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08"/>
  </p:notesMasterIdLst>
  <p:sldIdLst>
    <p:sldId id="358" r:id="rId5"/>
    <p:sldId id="36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55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342" r:id="rId59"/>
    <p:sldId id="343" r:id="rId60"/>
    <p:sldId id="344" r:id="rId61"/>
    <p:sldId id="345" r:id="rId62"/>
    <p:sldId id="346" r:id="rId63"/>
    <p:sldId id="347" r:id="rId64"/>
    <p:sldId id="348" r:id="rId65"/>
    <p:sldId id="349" r:id="rId66"/>
    <p:sldId id="350" r:id="rId67"/>
    <p:sldId id="351" r:id="rId68"/>
    <p:sldId id="352" r:id="rId69"/>
    <p:sldId id="353" r:id="rId70"/>
    <p:sldId id="256" r:id="rId71"/>
    <p:sldId id="257" r:id="rId72"/>
    <p:sldId id="258" r:id="rId73"/>
    <p:sldId id="259" r:id="rId74"/>
    <p:sldId id="260" r:id="rId75"/>
    <p:sldId id="261" r:id="rId76"/>
    <p:sldId id="262" r:id="rId77"/>
    <p:sldId id="263" r:id="rId78"/>
    <p:sldId id="264" r:id="rId79"/>
    <p:sldId id="265" r:id="rId80"/>
    <p:sldId id="266" r:id="rId81"/>
    <p:sldId id="267" r:id="rId82"/>
    <p:sldId id="268" r:id="rId83"/>
    <p:sldId id="354" r:id="rId84"/>
    <p:sldId id="269" r:id="rId85"/>
    <p:sldId id="270" r:id="rId86"/>
    <p:sldId id="271" r:id="rId87"/>
    <p:sldId id="272" r:id="rId88"/>
    <p:sldId id="273" r:id="rId89"/>
    <p:sldId id="274" r:id="rId90"/>
    <p:sldId id="275" r:id="rId91"/>
    <p:sldId id="276" r:id="rId92"/>
    <p:sldId id="277" r:id="rId93"/>
    <p:sldId id="278" r:id="rId94"/>
    <p:sldId id="279" r:id="rId95"/>
    <p:sldId id="280" r:id="rId96"/>
    <p:sldId id="281" r:id="rId97"/>
    <p:sldId id="282" r:id="rId98"/>
    <p:sldId id="283" r:id="rId99"/>
    <p:sldId id="284" r:id="rId100"/>
    <p:sldId id="285" r:id="rId101"/>
    <p:sldId id="356" r:id="rId102"/>
    <p:sldId id="286" r:id="rId103"/>
    <p:sldId id="287" r:id="rId104"/>
    <p:sldId id="288" r:id="rId105"/>
    <p:sldId id="289" r:id="rId106"/>
    <p:sldId id="290" r:id="rId10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2796" autoAdjust="0"/>
  </p:normalViewPr>
  <p:slideViewPr>
    <p:cSldViewPr>
      <p:cViewPr varScale="1">
        <p:scale>
          <a:sx n="60" d="100"/>
          <a:sy n="60" d="100"/>
        </p:scale>
        <p:origin x="-16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presProps" Target="presProp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31595-0E8E-4EEB-B4B4-0067DF00A903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1EC39-ED01-4E5F-BA61-33C6CC45A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258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A2BE5-1C24-450D-89E1-28A484B09E88}" type="slidenum">
              <a:rPr lang="en-US" altLang="en-US" smtClean="0">
                <a:solidFill>
                  <a:srgbClr val="000000"/>
                </a:solidFill>
                <a:cs typeface="Arial" pitchFamily="34" charset="0"/>
              </a:rPr>
              <a:pPr/>
              <a:t>1</a:t>
            </a:fld>
            <a:endParaRPr lang="en-US" altLang="en-US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CSF flow results from the pressure gradient that exists between the</a:t>
            </a:r>
          </a:p>
          <a:p>
            <a:r>
              <a:rPr lang="en-US" dirty="0"/>
              <a:t>ventricular system and venous channels. </a:t>
            </a:r>
            <a:r>
              <a:rPr lang="en-US" dirty="0" err="1"/>
              <a:t>Intraventricular</a:t>
            </a:r>
            <a:r>
              <a:rPr lang="en-US" dirty="0"/>
              <a:t> pressure may</a:t>
            </a:r>
          </a:p>
          <a:p>
            <a:r>
              <a:rPr lang="en-US" dirty="0"/>
              <a:t>be as high as 180 mm H2O in the normal state, whereas the pressure</a:t>
            </a:r>
          </a:p>
          <a:p>
            <a:r>
              <a:rPr lang="en-US" dirty="0"/>
              <a:t>in the superior sagittal sinus is in the range of 90 mm H2O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10B70-64D6-4189-9702-D366336A934F}" type="slidenum">
              <a:rPr lang="en-US" smtClean="0">
                <a:solidFill>
                  <a:prstClr val="black"/>
                </a:solidFill>
              </a:rPr>
              <a:pPr/>
              <a:t>72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053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BFD48-636B-4883-9333-0443258DA61E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5960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8A5ECD-818F-4D71-9C88-DB5F011C70F3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2819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8491E-ABA5-474C-BC8D-AA857FE24454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5945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cs typeface="Arial" panose="020B0604020202020204" pitchFamily="34" charset="0"/>
              </a:rPr>
              <a:t>For differentiation, dimples below the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gluteal 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fold are benign &amp; non neurological, as PNS. Dimples above should be evaluated further.</a:t>
            </a:r>
            <a:endParaRPr lang="ar-JO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E6059-A152-4FB7-AC34-FD3C9DFF4EF0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4392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061A3-5BCD-464A-93A7-A70032091B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3287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8489-EE84-47C3-A415-9F3B04F980EB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9490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56787-FAB3-4777-93CA-65BEF6C1AF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7124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1EC39-ED01-4E5F-BA61-33C6CC45A547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7325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446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6634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5787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0684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3105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2573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349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5648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3863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6424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CDCE-448D-4669-B431-57F3C669730F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FED4-3F81-412B-94D6-411E0E21AD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888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CDCE-448D-4669-B431-57F3C669730F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FED4-3F81-412B-94D6-411E0E21AD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6737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CDCE-448D-4669-B431-57F3C669730F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FED4-3F81-412B-94D6-411E0E21AD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8979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CDCE-448D-4669-B431-57F3C669730F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FED4-3F81-412B-94D6-411E0E21AD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7059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CDCE-448D-4669-B431-57F3C669730F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FED4-3F81-412B-94D6-411E0E21AD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6854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CDCE-448D-4669-B431-57F3C669730F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FED4-3F81-412B-94D6-411E0E21AD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9727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CDCE-448D-4669-B431-57F3C669730F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FED4-3F81-412B-94D6-411E0E21AD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844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CDCE-448D-4669-B431-57F3C669730F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FED4-3F81-412B-94D6-411E0E21AD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9760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CDCE-448D-4669-B431-57F3C669730F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FED4-3F81-412B-94D6-411E0E21AD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2479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CDCE-448D-4669-B431-57F3C669730F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FED4-3F81-412B-94D6-411E0E21AD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1523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CDCE-448D-4669-B431-57F3C669730F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FED4-3F81-412B-94D6-411E0E21AD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9771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D12-CBD1-4B63-B4E6-3E73AF866576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F43B-52AE-47DB-8EAA-CF0925FCE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92347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D12-CBD1-4B63-B4E6-3E73AF866576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F43B-52AE-47DB-8EAA-CF0925FCE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029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D12-CBD1-4B63-B4E6-3E73AF866576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F43B-52AE-47DB-8EAA-CF0925FCE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4328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D12-CBD1-4B63-B4E6-3E73AF866576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F43B-52AE-47DB-8EAA-CF0925FCE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2127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D12-CBD1-4B63-B4E6-3E73AF866576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F43B-52AE-47DB-8EAA-CF0925FCE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85778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D12-CBD1-4B63-B4E6-3E73AF866576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F43B-52AE-47DB-8EAA-CF0925FCE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0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D12-CBD1-4B63-B4E6-3E73AF866576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F43B-52AE-47DB-8EAA-CF0925FCE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278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D12-CBD1-4B63-B4E6-3E73AF866576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F43B-52AE-47DB-8EAA-CF0925FCE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5268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D12-CBD1-4B63-B4E6-3E73AF866576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F43B-52AE-47DB-8EAA-CF0925FCE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9575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D12-CBD1-4B63-B4E6-3E73AF866576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F43B-52AE-47DB-8EAA-CF0925FCE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0336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D12-CBD1-4B63-B4E6-3E73AF866576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F43B-52AE-47DB-8EAA-CF0925FCE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012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534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6CDCE-448D-4669-B431-57F3C669730F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FED4-3F81-412B-94D6-411E0E21AD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427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B7D12-CBD1-4B63-B4E6-3E73AF866576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FF43B-52AE-47DB-8EAA-CF0925FCE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614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شعار لجنة الطب والجراحة بدون خلفية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738" y="1003300"/>
            <a:ext cx="441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17538" y="422275"/>
            <a:ext cx="7772400" cy="116205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altLang="en-US" sz="6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50800" y="2052638"/>
            <a:ext cx="4402138" cy="30469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JO" sz="4800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- </a:t>
            </a:r>
            <a:r>
              <a:rPr lang="ar-JO" sz="4800" dirty="0" smtClean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الدكتور,مازاد شي وما ركز ع شي معين </a:t>
            </a:r>
            <a:r>
              <a:rPr lang="ar-JO" sz="4800" dirty="0" smtClean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,تم تلوين  </a:t>
            </a:r>
            <a:r>
              <a:rPr lang="ar-JO" sz="4800" dirty="0" smtClean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بعض الاشياء ل اهميتها  #</a:t>
            </a:r>
            <a:r>
              <a:rPr lang="ar-JO" sz="4800" dirty="0" smtClean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بالتوفيق</a:t>
            </a:r>
            <a:endParaRPr lang="ar-SA" sz="4800" dirty="0">
              <a:solidFill>
                <a:srgbClr val="7030A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803" y="682081"/>
            <a:ext cx="7563830" cy="5483225"/>
          </a:xfrm>
        </p:spPr>
        <p:txBody>
          <a:bodyPr rtlCol="1">
            <a:no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The human embryo passes through 23 stages of development after conception, each occupying approximately 2-3 days.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Two different processes form the CNS. The first is primary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neurulation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, which refers to the formation of the neural structures into a tube, thereby forming the brain and spinal cord.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Secondary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neurulation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refers to the formation of the lower spinal cord, which gives rise to the lumbar and sacral elements.</a:t>
            </a:r>
            <a:endParaRPr lang="en-US" sz="2000" dirty="0">
              <a:latin typeface="+mj-lt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Any disruption during stages 8-10 can cause a neural tube defect (NTD).</a:t>
            </a:r>
            <a:endParaRPr lang="ar-JO" sz="2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57250" y="5157194"/>
            <a:ext cx="8001000" cy="128587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632" y="5157192"/>
            <a:ext cx="7643813" cy="1323439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4725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The neural plate is formed at stage 8 (days 17-19),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4725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the neural fold occurs at stage 9 (days 19-21),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4725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and the fusion of the neural folds occurs at stage 10 (days 22-23).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984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45" y="1447800"/>
            <a:ext cx="332265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1475656" y="2780928"/>
            <a:ext cx="15528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splaying of the cerebellar hemispheres by the dilated fourth ventricle</a:t>
            </a:r>
          </a:p>
        </p:txBody>
      </p:sp>
    </p:spTree>
    <p:extLst>
      <p:ext uri="{BB962C8B-B14F-4D97-AF65-F5344CB8AC3E}">
        <p14:creationId xmlns="" xmlns:p14="http://schemas.microsoft.com/office/powerpoint/2010/main" val="11338350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45" y="1447800"/>
            <a:ext cx="332265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 flipV="1">
            <a:off x="2987824" y="3429000"/>
            <a:ext cx="216024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1043608" y="3068960"/>
            <a:ext cx="1696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 incomplete </a:t>
            </a:r>
            <a:r>
              <a:rPr lang="en-US" dirty="0" err="1">
                <a:solidFill>
                  <a:prstClr val="black"/>
                </a:solidFill>
              </a:rPr>
              <a:t>vermis</a:t>
            </a:r>
            <a:r>
              <a:rPr lang="en-US" dirty="0">
                <a:solidFill>
                  <a:prstClr val="black"/>
                </a:solidFill>
              </a:rPr>
              <a:t>  now becomes</a:t>
            </a:r>
          </a:p>
          <a:p>
            <a:r>
              <a:rPr lang="en-US" dirty="0">
                <a:solidFill>
                  <a:prstClr val="black"/>
                </a:solidFill>
              </a:rPr>
              <a:t>recognizable.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259632" y="4869160"/>
            <a:ext cx="191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decreased size</a:t>
            </a:r>
          </a:p>
        </p:txBody>
      </p:sp>
      <p:cxnSp>
        <p:nvCxnSpPr>
          <p:cNvPr id="10" name="رابط كسهم مستقيم 9"/>
          <p:cNvCxnSpPr/>
          <p:nvPr/>
        </p:nvCxnSpPr>
        <p:spPr>
          <a:xfrm flipV="1">
            <a:off x="5940152" y="3068960"/>
            <a:ext cx="122413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7164288" y="263691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temporal horns </a:t>
            </a:r>
          </a:p>
        </p:txBody>
      </p:sp>
    </p:spTree>
    <p:extLst>
      <p:ext uri="{BB962C8B-B14F-4D97-AF65-F5344CB8AC3E}">
        <p14:creationId xmlns="" xmlns:p14="http://schemas.microsoft.com/office/powerpoint/2010/main" val="176383809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Therapy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depends on the cause. </a:t>
            </a:r>
          </a:p>
          <a:p>
            <a:pPr marL="82296" indent="0">
              <a:buNone/>
            </a:pPr>
            <a:r>
              <a:rPr lang="en-US" dirty="0"/>
              <a:t>1)medical management:</a:t>
            </a:r>
          </a:p>
          <a:p>
            <a:pPr marL="82296" indent="0">
              <a:buNone/>
            </a:pPr>
            <a:r>
              <a:rPr lang="en-US" dirty="0"/>
              <a:t>use of acetazolamide and furosemide(temporarily).</a:t>
            </a:r>
          </a:p>
          <a:p>
            <a:pPr marL="82296" indent="0">
              <a:buNone/>
            </a:pPr>
            <a:r>
              <a:rPr lang="en-US" dirty="0"/>
              <a:t>2)</a:t>
            </a:r>
            <a:r>
              <a:rPr lang="en-US" dirty="0" err="1"/>
              <a:t>extracranial</a:t>
            </a:r>
            <a:r>
              <a:rPr lang="en-US" dirty="0"/>
              <a:t> shunts, particularly a </a:t>
            </a:r>
            <a:r>
              <a:rPr lang="en-US" dirty="0" err="1"/>
              <a:t>ventriculoperitoneal</a:t>
            </a:r>
            <a:r>
              <a:rPr lang="en-US" dirty="0"/>
              <a:t> shunt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/>
              <a:t>3)Endoscopic third </a:t>
            </a:r>
            <a:r>
              <a:rPr lang="en-US" dirty="0" err="1"/>
              <a:t>ventriculostomy</a:t>
            </a:r>
            <a:r>
              <a:rPr lang="en-US" dirty="0"/>
              <a:t> has evolved as a viable approach and</a:t>
            </a:r>
          </a:p>
          <a:p>
            <a:pPr marL="82296" indent="0">
              <a:buNone/>
            </a:pPr>
            <a:r>
              <a:rPr lang="en-US" dirty="0"/>
              <a:t>procedure might need to be repeated to be effective.  </a:t>
            </a:r>
          </a:p>
          <a:p>
            <a:pPr marL="82296" indent="0">
              <a:buNone/>
            </a:pPr>
            <a:r>
              <a:rPr lang="en-US" dirty="0"/>
              <a:t>Ventricular shunting may be avoided with this approach. </a:t>
            </a:r>
          </a:p>
          <a:p>
            <a:pPr marL="82296" indent="0"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The major complications of shunting are :</a:t>
            </a:r>
          </a:p>
          <a:p>
            <a:r>
              <a:rPr lang="en-US" dirty="0"/>
              <a:t>Occlusion (characterized by headache, papilledema, emesis, mental status changes) </a:t>
            </a:r>
          </a:p>
          <a:p>
            <a:r>
              <a:rPr lang="en-US" dirty="0"/>
              <a:t>bacterial infection (fever, headache, </a:t>
            </a:r>
            <a:r>
              <a:rPr lang="en-US" dirty="0" err="1"/>
              <a:t>meningismus</a:t>
            </a:r>
            <a:r>
              <a:rPr lang="en-US" dirty="0"/>
              <a:t>),  Staphylococcus </a:t>
            </a:r>
            <a:r>
              <a:rPr lang="en-US" dirty="0" err="1"/>
              <a:t>epidermidis</a:t>
            </a:r>
            <a:r>
              <a:rPr lang="en-US" dirty="0"/>
              <a:t>. .</a:t>
            </a:r>
          </a:p>
          <a:p>
            <a:r>
              <a:rPr lang="en-US" dirty="0"/>
              <a:t>intrauterine surgical management of fetal hydrocephalus  (high rate of associated cerebral malformations)</a:t>
            </a:r>
          </a:p>
        </p:txBody>
      </p:sp>
    </p:spTree>
    <p:extLst>
      <p:ext uri="{BB962C8B-B14F-4D97-AF65-F5344CB8AC3E}">
        <p14:creationId xmlns="" xmlns:p14="http://schemas.microsoft.com/office/powerpoint/2010/main" val="268783707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Prognosis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depends on the cause of the dilated ventricles 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increased risk for various developmental disabilities. 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The mean intelligence quotient is reduced particularly for performance tasks as compared with verbal abilities. </a:t>
            </a:r>
          </a:p>
          <a:p>
            <a:r>
              <a:rPr lang="en-US" dirty="0"/>
              <a:t>abnormalities in memory function. 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Vision problems are common</a:t>
            </a:r>
            <a:r>
              <a:rPr lang="en-US" dirty="0" smtClean="0">
                <a:solidFill>
                  <a:srgbClr val="FF0000"/>
                </a:solidFill>
              </a:rPr>
              <a:t>: because the occipital cortex affected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Strabismus</a:t>
            </a:r>
          </a:p>
          <a:p>
            <a:r>
              <a:rPr lang="en-US" dirty="0" err="1"/>
              <a:t>visuospatial</a:t>
            </a:r>
            <a:r>
              <a:rPr lang="en-US" dirty="0"/>
              <a:t> abnormalities</a:t>
            </a:r>
          </a:p>
          <a:p>
            <a:r>
              <a:rPr lang="en-US" dirty="0"/>
              <a:t>visual field defects</a:t>
            </a:r>
          </a:p>
          <a:p>
            <a:r>
              <a:rPr lang="en-US" dirty="0"/>
              <a:t>optic atrophy with decreased acuity secondary to increased ICP.</a:t>
            </a:r>
          </a:p>
          <a:p>
            <a:r>
              <a:rPr lang="en-US" dirty="0"/>
              <a:t>The visual evoked potential latencies are delayed and take some time to recover after correction of the hydrocephalus.</a:t>
            </a:r>
          </a:p>
          <a:p>
            <a:r>
              <a:rPr lang="en-US" dirty="0"/>
              <a:t>some children show aggressive and delinquent behavior. </a:t>
            </a:r>
          </a:p>
          <a:p>
            <a:r>
              <a:rPr lang="en-US" dirty="0"/>
              <a:t>Accelerated pubertal development in patients with shunted hydrocephalus or </a:t>
            </a:r>
            <a:r>
              <a:rPr lang="en-US" dirty="0" err="1"/>
              <a:t>myelomeningocele</a:t>
            </a:r>
            <a:r>
              <a:rPr lang="en-US" dirty="0"/>
              <a:t> .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9994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Detection: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508796" y="1511599"/>
            <a:ext cx="8543925" cy="3357563"/>
          </a:xfrm>
        </p:spPr>
        <p:txBody>
          <a:bodyPr>
            <a:normAutofit/>
          </a:bodyPr>
          <a:lstStyle/>
          <a:p>
            <a:pPr marL="0" indent="0" algn="l" rtl="0" eaLnBrk="1" hangingPunct="1">
              <a:buNone/>
            </a:pPr>
            <a:r>
              <a:rPr lang="en-US" sz="28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Prenatal screening:</a:t>
            </a:r>
          </a:p>
          <a:p>
            <a:pPr algn="l" rtl="0" eaLnBrk="1" hangingPunct="1"/>
            <a:r>
              <a:rPr lang="en-US" sz="24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1- maternal AFP in the 15 - 20 wk.</a:t>
            </a:r>
          </a:p>
          <a:p>
            <a:pPr algn="l" rtl="0" eaLnBrk="1" hangingPunct="1"/>
            <a:r>
              <a:rPr lang="en-US" sz="24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2- amniotic AFP.</a:t>
            </a:r>
          </a:p>
          <a:p>
            <a:pPr algn="l" rtl="0" eaLnBrk="1" hangingPunct="1"/>
            <a:r>
              <a:rPr lang="en-US" sz="24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3-US is 95% specific.</a:t>
            </a:r>
          </a:p>
        </p:txBody>
      </p:sp>
      <p:pic>
        <p:nvPicPr>
          <p:cNvPr id="11268" name="Picture 7" descr="jama_children_birthdefects_lev20_spinabifida_jpp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264" y="4071938"/>
            <a:ext cx="38100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30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6" y="836712"/>
            <a:ext cx="6591985" cy="3777622"/>
          </a:xfrm>
        </p:spPr>
        <p:txBody>
          <a:bodyPr rtlCol="1">
            <a:no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660033"/>
                </a:solidFill>
                <a:latin typeface="+mj-lt"/>
              </a:rPr>
              <a:t>AFP is the major serum protein in early embryonic life and is 90% of the total serum globulin in a fetus. </a:t>
            </a:r>
            <a:endParaRPr lang="ar-JO" sz="2400" dirty="0">
              <a:solidFill>
                <a:srgbClr val="660033"/>
              </a:solidFill>
              <a:latin typeface="+mj-lt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660033"/>
                </a:solidFill>
                <a:latin typeface="+mj-lt"/>
              </a:rPr>
              <a:t> it’s first made in the yolk sac and  later in the GI system and liver of the fetus.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660033"/>
                </a:solidFill>
                <a:latin typeface="+mj-lt"/>
              </a:rPr>
              <a:t>Serum maternal AFP measurement of more than 1000ng/ ml is abnormal. &amp; could be :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660033"/>
                </a:solidFill>
                <a:latin typeface="+mj-lt"/>
              </a:rPr>
              <a:t> if AFP IS more than 1500 </a:t>
            </a:r>
            <a:r>
              <a:rPr lang="en-US" sz="2400" dirty="0" err="1" smtClean="0">
                <a:solidFill>
                  <a:srgbClr val="660033"/>
                </a:solidFill>
                <a:latin typeface="+mj-lt"/>
              </a:rPr>
              <a:t>ng</a:t>
            </a:r>
            <a:r>
              <a:rPr lang="en-US" sz="2400" dirty="0" smtClean="0">
                <a:solidFill>
                  <a:srgbClr val="660033"/>
                </a:solidFill>
                <a:latin typeface="+mj-lt"/>
              </a:rPr>
              <a:t>/ml there will be :Anencephaly </a:t>
            </a:r>
            <a:r>
              <a:rPr lang="en-US" sz="2400" dirty="0">
                <a:solidFill>
                  <a:srgbClr val="660033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rgbClr val="660033"/>
                </a:solidFill>
                <a:latin typeface="+mj-lt"/>
              </a:rPr>
              <a:t>Spina</a:t>
            </a:r>
            <a:r>
              <a:rPr lang="en-US" sz="2400" dirty="0">
                <a:solidFill>
                  <a:srgbClr val="660033"/>
                </a:solidFill>
                <a:latin typeface="+mj-lt"/>
              </a:rPr>
              <a:t> bifida </a:t>
            </a:r>
            <a:r>
              <a:rPr lang="en-US" sz="2400" dirty="0" err="1">
                <a:solidFill>
                  <a:srgbClr val="660033"/>
                </a:solidFill>
                <a:latin typeface="+mj-lt"/>
              </a:rPr>
              <a:t>cystica</a:t>
            </a:r>
            <a:r>
              <a:rPr lang="en-US" sz="2400" dirty="0">
                <a:solidFill>
                  <a:srgbClr val="660033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660033"/>
                </a:solidFill>
                <a:latin typeface="+mj-lt"/>
              </a:rPr>
              <a:t>Encephalocele</a:t>
            </a:r>
            <a:r>
              <a:rPr lang="en-US" sz="2400" dirty="0">
                <a:solidFill>
                  <a:srgbClr val="660033"/>
                </a:solidFill>
                <a:latin typeface="+mj-lt"/>
              </a:rPr>
              <a:t> (leaking), Conjoined twins, </a:t>
            </a:r>
            <a:r>
              <a:rPr lang="en-US" sz="2400" dirty="0" err="1">
                <a:solidFill>
                  <a:srgbClr val="660033"/>
                </a:solidFill>
                <a:latin typeface="+mj-lt"/>
              </a:rPr>
              <a:t>Omphalocele</a:t>
            </a:r>
            <a:r>
              <a:rPr lang="en-US" sz="2400" dirty="0">
                <a:solidFill>
                  <a:srgbClr val="660033"/>
                </a:solidFill>
                <a:latin typeface="+mj-lt"/>
              </a:rPr>
              <a:t>, Turner </a:t>
            </a:r>
            <a:r>
              <a:rPr lang="en-US" sz="2400" dirty="0" err="1">
                <a:solidFill>
                  <a:srgbClr val="660033"/>
                </a:solidFill>
                <a:latin typeface="+mj-lt"/>
              </a:rPr>
              <a:t>syndrome,Gastroschisis</a:t>
            </a:r>
            <a:r>
              <a:rPr lang="en-US" sz="2400" dirty="0">
                <a:solidFill>
                  <a:srgbClr val="660033"/>
                </a:solidFill>
                <a:latin typeface="+mj-lt"/>
              </a:rPr>
              <a:t> ,</a:t>
            </a:r>
            <a:r>
              <a:rPr lang="en-US" sz="2400" dirty="0" err="1">
                <a:solidFill>
                  <a:srgbClr val="660033"/>
                </a:solidFill>
                <a:latin typeface="+mj-lt"/>
              </a:rPr>
              <a:t>Exstrophy</a:t>
            </a:r>
            <a:r>
              <a:rPr lang="en-US" sz="2400" dirty="0">
                <a:solidFill>
                  <a:srgbClr val="660033"/>
                </a:solidFill>
                <a:latin typeface="+mj-lt"/>
              </a:rPr>
              <a:t> of the </a:t>
            </a:r>
            <a:r>
              <a:rPr lang="en-US" sz="2400" dirty="0" err="1">
                <a:solidFill>
                  <a:srgbClr val="660033"/>
                </a:solidFill>
                <a:latin typeface="+mj-lt"/>
              </a:rPr>
              <a:t>cloaca</a:t>
            </a:r>
            <a:r>
              <a:rPr lang="en-US" sz="2400" dirty="0">
                <a:solidFill>
                  <a:srgbClr val="660033"/>
                </a:solidFill>
                <a:latin typeface="+mj-lt"/>
              </a:rPr>
              <a:t> , </a:t>
            </a:r>
            <a:r>
              <a:rPr lang="en-US" sz="2400" dirty="0" err="1">
                <a:solidFill>
                  <a:srgbClr val="660033"/>
                </a:solidFill>
                <a:latin typeface="+mj-lt"/>
              </a:rPr>
              <a:t>Oligohydramnios</a:t>
            </a:r>
            <a:r>
              <a:rPr lang="en-US" sz="2400" dirty="0">
                <a:solidFill>
                  <a:srgbClr val="660033"/>
                </a:solidFill>
                <a:latin typeface="+mj-lt"/>
              </a:rPr>
              <a:t>  &amp; fetal death.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ar-JO" sz="2400" dirty="0">
              <a:solidFill>
                <a:srgbClr val="660033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19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660033"/>
                </a:solidFill>
                <a:latin typeface="+mj-lt"/>
              </a:rPr>
              <a:t>Pathology: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400" dirty="0">
                <a:solidFill>
                  <a:srgbClr val="660033"/>
                </a:solidFill>
                <a:latin typeface="+mj-lt"/>
                <a:cs typeface="Arial" panose="020B0604020202020204" pitchFamily="34" charset="0"/>
              </a:rPr>
              <a:t> neural tube defects can be open (neural structures that communicate with the atmosphere) or closed (skin covered). They can be ventral or dorsal midline defects.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325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660033"/>
                </a:solidFill>
                <a:latin typeface="+mj-lt"/>
              </a:rPr>
              <a:t>The major neural tube defects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399010" y="2032845"/>
            <a:ext cx="4829175" cy="4708525"/>
          </a:xfrm>
        </p:spPr>
        <p:txBody>
          <a:bodyPr rtlCol="1">
            <a:norm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endParaRPr lang="en-US" sz="2000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1) </a:t>
            </a:r>
            <a:r>
              <a:rPr lang="en-US" sz="2000" dirty="0" err="1">
                <a:solidFill>
                  <a:srgbClr val="660033"/>
                </a:solidFill>
                <a:latin typeface="+mj-lt"/>
                <a:cs typeface="Times New Roman" pitchFamily="18" charset="0"/>
              </a:rPr>
              <a:t>Spina</a:t>
            </a: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 bifida ,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000" dirty="0" err="1">
                <a:solidFill>
                  <a:srgbClr val="660033"/>
                </a:solidFill>
                <a:latin typeface="+mj-lt"/>
                <a:cs typeface="Times New Roman" pitchFamily="18" charset="0"/>
              </a:rPr>
              <a:t>Occulta</a:t>
            </a:r>
            <a:endParaRPr lang="en-US" sz="2000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000" dirty="0" err="1">
                <a:solidFill>
                  <a:srgbClr val="660033"/>
                </a:solidFill>
                <a:latin typeface="+mj-lt"/>
                <a:cs typeface="Times New Roman" pitchFamily="18" charset="0"/>
              </a:rPr>
              <a:t>Aperta</a:t>
            </a: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000" dirty="0" err="1">
                <a:solidFill>
                  <a:srgbClr val="660033"/>
                </a:solidFill>
                <a:latin typeface="+mj-lt"/>
                <a:cs typeface="Times New Roman" pitchFamily="18" charset="0"/>
              </a:rPr>
              <a:t>Cystica</a:t>
            </a: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; </a:t>
            </a:r>
            <a:r>
              <a:rPr lang="en-US" sz="2000" dirty="0" err="1">
                <a:solidFill>
                  <a:srgbClr val="660033"/>
                </a:solidFill>
                <a:latin typeface="+mj-lt"/>
                <a:cs typeface="Times New Roman" pitchFamily="18" charset="0"/>
              </a:rPr>
              <a:t>meningocele</a:t>
            </a: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 &amp; </a:t>
            </a:r>
            <a:r>
              <a:rPr lang="en-US" sz="2000" dirty="0" err="1">
                <a:solidFill>
                  <a:srgbClr val="660033"/>
                </a:solidFill>
                <a:latin typeface="+mj-lt"/>
                <a:cs typeface="Times New Roman" pitchFamily="18" charset="0"/>
              </a:rPr>
              <a:t>myelomeningocele.or</a:t>
            </a: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2) bifid cranium;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Bifid cranium </a:t>
            </a:r>
            <a:r>
              <a:rPr lang="en-US" sz="2000" dirty="0" err="1">
                <a:solidFill>
                  <a:srgbClr val="660033"/>
                </a:solidFill>
                <a:latin typeface="+mj-lt"/>
                <a:cs typeface="Times New Roman" pitchFamily="18" charset="0"/>
              </a:rPr>
              <a:t>occultum</a:t>
            </a: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000" dirty="0" err="1">
                <a:solidFill>
                  <a:srgbClr val="660033"/>
                </a:solidFill>
                <a:latin typeface="+mj-lt"/>
                <a:cs typeface="Times New Roman" pitchFamily="18" charset="0"/>
              </a:rPr>
              <a:t>Encephalocele</a:t>
            </a: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 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Anencephaly .</a:t>
            </a:r>
          </a:p>
        </p:txBody>
      </p:sp>
      <p:pic>
        <p:nvPicPr>
          <p:cNvPr id="14340" name="Picture 5" descr="Spina Bifida: A Defect of the Sp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643063"/>
            <a:ext cx="36401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Bifid cranium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occultum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:</a:t>
            </a:r>
            <a:endParaRPr lang="ar-JO" sz="3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>
            <a:normAutofit fontScale="92500"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The most benign type of cranium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bifidum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occultum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is the persistent parietal foramina or persistent wide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fontanelle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.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The parietal foramina can be transmitted as an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autosomal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dominant trait via a gene located on the short arm of chromosome 11.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mostly asymptomatic, &amp; most of these skull defects close over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time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Diagnosis by occlusion 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Note : the anterior fontanel is closer between 7 to 18 month ,, if the closer before the 7 month this called early closer of anterior fontanel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And if the closer after 18 month ,, this cold delay closer of anterior fontanel</a:t>
            </a:r>
            <a:endParaRPr lang="ar-JO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0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Delay closer of anterior fontanel </a:t>
            </a:r>
            <a:br>
              <a:rPr lang="en-US" dirty="0" smtClean="0"/>
            </a:br>
            <a:r>
              <a:rPr lang="en-US" dirty="0" smtClean="0"/>
              <a:t>DD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 hypothyroidism </a:t>
            </a:r>
          </a:p>
          <a:p>
            <a:r>
              <a:rPr lang="en-US" dirty="0" smtClean="0"/>
              <a:t>2- hydrocephalus </a:t>
            </a:r>
          </a:p>
          <a:p>
            <a:r>
              <a:rPr lang="en-US" dirty="0" smtClean="0"/>
              <a:t>3- rickets </a:t>
            </a:r>
          </a:p>
          <a:p>
            <a:r>
              <a:rPr lang="en-US" dirty="0" smtClean="0"/>
              <a:t>4-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Bifid cranium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occultum</a:t>
            </a:r>
            <a:endParaRPr lang="ar-JO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660033"/>
                </a:solidFill>
                <a:latin typeface="+mj-lt"/>
              </a:rPr>
              <a:t>Spina</a:t>
            </a:r>
            <a:r>
              <a:rPr lang="en-US" sz="3600" dirty="0">
                <a:solidFill>
                  <a:srgbClr val="660033"/>
                </a:solidFill>
                <a:latin typeface="+mj-lt"/>
              </a:rPr>
              <a:t> Bifida </a:t>
            </a:r>
            <a:r>
              <a:rPr lang="en-US" sz="3600" dirty="0" err="1">
                <a:solidFill>
                  <a:srgbClr val="660033"/>
                </a:solidFill>
                <a:latin typeface="+mj-lt"/>
              </a:rPr>
              <a:t>Occulta</a:t>
            </a:r>
            <a:endParaRPr lang="en-US" sz="3600" dirty="0">
              <a:solidFill>
                <a:srgbClr val="660033"/>
              </a:solidFill>
              <a:latin typeface="+mj-lt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25227" y="1484786"/>
            <a:ext cx="5114925" cy="4708525"/>
          </a:xfrm>
        </p:spPr>
        <p:txBody>
          <a:bodyPr rtlCol="1">
            <a:noAutofit/>
          </a:bodyPr>
          <a:lstStyle/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The post. Vertebral arch has a closure defect within it, but there is no herniation of the neural tube .</a:t>
            </a: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000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It’s found in up to 10% of the population.</a:t>
            </a: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Most individuals are asymptomatic and lack neurological signs </a:t>
            </a: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No hydrocephalus or </a:t>
            </a:r>
            <a:r>
              <a:rPr lang="en-US" sz="2000" dirty="0" err="1">
                <a:solidFill>
                  <a:srgbClr val="660033"/>
                </a:solidFill>
                <a:latin typeface="+mj-lt"/>
                <a:cs typeface="Times New Roman" pitchFamily="18" charset="0"/>
              </a:rPr>
              <a:t>Chiari</a:t>
            </a: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 II malformation.</a:t>
            </a: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Cutaneous stigmata as a </a:t>
            </a:r>
            <a:r>
              <a:rPr lang="en-US" sz="2000" dirty="0">
                <a:solidFill>
                  <a:srgbClr val="660033"/>
                </a:solidFill>
                <a:latin typeface="+mj-lt"/>
              </a:rPr>
              <a:t>hairy patch, dermal sinus tract, dimple, </a:t>
            </a:r>
            <a:r>
              <a:rPr lang="en-US" sz="2000" dirty="0" err="1">
                <a:solidFill>
                  <a:srgbClr val="660033"/>
                </a:solidFill>
                <a:latin typeface="+mj-lt"/>
              </a:rPr>
              <a:t>hemangioma</a:t>
            </a:r>
            <a:r>
              <a:rPr lang="en-US" sz="2000" dirty="0">
                <a:solidFill>
                  <a:srgbClr val="660033"/>
                </a:solidFill>
                <a:latin typeface="+mj-lt"/>
              </a:rPr>
              <a:t>, or </a:t>
            </a:r>
            <a:r>
              <a:rPr lang="en-US" sz="2000" dirty="0" err="1">
                <a:solidFill>
                  <a:srgbClr val="660033"/>
                </a:solidFill>
                <a:latin typeface="+mj-lt"/>
              </a:rPr>
              <a:t>lipoma</a:t>
            </a:r>
            <a:r>
              <a:rPr lang="en-US" sz="2000" dirty="0">
                <a:solidFill>
                  <a:srgbClr val="660033"/>
                </a:solidFill>
                <a:latin typeface="+mj-lt"/>
              </a:rPr>
              <a:t>  may exist and point to the underlying </a:t>
            </a:r>
            <a:r>
              <a:rPr lang="en-US" sz="2000" dirty="0" err="1">
                <a:solidFill>
                  <a:srgbClr val="660033"/>
                </a:solidFill>
                <a:latin typeface="+mj-lt"/>
              </a:rPr>
              <a:t>spina</a:t>
            </a:r>
            <a:r>
              <a:rPr lang="en-US" sz="2000" dirty="0">
                <a:solidFill>
                  <a:srgbClr val="660033"/>
                </a:solidFill>
                <a:latin typeface="+mj-lt"/>
              </a:rPr>
              <a:t> bifida, </a:t>
            </a:r>
            <a:endParaRPr lang="en-US" sz="2000" dirty="0" smtClean="0">
              <a:solidFill>
                <a:srgbClr val="660033"/>
              </a:solidFill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660033"/>
                </a:solidFill>
                <a:latin typeface="+mj-lt"/>
                <a:cs typeface="Times New Roman" pitchFamily="18" charset="0"/>
              </a:rPr>
              <a:t>Note;</a:t>
            </a:r>
            <a:r>
              <a:rPr lang="en-US" sz="2000" dirty="0" smtClean="0">
                <a:cs typeface="Arial" panose="020B0604020202020204" pitchFamily="34" charset="0"/>
              </a:rPr>
              <a:t> For differentiation, dimples below the gluteal fold are benign &amp; non neurological, as PNS. Dimples above should be evaluated further.</a:t>
            </a:r>
            <a:endParaRPr lang="ar-JO" sz="2000" dirty="0" smtClean="0"/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000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6388" name="Picture 5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85728"/>
            <a:ext cx="3143240" cy="2643206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vvvvv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573" y="4286252"/>
            <a:ext cx="2428875" cy="22145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865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660033"/>
                </a:solidFill>
                <a:latin typeface="+mj-lt"/>
                <a:cs typeface="Arial" panose="020B0604020202020204" pitchFamily="34" charset="0"/>
              </a:rPr>
              <a:t>Other signs that should elucidate your suspicion:</a:t>
            </a:r>
          </a:p>
          <a:p>
            <a:pPr algn="l" rtl="0" eaLnBrk="1" hangingPunct="1"/>
            <a:r>
              <a:rPr lang="en-US" sz="2400" dirty="0">
                <a:solidFill>
                  <a:srgbClr val="660033"/>
                </a:solidFill>
                <a:latin typeface="+mj-lt"/>
                <a:cs typeface="Arial" panose="020B0604020202020204" pitchFamily="34" charset="0"/>
              </a:rPr>
              <a:t>Radiologic signs ; </a:t>
            </a:r>
            <a:r>
              <a:rPr lang="en-US" sz="2400" dirty="0" err="1">
                <a:solidFill>
                  <a:srgbClr val="660033"/>
                </a:solidFill>
                <a:latin typeface="+mj-lt"/>
                <a:cs typeface="Arial" panose="020B0604020202020204" pitchFamily="34" charset="0"/>
              </a:rPr>
              <a:t>Hemivertebrae</a:t>
            </a:r>
            <a:r>
              <a:rPr lang="en-US" sz="2400" dirty="0">
                <a:solidFill>
                  <a:srgbClr val="660033"/>
                </a:solidFill>
                <a:latin typeface="+mj-lt"/>
                <a:cs typeface="Arial" panose="020B0604020202020204" pitchFamily="34" charset="0"/>
              </a:rPr>
              <a:t> ,Scoliosis </a:t>
            </a:r>
          </a:p>
          <a:p>
            <a:pPr algn="l" rtl="0" eaLnBrk="1" hangingPunct="1"/>
            <a:r>
              <a:rPr lang="en-US" sz="2400" dirty="0">
                <a:solidFill>
                  <a:srgbClr val="660033"/>
                </a:solidFill>
                <a:latin typeface="+mj-lt"/>
                <a:cs typeface="Arial" panose="020B0604020202020204" pitchFamily="34" charset="0"/>
              </a:rPr>
              <a:t>Orthopedic findings; as asymmetry or foot deformities</a:t>
            </a:r>
          </a:p>
          <a:p>
            <a:pPr algn="l" rtl="0" eaLnBrk="1" hangingPunct="1"/>
            <a:r>
              <a:rPr lang="en-US" sz="2400" dirty="0">
                <a:solidFill>
                  <a:srgbClr val="660033"/>
                </a:solidFill>
                <a:latin typeface="+mj-lt"/>
                <a:cs typeface="Arial" panose="020B0604020202020204" pitchFamily="34" charset="0"/>
              </a:rPr>
              <a:t>Neurological problems: as weakness, atrophy or asymmetry, loss of sensation, painless sores, </a:t>
            </a:r>
            <a:r>
              <a:rPr lang="en-US" sz="2400" dirty="0" err="1">
                <a:solidFill>
                  <a:srgbClr val="660033"/>
                </a:solidFill>
                <a:latin typeface="+mj-lt"/>
                <a:cs typeface="Arial" panose="020B0604020202020204" pitchFamily="34" charset="0"/>
              </a:rPr>
              <a:t>hyperreflexia</a:t>
            </a:r>
            <a:r>
              <a:rPr lang="en-US" sz="2400" dirty="0">
                <a:solidFill>
                  <a:srgbClr val="660033"/>
                </a:solidFill>
                <a:latin typeface="+mj-lt"/>
                <a:cs typeface="Arial" panose="020B0604020202020204" pitchFamily="34" charset="0"/>
              </a:rPr>
              <a:t> ,unusual back pain, radiculopathy</a:t>
            </a:r>
          </a:p>
          <a:p>
            <a:pPr algn="l" rtl="0" eaLnBrk="1" hangingPunct="1"/>
            <a:r>
              <a:rPr lang="en-US" sz="2400" dirty="0">
                <a:solidFill>
                  <a:srgbClr val="660033"/>
                </a:solidFill>
                <a:latin typeface="+mj-lt"/>
                <a:cs typeface="Arial" panose="020B0604020202020204" pitchFamily="34" charset="0"/>
              </a:rPr>
              <a:t>Urologic problems ; as Neurogenic bladder or incontinence</a:t>
            </a:r>
            <a:endParaRPr lang="ar-JO" sz="2400" dirty="0">
              <a:solidFill>
                <a:srgbClr val="660033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62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78904" y="1052738"/>
            <a:ext cx="8229600" cy="5072063"/>
          </a:xfrm>
        </p:spPr>
        <p:txBody>
          <a:bodyPr>
            <a:no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0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A spine X-ray shows a defect in closure of the posterior vertebral arches and </a:t>
            </a:r>
            <a:r>
              <a:rPr lang="en-US" sz="2000" dirty="0" err="1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laminae</a:t>
            </a:r>
            <a:r>
              <a:rPr lang="en-US" sz="20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, typically involving L5 and S1. </a:t>
            </a:r>
          </a:p>
          <a:p>
            <a:pPr algn="l" rtl="0" eaLnBrk="1" hangingPunct="1">
              <a:lnSpc>
                <a:spcPct val="90000"/>
              </a:lnSpc>
            </a:pPr>
            <a:endParaRPr lang="en-US" sz="2000" dirty="0">
              <a:solidFill>
                <a:srgbClr val="660033"/>
              </a:solidFill>
              <a:latin typeface="+mj-lt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There is no abnormality of the meninges, spinal cord, or nerve roots .</a:t>
            </a:r>
          </a:p>
          <a:p>
            <a:pPr algn="l" rtl="0" eaLnBrk="1" hangingPunct="1">
              <a:lnSpc>
                <a:spcPct val="90000"/>
              </a:lnSpc>
            </a:pPr>
            <a:endParaRPr lang="en-US" sz="2000" dirty="0">
              <a:solidFill>
                <a:srgbClr val="660033"/>
              </a:solidFill>
              <a:latin typeface="+mj-lt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occasionally associated with more significant developmental abnormalities of the spinal cord, including </a:t>
            </a:r>
            <a:r>
              <a:rPr lang="en-US" sz="2000" dirty="0" err="1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syringomyelia</a:t>
            </a:r>
            <a:r>
              <a:rPr lang="en-US" sz="20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,  </a:t>
            </a:r>
            <a:r>
              <a:rPr lang="en-US" sz="2000" dirty="0" err="1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diastematomyelia</a:t>
            </a:r>
            <a:r>
              <a:rPr lang="en-US" sz="20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, and a tethered cord. </a:t>
            </a:r>
          </a:p>
          <a:p>
            <a:pPr algn="l" rtl="0" eaLnBrk="1" hangingPunct="1">
              <a:lnSpc>
                <a:spcPct val="90000"/>
              </a:lnSpc>
            </a:pPr>
            <a:endParaRPr lang="en-US" sz="2000" dirty="0">
              <a:solidFill>
                <a:srgbClr val="660033"/>
              </a:solidFill>
              <a:latin typeface="+mj-lt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0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The cord is occasionally tethered by a shortened thickened </a:t>
            </a:r>
            <a:r>
              <a:rPr lang="en-US" sz="2000" dirty="0" err="1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filum</a:t>
            </a:r>
            <a:r>
              <a:rPr lang="en-US" sz="20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terminale</a:t>
            </a:r>
            <a:r>
              <a:rPr lang="en-US" sz="20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 (hypertrophic</a:t>
            </a:r>
            <a:r>
              <a:rPr lang="en-US" sz="2000" dirty="0" smtClean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).</a:t>
            </a:r>
          </a:p>
          <a:p>
            <a:pPr algn="l" rtl="0" eaLnBrk="1" hangingPunct="1">
              <a:lnSpc>
                <a:spcPct val="90000"/>
              </a:lnSpc>
              <a:buNone/>
            </a:pPr>
            <a:r>
              <a:rPr lang="ar-JO" sz="2000" dirty="0" smtClean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 اكثر المرات منعمل </a:t>
            </a:r>
            <a:r>
              <a:rPr lang="en-US" sz="2000" dirty="0" err="1" smtClean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mri</a:t>
            </a:r>
            <a:r>
              <a:rPr lang="en-US" sz="2000" dirty="0" smtClean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660033"/>
              </a:solidFill>
              <a:latin typeface="+mj-lt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sz="20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3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785794"/>
            <a:ext cx="7921651" cy="525556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ar-JO" sz="6000" dirty="0" smtClean="0">
                <a:solidFill>
                  <a:srgbClr val="FF0000"/>
                </a:solidFill>
              </a:rPr>
              <a:t>ملاحظة من الدكتور عمر </a:t>
            </a:r>
            <a:r>
              <a:rPr lang="ar-JO" sz="6600" dirty="0" smtClean="0">
                <a:solidFill>
                  <a:srgbClr val="FF0000"/>
                </a:solidFill>
              </a:rPr>
              <a:t>: </a:t>
            </a:r>
          </a:p>
          <a:p>
            <a:pPr algn="ctr">
              <a:buNone/>
            </a:pPr>
            <a:r>
              <a:rPr lang="ar-JO" sz="3600" dirty="0" smtClean="0"/>
              <a:t>سمنارات </a:t>
            </a:r>
            <a:r>
              <a:rPr lang="ar-JO" sz="3600" smtClean="0"/>
              <a:t>سادسه عليها 14 سؤال من </a:t>
            </a:r>
            <a:r>
              <a:rPr lang="ar-JO" sz="3600" dirty="0" smtClean="0"/>
              <a:t>اصل 20 سؤال ع فاينل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660033"/>
                </a:solidFill>
                <a:latin typeface="+mj-lt"/>
              </a:rPr>
              <a:t>Impairments associated with </a:t>
            </a:r>
            <a:r>
              <a:rPr lang="en-US" sz="3600" dirty="0" err="1">
                <a:solidFill>
                  <a:srgbClr val="660033"/>
                </a:solidFill>
                <a:latin typeface="+mj-lt"/>
              </a:rPr>
              <a:t>Spina</a:t>
            </a:r>
            <a:r>
              <a:rPr lang="en-US" sz="3600" dirty="0">
                <a:solidFill>
                  <a:srgbClr val="660033"/>
                </a:solidFill>
                <a:latin typeface="+mj-lt"/>
              </a:rPr>
              <a:t> Bifida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619673" y="2133600"/>
            <a:ext cx="7128791" cy="3777622"/>
          </a:xfrm>
        </p:spPr>
        <p:txBody>
          <a:bodyPr>
            <a:normAutofit/>
          </a:bodyPr>
          <a:lstStyle/>
          <a:p>
            <a:pPr lvl="1" algn="l" rtl="0" eaLnBrk="1" hangingPunct="1"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Physiological</a:t>
            </a:r>
            <a:r>
              <a:rPr lang="en-US" sz="24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 changes below the level of the lesion generally include:</a:t>
            </a:r>
          </a:p>
          <a:p>
            <a:pPr lvl="1" algn="l" rtl="0" eaLnBrk="1" hangingPunct="1">
              <a:buFont typeface="Wingdings" panose="05000000000000000000" pitchFamily="2" charset="2"/>
              <a:buNone/>
            </a:pPr>
            <a:r>
              <a:rPr lang="en-US" sz="24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   abnormal nerve conduction, resulting in:</a:t>
            </a:r>
          </a:p>
          <a:p>
            <a:pPr lvl="1" algn="l" rtl="0" eaLnBrk="1" hangingPunct="1">
              <a:buFont typeface="Symbol" panose="05050102010706020507" pitchFamily="18" charset="2"/>
              <a:buChar char="Þ"/>
            </a:pPr>
            <a:r>
              <a:rPr lang="en-US" sz="24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   somatosensory losses</a:t>
            </a:r>
          </a:p>
          <a:p>
            <a:pPr lvl="1" algn="l" rtl="0" eaLnBrk="1" hangingPunct="1">
              <a:buFont typeface="Symbol" panose="05050102010706020507" pitchFamily="18" charset="2"/>
              <a:buChar char="Þ"/>
            </a:pPr>
            <a:r>
              <a:rPr lang="en-US" sz="24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   motor paralysis, including loss of bowel</a:t>
            </a:r>
          </a:p>
          <a:p>
            <a:pPr marL="457200" lvl="1" indent="0" algn="l" rtl="0" eaLnBrk="1" hangingPunct="1">
              <a:buNone/>
            </a:pPr>
            <a:r>
              <a:rPr lang="en-US" sz="24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      and bladder control</a:t>
            </a:r>
          </a:p>
          <a:p>
            <a:pPr algn="l" rtl="0" eaLnBrk="1" hangingPunct="1"/>
            <a:endParaRPr lang="en-US" sz="2400" dirty="0">
              <a:solidFill>
                <a:srgbClr val="660033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91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619672" y="2204864"/>
            <a:ext cx="6480720" cy="4980384"/>
          </a:xfrm>
        </p:spPr>
        <p:txBody>
          <a:bodyPr>
            <a:normAutofit/>
          </a:bodyPr>
          <a:lstStyle/>
          <a:p>
            <a:pPr lvl="1"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Anatomical</a:t>
            </a:r>
            <a:r>
              <a:rPr lang="en-US" sz="24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 changes below the level of lesion: </a:t>
            </a:r>
          </a:p>
          <a:p>
            <a:pPr algn="l" rtl="0" eaLnBrk="1" hangingPunct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 sz="24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musculoskeletal deformities (scoliosis)</a:t>
            </a:r>
          </a:p>
          <a:p>
            <a:pPr algn="l" rtl="0" eaLnBrk="1" hangingPunct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 sz="24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joint and extremity deformities (joint contractures, club foot, hip subluxations, diminished growth of non-weight bearing limbs)</a:t>
            </a:r>
          </a:p>
          <a:p>
            <a:pPr algn="l" rtl="0" eaLnBrk="1" hangingPunct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 sz="24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osteoporosis .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400" dirty="0">
              <a:solidFill>
                <a:srgbClr val="660033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484" name="Picture 6" descr="spina bifida patient before surgery, notice lumbar bu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4437114"/>
            <a:ext cx="2428875" cy="237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45202" y="624110"/>
            <a:ext cx="6589199" cy="1280890"/>
          </a:xfrm>
          <a:extLst/>
        </p:spPr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660033"/>
                </a:solidFill>
                <a:latin typeface="+mj-lt"/>
              </a:rPr>
              <a:t>Impairments associated with </a:t>
            </a:r>
            <a:r>
              <a:rPr lang="en-US" sz="3600" dirty="0" err="1">
                <a:solidFill>
                  <a:srgbClr val="660033"/>
                </a:solidFill>
                <a:latin typeface="+mj-lt"/>
              </a:rPr>
              <a:t>Spina</a:t>
            </a:r>
            <a:r>
              <a:rPr lang="en-US" sz="3600" dirty="0">
                <a:solidFill>
                  <a:srgbClr val="660033"/>
                </a:solidFill>
                <a:latin typeface="+mj-lt"/>
              </a:rPr>
              <a:t> Bifida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433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660033"/>
                </a:solidFill>
                <a:latin typeface="Lucida Calligraphy" pitchFamily="66" charset="0"/>
                <a:cs typeface="Times New Roman" pitchFamily="18" charset="0"/>
              </a:rPr>
              <a:t>meningocele</a:t>
            </a:r>
            <a:r>
              <a:rPr lang="en-US" sz="3600" dirty="0">
                <a:solidFill>
                  <a:srgbClr val="660033"/>
                </a:solidFill>
                <a:latin typeface="Lucida Calligraphy" pitchFamily="66" charset="0"/>
                <a:cs typeface="Times New Roman" pitchFamily="18" charset="0"/>
              </a:rPr>
              <a:t> &amp; </a:t>
            </a:r>
            <a:r>
              <a:rPr lang="en-US" sz="3600" dirty="0" err="1">
                <a:solidFill>
                  <a:srgbClr val="660033"/>
                </a:solidFill>
                <a:latin typeface="Lucida Calligraphy" pitchFamily="66" charset="0"/>
                <a:cs typeface="Times New Roman" pitchFamily="18" charset="0"/>
              </a:rPr>
              <a:t>myelomeningocele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Majd </a:t>
            </a:r>
            <a:r>
              <a:rPr lang="en-US" sz="3300" dirty="0" err="1"/>
              <a:t>suaifan</a:t>
            </a:r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0A9B2BA-C76C-4FE0-807F-42F21B3ABFF9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22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310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086100" y="1085850"/>
            <a:ext cx="2743200" cy="571500"/>
          </a:xfrm>
          <a:prstGeom prst="round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3000" dirty="0" err="1">
                <a:solidFill>
                  <a:srgbClr val="FF0000"/>
                </a:solidFill>
                <a:latin typeface="Calibri" panose="020F0502020204030204"/>
              </a:rPr>
              <a:t>Meningocele</a:t>
            </a:r>
            <a:endParaRPr lang="en-US" sz="3000" dirty="0"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653099"/>
            <a:ext cx="2238647" cy="33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1" y="2653098"/>
            <a:ext cx="2219325" cy="334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23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549" y="1843601"/>
            <a:ext cx="8059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A </a:t>
            </a:r>
            <a:r>
              <a:rPr lang="en-US" dirty="0" err="1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meningocele</a:t>
            </a:r>
            <a:r>
              <a:rPr lang="en-US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 is formed when the meninges herniates through a defect in posterior vertebral arches, or anterior sacrum.</a:t>
            </a:r>
          </a:p>
        </p:txBody>
      </p:sp>
    </p:spTree>
    <p:extLst>
      <p:ext uri="{BB962C8B-B14F-4D97-AF65-F5344CB8AC3E}">
        <p14:creationId xmlns="" xmlns:p14="http://schemas.microsoft.com/office/powerpoint/2010/main" val="336899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8913"/>
            <a:ext cx="7886700" cy="4391060"/>
          </a:xfrm>
        </p:spPr>
        <p:txBody>
          <a:bodyPr rtlCol="1">
            <a:normAutofit/>
          </a:bodyPr>
          <a:lstStyle/>
          <a:p>
            <a:pPr marL="600067" lvl="1" indent="-257175">
              <a:lnSpc>
                <a:spcPct val="80000"/>
              </a:lnSpc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The spinal cord is usually normal and assumes a normal position in the spinal canal, although there may be tethering of the cord,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othe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congenital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anomally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associated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syringomyelia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, or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diastematomyelia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  <a:p>
            <a:pPr lvl="1">
              <a:lnSpc>
                <a:spcPct val="80000"/>
              </a:lnSpc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A fluctuant midline mass that may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transilluminate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occurs along the vertebral column, usually in the lower back. Most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meningoceles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are well covered with skin and pose no immediate threat to the patient. </a:t>
            </a:r>
          </a:p>
          <a:p>
            <a:pPr lvl="1">
              <a:lnSpc>
                <a:spcPct val="80000"/>
              </a:lnSpc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In asymptomatic children with normal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neurolgic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findings and full thickness skin covering the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meningocele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, surgery maybe delayed or sometimes not performed.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24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meningoce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70" y="3768192"/>
            <a:ext cx="3285522" cy="18563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416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7916" y="1133207"/>
            <a:ext cx="4789885" cy="4583426"/>
          </a:xfrm>
        </p:spPr>
        <p:txBody>
          <a:bodyPr rtlCol="1">
            <a:noAutofit/>
          </a:bodyPr>
          <a:lstStyle/>
          <a:p>
            <a:pPr marL="342900" lvl="1" indent="0">
              <a:buNone/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1">
              <a:defRPr/>
            </a:pPr>
            <a:r>
              <a:rPr lang="en-US" dirty="0">
                <a:solidFill>
                  <a:srgbClr val="92D050"/>
                </a:solidFill>
                <a:latin typeface="+mj-lt"/>
              </a:rPr>
              <a:t>The least common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form of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spina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bifida.</a:t>
            </a:r>
          </a:p>
          <a:p>
            <a:pPr lvl="1"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1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In a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posterior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meningocele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the outer faces of some vertebrae are open (unfused) and the meninges are damaged and pushed out through the opening, appearing as a sac or cyst which contains cerebrospinal fluid. </a:t>
            </a:r>
          </a:p>
          <a:p>
            <a:pPr lvl="1"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lvl="1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In an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anterior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meningocele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, the inner faces of vertebrae are affected and the cyst protrudes into the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retroperitoneum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or the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presacral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space.</a:t>
            </a:r>
          </a:p>
          <a:p>
            <a:pPr>
              <a:lnSpc>
                <a:spcPct val="80000"/>
              </a:lnSpc>
              <a:defRPr/>
            </a:pPr>
            <a:endParaRPr lang="en-US" sz="1800" dirty="0">
              <a:latin typeface="+mj-lt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sz="1800" dirty="0">
              <a:latin typeface="+mj-lt"/>
            </a:endParaRPr>
          </a:p>
        </p:txBody>
      </p:sp>
      <p:pic>
        <p:nvPicPr>
          <p:cNvPr id="21508" name="Picture 4" descr="HI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495" y="1337112"/>
            <a:ext cx="1795463" cy="1712119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jjjjjjjjjjjj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495" y="3651272"/>
            <a:ext cx="1928813" cy="155376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25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98021" y="1214097"/>
            <a:ext cx="4885509" cy="4489473"/>
          </a:xfrm>
        </p:spPr>
        <p:txBody>
          <a:bodyPr rtlCol="1"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An </a:t>
            </a:r>
            <a:r>
              <a:rPr lang="en-US" b="1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anterior </a:t>
            </a:r>
            <a:r>
              <a:rPr lang="en-US" b="1" dirty="0" err="1">
                <a:solidFill>
                  <a:srgbClr val="660033"/>
                </a:solidFill>
                <a:latin typeface="+mj-lt"/>
                <a:cs typeface="Times New Roman" pitchFamily="18" charset="0"/>
              </a:rPr>
              <a:t>meningocele</a:t>
            </a:r>
            <a:r>
              <a:rPr lang="en-US" b="1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comes with Symptoms of:</a:t>
            </a:r>
          </a:p>
          <a:p>
            <a:pPr>
              <a:defRPr/>
            </a:pPr>
            <a:r>
              <a:rPr lang="en-US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1) constipation .</a:t>
            </a:r>
          </a:p>
          <a:p>
            <a:pPr>
              <a:defRPr/>
            </a:pPr>
            <a:r>
              <a:rPr lang="en-US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2) bladder </a:t>
            </a:r>
            <a:r>
              <a:rPr lang="en-US" dirty="0" smtClean="0">
                <a:solidFill>
                  <a:srgbClr val="660033"/>
                </a:solidFill>
                <a:latin typeface="+mj-lt"/>
                <a:cs typeface="Times New Roman" pitchFamily="18" charset="0"/>
              </a:rPr>
              <a:t>dysfunction </a:t>
            </a:r>
            <a:r>
              <a:rPr lang="en-US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3) Female patients may have associated anomalies of the genital tract, including a </a:t>
            </a:r>
            <a:r>
              <a:rPr lang="en-US" dirty="0" err="1">
                <a:solidFill>
                  <a:srgbClr val="660033"/>
                </a:solidFill>
                <a:latin typeface="+mj-lt"/>
                <a:cs typeface="Times New Roman" pitchFamily="18" charset="0"/>
              </a:rPr>
              <a:t>rectovaginal</a:t>
            </a:r>
            <a:r>
              <a:rPr lang="en-US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 fistula and vaginal septa . </a:t>
            </a:r>
          </a:p>
          <a:p>
            <a:pPr>
              <a:buNone/>
              <a:defRPr/>
            </a:pPr>
            <a:endParaRPr lang="en-US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Plain X-ray demonstrate a defect in the sacrum.</a:t>
            </a:r>
          </a:p>
          <a:p>
            <a:pPr>
              <a:defRPr/>
            </a:pPr>
            <a:r>
              <a:rPr lang="en-US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 And CT scanning or MRI outlines the extent of the </a:t>
            </a:r>
            <a:r>
              <a:rPr lang="en-US" dirty="0" err="1">
                <a:solidFill>
                  <a:srgbClr val="660033"/>
                </a:solidFill>
                <a:latin typeface="+mj-lt"/>
                <a:cs typeface="Times New Roman" pitchFamily="18" charset="0"/>
              </a:rPr>
              <a:t>meningocele</a:t>
            </a:r>
            <a:r>
              <a:rPr lang="en-US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 .</a:t>
            </a:r>
          </a:p>
          <a:p>
            <a:pPr>
              <a:defRPr/>
            </a:pPr>
            <a:endParaRPr lang="en-US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26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822" y="942785"/>
            <a:ext cx="3131820" cy="4681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69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9858" y="1693273"/>
            <a:ext cx="6653897" cy="2742289"/>
          </a:xfrm>
          <a:solidFill>
            <a:schemeClr val="bg1"/>
          </a:solidFill>
          <a:ln cap="flat" algn="ctr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Characterized by protrusion of the neural elements through a vertebral defect into a meningeal lined sac 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Typically, the cord at this level is not fused. but is in it’s flattened embryological state , with the nerve roots arising from the ventral surface &amp; the open central canal lying dorsally.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Remnants of neural tissue are visible beneath the membrane, which may occasionally rupture and leak CSF. </a:t>
            </a:r>
          </a:p>
        </p:txBody>
      </p:sp>
      <p:pic>
        <p:nvPicPr>
          <p:cNvPr id="32771" name="Picture 4" descr="jjj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99" y="1063232"/>
            <a:ext cx="1198959" cy="177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85900" y="1063229"/>
            <a:ext cx="3086100" cy="436959"/>
          </a:xfrm>
          <a:prstGeom prst="rect">
            <a:avLst/>
          </a:prstGeom>
        </p:spPr>
        <p:txBody>
          <a:bodyPr rtlCol="1" anchor="b"/>
          <a:lstStyle/>
          <a:p>
            <a:pPr defTabSz="685800">
              <a:spcBef>
                <a:spcPct val="0"/>
              </a:spcBef>
              <a:defRPr/>
            </a:pPr>
            <a:r>
              <a:rPr lang="en-US" sz="2100" b="1" dirty="0">
                <a:solidFill>
                  <a:srgbClr val="7030A0"/>
                </a:solidFill>
                <a:latin typeface="Century Gothic" pitchFamily="34" charset="0"/>
              </a:rPr>
              <a:t>MYELOMENINGOCELE</a:t>
            </a:r>
            <a:endParaRPr lang="en-US" sz="15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B4B2498-7C09-4FA6-8921-DD58922565BA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27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42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343150"/>
            <a:ext cx="30289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4" y="2343150"/>
            <a:ext cx="287416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914650" y="1200150"/>
            <a:ext cx="3143250" cy="514350"/>
          </a:xfrm>
          <a:prstGeom prst="round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2700" dirty="0" err="1">
                <a:solidFill>
                  <a:prstClr val="black"/>
                </a:solidFill>
                <a:latin typeface="Calibri" panose="020F0502020204030204"/>
              </a:rPr>
              <a:t>Myelomeningocele</a:t>
            </a:r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28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44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Myelomeningocele</a:t>
            </a:r>
            <a:endParaRPr lang="en-US" b="1" i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1485904" y="2057404"/>
            <a:ext cx="4436269" cy="3394472"/>
          </a:xfrm>
        </p:spPr>
        <p:txBody>
          <a:bodyPr/>
          <a:lstStyle/>
          <a:p>
            <a:pPr algn="l" rtl="0" eaLnBrk="1" hangingPunct="1"/>
            <a:r>
              <a:rPr lang="en-US" dirty="0" err="1">
                <a:latin typeface="+mj-lt"/>
                <a:cs typeface="Arial" panose="020B0604020202020204" pitchFamily="34" charset="0"/>
              </a:rPr>
              <a:t>Myelomeningocele</a:t>
            </a:r>
            <a:r>
              <a:rPr lang="en-US" dirty="0">
                <a:latin typeface="+mj-lt"/>
                <a:cs typeface="Arial" panose="020B0604020202020204" pitchFamily="34" charset="0"/>
              </a:rPr>
              <a:t> represents the most severe form of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dysraphism</a:t>
            </a:r>
            <a:r>
              <a:rPr lang="en-US" dirty="0">
                <a:latin typeface="+mj-lt"/>
                <a:cs typeface="Arial" panose="020B0604020202020204" pitchFamily="34" charset="0"/>
              </a:rPr>
              <a:t> involving the vertebral column and occurs with an incidence of approximately 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1/2,000 </a:t>
            </a:r>
            <a:r>
              <a:rPr lang="en-US" dirty="0">
                <a:latin typeface="+mj-lt"/>
                <a:cs typeface="Arial" panose="020B0604020202020204" pitchFamily="34" charset="0"/>
              </a:rPr>
              <a:t>live births.</a:t>
            </a:r>
          </a:p>
          <a:p>
            <a:pPr algn="l" rtl="0" eaLnBrk="1" hangingPunct="1"/>
            <a:r>
              <a:rPr lang="en-US" dirty="0">
                <a:latin typeface="+mj-lt"/>
                <a:cs typeface="Arial" panose="020B0604020202020204" pitchFamily="34" charset="0"/>
              </a:rPr>
              <a:t>A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myelomeningocele</a:t>
            </a:r>
            <a:r>
              <a:rPr lang="en-US" dirty="0">
                <a:latin typeface="+mj-lt"/>
                <a:cs typeface="Arial" panose="020B0604020202020204" pitchFamily="34" charset="0"/>
              </a:rPr>
              <a:t> may be located anywhere along the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neuraxis</a:t>
            </a:r>
            <a:r>
              <a:rPr lang="en-US" dirty="0">
                <a:latin typeface="+mj-lt"/>
                <a:cs typeface="Arial" panose="020B0604020202020204" pitchFamily="34" charset="0"/>
              </a:rPr>
              <a:t>, but the lumbosacral region accounts for at least 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75%</a:t>
            </a:r>
            <a:r>
              <a:rPr lang="en-US" dirty="0">
                <a:latin typeface="+mj-lt"/>
                <a:cs typeface="Arial" panose="020B0604020202020204" pitchFamily="34" charset="0"/>
              </a:rPr>
              <a:t> of the cases. </a:t>
            </a:r>
          </a:p>
        </p:txBody>
      </p:sp>
      <p:pic>
        <p:nvPicPr>
          <p:cNvPr id="33796" name="Picture 4" descr="msoEE1D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364" y="1754987"/>
            <a:ext cx="2077640" cy="24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29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432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043609" y="836712"/>
            <a:ext cx="7272808" cy="4176464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4800" b="1" dirty="0">
                <a:latin typeface="+mj-lt"/>
                <a:cs typeface="Times New Roman" panose="02020603050405020304" pitchFamily="18" charset="0"/>
              </a:rPr>
              <a:t>NEURAL TUBE DEFECTS</a:t>
            </a:r>
            <a:br>
              <a:rPr lang="en-US" sz="4800" b="1" dirty="0">
                <a:latin typeface="+mj-lt"/>
                <a:cs typeface="Times New Roman" panose="02020603050405020304" pitchFamily="18" charset="0"/>
              </a:rPr>
            </a:br>
            <a:r>
              <a:rPr lang="en-US" sz="4800" b="1" dirty="0">
                <a:latin typeface="+mj-lt"/>
                <a:cs typeface="Times New Roman" panose="02020603050405020304" pitchFamily="18" charset="0"/>
              </a:rPr>
              <a:t/>
            </a:r>
            <a:br>
              <a:rPr lang="en-US" sz="4800" b="1" dirty="0">
                <a:latin typeface="+mj-lt"/>
                <a:cs typeface="Times New Roman" panose="02020603050405020304" pitchFamily="18" charset="0"/>
              </a:rPr>
            </a:br>
            <a:r>
              <a:rPr lang="en-US" sz="4800" b="1" dirty="0">
                <a:cs typeface="Times New Roman" panose="02020603050405020304" pitchFamily="18" charset="0"/>
              </a:rPr>
              <a:t/>
            </a:r>
            <a:br>
              <a:rPr lang="en-US" sz="4800" b="1" dirty="0">
                <a:cs typeface="Times New Roman" panose="02020603050405020304" pitchFamily="18" charset="0"/>
              </a:rPr>
            </a:br>
            <a:r>
              <a:rPr lang="en-US" sz="4800" b="1" dirty="0">
                <a:latin typeface="+mj-lt"/>
                <a:cs typeface="Times New Roman" panose="02020603050405020304" pitchFamily="18" charset="0"/>
              </a:rPr>
              <a:t/>
            </a:r>
            <a:br>
              <a:rPr lang="en-US" sz="4800" b="1" dirty="0">
                <a:latin typeface="+mj-lt"/>
                <a:cs typeface="Times New Roman" panose="02020603050405020304" pitchFamily="18" charset="0"/>
              </a:rPr>
            </a:br>
            <a:r>
              <a:rPr lang="en-US" sz="4800" b="1" dirty="0">
                <a:latin typeface="+mj-lt"/>
                <a:cs typeface="Times New Roman" panose="02020603050405020304" pitchFamily="18" charset="0"/>
              </a:rPr>
              <a:t>             </a:t>
            </a:r>
            <a:r>
              <a:rPr lang="en-US" sz="3600" b="1" dirty="0">
                <a:latin typeface="+mj-lt"/>
                <a:cs typeface="Times New Roman" panose="02020603050405020304" pitchFamily="18" charset="0"/>
              </a:rPr>
              <a:t>Done</a:t>
            </a:r>
            <a:r>
              <a:rPr lang="en-US" sz="4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cs typeface="Times New Roman" panose="02020603050405020304" pitchFamily="18" charset="0"/>
              </a:rPr>
              <a:t>by: </a:t>
            </a:r>
            <a:r>
              <a:rPr lang="en-US" sz="3200" b="1" dirty="0" err="1">
                <a:cs typeface="Times New Roman" panose="02020603050405020304" pitchFamily="18" charset="0"/>
              </a:rPr>
              <a:t>mohamad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>
                <a:cs typeface="Times New Roman" panose="02020603050405020304" pitchFamily="18" charset="0"/>
              </a:rPr>
              <a:t>naghawi</a:t>
            </a:r>
            <a:endParaRPr lang="ar-JO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F568E9-FE2A-4380-98A1-2D418721D641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669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189470" cy="34011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7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Etiology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512717" y="1727988"/>
            <a:ext cx="8056517" cy="4021302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The cause of myelomeningocele is 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unknown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.</a:t>
            </a:r>
          </a:p>
          <a:p>
            <a:pPr algn="l" rtl="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a genetic predisposition exists; the risk of recurrence after one affected child increases to 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3–4%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and increases to approximately 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10%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with two previous abnormal pregnancies.</a:t>
            </a:r>
          </a:p>
          <a:p>
            <a:pPr algn="l" rtl="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There is strong evidence that maternal </a:t>
            </a:r>
            <a:r>
              <a:rPr lang="en-US" sz="1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periconceptional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use of folic acid supplementation reduces the incidence of neural tube defects in pregnancies at risk by at least 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50%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. </a:t>
            </a:r>
          </a:p>
          <a:p>
            <a:pPr algn="l" rtl="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To be effective, folic acid supplementation should be initiated before conception and continued until at least the 12th </a:t>
            </a:r>
            <a:r>
              <a:rPr lang="en-US" sz="1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wk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of gestation when </a:t>
            </a:r>
            <a:r>
              <a:rPr lang="en-US" sz="1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neurulation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 is complete. </a:t>
            </a:r>
          </a:p>
          <a:p>
            <a:pPr algn="l" rtl="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In normal risk pregnancies, women should take 0.4 mg of folic acid daily. And in high pregnancy (previously affected child), supplementation should be started 4 mg daily, beginning 1 month prior to planned conception.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30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183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50" b="1" i="1">
                <a:solidFill>
                  <a:srgbClr val="FF0066"/>
                </a:solidFill>
                <a:cs typeface="Times New Roman" panose="02020603050405020304" pitchFamily="18" charset="0"/>
              </a:rPr>
              <a:t>Cont.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dirty="0">
                <a:latin typeface="+mj-lt"/>
                <a:cs typeface="Arial" panose="020B0604020202020204" pitchFamily="34" charset="0"/>
              </a:rPr>
              <a:t>Certain drugs—including drugs that antagonize folic acid such as trimethoprim and the anticonvulsants: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Valproic</a:t>
            </a:r>
            <a:r>
              <a:rPr lang="en-US" dirty="0">
                <a:latin typeface="+mj-lt"/>
                <a:cs typeface="Arial" panose="020B0604020202020204" pitchFamily="34" charset="0"/>
              </a:rPr>
              <a:t> acid, carbamazepine, phenytoin, and phenobarbital increase the risk of myelomeningocele.</a:t>
            </a:r>
          </a:p>
          <a:p>
            <a:pPr algn="l" rtl="0" eaLnBrk="1" hangingPunct="1"/>
            <a:endParaRPr lang="en-US" dirty="0">
              <a:latin typeface="+mj-lt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dirty="0" err="1">
                <a:latin typeface="+mj-lt"/>
                <a:cs typeface="Arial" panose="020B0604020202020204" pitchFamily="34" charset="0"/>
              </a:rPr>
              <a:t>Valproic</a:t>
            </a:r>
            <a:r>
              <a:rPr lang="en-US" dirty="0">
                <a:latin typeface="+mj-lt"/>
                <a:cs typeface="Arial" panose="020B0604020202020204" pitchFamily="34" charset="0"/>
              </a:rPr>
              <a:t> acid causes NTDs in approximately 1-2% of pregnancies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whe</a:t>
            </a:r>
            <a:r>
              <a:rPr lang="en-US" dirty="0">
                <a:latin typeface="+mj-lt"/>
                <a:cs typeface="Arial" panose="020B0604020202020204" pitchFamily="34" charset="0"/>
              </a:rPr>
              <a:t> administered during pregnancy.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31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90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Clinical Manifestations</a:t>
            </a:r>
            <a:r>
              <a:rPr lang="en-US" sz="3000">
                <a:cs typeface="Times New Roman" pitchFamily="18" charset="0"/>
              </a:rPr>
              <a:t> 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dirty="0">
                <a:latin typeface="+mj-lt"/>
                <a:cs typeface="Arial" panose="020B0604020202020204" pitchFamily="34" charset="0"/>
              </a:rPr>
              <a:t>The condition produces dysfunction of many organs and structures, including the skeleton, skin, and genitourinary tract, in addition to the peripheral nervous system and the CNS.</a:t>
            </a:r>
          </a:p>
          <a:p>
            <a:pPr algn="l" rtl="0" eaLnBrk="1" hangingPunct="1"/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lesion in the low sacral region</a:t>
            </a:r>
            <a:r>
              <a:rPr lang="en-US" dirty="0">
                <a:latin typeface="+mj-lt"/>
                <a:cs typeface="Arial" panose="020B0604020202020204" pitchFamily="34" charset="0"/>
              </a:rPr>
              <a:t> causes bowel and bladder incontinence associated with anesthesia in the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perineal</a:t>
            </a:r>
            <a:r>
              <a:rPr lang="en-US" dirty="0">
                <a:latin typeface="+mj-lt"/>
                <a:cs typeface="Arial" panose="020B0604020202020204" pitchFamily="34" charset="0"/>
              </a:rPr>
              <a:t> area but with no impairment of motor function. </a:t>
            </a:r>
            <a:endParaRPr lang="en-US" dirty="0" smtClean="0">
              <a:latin typeface="+mj-lt"/>
              <a:cs typeface="Arial" panose="020B0604020202020204" pitchFamily="34" charset="0"/>
            </a:endParaRPr>
          </a:p>
          <a:p>
            <a:pPr algn="l" rtl="0" eaLnBrk="1" hangingPunct="1"/>
            <a:r>
              <a:rPr lang="ar-JO" dirty="0" smtClean="0">
                <a:latin typeface="+mj-lt"/>
                <a:cs typeface="Arial" panose="020B0604020202020204" pitchFamily="34" charset="0"/>
              </a:rPr>
              <a:t>كل ما كانت اعلى كل ما كان التاثر على موتور فنكشن اكثر </a:t>
            </a:r>
          </a:p>
          <a:p>
            <a:pPr algn="l" rtl="0" eaLnBrk="1" hangingPunct="1"/>
            <a:r>
              <a:rPr lang="ar-JO" dirty="0" smtClean="0">
                <a:latin typeface="+mj-lt"/>
                <a:cs typeface="Arial" panose="020B0604020202020204" pitchFamily="34" charset="0"/>
              </a:rPr>
              <a:t>كل ما كانت اوطى كل ماكان التاثير على السفنكتير اكثير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32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94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body" idx="1"/>
          </p:nvPr>
        </p:nvSpPr>
        <p:spPr>
          <a:xfrm>
            <a:off x="1547813" y="1484713"/>
            <a:ext cx="6172200" cy="3888581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>
                <a:latin typeface="+mj-lt"/>
                <a:cs typeface="Arial" panose="020B0604020202020204" pitchFamily="34" charset="0"/>
              </a:rPr>
              <a:t>Newborns with a </a:t>
            </a:r>
            <a:r>
              <a:rPr lang="en-US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defect in the midlumbar region</a:t>
            </a:r>
            <a:r>
              <a:rPr lang="en-US">
                <a:latin typeface="+mj-lt"/>
                <a:cs typeface="Arial" panose="020B0604020202020204" pitchFamily="34" charset="0"/>
              </a:rPr>
              <a:t> typically have a saclike cystic structure covered by a thin layer of partially epithelialized tissue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b="1">
                <a:latin typeface="+mj-lt"/>
                <a:cs typeface="Arial" panose="020B0604020202020204" pitchFamily="34" charset="0"/>
              </a:rPr>
              <a:t>Examination of the infant shows</a:t>
            </a:r>
            <a:r>
              <a:rPr lang="en-US">
                <a:latin typeface="+mj-lt"/>
                <a:cs typeface="Arial" panose="020B0604020202020204" pitchFamily="34" charset="0"/>
              </a:rPr>
              <a:t>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>
                <a:latin typeface="+mj-lt"/>
                <a:cs typeface="Arial" panose="020B0604020202020204" pitchFamily="34" charset="0"/>
              </a:rPr>
              <a:t>a flaccid paralysis of the lower extremities, an absence of deep tendon reflexes,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>
                <a:latin typeface="+mj-lt"/>
                <a:cs typeface="Arial" panose="020B0604020202020204" pitchFamily="34" charset="0"/>
              </a:rPr>
              <a:t>a lack of response to touch and pain,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>
                <a:latin typeface="+mj-lt"/>
                <a:cs typeface="Arial" panose="020B0604020202020204" pitchFamily="34" charset="0"/>
              </a:rPr>
              <a:t>and a high incidence of postural abnormalities of the lower extremities (including clubfeet and subluxation of the hips).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>
                <a:latin typeface="+mj-lt"/>
                <a:cs typeface="Arial" panose="020B0604020202020204" pitchFamily="34" charset="0"/>
              </a:rPr>
              <a:t> Constant urinary dribbling and a relaxed anal sphincter may be evident. </a:t>
            </a:r>
            <a:endParaRPr lang="ar-JO">
              <a:latin typeface="+mj-lt"/>
            </a:endParaRPr>
          </a:p>
          <a:p>
            <a:pPr algn="l" rtl="0" eaLnBrk="1" hangingPunct="1">
              <a:lnSpc>
                <a:spcPct val="80000"/>
              </a:lnSpc>
            </a:pPr>
            <a:endParaRPr 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33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41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107055" y="1209948"/>
            <a:ext cx="8801813" cy="3208679"/>
          </a:xfrm>
        </p:spPr>
        <p:txBody>
          <a:bodyPr/>
          <a:lstStyle/>
          <a:p>
            <a:pPr algn="l" rtl="0" eaLnBrk="1" hangingPunct="1"/>
            <a:r>
              <a:rPr lang="en-US" dirty="0">
                <a:latin typeface="+mj-lt"/>
                <a:cs typeface="Arial" panose="020B0604020202020204" pitchFamily="34" charset="0"/>
              </a:rPr>
              <a:t>Hydrocephalus in association with a type II Chiari defect develops in at least </a:t>
            </a:r>
            <a:r>
              <a:rPr lang="en-US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80%</a:t>
            </a:r>
            <a:r>
              <a:rPr lang="en-US" dirty="0">
                <a:latin typeface="+mj-lt"/>
                <a:cs typeface="Arial" panose="020B0604020202020204" pitchFamily="34" charset="0"/>
              </a:rPr>
              <a:t> of patients with myelomeningocele.</a:t>
            </a:r>
          </a:p>
          <a:p>
            <a:pPr marL="0" indent="0">
              <a:buNone/>
            </a:pPr>
            <a:endParaRPr lang="en-US" dirty="0">
              <a:latin typeface="+mj-lt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dirty="0">
                <a:latin typeface="+mj-lt"/>
                <a:cs typeface="Arial" panose="020B0604020202020204" pitchFamily="34" charset="0"/>
              </a:rPr>
              <a:t> Generally, the lower the deformity in the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neuraxis</a:t>
            </a:r>
            <a:r>
              <a:rPr lang="en-US" dirty="0">
                <a:latin typeface="+mj-lt"/>
                <a:cs typeface="Arial" panose="020B0604020202020204" pitchFamily="34" charset="0"/>
              </a:rPr>
              <a:t> (e.g., sacrum), the less likely is the risk of hydrocephalus.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34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type 2 chiari mal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67" y="2994223"/>
            <a:ext cx="4275534" cy="2848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87737" y="3718016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*Congenital downward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displacemet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of cerebellar vermis and tonsils through the foramen magnum.</a:t>
            </a:r>
          </a:p>
        </p:txBody>
      </p:sp>
    </p:spTree>
    <p:extLst>
      <p:ext uri="{BB962C8B-B14F-4D97-AF65-F5344CB8AC3E}">
        <p14:creationId xmlns="" xmlns:p14="http://schemas.microsoft.com/office/powerpoint/2010/main" val="37802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body" idx="1"/>
          </p:nvPr>
        </p:nvSpPr>
        <p:spPr>
          <a:xfrm>
            <a:off x="1385888" y="1107286"/>
            <a:ext cx="6172200" cy="4427935"/>
          </a:xfrm>
        </p:spPr>
        <p:txBody>
          <a:bodyPr>
            <a:normAutofit lnSpcReduction="10000"/>
          </a:bodyPr>
          <a:lstStyle/>
          <a:p>
            <a:pPr algn="l" rtl="0" eaLnBrk="1" hangingPunct="1"/>
            <a:r>
              <a:rPr lang="en-US" dirty="0">
                <a:latin typeface="+mj-lt"/>
                <a:cs typeface="Arial" panose="020B0604020202020204" pitchFamily="34" charset="0"/>
              </a:rPr>
              <a:t>Ventricular enlargement may be indolent and slow growing or may be rapid, causing a bulging anterior fontanel, dilated scalp veins, setting-sun appearance of the eyes, irritability, and vomiting associated with an increased head circumference.</a:t>
            </a:r>
          </a:p>
          <a:p>
            <a:pPr algn="l" rtl="0" eaLnBrk="1" hangingPunct="1"/>
            <a:endParaRPr lang="en-US" dirty="0">
              <a:latin typeface="+mj-lt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dirty="0">
                <a:latin typeface="+mj-lt"/>
                <a:cs typeface="Arial" panose="020B0604020202020204" pitchFamily="34" charset="0"/>
              </a:rPr>
              <a:t> Not infrequently, infants with hydrocephalus and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Chiari</a:t>
            </a:r>
            <a:r>
              <a:rPr lang="en-US" dirty="0">
                <a:latin typeface="+mj-lt"/>
                <a:cs typeface="Arial" panose="020B0604020202020204" pitchFamily="34" charset="0"/>
              </a:rPr>
              <a:t> II malformation develop symptoms of hindbrain dysfunction, including difficulty feeding, choking, stridor, apnea, vocal cord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paralysis,pooling</a:t>
            </a:r>
            <a:r>
              <a:rPr lang="en-US" dirty="0">
                <a:latin typeface="+mj-lt"/>
                <a:cs typeface="Arial" panose="020B0604020202020204" pitchFamily="34" charset="0"/>
              </a:rPr>
              <a:t> of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secretions( involvement of cranial nerve)  </a:t>
            </a:r>
            <a:r>
              <a:rPr lang="en-US" dirty="0">
                <a:latin typeface="+mj-lt"/>
                <a:cs typeface="Arial" panose="020B0604020202020204" pitchFamily="34" charset="0"/>
              </a:rPr>
              <a:t>and spasticity of the upper extremities, which, if untreated, can lead to death.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35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63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29257" y="1063231"/>
            <a:ext cx="2228844" cy="436946"/>
          </a:xfrm>
          <a:extLst/>
        </p:spPr>
        <p:txBody>
          <a:bodyPr rtlCol="1">
            <a:normAutofit/>
          </a:bodyPr>
          <a:lstStyle/>
          <a:p>
            <a:pPr>
              <a:defRPr/>
            </a:pPr>
            <a:r>
              <a:rPr lang="en-US" sz="1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Management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ln cap="flat">
            <a:solidFill>
              <a:schemeClr val="hlink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marL="385754" indent="-385754">
              <a:buFont typeface="Calibri" panose="020F0502020204030204" pitchFamily="34" charset="0"/>
              <a:buAutoNum type="arabicPeriod"/>
            </a:pPr>
            <a:r>
              <a:rPr lang="en-US" dirty="0">
                <a:latin typeface="+mj-lt"/>
                <a:cs typeface="Arial" panose="020B0604020202020204" pitchFamily="34" charset="0"/>
              </a:rPr>
              <a:t>Assessment of the sac &amp; it’s coverings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marL="385754" indent="-385754">
              <a:buFont typeface="Calibri" panose="020F0502020204030204" pitchFamily="34" charset="0"/>
              <a:buAutoNum type="arabicPeriod"/>
            </a:pPr>
            <a:r>
              <a:rPr lang="en-US" dirty="0" smtClean="0">
                <a:latin typeface="+mj-lt"/>
                <a:cs typeface="Arial" panose="020B0604020202020204" pitchFamily="34" charset="0"/>
              </a:rPr>
              <a:t>Site , extension , there are lack CSF </a:t>
            </a:r>
            <a:endParaRPr lang="en-US" dirty="0">
              <a:latin typeface="+mj-lt"/>
              <a:cs typeface="Arial" panose="020B0604020202020204" pitchFamily="34" charset="0"/>
            </a:endParaRPr>
          </a:p>
          <a:p>
            <a:pPr marL="385754" indent="-385754">
              <a:buFont typeface="Calibri" panose="020F0502020204030204" pitchFamily="34" charset="0"/>
              <a:buAutoNum type="arabicPeriod"/>
            </a:pPr>
            <a:r>
              <a:rPr lang="en-US" dirty="0">
                <a:latin typeface="+mj-lt"/>
                <a:cs typeface="Arial" panose="020B0604020202020204" pitchFamily="34" charset="0"/>
              </a:rPr>
              <a:t>Neurological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examination of lower limb ( power , tone , deep tendon reflex , coordination , sensation ,examine the sphincter )</a:t>
            </a:r>
            <a:endParaRPr lang="en-US" dirty="0">
              <a:latin typeface="+mj-lt"/>
              <a:cs typeface="Arial" panose="020B0604020202020204" pitchFamily="34" charset="0"/>
            </a:endParaRPr>
          </a:p>
          <a:p>
            <a:pPr marL="385754" indent="-385754">
              <a:buFont typeface="Calibri" panose="020F0502020204030204" pitchFamily="34" charset="0"/>
              <a:buAutoNum type="arabicPeriod"/>
            </a:pPr>
            <a:r>
              <a:rPr lang="en-US" dirty="0">
                <a:latin typeface="+mj-lt"/>
                <a:cs typeface="Arial" panose="020B0604020202020204" pitchFamily="34" charset="0"/>
              </a:rPr>
              <a:t>Examination for other associated conditions.</a:t>
            </a:r>
          </a:p>
          <a:p>
            <a:pPr marL="385754" indent="-385754">
              <a:buFont typeface="Calibri" panose="020F0502020204030204" pitchFamily="34" charset="0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Counseling &amp; careful discussions with the parents.</a:t>
            </a:r>
          </a:p>
          <a:p>
            <a:pPr marL="385754" indent="-385754">
              <a:buFont typeface="Calibri" panose="020F0502020204030204" pitchFamily="34" charset="0"/>
              <a:buAutoNum type="arabicPeriod"/>
            </a:pPr>
            <a:r>
              <a:rPr lang="en-US" dirty="0">
                <a:latin typeface="+mj-lt"/>
                <a:cs typeface="Arial" panose="020B0604020202020204" pitchFamily="34" charset="0"/>
              </a:rPr>
              <a:t>Surgical procedures.</a:t>
            </a:r>
          </a:p>
        </p:txBody>
      </p:sp>
      <p:sp>
        <p:nvSpPr>
          <p:cNvPr id="43012" name="مستطيل 4"/>
          <p:cNvSpPr>
            <a:spLocks noChangeArrowheads="1"/>
          </p:cNvSpPr>
          <p:nvPr/>
        </p:nvSpPr>
        <p:spPr bwMode="auto">
          <a:xfrm>
            <a:off x="4679160" y="1553768"/>
            <a:ext cx="32143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70C0"/>
                </a:solidFill>
                <a:latin typeface="Century Gothic" panose="020B0502020202020204" pitchFamily="34" charset="0"/>
              </a:rPr>
              <a:t>Multidisciplinary team approach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85900" y="1063229"/>
            <a:ext cx="3086100" cy="436959"/>
          </a:xfrm>
          <a:prstGeom prst="rect">
            <a:avLst/>
          </a:prstGeom>
        </p:spPr>
        <p:txBody>
          <a:bodyPr rtlCol="1" anchor="ctr"/>
          <a:lstStyle/>
          <a:p>
            <a:pPr algn="ctr" defTabSz="685800">
              <a:spcBef>
                <a:spcPct val="0"/>
              </a:spcBef>
              <a:defRPr/>
            </a:pPr>
            <a:r>
              <a:rPr lang="en-US" sz="2100" b="1" dirty="0">
                <a:solidFill>
                  <a:srgbClr val="7030A0"/>
                </a:solidFill>
                <a:latin typeface="Century Gothic" pitchFamily="34" charset="0"/>
              </a:rPr>
              <a:t>MYLEOMENINGOCELE</a:t>
            </a:r>
            <a:endParaRPr lang="en-US" sz="33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B4B2498-7C09-4FA6-8921-DD58922565BA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36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7536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500" b="1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Treatment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dirty="0">
                <a:latin typeface="+mj-lt"/>
                <a:cs typeface="Arial" panose="020B0604020202020204" pitchFamily="34" charset="0"/>
              </a:rPr>
              <a:t>Surgery can be delayed for several days (except when there is a CSF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leak or not cover with skin)</a:t>
            </a:r>
            <a:endParaRPr lang="en-US" dirty="0">
              <a:latin typeface="+mj-lt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dirty="0">
                <a:latin typeface="+mj-lt"/>
                <a:cs typeface="Arial" panose="020B0604020202020204" pitchFamily="34" charset="0"/>
              </a:rPr>
              <a:t>most infants require a shunting procedure for hydrocephalus.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37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598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500" b="1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Prognosis</a:t>
            </a:r>
            <a:r>
              <a:rPr lang="en-US"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1439466" y="1863334"/>
            <a:ext cx="6172200" cy="363974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dirty="0">
                <a:latin typeface="+mj-lt"/>
                <a:cs typeface="Arial" panose="020B0604020202020204" pitchFamily="34" charset="0"/>
              </a:rPr>
              <a:t>For a child who is born with a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myelomeningocele</a:t>
            </a:r>
            <a:r>
              <a:rPr lang="en-US" dirty="0">
                <a:latin typeface="+mj-lt"/>
                <a:cs typeface="Arial" panose="020B0604020202020204" pitchFamily="34" charset="0"/>
              </a:rPr>
              <a:t> and who is treated aggressively, the mortality rate is approximately 10–15%, and most deaths occur before age 4 yr.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>
                <a:latin typeface="+mj-lt"/>
                <a:cs typeface="Arial" panose="020B0604020202020204" pitchFamily="34" charset="0"/>
              </a:rPr>
              <a:t>At least 70% of survivors have normal intelligence, but learning problems and seizure disorders are more common than in the general population.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dirty="0">
                <a:latin typeface="+mj-lt"/>
                <a:cs typeface="Arial" panose="020B0604020202020204" pitchFamily="34" charset="0"/>
              </a:rPr>
              <a:t>Because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myelomeningocele</a:t>
            </a:r>
            <a:r>
              <a:rPr lang="en-US" dirty="0">
                <a:latin typeface="+mj-lt"/>
                <a:cs typeface="Arial" panose="020B0604020202020204" pitchFamily="34" charset="0"/>
              </a:rPr>
              <a:t> is a chronic handicapping condition, periodic multidisciplinary follow-up is required for life.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4D56BF-3AAA-4AF3-A689-F398A6837B82}" type="slidenum">
              <a:rPr lang="ar-JO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pPr defTabSz="685800"/>
              <a:t>38</a:t>
            </a:fld>
            <a:endParaRPr lang="ar-JO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5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Microcephaly </a:t>
            </a:r>
            <a:r>
              <a:rPr lang="en-US" dirty="0" err="1"/>
              <a:t>Encephalocele</a:t>
            </a:r>
            <a:r>
              <a:rPr lang="en-US" dirty="0"/>
              <a:t> Anencephaly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Muthanna Al-Abbadi</a:t>
            </a:r>
          </a:p>
        </p:txBody>
      </p:sp>
    </p:spTree>
    <p:extLst>
      <p:ext uri="{BB962C8B-B14F-4D97-AF65-F5344CB8AC3E}">
        <p14:creationId xmlns="" xmlns:p14="http://schemas.microsoft.com/office/powerpoint/2010/main" val="25221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660033"/>
                </a:solidFill>
                <a:latin typeface="+mj-lt"/>
              </a:rPr>
              <a:t>Neural tube defects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628802"/>
            <a:ext cx="5114925" cy="4708525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Account  for most congenital anomalies of the (CNS), (0.6-1.3 cases per 1000 live births) in the United States.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Result from failure of the neural tube to close spontaneously between the 3rd and 4th wk of development in utero.  </a:t>
            </a:r>
          </a:p>
        </p:txBody>
      </p:sp>
      <p:pic>
        <p:nvPicPr>
          <p:cNvPr id="4" name="Picture 4" descr="UNTITLED"/>
          <p:cNvPicPr>
            <a:picLocks noChangeAspect="1" noChangeArrowheads="1"/>
          </p:cNvPicPr>
          <p:nvPr/>
        </p:nvPicPr>
        <p:blipFill>
          <a:blip r:embed="rId2"/>
          <a:srcRect l="62032"/>
          <a:stretch>
            <a:fillRect/>
          </a:stretch>
        </p:blipFill>
        <p:spPr bwMode="auto">
          <a:xfrm>
            <a:off x="5786446" y="1714488"/>
            <a:ext cx="3119442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2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Microcephaly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Microcephaly is defined as a head circumference that measures more than 3 SD below the mean for age and sex</a:t>
            </a:r>
          </a:p>
          <a:p>
            <a:r>
              <a:rPr lang="en-US" dirty="0"/>
              <a:t>This condition is relatively common, particularly among developmentally delayed children</a:t>
            </a:r>
          </a:p>
          <a:p>
            <a:r>
              <a:rPr lang="en-US" dirty="0"/>
              <a:t>Subdivided into 2 main groups: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Primary (genetic)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Secondary (non-genetic)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950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6942"/>
            <a:ext cx="9144000" cy="52641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7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Microcephaly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Refers to a group of condition that usually have no associated malformations </a:t>
            </a:r>
            <a:r>
              <a:rPr lang="en-US" b="1" u="sng" dirty="0"/>
              <a:t>or</a:t>
            </a:r>
            <a:r>
              <a:rPr lang="en-US" dirty="0"/>
              <a:t> are associated with a specific genetic syndrome</a:t>
            </a:r>
          </a:p>
          <a:p>
            <a:r>
              <a:rPr lang="en-US" dirty="0"/>
              <a:t>Affected children are usually identified at birth</a:t>
            </a:r>
          </a:p>
        </p:txBody>
      </p:sp>
    </p:spTree>
    <p:extLst>
      <p:ext uri="{BB962C8B-B14F-4D97-AF65-F5344CB8AC3E}">
        <p14:creationId xmlns="" xmlns:p14="http://schemas.microsoft.com/office/powerpoint/2010/main" val="19085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Primary Microcephaly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Familial (Autosomal Recessive)</a:t>
            </a:r>
          </a:p>
          <a:p>
            <a:r>
              <a:rPr lang="en-US" dirty="0"/>
              <a:t>Autosomal Dominant</a:t>
            </a:r>
          </a:p>
          <a:p>
            <a:r>
              <a:rPr lang="en-US" dirty="0"/>
              <a:t>Syndromes: Down, Edward, Cri-du-Chat, Cornelia de Lange, Rubinstein-</a:t>
            </a:r>
            <a:r>
              <a:rPr lang="en-US" dirty="0" err="1"/>
              <a:t>Taybi</a:t>
            </a:r>
            <a:r>
              <a:rPr lang="en-US" dirty="0"/>
              <a:t>, and Smith-</a:t>
            </a:r>
            <a:r>
              <a:rPr lang="en-US" dirty="0" err="1"/>
              <a:t>Lemli</a:t>
            </a:r>
            <a:r>
              <a:rPr lang="en-US" dirty="0"/>
              <a:t>-</a:t>
            </a:r>
            <a:r>
              <a:rPr lang="en-US" dirty="0" err="1"/>
              <a:t>Opitz</a:t>
            </a:r>
            <a:endParaRPr lang="en-US" dirty="0"/>
          </a:p>
          <a:p>
            <a:r>
              <a:rPr lang="en-US" dirty="0"/>
              <a:t>X-Linked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901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Microcephaly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 from a large number of agents that can affect a fetus in utero or an infant during periods of rapid brain growth, particularly the first 2 years of life</a:t>
            </a:r>
          </a:p>
          <a:p>
            <a:r>
              <a:rPr lang="en-US" dirty="0"/>
              <a:t>May be identified at birth or later</a:t>
            </a:r>
          </a:p>
        </p:txBody>
      </p:sp>
    </p:spTree>
    <p:extLst>
      <p:ext uri="{BB962C8B-B14F-4D97-AF65-F5344CB8AC3E}">
        <p14:creationId xmlns="" xmlns:p14="http://schemas.microsoft.com/office/powerpoint/2010/main" val="17854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/>
              <a:t>Causes of Secondary Microcephaly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Congenital Infections: CMV, Rubella, Toxoplasmosis</a:t>
            </a:r>
          </a:p>
          <a:p>
            <a:r>
              <a:rPr lang="en-US" dirty="0"/>
              <a:t>Drugs: Alcohol</a:t>
            </a:r>
            <a:r>
              <a:rPr lang="en-US" dirty="0" smtClean="0"/>
              <a:t>,(fetal alcohol syndrome main cause in </a:t>
            </a:r>
            <a:r>
              <a:rPr lang="en-US" dirty="0" err="1" smtClean="0"/>
              <a:t>eurob</a:t>
            </a:r>
            <a:r>
              <a:rPr lang="en-US" dirty="0" smtClean="0"/>
              <a:t> area, </a:t>
            </a:r>
            <a:r>
              <a:rPr lang="en-US" dirty="0" err="1"/>
              <a:t>Hydantoin</a:t>
            </a:r>
            <a:endParaRPr lang="en-US" dirty="0"/>
          </a:p>
          <a:p>
            <a:r>
              <a:rPr lang="en-US" dirty="0"/>
              <a:t>Radiation</a:t>
            </a:r>
          </a:p>
          <a:p>
            <a:r>
              <a:rPr lang="en-US" dirty="0"/>
              <a:t>Meningitis/Encephalitis</a:t>
            </a:r>
          </a:p>
          <a:p>
            <a:r>
              <a:rPr lang="en-US" dirty="0"/>
              <a:t>Malnutrition</a:t>
            </a:r>
          </a:p>
          <a:p>
            <a:r>
              <a:rPr lang="en-US" dirty="0"/>
              <a:t>Hyperthermia</a:t>
            </a:r>
          </a:p>
          <a:p>
            <a:r>
              <a:rPr lang="en-US" dirty="0"/>
              <a:t>HIE</a:t>
            </a:r>
          </a:p>
          <a:p>
            <a:r>
              <a:rPr lang="en-US" dirty="0"/>
              <a:t>Syndromes: </a:t>
            </a:r>
            <a:r>
              <a:rPr lang="en-US" dirty="0" err="1"/>
              <a:t>Rett</a:t>
            </a:r>
            <a:r>
              <a:rPr lang="en-US" dirty="0"/>
              <a:t>, Seckel, </a:t>
            </a:r>
            <a:r>
              <a:rPr lang="en-US" dirty="0" err="1"/>
              <a:t>Angelman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24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Small Head Circumference, Sloping Forehead, and Small Anterior Fontanelle</a:t>
            </a:r>
          </a:p>
          <a:p>
            <a:r>
              <a:rPr lang="en-US" dirty="0"/>
              <a:t>Developmental Impairments</a:t>
            </a:r>
          </a:p>
          <a:p>
            <a:r>
              <a:rPr lang="en-US" dirty="0"/>
              <a:t>Organ Malformation</a:t>
            </a:r>
          </a:p>
          <a:p>
            <a:r>
              <a:rPr lang="en-US" dirty="0"/>
              <a:t>Visual Impairment</a:t>
            </a:r>
          </a:p>
          <a:p>
            <a:r>
              <a:rPr lang="en-US" dirty="0"/>
              <a:t>Hearing Loss</a:t>
            </a:r>
          </a:p>
          <a:p>
            <a:r>
              <a:rPr lang="en-US" dirty="0"/>
              <a:t>Learning Difficulties</a:t>
            </a:r>
          </a:p>
          <a:p>
            <a:r>
              <a:rPr lang="en-US" dirty="0"/>
              <a:t>Seizures</a:t>
            </a:r>
          </a:p>
          <a:p>
            <a:r>
              <a:rPr lang="en-US" dirty="0"/>
              <a:t>Movement </a:t>
            </a:r>
            <a:r>
              <a:rPr lang="en-US" dirty="0" smtClean="0"/>
              <a:t>Disorders</a:t>
            </a:r>
          </a:p>
          <a:p>
            <a:r>
              <a:rPr lang="en-US" dirty="0" smtClean="0"/>
              <a:t>No any them with familial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74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Investigations are determined by the history and physical examination. If the cause is unknown:</a:t>
            </a:r>
          </a:p>
          <a:p>
            <a:r>
              <a:rPr lang="en-US" dirty="0"/>
              <a:t>Mother’s serum phenylalanine level (brain damage)</a:t>
            </a:r>
          </a:p>
          <a:p>
            <a:r>
              <a:rPr lang="en-US" dirty="0"/>
              <a:t>Karyotype (chromosomal syndromes)</a:t>
            </a:r>
          </a:p>
          <a:p>
            <a:r>
              <a:rPr lang="en-US" dirty="0"/>
              <a:t>MRI (structural abnormalities of the brain)</a:t>
            </a:r>
          </a:p>
          <a:p>
            <a:r>
              <a:rPr lang="en-US" dirty="0"/>
              <a:t>CT (intracerebral calcifications)</a:t>
            </a:r>
          </a:p>
          <a:p>
            <a:r>
              <a:rPr lang="en-US" dirty="0"/>
              <a:t>Fasting plasma and urine amino acid analysis</a:t>
            </a:r>
          </a:p>
          <a:p>
            <a:r>
              <a:rPr lang="en-US" dirty="0"/>
              <a:t>Serum ammonia</a:t>
            </a:r>
          </a:p>
          <a:p>
            <a:r>
              <a:rPr lang="en-US" dirty="0">
                <a:solidFill>
                  <a:srgbClr val="FF0000"/>
                </a:solidFill>
              </a:rPr>
              <a:t>TORCH titers, HIV testing, and urine culture (CMV)</a:t>
            </a:r>
          </a:p>
        </p:txBody>
      </p:sp>
    </p:spTree>
    <p:extLst>
      <p:ext uri="{BB962C8B-B14F-4D97-AF65-F5344CB8AC3E}">
        <p14:creationId xmlns="" xmlns:p14="http://schemas.microsoft.com/office/powerpoint/2010/main" val="16825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 specific treatment to fix microcephaly</a:t>
            </a:r>
          </a:p>
          <a:p>
            <a:r>
              <a:rPr lang="en-US" dirty="0">
                <a:solidFill>
                  <a:srgbClr val="FF0000"/>
                </a:solidFill>
              </a:rPr>
              <a:t>Supportive genetic and family counseling</a:t>
            </a:r>
          </a:p>
          <a:p>
            <a:r>
              <a:rPr lang="en-US" dirty="0"/>
              <a:t>Placement in an appropriate program that will provide for maximal development of the child</a:t>
            </a:r>
          </a:p>
          <a:p>
            <a:r>
              <a:rPr lang="en-US" dirty="0"/>
              <a:t>Controlling seizures and neuromuscular symptoms</a:t>
            </a:r>
          </a:p>
          <a:p>
            <a:r>
              <a:rPr lang="en-US" dirty="0"/>
              <a:t>Adequate </a:t>
            </a:r>
            <a:r>
              <a:rPr lang="en-US" dirty="0" smtClean="0"/>
              <a:t>nutrition</a:t>
            </a:r>
          </a:p>
          <a:p>
            <a:r>
              <a:rPr lang="en-US" dirty="0" smtClean="0"/>
              <a:t>Note </a:t>
            </a:r>
          </a:p>
          <a:p>
            <a:r>
              <a:rPr lang="en-US" dirty="0" smtClean="0"/>
              <a:t>HC :35 CM AT BIRTH &lt; and in first three month increase 2 cm every month and in second three month increase 1 cm every month &lt;&lt;and in the last 6 month increase 3 cm as 0,5 cm every month </a:t>
            </a:r>
          </a:p>
          <a:p>
            <a:pPr>
              <a:buNone/>
            </a:pPr>
            <a:r>
              <a:rPr lang="en-US" dirty="0" smtClean="0"/>
              <a:t>&lt;and in the least of life increase 12cm </a:t>
            </a:r>
          </a:p>
        </p:txBody>
      </p:sp>
    </p:spTree>
    <p:extLst>
      <p:ext uri="{BB962C8B-B14F-4D97-AF65-F5344CB8AC3E}">
        <p14:creationId xmlns="" xmlns:p14="http://schemas.microsoft.com/office/powerpoint/2010/main" val="3462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Encephalocele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encephalocele is a protrusion of the brain through a defect in the skull (cranium </a:t>
            </a:r>
            <a:r>
              <a:rPr lang="en-US" dirty="0" err="1"/>
              <a:t>bifidum</a:t>
            </a:r>
            <a:r>
              <a:rPr lang="en-US" dirty="0"/>
              <a:t>) that is "closed" or covered with skin</a:t>
            </a:r>
          </a:p>
          <a:p>
            <a:r>
              <a:rPr lang="en-US" dirty="0"/>
              <a:t>Cranial encephalocele contains the sac plus cerebral cortex, cerebellum, or portions of the brainstem</a:t>
            </a:r>
          </a:p>
          <a:p>
            <a:r>
              <a:rPr lang="en-US" dirty="0"/>
              <a:t>It could be Primary (congenital) that present at birth, its major types are: </a:t>
            </a:r>
            <a:r>
              <a:rPr lang="en-US" dirty="0" err="1"/>
              <a:t>sincipital</a:t>
            </a:r>
            <a:r>
              <a:rPr lang="en-US" dirty="0"/>
              <a:t>, basal, occipital. It could be Secondary (acquired) due to trauma or post-surgical defects</a:t>
            </a:r>
          </a:p>
        </p:txBody>
      </p:sp>
    </p:spTree>
    <p:extLst>
      <p:ext uri="{BB962C8B-B14F-4D97-AF65-F5344CB8AC3E}">
        <p14:creationId xmlns="" xmlns:p14="http://schemas.microsoft.com/office/powerpoint/2010/main" val="26953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660033"/>
                </a:solidFill>
                <a:latin typeface="+mj-lt"/>
              </a:rPr>
              <a:t>Neural tube defects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2"/>
            <a:ext cx="4114800" cy="4708525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Second most common disability in childhood following cerebral palsy.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Second most common congenital anomaly after cardiac defects.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14439"/>
            <a:ext cx="4429125" cy="4929187"/>
          </a:xfrm>
          <a:prstGeom prst="rect">
            <a:avLst/>
          </a:prstGeom>
          <a:noFill/>
          <a:ln w="9525">
            <a:solidFill>
              <a:srgbClr val="008000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70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Encephalocele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cranial defect occurs most commonly in the occipital region at or below the inion. </a:t>
            </a:r>
          </a:p>
          <a:p>
            <a:r>
              <a:rPr lang="en-US" dirty="0">
                <a:solidFill>
                  <a:srgbClr val="FF0000"/>
                </a:solidFill>
              </a:rPr>
              <a:t>Frontal or nasofrontal encephaloceles are also common in certain parts of the world. Some frontal lesions are associated with cleft lip/palate</a:t>
            </a:r>
          </a:p>
          <a:p>
            <a:r>
              <a:rPr lang="en-US" dirty="0"/>
              <a:t>Patients are at increased risk for developing hydrocephalus, because of: </a:t>
            </a:r>
            <a:r>
              <a:rPr lang="en-US" dirty="0" err="1"/>
              <a:t>aqueductal</a:t>
            </a:r>
            <a:r>
              <a:rPr lang="en-US" dirty="0"/>
              <a:t> stenosis, Chiari malformation, or the Dandy-Walker syndrome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272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Meckel-Gruber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Cranial encephalocele is most commonly part of a syndrome called Meckel-Gruber syndrome.</a:t>
            </a:r>
          </a:p>
          <a:p>
            <a:r>
              <a:rPr lang="en-US" dirty="0"/>
              <a:t>It is a rare autosomal recessive condition that is characterized by: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Occipital encephalocele</a:t>
            </a:r>
          </a:p>
          <a:p>
            <a:pPr lvl="1"/>
            <a:r>
              <a:rPr lang="en-US" dirty="0"/>
              <a:t>Cleft lip/palate</a:t>
            </a:r>
          </a:p>
          <a:p>
            <a:pPr lvl="1"/>
            <a:r>
              <a:rPr lang="en-US" dirty="0"/>
              <a:t>Microcephaly</a:t>
            </a:r>
          </a:p>
          <a:p>
            <a:pPr lvl="1"/>
            <a:r>
              <a:rPr lang="en-US" dirty="0" err="1"/>
              <a:t>Microphthalmia</a:t>
            </a:r>
            <a:endParaRPr lang="en-US" dirty="0"/>
          </a:p>
          <a:p>
            <a:pPr lvl="1"/>
            <a:r>
              <a:rPr lang="en-US" dirty="0"/>
              <a:t>Abnormal genitalia</a:t>
            </a:r>
          </a:p>
          <a:p>
            <a:pPr lvl="1"/>
            <a:r>
              <a:rPr lang="en-US" dirty="0"/>
              <a:t>Polycystic kidneys</a:t>
            </a:r>
          </a:p>
          <a:p>
            <a:pPr lvl="1"/>
            <a:r>
              <a:rPr lang="en-US" dirty="0" err="1" smtClean="0"/>
              <a:t>Polydactyly</a:t>
            </a:r>
            <a:endParaRPr lang="en-US" dirty="0" smtClean="0"/>
          </a:p>
          <a:p>
            <a:pPr lvl="1">
              <a:buNone/>
            </a:pPr>
            <a:r>
              <a:rPr lang="ar-JO" dirty="0" smtClean="0"/>
              <a:t>لازم ندور عليهم مع </a:t>
            </a:r>
            <a:r>
              <a:rPr lang="en-US" dirty="0" err="1" smtClean="0"/>
              <a:t>encephalocel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736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clinical features of encephalocele are variable depending upon the type (location) and severity</a:t>
            </a:r>
          </a:p>
          <a:p>
            <a:r>
              <a:rPr lang="en-US" dirty="0" err="1"/>
              <a:t>Sincipital</a:t>
            </a:r>
            <a:r>
              <a:rPr lang="en-US" dirty="0"/>
              <a:t> encephaloceles may be occult lesions that are not noticeable or may present with </a:t>
            </a:r>
            <a:r>
              <a:rPr lang="en-US" i="1" dirty="0"/>
              <a:t>marked craniofacial deformities</a:t>
            </a:r>
          </a:p>
          <a:p>
            <a:r>
              <a:rPr lang="en-US" dirty="0"/>
              <a:t>Basal encephaloceles may or may not be apparent on external inspection. Affected patients may present as: </a:t>
            </a:r>
            <a:r>
              <a:rPr lang="en-US" i="1" dirty="0"/>
              <a:t>a nasal or </a:t>
            </a:r>
            <a:r>
              <a:rPr lang="en-US" i="1" dirty="0" err="1"/>
              <a:t>epipharyngeal</a:t>
            </a:r>
            <a:r>
              <a:rPr lang="en-US" i="1" dirty="0"/>
              <a:t> mass, difficulty breathing, recurrent upper tract infections, nasal discharges, recurrent meningitis, or CSF leaks</a:t>
            </a:r>
          </a:p>
        </p:txBody>
      </p:sp>
    </p:spTree>
    <p:extLst>
      <p:ext uri="{BB962C8B-B14F-4D97-AF65-F5344CB8AC3E}">
        <p14:creationId xmlns="" xmlns:p14="http://schemas.microsoft.com/office/powerpoint/2010/main" val="45200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Occipital encephaloceles usually are obvious at the time of birth</a:t>
            </a:r>
          </a:p>
          <a:p>
            <a:pPr lvl="1"/>
            <a:r>
              <a:rPr lang="en-US" dirty="0"/>
              <a:t>Those of relatively large size may be associated with </a:t>
            </a:r>
            <a:r>
              <a:rPr lang="en-US" i="1" dirty="0"/>
              <a:t>cranial nerve deficits, poor sucking and feeding, spasticity, blindness, seizures, or developmental delay</a:t>
            </a:r>
          </a:p>
          <a:p>
            <a:pPr lvl="1"/>
            <a:r>
              <a:rPr lang="en-US" dirty="0"/>
              <a:t>Neurologic deficits may progress after birth if hydrocephalus develops</a:t>
            </a:r>
          </a:p>
          <a:p>
            <a:pPr lvl="1"/>
            <a:r>
              <a:rPr lang="en-US" dirty="0"/>
              <a:t>Occipital encephalocele also may be associated with hind-brain anomaly (Chiari III malformation)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27297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76" y="0"/>
            <a:ext cx="833544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725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797584"/>
            <a:ext cx="4095750" cy="3848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4125" y="5141191"/>
            <a:ext cx="4095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MRI demonstrating a Chiari III malformation with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cervico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-occipital encephalocele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834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diagnosis is apparent at birth in most of the occipital </a:t>
            </a:r>
            <a:r>
              <a:rPr lang="en-US" dirty="0" err="1" smtClean="0">
                <a:solidFill>
                  <a:srgbClr val="FF0000"/>
                </a:solidFill>
              </a:rPr>
              <a:t>encephaloceles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But </a:t>
            </a:r>
            <a:r>
              <a:rPr lang="en-US" dirty="0" err="1" smtClean="0">
                <a:solidFill>
                  <a:srgbClr val="FF0000"/>
                </a:solidFill>
              </a:rPr>
              <a:t>shold</a:t>
            </a:r>
            <a:r>
              <a:rPr lang="en-US" dirty="0" smtClean="0">
                <a:solidFill>
                  <a:srgbClr val="FF0000"/>
                </a:solidFill>
              </a:rPr>
              <a:t> be </a:t>
            </a:r>
            <a:r>
              <a:rPr lang="en-US" dirty="0" err="1" smtClean="0">
                <a:solidFill>
                  <a:srgbClr val="FF0000"/>
                </a:solidFill>
              </a:rPr>
              <a:t>antinatal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Basal encephaloceles may present as a midline mass in the nose or may not be visible. They also tend to present with meningitis</a:t>
            </a:r>
          </a:p>
          <a:p>
            <a:r>
              <a:rPr lang="en-US" dirty="0"/>
              <a:t>An encephalocele may be mistaken for a nasal polyp if it is located within the nose or for a soft tissue tumor if it is covered with skin and anterior to the nose.</a:t>
            </a:r>
          </a:p>
        </p:txBody>
      </p:sp>
    </p:spTree>
    <p:extLst>
      <p:ext uri="{BB962C8B-B14F-4D97-AF65-F5344CB8AC3E}">
        <p14:creationId xmlns="" xmlns:p14="http://schemas.microsoft.com/office/powerpoint/2010/main" val="26282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Transillumination</a:t>
            </a:r>
            <a:r>
              <a:rPr lang="en-US" dirty="0">
                <a:solidFill>
                  <a:srgbClr val="FF0000"/>
                </a:solidFill>
              </a:rPr>
              <a:t> of the sac can indicate the presence of neural tissue.</a:t>
            </a:r>
          </a:p>
          <a:p>
            <a:r>
              <a:rPr lang="en-US" dirty="0">
                <a:solidFill>
                  <a:srgbClr val="FF0000"/>
                </a:solidFill>
              </a:rPr>
              <a:t>X-ray of the skull and cervical spine</a:t>
            </a:r>
          </a:p>
          <a:p>
            <a:r>
              <a:rPr lang="en-US" dirty="0"/>
              <a:t>Ultrasonography is most helpful to identify the contents of the </a:t>
            </a:r>
            <a:r>
              <a:rPr lang="en-US" dirty="0" smtClean="0"/>
              <a:t>sac  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MRI and CT</a:t>
            </a:r>
          </a:p>
          <a:p>
            <a:r>
              <a:rPr lang="en-US" dirty="0"/>
              <a:t>Diagnosis in utero is possible by: maternal serum AFP levels, U/S, MRI</a:t>
            </a:r>
          </a:p>
        </p:txBody>
      </p:sp>
    </p:spTree>
    <p:extLst>
      <p:ext uri="{BB962C8B-B14F-4D97-AF65-F5344CB8AC3E}">
        <p14:creationId xmlns="" xmlns:p14="http://schemas.microsoft.com/office/powerpoint/2010/main" val="27888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diagnosed prenatally, vaginal delivery is safe if the lesion is small. C/S is required if the lesion is large</a:t>
            </a:r>
          </a:p>
          <a:p>
            <a:r>
              <a:rPr lang="en-US" dirty="0"/>
              <a:t>Surgical treatment is appropriate in most cases (removing the overlying sac and closing the defect)</a:t>
            </a:r>
          </a:p>
        </p:txBody>
      </p:sp>
    </p:spTree>
    <p:extLst>
      <p:ext uri="{BB962C8B-B14F-4D97-AF65-F5344CB8AC3E}">
        <p14:creationId xmlns="" xmlns:p14="http://schemas.microsoft.com/office/powerpoint/2010/main" val="27332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are at risk for vision problems, microcephaly, intellectual disability, and seizures</a:t>
            </a:r>
          </a:p>
          <a:p>
            <a:r>
              <a:rPr lang="en-US" dirty="0"/>
              <a:t>Patients with neural tissue within the sac and associated hydrocephalus have the poorest prognosis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067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/>
            <a:r>
              <a:rPr lang="en-US" sz="3600" dirty="0">
                <a:solidFill>
                  <a:srgbClr val="660033"/>
                </a:solidFill>
                <a:latin typeface="+mj-lt"/>
                <a:cs typeface="Times New Roman" panose="02020603050405020304" pitchFamily="18" charset="0"/>
              </a:rPr>
              <a:t>Epidemiology:</a:t>
            </a:r>
            <a:endParaRPr lang="ar-JO" sz="3600" dirty="0">
              <a:solidFill>
                <a:srgbClr val="660033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7" y="1916832"/>
            <a:ext cx="6591985" cy="3777622"/>
          </a:xfrm>
        </p:spPr>
        <p:txBody>
          <a:bodyPr rtlCol="1">
            <a:no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660033"/>
                </a:solidFill>
                <a:latin typeface="+mj-lt"/>
              </a:rPr>
              <a:t>Celtic ethnic group, as Welsh, Irish &amp; Scotch.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Female predominance, 60- 70% of cases.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660033"/>
                </a:solidFill>
                <a:latin typeface="+mj-lt"/>
              </a:rPr>
              <a:t>Geographical </a:t>
            </a:r>
            <a:r>
              <a:rPr lang="en-US" sz="2400" dirty="0" err="1">
                <a:solidFill>
                  <a:srgbClr val="660033"/>
                </a:solidFill>
                <a:latin typeface="+mj-lt"/>
              </a:rPr>
              <a:t>varitation</a:t>
            </a:r>
            <a:r>
              <a:rPr lang="en-US" sz="2400" dirty="0">
                <a:solidFill>
                  <a:srgbClr val="660033"/>
                </a:solidFill>
                <a:latin typeface="+mj-lt"/>
              </a:rPr>
              <a:t>, with England &amp; china having higher rates.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The incidence has declined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signifacntly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in the past 3 decades due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to: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pPr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  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1- screening techniques, as US &amp; AFP.</a:t>
            </a:r>
          </a:p>
          <a:p>
            <a:pPr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   2- termination of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preg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pPr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   3- administration of folic acid.</a:t>
            </a:r>
            <a:endParaRPr lang="ar-JO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06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Anencephaly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an open defect in the </a:t>
            </a:r>
            <a:r>
              <a:rPr lang="en-US" dirty="0" err="1"/>
              <a:t>calvaria</a:t>
            </a:r>
            <a:r>
              <a:rPr lang="en-US" dirty="0"/>
              <a:t>, meninges, and skin, such that the cranial neural tube is exposed</a:t>
            </a:r>
          </a:p>
          <a:p>
            <a:r>
              <a:rPr lang="en-US" dirty="0"/>
              <a:t>It results from failure of the rostral </a:t>
            </a:r>
            <a:r>
              <a:rPr lang="en-US" dirty="0" err="1"/>
              <a:t>neuropore</a:t>
            </a:r>
            <a:r>
              <a:rPr lang="en-US" dirty="0"/>
              <a:t> to close around postovulatory day 25</a:t>
            </a:r>
          </a:p>
          <a:p>
            <a:r>
              <a:rPr lang="en-US" dirty="0">
                <a:solidFill>
                  <a:srgbClr val="FF0000"/>
                </a:solidFill>
              </a:rPr>
              <a:t>It is a severe defect and is not compatible with survival. Infants that are alive at birth generally die within hours, but occasionally survive for a few days or weeks</a:t>
            </a:r>
          </a:p>
          <a:p>
            <a:r>
              <a:rPr lang="en-US" dirty="0">
                <a:solidFill>
                  <a:srgbClr val="FF0000"/>
                </a:solidFill>
              </a:rPr>
              <a:t>Incidence is 1 in 1,000 </a:t>
            </a:r>
            <a:r>
              <a:rPr lang="en-US" dirty="0"/>
              <a:t>(most end in miscarriage). Recurrence is common</a:t>
            </a:r>
          </a:p>
        </p:txBody>
      </p:sp>
    </p:spTree>
    <p:extLst>
      <p:ext uri="{BB962C8B-B14F-4D97-AF65-F5344CB8AC3E}">
        <p14:creationId xmlns="" xmlns:p14="http://schemas.microsoft.com/office/powerpoint/2010/main" val="31889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In the most common type of anencephaly, the forebrain </a:t>
            </a:r>
            <a:r>
              <a:rPr lang="en-US" dirty="0"/>
              <a:t>and variable amounts of upper brainstem are involved</a:t>
            </a:r>
          </a:p>
          <a:p>
            <a:r>
              <a:rPr lang="en-US" dirty="0"/>
              <a:t>Exposure in utero results in destruction of neural tissue, which appears as a hemorrhagic, fibrotic, nonfunctioning mass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hypothalamus is typically missing</a:t>
            </a:r>
            <a:r>
              <a:rPr lang="en-US" dirty="0"/>
              <a:t>. The cerebellum, brainstem, optic nerves, and spinal cord may be malformed. Underdevelopment or </a:t>
            </a:r>
            <a:r>
              <a:rPr lang="en-US" dirty="0">
                <a:solidFill>
                  <a:srgbClr val="FF0000"/>
                </a:solidFill>
              </a:rPr>
              <a:t>absence of the pituitary </a:t>
            </a:r>
            <a:r>
              <a:rPr lang="en-US" dirty="0"/>
              <a:t>leading to adrenal hypoplasia is always present</a:t>
            </a:r>
          </a:p>
        </p:txBody>
      </p:sp>
    </p:spTree>
    <p:extLst>
      <p:ext uri="{BB962C8B-B14F-4D97-AF65-F5344CB8AC3E}">
        <p14:creationId xmlns="" xmlns:p14="http://schemas.microsoft.com/office/powerpoint/2010/main" val="75810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frontal, parietal, and portions of the occipital bones are most often affected</a:t>
            </a:r>
          </a:p>
          <a:p>
            <a:r>
              <a:rPr lang="en-US" dirty="0"/>
              <a:t>The absent cranial vault results in the characteristic appearance of bulging eyes and absent neck</a:t>
            </a:r>
          </a:p>
          <a:p>
            <a:r>
              <a:rPr lang="en-US" dirty="0"/>
              <a:t>The defect in the skull sometimes extends through the level of the foramen magnum and involves the cervical spine (</a:t>
            </a:r>
            <a:r>
              <a:rPr lang="en-US" dirty="0" err="1"/>
              <a:t>holoacrania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Neonates typically have brainstem function, with spontaneous breathing and often with suck, root, and gag responses. However, they are permanently unconscious</a:t>
            </a:r>
          </a:p>
        </p:txBody>
      </p:sp>
    </p:spTree>
    <p:extLst>
      <p:ext uri="{BB962C8B-B14F-4D97-AF65-F5344CB8AC3E}">
        <p14:creationId xmlns="" xmlns:p14="http://schemas.microsoft.com/office/powerpoint/2010/main" val="1119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Anomalies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Folding of the ears</a:t>
            </a:r>
          </a:p>
          <a:p>
            <a:r>
              <a:rPr lang="en-US" dirty="0">
                <a:solidFill>
                  <a:srgbClr val="FF0000"/>
                </a:solidFill>
              </a:rPr>
              <a:t>Cleft lip/palate</a:t>
            </a:r>
          </a:p>
          <a:p>
            <a:r>
              <a:rPr lang="en-US" dirty="0">
                <a:solidFill>
                  <a:srgbClr val="FF0000"/>
                </a:solidFill>
              </a:rPr>
              <a:t>Congenital heart defects</a:t>
            </a:r>
          </a:p>
          <a:p>
            <a:r>
              <a:rPr lang="en-US" dirty="0" err="1">
                <a:solidFill>
                  <a:srgbClr val="FF0000"/>
                </a:solidFill>
              </a:rPr>
              <a:t>Omphalocele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Pulmonary, renal, and skeletal malformations</a:t>
            </a:r>
          </a:p>
          <a:p>
            <a:r>
              <a:rPr lang="en-US" dirty="0" err="1">
                <a:solidFill>
                  <a:srgbClr val="FF0000"/>
                </a:solidFill>
              </a:rPr>
              <a:t>Aganglionosis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34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Maternal serum AFP level</a:t>
            </a:r>
          </a:p>
          <a:p>
            <a:r>
              <a:rPr lang="en-US" dirty="0">
                <a:solidFill>
                  <a:srgbClr val="FF0000"/>
                </a:solidFill>
              </a:rPr>
              <a:t>Fetal ultrasonography</a:t>
            </a:r>
          </a:p>
        </p:txBody>
      </p:sp>
    </p:spTree>
    <p:extLst>
      <p:ext uri="{BB962C8B-B14F-4D97-AF65-F5344CB8AC3E}">
        <p14:creationId xmlns="" xmlns:p14="http://schemas.microsoft.com/office/powerpoint/2010/main" val="14725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&amp;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Prenatal detection is usually followed by termination of the pregnancy</a:t>
            </a:r>
          </a:p>
          <a:p>
            <a:r>
              <a:rPr lang="en-US" dirty="0">
                <a:solidFill>
                  <a:srgbClr val="FF0000"/>
                </a:solidFill>
              </a:rPr>
              <a:t>There are no neurosurgical management options</a:t>
            </a:r>
          </a:p>
          <a:p>
            <a:r>
              <a:rPr lang="en-US" dirty="0">
                <a:solidFill>
                  <a:srgbClr val="FF0000"/>
                </a:solidFill>
              </a:rPr>
              <a:t>Prevention is the most important aspect of management of anencephaly</a:t>
            </a:r>
          </a:p>
          <a:p>
            <a:r>
              <a:rPr lang="en-US" dirty="0"/>
              <a:t>Periconceptional folic acid supplementation is recommended, higher doses are recommended for women taking anticonvulsants or has previous history of </a:t>
            </a:r>
            <a:r>
              <a:rPr lang="en-US" dirty="0" smtClean="0"/>
              <a:t>anencephaly</a:t>
            </a:r>
          </a:p>
          <a:p>
            <a:r>
              <a:rPr lang="en-US" dirty="0" smtClean="0"/>
              <a:t>Don’t do Resuscitation  </a:t>
            </a:r>
          </a:p>
        </p:txBody>
      </p:sp>
    </p:spTree>
    <p:extLst>
      <p:ext uri="{BB962C8B-B14F-4D97-AF65-F5344CB8AC3E}">
        <p14:creationId xmlns="" xmlns:p14="http://schemas.microsoft.com/office/powerpoint/2010/main" val="22239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935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hydrocephalous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Marah </a:t>
            </a:r>
            <a:r>
              <a:rPr lang="en-US" dirty="0" err="1"/>
              <a:t>Masadeh</a:t>
            </a:r>
            <a:endParaRPr lang="en-US" dirty="0"/>
          </a:p>
          <a:p>
            <a:r>
              <a:rPr lang="en-US" dirty="0"/>
              <a:t>Supervised by dr. </a:t>
            </a:r>
            <a:r>
              <a:rPr lang="en-US" dirty="0" err="1"/>
              <a:t>omar</a:t>
            </a:r>
            <a:r>
              <a:rPr lang="en-US" dirty="0"/>
              <a:t> </a:t>
            </a:r>
            <a:r>
              <a:rPr lang="en-US" dirty="0" err="1"/>
              <a:t>nafi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78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Hydrocephalus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is not a specific disease</a:t>
            </a:r>
            <a:r>
              <a:rPr lang="en-US" dirty="0">
                <a:latin typeface="MinionPro-Regular"/>
              </a:rPr>
              <a:t>; it represents a diverse group of conditions that result from impaired circulation and/or absorption of CSF or, in rare circumstances, from increased production of CSF by a choroid plexus papilloma </a:t>
            </a:r>
          </a:p>
          <a:p>
            <a:r>
              <a:rPr lang="en-US" dirty="0"/>
              <a:t>There is abnormal enlargement of cerebral ventricles and/or subarachnoid space as a result of excess cerebrospinal fluid (CSF) accumulation.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401528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incidence of congenital hydrocephalus is 3 per 1,000 live births in US .</a:t>
            </a:r>
          </a:p>
          <a:p>
            <a:r>
              <a:rPr lang="en-US" dirty="0"/>
              <a:t>The incidence of acquired hydrocephalus is not known exactly due to the variety of disorders that may cause it.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39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rtlCol="1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660033"/>
                </a:solidFill>
                <a:latin typeface="+mj-lt"/>
              </a:rPr>
              <a:t>Folic Acid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942416" y="2098906"/>
            <a:ext cx="6591985" cy="4210414"/>
          </a:xfrm>
        </p:spPr>
        <p:txBody>
          <a:bodyPr rtlCol="1">
            <a:no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Prevents up to 70% of NTDs.</a:t>
            </a:r>
          </a:p>
          <a:p>
            <a:pPr algn="l" rtl="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660033"/>
                </a:solidFill>
                <a:latin typeface="+mj-lt"/>
                <a:cs typeface="Times New Roman" pitchFamily="18" charset="0"/>
              </a:rPr>
              <a:t>U.S. Public Health Service recommends that all women capable of becoming pregnant consume 400 micrograms (0.4 milligrams) folic acid daily.</a:t>
            </a:r>
            <a:r>
              <a:rPr lang="en-US" sz="2400" dirty="0">
                <a:latin typeface="+mj-lt"/>
              </a:rPr>
              <a:t> </a:t>
            </a:r>
            <a:endParaRPr lang="en-US" sz="2400" dirty="0" smtClean="0">
              <a:latin typeface="+mj-lt"/>
            </a:endParaRPr>
          </a:p>
          <a:p>
            <a:pPr algn="l" rtl="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+mj-lt"/>
              </a:rPr>
              <a:t>All pregnant give 0.4milligrams folic acid daily as prophylactic dose </a:t>
            </a:r>
          </a:p>
          <a:p>
            <a:pPr algn="l" rtl="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+mj-lt"/>
              </a:rPr>
              <a:t>But if there are risk factor for NTD as previous baby ,, the prophylactic dose should be 4milligram)</a:t>
            </a:r>
            <a:endParaRPr lang="en-US" sz="2400" dirty="0">
              <a:latin typeface="+mj-lt"/>
            </a:endParaRPr>
          </a:p>
          <a:p>
            <a:pPr algn="l" rtl="0"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rgbClr val="660033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83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Production of </a:t>
            </a:r>
            <a:r>
              <a:rPr lang="en-US" dirty="0" err="1"/>
              <a:t>csf</a:t>
            </a:r>
            <a:r>
              <a:rPr lang="en-US" dirty="0"/>
              <a:t> by :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 choroid plexus in the ventricular system(75%).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 err="1"/>
              <a:t>extrachoroidal</a:t>
            </a:r>
            <a:r>
              <a:rPr lang="en-US" dirty="0"/>
              <a:t> sources, including the </a:t>
            </a:r>
            <a:r>
              <a:rPr lang="en-US" dirty="0">
                <a:solidFill>
                  <a:srgbClr val="FF0000"/>
                </a:solidFill>
              </a:rPr>
              <a:t>capillary endothelium within the brain parenchyma(25%).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control of production:</a:t>
            </a:r>
          </a:p>
          <a:p>
            <a:pPr marL="596646" indent="-514350">
              <a:buFont typeface="+mj-lt"/>
              <a:buAutoNum type="alphaLcParenR"/>
            </a:pPr>
            <a:r>
              <a:rPr lang="en-US" dirty="0">
                <a:solidFill>
                  <a:srgbClr val="FF0000"/>
                </a:solidFill>
              </a:rPr>
              <a:t>Adrenergic nerves :diminishes CSF production</a:t>
            </a:r>
          </a:p>
          <a:p>
            <a:pPr marL="596646" indent="-514350">
              <a:buFont typeface="+mj-lt"/>
              <a:buAutoNum type="alphaLcParenR"/>
            </a:pPr>
            <a:r>
              <a:rPr lang="en-US" dirty="0">
                <a:solidFill>
                  <a:srgbClr val="FF0000"/>
                </a:solidFill>
              </a:rPr>
              <a:t> cholinergic </a:t>
            </a:r>
            <a:r>
              <a:rPr lang="en-US" dirty="0" err="1">
                <a:solidFill>
                  <a:srgbClr val="FF0000"/>
                </a:solidFill>
              </a:rPr>
              <a:t>nerves:may</a:t>
            </a:r>
            <a:r>
              <a:rPr lang="en-US" dirty="0">
                <a:solidFill>
                  <a:srgbClr val="FF0000"/>
                </a:solidFill>
              </a:rPr>
              <a:t> double the normal CSF production rate</a:t>
            </a:r>
          </a:p>
          <a:p>
            <a:pPr marL="596646" indent="-514350">
              <a:buFont typeface="+mj-lt"/>
              <a:buAutoNum type="arabicParenR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55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Production of CSF :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In a normal child, approximately 20 mL/</a:t>
            </a:r>
            <a:r>
              <a:rPr lang="en-US" dirty="0" err="1"/>
              <a:t>hr</a:t>
            </a:r>
            <a:r>
              <a:rPr lang="en-US" dirty="0"/>
              <a:t> of CSF . 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The total volume of CSF approximates 50 mL in an infant and 150 mL in an adult.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Most of the CSF is </a:t>
            </a:r>
            <a:r>
              <a:rPr lang="en-US" dirty="0" err="1"/>
              <a:t>extraventricular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89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CSF FLOW 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48" y="1447800"/>
            <a:ext cx="6781653" cy="4800600"/>
          </a:xfrm>
        </p:spPr>
      </p:pic>
    </p:spTree>
    <p:extLst>
      <p:ext uri="{BB962C8B-B14F-4D97-AF65-F5344CB8AC3E}">
        <p14:creationId xmlns="" xmlns:p14="http://schemas.microsoft.com/office/powerpoint/2010/main" val="42890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CSF </a:t>
            </a:r>
            <a:r>
              <a:rPr lang="en-US" dirty="0" err="1"/>
              <a:t>absorbtion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CSF is absorbed :</a:t>
            </a:r>
          </a:p>
          <a:p>
            <a:pPr marL="596646" indent="-514350">
              <a:buFont typeface="+mj-lt"/>
              <a:buAutoNum type="alphaUcPeriod"/>
            </a:pPr>
            <a:r>
              <a:rPr lang="en-US" dirty="0"/>
              <a:t>primarily by the </a:t>
            </a:r>
            <a:r>
              <a:rPr lang="en-US" b="1" dirty="0"/>
              <a:t>arachnoid villi </a:t>
            </a:r>
            <a:r>
              <a:rPr lang="en-US" dirty="0"/>
              <a:t>through tight junctions of their endothelium by the pressure forces </a:t>
            </a:r>
          </a:p>
          <a:p>
            <a:pPr marL="596646" indent="-514350">
              <a:buFont typeface="+mj-lt"/>
              <a:buAutoNum type="alphaUcPeriod"/>
            </a:pPr>
            <a:r>
              <a:rPr lang="en-US" b="1" dirty="0"/>
              <a:t>lymphatic channels </a:t>
            </a:r>
            <a:r>
              <a:rPr lang="en-US" dirty="0"/>
              <a:t>directed to the </a:t>
            </a:r>
            <a:r>
              <a:rPr lang="en-US" dirty="0" err="1"/>
              <a:t>paranasal</a:t>
            </a:r>
            <a:r>
              <a:rPr lang="en-US" dirty="0"/>
              <a:t> sinuses, along nerve root sleeves </a:t>
            </a:r>
          </a:p>
          <a:p>
            <a:pPr marL="596646" indent="-514350">
              <a:buFont typeface="+mj-lt"/>
              <a:buAutoNum type="alphaUcPeriod"/>
            </a:pPr>
            <a:r>
              <a:rPr lang="en-US" dirty="0"/>
              <a:t>the </a:t>
            </a:r>
            <a:r>
              <a:rPr lang="en-US" b="1" dirty="0"/>
              <a:t>choroid plexus </a:t>
            </a:r>
            <a:r>
              <a:rPr lang="en-US" dirty="0"/>
              <a:t>itself.</a:t>
            </a:r>
          </a:p>
        </p:txBody>
      </p:sp>
    </p:spTree>
    <p:extLst>
      <p:ext uri="{BB962C8B-B14F-4D97-AF65-F5344CB8AC3E}">
        <p14:creationId xmlns="" xmlns:p14="http://schemas.microsoft.com/office/powerpoint/2010/main" val="104820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hydrocephalous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obstructive or non communicating hydrocephalus(most commonly): obstruction within the ventricular system</a:t>
            </a:r>
          </a:p>
          <a:p>
            <a:r>
              <a:rPr lang="en-US" dirty="0"/>
              <a:t>Non obstructive or communicating hydrocephalus: resulting from obliteration of the subarachnoid cisterns or malfunction of the arachnoid villi.</a:t>
            </a:r>
          </a:p>
        </p:txBody>
      </p:sp>
    </p:spTree>
    <p:extLst>
      <p:ext uri="{BB962C8B-B14F-4D97-AF65-F5344CB8AC3E}">
        <p14:creationId xmlns="" xmlns:p14="http://schemas.microsoft.com/office/powerpoint/2010/main" val="31247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obstructive or non communicating hydrocephalus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abnormality of the aqueduct of </a:t>
            </a:r>
            <a:r>
              <a:rPr lang="en-US" dirty="0" err="1"/>
              <a:t>Sylvius</a:t>
            </a:r>
            <a:r>
              <a:rPr lang="en-US" dirty="0"/>
              <a:t> or a lesion in the fourth ventricle.</a:t>
            </a:r>
          </a:p>
          <a:p>
            <a:r>
              <a:rPr lang="en-US" dirty="0" err="1"/>
              <a:t>aqueductal</a:t>
            </a:r>
            <a:r>
              <a:rPr lang="en-US" dirty="0"/>
              <a:t> stenosis results from</a:t>
            </a:r>
            <a:r>
              <a:rPr lang="en-US" dirty="0" smtClean="0"/>
              <a:t>: all </a:t>
            </a:r>
            <a:r>
              <a:rPr lang="en-US" dirty="0" err="1" smtClean="0"/>
              <a:t>ventrical</a:t>
            </a:r>
            <a:r>
              <a:rPr lang="en-US" dirty="0" smtClean="0"/>
              <a:t> dilated except four ventricle</a:t>
            </a:r>
            <a:endParaRPr lang="en-US" dirty="0"/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 an abnormally narrow aqueduct of </a:t>
            </a:r>
            <a:r>
              <a:rPr lang="en-US" dirty="0" err="1"/>
              <a:t>Sylvius</a:t>
            </a:r>
            <a:r>
              <a:rPr lang="en-US" dirty="0"/>
              <a:t> that is often associated with branching or forking.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 In </a:t>
            </a:r>
            <a:r>
              <a:rPr lang="en-US" dirty="0" err="1"/>
              <a:t>asmall</a:t>
            </a:r>
            <a:r>
              <a:rPr lang="en-US" dirty="0"/>
              <a:t> percentage : inherited as a sex-linked recessive trait.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association with </a:t>
            </a:r>
            <a:r>
              <a:rPr lang="en-US" dirty="0" err="1"/>
              <a:t>aqueductal</a:t>
            </a:r>
            <a:r>
              <a:rPr lang="en-US" dirty="0"/>
              <a:t> stenosis :</a:t>
            </a:r>
          </a:p>
          <a:p>
            <a:pPr marL="596646" indent="-514350">
              <a:buFont typeface="+mj-lt"/>
              <a:buAutoNum type="alphaLcParenR"/>
            </a:pPr>
            <a:r>
              <a:rPr lang="en-US" dirty="0"/>
              <a:t>neural tube closure defects, including </a:t>
            </a:r>
            <a:r>
              <a:rPr lang="en-US" dirty="0" err="1"/>
              <a:t>spina</a:t>
            </a:r>
            <a:r>
              <a:rPr lang="en-US" dirty="0"/>
              <a:t> bifida </a:t>
            </a:r>
            <a:r>
              <a:rPr lang="en-US" dirty="0" err="1"/>
              <a:t>occulta</a:t>
            </a:r>
            <a:endParaRPr lang="en-US" dirty="0"/>
          </a:p>
          <a:p>
            <a:pPr marL="596646" indent="-514350">
              <a:buFont typeface="+mj-lt"/>
              <a:buAutoNum type="alphaLcParenR"/>
            </a:pPr>
            <a:r>
              <a:rPr lang="en-US" dirty="0"/>
              <a:t> neurofibromatosis.</a:t>
            </a:r>
          </a:p>
        </p:txBody>
      </p:sp>
    </p:spTree>
    <p:extLst>
      <p:ext uri="{BB962C8B-B14F-4D97-AF65-F5344CB8AC3E}">
        <p14:creationId xmlns="" xmlns:p14="http://schemas.microsoft.com/office/powerpoint/2010/main" val="84860938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obstructive or non communicating hydrocephalus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Aqueductal</a:t>
            </a:r>
            <a:r>
              <a:rPr lang="en-US" dirty="0"/>
              <a:t> gliosis</a:t>
            </a:r>
          </a:p>
          <a:p>
            <a:r>
              <a:rPr lang="en-US" dirty="0"/>
              <a:t>neonatal meningitis or a subarachnoid hemorrhage in a premature infant</a:t>
            </a:r>
          </a:p>
          <a:p>
            <a:r>
              <a:rPr lang="en-US" dirty="0"/>
              <a:t>Intrauterine viral infections</a:t>
            </a:r>
          </a:p>
          <a:p>
            <a:r>
              <a:rPr lang="en-US" dirty="0"/>
              <a:t>mumps </a:t>
            </a:r>
            <a:r>
              <a:rPr lang="en-US" dirty="0" err="1"/>
              <a:t>meningoencephalitis</a:t>
            </a:r>
            <a:endParaRPr lang="en-US" dirty="0"/>
          </a:p>
          <a:p>
            <a:r>
              <a:rPr lang="en-US" dirty="0"/>
              <a:t>A vein of Galen malformation.</a:t>
            </a:r>
          </a:p>
          <a:p>
            <a:r>
              <a:rPr lang="en-US" dirty="0"/>
              <a:t>Lesions or malformations of the posterior fossa :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 posterior fossa brain tumors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 </a:t>
            </a:r>
            <a:r>
              <a:rPr lang="en-US" dirty="0" err="1"/>
              <a:t>Chiari</a:t>
            </a:r>
            <a:r>
              <a:rPr lang="en-US" dirty="0"/>
              <a:t> malformation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 the Dandy-Walker syndrome</a:t>
            </a:r>
          </a:p>
        </p:txBody>
      </p:sp>
    </p:spTree>
    <p:extLst>
      <p:ext uri="{BB962C8B-B14F-4D97-AF65-F5344CB8AC3E}">
        <p14:creationId xmlns="" xmlns:p14="http://schemas.microsoft.com/office/powerpoint/2010/main" val="1062010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Nonobstructive</a:t>
            </a:r>
            <a:r>
              <a:rPr lang="en-US" dirty="0"/>
              <a:t> or communicating hydrocephalus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subarachnoid hemorrhage</a:t>
            </a:r>
          </a:p>
          <a:p>
            <a:pPr marL="82296" indent="0">
              <a:buNone/>
            </a:pPr>
            <a:endParaRPr lang="en-US" dirty="0"/>
          </a:p>
          <a:p>
            <a:r>
              <a:rPr lang="en-US" dirty="0"/>
              <a:t>Pneumococcal and </a:t>
            </a:r>
            <a:r>
              <a:rPr lang="en-US" dirty="0" err="1"/>
              <a:t>tuberculous</a:t>
            </a:r>
            <a:r>
              <a:rPr lang="en-US" dirty="0"/>
              <a:t> meningitis</a:t>
            </a:r>
          </a:p>
          <a:p>
            <a:pPr marL="82296" indent="0">
              <a:buNone/>
            </a:pPr>
            <a:endParaRPr lang="en-US" dirty="0"/>
          </a:p>
          <a:p>
            <a:r>
              <a:rPr lang="en-US" dirty="0"/>
              <a:t>Leukemic infiltrates.</a:t>
            </a:r>
          </a:p>
        </p:txBody>
      </p:sp>
    </p:spTree>
    <p:extLst>
      <p:ext uri="{BB962C8B-B14F-4D97-AF65-F5344CB8AC3E}">
        <p14:creationId xmlns="" xmlns:p14="http://schemas.microsoft.com/office/powerpoint/2010/main" val="6738029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Depends on :</a:t>
            </a:r>
          </a:p>
          <a:p>
            <a:r>
              <a:rPr lang="en-US" dirty="0"/>
              <a:t>age at onset</a:t>
            </a:r>
          </a:p>
          <a:p>
            <a:r>
              <a:rPr lang="en-US" dirty="0"/>
              <a:t>the nature of the lesion causing obstruction</a:t>
            </a:r>
          </a:p>
          <a:p>
            <a:r>
              <a:rPr lang="en-US" dirty="0"/>
              <a:t>duration and rate of increase of the intracranial pressure (ICP).</a:t>
            </a:r>
          </a:p>
        </p:txBody>
      </p:sp>
    </p:spTree>
    <p:extLst>
      <p:ext uri="{BB962C8B-B14F-4D97-AF65-F5344CB8AC3E}">
        <p14:creationId xmlns="" xmlns:p14="http://schemas.microsoft.com/office/powerpoint/2010/main" val="1285507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Enlargement of the head ….</a:t>
            </a:r>
            <a:r>
              <a:rPr lang="en-US" dirty="0" smtClean="0"/>
              <a:t>HC(for children less 3 years )</a:t>
            </a:r>
            <a:endParaRPr lang="en-US" dirty="0"/>
          </a:p>
          <a:p>
            <a:r>
              <a:rPr lang="en-US" dirty="0"/>
              <a:t>the anterior fontanel is wide open and bulging</a:t>
            </a:r>
          </a:p>
          <a:p>
            <a:r>
              <a:rPr lang="en-US" dirty="0"/>
              <a:t>the scalp veins are dilated. </a:t>
            </a:r>
          </a:p>
          <a:p>
            <a:r>
              <a:rPr lang="en-US" dirty="0"/>
              <a:t>forehead is broad </a:t>
            </a:r>
          </a:p>
          <a:p>
            <a:r>
              <a:rPr lang="en-US" dirty="0"/>
              <a:t>eyes might deviate downward because of impingement of the dilated </a:t>
            </a:r>
            <a:r>
              <a:rPr lang="en-US" dirty="0" err="1"/>
              <a:t>suprapineal</a:t>
            </a:r>
            <a:r>
              <a:rPr lang="en-US" dirty="0"/>
              <a:t> recess on the brainstem </a:t>
            </a:r>
            <a:r>
              <a:rPr lang="en-US" dirty="0" err="1"/>
              <a:t>tectum</a:t>
            </a:r>
            <a:r>
              <a:rPr lang="en-US" dirty="0"/>
              <a:t>, producing the </a:t>
            </a:r>
            <a:r>
              <a:rPr lang="en-US" dirty="0">
                <a:solidFill>
                  <a:srgbClr val="FF0000"/>
                </a:solidFill>
              </a:rPr>
              <a:t>setting-sun eye sign. </a:t>
            </a:r>
          </a:p>
          <a:p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Long-tract signs </a:t>
            </a:r>
            <a:r>
              <a:rPr lang="en-US" dirty="0" smtClean="0"/>
              <a:t>as CP</a:t>
            </a:r>
            <a:endParaRPr lang="en-US" dirty="0"/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Brisk tendon reflexes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Spasticity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clonus (particularly in the lower extremities),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Babinski sign</a:t>
            </a:r>
          </a:p>
        </p:txBody>
      </p:sp>
    </p:spTree>
    <p:extLst>
      <p:ext uri="{BB962C8B-B14F-4D97-AF65-F5344CB8AC3E}">
        <p14:creationId xmlns="" xmlns:p14="http://schemas.microsoft.com/office/powerpoint/2010/main" val="159484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Etiology:</a:t>
            </a:r>
            <a:endParaRPr lang="ar-JO" sz="3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6" y="1522842"/>
            <a:ext cx="6591985" cy="4642462"/>
          </a:xfrm>
        </p:spPr>
        <p:txBody>
          <a:bodyPr rtlCol="1">
            <a:no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the precise cause is still unknown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1- malnutrition.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2- medications; as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antiepileptics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(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valproate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carbamazepine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).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3- previous NTD child; increases the risk to 3%.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4- radiation.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5- certain medical conditions; as IDDM.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6- alcohol &amp; smoking; alcohol increases the risk while smoking reduces it.</a:t>
            </a:r>
            <a:endParaRPr lang="ar-JO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344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 descr="C:\Users\user\Desktop\Downloads\download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1312" y="3176587"/>
            <a:ext cx="2771775" cy="164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an older child, the cranial sutures are less accommodating so that the signs of hydrocephalus may be subtler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common to both age groups:</a:t>
            </a:r>
          </a:p>
          <a:p>
            <a:r>
              <a:rPr lang="en-US" dirty="0"/>
              <a:t>Irritability,</a:t>
            </a:r>
          </a:p>
          <a:p>
            <a:r>
              <a:rPr lang="en-US" dirty="0"/>
              <a:t>Lethargy</a:t>
            </a:r>
          </a:p>
          <a:p>
            <a:r>
              <a:rPr lang="en-US" dirty="0"/>
              <a:t>poor appetite</a:t>
            </a:r>
          </a:p>
          <a:p>
            <a:r>
              <a:rPr lang="en-US" dirty="0"/>
              <a:t>Vomiting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in older patients: headache is a prominent symptoms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Headache and vomiting  and dementia think about hydrocephalus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291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gradual change in personality and deterioration in academic productivity suggest a slowly progressive form of hydrocephalus</a:t>
            </a:r>
          </a:p>
          <a:p>
            <a:pPr marL="82296" indent="0">
              <a:buNone/>
            </a:pPr>
            <a:r>
              <a:rPr lang="ar-JO" dirty="0" smtClean="0"/>
              <a:t> على السريع بعمله </a:t>
            </a:r>
            <a:r>
              <a:rPr lang="en-US" dirty="0" smtClean="0"/>
              <a:t>ct</a:t>
            </a:r>
            <a:endParaRPr lang="en-US" dirty="0"/>
          </a:p>
          <a:p>
            <a:r>
              <a:rPr lang="en-US" dirty="0"/>
              <a:t>head circumference often indicate an increased velocity of growth.</a:t>
            </a:r>
          </a:p>
        </p:txBody>
      </p:sp>
    </p:spTree>
    <p:extLst>
      <p:ext uri="{BB962C8B-B14F-4D97-AF65-F5344CB8AC3E}">
        <p14:creationId xmlns="" xmlns:p14="http://schemas.microsoft.com/office/powerpoint/2010/main" val="16212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Percussion of the skull: a cracked pot sound or </a:t>
            </a:r>
            <a:r>
              <a:rPr lang="en-US" dirty="0" err="1"/>
              <a:t>Macewen</a:t>
            </a:r>
            <a:r>
              <a:rPr lang="en-US" dirty="0"/>
              <a:t> sign, indicating separation of the sutures. </a:t>
            </a:r>
          </a:p>
          <a:p>
            <a:r>
              <a:rPr lang="en-US" dirty="0"/>
              <a:t>A foreshortened occiput suggests </a:t>
            </a:r>
            <a:r>
              <a:rPr lang="en-US" dirty="0" err="1"/>
              <a:t>Chiari</a:t>
            </a:r>
            <a:r>
              <a:rPr lang="en-US" dirty="0"/>
              <a:t> malformation,</a:t>
            </a:r>
          </a:p>
          <a:p>
            <a:r>
              <a:rPr lang="en-US" dirty="0"/>
              <a:t>a prominent occiput suggests the Dandy-Walker malformation. </a:t>
            </a:r>
          </a:p>
          <a:p>
            <a:r>
              <a:rPr lang="en-US" dirty="0"/>
              <a:t>Papilledema </a:t>
            </a:r>
          </a:p>
          <a:p>
            <a:r>
              <a:rPr lang="en-US" dirty="0" err="1"/>
              <a:t>abducens</a:t>
            </a:r>
            <a:r>
              <a:rPr lang="en-US" dirty="0"/>
              <a:t> nerve palsies</a:t>
            </a:r>
          </a:p>
          <a:p>
            <a:r>
              <a:rPr lang="en-US" dirty="0"/>
              <a:t>Pyramidal tract signs, which are most evident in the lower extremities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Diagnosis is CT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326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Diagnosis and differential diagnosis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Familial cases suggest X-linked or autosomal hydrocephalus secondary to </a:t>
            </a:r>
            <a:r>
              <a:rPr lang="en-US" dirty="0" err="1">
                <a:solidFill>
                  <a:srgbClr val="FF0000"/>
                </a:solidFill>
              </a:rPr>
              <a:t>aqueductal</a:t>
            </a:r>
            <a:r>
              <a:rPr lang="en-US" dirty="0">
                <a:solidFill>
                  <a:srgbClr val="FF0000"/>
                </a:solidFill>
              </a:rPr>
              <a:t> stenosis. </a:t>
            </a:r>
            <a:r>
              <a:rPr lang="ar-JO" dirty="0" smtClean="0">
                <a:solidFill>
                  <a:srgbClr val="FF0000"/>
                </a:solidFill>
              </a:rPr>
              <a:t>ثاني بيبي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 past history of prematurity with intracranial hemorrhage, meningitis, or mumps encephalitis.</a:t>
            </a:r>
          </a:p>
          <a:p>
            <a:r>
              <a:rPr lang="en-US" dirty="0"/>
              <a:t>café-au-</a:t>
            </a:r>
            <a:r>
              <a:rPr lang="en-US" dirty="0" err="1"/>
              <a:t>lait</a:t>
            </a:r>
            <a:r>
              <a:rPr lang="en-US" dirty="0"/>
              <a:t> spots/</a:t>
            </a:r>
            <a:r>
              <a:rPr lang="en-US" dirty="0" err="1"/>
              <a:t>megalencephaly</a:t>
            </a:r>
            <a:r>
              <a:rPr lang="en-US" dirty="0"/>
              <a:t>…NF</a:t>
            </a:r>
          </a:p>
          <a:p>
            <a:r>
              <a:rPr lang="en-US" dirty="0"/>
              <a:t>inspection, palpation, and auscultation of the skull and spine.</a:t>
            </a:r>
          </a:p>
          <a:p>
            <a:r>
              <a:rPr lang="en-US" dirty="0"/>
              <a:t>head </a:t>
            </a:r>
            <a:r>
              <a:rPr lang="en-US" dirty="0" smtClean="0"/>
              <a:t>circumference</a:t>
            </a:r>
          </a:p>
          <a:p>
            <a:r>
              <a:rPr lang="en-US" dirty="0" err="1" smtClean="0"/>
              <a:t>Dealy</a:t>
            </a:r>
            <a:r>
              <a:rPr lang="en-US" dirty="0" smtClean="0"/>
              <a:t> closer of anterior </a:t>
            </a:r>
            <a:r>
              <a:rPr lang="en-US" dirty="0" err="1" smtClean="0"/>
              <a:t>frontanel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59774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size and configuration of the anterior fontanel</a:t>
            </a:r>
          </a:p>
          <a:p>
            <a:r>
              <a:rPr lang="en-US" dirty="0"/>
              <a:t>Inspection of the back (tufts of hair, </a:t>
            </a:r>
            <a:r>
              <a:rPr lang="en-US" dirty="0" err="1"/>
              <a:t>lipoma</a:t>
            </a:r>
            <a:r>
              <a:rPr lang="en-US" dirty="0"/>
              <a:t>, or </a:t>
            </a:r>
            <a:r>
              <a:rPr lang="en-US" dirty="0" err="1"/>
              <a:t>angioma</a:t>
            </a:r>
            <a:r>
              <a:rPr lang="en-US" dirty="0"/>
              <a:t>)…spinal </a:t>
            </a:r>
            <a:r>
              <a:rPr lang="en-US" dirty="0" err="1"/>
              <a:t>dysraphism</a:t>
            </a:r>
            <a:endParaRPr lang="en-US" dirty="0"/>
          </a:p>
          <a:p>
            <a:r>
              <a:rPr lang="en-US" dirty="0"/>
              <a:t>a prominent forehead or abnormalities in the shape of the occiput</a:t>
            </a:r>
          </a:p>
          <a:p>
            <a:r>
              <a:rPr lang="en-US" dirty="0"/>
              <a:t>A cranial bruit…vein of Galen </a:t>
            </a:r>
            <a:r>
              <a:rPr lang="en-US" dirty="0" err="1"/>
              <a:t>arteriovenous</a:t>
            </a:r>
            <a:r>
              <a:rPr lang="en-US" dirty="0"/>
              <a:t> </a:t>
            </a:r>
            <a:r>
              <a:rPr lang="en-US" dirty="0" smtClean="0"/>
              <a:t>malformation( behind ear )</a:t>
            </a:r>
            <a:endParaRPr lang="en-US" dirty="0"/>
          </a:p>
          <a:p>
            <a:r>
              <a:rPr lang="en-US" dirty="0" err="1"/>
              <a:t>Transillumination</a:t>
            </a:r>
            <a:r>
              <a:rPr lang="en-US" dirty="0"/>
              <a:t> of the skull.. massive dilation of the ventricular system or in the Dandy-Walker syndrome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0976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Inspection of the </a:t>
            </a:r>
            <a:r>
              <a:rPr lang="en-US" dirty="0" err="1"/>
              <a:t>eyegrounds</a:t>
            </a:r>
            <a:r>
              <a:rPr lang="en-US" dirty="0"/>
              <a:t>: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err="1"/>
              <a:t>chorioretinitis</a:t>
            </a:r>
            <a:r>
              <a:rPr lang="en-US" dirty="0"/>
              <a:t> suggests an intrauterine infection, such as toxoplasmosis.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Papilledema(older children).</a:t>
            </a:r>
          </a:p>
          <a:p>
            <a:pPr marL="596646" indent="-514350">
              <a:buFont typeface="+mj-lt"/>
              <a:buAutoNum type="arabicPeriod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The head might appear enlarged secondary to:</a:t>
            </a:r>
          </a:p>
          <a:p>
            <a:pPr marL="596646" indent="-514350">
              <a:buFont typeface="+mj-lt"/>
              <a:buAutoNum type="arabicPeriod"/>
            </a:pPr>
            <a:endParaRPr lang="en-US" dirty="0"/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a thickened cranium resulting from chronic </a:t>
            </a:r>
            <a:r>
              <a:rPr lang="en-US" dirty="0" smtClean="0"/>
              <a:t>anemia ( </a:t>
            </a:r>
            <a:r>
              <a:rPr lang="en-US" dirty="0" err="1" smtClean="0"/>
              <a:t>thalssemia</a:t>
            </a:r>
            <a:r>
              <a:rPr lang="en-US" dirty="0" smtClean="0"/>
              <a:t>)</a:t>
            </a:r>
            <a:endParaRPr lang="en-US" dirty="0"/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 Rickets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 </a:t>
            </a:r>
            <a:r>
              <a:rPr lang="en-US" dirty="0" err="1"/>
              <a:t>osteogenesis</a:t>
            </a:r>
            <a:r>
              <a:rPr lang="en-US" dirty="0"/>
              <a:t> </a:t>
            </a:r>
            <a:r>
              <a:rPr lang="en-US" dirty="0" err="1"/>
              <a:t>imperfecta</a:t>
            </a:r>
            <a:endParaRPr lang="en-US" dirty="0"/>
          </a:p>
          <a:p>
            <a:pPr marL="596646" indent="-514350">
              <a:buFont typeface="+mj-lt"/>
              <a:buAutoNum type="arabicParenR"/>
            </a:pPr>
            <a:r>
              <a:rPr lang="en-US" dirty="0"/>
              <a:t> epiphyseal dysplasia.</a:t>
            </a:r>
          </a:p>
        </p:txBody>
      </p:sp>
    </p:spTree>
    <p:extLst>
      <p:ext uri="{BB962C8B-B14F-4D97-AF65-F5344CB8AC3E}">
        <p14:creationId xmlns="" xmlns:p14="http://schemas.microsoft.com/office/powerpoint/2010/main" val="9183180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bilateral parietal bone prominence…Chronic subdural collections</a:t>
            </a:r>
          </a:p>
          <a:p>
            <a:r>
              <a:rPr lang="en-US" dirty="0"/>
              <a:t>Measurement of parents’ head circumferences…Familial </a:t>
            </a:r>
            <a:r>
              <a:rPr lang="en-US" dirty="0" err="1"/>
              <a:t>megalencephaly</a:t>
            </a:r>
            <a:r>
              <a:rPr lang="en-US" dirty="0"/>
              <a:t> is inherited as an autosomal dominant trait and is characterized by delayed motor milestones and </a:t>
            </a:r>
            <a:r>
              <a:rPr lang="en-US" dirty="0" err="1"/>
              <a:t>hypotonia</a:t>
            </a:r>
            <a:r>
              <a:rPr lang="en-US" dirty="0"/>
              <a:t> but normal or near-normal intelligence.</a:t>
            </a:r>
          </a:p>
        </p:txBody>
      </p:sp>
    </p:spTree>
    <p:extLst>
      <p:ext uri="{BB962C8B-B14F-4D97-AF65-F5344CB8AC3E}">
        <p14:creationId xmlns="" xmlns:p14="http://schemas.microsoft.com/office/powerpoint/2010/main" val="400561619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3891A7"/>
              </a:buClr>
            </a:pPr>
            <a:r>
              <a:rPr lang="en-US" sz="3000" dirty="0">
                <a:solidFill>
                  <a:prstClr val="black"/>
                </a:solidFill>
              </a:rPr>
              <a:t>Plain skull films:</a:t>
            </a:r>
          </a:p>
          <a:p>
            <a:pPr marL="596646" lvl="0" indent="-514350">
              <a:buClr>
                <a:srgbClr val="3891A7"/>
              </a:buClr>
              <a:buFont typeface="+mj-lt"/>
              <a:buAutoNum type="arabicPeriod"/>
            </a:pPr>
            <a:r>
              <a:rPr lang="en-US" sz="3000" dirty="0">
                <a:solidFill>
                  <a:prstClr val="black"/>
                </a:solidFill>
              </a:rPr>
              <a:t>separation of the sutures</a:t>
            </a:r>
          </a:p>
          <a:p>
            <a:pPr marL="596646" lvl="0" indent="-514350">
              <a:buClr>
                <a:srgbClr val="3891A7"/>
              </a:buClr>
              <a:buFont typeface="+mj-lt"/>
              <a:buAutoNum type="arabicPeriod"/>
            </a:pPr>
            <a:r>
              <a:rPr lang="en-US" sz="3000" dirty="0">
                <a:solidFill>
                  <a:prstClr val="black"/>
                </a:solidFill>
              </a:rPr>
              <a:t>erosion of the posterior </a:t>
            </a:r>
            <a:r>
              <a:rPr lang="en-US" sz="3000" dirty="0" err="1">
                <a:solidFill>
                  <a:prstClr val="black"/>
                </a:solidFill>
              </a:rPr>
              <a:t>clinoids</a:t>
            </a:r>
            <a:r>
              <a:rPr lang="en-US" sz="3000" dirty="0">
                <a:solidFill>
                  <a:prstClr val="black"/>
                </a:solidFill>
              </a:rPr>
              <a:t> in an older child</a:t>
            </a:r>
          </a:p>
          <a:p>
            <a:pPr marL="596646" lvl="0" indent="-514350">
              <a:buClr>
                <a:srgbClr val="3891A7"/>
              </a:buClr>
              <a:buFont typeface="+mj-lt"/>
              <a:buAutoNum type="arabicPeriod"/>
            </a:pPr>
            <a:r>
              <a:rPr lang="en-US" sz="3000" dirty="0">
                <a:solidFill>
                  <a:prstClr val="black"/>
                </a:solidFill>
              </a:rPr>
              <a:t>an increase in convolutional markings (beaten-silver appearance) on the inside of the skull with long-standing increased ICP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The CT scan and/or MRI along with ultrasonography for cause and severity.</a:t>
            </a:r>
          </a:p>
        </p:txBody>
      </p:sp>
    </p:spTree>
    <p:extLst>
      <p:ext uri="{BB962C8B-B14F-4D97-AF65-F5344CB8AC3E}">
        <p14:creationId xmlns="" xmlns:p14="http://schemas.microsoft.com/office/powerpoint/2010/main" val="341809943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prstClr val="black"/>
                </a:solidFill>
              </a:rPr>
              <a:t>beaten-silver appearance</a:t>
            </a:r>
            <a:br>
              <a:rPr lang="en-US" sz="4800" dirty="0" smtClean="0">
                <a:solidFill>
                  <a:prstClr val="black"/>
                </a:solidFill>
              </a:rPr>
            </a:br>
            <a:r>
              <a:rPr lang="en-US" sz="4800" dirty="0" err="1" smtClean="0">
                <a:solidFill>
                  <a:prstClr val="black"/>
                </a:solidFill>
              </a:rPr>
              <a:t>increaseICP</a:t>
            </a:r>
            <a:r>
              <a:rPr lang="en-US" sz="4800" dirty="0" smtClean="0">
                <a:solidFill>
                  <a:prstClr val="black"/>
                </a:solidFill>
              </a:rPr>
              <a:t>\</a:t>
            </a:r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3240360" cy="28803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628800"/>
            <a:ext cx="5976664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217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Embryology</a:t>
            </a:r>
            <a:endParaRPr lang="ar-JO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9" y="1685629"/>
            <a:ext cx="7488832" cy="4911725"/>
          </a:xfrm>
        </p:spPr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The primary defect is a failure of the neural folds to fuse in the midline and form the neural tube, which is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neuroectoderm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. 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The subsequent defect is the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maldevelopment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of the mesoderm, which, in turn, forms the skeletal and muscular structures that cover the underlying neural structures.</a:t>
            </a:r>
            <a:endParaRPr lang="ar-JO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198EE-0B07-48B9-AE54-EB82FCE80804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72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Chiari</a:t>
            </a:r>
            <a:r>
              <a:rPr lang="en-US" dirty="0"/>
              <a:t> malformation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 I :displacement of the </a:t>
            </a:r>
            <a:r>
              <a:rPr lang="en-US" dirty="0">
                <a:solidFill>
                  <a:srgbClr val="FF0000"/>
                </a:solidFill>
              </a:rPr>
              <a:t>cerebellar tonsils </a:t>
            </a:r>
            <a:r>
              <a:rPr lang="en-US" dirty="0"/>
              <a:t>into the cervical canal </a:t>
            </a:r>
          </a:p>
          <a:p>
            <a:r>
              <a:rPr lang="en-US" dirty="0"/>
              <a:t>produces symptoms during </a:t>
            </a:r>
            <a:r>
              <a:rPr lang="en-US" b="1" dirty="0"/>
              <a:t>adolescence or adult life</a:t>
            </a:r>
            <a:r>
              <a:rPr lang="en-US" dirty="0"/>
              <a:t> </a:t>
            </a:r>
          </a:p>
          <a:p>
            <a:r>
              <a:rPr lang="en-US" dirty="0"/>
              <a:t>usually </a:t>
            </a:r>
            <a:r>
              <a:rPr lang="en-US" b="1" dirty="0"/>
              <a:t>not </a:t>
            </a:r>
            <a:r>
              <a:rPr lang="en-US" dirty="0"/>
              <a:t>associated with hydrocephalus. 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Patients complain :</a:t>
            </a:r>
          </a:p>
          <a:p>
            <a:r>
              <a:rPr lang="en-US" dirty="0"/>
              <a:t>recurrent headache</a:t>
            </a:r>
          </a:p>
          <a:p>
            <a:r>
              <a:rPr lang="en-US" dirty="0"/>
              <a:t>neck pain</a:t>
            </a:r>
          </a:p>
          <a:p>
            <a:r>
              <a:rPr lang="en-US" dirty="0"/>
              <a:t>urinary frequency</a:t>
            </a:r>
          </a:p>
          <a:p>
            <a:r>
              <a:rPr lang="en-US" dirty="0"/>
              <a:t>progressive lower-extremity spasticity. </a:t>
            </a:r>
          </a:p>
          <a:p>
            <a:r>
              <a:rPr lang="en-US" b="1" dirty="0" err="1"/>
              <a:t>Syringomyelia</a:t>
            </a:r>
            <a:r>
              <a:rPr lang="en-US" dirty="0"/>
              <a:t> : Syrinx of the spinal cord especially the cervical region should be looked for on MRI imaging.</a:t>
            </a:r>
          </a:p>
        </p:txBody>
      </p:sp>
    </p:spTree>
    <p:extLst>
      <p:ext uri="{BB962C8B-B14F-4D97-AF65-F5344CB8AC3E}">
        <p14:creationId xmlns="" xmlns:p14="http://schemas.microsoft.com/office/powerpoint/2010/main" val="29600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I </a:t>
            </a:r>
            <a:r>
              <a:rPr lang="en-US" dirty="0" err="1"/>
              <a:t>Chiari</a:t>
            </a:r>
            <a:r>
              <a:rPr lang="en-US" dirty="0"/>
              <a:t> malformation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517" y="1447800"/>
            <a:ext cx="282651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966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II </a:t>
            </a:r>
            <a:r>
              <a:rPr lang="en-US" dirty="0" err="1"/>
              <a:t>Chiari</a:t>
            </a:r>
            <a:r>
              <a:rPr lang="en-US" dirty="0"/>
              <a:t> malformation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failure of </a:t>
            </a:r>
            <a:r>
              <a:rPr lang="en-US" dirty="0" err="1"/>
              <a:t>pontine</a:t>
            </a:r>
            <a:r>
              <a:rPr lang="en-US" dirty="0"/>
              <a:t> flexure development during embryogenesis, and results in elongation of the fourth ventricle and kinking of the brainstem, with displacement of the </a:t>
            </a:r>
            <a:r>
              <a:rPr lang="en-US" dirty="0">
                <a:solidFill>
                  <a:srgbClr val="FF0000"/>
                </a:solidFill>
              </a:rPr>
              <a:t>inferior </a:t>
            </a:r>
            <a:r>
              <a:rPr lang="en-US" dirty="0" err="1">
                <a:solidFill>
                  <a:srgbClr val="FF0000"/>
                </a:solidFill>
              </a:rPr>
              <a:t>vermis</a:t>
            </a:r>
            <a:r>
              <a:rPr lang="en-US" dirty="0">
                <a:solidFill>
                  <a:srgbClr val="FF0000"/>
                </a:solidFill>
              </a:rPr>
              <a:t>, pons, and medulla</a:t>
            </a:r>
            <a:r>
              <a:rPr lang="en-US" dirty="0"/>
              <a:t> into the cervical canal</a:t>
            </a:r>
          </a:p>
          <a:p>
            <a:r>
              <a:rPr lang="en-US" dirty="0"/>
              <a:t>Progressive </a:t>
            </a:r>
            <a:r>
              <a:rPr lang="en-US" dirty="0">
                <a:solidFill>
                  <a:srgbClr val="FF0000"/>
                </a:solidFill>
              </a:rPr>
              <a:t>hydrocephalus with a </a:t>
            </a:r>
            <a:r>
              <a:rPr lang="en-US" dirty="0" err="1">
                <a:solidFill>
                  <a:srgbClr val="FF0000"/>
                </a:solidFill>
              </a:rPr>
              <a:t>myelomeningocele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91593407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during infancy(10%) produce</a:t>
            </a:r>
          </a:p>
          <a:p>
            <a:r>
              <a:rPr lang="en-US" dirty="0"/>
              <a:t>Stridor</a:t>
            </a:r>
          </a:p>
          <a:p>
            <a:r>
              <a:rPr lang="en-US" dirty="0"/>
              <a:t>weak cry</a:t>
            </a:r>
          </a:p>
          <a:p>
            <a:r>
              <a:rPr lang="en-US" dirty="0"/>
              <a:t>apnea,</a:t>
            </a:r>
          </a:p>
          <a:p>
            <a:r>
              <a:rPr lang="en-US" dirty="0"/>
              <a:t>which may be relieved by shunting or by decompression of the posterior fossa.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during childhood:</a:t>
            </a:r>
          </a:p>
          <a:p>
            <a:r>
              <a:rPr lang="en-US" dirty="0"/>
              <a:t>abnormalities of gait</a:t>
            </a:r>
          </a:p>
          <a:p>
            <a:r>
              <a:rPr lang="en-US" dirty="0"/>
              <a:t>Spasticity</a:t>
            </a:r>
          </a:p>
          <a:p>
            <a:r>
              <a:rPr lang="en-US" dirty="0"/>
              <a:t>increasing incoordination (including the arms and hands)</a:t>
            </a:r>
          </a:p>
        </p:txBody>
      </p:sp>
    </p:spTree>
    <p:extLst>
      <p:ext uri="{BB962C8B-B14F-4D97-AF65-F5344CB8AC3E}">
        <p14:creationId xmlns="" xmlns:p14="http://schemas.microsoft.com/office/powerpoint/2010/main" val="102908649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245" y="1447800"/>
            <a:ext cx="459706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رابط كسهم مستقيم 8"/>
          <p:cNvCxnSpPr/>
          <p:nvPr/>
        </p:nvCxnSpPr>
        <p:spPr>
          <a:xfrm flipV="1">
            <a:off x="2464231" y="4725144"/>
            <a:ext cx="2755841" cy="420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827584" y="4935290"/>
            <a:ext cx="148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Cerebellar tonsil</a:t>
            </a:r>
          </a:p>
        </p:txBody>
      </p:sp>
      <p:cxnSp>
        <p:nvCxnSpPr>
          <p:cNvPr id="14" name="رابط كسهم مستقيم 13"/>
          <p:cNvCxnSpPr/>
          <p:nvPr/>
        </p:nvCxnSpPr>
        <p:spPr>
          <a:xfrm flipV="1">
            <a:off x="5724128" y="4077072"/>
            <a:ext cx="208823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/>
          <p:cNvSpPr txBox="1"/>
          <p:nvPr/>
        </p:nvSpPr>
        <p:spPr>
          <a:xfrm>
            <a:off x="7812360" y="393305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venir-Book"/>
              </a:rPr>
              <a:t>foramen magnum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رابط كسهم مستقيم 17"/>
          <p:cNvCxnSpPr/>
          <p:nvPr/>
        </p:nvCxnSpPr>
        <p:spPr>
          <a:xfrm flipH="1" flipV="1">
            <a:off x="2555776" y="3501008"/>
            <a:ext cx="23042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539552" y="2636912"/>
            <a:ext cx="15528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prstClr val="black"/>
                </a:solidFill>
                <a:latin typeface="Avenir-Book"/>
              </a:rPr>
              <a:t>small,</a:t>
            </a:r>
          </a:p>
          <a:p>
            <a:pPr algn="l"/>
            <a:r>
              <a:rPr lang="en-US" dirty="0" err="1">
                <a:solidFill>
                  <a:prstClr val="black"/>
                </a:solidFill>
                <a:latin typeface="Avenir-Book"/>
              </a:rPr>
              <a:t>slitlike</a:t>
            </a:r>
            <a:r>
              <a:rPr lang="en-US" dirty="0">
                <a:solidFill>
                  <a:prstClr val="black"/>
                </a:solidFill>
                <a:latin typeface="Avenir-Book"/>
              </a:rPr>
              <a:t> fourth ventricle, which has been pulled into a vertical position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747266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surgical decompression</a:t>
            </a:r>
          </a:p>
          <a:p>
            <a:r>
              <a:rPr lang="en-US" dirty="0"/>
              <a:t>If asymptomatic or mildly symptomatic patients may be managed conservatively</a:t>
            </a:r>
          </a:p>
        </p:txBody>
      </p:sp>
    </p:spTree>
    <p:extLst>
      <p:ext uri="{BB962C8B-B14F-4D97-AF65-F5344CB8AC3E}">
        <p14:creationId xmlns="" xmlns:p14="http://schemas.microsoft.com/office/powerpoint/2010/main" val="306301783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Dandy-Walker malformation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cystic expansion of the fourth ventricle in the posterior fossa</a:t>
            </a:r>
          </a:p>
          <a:p>
            <a:r>
              <a:rPr lang="en-US" dirty="0"/>
              <a:t>midline cerebellar hypoplasia, which results from a developmental failure of the roof of the fourth ventricle during embryogenesis</a:t>
            </a:r>
          </a:p>
        </p:txBody>
      </p:sp>
    </p:spTree>
    <p:extLst>
      <p:ext uri="{BB962C8B-B14F-4D97-AF65-F5344CB8AC3E}">
        <p14:creationId xmlns="" xmlns:p14="http://schemas.microsoft.com/office/powerpoint/2010/main" val="169848466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Dandy-Walker malformation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90% of patients have </a:t>
            </a:r>
            <a:r>
              <a:rPr lang="en-US" dirty="0" err="1">
                <a:solidFill>
                  <a:srgbClr val="FF0000"/>
                </a:solidFill>
              </a:rPr>
              <a:t>hydrocephalusa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associated anomalies, including </a:t>
            </a:r>
          </a:p>
          <a:p>
            <a:r>
              <a:rPr lang="en-US" dirty="0"/>
              <a:t>agenesis of the posterior cerebellar </a:t>
            </a:r>
            <a:r>
              <a:rPr lang="en-US" dirty="0" err="1"/>
              <a:t>vermis</a:t>
            </a:r>
            <a:r>
              <a:rPr lang="en-US" dirty="0"/>
              <a:t> and corpus callosum. 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Infants present with :</a:t>
            </a:r>
          </a:p>
          <a:p>
            <a:r>
              <a:rPr lang="en-US" dirty="0"/>
              <a:t>a rapid increase in head size </a:t>
            </a:r>
          </a:p>
          <a:p>
            <a:r>
              <a:rPr lang="en-US" dirty="0"/>
              <a:t>a prominent occiput. </a:t>
            </a:r>
          </a:p>
          <a:p>
            <a:r>
              <a:rPr lang="en-US" dirty="0" err="1">
                <a:solidFill>
                  <a:srgbClr val="FF0000"/>
                </a:solidFill>
              </a:rPr>
              <a:t>Transillumination</a:t>
            </a:r>
            <a:r>
              <a:rPr lang="en-US" dirty="0">
                <a:solidFill>
                  <a:srgbClr val="FF0000"/>
                </a:solidFill>
              </a:rPr>
              <a:t> of the skull may be positive.</a:t>
            </a:r>
          </a:p>
          <a:p>
            <a:pPr marL="82296" indent="0"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Most children have evidence of </a:t>
            </a:r>
            <a:r>
              <a:rPr lang="en-US" dirty="0" smtClean="0">
                <a:solidFill>
                  <a:srgbClr val="FF0000"/>
                </a:solidFill>
              </a:rPr>
              <a:t>(  on neurological examination 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long-tract signs</a:t>
            </a:r>
          </a:p>
          <a:p>
            <a:r>
              <a:rPr lang="en-US" dirty="0">
                <a:solidFill>
                  <a:srgbClr val="FF0000"/>
                </a:solidFill>
              </a:rPr>
              <a:t>cerebellar ataxia</a:t>
            </a:r>
          </a:p>
          <a:p>
            <a:r>
              <a:rPr lang="en-US" dirty="0">
                <a:solidFill>
                  <a:srgbClr val="FF0000"/>
                </a:solidFill>
              </a:rPr>
              <a:t>delayed motor and cognitive milestones</a:t>
            </a:r>
          </a:p>
          <a:p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Management :</a:t>
            </a:r>
          </a:p>
          <a:p>
            <a:pPr marL="82296" indent="0">
              <a:buNone/>
            </a:pPr>
            <a:r>
              <a:rPr lang="en-US" dirty="0">
                <a:solidFill>
                  <a:srgbClr val="FF0000"/>
                </a:solidFill>
              </a:rPr>
              <a:t>shunting the cystic cavity (and on occasion the ventricles as well) in the presence of hydrocephalus</a:t>
            </a:r>
          </a:p>
        </p:txBody>
      </p:sp>
    </p:spTree>
    <p:extLst>
      <p:ext uri="{BB962C8B-B14F-4D97-AF65-F5344CB8AC3E}">
        <p14:creationId xmlns="" xmlns:p14="http://schemas.microsoft.com/office/powerpoint/2010/main" val="414695014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Serial measurement of the head circumference  discover the </a:t>
            </a:r>
            <a:r>
              <a:rPr lang="en-US" dirty="0" err="1" smtClean="0">
                <a:solidFill>
                  <a:srgbClr val="FF0000"/>
                </a:solidFill>
              </a:rPr>
              <a:t>Chiari</a:t>
            </a:r>
            <a:r>
              <a:rPr lang="en-US" dirty="0" smtClean="0">
                <a:solidFill>
                  <a:srgbClr val="FF0000"/>
                </a:solidFill>
              </a:rPr>
              <a:t> malformation , Dandy-Walker malformation and hydrocephalous</a:t>
            </a:r>
            <a:endParaRPr lang="ar-JO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/>
              <a:t>All ventricle dilated in Dandy-Walker malformation 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45" y="1447800"/>
            <a:ext cx="332265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 flipV="1">
            <a:off x="2987824" y="2996952"/>
            <a:ext cx="144016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1331640" y="2708920"/>
            <a:ext cx="1408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venir-Book"/>
              </a:rPr>
              <a:t>dilated lateral ventricles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 flipH="1" flipV="1">
            <a:off x="3203848" y="4725144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1331640" y="4221088"/>
            <a:ext cx="184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venir-Book"/>
              </a:rPr>
              <a:t>large posterior fossa cyst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807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889</TotalTime>
  <Words>4894</Words>
  <Application>Microsoft Office PowerPoint</Application>
  <PresentationFormat>On-screen Show (4:3)</PresentationFormat>
  <Paragraphs>574</Paragraphs>
  <Slides>103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103</vt:i4>
      </vt:variant>
    </vt:vector>
  </HeadingPairs>
  <TitlesOfParts>
    <vt:vector size="107" baseType="lpstr">
      <vt:lpstr>Adjacency</vt:lpstr>
      <vt:lpstr>Office Theme</vt:lpstr>
      <vt:lpstr>1_Office Theme</vt:lpstr>
      <vt:lpstr>2_Office Theme</vt:lpstr>
      <vt:lpstr>Slide 1</vt:lpstr>
      <vt:lpstr>Slide 2</vt:lpstr>
      <vt:lpstr>NEURAL TUBE DEFECTS                 Done by: mohamad naghawi</vt:lpstr>
      <vt:lpstr>Neural tube defects </vt:lpstr>
      <vt:lpstr>Neural tube defects</vt:lpstr>
      <vt:lpstr>Epidemiology:</vt:lpstr>
      <vt:lpstr>Folic Acid</vt:lpstr>
      <vt:lpstr>Etiology:</vt:lpstr>
      <vt:lpstr>Embryology</vt:lpstr>
      <vt:lpstr>Slide 10</vt:lpstr>
      <vt:lpstr>Detection:</vt:lpstr>
      <vt:lpstr>Slide 12</vt:lpstr>
      <vt:lpstr>Pathology:</vt:lpstr>
      <vt:lpstr>The major neural tube defects </vt:lpstr>
      <vt:lpstr>Bifid cranium occultum:</vt:lpstr>
      <vt:lpstr>Delay closer of anterior fontanel  DD</vt:lpstr>
      <vt:lpstr>Spina Bifida Occulta</vt:lpstr>
      <vt:lpstr>Slide 18</vt:lpstr>
      <vt:lpstr>Slide 19</vt:lpstr>
      <vt:lpstr>Impairments associated with Spina Bifida</vt:lpstr>
      <vt:lpstr>Impairments associated with Spina Bifida</vt:lpstr>
      <vt:lpstr>meningocele &amp; myelomeningocele</vt:lpstr>
      <vt:lpstr>Slide 23</vt:lpstr>
      <vt:lpstr>Slide 24</vt:lpstr>
      <vt:lpstr>Slide 25</vt:lpstr>
      <vt:lpstr>Slide 26</vt:lpstr>
      <vt:lpstr>Slide 27</vt:lpstr>
      <vt:lpstr>Slide 28</vt:lpstr>
      <vt:lpstr>Myelomeningocele</vt:lpstr>
      <vt:lpstr>Etiology</vt:lpstr>
      <vt:lpstr>Cont.</vt:lpstr>
      <vt:lpstr>Clinical Manifestations </vt:lpstr>
      <vt:lpstr>Slide 33</vt:lpstr>
      <vt:lpstr>Slide 34</vt:lpstr>
      <vt:lpstr>Slide 35</vt:lpstr>
      <vt:lpstr>Management </vt:lpstr>
      <vt:lpstr>Treatment</vt:lpstr>
      <vt:lpstr>Prognosis </vt:lpstr>
      <vt:lpstr>Microcephaly Encephalocele Anencephaly</vt:lpstr>
      <vt:lpstr>Microcephaly</vt:lpstr>
      <vt:lpstr>Slide 41</vt:lpstr>
      <vt:lpstr>Primary Microcephaly</vt:lpstr>
      <vt:lpstr>Causes of Primary Microcephaly</vt:lpstr>
      <vt:lpstr>Secondary Microcephaly</vt:lpstr>
      <vt:lpstr>Causes of Secondary Microcephaly</vt:lpstr>
      <vt:lpstr>Clinical Manifestations</vt:lpstr>
      <vt:lpstr>Diagnosis</vt:lpstr>
      <vt:lpstr>Treatment</vt:lpstr>
      <vt:lpstr>Encephalocele</vt:lpstr>
      <vt:lpstr>Encephalocele</vt:lpstr>
      <vt:lpstr>Meckel-Gruber Syndrome</vt:lpstr>
      <vt:lpstr>Clinical Manifestations</vt:lpstr>
      <vt:lpstr>Clinical Manifestations</vt:lpstr>
      <vt:lpstr>Slide 54</vt:lpstr>
      <vt:lpstr>Slide 55</vt:lpstr>
      <vt:lpstr>Diagnosis</vt:lpstr>
      <vt:lpstr>Diagnosis</vt:lpstr>
      <vt:lpstr>Treatment</vt:lpstr>
      <vt:lpstr>Prognosis</vt:lpstr>
      <vt:lpstr>Anencephaly</vt:lpstr>
      <vt:lpstr>Clinical Features</vt:lpstr>
      <vt:lpstr>Clinical Features</vt:lpstr>
      <vt:lpstr>Additional Anomalies</vt:lpstr>
      <vt:lpstr>Diagnosis</vt:lpstr>
      <vt:lpstr>Management &amp; Prevention</vt:lpstr>
      <vt:lpstr>Thank You</vt:lpstr>
      <vt:lpstr>hydrocephalous</vt:lpstr>
      <vt:lpstr>Definition </vt:lpstr>
      <vt:lpstr>Slide 69</vt:lpstr>
      <vt:lpstr>physiology</vt:lpstr>
      <vt:lpstr>Slide 71</vt:lpstr>
      <vt:lpstr>CSF FLOW </vt:lpstr>
      <vt:lpstr>CSF absorbtion</vt:lpstr>
      <vt:lpstr>Types of hydrocephalous</vt:lpstr>
      <vt:lpstr>obstructive or non communicating hydrocephalus</vt:lpstr>
      <vt:lpstr>obstructive or non communicating hydrocephalus</vt:lpstr>
      <vt:lpstr>Nonobstructive or communicating hydrocephalus</vt:lpstr>
      <vt:lpstr>Clinical manifestations</vt:lpstr>
      <vt:lpstr>Slide 79</vt:lpstr>
      <vt:lpstr>Slide 80</vt:lpstr>
      <vt:lpstr>Slide 81</vt:lpstr>
      <vt:lpstr>Slide 82</vt:lpstr>
      <vt:lpstr>examination</vt:lpstr>
      <vt:lpstr>Diagnosis and differential diagnosis</vt:lpstr>
      <vt:lpstr>Slide 85</vt:lpstr>
      <vt:lpstr>Slide 86</vt:lpstr>
      <vt:lpstr>Slide 87</vt:lpstr>
      <vt:lpstr>Slide 88</vt:lpstr>
      <vt:lpstr>beaten-silver appearance increaseICP\</vt:lpstr>
      <vt:lpstr>Chiari malformation</vt:lpstr>
      <vt:lpstr>type I Chiari malformation</vt:lpstr>
      <vt:lpstr>type II Chiari malformation</vt:lpstr>
      <vt:lpstr>Slide 93</vt:lpstr>
      <vt:lpstr>Slide 94</vt:lpstr>
      <vt:lpstr>treatment</vt:lpstr>
      <vt:lpstr>Dandy-Walker malformation</vt:lpstr>
      <vt:lpstr>Dandy-Walker malformation</vt:lpstr>
      <vt:lpstr>Slide 98</vt:lpstr>
      <vt:lpstr>All ventricle dilated in Dandy-Walker malformation </vt:lpstr>
      <vt:lpstr>Slide 100</vt:lpstr>
      <vt:lpstr>Slide 101</vt:lpstr>
      <vt:lpstr>Therapy</vt:lpstr>
      <vt:lpstr>Prognosis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hydrocephalous</dc:title>
  <dc:creator/>
  <cp:lastModifiedBy>user</cp:lastModifiedBy>
  <cp:revision>13</cp:revision>
  <dcterms:created xsi:type="dcterms:W3CDTF">2006-08-16T00:00:00Z</dcterms:created>
  <dcterms:modified xsi:type="dcterms:W3CDTF">2020-04-04T06:40:04Z</dcterms:modified>
</cp:coreProperties>
</file>