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4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D3D6-9B69-4CDC-9348-DC0807AA2194}" type="datetimeFigureOut">
              <a:rPr lang="ar-EG" smtClean="0"/>
              <a:pPr/>
              <a:t>22/09/1442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AE99-8EE9-40EF-9E4B-65F261EF73D4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D3D6-9B69-4CDC-9348-DC0807AA2194}" type="datetimeFigureOut">
              <a:rPr lang="ar-EG" smtClean="0"/>
              <a:pPr/>
              <a:t>22/09/1442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AE99-8EE9-40EF-9E4B-65F261EF73D4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D3D6-9B69-4CDC-9348-DC0807AA2194}" type="datetimeFigureOut">
              <a:rPr lang="ar-EG" smtClean="0"/>
              <a:pPr/>
              <a:t>22/09/1442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AE99-8EE9-40EF-9E4B-65F261EF73D4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D3D6-9B69-4CDC-9348-DC0807AA2194}" type="datetimeFigureOut">
              <a:rPr lang="ar-EG" smtClean="0"/>
              <a:pPr/>
              <a:t>22/09/1442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AE99-8EE9-40EF-9E4B-65F261EF73D4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D3D6-9B69-4CDC-9348-DC0807AA2194}" type="datetimeFigureOut">
              <a:rPr lang="ar-EG" smtClean="0"/>
              <a:pPr/>
              <a:t>22/09/1442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AE99-8EE9-40EF-9E4B-65F261EF73D4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D3D6-9B69-4CDC-9348-DC0807AA2194}" type="datetimeFigureOut">
              <a:rPr lang="ar-EG" smtClean="0"/>
              <a:pPr/>
              <a:t>22/09/1442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AE99-8EE9-40EF-9E4B-65F261EF73D4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D3D6-9B69-4CDC-9348-DC0807AA2194}" type="datetimeFigureOut">
              <a:rPr lang="ar-EG" smtClean="0"/>
              <a:pPr/>
              <a:t>22/09/1442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AE99-8EE9-40EF-9E4B-65F261EF73D4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D3D6-9B69-4CDC-9348-DC0807AA2194}" type="datetimeFigureOut">
              <a:rPr lang="ar-EG" smtClean="0"/>
              <a:pPr/>
              <a:t>22/09/1442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AE99-8EE9-40EF-9E4B-65F261EF73D4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D3D6-9B69-4CDC-9348-DC0807AA2194}" type="datetimeFigureOut">
              <a:rPr lang="ar-EG" smtClean="0"/>
              <a:pPr/>
              <a:t>22/09/1442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AE99-8EE9-40EF-9E4B-65F261EF73D4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D3D6-9B69-4CDC-9348-DC0807AA2194}" type="datetimeFigureOut">
              <a:rPr lang="ar-EG" smtClean="0"/>
              <a:pPr/>
              <a:t>22/09/1442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AE99-8EE9-40EF-9E4B-65F261EF73D4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D3D6-9B69-4CDC-9348-DC0807AA2194}" type="datetimeFigureOut">
              <a:rPr lang="ar-EG" smtClean="0"/>
              <a:pPr/>
              <a:t>22/09/1442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AE99-8EE9-40EF-9E4B-65F261EF73D4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ED3D6-9B69-4CDC-9348-DC0807AA2194}" type="datetimeFigureOut">
              <a:rPr lang="ar-EG" smtClean="0"/>
              <a:pPr/>
              <a:t>22/09/1442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8AE99-8EE9-40EF-9E4B-65F261EF73D4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/>
              <a:t>Legal aspects of Reproductive medicine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400675"/>
          </a:xfrm>
        </p:spPr>
        <p:txBody>
          <a:bodyPr/>
          <a:lstStyle/>
          <a:p>
            <a:pPr algn="just" rtl="0">
              <a:buFont typeface="Arial" charset="0"/>
              <a:buChar char="•"/>
              <a:defRPr/>
            </a:pPr>
            <a:r>
              <a:rPr lang="en-GB" b="1" dirty="0">
                <a:solidFill>
                  <a:srgbClr val="FF0000"/>
                </a:solidFill>
              </a:rPr>
              <a:t>Infertility  has been a source of great sadness for married couples since old  times .</a:t>
            </a:r>
            <a:endParaRPr lang="en-US" b="1" dirty="0">
              <a:solidFill>
                <a:srgbClr val="FF0000"/>
              </a:solidFill>
            </a:endParaRPr>
          </a:p>
          <a:p>
            <a:pPr algn="just" rtl="0">
              <a:buFont typeface="Arial" charset="0"/>
              <a:buChar char="•"/>
              <a:defRPr/>
            </a:pPr>
            <a:r>
              <a:rPr lang="en-GB" b="1" dirty="0">
                <a:solidFill>
                  <a:srgbClr val="FF0000"/>
                </a:solidFill>
              </a:rPr>
              <a:t>   A better understanding of reproductive physiology , combined with advances in medical technology ,has led to the development of several methods  of </a:t>
            </a:r>
            <a:r>
              <a:rPr lang="en-GB" b="1" i="1" dirty="0">
                <a:solidFill>
                  <a:srgbClr val="FF0000"/>
                </a:solidFill>
              </a:rPr>
              <a:t>assisted reproductive technology (ART)</a:t>
            </a:r>
            <a:r>
              <a:rPr lang="en-GB" b="1" dirty="0">
                <a:solidFill>
                  <a:srgbClr val="FF0000"/>
                </a:solidFill>
              </a:rPr>
              <a:t> as: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 algn="just" rtl="0">
              <a:buFont typeface="Arial" charset="0"/>
              <a:buNone/>
              <a:defRPr/>
            </a:pPr>
            <a:r>
              <a:rPr lang="en-GB" b="1" dirty="0">
                <a:solidFill>
                  <a:srgbClr val="FF0000"/>
                </a:solidFill>
              </a:rPr>
              <a:t>1- Artificial insemination (AI)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 algn="just" rtl="0">
              <a:buFont typeface="Arial" charset="0"/>
              <a:buNone/>
              <a:defRPr/>
            </a:pPr>
            <a:r>
              <a:rPr lang="en-GB" b="1" dirty="0">
                <a:solidFill>
                  <a:srgbClr val="FF0000"/>
                </a:solidFill>
              </a:rPr>
              <a:t>2- In vitro fertilization (IVF)</a:t>
            </a:r>
            <a:r>
              <a:rPr lang="ar-EG" b="1" dirty="0">
                <a:solidFill>
                  <a:srgbClr val="FF0000"/>
                </a:solidFill>
              </a:rPr>
              <a:t>  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 algn="just" rtl="0">
              <a:buFont typeface="Arial" charset="0"/>
              <a:buNone/>
              <a:defRPr/>
            </a:pPr>
            <a:r>
              <a:rPr lang="en-GB" b="1" dirty="0">
                <a:solidFill>
                  <a:srgbClr val="FF0000"/>
                </a:solidFill>
              </a:rPr>
              <a:t>3- Intra-cytoplasmic  sperm injection  </a:t>
            </a:r>
            <a:endParaRPr lang="en-US" b="1" dirty="0">
              <a:solidFill>
                <a:srgbClr val="FF0000"/>
              </a:solidFill>
            </a:endParaRPr>
          </a:p>
          <a:p>
            <a:pPr algn="just" rtl="0">
              <a:buFont typeface="Arial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i="1" u="sng"/>
              <a:t>Abortion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Font typeface="Arial" charset="0"/>
              <a:buNone/>
              <a:defRPr/>
            </a:pPr>
            <a:r>
              <a:rPr lang="en-GB" dirty="0"/>
              <a:t> </a:t>
            </a:r>
            <a:endParaRPr lang="en-US" dirty="0"/>
          </a:p>
          <a:p>
            <a:pPr algn="l" rtl="0">
              <a:buFont typeface="Arial" charset="0"/>
              <a:buChar char="•"/>
              <a:defRPr/>
            </a:pPr>
            <a:r>
              <a:rPr lang="en-US" dirty="0"/>
              <a:t>Abortion may be </a:t>
            </a:r>
            <a:r>
              <a:rPr lang="en-US" dirty="0">
                <a:solidFill>
                  <a:srgbClr val="FF0000"/>
                </a:solidFill>
              </a:rPr>
              <a:t>spontaneous</a:t>
            </a:r>
            <a:r>
              <a:rPr lang="en-US" dirty="0"/>
              <a:t> or induced. Spontaneous abortion may be due to diseases in the mother or in the ovum itself.</a:t>
            </a:r>
          </a:p>
          <a:p>
            <a:pPr algn="l" rtl="0">
              <a:buFont typeface="Arial" charset="0"/>
              <a:buChar char="•"/>
              <a:defRPr/>
            </a:pPr>
            <a:endParaRPr lang="en-US" dirty="0"/>
          </a:p>
          <a:p>
            <a:pPr algn="l" rtl="0">
              <a:buFont typeface="Arial" charset="0"/>
              <a:buChar char="•"/>
              <a:defRPr/>
            </a:pPr>
            <a:r>
              <a:rPr lang="en-GB" dirty="0"/>
              <a:t>Of legal importance is the </a:t>
            </a:r>
            <a:r>
              <a:rPr lang="en-GB" dirty="0">
                <a:solidFill>
                  <a:srgbClr val="FF0000"/>
                </a:solidFill>
              </a:rPr>
              <a:t>induced</a:t>
            </a:r>
            <a:r>
              <a:rPr lang="en-GB" dirty="0"/>
              <a:t> abortion.</a:t>
            </a:r>
            <a:endParaRPr lang="en-US" dirty="0"/>
          </a:p>
          <a:p>
            <a:pPr algn="l" rtl="0">
              <a:buFont typeface="Arial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/>
              <a:t>Induced abortion</a:t>
            </a:r>
            <a:endParaRPr lang="en-US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/>
              <a:t>May be </a:t>
            </a:r>
            <a:r>
              <a:rPr lang="en-US" dirty="0">
                <a:solidFill>
                  <a:srgbClr val="FF0000"/>
                </a:solidFill>
              </a:rPr>
              <a:t>therapeutic or criminal </a:t>
            </a:r>
            <a:r>
              <a:rPr lang="en-US" dirty="0"/>
              <a:t>abortion:</a:t>
            </a:r>
          </a:p>
          <a:p>
            <a:pPr algn="just" rtl="0">
              <a:buNone/>
            </a:pPr>
            <a:r>
              <a:rPr lang="en-US" b="1" i="1" u="sng" dirty="0"/>
              <a:t>Therapeutic abortion</a:t>
            </a:r>
            <a:r>
              <a:rPr lang="en-US" dirty="0"/>
              <a:t> :</a:t>
            </a:r>
          </a:p>
          <a:p>
            <a:pPr algn="just" rtl="0"/>
            <a:r>
              <a:rPr lang="en-US" dirty="0"/>
              <a:t>  It is the expulsion of the contents of a pregnant uterus done under medical supervision to save the life of the mother when the continuation of pregnancy endangers her life.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GB" dirty="0">
                <a:solidFill>
                  <a:srgbClr val="FF0000"/>
                </a:solidFill>
              </a:rPr>
              <a:t> indications of therapeutic abortion</a:t>
            </a:r>
            <a:r>
              <a:rPr lang="en-GB" dirty="0"/>
              <a:t>: may be </a:t>
            </a:r>
          </a:p>
          <a:p>
            <a:pPr algn="l" rtl="0"/>
            <a:r>
              <a:rPr lang="en-GB" dirty="0"/>
              <a:t>1- General diseases like uncompensated heart disease, uncontrolled diabetes, uncontrolled hypertension or renal failure.</a:t>
            </a:r>
          </a:p>
          <a:p>
            <a:pPr algn="l" rtl="0"/>
            <a:r>
              <a:rPr lang="en-GB" dirty="0"/>
              <a:t> 2- Local disease like cancer cervix</a:t>
            </a:r>
            <a:endParaRPr lang="en-US" dirty="0"/>
          </a:p>
          <a:p>
            <a:pPr algn="l" rtl="0"/>
            <a:endParaRPr lang="en-US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ar-EG" sz="3600" b="1" i="1" u="sng" dirty="0">
                <a:solidFill>
                  <a:srgbClr val="FF0000"/>
                </a:solidFill>
              </a:rPr>
            </a:br>
            <a:r>
              <a:rPr lang="en-US" sz="3600" b="1" i="1" u="sng" dirty="0">
                <a:solidFill>
                  <a:srgbClr val="FF0000"/>
                </a:solidFill>
              </a:rPr>
              <a:t>legal precautions before doing therapeutic abortion</a:t>
            </a:r>
            <a:br>
              <a:rPr lang="en-US" dirty="0"/>
            </a:b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 algn="just" rtl="0">
              <a:buFont typeface="Arial" pitchFamily="34" charset="0"/>
              <a:buNone/>
            </a:pPr>
            <a:r>
              <a:rPr lang="en-US" b="1" i="1" dirty="0"/>
              <a:t>1- A written consent should be signed by the woman and her husband.</a:t>
            </a:r>
          </a:p>
          <a:p>
            <a:pPr marL="0" indent="0" algn="just" rtl="0">
              <a:buFont typeface="Arial" pitchFamily="34" charset="0"/>
              <a:buNone/>
            </a:pPr>
            <a:r>
              <a:rPr lang="en-US" b="1" i="1" dirty="0"/>
              <a:t>2- A medical report signed by 2 specialists certifying that the woman’s condition cannot tolerate the pregnancy.</a:t>
            </a:r>
          </a:p>
          <a:p>
            <a:pPr marL="0" indent="0" algn="just" rtl="0">
              <a:buFont typeface="Arial" pitchFamily="34" charset="0"/>
              <a:buNone/>
            </a:pPr>
            <a:r>
              <a:rPr lang="en-US" b="1" i="1" dirty="0"/>
              <a:t>3- The operation should be done in a general or maternity hospital.</a:t>
            </a:r>
          </a:p>
          <a:p>
            <a:pPr marL="0" indent="0" algn="just" rtl="0">
              <a:buFont typeface="Arial" pitchFamily="34" charset="0"/>
              <a:buNone/>
            </a:pPr>
            <a:r>
              <a:rPr lang="en-GB" b="1" i="1" dirty="0"/>
              <a:t>4- These reports should be kept in the hospital files.</a:t>
            </a:r>
            <a:endParaRPr lang="en-US" b="1" i="1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en-US" b="1" i="1" u="sng" dirty="0">
                <a:solidFill>
                  <a:srgbClr val="FF0000"/>
                </a:solidFill>
              </a:rPr>
              <a:t>Criminal abortion :    </a:t>
            </a:r>
            <a:br>
              <a:rPr lang="en-US" b="1" i="1" dirty="0"/>
            </a:br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 fontScale="92500"/>
          </a:bodyPr>
          <a:lstStyle/>
          <a:p>
            <a:pPr algn="just" rtl="0"/>
            <a:r>
              <a:rPr lang="en-US" b="1" dirty="0"/>
              <a:t>It is that type of abortion performed  without any medical indications using general or local violence or by intake of </a:t>
            </a:r>
            <a:r>
              <a:rPr lang="en-US" b="1" dirty="0" err="1"/>
              <a:t>abortificiants</a:t>
            </a:r>
            <a:r>
              <a:rPr lang="en-US" b="1" dirty="0"/>
              <a:t>.</a:t>
            </a:r>
          </a:p>
          <a:p>
            <a:pPr algn="just" rtl="0">
              <a:buNone/>
            </a:pPr>
            <a:endParaRPr lang="en-US" b="1" dirty="0"/>
          </a:p>
          <a:p>
            <a:pPr algn="just" rtl="0"/>
            <a:r>
              <a:rPr lang="en-US" dirty="0"/>
              <a:t>This may endanger the life of the woman because it is done in secrecy  and in a hurry.</a:t>
            </a:r>
          </a:p>
          <a:p>
            <a:pPr algn="just" rtl="0"/>
            <a:r>
              <a:rPr lang="en-US" dirty="0"/>
              <a:t>The criminal code is accusing any physician who helps a woman for abortion.  He is convicted </a:t>
            </a:r>
            <a:r>
              <a:rPr lang="ar-EG" dirty="0"/>
              <a:t> يحاكم </a:t>
            </a:r>
            <a:r>
              <a:rPr lang="en-US" dirty="0"/>
              <a:t>by prison whether with or without her will.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(2) Medical experiments on humans:</a:t>
            </a:r>
            <a:br>
              <a:rPr lang="en-US" b="1" dirty="0"/>
            </a:br>
            <a:endParaRPr lang="en-US" dirty="0"/>
          </a:p>
        </p:txBody>
      </p:sp>
      <p:pic>
        <p:nvPicPr>
          <p:cNvPr id="31747" name="Content Placeholder 3" descr="7980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125538"/>
            <a:ext cx="6524625" cy="2808287"/>
          </a:xfrm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500033" y="4076700"/>
            <a:ext cx="814393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0"/>
            <a:r>
              <a:rPr lang="en-US" altLang="en-US" sz="2400" dirty="0">
                <a:latin typeface="Calibri" pitchFamily="34" charset="0"/>
              </a:rPr>
              <a:t>Public awareness of ethical problems posed by medical research on human subject did not coalesce until the </a:t>
            </a:r>
            <a:r>
              <a:rPr lang="en-US" altLang="en-US" sz="2400" b="1" dirty="0">
                <a:latin typeface="Calibri" pitchFamily="34" charset="0"/>
              </a:rPr>
              <a:t>post-World War II trials</a:t>
            </a:r>
            <a:r>
              <a:rPr lang="en-US" altLang="en-US" sz="2400" dirty="0">
                <a:latin typeface="Calibri" pitchFamily="34" charset="0"/>
              </a:rPr>
              <a:t> at Nuremberg and development of the </a:t>
            </a:r>
            <a:r>
              <a:rPr lang="en-US" altLang="en-US" sz="2400" b="1" dirty="0">
                <a:solidFill>
                  <a:srgbClr val="FF0000"/>
                </a:solidFill>
                <a:latin typeface="Calibri" pitchFamily="34" charset="0"/>
              </a:rPr>
              <a:t>Nuremberg Code</a:t>
            </a:r>
            <a:r>
              <a:rPr lang="en-US" altLang="en-US" sz="2400" dirty="0">
                <a:latin typeface="Calibri" pitchFamily="34" charset="0"/>
              </a:rPr>
              <a:t>.</a:t>
            </a:r>
          </a:p>
          <a:p>
            <a:pPr algn="just" rtl="0"/>
            <a:endParaRPr lang="en-US" altLang="en-US" sz="2400" dirty="0">
              <a:latin typeface="Calibri" pitchFamily="34" charset="0"/>
            </a:endParaRPr>
          </a:p>
          <a:p>
            <a:pPr algn="just" rtl="0"/>
            <a:r>
              <a:rPr lang="en-US" altLang="en-US" sz="2400" dirty="0">
                <a:latin typeface="Calibri" pitchFamily="34" charset="0"/>
              </a:rPr>
              <a:t> Later in 1964 the </a:t>
            </a:r>
            <a:r>
              <a:rPr lang="en-US" altLang="en-US" sz="2400" b="1" dirty="0">
                <a:solidFill>
                  <a:srgbClr val="FF0000"/>
                </a:solidFill>
                <a:latin typeface="Calibri" pitchFamily="34" charset="0"/>
              </a:rPr>
              <a:t>Declaration of Helsinki </a:t>
            </a:r>
            <a:r>
              <a:rPr lang="en-US" altLang="en-US" sz="2400" dirty="0">
                <a:latin typeface="Calibri" pitchFamily="34" charset="0"/>
              </a:rPr>
              <a:t>was conceived, these documents adopted ethical guidelines for researches involving humans. 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3284538"/>
            <a:ext cx="8501122" cy="3529012"/>
          </a:xfrm>
        </p:spPr>
        <p:txBody>
          <a:bodyPr rtlCol="0">
            <a:noAutofit/>
          </a:bodyPr>
          <a:lstStyle/>
          <a:p>
            <a:pPr marL="514350" indent="-514350" algn="l" rtl="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Voluntary </a:t>
            </a:r>
            <a:r>
              <a:rPr lang="en-US" sz="2800" b="1" dirty="0">
                <a:solidFill>
                  <a:srgbClr val="FF0000"/>
                </a:solidFill>
              </a:rPr>
              <a:t>consent</a:t>
            </a:r>
            <a:r>
              <a:rPr lang="en-US" sz="2800" dirty="0"/>
              <a:t> of the human subject .</a:t>
            </a:r>
          </a:p>
          <a:p>
            <a:pPr marL="514350" indent="-514350" algn="l" rtl="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Fruitful results for the </a:t>
            </a:r>
            <a:r>
              <a:rPr lang="en-US" sz="2800" b="1" dirty="0">
                <a:solidFill>
                  <a:srgbClr val="FF0000"/>
                </a:solidFill>
              </a:rPr>
              <a:t>good of society.</a:t>
            </a:r>
          </a:p>
          <a:p>
            <a:pPr marL="527050" indent="-514350" algn="l" rtl="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Designed and based on the results of </a:t>
            </a:r>
            <a:r>
              <a:rPr lang="en-US" sz="2800" b="1" dirty="0">
                <a:solidFill>
                  <a:srgbClr val="FF0000"/>
                </a:solidFill>
              </a:rPr>
              <a:t>animal experimentation.</a:t>
            </a:r>
          </a:p>
          <a:p>
            <a:pPr marL="514350" indent="-514350" algn="l" rtl="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tabLst>
                <a:tab pos="355600" algn="l"/>
              </a:tabLst>
              <a:defRPr/>
            </a:pPr>
            <a:r>
              <a:rPr lang="en-US" sz="2800" dirty="0"/>
              <a:t>Conducted only by </a:t>
            </a:r>
            <a:r>
              <a:rPr lang="en-US" sz="2800" b="1" dirty="0">
                <a:solidFill>
                  <a:srgbClr val="FF0000"/>
                </a:solidFill>
              </a:rPr>
              <a:t>scientifically qualified persons</a:t>
            </a:r>
            <a:r>
              <a:rPr lang="en-US" sz="2800" dirty="0"/>
              <a:t>.</a:t>
            </a:r>
          </a:p>
          <a:p>
            <a:pPr marL="514350" indent="-514350" algn="l" rtl="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tabLst>
                <a:tab pos="355600" algn="l"/>
              </a:tabLst>
              <a:defRPr/>
            </a:pPr>
            <a:r>
              <a:rPr lang="en-US" sz="2800" dirty="0"/>
              <a:t>The subject is at liberty to </a:t>
            </a:r>
            <a:r>
              <a:rPr lang="en-US" sz="2800" b="1" dirty="0">
                <a:solidFill>
                  <a:srgbClr val="FF0000"/>
                </a:solidFill>
              </a:rPr>
              <a:t>refuse continuation </a:t>
            </a:r>
            <a:r>
              <a:rPr lang="en-US" sz="2800" dirty="0"/>
              <a:t>at any time.</a:t>
            </a:r>
          </a:p>
          <a:p>
            <a:pPr marL="355600" indent="-82550" algn="l" rtl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tabLst>
                <a:tab pos="355600" algn="l"/>
              </a:tabLst>
              <a:defRPr/>
            </a:pPr>
            <a:r>
              <a:rPr lang="en-US" sz="2400" dirty="0"/>
              <a:t>  </a:t>
            </a:r>
            <a:endParaRPr lang="en-US" sz="2800" dirty="0"/>
          </a:p>
          <a:p>
            <a:pPr marL="0" indent="35560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lum contrast="32000"/>
          </a:blip>
          <a:srcRect l="5762" t="35213" r="6039" b="28169"/>
          <a:stretch>
            <a:fillRect/>
          </a:stretch>
        </p:blipFill>
        <p:spPr bwMode="auto">
          <a:xfrm>
            <a:off x="1403350" y="908050"/>
            <a:ext cx="59372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1042988" y="179388"/>
            <a:ext cx="6769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 i="1" u="sng" dirty="0">
                <a:solidFill>
                  <a:srgbClr val="FF0000"/>
                </a:solidFill>
                <a:latin typeface="Calibri" pitchFamily="34" charset="0"/>
              </a:rPr>
              <a:t>Ethical guidelines for researches involving humans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en-US" sz="9600" b="1" i="1" dirty="0">
                <a:solidFill>
                  <a:srgbClr val="FF0000"/>
                </a:solidFill>
              </a:rPr>
              <a:t>THANK YOU</a:t>
            </a:r>
          </a:p>
          <a:p>
            <a:pPr algn="ctr">
              <a:buFont typeface="Arial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 </a:t>
            </a:r>
            <a:r>
              <a:rPr lang="en-GB" b="1" i="1" dirty="0">
                <a:solidFill>
                  <a:srgbClr val="FF0000"/>
                </a:solidFill>
              </a:rPr>
              <a:t>Assisted reproductive technology (ART)</a:t>
            </a:r>
            <a:r>
              <a:rPr lang="en-GB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 rtl="0">
              <a:buFont typeface="Arial" charset="0"/>
              <a:buNone/>
              <a:defRPr/>
            </a:pPr>
            <a:r>
              <a:rPr lang="en-GB" sz="4400" b="1" i="1" dirty="0"/>
              <a:t>1- Artificial insemination (AI)</a:t>
            </a:r>
          </a:p>
          <a:p>
            <a:pPr marL="0" indent="0" algn="l" rtl="0">
              <a:buFont typeface="Arial" charset="0"/>
              <a:buNone/>
              <a:defRPr/>
            </a:pPr>
            <a:endParaRPr lang="en-US" sz="4400" b="1" i="1" dirty="0"/>
          </a:p>
          <a:p>
            <a:pPr marL="0" indent="0" algn="l" rtl="0">
              <a:buFont typeface="Arial" charset="0"/>
              <a:buNone/>
              <a:defRPr/>
            </a:pPr>
            <a:r>
              <a:rPr lang="en-GB" sz="4400" b="1" i="1" dirty="0"/>
              <a:t>2- In vitro fertilization (IVF)</a:t>
            </a:r>
          </a:p>
          <a:p>
            <a:pPr marL="0" indent="0" algn="l" rtl="0">
              <a:buFont typeface="Arial" charset="0"/>
              <a:buNone/>
              <a:defRPr/>
            </a:pPr>
            <a:r>
              <a:rPr lang="ar-EG" sz="4400" b="1" i="1" dirty="0"/>
              <a:t>  </a:t>
            </a:r>
            <a:endParaRPr lang="en-US" sz="4400" b="1" i="1" dirty="0"/>
          </a:p>
          <a:p>
            <a:pPr marL="0" indent="0" algn="l" rtl="0">
              <a:buFont typeface="Arial" charset="0"/>
              <a:buNone/>
              <a:defRPr/>
            </a:pPr>
            <a:r>
              <a:rPr lang="en-GB" sz="4400" b="1" i="1" dirty="0"/>
              <a:t>3- Intra-cytoplasmic  sperm injection  </a:t>
            </a:r>
            <a:endParaRPr lang="en-US" sz="4400" b="1" i="1" dirty="0"/>
          </a:p>
          <a:p>
            <a:pPr algn="l" rtl="0">
              <a:buFont typeface="Arial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5937250"/>
          </a:xfrm>
        </p:spPr>
        <p:txBody>
          <a:bodyPr>
            <a:normAutofit fontScale="92500" lnSpcReduction="10000"/>
          </a:bodyPr>
          <a:lstStyle/>
          <a:p>
            <a:pPr marL="514350" indent="-514350" algn="just" rtl="0">
              <a:buFont typeface="Arial" charset="0"/>
              <a:buAutoNum type="arabicPeriod"/>
              <a:defRPr/>
            </a:pPr>
            <a:endParaRPr lang="en-GB" b="1" i="1" u="sng" dirty="0">
              <a:solidFill>
                <a:srgbClr val="FF0000"/>
              </a:solidFill>
            </a:endParaRPr>
          </a:p>
          <a:p>
            <a:pPr marL="514350" indent="-514350" algn="just" rtl="0">
              <a:buFont typeface="Arial" charset="0"/>
              <a:buAutoNum type="arabicPeriod"/>
              <a:defRPr/>
            </a:pPr>
            <a:r>
              <a:rPr lang="en-GB" sz="4300" b="1" i="1" u="sng" dirty="0">
                <a:solidFill>
                  <a:srgbClr val="FF0000"/>
                </a:solidFill>
              </a:rPr>
              <a:t>Artificial insemination : AI</a:t>
            </a:r>
          </a:p>
          <a:p>
            <a:pPr marL="514350" indent="-514350" algn="just" rtl="0"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algn="just" rtl="0">
              <a:buFont typeface="Arial" charset="0"/>
              <a:buChar char="•"/>
              <a:defRPr/>
            </a:pPr>
            <a:r>
              <a:rPr lang="en-GB" dirty="0"/>
              <a:t>  </a:t>
            </a:r>
            <a:r>
              <a:rPr lang="en-GB" sz="2800" dirty="0"/>
              <a:t>AI is often the best choice of treatment for couples that are infertile due to sperm disorders . It involves injecting sperm through a narrow catheter into the wife’s reproductive tract . </a:t>
            </a:r>
          </a:p>
          <a:p>
            <a:pPr algn="just" rtl="0">
              <a:buNone/>
              <a:defRPr/>
            </a:pPr>
            <a:endParaRPr lang="en-US" sz="2800" dirty="0"/>
          </a:p>
          <a:p>
            <a:pPr algn="just" rtl="0">
              <a:buFont typeface="Arial" charset="0"/>
              <a:buChar char="•"/>
              <a:defRPr/>
            </a:pPr>
            <a:r>
              <a:rPr lang="en-GB" sz="2800" dirty="0"/>
              <a:t>it is of two types , (one </a:t>
            </a:r>
            <a:r>
              <a:rPr lang="en-GB" sz="2800" b="1" dirty="0">
                <a:solidFill>
                  <a:srgbClr val="FF0000"/>
                </a:solidFill>
              </a:rPr>
              <a:t>homologous</a:t>
            </a:r>
            <a:r>
              <a:rPr lang="en-GB" sz="2800" dirty="0"/>
              <a:t> AIH ) consisting of the injection of the seminal fluid of the husband by artificial means into the vagina of his wife to induce conception , and the other </a:t>
            </a:r>
            <a:r>
              <a:rPr lang="en-GB" sz="2800" b="1" dirty="0">
                <a:solidFill>
                  <a:srgbClr val="FF0000"/>
                </a:solidFill>
              </a:rPr>
              <a:t>heterologous</a:t>
            </a:r>
            <a:r>
              <a:rPr lang="en-GB" sz="2800" dirty="0"/>
              <a:t>: from donor , AID) using the semen of someone  other than the husband </a:t>
            </a:r>
            <a:r>
              <a:rPr lang="en-GB" sz="2800" dirty="0" err="1"/>
              <a:t>ie</a:t>
            </a:r>
            <a:r>
              <a:rPr lang="en-GB" sz="2800" dirty="0"/>
              <a:t>. donor.</a:t>
            </a:r>
            <a:endParaRPr lang="en-US" sz="28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>
            <a:normAutofit lnSpcReduction="10000"/>
          </a:bodyPr>
          <a:lstStyle/>
          <a:p>
            <a:pPr algn="just" rtl="0"/>
            <a:r>
              <a:rPr lang="en-US" b="1" dirty="0"/>
              <a:t>AIH causes almost no legal problems , since any child born of the procedure is the biologic offspring of the husband and wife.</a:t>
            </a:r>
          </a:p>
          <a:p>
            <a:pPr algn="just" rtl="0">
              <a:buNone/>
            </a:pPr>
            <a:endParaRPr lang="en-US" b="1" u="sng" dirty="0"/>
          </a:p>
          <a:p>
            <a:pPr algn="just" rtl="0"/>
            <a:r>
              <a:rPr lang="en-GB" b="1" dirty="0"/>
              <a:t>AID with or without the consent of the husband , is against the public policy , morals and religion . A child so conceived is the child of the mother but not belonging to the father. A legal issue also arises concerning the possibility of </a:t>
            </a:r>
            <a:r>
              <a:rPr lang="en-GB" b="1" dirty="0">
                <a:solidFill>
                  <a:srgbClr val="FF0000"/>
                </a:solidFill>
              </a:rPr>
              <a:t>sperm banking </a:t>
            </a:r>
            <a:r>
              <a:rPr lang="en-GB" b="1" dirty="0"/>
              <a:t>for use by a wife after her husband’s death. </a:t>
            </a:r>
            <a:endParaRPr lang="en-US" b="1" dirty="0"/>
          </a:p>
          <a:p>
            <a:pPr algn="just" rtl="0">
              <a:buNone/>
            </a:pPr>
            <a:r>
              <a:rPr lang="en-GB" b="1" dirty="0"/>
              <a:t> </a:t>
            </a:r>
            <a:endParaRPr lang="en-US" b="1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l"/>
            <a:r>
              <a:rPr lang="en-GB" b="1" i="1" u="sng" dirty="0">
                <a:solidFill>
                  <a:srgbClr val="FF0000"/>
                </a:solidFill>
              </a:rPr>
              <a:t>2.In vitro fertilization :IVF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C0226C9A-98A3-4C67-922C-728CBB897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1045" y="1268413"/>
            <a:ext cx="6761910" cy="5400675"/>
          </a:xfrm>
          <a:prstGeom prst="rect">
            <a:avLst/>
          </a:prstGeom>
        </p:spPr>
      </p:pic>
      <p:pic>
        <p:nvPicPr>
          <p:cNvPr id="4" name="Picture 3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5037E1B3-DC44-4005-85A3-EA28222D8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1268414"/>
            <a:ext cx="2139303" cy="1044530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10AD2FCB-3B0F-4C04-94F3-16E09A9D7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18" y="4941168"/>
            <a:ext cx="1847850" cy="1447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l"/>
            <a:r>
              <a:rPr lang="en-GB" b="1" i="1" u="sng" dirty="0">
                <a:solidFill>
                  <a:srgbClr val="FF0000"/>
                </a:solidFill>
              </a:rPr>
              <a:t>2.In vitro fertilization :IVF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400675"/>
          </a:xfrm>
        </p:spPr>
        <p:txBody>
          <a:bodyPr>
            <a:normAutofit lnSpcReduction="10000"/>
          </a:bodyPr>
          <a:lstStyle/>
          <a:p>
            <a:pPr algn="just" rtl="0"/>
            <a:r>
              <a:rPr lang="en-GB" b="1" i="1" dirty="0"/>
              <a:t>Taken literally , IVF means fertilization in glassware .</a:t>
            </a:r>
            <a:endParaRPr lang="en-US" b="1" i="1" dirty="0"/>
          </a:p>
          <a:p>
            <a:pPr algn="just" rtl="0"/>
            <a:r>
              <a:rPr lang="en-GB" b="1" i="1" dirty="0"/>
              <a:t>     IVF is  a procedure that involves taking eggs and sperm from the bodies of the male and female partners and placing them together in a laboratory dish to enhance fertilization . Fertilized eggs are then transferred several days later into the female partner’s uterus where implantation and embryo development will hopefully occur as in a normal pregnancy.</a:t>
            </a:r>
            <a:endParaRPr lang="en-US" b="1" i="1" dirty="0"/>
          </a:p>
          <a:p>
            <a:pPr algn="just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92105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algn="just" rtl="0"/>
            <a:r>
              <a:rPr lang="en-GB" b="1" i="1" dirty="0"/>
              <a:t>Because of the relatively low success rate of implanting embryos that have been conceived in vitro back into the uterus , it has become a standard practice for clinics to freeze extra embryos for possible later use. </a:t>
            </a:r>
          </a:p>
          <a:p>
            <a:pPr algn="just" rtl="0">
              <a:buNone/>
            </a:pPr>
            <a:endParaRPr lang="en-US" b="1" i="1" dirty="0"/>
          </a:p>
          <a:p>
            <a:pPr algn="just" rtl="0"/>
            <a:r>
              <a:rPr lang="en-GB" b="1" i="1" dirty="0"/>
              <a:t>What happens to the embryos that are not needed ; here is the question .</a:t>
            </a:r>
            <a:endParaRPr lang="en-US" b="1" i="1" dirty="0"/>
          </a:p>
          <a:p>
            <a:pPr algn="just" rtl="0"/>
            <a:r>
              <a:rPr lang="en-GB" b="1" i="1" dirty="0"/>
              <a:t>Clinical IVF is permitted only between married couples .</a:t>
            </a:r>
            <a:endParaRPr lang="en-US" b="1" i="1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b="1" i="1" u="sng" dirty="0">
                <a:solidFill>
                  <a:srgbClr val="FF0000"/>
                </a:solidFill>
              </a:rPr>
            </a:br>
            <a:r>
              <a:rPr lang="en-GB" b="1" i="1" u="sng" dirty="0">
                <a:solidFill>
                  <a:srgbClr val="FF0000"/>
                </a:solidFill>
              </a:rPr>
              <a:t>Legal precautions are :</a:t>
            </a:r>
            <a:br>
              <a:rPr lang="en-US" dirty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Font typeface="Arial" charset="0"/>
              <a:buNone/>
              <a:defRPr/>
            </a:pPr>
            <a:r>
              <a:rPr lang="en-GB" dirty="0"/>
              <a:t>1- Consent of both partners .</a:t>
            </a:r>
            <a:endParaRPr lang="en-US" dirty="0"/>
          </a:p>
          <a:p>
            <a:pPr marL="0" indent="0" algn="l" rtl="0">
              <a:buFont typeface="Arial" charset="0"/>
              <a:buNone/>
              <a:defRPr/>
            </a:pPr>
            <a:r>
              <a:rPr lang="en-GB" dirty="0"/>
              <a:t>2- The physician should be honest in using the husband’s sperms &amp; the woman’s ova.</a:t>
            </a:r>
            <a:endParaRPr lang="en-US" dirty="0"/>
          </a:p>
          <a:p>
            <a:pPr marL="0" indent="0" algn="l" rtl="0">
              <a:buFont typeface="Arial" charset="0"/>
              <a:buNone/>
              <a:defRPr/>
            </a:pPr>
            <a:r>
              <a:rPr lang="en-GB" dirty="0"/>
              <a:t>3- Legal procedures should be fulfilled in use not the abuse</a:t>
            </a:r>
            <a:r>
              <a:rPr lang="ar-EG" dirty="0"/>
              <a:t>  </a:t>
            </a:r>
            <a:r>
              <a:rPr lang="en-GB" dirty="0"/>
              <a:t>of the  remaining parts of semen. </a:t>
            </a:r>
            <a:endParaRPr lang="en-US" dirty="0"/>
          </a:p>
          <a:p>
            <a:pPr marL="0" indent="0" algn="l" rtl="0">
              <a:buFont typeface="Arial" charset="0"/>
              <a:buNone/>
              <a:defRPr/>
            </a:pPr>
            <a:r>
              <a:rPr lang="en-GB" dirty="0"/>
              <a:t> 4- Fear of disputes of paternity.</a:t>
            </a: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b="1" i="1" u="sng" dirty="0">
                <a:solidFill>
                  <a:srgbClr val="FF0000"/>
                </a:solidFill>
              </a:rPr>
              <a:t>3. Intra </a:t>
            </a:r>
            <a:r>
              <a:rPr lang="en-GB" sz="3600" b="1" i="1" u="sng" dirty="0" err="1">
                <a:solidFill>
                  <a:srgbClr val="FF0000"/>
                </a:solidFill>
              </a:rPr>
              <a:t>cytoplasmic</a:t>
            </a:r>
            <a:r>
              <a:rPr lang="en-GB" sz="3600" b="1" i="1" u="sng" dirty="0">
                <a:solidFill>
                  <a:srgbClr val="FF0000"/>
                </a:solidFill>
              </a:rPr>
              <a:t> sperm injection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34073" y="1325562"/>
            <a:ext cx="8229600" cy="5257800"/>
          </a:xfrm>
        </p:spPr>
        <p:txBody>
          <a:bodyPr/>
          <a:lstStyle/>
          <a:p>
            <a:pPr algn="just" rtl="0"/>
            <a:r>
              <a:rPr lang="en-GB" dirty="0"/>
              <a:t>This is the newest form of sperm micro-manipulation  procedure performed in the laboratory. It involves the insertion of a single sperm directly into the cytoplasm of a mature ovum , or </a:t>
            </a:r>
            <a:r>
              <a:rPr lang="en-GB" dirty="0" err="1"/>
              <a:t>oocyte</a:t>
            </a:r>
            <a:r>
              <a:rPr lang="en-GB" dirty="0"/>
              <a:t> , using a micro-injection pipette , or thin glass needle . </a:t>
            </a:r>
            <a:endParaRPr lang="en-US" dirty="0"/>
          </a:p>
          <a:p>
            <a:pPr algn="just" rtl="0"/>
            <a:r>
              <a:rPr lang="en-US" dirty="0"/>
              <a:t> </a:t>
            </a:r>
            <a:r>
              <a:rPr lang="en-GB" dirty="0"/>
              <a:t> The legal problem arises as regards what will be done with  the number of early zygotes which remain frozen and unused after a couple has had successful ART</a:t>
            </a:r>
            <a:endParaRPr lang="en-US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F62F58E31954599AF5D7BF24514D4" ma:contentTypeVersion="2" ma:contentTypeDescription="Create a new document." ma:contentTypeScope="" ma:versionID="1f97733726474c944a67f50e0a8bd811">
  <xsd:schema xmlns:xsd="http://www.w3.org/2001/XMLSchema" xmlns:xs="http://www.w3.org/2001/XMLSchema" xmlns:p="http://schemas.microsoft.com/office/2006/metadata/properties" xmlns:ns2="d04b26b9-50b7-4329-ba0b-d0dc18387505" targetNamespace="http://schemas.microsoft.com/office/2006/metadata/properties" ma:root="true" ma:fieldsID="1fc3081d13638dbfc9427cb62a769f1c" ns2:_="">
    <xsd:import namespace="d04b26b9-50b7-4329-ba0b-d0dc183875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b26b9-50b7-4329-ba0b-d0dc183875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86BA9E-D0F3-4D1D-B9E0-B55BD6677DED}"/>
</file>

<file path=customXml/itemProps2.xml><?xml version="1.0" encoding="utf-8"?>
<ds:datastoreItem xmlns:ds="http://schemas.openxmlformats.org/officeDocument/2006/customXml" ds:itemID="{0B0F4A32-3C4A-4F4C-AE5E-B870C7E62E7A}"/>
</file>

<file path=customXml/itemProps3.xml><?xml version="1.0" encoding="utf-8"?>
<ds:datastoreItem xmlns:ds="http://schemas.openxmlformats.org/officeDocument/2006/customXml" ds:itemID="{3507CE60-3661-4408-B3B5-5E7212006EA9}"/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910</Words>
  <Application>Microsoft Office PowerPoint</Application>
  <PresentationFormat>On-screen Show (4:3)</PresentationFormat>
  <Paragraphs>72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Legal aspects of Reproductive medicine </vt:lpstr>
      <vt:lpstr> Assisted reproductive technology (ART) </vt:lpstr>
      <vt:lpstr>PowerPoint Presentation</vt:lpstr>
      <vt:lpstr>PowerPoint Presentation</vt:lpstr>
      <vt:lpstr>2.In vitro fertilization :IVF</vt:lpstr>
      <vt:lpstr>2.In vitro fertilization :IVF</vt:lpstr>
      <vt:lpstr>PowerPoint Presentation</vt:lpstr>
      <vt:lpstr> Legal precautions are : </vt:lpstr>
      <vt:lpstr>3. Intra cytoplasmic sperm injection</vt:lpstr>
      <vt:lpstr>Abortion </vt:lpstr>
      <vt:lpstr>Induced abortion</vt:lpstr>
      <vt:lpstr>PowerPoint Presentation</vt:lpstr>
      <vt:lpstr> legal precautions before doing therapeutic abortion </vt:lpstr>
      <vt:lpstr>Criminal abortion :     </vt:lpstr>
      <vt:lpstr>(2) Medical experiments on humans: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aspects of Reproductive medicine </dc:title>
  <dc:creator>AL-DO3AA</dc:creator>
  <cp:lastModifiedBy>Melad G. Gerges</cp:lastModifiedBy>
  <cp:revision>8</cp:revision>
  <dcterms:created xsi:type="dcterms:W3CDTF">2016-01-22T13:58:03Z</dcterms:created>
  <dcterms:modified xsi:type="dcterms:W3CDTF">2021-05-03T18:08:02Z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0x0101004E3F62F58E31954599AF5D7BF24514D4</vt:lpwstr>
  </property>
</Properties>
</file>