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94" r:id="rId2"/>
    <p:sldId id="322" r:id="rId3"/>
    <p:sldId id="297" r:id="rId4"/>
    <p:sldId id="298" r:id="rId5"/>
    <p:sldId id="299" r:id="rId6"/>
    <p:sldId id="300" r:id="rId7"/>
    <p:sldId id="301" r:id="rId8"/>
    <p:sldId id="302" r:id="rId9"/>
    <p:sldId id="303" r:id="rId10"/>
    <p:sldId id="304" r:id="rId11"/>
    <p:sldId id="305" r:id="rId12"/>
    <p:sldId id="306" r:id="rId13"/>
    <p:sldId id="308" r:id="rId14"/>
    <p:sldId id="309" r:id="rId15"/>
    <p:sldId id="310" r:id="rId16"/>
    <p:sldId id="311" r:id="rId17"/>
    <p:sldId id="312" r:id="rId18"/>
    <p:sldId id="313" r:id="rId19"/>
    <p:sldId id="314" r:id="rId20"/>
    <p:sldId id="315" r:id="rId21"/>
    <p:sldId id="316" r:id="rId22"/>
    <p:sldId id="317" r:id="rId23"/>
    <p:sldId id="318" r:id="rId24"/>
    <p:sldId id="319" r:id="rId25"/>
    <p:sldId id="320" r:id="rId26"/>
    <p:sldId id="32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ousef Murad AbuHalaweh" initials="YMA" lastIdx="1" clrIdx="0">
    <p:extLst>
      <p:ext uri="{19B8F6BF-5375-455C-9EA6-DF929625EA0E}">
        <p15:presenceInfo xmlns:p15="http://schemas.microsoft.com/office/powerpoint/2012/main" userId="S::420191501706@mutah.edu.jo::735ebd7c-76b1-44f4-9268-6c136cde34f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84" autoAdjust="0"/>
    <p:restoredTop sz="99644" autoAdjust="0"/>
  </p:normalViewPr>
  <p:slideViewPr>
    <p:cSldViewPr>
      <p:cViewPr varScale="1">
        <p:scale>
          <a:sx n="86" d="100"/>
          <a:sy n="86" d="100"/>
        </p:scale>
        <p:origin x="869" y="67"/>
      </p:cViewPr>
      <p:guideLst>
        <p:guide orient="horz" pos="2160"/>
        <p:guide pos="2880"/>
      </p:guideLst>
    </p:cSldViewPr>
  </p:slideViewPr>
  <p:outlineViewPr>
    <p:cViewPr>
      <p:scale>
        <a:sx n="33" d="100"/>
        <a:sy n="33" d="100"/>
      </p:scale>
      <p:origin x="0" y="3377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commentAuthors" Target="commentAuthor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notesMaster" Target="notesMasters/notesMaster1.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698"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1048699"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9851B3-2BAA-4457-82BC-8FDD5062D9F8}" type="datetimeFigureOut">
              <a:rPr lang="en-US" smtClean="0"/>
              <a:t>7/31/2023</a:t>
            </a:fld>
            <a:endParaRPr lang="en-US"/>
          </a:p>
        </p:txBody>
      </p:sp>
      <p:sp>
        <p:nvSpPr>
          <p:cNvPr id="1048700"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1048701"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1048702"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1048703"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B77DD2-517A-4972-849A-48505A83B8FC}"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3" name="عنصر نائب لصورة الشريحة 1"/>
          <p:cNvSpPr>
            <a:spLocks noGrp="1" noRot="1" noChangeAspect="1"/>
          </p:cNvSpPr>
          <p:nvPr>
            <p:ph type="sldImg"/>
          </p:nvPr>
        </p:nvSpPr>
        <p:spPr/>
      </p:sp>
      <p:sp>
        <p:nvSpPr>
          <p:cNvPr id="1048644" name="عنصر نائب للملاحظات 2"/>
          <p:cNvSpPr>
            <a:spLocks noGrp="1"/>
          </p:cNvSpPr>
          <p:nvPr>
            <p:ph type="body" idx="1"/>
          </p:nvPr>
        </p:nvSpPr>
        <p:spPr/>
        <p:txBody>
          <a:bodyPr/>
          <a:lstStyle/>
          <a:p>
            <a:r>
              <a:rPr lang="en-US" dirty="0"/>
              <a:t>Representation of a </a:t>
            </a:r>
            <a:r>
              <a:rPr lang="en-US" dirty="0" err="1"/>
              <a:t>polysomnogram</a:t>
            </a:r>
            <a:r>
              <a:rPr lang="en-US" dirty="0"/>
              <a:t> from a person with OSA. Shown are two sleep apnea events during which oxygen saturation decreases, blood pressure increases, and heart rate decreases. Respiratory efforts continue during the apneas, but there is no airflow. Rib cage and abdominal motion are not in phase. After arousal, airflow is restored, oxygen saturation increases, blood pressure falls, and heart rate increases. </a:t>
            </a:r>
          </a:p>
          <a:p>
            <a:endParaRPr lang="ar-JO" dirty="0"/>
          </a:p>
        </p:txBody>
      </p:sp>
      <p:sp>
        <p:nvSpPr>
          <p:cNvPr id="1048645" name="عنصر نائب لرقم الشريحة 3"/>
          <p:cNvSpPr>
            <a:spLocks noGrp="1"/>
          </p:cNvSpPr>
          <p:nvPr>
            <p:ph type="sldNum" sz="quarter" idx="10"/>
          </p:nvPr>
        </p:nvSpPr>
        <p:spPr/>
        <p:txBody>
          <a:bodyPr/>
          <a:lstStyle/>
          <a:p>
            <a:fld id="{046904A8-A502-4362-B669-7821F40C62BD}" type="slidenum">
              <a:rPr lang="ar-JO" smtClean="0"/>
              <a:t>14</a:t>
            </a:fld>
            <a:endParaRPr lang="ar-J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7" name="عنصر نائب لصورة الشريحة 1"/>
          <p:cNvSpPr>
            <a:spLocks noGrp="1" noRot="1" noChangeAspect="1"/>
          </p:cNvSpPr>
          <p:nvPr>
            <p:ph type="sldImg"/>
          </p:nvPr>
        </p:nvSpPr>
        <p:spPr/>
      </p:sp>
      <p:sp>
        <p:nvSpPr>
          <p:cNvPr id="1048648" name="عنصر نائب للملاحظات 2"/>
          <p:cNvSpPr>
            <a:spLocks noGrp="1"/>
          </p:cNvSpPr>
          <p:nvPr>
            <p:ph type="body" idx="1"/>
          </p:nvPr>
        </p:nvSpPr>
        <p:spPr/>
        <p:txBody>
          <a:bodyPr/>
          <a:lstStyle/>
          <a:p>
            <a:r>
              <a:rPr lang="en-US" dirty="0"/>
              <a:t>Snoring(due to narrowed airways).</a:t>
            </a:r>
          </a:p>
          <a:p>
            <a:endParaRPr lang="ar-JO" dirty="0"/>
          </a:p>
        </p:txBody>
      </p:sp>
      <p:sp>
        <p:nvSpPr>
          <p:cNvPr id="1048649" name="عنصر نائب لرقم الشريحة 3"/>
          <p:cNvSpPr>
            <a:spLocks noGrp="1"/>
          </p:cNvSpPr>
          <p:nvPr>
            <p:ph type="sldNum" sz="quarter" idx="10"/>
          </p:nvPr>
        </p:nvSpPr>
        <p:spPr/>
        <p:txBody>
          <a:bodyPr/>
          <a:lstStyle/>
          <a:p>
            <a:fld id="{046904A8-A502-4362-B669-7821F40C62BD}" type="slidenum">
              <a:rPr lang="ar-JO" smtClean="0"/>
              <a:t>15</a:t>
            </a:fld>
            <a:endParaRPr lang="ar-J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4" name="عنصر نائب لصورة الشريحة 1"/>
          <p:cNvSpPr>
            <a:spLocks noGrp="1" noRot="1" noChangeAspect="1"/>
          </p:cNvSpPr>
          <p:nvPr>
            <p:ph type="sldImg"/>
          </p:nvPr>
        </p:nvSpPr>
        <p:spPr/>
      </p:sp>
      <p:sp>
        <p:nvSpPr>
          <p:cNvPr id="1048655" name="عنصر نائب للملاحظات 2"/>
          <p:cNvSpPr>
            <a:spLocks noGrp="1"/>
          </p:cNvSpPr>
          <p:nvPr>
            <p:ph type="body" idx="1"/>
          </p:nvPr>
        </p:nvSpPr>
        <p:spPr/>
        <p:txBody>
          <a:bodyPr/>
          <a:lstStyle/>
          <a:p>
            <a:r>
              <a:rPr lang="en-US" dirty="0"/>
              <a:t>HLA-DR2 is the gene which is mainly responsible for this condition.</a:t>
            </a:r>
          </a:p>
          <a:p>
            <a:r>
              <a:rPr lang="en-US" dirty="0"/>
              <a:t>Decreased hypocertin1 and hypocertin2 in patient with narcolepsy.(</a:t>
            </a:r>
            <a:r>
              <a:rPr lang="en-US" dirty="0" err="1"/>
              <a:t>hypocretin</a:t>
            </a:r>
            <a:r>
              <a:rPr lang="en-US" dirty="0"/>
              <a:t> is a hypothalamic neuropeptide neurotransmitter  which regulate the sleep-wake cycle</a:t>
            </a:r>
            <a:endParaRPr lang="ar-JO" dirty="0"/>
          </a:p>
        </p:txBody>
      </p:sp>
      <p:sp>
        <p:nvSpPr>
          <p:cNvPr id="1048656" name="عنصر نائب لرقم الشريحة 3"/>
          <p:cNvSpPr>
            <a:spLocks noGrp="1"/>
          </p:cNvSpPr>
          <p:nvPr>
            <p:ph type="sldNum" sz="quarter" idx="10"/>
          </p:nvPr>
        </p:nvSpPr>
        <p:spPr/>
        <p:txBody>
          <a:bodyPr/>
          <a:lstStyle/>
          <a:p>
            <a:fld id="{046904A8-A502-4362-B669-7821F40C62BD}" type="slidenum">
              <a:rPr lang="ar-JO" smtClean="0"/>
              <a:t>18</a:t>
            </a:fld>
            <a:endParaRPr lang="ar-J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7" name="عنصر نائب لصورة الشريحة 1"/>
          <p:cNvSpPr>
            <a:spLocks noGrp="1" noRot="1" noChangeAspect="1"/>
          </p:cNvSpPr>
          <p:nvPr>
            <p:ph type="sldImg"/>
          </p:nvPr>
        </p:nvSpPr>
        <p:spPr/>
      </p:sp>
      <p:sp>
        <p:nvSpPr>
          <p:cNvPr id="1048598" name="عنصر نائب للملاحظات 2"/>
          <p:cNvSpPr>
            <a:spLocks noGrp="1"/>
          </p:cNvSpPr>
          <p:nvPr>
            <p:ph type="body" idx="1"/>
          </p:nvPr>
        </p:nvSpPr>
        <p:spPr/>
        <p:txBody>
          <a:bodyPr/>
          <a:lstStyle/>
          <a:p>
            <a:endParaRPr lang="ar-JO" dirty="0"/>
          </a:p>
        </p:txBody>
      </p:sp>
      <p:sp>
        <p:nvSpPr>
          <p:cNvPr id="1048599" name="عنصر نائب لرقم الشريحة 3"/>
          <p:cNvSpPr>
            <a:spLocks noGrp="1"/>
          </p:cNvSpPr>
          <p:nvPr>
            <p:ph type="sldNum" sz="quarter" idx="10"/>
          </p:nvPr>
        </p:nvSpPr>
        <p:spPr/>
        <p:txBody>
          <a:bodyPr/>
          <a:lstStyle/>
          <a:p>
            <a:fld id="{046904A8-A502-4362-B669-7821F40C62BD}" type="slidenum">
              <a:rPr lang="ar-JO" smtClean="0"/>
              <a:t>25</a:t>
            </a:fld>
            <a:endParaRPr lang="ar-J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605"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1048606"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1048607" name="Date Placeholder 3"/>
          <p:cNvSpPr>
            <a:spLocks noGrp="1"/>
          </p:cNvSpPr>
          <p:nvPr>
            <p:ph type="dt" sz="half" idx="10"/>
          </p:nvPr>
        </p:nvSpPr>
        <p:spPr/>
        <p:txBody>
          <a:bodyPr/>
          <a:lstStyle/>
          <a:p>
            <a:fld id="{C5E42D18-7097-44DE-951F-957EDBBE6ACE}" type="datetimeFigureOut">
              <a:rPr lang="en-US" smtClean="0"/>
              <a:t>7/31/2023</a:t>
            </a:fld>
            <a:endParaRPr lang="en-US"/>
          </a:p>
        </p:txBody>
      </p:sp>
      <p:sp>
        <p:nvSpPr>
          <p:cNvPr id="1048608" name="Footer Placeholder 4"/>
          <p:cNvSpPr>
            <a:spLocks noGrp="1"/>
          </p:cNvSpPr>
          <p:nvPr>
            <p:ph type="ftr" sz="quarter" idx="11"/>
          </p:nvPr>
        </p:nvSpPr>
        <p:spPr/>
        <p:txBody>
          <a:bodyPr/>
          <a:lstStyle/>
          <a:p>
            <a:endParaRPr lang="en-US"/>
          </a:p>
        </p:txBody>
      </p:sp>
      <p:sp>
        <p:nvSpPr>
          <p:cNvPr id="1048609" name="Slide Number Placeholder 5"/>
          <p:cNvSpPr>
            <a:spLocks noGrp="1"/>
          </p:cNvSpPr>
          <p:nvPr>
            <p:ph type="sldNum" sz="quarter" idx="12"/>
          </p:nvPr>
        </p:nvSpPr>
        <p:spPr/>
        <p:txBody>
          <a:bodyPr/>
          <a:lstStyle/>
          <a:p>
            <a:fld id="{5AE6DA9E-51A5-40D5-B2E6-B3CA4F52C0A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70" name="Title 1"/>
          <p:cNvSpPr>
            <a:spLocks noGrp="1"/>
          </p:cNvSpPr>
          <p:nvPr>
            <p:ph type="title"/>
          </p:nvPr>
        </p:nvSpPr>
        <p:spPr/>
        <p:txBody>
          <a:bodyPr/>
          <a:lstStyle/>
          <a:p>
            <a:r>
              <a:rPr lang="en-US"/>
              <a:t>Click to edit Master title style</a:t>
            </a:r>
          </a:p>
        </p:txBody>
      </p:sp>
      <p:sp>
        <p:nvSpPr>
          <p:cNvPr id="1048671"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72" name="Date Placeholder 3"/>
          <p:cNvSpPr>
            <a:spLocks noGrp="1"/>
          </p:cNvSpPr>
          <p:nvPr>
            <p:ph type="dt" sz="half" idx="10"/>
          </p:nvPr>
        </p:nvSpPr>
        <p:spPr/>
        <p:txBody>
          <a:bodyPr/>
          <a:lstStyle/>
          <a:p>
            <a:fld id="{C5E42D18-7097-44DE-951F-957EDBBE6ACE}" type="datetimeFigureOut">
              <a:rPr lang="en-US" smtClean="0"/>
              <a:t>7/31/2023</a:t>
            </a:fld>
            <a:endParaRPr lang="en-US"/>
          </a:p>
        </p:txBody>
      </p:sp>
      <p:sp>
        <p:nvSpPr>
          <p:cNvPr id="1048673" name="Footer Placeholder 4"/>
          <p:cNvSpPr>
            <a:spLocks noGrp="1"/>
          </p:cNvSpPr>
          <p:nvPr>
            <p:ph type="ftr" sz="quarter" idx="11"/>
          </p:nvPr>
        </p:nvSpPr>
        <p:spPr/>
        <p:txBody>
          <a:bodyPr/>
          <a:lstStyle/>
          <a:p>
            <a:endParaRPr lang="en-US"/>
          </a:p>
        </p:txBody>
      </p:sp>
      <p:sp>
        <p:nvSpPr>
          <p:cNvPr id="1048674" name="Slide Number Placeholder 5"/>
          <p:cNvSpPr>
            <a:spLocks noGrp="1"/>
          </p:cNvSpPr>
          <p:nvPr>
            <p:ph type="sldNum" sz="quarter" idx="12"/>
          </p:nvPr>
        </p:nvSpPr>
        <p:spPr/>
        <p:txBody>
          <a:bodyPr/>
          <a:lstStyle/>
          <a:p>
            <a:fld id="{5AE6DA9E-51A5-40D5-B2E6-B3CA4F52C0A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59"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1048660"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61" name="Date Placeholder 3"/>
          <p:cNvSpPr>
            <a:spLocks noGrp="1"/>
          </p:cNvSpPr>
          <p:nvPr>
            <p:ph type="dt" sz="half" idx="10"/>
          </p:nvPr>
        </p:nvSpPr>
        <p:spPr/>
        <p:txBody>
          <a:bodyPr/>
          <a:lstStyle/>
          <a:p>
            <a:fld id="{C5E42D18-7097-44DE-951F-957EDBBE6ACE}" type="datetimeFigureOut">
              <a:rPr lang="en-US" smtClean="0"/>
              <a:t>7/31/2023</a:t>
            </a:fld>
            <a:endParaRPr lang="en-US"/>
          </a:p>
        </p:txBody>
      </p:sp>
      <p:sp>
        <p:nvSpPr>
          <p:cNvPr id="1048662" name="Footer Placeholder 4"/>
          <p:cNvSpPr>
            <a:spLocks noGrp="1"/>
          </p:cNvSpPr>
          <p:nvPr>
            <p:ph type="ftr" sz="quarter" idx="11"/>
          </p:nvPr>
        </p:nvSpPr>
        <p:spPr/>
        <p:txBody>
          <a:bodyPr/>
          <a:lstStyle/>
          <a:p>
            <a:endParaRPr lang="en-US"/>
          </a:p>
        </p:txBody>
      </p:sp>
      <p:sp>
        <p:nvSpPr>
          <p:cNvPr id="1048663" name="Slide Number Placeholder 5"/>
          <p:cNvSpPr>
            <a:spLocks noGrp="1"/>
          </p:cNvSpPr>
          <p:nvPr>
            <p:ph type="sldNum" sz="quarter" idx="12"/>
          </p:nvPr>
        </p:nvSpPr>
        <p:spPr/>
        <p:txBody>
          <a:bodyPr/>
          <a:lstStyle/>
          <a:p>
            <a:fld id="{5AE6DA9E-51A5-40D5-B2E6-B3CA4F52C0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1" name="Title 1"/>
          <p:cNvSpPr>
            <a:spLocks noGrp="1"/>
          </p:cNvSpPr>
          <p:nvPr>
            <p:ph type="title"/>
          </p:nvPr>
        </p:nvSpPr>
        <p:spPr/>
        <p:txBody>
          <a:bodyPr/>
          <a:lstStyle/>
          <a:p>
            <a:r>
              <a:rPr lang="en-US"/>
              <a:t>Click to edit Master title style</a:t>
            </a:r>
          </a:p>
        </p:txBody>
      </p:sp>
      <p:sp>
        <p:nvSpPr>
          <p:cNvPr id="1048582"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83" name="Date Placeholder 3"/>
          <p:cNvSpPr>
            <a:spLocks noGrp="1"/>
          </p:cNvSpPr>
          <p:nvPr>
            <p:ph type="dt" sz="half" idx="10"/>
          </p:nvPr>
        </p:nvSpPr>
        <p:spPr/>
        <p:txBody>
          <a:bodyPr/>
          <a:lstStyle/>
          <a:p>
            <a:fld id="{C5E42D18-7097-44DE-951F-957EDBBE6ACE}" type="datetimeFigureOut">
              <a:rPr lang="en-US" smtClean="0"/>
              <a:t>7/31/2023</a:t>
            </a:fld>
            <a:endParaRPr lang="en-US"/>
          </a:p>
        </p:txBody>
      </p:sp>
      <p:sp>
        <p:nvSpPr>
          <p:cNvPr id="1048584" name="Footer Placeholder 4"/>
          <p:cNvSpPr>
            <a:spLocks noGrp="1"/>
          </p:cNvSpPr>
          <p:nvPr>
            <p:ph type="ftr" sz="quarter" idx="11"/>
          </p:nvPr>
        </p:nvSpPr>
        <p:spPr/>
        <p:txBody>
          <a:bodyPr/>
          <a:lstStyle/>
          <a:p>
            <a:endParaRPr lang="en-US"/>
          </a:p>
        </p:txBody>
      </p:sp>
      <p:sp>
        <p:nvSpPr>
          <p:cNvPr id="1048585" name="Slide Number Placeholder 5"/>
          <p:cNvSpPr>
            <a:spLocks noGrp="1"/>
          </p:cNvSpPr>
          <p:nvPr>
            <p:ph type="sldNum" sz="quarter" idx="12"/>
          </p:nvPr>
        </p:nvSpPr>
        <p:spPr/>
        <p:txBody>
          <a:bodyPr/>
          <a:lstStyle/>
          <a:p>
            <a:fld id="{5AE6DA9E-51A5-40D5-B2E6-B3CA4F52C0A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27"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1048628"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1048629" name="Date Placeholder 3"/>
          <p:cNvSpPr>
            <a:spLocks noGrp="1"/>
          </p:cNvSpPr>
          <p:nvPr>
            <p:ph type="dt" sz="half" idx="10"/>
          </p:nvPr>
        </p:nvSpPr>
        <p:spPr/>
        <p:txBody>
          <a:bodyPr/>
          <a:lstStyle/>
          <a:p>
            <a:fld id="{C5E42D18-7097-44DE-951F-957EDBBE6ACE}" type="datetimeFigureOut">
              <a:rPr lang="en-US" smtClean="0"/>
              <a:t>7/31/2023</a:t>
            </a:fld>
            <a:endParaRPr lang="en-US"/>
          </a:p>
        </p:txBody>
      </p:sp>
      <p:sp>
        <p:nvSpPr>
          <p:cNvPr id="1048630" name="Footer Placeholder 4"/>
          <p:cNvSpPr>
            <a:spLocks noGrp="1"/>
          </p:cNvSpPr>
          <p:nvPr>
            <p:ph type="ftr" sz="quarter" idx="11"/>
          </p:nvPr>
        </p:nvSpPr>
        <p:spPr/>
        <p:txBody>
          <a:bodyPr/>
          <a:lstStyle/>
          <a:p>
            <a:endParaRPr lang="en-US"/>
          </a:p>
        </p:txBody>
      </p:sp>
      <p:sp>
        <p:nvSpPr>
          <p:cNvPr id="1048631" name="Slide Number Placeholder 5"/>
          <p:cNvSpPr>
            <a:spLocks noGrp="1"/>
          </p:cNvSpPr>
          <p:nvPr>
            <p:ph type="sldNum" sz="quarter" idx="12"/>
          </p:nvPr>
        </p:nvSpPr>
        <p:spPr/>
        <p:txBody>
          <a:bodyPr/>
          <a:lstStyle/>
          <a:p>
            <a:fld id="{5AE6DA9E-51A5-40D5-B2E6-B3CA4F52C0A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75" name="Title 1"/>
          <p:cNvSpPr>
            <a:spLocks noGrp="1"/>
          </p:cNvSpPr>
          <p:nvPr>
            <p:ph type="title"/>
          </p:nvPr>
        </p:nvSpPr>
        <p:spPr/>
        <p:txBody>
          <a:bodyPr/>
          <a:lstStyle/>
          <a:p>
            <a:r>
              <a:rPr lang="en-US"/>
              <a:t>Click to edit Master title style</a:t>
            </a:r>
          </a:p>
        </p:txBody>
      </p:sp>
      <p:sp>
        <p:nvSpPr>
          <p:cNvPr id="1048676"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77"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78" name="Date Placeholder 4"/>
          <p:cNvSpPr>
            <a:spLocks noGrp="1"/>
          </p:cNvSpPr>
          <p:nvPr>
            <p:ph type="dt" sz="half" idx="10"/>
          </p:nvPr>
        </p:nvSpPr>
        <p:spPr/>
        <p:txBody>
          <a:bodyPr/>
          <a:lstStyle/>
          <a:p>
            <a:fld id="{C5E42D18-7097-44DE-951F-957EDBBE6ACE}" type="datetimeFigureOut">
              <a:rPr lang="en-US" smtClean="0"/>
              <a:t>7/31/2023</a:t>
            </a:fld>
            <a:endParaRPr lang="en-US"/>
          </a:p>
        </p:txBody>
      </p:sp>
      <p:sp>
        <p:nvSpPr>
          <p:cNvPr id="1048679" name="Footer Placeholder 5"/>
          <p:cNvSpPr>
            <a:spLocks noGrp="1"/>
          </p:cNvSpPr>
          <p:nvPr>
            <p:ph type="ftr" sz="quarter" idx="11"/>
          </p:nvPr>
        </p:nvSpPr>
        <p:spPr/>
        <p:txBody>
          <a:bodyPr/>
          <a:lstStyle/>
          <a:p>
            <a:endParaRPr lang="en-US"/>
          </a:p>
        </p:txBody>
      </p:sp>
      <p:sp>
        <p:nvSpPr>
          <p:cNvPr id="1048680" name="Slide Number Placeholder 6"/>
          <p:cNvSpPr>
            <a:spLocks noGrp="1"/>
          </p:cNvSpPr>
          <p:nvPr>
            <p:ph type="sldNum" sz="quarter" idx="12"/>
          </p:nvPr>
        </p:nvSpPr>
        <p:spPr/>
        <p:txBody>
          <a:bodyPr/>
          <a:lstStyle/>
          <a:p>
            <a:fld id="{5AE6DA9E-51A5-40D5-B2E6-B3CA4F52C0A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81" name="Title 1"/>
          <p:cNvSpPr>
            <a:spLocks noGrp="1"/>
          </p:cNvSpPr>
          <p:nvPr>
            <p:ph type="title"/>
          </p:nvPr>
        </p:nvSpPr>
        <p:spPr>
          <a:xfrm>
            <a:off x="629841" y="365126"/>
            <a:ext cx="7886700" cy="1325563"/>
          </a:xfrm>
        </p:spPr>
        <p:txBody>
          <a:bodyPr/>
          <a:lstStyle/>
          <a:p>
            <a:r>
              <a:rPr lang="en-US"/>
              <a:t>Click to edit Master title style</a:t>
            </a:r>
          </a:p>
        </p:txBody>
      </p:sp>
      <p:sp>
        <p:nvSpPr>
          <p:cNvPr id="1048682"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048683"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84"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048685"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86" name="Date Placeholder 6"/>
          <p:cNvSpPr>
            <a:spLocks noGrp="1"/>
          </p:cNvSpPr>
          <p:nvPr>
            <p:ph type="dt" sz="half" idx="10"/>
          </p:nvPr>
        </p:nvSpPr>
        <p:spPr/>
        <p:txBody>
          <a:bodyPr/>
          <a:lstStyle/>
          <a:p>
            <a:fld id="{C5E42D18-7097-44DE-951F-957EDBBE6ACE}" type="datetimeFigureOut">
              <a:rPr lang="en-US" smtClean="0"/>
              <a:t>7/31/2023</a:t>
            </a:fld>
            <a:endParaRPr lang="en-US"/>
          </a:p>
        </p:txBody>
      </p:sp>
      <p:sp>
        <p:nvSpPr>
          <p:cNvPr id="1048687" name="Footer Placeholder 7"/>
          <p:cNvSpPr>
            <a:spLocks noGrp="1"/>
          </p:cNvSpPr>
          <p:nvPr>
            <p:ph type="ftr" sz="quarter" idx="11"/>
          </p:nvPr>
        </p:nvSpPr>
        <p:spPr/>
        <p:txBody>
          <a:bodyPr/>
          <a:lstStyle/>
          <a:p>
            <a:endParaRPr lang="en-US"/>
          </a:p>
        </p:txBody>
      </p:sp>
      <p:sp>
        <p:nvSpPr>
          <p:cNvPr id="1048688" name="Slide Number Placeholder 8"/>
          <p:cNvSpPr>
            <a:spLocks noGrp="1"/>
          </p:cNvSpPr>
          <p:nvPr>
            <p:ph type="sldNum" sz="quarter" idx="12"/>
          </p:nvPr>
        </p:nvSpPr>
        <p:spPr/>
        <p:txBody>
          <a:bodyPr/>
          <a:lstStyle/>
          <a:p>
            <a:fld id="{5AE6DA9E-51A5-40D5-B2E6-B3CA4F52C0A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588" name="Title 1"/>
          <p:cNvSpPr>
            <a:spLocks noGrp="1"/>
          </p:cNvSpPr>
          <p:nvPr>
            <p:ph type="title"/>
          </p:nvPr>
        </p:nvSpPr>
        <p:spPr/>
        <p:txBody>
          <a:bodyPr/>
          <a:lstStyle/>
          <a:p>
            <a:r>
              <a:rPr lang="en-US"/>
              <a:t>Click to edit Master title style</a:t>
            </a:r>
          </a:p>
        </p:txBody>
      </p:sp>
      <p:sp>
        <p:nvSpPr>
          <p:cNvPr id="1048589" name="Date Placeholder 2"/>
          <p:cNvSpPr>
            <a:spLocks noGrp="1"/>
          </p:cNvSpPr>
          <p:nvPr>
            <p:ph type="dt" sz="half" idx="10"/>
          </p:nvPr>
        </p:nvSpPr>
        <p:spPr/>
        <p:txBody>
          <a:bodyPr/>
          <a:lstStyle/>
          <a:p>
            <a:fld id="{C5E42D18-7097-44DE-951F-957EDBBE6ACE}" type="datetimeFigureOut">
              <a:rPr lang="en-US" smtClean="0"/>
              <a:t>7/31/2023</a:t>
            </a:fld>
            <a:endParaRPr lang="en-US"/>
          </a:p>
        </p:txBody>
      </p:sp>
      <p:sp>
        <p:nvSpPr>
          <p:cNvPr id="1048590" name="Footer Placeholder 3"/>
          <p:cNvSpPr>
            <a:spLocks noGrp="1"/>
          </p:cNvSpPr>
          <p:nvPr>
            <p:ph type="ftr" sz="quarter" idx="11"/>
          </p:nvPr>
        </p:nvSpPr>
        <p:spPr/>
        <p:txBody>
          <a:bodyPr/>
          <a:lstStyle/>
          <a:p>
            <a:endParaRPr lang="en-US"/>
          </a:p>
        </p:txBody>
      </p:sp>
      <p:sp>
        <p:nvSpPr>
          <p:cNvPr id="1048591" name="Slide Number Placeholder 4"/>
          <p:cNvSpPr>
            <a:spLocks noGrp="1"/>
          </p:cNvSpPr>
          <p:nvPr>
            <p:ph type="sldNum" sz="quarter" idx="12"/>
          </p:nvPr>
        </p:nvSpPr>
        <p:spPr/>
        <p:txBody>
          <a:bodyPr/>
          <a:lstStyle/>
          <a:p>
            <a:fld id="{5AE6DA9E-51A5-40D5-B2E6-B3CA4F52C0A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89" name="Date Placeholder 1"/>
          <p:cNvSpPr>
            <a:spLocks noGrp="1"/>
          </p:cNvSpPr>
          <p:nvPr>
            <p:ph type="dt" sz="half" idx="10"/>
          </p:nvPr>
        </p:nvSpPr>
        <p:spPr/>
        <p:txBody>
          <a:bodyPr/>
          <a:lstStyle/>
          <a:p>
            <a:fld id="{C5E42D18-7097-44DE-951F-957EDBBE6ACE}" type="datetimeFigureOut">
              <a:rPr lang="en-US" smtClean="0"/>
              <a:t>7/31/2023</a:t>
            </a:fld>
            <a:endParaRPr lang="en-US"/>
          </a:p>
        </p:txBody>
      </p:sp>
      <p:sp>
        <p:nvSpPr>
          <p:cNvPr id="1048690" name="Footer Placeholder 2"/>
          <p:cNvSpPr>
            <a:spLocks noGrp="1"/>
          </p:cNvSpPr>
          <p:nvPr>
            <p:ph type="ftr" sz="quarter" idx="11"/>
          </p:nvPr>
        </p:nvSpPr>
        <p:spPr/>
        <p:txBody>
          <a:bodyPr/>
          <a:lstStyle/>
          <a:p>
            <a:endParaRPr lang="en-US"/>
          </a:p>
        </p:txBody>
      </p:sp>
      <p:sp>
        <p:nvSpPr>
          <p:cNvPr id="1048691" name="Slide Number Placeholder 3"/>
          <p:cNvSpPr>
            <a:spLocks noGrp="1"/>
          </p:cNvSpPr>
          <p:nvPr>
            <p:ph type="sldNum" sz="quarter" idx="12"/>
          </p:nvPr>
        </p:nvSpPr>
        <p:spPr/>
        <p:txBody>
          <a:bodyPr/>
          <a:lstStyle/>
          <a:p>
            <a:fld id="{5AE6DA9E-51A5-40D5-B2E6-B3CA4F52C0A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9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104869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9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48695" name="Date Placeholder 4"/>
          <p:cNvSpPr>
            <a:spLocks noGrp="1"/>
          </p:cNvSpPr>
          <p:nvPr>
            <p:ph type="dt" sz="half" idx="10"/>
          </p:nvPr>
        </p:nvSpPr>
        <p:spPr/>
        <p:txBody>
          <a:bodyPr/>
          <a:lstStyle/>
          <a:p>
            <a:fld id="{C5E42D18-7097-44DE-951F-957EDBBE6ACE}" type="datetimeFigureOut">
              <a:rPr lang="en-US" smtClean="0"/>
              <a:t>7/31/2023</a:t>
            </a:fld>
            <a:endParaRPr lang="en-US"/>
          </a:p>
        </p:txBody>
      </p:sp>
      <p:sp>
        <p:nvSpPr>
          <p:cNvPr id="1048696" name="Footer Placeholder 5"/>
          <p:cNvSpPr>
            <a:spLocks noGrp="1"/>
          </p:cNvSpPr>
          <p:nvPr>
            <p:ph type="ftr" sz="quarter" idx="11"/>
          </p:nvPr>
        </p:nvSpPr>
        <p:spPr/>
        <p:txBody>
          <a:bodyPr/>
          <a:lstStyle/>
          <a:p>
            <a:endParaRPr lang="en-US"/>
          </a:p>
        </p:txBody>
      </p:sp>
      <p:sp>
        <p:nvSpPr>
          <p:cNvPr id="1048697" name="Slide Number Placeholder 6"/>
          <p:cNvSpPr>
            <a:spLocks noGrp="1"/>
          </p:cNvSpPr>
          <p:nvPr>
            <p:ph type="sldNum" sz="quarter" idx="12"/>
          </p:nvPr>
        </p:nvSpPr>
        <p:spPr/>
        <p:txBody>
          <a:bodyPr/>
          <a:lstStyle/>
          <a:p>
            <a:fld id="{5AE6DA9E-51A5-40D5-B2E6-B3CA4F52C0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64"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1048665"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1048666"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48667" name="Date Placeholder 4"/>
          <p:cNvSpPr>
            <a:spLocks noGrp="1"/>
          </p:cNvSpPr>
          <p:nvPr>
            <p:ph type="dt" sz="half" idx="10"/>
          </p:nvPr>
        </p:nvSpPr>
        <p:spPr/>
        <p:txBody>
          <a:bodyPr/>
          <a:lstStyle/>
          <a:p>
            <a:fld id="{C5E42D18-7097-44DE-951F-957EDBBE6ACE}" type="datetimeFigureOut">
              <a:rPr lang="en-US" smtClean="0"/>
              <a:t>7/31/2023</a:t>
            </a:fld>
            <a:endParaRPr lang="en-US"/>
          </a:p>
        </p:txBody>
      </p:sp>
      <p:sp>
        <p:nvSpPr>
          <p:cNvPr id="1048668" name="Footer Placeholder 5"/>
          <p:cNvSpPr>
            <a:spLocks noGrp="1"/>
          </p:cNvSpPr>
          <p:nvPr>
            <p:ph type="ftr" sz="quarter" idx="11"/>
          </p:nvPr>
        </p:nvSpPr>
        <p:spPr/>
        <p:txBody>
          <a:bodyPr/>
          <a:lstStyle/>
          <a:p>
            <a:endParaRPr lang="en-US"/>
          </a:p>
        </p:txBody>
      </p:sp>
      <p:sp>
        <p:nvSpPr>
          <p:cNvPr id="1048669" name="Slide Number Placeholder 6"/>
          <p:cNvSpPr>
            <a:spLocks noGrp="1"/>
          </p:cNvSpPr>
          <p:nvPr>
            <p:ph type="sldNum" sz="quarter" idx="12"/>
          </p:nvPr>
        </p:nvSpPr>
        <p:spPr/>
        <p:txBody>
          <a:bodyPr/>
          <a:lstStyle/>
          <a:p>
            <a:fld id="{5AE6DA9E-51A5-40D5-B2E6-B3CA4F52C0A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1048577"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78"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5E42D18-7097-44DE-951F-957EDBBE6ACE}" type="datetimeFigureOut">
              <a:rPr lang="en-US" smtClean="0"/>
              <a:t>7/31/2023</a:t>
            </a:fld>
            <a:endParaRPr lang="en-US"/>
          </a:p>
        </p:txBody>
      </p:sp>
      <p:sp>
        <p:nvSpPr>
          <p:cNvPr id="1048579"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1048580"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AE6DA9E-51A5-40D5-B2E6-B3CA4F52C0A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3.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3" Type="http://schemas.openxmlformats.org/officeDocument/2006/relationships/image" Target="../media/image6.png" /><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image" Target="../media/image8.png"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2" Type="http://schemas.openxmlformats.org/officeDocument/2006/relationships/image" Target="../media/image9.png" /><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2" Type="http://schemas.openxmlformats.org/officeDocument/2006/relationships/image" Target="../media/image10.jpeg" /><Relationship Id="rId1" Type="http://schemas.openxmlformats.org/officeDocument/2006/relationships/slideLayout" Target="../slideLayouts/slideLayout6.xml" /></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4.jpeg" /><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10" name="Rectangle 11"/>
          <p:cNvSpPr>
            <a:spLocks noGrp="1" noRot="1" noChangeAspect="1" noMove="1" noResize="1" noEditPoints="1" noAdjustHandles="1" noChangeArrowheads="1" noChangeShapeType="1" noTextEdit="1"/>
          </p:cNvSpPr>
          <p:nvPr/>
        </p:nvSpPr>
        <p:spPr bwMode="ltGray">
          <a:xfrm>
            <a:off x="241173" y="320040"/>
            <a:ext cx="8661654" cy="6217920"/>
          </a:xfrm>
          <a:prstGeom prst="rect">
            <a:avLst/>
          </a:prstGeom>
          <a:solidFill>
            <a:schemeClr val="tx1">
              <a:alpha val="10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611" name="TextBox 1"/>
          <p:cNvSpPr txBox="1"/>
          <p:nvPr/>
        </p:nvSpPr>
        <p:spPr>
          <a:xfrm>
            <a:off x="628650" y="963507"/>
            <a:ext cx="2620771" cy="4930986"/>
          </a:xfrm>
          <a:prstGeom prst="rect">
            <a:avLst/>
          </a:prstGeom>
        </p:spPr>
        <p:txBody>
          <a:bodyPr vert="horz" lIns="91440" tIns="45720" rIns="91440" bIns="45720" rtlCol="0" anchor="ctr">
            <a:normAutofit/>
          </a:bodyPr>
          <a:lstStyle/>
          <a:p>
            <a:pPr algn="r">
              <a:lnSpc>
                <a:spcPct val="90000"/>
              </a:lnSpc>
              <a:spcBef>
                <a:spcPct val="0"/>
              </a:spcBef>
              <a:spcAft>
                <a:spcPts val="600"/>
              </a:spcAft>
            </a:pPr>
            <a:r>
              <a:rPr lang="en-US" sz="4400" b="1" kern="1200">
                <a:ln w="6600">
                  <a:solidFill>
                    <a:schemeClr val="accent2"/>
                  </a:solidFill>
                  <a:prstDash val="solid"/>
                </a:ln>
                <a:solidFill>
                  <a:schemeClr val="accent1"/>
                </a:solidFill>
                <a:effectLst>
                  <a:glow rad="63500">
                    <a:schemeClr val="accent2">
                      <a:satMod val="175000"/>
                      <a:alpha val="40000"/>
                    </a:schemeClr>
                  </a:glow>
                  <a:innerShdw blurRad="114300">
                    <a:prstClr val="black"/>
                  </a:innerShdw>
                </a:effectLst>
                <a:latin typeface="+mj-lt"/>
                <a:ea typeface="+mj-ea"/>
                <a:cs typeface="+mj-cs"/>
              </a:rPr>
              <a:t>Sleep disorder</a:t>
            </a:r>
            <a:endParaRPr lang="en-US" sz="4400" b="1" kern="1200" dirty="0">
              <a:ln w="6600">
                <a:solidFill>
                  <a:schemeClr val="accent2"/>
                </a:solidFill>
                <a:prstDash val="solid"/>
              </a:ln>
              <a:solidFill>
                <a:schemeClr val="accent1"/>
              </a:solidFill>
              <a:effectLst>
                <a:glow rad="63500">
                  <a:schemeClr val="accent2">
                    <a:satMod val="175000"/>
                    <a:alpha val="40000"/>
                  </a:schemeClr>
                </a:glow>
                <a:innerShdw blurRad="114300">
                  <a:prstClr val="black"/>
                </a:innerShdw>
              </a:effectLst>
              <a:latin typeface="+mj-lt"/>
              <a:ea typeface="+mj-ea"/>
              <a:cs typeface="+mj-cs"/>
            </a:endParaRPr>
          </a:p>
        </p:txBody>
      </p:sp>
      <p:cxnSp>
        <p:nvCxnSpPr>
          <p:cNvPr id="3145728" name="Straight Connector 13"/>
          <p:cNvCxnSpPr>
            <a:cxnSpLocks noGrp="1" noRot="1" noChangeAspect="1" noMove="1" noResize="1" noEditPoints="1" noAdjustHandles="1" noChangeArrowheads="1" noChangeShapeType="1"/>
          </p:cNvCxnSpPr>
          <p:nvPr/>
        </p:nvCxnSpPr>
        <p:spPr>
          <a:xfrm>
            <a:off x="3490722"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048612" name="Subtitle 2"/>
          <p:cNvSpPr>
            <a:spLocks noGrp="1"/>
          </p:cNvSpPr>
          <p:nvPr>
            <p:ph type="subTitle" idx="1"/>
          </p:nvPr>
        </p:nvSpPr>
        <p:spPr>
          <a:xfrm>
            <a:off x="3732022" y="963507"/>
            <a:ext cx="4688205" cy="2304627"/>
          </a:xfrm>
        </p:spPr>
        <p:txBody>
          <a:bodyPr vert="horz" lIns="91440" tIns="45720" rIns="91440" bIns="45720" rtlCol="0" anchor="b">
            <a:normAutofit/>
          </a:bodyPr>
          <a:lstStyle/>
          <a:p>
            <a:pPr indent="-228600" algn="l" defTabSz="914400">
              <a:buFont typeface="Arial" panose="020B0604020202020204" pitchFamily="34" charset="0"/>
              <a:buChar char="•"/>
            </a:pPr>
            <a:endParaRPr lang="en-US" sz="1700" b="1" dirty="0"/>
          </a:p>
          <a:p>
            <a:pPr indent="-228600" algn="l" defTabSz="914400">
              <a:buFont typeface="Arial" panose="020B0604020202020204" pitchFamily="34" charset="0"/>
              <a:buChar char="•"/>
            </a:pPr>
            <a:r>
              <a:rPr lang="en-US" sz="1700" b="1" dirty="0"/>
              <a:t>Done by : </a:t>
            </a:r>
          </a:p>
          <a:p>
            <a:pPr indent="-228600" algn="l" defTabSz="914400">
              <a:buFont typeface="Arial" panose="020B0604020202020204" pitchFamily="34" charset="0"/>
              <a:buChar char="•"/>
            </a:pPr>
            <a:r>
              <a:rPr lang="en-US" sz="1700" b="1" dirty="0"/>
              <a:t>Khalil </a:t>
            </a:r>
            <a:r>
              <a:rPr lang="en-US" sz="1700" b="1" dirty="0" err="1"/>
              <a:t>abuawad</a:t>
            </a:r>
            <a:endParaRPr lang="en-US" sz="1700" b="1" dirty="0"/>
          </a:p>
          <a:p>
            <a:pPr indent="-228600" algn="l" defTabSz="914400">
              <a:buFont typeface="Arial" panose="020B0604020202020204" pitchFamily="34" charset="0"/>
              <a:buChar char="•"/>
            </a:pPr>
            <a:endParaRPr lang="en-US" sz="1700" b="1" dirty="0"/>
          </a:p>
        </p:txBody>
      </p:sp>
      <p:sp>
        <p:nvSpPr>
          <p:cNvPr id="1048613" name="مربع نص 6"/>
          <p:cNvSpPr txBox="1"/>
          <p:nvPr/>
        </p:nvSpPr>
        <p:spPr>
          <a:xfrm>
            <a:off x="3732022" y="3589866"/>
            <a:ext cx="4688205" cy="2304628"/>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1700" b="1" dirty="0"/>
              <a:t>Supervised by : </a:t>
            </a:r>
            <a:r>
              <a:rPr lang="en-US" sz="1700" dirty="0" err="1"/>
              <a:t>dr.mohammed</a:t>
            </a:r>
            <a:r>
              <a:rPr lang="en-US" sz="1700" dirty="0"/>
              <a:t> </a:t>
            </a:r>
            <a:r>
              <a:rPr lang="en-US" sz="1700" dirty="0" err="1"/>
              <a:t>abohalemeh</a:t>
            </a:r>
            <a:endParaRPr lang="en-US" sz="17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3" name="Title 1"/>
          <p:cNvSpPr>
            <a:spLocks noGrp="1"/>
          </p:cNvSpPr>
          <p:nvPr>
            <p:ph type="title"/>
          </p:nvPr>
        </p:nvSpPr>
        <p:spPr>
          <a:xfrm>
            <a:off x="17585" y="762000"/>
            <a:ext cx="6934200" cy="457201"/>
          </a:xfrm>
        </p:spPr>
        <p:txBody>
          <a:bodyPr>
            <a:noAutofit/>
          </a:bodyPr>
          <a:lstStyle/>
          <a:p>
            <a:pPr algn="l"/>
            <a:r>
              <a:rPr lang="en-US" sz="3200" b="1" i="1" dirty="0"/>
              <a:t>HYPERSOMNIA DISORDER</a:t>
            </a:r>
          </a:p>
        </p:txBody>
      </p:sp>
      <p:sp>
        <p:nvSpPr>
          <p:cNvPr id="1048634" name="Text Placeholder 2"/>
          <p:cNvSpPr>
            <a:spLocks noGrp="1"/>
          </p:cNvSpPr>
          <p:nvPr>
            <p:ph type="body" idx="1"/>
          </p:nvPr>
        </p:nvSpPr>
        <p:spPr>
          <a:xfrm>
            <a:off x="228600" y="1295400"/>
            <a:ext cx="7848599" cy="4876800"/>
          </a:xfrm>
        </p:spPr>
        <p:txBody>
          <a:bodyPr>
            <a:normAutofit fontScale="92500" lnSpcReduction="10000"/>
          </a:bodyPr>
          <a:lstStyle/>
          <a:p>
            <a:pPr marL="342900" indent="-342900" algn="l">
              <a:buFont typeface="Wingdings" pitchFamily="2" charset="2"/>
              <a:buChar char="v"/>
            </a:pPr>
            <a:r>
              <a:rPr lang="en-US" sz="2200" b="1" dirty="0">
                <a:solidFill>
                  <a:schemeClr val="tx1"/>
                </a:solidFill>
              </a:rPr>
              <a:t>Defined as increased quantity of sleep and reduced quality of wakefulness (sleep drunkenness) and it causes decreased function and alertness after waking up.</a:t>
            </a:r>
          </a:p>
          <a:p>
            <a:pPr marL="342900" indent="-342900" algn="l">
              <a:buFont typeface="Wingdings" pitchFamily="2" charset="2"/>
              <a:buChar char="v"/>
            </a:pPr>
            <a:r>
              <a:rPr lang="en-US" sz="2200" dirty="0">
                <a:solidFill>
                  <a:schemeClr val="tx1"/>
                </a:solidFill>
              </a:rPr>
              <a:t>. sleep drunkenness when your brain doesn't make the transition to wakefulness. Your conscious mind isn't fully awake, but your body can get up, walk and talk</a:t>
            </a:r>
          </a:p>
          <a:p>
            <a:pPr algn="l"/>
            <a:r>
              <a:rPr lang="en-US" sz="2400" b="1" dirty="0" err="1">
                <a:ln w="10541" cmpd="sng">
                  <a:solidFill>
                    <a:srgbClr val="7D7D7D">
                      <a:tint val="100000"/>
                      <a:shade val="100000"/>
                      <a:satMod val="110000"/>
                    </a:srgbClr>
                  </a:solidFill>
                  <a:prstDash val="solid"/>
                </a:ln>
                <a:solidFill>
                  <a:schemeClr val="accent6">
                    <a:lumMod val="60000"/>
                    <a:lumOff val="40000"/>
                  </a:schemeClr>
                </a:solidFill>
              </a:rPr>
              <a:t>Epidimiology</a:t>
            </a:r>
            <a:r>
              <a:rPr lang="en-US" sz="2400" b="1" dirty="0">
                <a:ln w="10541" cmpd="sng">
                  <a:solidFill>
                    <a:srgbClr val="7D7D7D">
                      <a:tint val="100000"/>
                      <a:shade val="100000"/>
                      <a:satMod val="110000"/>
                    </a:srgbClr>
                  </a:solidFill>
                  <a:prstDash val="solid"/>
                </a:ln>
                <a:solidFill>
                  <a:schemeClr val="accent6">
                    <a:lumMod val="60000"/>
                    <a:lumOff val="40000"/>
                  </a:schemeClr>
                </a:solidFill>
              </a:rPr>
              <a:t> :</a:t>
            </a:r>
            <a:endParaRPr lang="en-US" sz="2400" dirty="0">
              <a:solidFill>
                <a:schemeClr val="accent6">
                  <a:lumMod val="60000"/>
                  <a:lumOff val="40000"/>
                </a:schemeClr>
              </a:solidFill>
            </a:endParaRPr>
          </a:p>
          <a:p>
            <a:pPr algn="l"/>
            <a:r>
              <a:rPr lang="en-US" sz="2400" dirty="0"/>
              <a:t> ■ Prevalence: 5–10% of individuals presenting to sleep disorders clinics. </a:t>
            </a:r>
          </a:p>
          <a:p>
            <a:pPr algn="l"/>
            <a:r>
              <a:rPr lang="en-US" sz="2400" dirty="0"/>
              <a:t>■ Equal frequency in men and women</a:t>
            </a:r>
            <a:endParaRPr lang="en-US" sz="2200" dirty="0">
              <a:solidFill>
                <a:schemeClr val="tx1"/>
              </a:solidFill>
            </a:endParaRPr>
          </a:p>
          <a:p>
            <a:pPr marL="342900" indent="-342900" algn="l">
              <a:buFont typeface="Wingdings" pitchFamily="2" charset="2"/>
              <a:buChar char="v"/>
            </a:pPr>
            <a:r>
              <a:rPr lang="en-US" sz="2200" b="1" u="sng" dirty="0">
                <a:solidFill>
                  <a:srgbClr val="FF0000"/>
                </a:solidFill>
              </a:rPr>
              <a:t>So hypersomnolence is characterized</a:t>
            </a:r>
          </a:p>
          <a:p>
            <a:pPr algn="l"/>
            <a:r>
              <a:rPr lang="en-US" sz="2200" b="1" u="sng" dirty="0">
                <a:solidFill>
                  <a:srgbClr val="FF0000"/>
                </a:solidFill>
              </a:rPr>
              <a:t> by :</a:t>
            </a:r>
          </a:p>
          <a:p>
            <a:pPr marL="457200" indent="-457200" algn="l">
              <a:buFont typeface="+mj-lt"/>
              <a:buAutoNum type="arabicParenR"/>
            </a:pPr>
            <a:r>
              <a:rPr lang="en-US" sz="2200" dirty="0">
                <a:solidFill>
                  <a:schemeClr val="tx1"/>
                </a:solidFill>
              </a:rPr>
              <a:t>Increased daytime sleepiness.</a:t>
            </a:r>
          </a:p>
          <a:p>
            <a:pPr marL="457200" indent="-457200" algn="l">
              <a:buFont typeface="+mj-lt"/>
              <a:buAutoNum type="arabicParenR"/>
            </a:pPr>
            <a:r>
              <a:rPr lang="en-US" sz="2200" dirty="0">
                <a:solidFill>
                  <a:schemeClr val="tx1"/>
                </a:solidFill>
              </a:rPr>
              <a:t>Prolonged nocturnal sleep episodes.</a:t>
            </a:r>
          </a:p>
          <a:p>
            <a:pPr marL="457200" indent="-457200" algn="l">
              <a:buFont typeface="+mj-lt"/>
              <a:buAutoNum type="arabicParenR"/>
            </a:pPr>
            <a:r>
              <a:rPr lang="en-US" sz="2200" dirty="0">
                <a:solidFill>
                  <a:schemeClr val="tx1"/>
                </a:solidFill>
              </a:rPr>
              <a:t>Increased irresistible urge to sleep.</a:t>
            </a:r>
          </a:p>
          <a:p>
            <a:pPr marL="457200" indent="-457200" algn="l">
              <a:buFont typeface="+mj-lt"/>
              <a:buAutoNum type="arabicParenR"/>
            </a:pPr>
            <a:endParaRPr lang="en-US" sz="2200" dirty="0">
              <a:solidFill>
                <a:schemeClr val="tx1"/>
              </a:solidFill>
            </a:endParaRPr>
          </a:p>
          <a:p>
            <a:pPr marL="342900" indent="-342900" algn="l">
              <a:buFont typeface="Wingdings" pitchFamily="2" charset="2"/>
              <a:buChar char="v"/>
            </a:pPr>
            <a:endParaRPr lang="en-US" sz="2200"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5" name="Title 1"/>
          <p:cNvSpPr>
            <a:spLocks noGrp="1"/>
          </p:cNvSpPr>
          <p:nvPr>
            <p:ph type="title"/>
          </p:nvPr>
        </p:nvSpPr>
        <p:spPr>
          <a:xfrm>
            <a:off x="533400" y="762001"/>
            <a:ext cx="6248400" cy="685800"/>
          </a:xfrm>
        </p:spPr>
        <p:txBody>
          <a:bodyPr>
            <a:normAutofit fontScale="90000"/>
          </a:bodyPr>
          <a:lstStyle/>
          <a:p>
            <a:pPr algn="l"/>
            <a:r>
              <a:rPr lang="en-US" b="1" i="1" u="sng" dirty="0">
                <a:solidFill>
                  <a:schemeClr val="accent6">
                    <a:lumMod val="60000"/>
                    <a:lumOff val="40000"/>
                  </a:schemeClr>
                </a:solidFill>
              </a:rPr>
              <a:t>Causes: </a:t>
            </a:r>
          </a:p>
        </p:txBody>
      </p:sp>
      <p:sp>
        <p:nvSpPr>
          <p:cNvPr id="1048636" name="Text Placeholder 2"/>
          <p:cNvSpPr>
            <a:spLocks noGrp="1"/>
          </p:cNvSpPr>
          <p:nvPr>
            <p:ph type="body" idx="1"/>
          </p:nvPr>
        </p:nvSpPr>
        <p:spPr>
          <a:xfrm>
            <a:off x="609600" y="1524000"/>
            <a:ext cx="7772400" cy="4800600"/>
          </a:xfrm>
        </p:spPr>
        <p:txBody>
          <a:bodyPr>
            <a:normAutofit/>
          </a:bodyPr>
          <a:lstStyle/>
          <a:p>
            <a:pPr marL="457200" indent="-457200" algn="l">
              <a:buFont typeface="+mj-lt"/>
              <a:buAutoNum type="arabicParenR"/>
            </a:pPr>
            <a:r>
              <a:rPr lang="en-US" dirty="0">
                <a:solidFill>
                  <a:schemeClr val="tx1"/>
                </a:solidFill>
              </a:rPr>
              <a:t>Obstructive sleep apnea (the most common cause).</a:t>
            </a:r>
          </a:p>
          <a:p>
            <a:pPr marL="457200" indent="-457200" algn="l">
              <a:buFont typeface="+mj-lt"/>
              <a:buAutoNum type="arabicParenR"/>
            </a:pPr>
            <a:r>
              <a:rPr lang="en-US" dirty="0">
                <a:solidFill>
                  <a:schemeClr val="tx1"/>
                </a:solidFill>
              </a:rPr>
              <a:t>Side effect from drugs: BNZ</a:t>
            </a:r>
          </a:p>
          <a:p>
            <a:pPr marL="457200" indent="-457200" algn="l">
              <a:buFont typeface="+mj-lt"/>
              <a:buAutoNum type="arabicParenR"/>
            </a:pPr>
            <a:r>
              <a:rPr lang="en-US" dirty="0">
                <a:solidFill>
                  <a:schemeClr val="tx1"/>
                </a:solidFill>
              </a:rPr>
              <a:t>Bad sleep routine : staying awake online or playing games.</a:t>
            </a:r>
          </a:p>
          <a:p>
            <a:pPr marL="457200" indent="-457200" algn="l">
              <a:buFont typeface="+mj-lt"/>
              <a:buAutoNum type="arabicParenR"/>
            </a:pPr>
            <a:r>
              <a:rPr lang="en-US" dirty="0">
                <a:solidFill>
                  <a:schemeClr val="tx1"/>
                </a:solidFill>
              </a:rPr>
              <a:t>Chronic physical illness.</a:t>
            </a:r>
          </a:p>
          <a:p>
            <a:pPr marL="457200" indent="-457200" algn="l">
              <a:buFont typeface="+mj-lt"/>
              <a:buAutoNum type="arabicParenR"/>
            </a:pPr>
            <a:r>
              <a:rPr lang="en-US" dirty="0">
                <a:solidFill>
                  <a:schemeClr val="tx1"/>
                </a:solidFill>
              </a:rPr>
              <a:t>Insufficient night time rest.</a:t>
            </a:r>
          </a:p>
          <a:p>
            <a:pPr marL="457200" indent="-457200" algn="l">
              <a:buFont typeface="+mj-lt"/>
              <a:buAutoNum type="arabicParenR"/>
            </a:pPr>
            <a:r>
              <a:rPr lang="en-US" dirty="0">
                <a:solidFill>
                  <a:schemeClr val="tx1"/>
                </a:solidFill>
              </a:rPr>
              <a:t>Narcolepsy.</a:t>
            </a:r>
          </a:p>
          <a:p>
            <a:pPr marL="457200" indent="-457200" algn="l">
              <a:buFont typeface="+mj-lt"/>
              <a:buAutoNum type="arabicParenR"/>
            </a:pPr>
            <a:r>
              <a:rPr lang="en-US" dirty="0">
                <a:solidFill>
                  <a:schemeClr val="tx1"/>
                </a:solidFill>
              </a:rPr>
              <a:t>Circadian rhythm disorder.</a:t>
            </a:r>
          </a:p>
          <a:p>
            <a:pPr marL="457200" indent="-457200" algn="l">
              <a:buFont typeface="+mj-lt"/>
              <a:buAutoNum type="arabicParenR"/>
            </a:pPr>
            <a:r>
              <a:rPr lang="en-US" dirty="0">
                <a:solidFill>
                  <a:schemeClr val="tx1"/>
                </a:solidFill>
              </a:rPr>
              <a:t> kleine-levin syndrome (recurrent episodes of excessive sleep with cognitive and behavioral changes. The patient may sleep up to 20h per episode).</a:t>
            </a:r>
          </a:p>
          <a:p>
            <a:pPr marL="457200" indent="-457200" algn="l">
              <a:buFont typeface="+mj-lt"/>
              <a:buAutoNum type="arabicParenR"/>
            </a:pPr>
            <a:r>
              <a:rPr lang="en-US" dirty="0">
                <a:solidFill>
                  <a:schemeClr val="tx1"/>
                </a:solidFill>
              </a:rPr>
              <a:t>Psychiatric disorder(it’s a form of major depressive disorder characterizes by persistent feeling of sadness and hopelessness).</a:t>
            </a:r>
          </a:p>
          <a:p>
            <a:pPr marL="457200" indent="-457200" algn="l">
              <a:buFont typeface="+mj-lt"/>
              <a:buAutoNum type="arabicParenR"/>
            </a:pPr>
            <a:endParaRPr lang="en-US" dirty="0"/>
          </a:p>
          <a:p>
            <a:pPr marL="457200" indent="-457200" algn="l">
              <a:buFont typeface="+mj-lt"/>
              <a:buAutoNum type="arabicParenR"/>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7" name="Title 1"/>
          <p:cNvSpPr>
            <a:spLocks noGrp="1"/>
          </p:cNvSpPr>
          <p:nvPr>
            <p:ph type="title"/>
          </p:nvPr>
        </p:nvSpPr>
        <p:spPr>
          <a:xfrm>
            <a:off x="685800" y="762000"/>
            <a:ext cx="7772400" cy="457200"/>
          </a:xfrm>
        </p:spPr>
        <p:txBody>
          <a:bodyPr>
            <a:noAutofit/>
          </a:bodyPr>
          <a:lstStyle/>
          <a:p>
            <a:pPr algn="l"/>
            <a:r>
              <a:rPr lang="en-US" sz="4800" i="1" u="sng" dirty="0">
                <a:solidFill>
                  <a:schemeClr val="accent6">
                    <a:lumMod val="60000"/>
                    <a:lumOff val="40000"/>
                  </a:schemeClr>
                </a:solidFill>
              </a:rPr>
              <a:t>Diagnostic criteria:</a:t>
            </a:r>
          </a:p>
        </p:txBody>
      </p:sp>
      <p:sp>
        <p:nvSpPr>
          <p:cNvPr id="1048638" name="Text Placeholder 2"/>
          <p:cNvSpPr>
            <a:spLocks noGrp="1"/>
          </p:cNvSpPr>
          <p:nvPr>
            <p:ph type="body" idx="1"/>
          </p:nvPr>
        </p:nvSpPr>
        <p:spPr>
          <a:xfrm>
            <a:off x="609600" y="1295400"/>
            <a:ext cx="7924799" cy="5029200"/>
          </a:xfrm>
        </p:spPr>
        <p:txBody>
          <a:bodyPr/>
          <a:lstStyle/>
          <a:p>
            <a:pPr marL="457200" indent="-457200" algn="l">
              <a:buFont typeface="+mj-lt"/>
              <a:buAutoNum type="arabicParenR"/>
            </a:pPr>
            <a:r>
              <a:rPr lang="en-US" dirty="0">
                <a:solidFill>
                  <a:schemeClr val="tx1"/>
                </a:solidFill>
              </a:rPr>
              <a:t>Excessive sleepiness other than the normal daily 7 h .</a:t>
            </a:r>
          </a:p>
          <a:p>
            <a:pPr marL="457200" indent="-457200" algn="l">
              <a:buFont typeface="Wingdings" pitchFamily="2" charset="2"/>
              <a:buChar char="ü"/>
            </a:pPr>
            <a:r>
              <a:rPr lang="en-US" dirty="0">
                <a:solidFill>
                  <a:schemeClr val="tx1"/>
                </a:solidFill>
              </a:rPr>
              <a:t>Recurrent episodes of sleep during the same day.</a:t>
            </a:r>
          </a:p>
          <a:p>
            <a:pPr marL="457200" indent="-457200" algn="l">
              <a:buFont typeface="Wingdings" pitchFamily="2" charset="2"/>
              <a:buChar char="ü"/>
            </a:pPr>
            <a:r>
              <a:rPr lang="en-US" dirty="0">
                <a:solidFill>
                  <a:schemeClr val="tx1"/>
                </a:solidFill>
              </a:rPr>
              <a:t>Prolonged non restorative sleep more than 9h .</a:t>
            </a:r>
          </a:p>
          <a:p>
            <a:pPr marL="457200" indent="-457200" algn="l">
              <a:buFont typeface="Wingdings" pitchFamily="2" charset="2"/>
              <a:buChar char="ü"/>
            </a:pPr>
            <a:r>
              <a:rPr lang="en-US" dirty="0">
                <a:solidFill>
                  <a:schemeClr val="tx1"/>
                </a:solidFill>
              </a:rPr>
              <a:t>Difficulty in being fully awake after waking up .</a:t>
            </a:r>
          </a:p>
          <a:p>
            <a:pPr algn="l"/>
            <a:r>
              <a:rPr lang="en-US" dirty="0">
                <a:solidFill>
                  <a:schemeClr val="bg2">
                    <a:lumMod val="75000"/>
                  </a:schemeClr>
                </a:solidFill>
              </a:rPr>
              <a:t>2) </a:t>
            </a:r>
            <a:r>
              <a:rPr lang="en-US" dirty="0">
                <a:solidFill>
                  <a:schemeClr val="tx1"/>
                </a:solidFill>
              </a:rPr>
              <a:t>It should happen more than 3 times a week for more than 3 months.</a:t>
            </a:r>
          </a:p>
          <a:p>
            <a:pPr algn="l"/>
            <a:r>
              <a:rPr lang="en-US" dirty="0">
                <a:solidFill>
                  <a:schemeClr val="bg2">
                    <a:lumMod val="75000"/>
                  </a:schemeClr>
                </a:solidFill>
              </a:rPr>
              <a:t>3) </a:t>
            </a:r>
            <a:r>
              <a:rPr lang="en-US" dirty="0">
                <a:solidFill>
                  <a:schemeClr val="tx1"/>
                </a:solidFill>
              </a:rPr>
              <a:t>Causing significant impairment in the patient functioning abilities.</a:t>
            </a:r>
          </a:p>
          <a:p>
            <a:pPr algn="l"/>
            <a:r>
              <a:rPr lang="en-US" dirty="0">
                <a:solidFill>
                  <a:schemeClr val="bg2">
                    <a:lumMod val="75000"/>
                  </a:schemeClr>
                </a:solidFill>
              </a:rPr>
              <a:t>4) </a:t>
            </a:r>
            <a:r>
              <a:rPr lang="en-US" dirty="0">
                <a:solidFill>
                  <a:schemeClr val="tx1"/>
                </a:solidFill>
              </a:rPr>
              <a:t>Does not occur during the course of another sleep-wake disorder.</a:t>
            </a:r>
          </a:p>
          <a:p>
            <a:pPr algn="l"/>
            <a:r>
              <a:rPr lang="en-US" dirty="0">
                <a:solidFill>
                  <a:schemeClr val="bg2">
                    <a:lumMod val="75000"/>
                  </a:schemeClr>
                </a:solidFill>
              </a:rPr>
              <a:t>5)</a:t>
            </a:r>
            <a:r>
              <a:rPr lang="en-US" dirty="0">
                <a:solidFill>
                  <a:schemeClr val="tx1"/>
                </a:solidFill>
              </a:rPr>
              <a:t>Not being a side effect of some substance or medication .</a:t>
            </a:r>
          </a:p>
          <a:p>
            <a:pPr algn="l"/>
            <a:endParaRPr lang="en-US" dirty="0"/>
          </a:p>
          <a:p>
            <a:pPr marL="457200" indent="-457200" algn="l">
              <a:buFont typeface="Wingdings" pitchFamily="2" charset="2"/>
              <a:buChar char="v"/>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0" name="عنصر نائب للنص 2"/>
          <p:cNvSpPr>
            <a:spLocks noGrp="1"/>
          </p:cNvSpPr>
          <p:nvPr>
            <p:ph type="body" idx="1"/>
          </p:nvPr>
        </p:nvSpPr>
        <p:spPr>
          <a:xfrm>
            <a:off x="1066800" y="685800"/>
            <a:ext cx="6637467" cy="5635213"/>
          </a:xfrm>
        </p:spPr>
        <p:txBody>
          <a:bodyPr>
            <a:normAutofit/>
          </a:bodyPr>
          <a:lstStyle/>
          <a:p>
            <a:pPr algn="l"/>
            <a:r>
              <a:rPr lang="en-US" sz="2800" b="1" dirty="0">
                <a:ln w="10541" cmpd="sng">
                  <a:solidFill>
                    <a:srgbClr val="7D7D7D">
                      <a:tint val="100000"/>
                      <a:shade val="100000"/>
                      <a:satMod val="110000"/>
                    </a:srgbClr>
                  </a:solidFill>
                  <a:prstDash val="solid"/>
                </a:ln>
                <a:solidFill>
                  <a:schemeClr val="accent6">
                    <a:lumMod val="60000"/>
                    <a:lumOff val="40000"/>
                  </a:schemeClr>
                </a:solidFill>
              </a:rPr>
              <a:t>Treatment </a:t>
            </a:r>
            <a:r>
              <a:rPr lang="en-US" b="1" dirty="0">
                <a:ln w="10541" cmpd="sng">
                  <a:solidFill>
                    <a:srgbClr val="7D7D7D">
                      <a:tint val="100000"/>
                      <a:shade val="100000"/>
                      <a:satMod val="110000"/>
                    </a:srgbClr>
                  </a:solidFill>
                  <a:prstDash val="solid"/>
                </a:ln>
                <a:solidFill>
                  <a:schemeClr val="accent6">
                    <a:lumMod val="60000"/>
                    <a:lumOff val="40000"/>
                  </a:schemeClr>
                </a:solidFill>
              </a:rPr>
              <a:t>:</a:t>
            </a:r>
            <a:endParaRPr lang="en-US" dirty="0">
              <a:solidFill>
                <a:schemeClr val="accent6">
                  <a:lumMod val="60000"/>
                  <a:lumOff val="40000"/>
                </a:schemeClr>
              </a:solidFill>
            </a:endParaRPr>
          </a:p>
          <a:p>
            <a:pPr algn="l"/>
            <a:r>
              <a:rPr lang="en-US" dirty="0"/>
              <a:t> ■ Life-long therapy with </a:t>
            </a:r>
            <a:r>
              <a:rPr lang="en-US" dirty="0" err="1"/>
              <a:t>modafinil</a:t>
            </a:r>
            <a:r>
              <a:rPr lang="en-US" dirty="0"/>
              <a:t> or stimulants such as methylphenidate; amphetamine-like antidepressants such as </a:t>
            </a:r>
            <a:r>
              <a:rPr lang="en-US" dirty="0" err="1"/>
              <a:t>atomoxetine</a:t>
            </a:r>
            <a:r>
              <a:rPr lang="en-US" dirty="0"/>
              <a:t> are second-line therapy. </a:t>
            </a:r>
          </a:p>
          <a:p>
            <a:pPr algn="l"/>
            <a:r>
              <a:rPr lang="en-US" dirty="0"/>
              <a:t>■ </a:t>
            </a:r>
            <a:r>
              <a:rPr lang="en-US" dirty="0" err="1"/>
              <a:t>Pitolisant</a:t>
            </a:r>
            <a:r>
              <a:rPr lang="en-US" dirty="0"/>
              <a:t> (</a:t>
            </a:r>
            <a:r>
              <a:rPr lang="en-US" dirty="0" err="1"/>
              <a:t>Wakix</a:t>
            </a:r>
            <a:r>
              <a:rPr lang="en-US" dirty="0"/>
              <a:t>) and sodium </a:t>
            </a:r>
            <a:r>
              <a:rPr lang="en-US" dirty="0" err="1"/>
              <a:t>oxybate</a:t>
            </a:r>
            <a:r>
              <a:rPr lang="en-US" dirty="0"/>
              <a:t> (</a:t>
            </a:r>
            <a:r>
              <a:rPr lang="en-US" dirty="0" err="1"/>
              <a:t>Xyrem</a:t>
            </a:r>
            <a:r>
              <a:rPr lang="en-US" dirty="0"/>
              <a:t>) have shown benefit as well.</a:t>
            </a:r>
          </a:p>
          <a:p>
            <a:pPr algn="l"/>
            <a:r>
              <a:rPr lang="en-US" dirty="0"/>
              <a:t> ■ Scheduled napping. </a:t>
            </a:r>
          </a:p>
        </p:txBody>
      </p:sp>
      <p:pic>
        <p:nvPicPr>
          <p:cNvPr id="2097162" name="صورة 1"/>
          <p:cNvPicPr>
            <a:picLocks noChangeAspect="1"/>
          </p:cNvPicPr>
          <p:nvPr/>
        </p:nvPicPr>
        <p:blipFill>
          <a:blip r:embed="rId2"/>
          <a:stretch>
            <a:fillRect/>
          </a:stretch>
        </p:blipFill>
        <p:spPr>
          <a:xfrm>
            <a:off x="4419600" y="3505200"/>
            <a:ext cx="4457035" cy="3052763"/>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1" name="عنوان 1"/>
          <p:cNvSpPr>
            <a:spLocks noGrp="1"/>
          </p:cNvSpPr>
          <p:nvPr>
            <p:ph type="title"/>
          </p:nvPr>
        </p:nvSpPr>
        <p:spPr>
          <a:xfrm>
            <a:off x="609600" y="0"/>
            <a:ext cx="6512511" cy="1143000"/>
          </a:xfrm>
        </p:spPr>
        <p:txBody>
          <a:bodyPr>
            <a:normAutofit/>
          </a:bodyPr>
          <a:lstStyle/>
          <a:p>
            <a:pPr algn="l"/>
            <a:r>
              <a:rPr lang="en-US" b="1" dirty="0">
                <a:solidFill>
                  <a:srgbClr val="FF0000"/>
                </a:solidFill>
              </a:rPr>
              <a:t>Obstructive sleep apnea</a:t>
            </a:r>
            <a:br>
              <a:rPr lang="en-US" b="1" dirty="0">
                <a:solidFill>
                  <a:srgbClr val="FF0000"/>
                </a:solidFill>
              </a:rPr>
            </a:br>
            <a:endParaRPr lang="ar-JO" b="1" dirty="0">
              <a:solidFill>
                <a:srgbClr val="FF0000"/>
              </a:solidFill>
            </a:endParaRPr>
          </a:p>
        </p:txBody>
      </p:sp>
      <p:sp>
        <p:nvSpPr>
          <p:cNvPr id="1048642" name="مربع نص 4"/>
          <p:cNvSpPr txBox="1"/>
          <p:nvPr/>
        </p:nvSpPr>
        <p:spPr>
          <a:xfrm>
            <a:off x="451338" y="1295400"/>
            <a:ext cx="8064896" cy="3539430"/>
          </a:xfrm>
          <a:prstGeom prst="rect">
            <a:avLst/>
          </a:prstGeom>
          <a:noFill/>
        </p:spPr>
        <p:txBody>
          <a:bodyPr wrap="square" rtlCol="1">
            <a:spAutoFit/>
          </a:bodyPr>
          <a:lstStyle/>
          <a:p>
            <a:pPr algn="l"/>
            <a:r>
              <a:rPr lang="en-US" sz="2800" dirty="0"/>
              <a:t>chronic breathing disorder characterized by repetitive collapse of the upper airways during sleep </a:t>
            </a:r>
          </a:p>
          <a:p>
            <a:pPr algn="l"/>
            <a:r>
              <a:rPr lang="en-US" sz="2800" dirty="0"/>
              <a:t>Features :</a:t>
            </a:r>
          </a:p>
          <a:p>
            <a:pPr algn="l"/>
            <a:r>
              <a:rPr lang="en-US" sz="2800" dirty="0"/>
              <a:t>- Excessive day time sleepiness.</a:t>
            </a:r>
          </a:p>
          <a:p>
            <a:pPr marL="457200" indent="-457200" algn="l">
              <a:buFontTx/>
              <a:buChar char="-"/>
            </a:pPr>
            <a:r>
              <a:rPr lang="en-US" sz="2800" dirty="0"/>
              <a:t>Apneic episodes </a:t>
            </a:r>
          </a:p>
          <a:p>
            <a:pPr marL="457200" indent="-457200" algn="l">
              <a:buFontTx/>
              <a:buChar char="-"/>
            </a:pPr>
            <a:r>
              <a:rPr lang="en-US" sz="2800" dirty="0"/>
              <a:t>(cessation of breathing) or</a:t>
            </a:r>
          </a:p>
          <a:p>
            <a:pPr marL="457200" indent="-457200" algn="l">
              <a:buFontTx/>
              <a:buChar char="-"/>
            </a:pPr>
            <a:r>
              <a:rPr lang="en-US" sz="2800" dirty="0"/>
              <a:t> </a:t>
            </a:r>
            <a:r>
              <a:rPr lang="en-US" sz="2800" dirty="0" err="1"/>
              <a:t>hypopneic</a:t>
            </a:r>
            <a:r>
              <a:rPr lang="en-US" sz="2800" dirty="0"/>
              <a:t> episodes of decreased airflow</a:t>
            </a:r>
          </a:p>
          <a:p>
            <a:pPr algn="l"/>
            <a:r>
              <a:rPr lang="en-US" sz="2800" dirty="0"/>
              <a:t>- Sleep fragmentation.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6" name="عنصر نائب للمحتوى 2"/>
          <p:cNvSpPr>
            <a:spLocks noGrp="1"/>
          </p:cNvSpPr>
          <p:nvPr>
            <p:ph idx="1"/>
          </p:nvPr>
        </p:nvSpPr>
        <p:spPr>
          <a:xfrm>
            <a:off x="457200" y="228600"/>
            <a:ext cx="8820472" cy="6237312"/>
          </a:xfrm>
        </p:spPr>
        <p:txBody>
          <a:bodyPr>
            <a:normAutofit fontScale="95000"/>
          </a:bodyPr>
          <a:lstStyle/>
          <a:p>
            <a:pPr marL="0" indent="0" algn="l">
              <a:buNone/>
            </a:pPr>
            <a:r>
              <a:rPr lang="en-US" sz="2400" dirty="0"/>
              <a:t>Snoring.</a:t>
            </a:r>
          </a:p>
          <a:p>
            <a:pPr marL="0" indent="0" algn="l">
              <a:buNone/>
            </a:pPr>
            <a:r>
              <a:rPr lang="en-US" sz="2400" dirty="0"/>
              <a:t>Frequent awaking due to gasping or choking.</a:t>
            </a:r>
          </a:p>
          <a:p>
            <a:pPr marL="0" indent="0" algn="l">
              <a:buNone/>
            </a:pPr>
            <a:r>
              <a:rPr lang="en-US" sz="2400" dirty="0"/>
              <a:t>Non-refreshing sleep or fatigue.</a:t>
            </a:r>
          </a:p>
          <a:p>
            <a:pPr marL="0" indent="0" algn="l">
              <a:buNone/>
            </a:pPr>
            <a:r>
              <a:rPr lang="en-US" sz="2400" dirty="0"/>
              <a:t>Morning headache.</a:t>
            </a:r>
          </a:p>
          <a:p>
            <a:pPr marL="0" indent="0" algn="l">
              <a:buNone/>
            </a:pPr>
            <a:r>
              <a:rPr lang="en-US" sz="2400" dirty="0"/>
              <a:t>Hypertension </a:t>
            </a:r>
          </a:p>
          <a:p>
            <a:pPr marL="0" indent="0" algn="l">
              <a:buNone/>
            </a:pPr>
            <a:r>
              <a:rPr lang="en-US" sz="3600" b="1" dirty="0">
                <a:solidFill>
                  <a:srgbClr val="FF0000"/>
                </a:solidFill>
              </a:rPr>
              <a:t>Risk factors :</a:t>
            </a:r>
          </a:p>
          <a:p>
            <a:pPr marL="0" indent="0" algn="l">
              <a:buNone/>
            </a:pPr>
            <a:r>
              <a:rPr lang="en-US" sz="2000" dirty="0"/>
              <a:t>Obesity .</a:t>
            </a:r>
          </a:p>
          <a:p>
            <a:pPr marL="0" indent="0" algn="l">
              <a:buNone/>
            </a:pPr>
            <a:r>
              <a:rPr lang="en-US" sz="2000" dirty="0"/>
              <a:t>Increased nick circumference.</a:t>
            </a:r>
          </a:p>
          <a:p>
            <a:pPr marL="0" indent="0" algn="l">
              <a:buNone/>
            </a:pPr>
            <a:r>
              <a:rPr lang="en-US" sz="2000" dirty="0"/>
              <a:t>Narrowing of the airways</a:t>
            </a:r>
          </a:p>
          <a:p>
            <a:pPr marL="0" indent="0" algn="l">
              <a:buNone/>
            </a:pPr>
            <a:r>
              <a:rPr lang="en-US" sz="3600" b="1" dirty="0">
                <a:solidFill>
                  <a:srgbClr val="FF0000"/>
                </a:solidFill>
              </a:rPr>
              <a:t>Prevalence</a:t>
            </a:r>
            <a:r>
              <a:rPr lang="en-US" sz="3600" b="1" dirty="0"/>
              <a:t>:</a:t>
            </a:r>
          </a:p>
          <a:p>
            <a:pPr marL="0" indent="0" algn="l">
              <a:buNone/>
            </a:pPr>
            <a:r>
              <a:rPr lang="en-US" sz="2600" dirty="0"/>
              <a:t>Most common in middle-aged men and women.</a:t>
            </a:r>
          </a:p>
          <a:p>
            <a:pPr marL="0" indent="0" algn="l">
              <a:buNone/>
            </a:pPr>
            <a:r>
              <a:rPr lang="en-US" sz="2600" dirty="0"/>
              <a:t> Male to female ratio ranges from 2:1 to 4:1.</a:t>
            </a:r>
          </a:p>
          <a:p>
            <a:pPr marL="0" indent="0" algn="l">
              <a:buNone/>
            </a:pPr>
            <a:r>
              <a:rPr lang="en-US" sz="2600" dirty="0"/>
              <a:t>Children 1-2% , middle aged adults 2-15% , older adults &gt; 20%</a:t>
            </a:r>
          </a:p>
          <a:p>
            <a:pPr marL="0" indent="0" algn="l">
              <a:buNone/>
            </a:pPr>
            <a:r>
              <a:rPr lang="en-US" dirty="0"/>
              <a:t> </a:t>
            </a:r>
          </a:p>
          <a:p>
            <a:pPr marL="0" indent="0" algn="l">
              <a:buNone/>
            </a:pPr>
            <a:endParaRPr lang="ar-JO" dirty="0"/>
          </a:p>
        </p:txBody>
      </p:sp>
      <p:pic>
        <p:nvPicPr>
          <p:cNvPr id="2097164" name="Picture 2"/>
          <p:cNvPicPr>
            <a:picLocks noChangeAspect="1" noChangeArrowheads="1"/>
          </p:cNvPicPr>
          <p:nvPr/>
        </p:nvPicPr>
        <p:blipFill>
          <a:blip r:embed="rId3" cstate="print"/>
          <a:srcRect/>
          <a:stretch>
            <a:fillRect/>
          </a:stretch>
        </p:blipFill>
        <p:spPr bwMode="auto">
          <a:xfrm>
            <a:off x="5719980" y="990600"/>
            <a:ext cx="3424020" cy="1967310"/>
          </a:xfrm>
          <a:prstGeom prst="rect">
            <a:avLst/>
          </a:prstGeom>
          <a:noFill/>
          <a:ln>
            <a:noFill/>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0" name="عنصر نائب للمحتوى 2"/>
          <p:cNvSpPr>
            <a:spLocks noGrp="1"/>
          </p:cNvSpPr>
          <p:nvPr>
            <p:ph idx="1"/>
          </p:nvPr>
        </p:nvSpPr>
        <p:spPr>
          <a:xfrm>
            <a:off x="323528" y="0"/>
            <a:ext cx="8229600" cy="6669360"/>
          </a:xfrm>
        </p:spPr>
        <p:txBody>
          <a:bodyPr>
            <a:normAutofit/>
          </a:bodyPr>
          <a:lstStyle/>
          <a:p>
            <a:pPr marL="0" indent="0" algn="l">
              <a:buNone/>
            </a:pPr>
            <a:r>
              <a:rPr lang="en-US" sz="3200" b="1" dirty="0">
                <a:solidFill>
                  <a:srgbClr val="FF0000"/>
                </a:solidFill>
              </a:rPr>
              <a:t>Treatment</a:t>
            </a:r>
            <a:r>
              <a:rPr lang="en-US" dirty="0"/>
              <a:t>:</a:t>
            </a:r>
          </a:p>
          <a:p>
            <a:pPr marL="0" indent="0" algn="l">
              <a:buNone/>
            </a:pPr>
            <a:r>
              <a:rPr lang="en-US" sz="2400" dirty="0"/>
              <a:t>Positive airway pressure: continuous (CPAP) </a:t>
            </a:r>
          </a:p>
          <a:p>
            <a:pPr marL="0" indent="0" algn="l">
              <a:buNone/>
            </a:pPr>
            <a:r>
              <a:rPr lang="en-US" sz="2400" dirty="0"/>
              <a:t>Behavioral strategies such as weight loss and exercise.</a:t>
            </a:r>
          </a:p>
          <a:p>
            <a:pPr marL="0" indent="0" algn="l">
              <a:buNone/>
            </a:pPr>
            <a:r>
              <a:rPr lang="en-US" sz="2400" dirty="0"/>
              <a:t>Surgery.</a:t>
            </a:r>
          </a:p>
          <a:p>
            <a:pPr marL="0" indent="0" algn="l">
              <a:buNone/>
            </a:pPr>
            <a:r>
              <a:rPr lang="en-US" sz="5700" dirty="0">
                <a:solidFill>
                  <a:srgbClr val="FF0000"/>
                </a:solidFill>
              </a:rPr>
              <a:t>Central sleep apnea</a:t>
            </a:r>
          </a:p>
          <a:p>
            <a:pPr marL="0" indent="0" algn="l">
              <a:buNone/>
            </a:pPr>
            <a:r>
              <a:rPr lang="en-US" sz="2000" dirty="0"/>
              <a:t>Episodic cessation of ventilation without airway obstruction. </a:t>
            </a:r>
          </a:p>
          <a:p>
            <a:pPr marL="0" indent="0" algn="l">
              <a:buNone/>
            </a:pPr>
            <a:r>
              <a:rPr lang="en-US" sz="2000" dirty="0"/>
              <a:t>It can be idiopathic, or due to heart failure, stroke, or renal failure, or due to opioid use. It is associated with insomnia and daytime sleepiness </a:t>
            </a:r>
          </a:p>
          <a:p>
            <a:pPr marL="0" indent="0" algn="l">
              <a:buNone/>
            </a:pPr>
            <a:r>
              <a:rPr lang="en-US" sz="2000" dirty="0"/>
              <a:t>30% of chronic opioid users have central sleep apnea. </a:t>
            </a:r>
          </a:p>
          <a:p>
            <a:pPr marL="0" indent="0" algn="l">
              <a:buNone/>
            </a:pPr>
            <a:r>
              <a:rPr lang="en-US" sz="2000" dirty="0"/>
              <a:t>. Higher frequency in men than women</a:t>
            </a:r>
          </a:p>
          <a:p>
            <a:pPr marL="0" indent="0" algn="l">
              <a:buNone/>
            </a:pPr>
            <a:r>
              <a:rPr lang="en-US" dirty="0"/>
              <a:t> </a:t>
            </a:r>
            <a:r>
              <a:rPr lang="en-US" sz="3200" b="1" dirty="0">
                <a:solidFill>
                  <a:srgbClr val="FF0000"/>
                </a:solidFill>
              </a:rPr>
              <a:t>Treatment</a:t>
            </a:r>
            <a:r>
              <a:rPr lang="en-US" sz="3200" b="1" dirty="0"/>
              <a:t> . </a:t>
            </a:r>
          </a:p>
          <a:p>
            <a:pPr marL="0" indent="0" algn="l">
              <a:buNone/>
            </a:pPr>
            <a:r>
              <a:rPr lang="en-US" sz="2000" dirty="0"/>
              <a:t>Treat the underlying condition - CPAP/BIPAP • Supplemental O, • Medications (</a:t>
            </a:r>
            <a:r>
              <a:rPr lang="en-US" sz="2000" dirty="0" err="1"/>
              <a:t>eg</a:t>
            </a:r>
            <a:r>
              <a:rPr lang="en-US" sz="2000" dirty="0"/>
              <a:t>. Acetazolamide ). </a:t>
            </a:r>
            <a:r>
              <a:rPr lang="en-US" sz="2000" dirty="0" err="1"/>
              <a:t>Theophyllin</a:t>
            </a:r>
            <a:endParaRPr lang="en-US" sz="2000" dirty="0"/>
          </a:p>
          <a:p>
            <a:pPr marL="0" indent="0" algn="l">
              <a:buNone/>
            </a:pPr>
            <a:endParaRPr lang="ar-J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1" name="عنوان 1"/>
          <p:cNvSpPr>
            <a:spLocks noGrp="1"/>
          </p:cNvSpPr>
          <p:nvPr>
            <p:ph type="title"/>
          </p:nvPr>
        </p:nvSpPr>
        <p:spPr>
          <a:xfrm>
            <a:off x="304800" y="167677"/>
            <a:ext cx="6512511" cy="441923"/>
          </a:xfrm>
        </p:spPr>
        <p:txBody>
          <a:bodyPr>
            <a:normAutofit fontScale="90000"/>
          </a:bodyPr>
          <a:lstStyle/>
          <a:p>
            <a:pPr algn="l"/>
            <a:r>
              <a:rPr lang="en-US" sz="4400" b="1" dirty="0"/>
              <a:t>Narcolepsy</a:t>
            </a:r>
            <a:endParaRPr lang="ar-JO" sz="4400" b="1" dirty="0"/>
          </a:p>
        </p:txBody>
      </p:sp>
      <p:sp>
        <p:nvSpPr>
          <p:cNvPr id="1048652" name="عنصر نائب للمحتوى 2"/>
          <p:cNvSpPr>
            <a:spLocks noGrp="1"/>
          </p:cNvSpPr>
          <p:nvPr>
            <p:ph idx="1"/>
          </p:nvPr>
        </p:nvSpPr>
        <p:spPr>
          <a:xfrm>
            <a:off x="283029" y="1511991"/>
            <a:ext cx="8229600" cy="5328592"/>
          </a:xfrm>
        </p:spPr>
        <p:txBody>
          <a:bodyPr>
            <a:normAutofit/>
          </a:bodyPr>
          <a:lstStyle/>
          <a:p>
            <a:pPr marL="0" indent="0" algn="l">
              <a:buNone/>
            </a:pPr>
            <a:r>
              <a:rPr lang="en-US" dirty="0"/>
              <a:t>Its excessive sleepiness in daytime and  </a:t>
            </a:r>
          </a:p>
          <a:p>
            <a:pPr marL="0" indent="0" algn="l">
              <a:buNone/>
            </a:pPr>
            <a:r>
              <a:rPr lang="en-US" dirty="0"/>
              <a:t>in inappropriate places or time.</a:t>
            </a:r>
          </a:p>
          <a:p>
            <a:pPr marL="0" indent="0" algn="l">
              <a:buNone/>
            </a:pPr>
            <a:r>
              <a:rPr lang="en-US" dirty="0">
                <a:solidFill>
                  <a:srgbClr val="FF0000"/>
                </a:solidFill>
              </a:rPr>
              <a:t>DSM-5 criteria</a:t>
            </a:r>
          </a:p>
          <a:p>
            <a:pPr marL="0" indent="0" algn="l">
              <a:buNone/>
            </a:pPr>
            <a:r>
              <a:rPr lang="en-US" dirty="0"/>
              <a:t> </a:t>
            </a:r>
            <a:r>
              <a:rPr lang="en-US" sz="2400" dirty="0"/>
              <a:t>• Recurrent episodes of need to sleep, lapsing into sleep, or napping during the day, occurring at least 3 times per week for at least 3 months associated with at least one of the following: </a:t>
            </a:r>
          </a:p>
          <a:p>
            <a:pPr marL="0" indent="0" algn="l">
              <a:buNone/>
            </a:pPr>
            <a:r>
              <a:rPr lang="en-US" sz="2400" dirty="0"/>
              <a:t>• Cataplexy (brief episodes of sudden bilateral loss of muscle tone, most often associated with intense emotion) .</a:t>
            </a:r>
          </a:p>
          <a:p>
            <a:pPr marL="0" indent="0" algn="l">
              <a:buNone/>
            </a:pPr>
            <a:r>
              <a:rPr lang="en-US" sz="2400" dirty="0"/>
              <a:t> .</a:t>
            </a:r>
            <a:r>
              <a:rPr lang="en-US" sz="2400" dirty="0" err="1"/>
              <a:t>Hypocretin</a:t>
            </a:r>
            <a:r>
              <a:rPr lang="en-US" sz="2400" dirty="0"/>
              <a:t> deficiency in the CSF</a:t>
            </a:r>
            <a:endParaRPr lang="zh-CN" altLang="en-US"/>
          </a:p>
          <a:p>
            <a:pPr marL="0" indent="0" algn="l">
              <a:buNone/>
            </a:pPr>
            <a:r>
              <a:rPr lang="en-US" sz="2400" dirty="0"/>
              <a:t> .Reduced REM sleep latency on </a:t>
            </a:r>
            <a:r>
              <a:rPr lang="en-US" sz="2400" dirty="0" err="1"/>
              <a:t>polysomnography</a:t>
            </a:r>
            <a:endParaRPr lang="en-US" sz="2400" dirty="0"/>
          </a:p>
          <a:p>
            <a:pPr marL="0" indent="0" algn="l">
              <a:buNone/>
            </a:pPr>
            <a:r>
              <a:rPr lang="en-US" sz="2400" dirty="0"/>
              <a:t> - Hallucinations and/or sleep paralysis at the beginning or end of sleep episodes are common (but not necessary for diagnosis in the DSM-5)</a:t>
            </a:r>
          </a:p>
          <a:p>
            <a:pPr marL="0" indent="0" algn="l">
              <a:buNone/>
            </a:pPr>
            <a:endParaRPr lang="en-US" dirty="0"/>
          </a:p>
          <a:p>
            <a:pPr marL="0" indent="0" algn="l">
              <a:buNone/>
            </a:pPr>
            <a:endParaRPr lang="en-US" dirty="0"/>
          </a:p>
          <a:p>
            <a:pPr marL="0" indent="0" algn="l">
              <a:buNone/>
            </a:pPr>
            <a:endParaRPr lang="en-US" dirty="0"/>
          </a:p>
          <a:p>
            <a:pPr marL="0" indent="0" algn="l">
              <a:buNone/>
            </a:pPr>
            <a:endParaRPr lang="ar-JO" dirty="0"/>
          </a:p>
        </p:txBody>
      </p:sp>
      <p:pic>
        <p:nvPicPr>
          <p:cNvPr id="2097165" name="Picture 2"/>
          <p:cNvPicPr>
            <a:picLocks noChangeAspect="1" noChangeArrowheads="1"/>
          </p:cNvPicPr>
          <p:nvPr/>
        </p:nvPicPr>
        <p:blipFill>
          <a:blip r:embed="rId2" cstate="print"/>
          <a:srcRect/>
          <a:stretch>
            <a:fillRect/>
          </a:stretch>
        </p:blipFill>
        <p:spPr bwMode="auto">
          <a:xfrm>
            <a:off x="5943600" y="167677"/>
            <a:ext cx="3057794" cy="1835473"/>
          </a:xfrm>
          <a:prstGeom prst="rect">
            <a:avLst/>
          </a:prstGeom>
          <a:noFill/>
          <a:ln>
            <a:noFill/>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3" name="عنصر نائب للمحتوى 2"/>
          <p:cNvSpPr>
            <a:spLocks noGrp="1"/>
          </p:cNvSpPr>
          <p:nvPr>
            <p:ph idx="1"/>
          </p:nvPr>
        </p:nvSpPr>
        <p:spPr>
          <a:xfrm>
            <a:off x="457200" y="404664"/>
            <a:ext cx="8229600" cy="6264696"/>
          </a:xfrm>
        </p:spPr>
        <p:txBody>
          <a:bodyPr>
            <a:normAutofit/>
          </a:bodyPr>
          <a:lstStyle/>
          <a:p>
            <a:pPr marL="0" indent="0" algn="l">
              <a:buNone/>
            </a:pPr>
            <a:r>
              <a:rPr lang="en-US" sz="2400" dirty="0">
                <a:solidFill>
                  <a:srgbClr val="FF0000"/>
                </a:solidFill>
              </a:rPr>
              <a:t>Epidemiology/Prevalence</a:t>
            </a:r>
            <a:r>
              <a:rPr lang="en-US" sz="2000" dirty="0"/>
              <a:t> </a:t>
            </a:r>
          </a:p>
          <a:p>
            <a:pPr algn="l">
              <a:buFontTx/>
              <a:buChar char="-"/>
            </a:pPr>
            <a:r>
              <a:rPr lang="en-US" sz="2000" dirty="0"/>
              <a:t>Narcolepsy with cataplexy occurs in 0.02-0.04% worldwide. Slightly more common in males than females.</a:t>
            </a:r>
          </a:p>
          <a:p>
            <a:pPr algn="l">
              <a:buFontTx/>
              <a:buChar char="-"/>
            </a:pPr>
            <a:r>
              <a:rPr lang="en-US" sz="2400" dirty="0">
                <a:solidFill>
                  <a:srgbClr val="FF0000"/>
                </a:solidFill>
              </a:rPr>
              <a:t>Pathophysiology</a:t>
            </a:r>
            <a:r>
              <a:rPr lang="en-US" sz="2400" dirty="0"/>
              <a:t> </a:t>
            </a:r>
          </a:p>
          <a:p>
            <a:pPr algn="l">
              <a:buFontTx/>
              <a:buChar char="-"/>
            </a:pPr>
            <a:r>
              <a:rPr lang="en-US" sz="2000" dirty="0"/>
              <a:t>Linked to a loss of hypothalamic neurons that produce </a:t>
            </a:r>
            <a:r>
              <a:rPr lang="en-US" sz="2000" dirty="0" err="1"/>
              <a:t>hypocretin</a:t>
            </a:r>
            <a:r>
              <a:rPr lang="en-US" sz="2000" dirty="0"/>
              <a:t> ,  May have autoimmune component </a:t>
            </a:r>
          </a:p>
          <a:p>
            <a:pPr algn="l">
              <a:buFontTx/>
              <a:buChar char="-"/>
            </a:pPr>
            <a:r>
              <a:rPr lang="en-US" sz="2800" dirty="0">
                <a:solidFill>
                  <a:srgbClr val="FF0000"/>
                </a:solidFill>
              </a:rPr>
              <a:t>Treatment</a:t>
            </a:r>
            <a:r>
              <a:rPr lang="en-US" sz="2800" dirty="0"/>
              <a:t> </a:t>
            </a:r>
            <a:r>
              <a:rPr lang="en-US" sz="2000" dirty="0"/>
              <a:t>– </a:t>
            </a:r>
          </a:p>
          <a:p>
            <a:pPr algn="l">
              <a:buFontTx/>
              <a:buChar char="-"/>
            </a:pPr>
            <a:r>
              <a:rPr lang="en-US" sz="2000" dirty="0"/>
              <a:t>- Scheduled daytime naps </a:t>
            </a:r>
          </a:p>
          <a:p>
            <a:pPr algn="l">
              <a:buFontTx/>
              <a:buChar char="-"/>
            </a:pPr>
            <a:r>
              <a:rPr lang="en-US" sz="2000" dirty="0"/>
              <a:t>- Avoidance of shift work </a:t>
            </a:r>
          </a:p>
          <a:p>
            <a:pPr algn="l">
              <a:buFontTx/>
              <a:buChar char="-"/>
            </a:pPr>
            <a:r>
              <a:rPr lang="en-US" sz="2000" dirty="0"/>
              <a:t>• For excessive daytime sleepiness: Amphetamines \- Non-amphetamines such as methylphenidate, </a:t>
            </a:r>
            <a:r>
              <a:rPr lang="en-US" sz="2000" dirty="0" err="1"/>
              <a:t>modafinil</a:t>
            </a:r>
            <a:r>
              <a:rPr lang="en-US" sz="2000" dirty="0"/>
              <a:t>, and sodium </a:t>
            </a:r>
            <a:r>
              <a:rPr lang="en-US" sz="2000" dirty="0" err="1"/>
              <a:t>oxybate</a:t>
            </a:r>
            <a:r>
              <a:rPr lang="en-US" sz="2000" dirty="0"/>
              <a:t> </a:t>
            </a:r>
          </a:p>
          <a:p>
            <a:pPr algn="l">
              <a:buFontTx/>
              <a:buChar char="-"/>
            </a:pPr>
            <a:r>
              <a:rPr lang="en-US" sz="2000" dirty="0"/>
              <a:t>For cataplexy: Sodium </a:t>
            </a:r>
            <a:r>
              <a:rPr lang="en-US" sz="2000" dirty="0" err="1"/>
              <a:t>oxybate</a:t>
            </a:r>
            <a:r>
              <a:rPr lang="en-US" sz="2000" dirty="0"/>
              <a:t> (drug of choice)</a:t>
            </a:r>
          </a:p>
          <a:p>
            <a:pPr marL="0" indent="0" algn="l">
              <a:buNone/>
            </a:pPr>
            <a:r>
              <a:rPr lang="en-US" sz="2000" dirty="0"/>
              <a:t>SSRIs (e.g. fluoxetine) have also been used to help reduce cataplexy. These drugs are indicated for usage in treatment as they have a tendency to help in suppressing REM.</a:t>
            </a:r>
          </a:p>
          <a:p>
            <a:pPr marL="0" indent="0" algn="l">
              <a:buNone/>
            </a:pPr>
            <a:endParaRPr lang="ar-JO"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7" name="عنوان 1"/>
          <p:cNvSpPr>
            <a:spLocks noGrp="1"/>
          </p:cNvSpPr>
          <p:nvPr>
            <p:ph type="title"/>
          </p:nvPr>
        </p:nvSpPr>
        <p:spPr>
          <a:xfrm>
            <a:off x="1066800" y="304800"/>
            <a:ext cx="6512511" cy="1143000"/>
          </a:xfrm>
        </p:spPr>
        <p:txBody>
          <a:bodyPr>
            <a:normAutofit/>
          </a:bodyPr>
          <a:lstStyle/>
          <a:p>
            <a:pPr algn="l"/>
            <a:r>
              <a:rPr lang="en-US" dirty="0">
                <a:solidFill>
                  <a:srgbClr val="FF0000"/>
                </a:solidFill>
              </a:rPr>
              <a:t>Circadian rhythm sleep wake disorders</a:t>
            </a:r>
            <a:endParaRPr lang="ar-JO" dirty="0">
              <a:solidFill>
                <a:srgbClr val="FF0000"/>
              </a:solidFill>
            </a:endParaRPr>
          </a:p>
        </p:txBody>
      </p:sp>
      <p:sp>
        <p:nvSpPr>
          <p:cNvPr id="1048658" name="عنصر نائب للمحتوى 2"/>
          <p:cNvSpPr>
            <a:spLocks noGrp="1"/>
          </p:cNvSpPr>
          <p:nvPr>
            <p:ph idx="1"/>
          </p:nvPr>
        </p:nvSpPr>
        <p:spPr>
          <a:xfrm>
            <a:off x="956442" y="2286000"/>
            <a:ext cx="6400800" cy="3474720"/>
          </a:xfrm>
        </p:spPr>
        <p:txBody>
          <a:bodyPr>
            <a:noAutofit/>
          </a:bodyPr>
          <a:lstStyle/>
          <a:p>
            <a:pPr marL="0" indent="0" algn="l">
              <a:buNone/>
            </a:pPr>
            <a:r>
              <a:rPr lang="en-US" sz="2400" dirty="0"/>
              <a:t>-recurrent patterns of sleep disruption due to an alteration of the circadian system or misalignment between the </a:t>
            </a:r>
            <a:r>
              <a:rPr lang="en-US" sz="2400" dirty="0" err="1"/>
              <a:t>endegenous</a:t>
            </a:r>
            <a:r>
              <a:rPr lang="en-US" sz="2400" dirty="0"/>
              <a:t> </a:t>
            </a:r>
            <a:r>
              <a:rPr lang="en-US" sz="2400" dirty="0" err="1"/>
              <a:t>cireadian</a:t>
            </a:r>
            <a:r>
              <a:rPr lang="en-US" sz="2400" dirty="0"/>
              <a:t> rhythm and sleep wake </a:t>
            </a:r>
            <a:r>
              <a:rPr lang="en-US" sz="2400" dirty="0" err="1"/>
              <a:t>sehedule</a:t>
            </a:r>
            <a:r>
              <a:rPr lang="en-US" sz="2400" dirty="0"/>
              <a:t> required by an individual's environment or schedule. sleep-wake, and shift</a:t>
            </a:r>
          </a:p>
          <a:p>
            <a:pPr marL="0" indent="0" algn="l">
              <a:buNone/>
            </a:pPr>
            <a:r>
              <a:rPr lang="en-US" sz="2400" dirty="0"/>
              <a:t> </a:t>
            </a:r>
            <a:r>
              <a:rPr lang="en-US" sz="2800" dirty="0">
                <a:solidFill>
                  <a:srgbClr val="FF0000"/>
                </a:solidFill>
              </a:rPr>
              <a:t>Symptoms </a:t>
            </a:r>
          </a:p>
          <a:p>
            <a:pPr marL="0" indent="0" algn="l">
              <a:buNone/>
            </a:pPr>
            <a:r>
              <a:rPr lang="en-US" sz="2400" dirty="0"/>
              <a:t>-Excessive daytime sleepiness , Insomnia , - Headaches , Difficulty concentrating reaction , times and frequent performance errors , irritability, Waking up at inappropriate times</a:t>
            </a:r>
          </a:p>
          <a:p>
            <a:pPr marL="0" indent="0" algn="l">
              <a:buNone/>
            </a:pPr>
            <a:endParaRPr lang="ar-JO"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D4CC109-BA8A-616C-0080-D710BE01FA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81001"/>
            <a:ext cx="9144000" cy="5410200"/>
          </a:xfrm>
          <a:prstGeom prst="rect">
            <a:avLst/>
          </a:prstGeom>
        </p:spPr>
      </p:pic>
    </p:spTree>
    <p:extLst>
      <p:ext uri="{BB962C8B-B14F-4D97-AF65-F5344CB8AC3E}">
        <p14:creationId xmlns:p14="http://schemas.microsoft.com/office/powerpoint/2010/main" val="32358031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3" name="عنوان 1"/>
          <p:cNvSpPr>
            <a:spLocks noGrp="1"/>
          </p:cNvSpPr>
          <p:nvPr>
            <p:ph type="title"/>
          </p:nvPr>
        </p:nvSpPr>
        <p:spPr>
          <a:xfrm>
            <a:off x="838200" y="533400"/>
            <a:ext cx="6512511" cy="685800"/>
          </a:xfrm>
        </p:spPr>
        <p:txBody>
          <a:bodyPr>
            <a:noAutofit/>
          </a:bodyPr>
          <a:lstStyle/>
          <a:p>
            <a:pPr algn="l"/>
            <a:r>
              <a:rPr lang="en-US" sz="4800" dirty="0"/>
              <a:t>Types</a:t>
            </a:r>
            <a:br>
              <a:rPr lang="en-US" sz="4800" dirty="0"/>
            </a:br>
            <a:endParaRPr lang="ar-JO" sz="4800" dirty="0"/>
          </a:p>
        </p:txBody>
      </p:sp>
      <p:sp>
        <p:nvSpPr>
          <p:cNvPr id="1048604" name="عنصر نائب للمحتوى 2"/>
          <p:cNvSpPr>
            <a:spLocks noGrp="1"/>
          </p:cNvSpPr>
          <p:nvPr>
            <p:ph idx="1"/>
          </p:nvPr>
        </p:nvSpPr>
        <p:spPr>
          <a:xfrm>
            <a:off x="533400" y="762000"/>
            <a:ext cx="8229600" cy="5832648"/>
          </a:xfrm>
        </p:spPr>
        <p:txBody>
          <a:bodyPr>
            <a:normAutofit/>
          </a:bodyPr>
          <a:lstStyle/>
          <a:p>
            <a:pPr marL="0" indent="0" algn="l">
              <a:buNone/>
            </a:pPr>
            <a:r>
              <a:rPr lang="en-US" sz="2400" dirty="0">
                <a:solidFill>
                  <a:srgbClr val="FF0000"/>
                </a:solidFill>
              </a:rPr>
              <a:t>Advanced sleep-wake phase disorder</a:t>
            </a:r>
          </a:p>
          <a:p>
            <a:pPr marL="0" indent="0" algn="l">
              <a:buNone/>
            </a:pPr>
            <a:r>
              <a:rPr lang="en-US" dirty="0"/>
              <a:t> </a:t>
            </a:r>
            <a:r>
              <a:rPr lang="en-US" sz="2000" dirty="0"/>
              <a:t>the patient may find it very difficult to stay awake in the early evening and wake up too early in the morning. This can interfere with work, school, or social responsibilities.</a:t>
            </a:r>
          </a:p>
          <a:p>
            <a:pPr marL="0" indent="0" algn="l">
              <a:buNone/>
            </a:pPr>
            <a:r>
              <a:rPr lang="en-US" sz="2000" dirty="0"/>
              <a:t>Usually occur in older age .</a:t>
            </a:r>
          </a:p>
          <a:p>
            <a:pPr marL="0" indent="0" algn="l">
              <a:buNone/>
            </a:pPr>
            <a:r>
              <a:rPr lang="en-US" sz="2400" dirty="0">
                <a:solidFill>
                  <a:srgbClr val="FF0000"/>
                </a:solidFill>
              </a:rPr>
              <a:t>Delayed sleep-wake phase disorder</a:t>
            </a:r>
          </a:p>
          <a:p>
            <a:pPr marL="0" indent="0" algn="l">
              <a:buNone/>
            </a:pPr>
            <a:r>
              <a:rPr lang="en-US" sz="2000" dirty="0"/>
              <a:t>The patient may fall asleep later than he would like and find it difficult to wake up on time in the morning which can lead to daytime tiredness or anxiety , usually occur with caffeine and nicotine use , irregular sleep schedule and in puberty . </a:t>
            </a:r>
          </a:p>
          <a:p>
            <a:pPr marL="0" indent="0" algn="l">
              <a:buNone/>
            </a:pPr>
            <a:endParaRPr lang="en-US" sz="2000" dirty="0"/>
          </a:p>
          <a:p>
            <a:pPr marL="0" indent="0" algn="l">
              <a:buNone/>
            </a:pPr>
            <a:endParaRPr lang="en-US" sz="2000" dirty="0"/>
          </a:p>
          <a:p>
            <a:pPr marL="0" indent="0" algn="l">
              <a:buNone/>
            </a:pPr>
            <a:endParaRPr lang="en-US" dirty="0"/>
          </a:p>
          <a:p>
            <a:pPr marL="0" indent="0" algn="l">
              <a:buNone/>
            </a:pPr>
            <a:endParaRPr lang="ar-J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0" name="عنصر نائب للمحتوى 2"/>
          <p:cNvSpPr>
            <a:spLocks noGrp="1"/>
          </p:cNvSpPr>
          <p:nvPr>
            <p:ph idx="1"/>
          </p:nvPr>
        </p:nvSpPr>
        <p:spPr>
          <a:xfrm>
            <a:off x="296815" y="321886"/>
            <a:ext cx="8229600" cy="3107113"/>
          </a:xfrm>
        </p:spPr>
        <p:txBody>
          <a:bodyPr>
            <a:normAutofit lnSpcReduction="10000"/>
          </a:bodyPr>
          <a:lstStyle/>
          <a:p>
            <a:pPr marL="0" indent="0" algn="l">
              <a:buNone/>
            </a:pPr>
            <a:r>
              <a:rPr lang="en-US" sz="2400" b="1" dirty="0">
                <a:solidFill>
                  <a:srgbClr val="FF0000"/>
                </a:solidFill>
              </a:rPr>
              <a:t>Shift work disorder</a:t>
            </a:r>
          </a:p>
          <a:p>
            <a:pPr marL="0" indent="0" algn="l">
              <a:buNone/>
            </a:pPr>
            <a:r>
              <a:rPr lang="en-US" sz="2400" dirty="0"/>
              <a:t>Sleep deprivation secondary to untraditional hours of work</a:t>
            </a:r>
          </a:p>
          <a:p>
            <a:pPr marL="0" indent="0" algn="l">
              <a:buNone/>
            </a:pPr>
            <a:r>
              <a:rPr lang="en-US" sz="2400" b="1" dirty="0">
                <a:solidFill>
                  <a:srgbClr val="FF0000"/>
                </a:solidFill>
              </a:rPr>
              <a:t>Jet lag disorder</a:t>
            </a:r>
          </a:p>
          <a:p>
            <a:pPr marL="0" indent="0" algn="l">
              <a:buNone/>
            </a:pPr>
            <a:r>
              <a:rPr lang="en-US" sz="2400" dirty="0"/>
              <a:t>Sleep disturbances (insomnia, hypersomnia) associated with travel across multiple time zones , usually resolve 2-3 days after travel </a:t>
            </a:r>
          </a:p>
          <a:p>
            <a:pPr marL="0" indent="0" algn="l">
              <a:buNone/>
            </a:pPr>
            <a:endParaRPr lang="en-US" dirty="0"/>
          </a:p>
          <a:p>
            <a:pPr marL="0" indent="0" algn="l">
              <a:buNone/>
            </a:pPr>
            <a:r>
              <a:rPr lang="en-US" dirty="0"/>
              <a:t> </a:t>
            </a:r>
          </a:p>
          <a:p>
            <a:pPr marL="0" indent="0" algn="l">
              <a:buNone/>
            </a:pPr>
            <a:endParaRPr lang="en-US" dirty="0"/>
          </a:p>
          <a:p>
            <a:pPr marL="0" indent="0" algn="l">
              <a:buNone/>
            </a:pPr>
            <a:endParaRPr lang="en-US" dirty="0"/>
          </a:p>
          <a:p>
            <a:pPr marL="0" indent="0" algn="l">
              <a:buNone/>
            </a:pPr>
            <a:endParaRPr lang="ar-JO" dirty="0"/>
          </a:p>
        </p:txBody>
      </p:sp>
      <p:sp>
        <p:nvSpPr>
          <p:cNvPr id="1048601" name="عنصر نائب للمحتوى 2"/>
          <p:cNvSpPr>
            <a:spLocks noGrp="1"/>
          </p:cNvSpPr>
          <p:nvPr/>
        </p:nvSpPr>
        <p:spPr>
          <a:xfrm>
            <a:off x="0" y="3011554"/>
            <a:ext cx="8571058" cy="3013295"/>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rgbClr val="000000"/>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rgbClr val="000000"/>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rgbClr val="000000"/>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rgbClr val="000000"/>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rgbClr val="000000"/>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rgbClr val="000000"/>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rgbClr val="000000"/>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rgbClr val="000000"/>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rgbClr val="000000"/>
                </a:solidFill>
                <a:latin typeface="+mn-lt"/>
                <a:ea typeface="+mn-ea"/>
                <a:cs typeface="+mn-cs"/>
              </a:defRPr>
            </a:lvl9pPr>
          </a:lstStyle>
          <a:p>
            <a:pPr marL="0" indent="0" algn="l">
              <a:buNone/>
            </a:pPr>
            <a:r>
              <a:rPr lang="en-US" sz="2800" dirty="0">
                <a:solidFill>
                  <a:srgbClr val="FF0000"/>
                </a:solidFill>
                <a:latin typeface="Arial"/>
              </a:rPr>
              <a:t>TREATMENTS</a:t>
            </a:r>
          </a:p>
          <a:p>
            <a:pPr marL="0" indent="0" algn="l">
              <a:buNone/>
            </a:pPr>
            <a:r>
              <a:rPr lang="en-US" sz="2400" b="1" i="1" u="none" dirty="0">
                <a:latin typeface="Arial"/>
              </a:rPr>
              <a:t>Non- Pharmacological</a:t>
            </a:r>
            <a:endParaRPr lang="zh-CN" altLang="en-US" sz="2400" b="1" i="1" u="none"/>
          </a:p>
          <a:p>
            <a:pPr marL="0" indent="0" algn="l">
              <a:buNone/>
            </a:pPr>
            <a:r>
              <a:rPr lang="en-US" altLang="en-US" sz="2000" b="0" i="0" u="none" dirty="0">
                <a:latin typeface="Arial"/>
              </a:rPr>
              <a:t> (Sleep education) educating the patient about the sleep stages and making them develop good sleep habits and regulating their naps.</a:t>
            </a:r>
            <a:endParaRPr lang="zh-CN" altLang="en-US" sz="2400" b="1" i="1" u="none"/>
          </a:p>
          <a:p>
            <a:pPr marL="0" indent="0" algn="l">
              <a:buNone/>
            </a:pPr>
            <a:r>
              <a:rPr lang="en-US" altLang="en-US" sz="2800" b="1" i="1" dirty="0">
                <a:latin typeface="Arial"/>
              </a:rPr>
              <a:t>Pharmacological</a:t>
            </a:r>
            <a:r>
              <a:rPr lang="en-US" altLang="en-US" sz="2000" dirty="0">
                <a:latin typeface="Arial"/>
              </a:rPr>
              <a:t> </a:t>
            </a:r>
            <a:endParaRPr lang="zh-CN" altLang="en-US"/>
          </a:p>
          <a:p>
            <a:pPr algn="l">
              <a:buFontTx/>
              <a:buChar char="-"/>
            </a:pPr>
            <a:r>
              <a:rPr lang="en-US" sz="2000" dirty="0">
                <a:latin typeface="Arial"/>
              </a:rPr>
              <a:t>Administration of melatonin in the evening </a:t>
            </a:r>
          </a:p>
          <a:p>
            <a:pPr marL="0" indent="0" algn="l">
              <a:buNone/>
            </a:pPr>
            <a:r>
              <a:rPr lang="en-US" sz="2000" dirty="0">
                <a:latin typeface="Arial"/>
              </a:rPr>
              <a:t>-Hypnotic : short acting benzodiazepine</a:t>
            </a:r>
            <a:endParaRPr lang="zh-CN" altLang="en-US"/>
          </a:p>
          <a:p>
            <a:pPr marL="0" indent="0" algn="l">
              <a:buNone/>
            </a:pPr>
            <a:endParaRPr lang="en-US" dirty="0"/>
          </a:p>
          <a:p>
            <a:pPr marL="0" indent="0" algn="l">
              <a:buNone/>
            </a:pPr>
            <a:endParaRPr lang="ar-JO"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عنوان 1"/>
          <p:cNvSpPr>
            <a:spLocks noGrp="1"/>
          </p:cNvSpPr>
          <p:nvPr>
            <p:ph type="title"/>
          </p:nvPr>
        </p:nvSpPr>
        <p:spPr>
          <a:xfrm>
            <a:off x="990600" y="0"/>
            <a:ext cx="6512511" cy="1143000"/>
          </a:xfrm>
        </p:spPr>
        <p:txBody>
          <a:bodyPr>
            <a:normAutofit/>
          </a:bodyPr>
          <a:lstStyle/>
          <a:p>
            <a:pPr algn="l"/>
            <a:r>
              <a:rPr lang="en-US" sz="4400" b="1" dirty="0">
                <a:solidFill>
                  <a:srgbClr val="FF0000"/>
                </a:solidFill>
              </a:rPr>
              <a:t>Parasomnia</a:t>
            </a:r>
            <a:endParaRPr lang="ar-JO" sz="4400" b="1" dirty="0">
              <a:solidFill>
                <a:srgbClr val="FF0000"/>
              </a:solidFill>
            </a:endParaRPr>
          </a:p>
        </p:txBody>
      </p:sp>
      <p:sp>
        <p:nvSpPr>
          <p:cNvPr id="1048594" name="عنصر نائب للمحتوى 2"/>
          <p:cNvSpPr>
            <a:spLocks noGrp="1"/>
          </p:cNvSpPr>
          <p:nvPr>
            <p:ph idx="1"/>
          </p:nvPr>
        </p:nvSpPr>
        <p:spPr>
          <a:xfrm>
            <a:off x="762000" y="1066800"/>
            <a:ext cx="8026140" cy="3474720"/>
          </a:xfrm>
        </p:spPr>
        <p:txBody>
          <a:bodyPr>
            <a:normAutofit/>
          </a:bodyPr>
          <a:lstStyle/>
          <a:p>
            <a:pPr marL="0" indent="0" algn="l">
              <a:buNone/>
            </a:pPr>
            <a:r>
              <a:rPr lang="en-US" sz="2400" dirty="0"/>
              <a:t>Abnormal behaviors, experiences, or physiological events that occur during sleep or sleep-wake transitions.</a:t>
            </a:r>
          </a:p>
          <a:p>
            <a:pPr marL="0" indent="0" algn="l">
              <a:buNone/>
            </a:pPr>
            <a:r>
              <a:rPr lang="en-US" sz="2400" dirty="0"/>
              <a:t> Symptoms may include abnormal movements, emotions, dreams, and autonomic activity. </a:t>
            </a:r>
          </a:p>
          <a:p>
            <a:pPr marL="0" indent="0" algn="l">
              <a:buNone/>
            </a:pPr>
            <a:endParaRPr lang="ar-JO" dirty="0"/>
          </a:p>
        </p:txBody>
      </p:sp>
      <p:pic>
        <p:nvPicPr>
          <p:cNvPr id="2097154" name="Picture 3"/>
          <p:cNvPicPr>
            <a:picLocks noChangeAspect="1" noChangeArrowheads="1"/>
          </p:cNvPicPr>
          <p:nvPr/>
        </p:nvPicPr>
        <p:blipFill>
          <a:blip r:embed="rId2"/>
          <a:srcRect/>
          <a:stretch>
            <a:fillRect/>
          </a:stretch>
        </p:blipFill>
        <p:spPr bwMode="auto">
          <a:xfrm>
            <a:off x="6172200" y="4038600"/>
            <a:ext cx="2714922" cy="2709511"/>
          </a:xfrm>
          <a:prstGeom prst="rect">
            <a:avLst/>
          </a:prstGeom>
          <a:noFill/>
          <a:ln>
            <a:noFill/>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عنوان 1"/>
          <p:cNvSpPr>
            <a:spLocks noGrp="1"/>
          </p:cNvSpPr>
          <p:nvPr>
            <p:ph type="title"/>
          </p:nvPr>
        </p:nvSpPr>
        <p:spPr>
          <a:xfrm>
            <a:off x="152400" y="235374"/>
            <a:ext cx="6512511" cy="1143000"/>
          </a:xfrm>
        </p:spPr>
        <p:txBody>
          <a:bodyPr>
            <a:normAutofit/>
          </a:bodyPr>
          <a:lstStyle/>
          <a:p>
            <a:pPr algn="l"/>
            <a:r>
              <a:rPr lang="en-US" sz="4000" dirty="0">
                <a:solidFill>
                  <a:srgbClr val="FF0000"/>
                </a:solidFill>
              </a:rPr>
              <a:t>Types of </a:t>
            </a:r>
            <a:r>
              <a:rPr lang="en-US" sz="4000" dirty="0" err="1">
                <a:solidFill>
                  <a:srgbClr val="FF0000"/>
                </a:solidFill>
              </a:rPr>
              <a:t>parasomnia</a:t>
            </a:r>
            <a:endParaRPr lang="ar-JO" sz="4000" dirty="0">
              <a:solidFill>
                <a:srgbClr val="FF0000"/>
              </a:solidFill>
            </a:endParaRPr>
          </a:p>
        </p:txBody>
      </p:sp>
      <p:pic>
        <p:nvPicPr>
          <p:cNvPr id="2097152" name="Picture 2"/>
          <p:cNvPicPr>
            <a:picLocks noChangeAspect="1" noChangeArrowheads="1"/>
          </p:cNvPicPr>
          <p:nvPr/>
        </p:nvPicPr>
        <p:blipFill>
          <a:blip r:embed="rId2" cstate="print"/>
          <a:srcRect/>
          <a:stretch>
            <a:fillRect/>
          </a:stretch>
        </p:blipFill>
        <p:spPr bwMode="auto">
          <a:xfrm>
            <a:off x="7524925" y="23079"/>
            <a:ext cx="1421307" cy="1065980"/>
          </a:xfrm>
          <a:prstGeom prst="rect">
            <a:avLst/>
          </a:prstGeom>
          <a:noFill/>
          <a:ln>
            <a:noFill/>
          </a:ln>
          <a:effectLst/>
        </p:spPr>
      </p:pic>
      <p:sp>
        <p:nvSpPr>
          <p:cNvPr id="1048587" name="TextBox 1048586"/>
          <p:cNvSpPr txBox="1"/>
          <p:nvPr/>
        </p:nvSpPr>
        <p:spPr>
          <a:xfrm>
            <a:off x="152400" y="899871"/>
            <a:ext cx="8573645" cy="5324535"/>
          </a:xfrm>
          <a:prstGeom prst="rect">
            <a:avLst/>
          </a:prstGeom>
        </p:spPr>
        <p:txBody>
          <a:bodyPr wrap="square" rtlCol="0">
            <a:spAutoFit/>
          </a:bodyPr>
          <a:lstStyle/>
          <a:p>
            <a:r>
              <a:rPr lang="en-GB" sz="2000" dirty="0">
                <a:solidFill>
                  <a:srgbClr val="000000"/>
                </a:solidFill>
              </a:rPr>
              <a:t>
﻿﻿﻿</a:t>
            </a:r>
            <a:r>
              <a:rPr lang="en-GB" sz="2000" b="1" i="1" dirty="0">
                <a:solidFill>
                  <a:srgbClr val="000000"/>
                </a:solidFill>
              </a:rPr>
              <a:t>Sleep -walking</a:t>
            </a:r>
            <a:r>
              <a:rPr lang="en-US" sz="2000" b="1" i="1" dirty="0">
                <a:solidFill>
                  <a:srgbClr val="000000"/>
                </a:solidFill>
              </a:rPr>
              <a:t> </a:t>
            </a:r>
            <a:r>
              <a:rPr lang="en-GB" sz="2000" dirty="0">
                <a:solidFill>
                  <a:srgbClr val="000000"/>
                </a:solidFill>
              </a:rPr>
              <a:t>(it can happen in night sleep or even day time nap.)</a:t>
            </a:r>
          </a:p>
          <a:p>
            <a:r>
              <a:rPr lang="en-GB" sz="2000" dirty="0">
                <a:solidFill>
                  <a:srgbClr val="000000"/>
                </a:solidFill>
              </a:rPr>
              <a:t>
﻿﻿﻿</a:t>
            </a:r>
            <a:r>
              <a:rPr lang="en-GB" sz="2000" b="1" i="1" dirty="0">
                <a:solidFill>
                  <a:srgbClr val="000000"/>
                </a:solidFill>
              </a:rPr>
              <a:t>Sleep-talking</a:t>
            </a:r>
            <a:r>
              <a:rPr lang="en-GB" sz="2000" dirty="0">
                <a:solidFill>
                  <a:srgbClr val="000000"/>
                </a:solidFill>
              </a:rPr>
              <a:t> (it involves different forms of talking from mumbling up to full conversations).</a:t>
            </a:r>
          </a:p>
          <a:p>
            <a:r>
              <a:rPr lang="en-GB" sz="2000" dirty="0">
                <a:solidFill>
                  <a:srgbClr val="000000"/>
                </a:solidFill>
              </a:rPr>
              <a:t>
﻿﻿﻿</a:t>
            </a:r>
            <a:r>
              <a:rPr lang="en-GB" sz="2000" b="1" i="1" dirty="0">
                <a:solidFill>
                  <a:srgbClr val="000000"/>
                </a:solidFill>
              </a:rPr>
              <a:t>Sleep-related groaning </a:t>
            </a:r>
            <a:r>
              <a:rPr lang="en-GB" sz="2000" dirty="0">
                <a:solidFill>
                  <a:srgbClr val="000000"/>
                </a:solidFill>
              </a:rPr>
              <a:t>(usually happen when you exhale slowly and deeply and can</a:t>
            </a:r>
            <a:r>
              <a:rPr lang="en-US" sz="2000" dirty="0">
                <a:solidFill>
                  <a:srgbClr val="000000"/>
                </a:solidFill>
              </a:rPr>
              <a:t> </a:t>
            </a:r>
            <a:r>
              <a:rPr lang="en-GB" sz="2000" dirty="0">
                <a:solidFill>
                  <a:srgbClr val="000000"/>
                </a:solidFill>
              </a:rPr>
              <a:t>be mistaken with snoring).
﻿﻿﻿</a:t>
            </a:r>
            <a:r>
              <a:rPr lang="en-GB" sz="2000" b="1" i="1" dirty="0">
                <a:solidFill>
                  <a:srgbClr val="000000"/>
                </a:solidFill>
              </a:rPr>
              <a:t>Night mares.</a:t>
            </a:r>
            <a:r>
              <a:rPr lang="en-GB" sz="2000" dirty="0">
                <a:solidFill>
                  <a:srgbClr val="000000"/>
                </a:solidFill>
              </a:rPr>
              <a:t>(troubling intense dreams that may cause danger and anxiety or fear happening during the REM phase of sleep).</a:t>
            </a:r>
          </a:p>
          <a:p>
            <a:r>
              <a:rPr lang="en-GB" sz="2000" dirty="0">
                <a:solidFill>
                  <a:srgbClr val="000000"/>
                </a:solidFill>
              </a:rPr>
              <a:t>
﻿﻿﻿</a:t>
            </a:r>
            <a:r>
              <a:rPr lang="en-GB" sz="2000" b="1" i="1" dirty="0">
                <a:solidFill>
                  <a:srgbClr val="000000"/>
                </a:solidFill>
              </a:rPr>
              <a:t>Night terrors</a:t>
            </a:r>
            <a:r>
              <a:rPr lang="en-GB" sz="2000" dirty="0">
                <a:solidFill>
                  <a:srgbClr val="000000"/>
                </a:solidFill>
              </a:rPr>
              <a:t>.(the patient waking up suddenly in a terrified state which can last from</a:t>
            </a:r>
            <a:r>
              <a:rPr lang="en-US" sz="2000" dirty="0">
                <a:solidFill>
                  <a:srgbClr val="000000"/>
                </a:solidFill>
              </a:rPr>
              <a:t> </a:t>
            </a:r>
            <a:r>
              <a:rPr lang="en-GB" sz="2000" dirty="0">
                <a:solidFill>
                  <a:srgbClr val="000000"/>
                </a:solidFill>
              </a:rPr>
              <a:t>30sec to 5 min and can be associated with sweating or crying usually happening in the NON-REM phase of sleep.)</a:t>
            </a:r>
          </a:p>
          <a:p>
            <a:r>
              <a:rPr lang="en-GB" sz="2000" dirty="0">
                <a:solidFill>
                  <a:srgbClr val="000000"/>
                </a:solidFill>
              </a:rPr>
              <a:t>
﻿﻿﻿</a:t>
            </a:r>
            <a:r>
              <a:rPr lang="en-GB" sz="2000" b="1" i="1" dirty="0">
                <a:solidFill>
                  <a:srgbClr val="000000"/>
                </a:solidFill>
              </a:rPr>
              <a:t>Bedwetting</a:t>
            </a:r>
            <a:r>
              <a:rPr lang="en-GB" sz="2000" dirty="0">
                <a:solidFill>
                  <a:srgbClr val="000000"/>
                </a:solidFill>
              </a:rPr>
              <a:t>.(mainly with children).
</a:t>
            </a:r>
            <a:r>
              <a:rPr lang="en-GB" sz="2000" b="1" i="1" dirty="0">
                <a:solidFill>
                  <a:srgbClr val="000000"/>
                </a:solidFill>
              </a:rPr>
              <a:t>﻿﻿﻿</a:t>
            </a:r>
            <a:endParaRPr lang="en-GB" sz="2000" dirty="0">
              <a:solidFill>
                <a:srgbClr val="0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2" name="Title 1048591"/>
          <p:cNvSpPr>
            <a:spLocks noGrp="1"/>
          </p:cNvSpPr>
          <p:nvPr>
            <p:ph type="title"/>
          </p:nvPr>
        </p:nvSpPr>
        <p:spPr/>
        <p:txBody>
          <a:bodyPr/>
          <a:lstStyle/>
          <a:p>
            <a:endParaRPr lang="en-GB"/>
          </a:p>
        </p:txBody>
      </p:sp>
      <p:pic>
        <p:nvPicPr>
          <p:cNvPr id="2097153" name="Picture 2097152"/>
          <p:cNvPicPr>
            <a:picLocks/>
          </p:cNvPicPr>
          <p:nvPr/>
        </p:nvPicPr>
        <p:blipFill>
          <a:blip r:embed="rId2"/>
          <a:stretch>
            <a:fillRect/>
          </a:stretch>
        </p:blipFill>
        <p:spPr>
          <a:xfrm>
            <a:off x="0" y="0"/>
            <a:ext cx="9182978" cy="6888981"/>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5" name="عنوان 1"/>
          <p:cNvSpPr>
            <a:spLocks noGrp="1"/>
          </p:cNvSpPr>
          <p:nvPr>
            <p:ph type="title"/>
          </p:nvPr>
        </p:nvSpPr>
        <p:spPr>
          <a:xfrm>
            <a:off x="1371600" y="0"/>
            <a:ext cx="6512511" cy="1143000"/>
          </a:xfrm>
        </p:spPr>
        <p:txBody>
          <a:bodyPr>
            <a:normAutofit/>
          </a:bodyPr>
          <a:lstStyle/>
          <a:p>
            <a:pPr algn="l"/>
            <a:r>
              <a:rPr lang="en-US" sz="4000" b="1" dirty="0">
                <a:solidFill>
                  <a:srgbClr val="FF0000"/>
                </a:solidFill>
              </a:rPr>
              <a:t>Causes of </a:t>
            </a:r>
            <a:r>
              <a:rPr lang="en-US" sz="4000" b="1" dirty="0" err="1">
                <a:solidFill>
                  <a:srgbClr val="FF0000"/>
                </a:solidFill>
              </a:rPr>
              <a:t>parasomnia</a:t>
            </a:r>
            <a:r>
              <a:rPr lang="en-US" sz="4000" b="1" dirty="0">
                <a:solidFill>
                  <a:srgbClr val="FF0000"/>
                </a:solidFill>
              </a:rPr>
              <a:t>:</a:t>
            </a:r>
            <a:endParaRPr lang="ar-JO" sz="4000" b="1" dirty="0">
              <a:solidFill>
                <a:srgbClr val="FF0000"/>
              </a:solidFill>
            </a:endParaRPr>
          </a:p>
        </p:txBody>
      </p:sp>
      <p:sp>
        <p:nvSpPr>
          <p:cNvPr id="1048596" name="عنصر نائب للمحتوى 2"/>
          <p:cNvSpPr>
            <a:spLocks noGrp="1"/>
          </p:cNvSpPr>
          <p:nvPr>
            <p:ph idx="1"/>
          </p:nvPr>
        </p:nvSpPr>
        <p:spPr>
          <a:xfrm>
            <a:off x="304800" y="1524000"/>
            <a:ext cx="7848600" cy="4312920"/>
          </a:xfrm>
        </p:spPr>
        <p:txBody>
          <a:bodyPr>
            <a:normAutofit fontScale="92500" lnSpcReduction="10000"/>
          </a:bodyPr>
          <a:lstStyle/>
          <a:p>
            <a:pPr marL="0" indent="0" algn="l">
              <a:buNone/>
            </a:pPr>
            <a:r>
              <a:rPr lang="en-US" sz="2400" dirty="0"/>
              <a:t>Stress .</a:t>
            </a:r>
          </a:p>
          <a:p>
            <a:pPr marL="0" indent="0" algn="l">
              <a:buNone/>
            </a:pPr>
            <a:r>
              <a:rPr lang="en-US" sz="2400" dirty="0"/>
              <a:t>Anxiety.</a:t>
            </a:r>
          </a:p>
          <a:p>
            <a:pPr marL="0" indent="0" algn="l">
              <a:buNone/>
            </a:pPr>
            <a:r>
              <a:rPr lang="en-US" sz="2400" dirty="0"/>
              <a:t>Depression.</a:t>
            </a:r>
          </a:p>
          <a:p>
            <a:pPr marL="0" indent="0" algn="l">
              <a:buNone/>
            </a:pPr>
            <a:r>
              <a:rPr lang="en-US" sz="2400" dirty="0"/>
              <a:t>Substance use.</a:t>
            </a:r>
          </a:p>
          <a:p>
            <a:pPr marL="0" indent="0" algn="l">
              <a:buNone/>
            </a:pPr>
            <a:r>
              <a:rPr lang="en-US" sz="2400" dirty="0"/>
              <a:t>Side effect of some medication.</a:t>
            </a:r>
          </a:p>
          <a:p>
            <a:pPr marL="0" indent="0" algn="l">
              <a:buNone/>
            </a:pPr>
            <a:r>
              <a:rPr lang="en-US" sz="2400" dirty="0"/>
              <a:t>Irregular sleep (night shifts).</a:t>
            </a:r>
          </a:p>
          <a:p>
            <a:pPr marL="0" indent="0" algn="l">
              <a:buNone/>
            </a:pPr>
            <a:r>
              <a:rPr lang="en-US" sz="2400" dirty="0"/>
              <a:t>Other sleep disorders(insomnia).</a:t>
            </a:r>
          </a:p>
          <a:p>
            <a:pPr marL="0" indent="0" algn="l">
              <a:buNone/>
            </a:pPr>
            <a:r>
              <a:rPr lang="en-US" sz="2400" dirty="0"/>
              <a:t>Sleep deprivation</a:t>
            </a:r>
          </a:p>
          <a:p>
            <a:pPr marL="0" indent="0" algn="l">
              <a:buNone/>
            </a:pPr>
            <a:r>
              <a:rPr lang="en-US" sz="3900" dirty="0" err="1">
                <a:solidFill>
                  <a:srgbClr val="FF0000"/>
                </a:solidFill>
              </a:rPr>
              <a:t>Parasomnia</a:t>
            </a:r>
            <a:r>
              <a:rPr lang="en-US" sz="3900" dirty="0">
                <a:solidFill>
                  <a:srgbClr val="FF0000"/>
                </a:solidFill>
              </a:rPr>
              <a:t> treatment</a:t>
            </a:r>
          </a:p>
          <a:p>
            <a:pPr marL="0" indent="0" algn="l">
              <a:buNone/>
            </a:pPr>
            <a:r>
              <a:rPr lang="en-US" sz="2400" dirty="0"/>
              <a:t>It maybe by using medication, behavioral therapy or lifestyle change.</a:t>
            </a:r>
          </a:p>
          <a:p>
            <a:pPr marL="0" indent="0" algn="l">
              <a:buNone/>
            </a:pPr>
            <a:endParaRPr lang="en-US" dirty="0">
              <a:solidFill>
                <a:srgbClr val="FF0000"/>
              </a:solidFill>
            </a:endParaRPr>
          </a:p>
          <a:p>
            <a:pPr marL="0" indent="0" algn="l">
              <a:buNone/>
            </a:pPr>
            <a:endParaRPr lang="en-US" dirty="0">
              <a:solidFill>
                <a:srgbClr val="FF0000"/>
              </a:solidFill>
            </a:endParaRPr>
          </a:p>
          <a:p>
            <a:pPr marL="0" indent="0" algn="l">
              <a:buNone/>
            </a:pPr>
            <a:endParaRPr lang="ar-JO"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2" name="عنصر نائب للمحتوى 2"/>
          <p:cNvSpPr>
            <a:spLocks noGrp="1"/>
          </p:cNvSpPr>
          <p:nvPr>
            <p:ph idx="1"/>
          </p:nvPr>
        </p:nvSpPr>
        <p:spPr>
          <a:xfrm>
            <a:off x="381000" y="838200"/>
            <a:ext cx="8229600" cy="4525963"/>
          </a:xfrm>
        </p:spPr>
        <p:txBody>
          <a:bodyPr>
            <a:normAutofit/>
          </a:bodyPr>
          <a:lstStyle/>
          <a:p>
            <a:pPr marL="0" indent="0" algn="ctr">
              <a:buNone/>
            </a:pPr>
            <a:r>
              <a:rPr lang="en-US" sz="7200" dirty="0"/>
              <a:t>Thank you</a:t>
            </a:r>
            <a:endParaRPr lang="ar-JO" sz="7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7" name="عنصر نائب للمحتوى 2"/>
          <p:cNvSpPr>
            <a:spLocks noGrp="1"/>
          </p:cNvSpPr>
          <p:nvPr>
            <p:ph idx="1"/>
          </p:nvPr>
        </p:nvSpPr>
        <p:spPr>
          <a:xfrm>
            <a:off x="0" y="11723"/>
            <a:ext cx="9144000" cy="5974080"/>
          </a:xfrm>
        </p:spPr>
        <p:txBody>
          <a:bodyPr>
            <a:normAutofit/>
          </a:bodyPr>
          <a:lstStyle/>
          <a:p>
            <a:pPr marL="45720" indent="0">
              <a:buNone/>
            </a:pPr>
            <a:endParaRPr lang="en-US" b="1" dirty="0"/>
          </a:p>
          <a:p>
            <a:r>
              <a:rPr lang="en-US" dirty="0"/>
              <a:t>.</a:t>
            </a:r>
          </a:p>
        </p:txBody>
      </p:sp>
      <p:pic>
        <p:nvPicPr>
          <p:cNvPr id="2097157" name="Picture 2" descr="4 Stages of Sleep - Hook AP Psychology 2A"/>
          <p:cNvPicPr>
            <a:picLocks noChangeAspect="1" noChangeArrowheads="1"/>
          </p:cNvPicPr>
          <p:nvPr/>
        </p:nvPicPr>
        <p:blipFill>
          <a:blip r:embed="rId2"/>
          <a:srcRect/>
          <a:stretch>
            <a:fillRect/>
          </a:stretch>
        </p:blipFill>
        <p:spPr bwMode="auto">
          <a:xfrm>
            <a:off x="0" y="0"/>
            <a:ext cx="9144000" cy="686895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8" name="Title 1"/>
          <p:cNvSpPr>
            <a:spLocks noGrp="1"/>
          </p:cNvSpPr>
          <p:nvPr>
            <p:ph type="title"/>
          </p:nvPr>
        </p:nvSpPr>
        <p:spPr>
          <a:xfrm>
            <a:off x="152400" y="228600"/>
            <a:ext cx="8458200" cy="1143000"/>
          </a:xfrm>
        </p:spPr>
        <p:txBody>
          <a:bodyPr/>
          <a:lstStyle/>
          <a:p>
            <a:pPr algn="l"/>
            <a:r>
              <a:rPr lang="en-US" dirty="0"/>
              <a:t>Types of sleep disorders:</a:t>
            </a:r>
          </a:p>
        </p:txBody>
      </p:sp>
      <p:sp>
        <p:nvSpPr>
          <p:cNvPr id="1048619" name="Content Placeholder 2"/>
          <p:cNvSpPr>
            <a:spLocks noGrp="1"/>
          </p:cNvSpPr>
          <p:nvPr>
            <p:ph idx="1"/>
          </p:nvPr>
        </p:nvSpPr>
        <p:spPr>
          <a:xfrm>
            <a:off x="457200" y="1752600"/>
            <a:ext cx="6400800" cy="3474720"/>
          </a:xfrm>
        </p:spPr>
        <p:txBody>
          <a:bodyPr>
            <a:normAutofit/>
          </a:bodyPr>
          <a:lstStyle/>
          <a:p>
            <a:pPr marL="0" indent="0" algn="l">
              <a:buNone/>
            </a:pPr>
            <a:r>
              <a:rPr lang="en-US" b="1" dirty="0">
                <a:solidFill>
                  <a:srgbClr val="FF0000"/>
                </a:solidFill>
              </a:rPr>
              <a:t>1.primary sleep disorder</a:t>
            </a:r>
          </a:p>
          <a:p>
            <a:pPr algn="l"/>
            <a:r>
              <a:rPr lang="en-US" i="1" u="sng" dirty="0">
                <a:solidFill>
                  <a:schemeClr val="accent6">
                    <a:lumMod val="40000"/>
                    <a:lumOff val="60000"/>
                  </a:schemeClr>
                </a:solidFill>
              </a:rPr>
              <a:t>Dyssomnia</a:t>
            </a:r>
            <a:r>
              <a:rPr lang="en-US" dirty="0"/>
              <a:t>:  its excessive or</a:t>
            </a:r>
          </a:p>
          <a:p>
            <a:pPr marL="45720" indent="0" algn="l">
              <a:buNone/>
            </a:pPr>
            <a:r>
              <a:rPr lang="en-US" dirty="0"/>
              <a:t> altered or insufficient timing of </a:t>
            </a:r>
          </a:p>
          <a:p>
            <a:pPr marL="45720" indent="0" algn="l">
              <a:buNone/>
            </a:pPr>
            <a:r>
              <a:rPr lang="en-US" dirty="0"/>
              <a:t> sleep.</a:t>
            </a:r>
          </a:p>
          <a:p>
            <a:pPr algn="l"/>
            <a:r>
              <a:rPr lang="en-US" i="1" u="sng" dirty="0">
                <a:solidFill>
                  <a:schemeClr val="accent6">
                    <a:lumMod val="40000"/>
                    <a:lumOff val="60000"/>
                  </a:schemeClr>
                </a:solidFill>
              </a:rPr>
              <a:t>Parasomnia</a:t>
            </a:r>
            <a:r>
              <a:rPr lang="en-US" b="1" dirty="0">
                <a:solidFill>
                  <a:schemeClr val="accent6">
                    <a:lumMod val="40000"/>
                    <a:lumOff val="60000"/>
                  </a:schemeClr>
                </a:solidFill>
              </a:rPr>
              <a:t> </a:t>
            </a:r>
            <a:r>
              <a:rPr lang="en-US" dirty="0">
                <a:solidFill>
                  <a:schemeClr val="accent6">
                    <a:lumMod val="40000"/>
                    <a:lumOff val="60000"/>
                  </a:schemeClr>
                </a:solidFill>
              </a:rPr>
              <a:t> </a:t>
            </a:r>
            <a:r>
              <a:rPr lang="en-US" dirty="0"/>
              <a:t>: abnormal sleep related </a:t>
            </a:r>
          </a:p>
          <a:p>
            <a:pPr marL="45720" indent="0" algn="l">
              <a:buNone/>
            </a:pPr>
            <a:r>
              <a:rPr lang="en-US" dirty="0"/>
              <a:t> habits.</a:t>
            </a:r>
          </a:p>
          <a:p>
            <a:pPr marL="0" indent="0" algn="l">
              <a:buNone/>
            </a:pPr>
            <a:r>
              <a:rPr lang="en-US" b="1" dirty="0">
                <a:solidFill>
                  <a:srgbClr val="FF0000"/>
                </a:solidFill>
              </a:rPr>
              <a:t>2. Secondary sleep disorder</a:t>
            </a:r>
          </a:p>
        </p:txBody>
      </p:sp>
      <p:pic>
        <p:nvPicPr>
          <p:cNvPr id="2097158" name="صورة 3"/>
          <p:cNvPicPr>
            <a:picLocks noChangeAspect="1"/>
          </p:cNvPicPr>
          <p:nvPr/>
        </p:nvPicPr>
        <p:blipFill>
          <a:blip r:embed="rId2" cstate="print"/>
          <a:stretch>
            <a:fillRect/>
          </a:stretch>
        </p:blipFill>
        <p:spPr>
          <a:xfrm>
            <a:off x="5181600" y="4114800"/>
            <a:ext cx="3787194" cy="2206283"/>
          </a:xfrm>
          <a:prstGeom prst="rect">
            <a:avLst/>
          </a:prstGeom>
        </p:spPr>
      </p:pic>
      <p:pic>
        <p:nvPicPr>
          <p:cNvPr id="2097159" name="صورة 4"/>
          <p:cNvPicPr>
            <a:picLocks noChangeAspect="1"/>
          </p:cNvPicPr>
          <p:nvPr/>
        </p:nvPicPr>
        <p:blipFill>
          <a:blip r:embed="rId3"/>
          <a:stretch>
            <a:fillRect/>
          </a:stretch>
        </p:blipFill>
        <p:spPr>
          <a:xfrm>
            <a:off x="5175738" y="1524000"/>
            <a:ext cx="3738563" cy="214312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0" name="Title 1"/>
          <p:cNvSpPr>
            <a:spLocks noGrp="1"/>
          </p:cNvSpPr>
          <p:nvPr>
            <p:ph type="title"/>
          </p:nvPr>
        </p:nvSpPr>
        <p:spPr>
          <a:xfrm>
            <a:off x="609600" y="152400"/>
            <a:ext cx="6512511" cy="1143000"/>
          </a:xfrm>
        </p:spPr>
        <p:txBody>
          <a:bodyPr/>
          <a:lstStyle/>
          <a:p>
            <a:pPr algn="l"/>
            <a:r>
              <a:rPr lang="en-US" dirty="0">
                <a:solidFill>
                  <a:srgbClr val="FF0000"/>
                </a:solidFill>
              </a:rPr>
              <a:t>Dyssomnia</a:t>
            </a:r>
          </a:p>
        </p:txBody>
      </p:sp>
      <p:sp>
        <p:nvSpPr>
          <p:cNvPr id="1048621" name="Content Placeholder 2"/>
          <p:cNvSpPr>
            <a:spLocks noGrp="1"/>
          </p:cNvSpPr>
          <p:nvPr>
            <p:ph idx="1"/>
          </p:nvPr>
        </p:nvSpPr>
        <p:spPr>
          <a:xfrm>
            <a:off x="685800" y="1066800"/>
            <a:ext cx="8001000" cy="5410200"/>
          </a:xfrm>
        </p:spPr>
        <p:style>
          <a:lnRef idx="2">
            <a:schemeClr val="accent3"/>
          </a:lnRef>
          <a:fillRef idx="1">
            <a:schemeClr val="lt1"/>
          </a:fillRef>
          <a:effectRef idx="0">
            <a:schemeClr val="accent3"/>
          </a:effectRef>
          <a:fontRef idx="minor">
            <a:schemeClr val="dk1"/>
          </a:fontRef>
        </p:style>
        <p:txBody>
          <a:bodyPr>
            <a:normAutofit/>
          </a:bodyPr>
          <a:lstStyle/>
          <a:p>
            <a:pPr algn="l"/>
            <a:r>
              <a:rPr lang="en-US" b="1" i="1" dirty="0">
                <a:solidFill>
                  <a:schemeClr val="bg2">
                    <a:lumMod val="50000"/>
                  </a:schemeClr>
                </a:solidFill>
              </a:rPr>
              <a:t>Dyssomina</a:t>
            </a:r>
            <a:r>
              <a:rPr lang="en-US" dirty="0">
                <a:solidFill>
                  <a:schemeClr val="bg2">
                    <a:lumMod val="50000"/>
                  </a:schemeClr>
                </a:solidFill>
              </a:rPr>
              <a:t> </a:t>
            </a:r>
            <a:r>
              <a:rPr lang="en-US" dirty="0"/>
              <a:t>: its defined as having hard time in falling a sleep or remaining a sleep  , or excessive day time sleep characterized by abnormality in the amount </a:t>
            </a:r>
            <a:r>
              <a:rPr lang="ar-JO" dirty="0"/>
              <a:t>,</a:t>
            </a:r>
            <a:r>
              <a:rPr lang="en-US" dirty="0"/>
              <a:t> quality or timing of sleep</a:t>
            </a:r>
          </a:p>
          <a:p>
            <a:pPr algn="l"/>
            <a:r>
              <a:rPr lang="en-US" b="1" dirty="0">
                <a:solidFill>
                  <a:schemeClr val="bg2">
                    <a:lumMod val="50000"/>
                  </a:schemeClr>
                </a:solidFill>
              </a:rPr>
              <a:t>types of dyssomnia:</a:t>
            </a:r>
          </a:p>
          <a:p>
            <a:pPr marL="514350" indent="-514350" algn="l">
              <a:buFont typeface="+mj-lt"/>
              <a:buAutoNum type="arabicPeriod"/>
            </a:pPr>
            <a:r>
              <a:rPr lang="en-US" b="1" dirty="0">
                <a:solidFill>
                  <a:srgbClr val="FF0000"/>
                </a:solidFill>
              </a:rPr>
              <a:t>Insomnia</a:t>
            </a:r>
            <a:r>
              <a:rPr lang="en-US" b="1" dirty="0">
                <a:solidFill>
                  <a:schemeClr val="bg1"/>
                </a:solidFill>
              </a:rPr>
              <a:t> (</a:t>
            </a:r>
          </a:p>
          <a:p>
            <a:pPr marL="514350" indent="-514350" algn="l">
              <a:buFont typeface="+mj-lt"/>
              <a:buAutoNum type="arabicPeriod"/>
            </a:pPr>
            <a:r>
              <a:rPr lang="en-US" b="1" dirty="0">
                <a:solidFill>
                  <a:srgbClr val="FF0000"/>
                </a:solidFill>
              </a:rPr>
              <a:t>Hypersomnia: </a:t>
            </a:r>
          </a:p>
          <a:p>
            <a:pPr marL="514350" indent="-514350" algn="l">
              <a:buFont typeface="+mj-lt"/>
              <a:buAutoNum type="arabicPeriod"/>
            </a:pPr>
            <a:r>
              <a:rPr lang="en-US" dirty="0"/>
              <a:t>Breathing related disorder.</a:t>
            </a:r>
          </a:p>
          <a:p>
            <a:pPr marL="514350" indent="-514350" algn="l">
              <a:buFont typeface="+mj-lt"/>
              <a:buAutoNum type="arabicPeriod"/>
            </a:pPr>
            <a:r>
              <a:rPr lang="en-US" dirty="0"/>
              <a:t>Narcolepsy.</a:t>
            </a:r>
          </a:p>
          <a:p>
            <a:pPr marL="514350" indent="-514350" algn="l">
              <a:buFont typeface="+mj-lt"/>
              <a:buAutoNum type="arabicPeriod"/>
            </a:pPr>
            <a:r>
              <a:rPr lang="en-US" dirty="0"/>
              <a:t>Circadian rhythm sleep disorder.</a:t>
            </a:r>
          </a:p>
          <a:p>
            <a:pPr marL="514350" indent="-514350">
              <a:buFont typeface="+mj-lt"/>
              <a:buAutoNum type="arabicPeriod"/>
            </a:pPr>
            <a:r>
              <a:rPr lang="en-US" dirty="0" err="1"/>
              <a:t>Parasomnia</a:t>
            </a:r>
            <a:r>
              <a:rPr lang="en-US"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2" name="Title 1"/>
          <p:cNvSpPr>
            <a:spLocks noGrp="1"/>
          </p:cNvSpPr>
          <p:nvPr>
            <p:ph type="title"/>
          </p:nvPr>
        </p:nvSpPr>
        <p:spPr>
          <a:xfrm>
            <a:off x="914400" y="685800"/>
            <a:ext cx="5562600" cy="838200"/>
          </a:xfrm>
        </p:spPr>
        <p:txBody>
          <a:bodyPr>
            <a:normAutofit/>
          </a:bodyPr>
          <a:lstStyle/>
          <a:p>
            <a:pPr algn="l"/>
            <a:r>
              <a:rPr lang="en-US" b="1" dirty="0">
                <a:solidFill>
                  <a:srgbClr val="FF0000"/>
                </a:solidFill>
              </a:rPr>
              <a:t>INSOMNIA DISORDER</a:t>
            </a:r>
          </a:p>
        </p:txBody>
      </p:sp>
      <p:sp>
        <p:nvSpPr>
          <p:cNvPr id="1048623" name="Content Placeholder 2"/>
          <p:cNvSpPr>
            <a:spLocks noGrp="1"/>
          </p:cNvSpPr>
          <p:nvPr>
            <p:ph idx="1"/>
          </p:nvPr>
        </p:nvSpPr>
        <p:spPr>
          <a:xfrm>
            <a:off x="762000" y="1600200"/>
            <a:ext cx="7620000" cy="4648200"/>
          </a:xfrm>
        </p:spPr>
        <p:txBody>
          <a:bodyPr>
            <a:normAutofit/>
          </a:bodyPr>
          <a:lstStyle/>
          <a:p>
            <a:pPr algn="l"/>
            <a:r>
              <a:rPr lang="en-US" b="0" i="0" dirty="0">
                <a:solidFill>
                  <a:srgbClr val="202124"/>
                </a:solidFill>
                <a:effectLst/>
                <a:latin typeface="Helvetica Neue"/>
              </a:rPr>
              <a:t>Having trouble falling asleep, staying asleep, or getting good quality sleep. This happens even if you have the time and the right environment to sleep well. Insomnia can get in the way of your daily activities and may make you feel sleepy during the day</a:t>
            </a:r>
            <a:r>
              <a:rPr lang="en-US" b="1" dirty="0">
                <a:solidFill>
                  <a:schemeClr val="accent6">
                    <a:lumMod val="40000"/>
                    <a:lumOff val="60000"/>
                  </a:schemeClr>
                </a:solidFill>
              </a:rPr>
              <a:t>.</a:t>
            </a:r>
          </a:p>
          <a:p>
            <a:pPr algn="l"/>
            <a:r>
              <a:rPr lang="en-US" b="1" i="1" dirty="0">
                <a:solidFill>
                  <a:schemeClr val="tx2"/>
                </a:solidFill>
              </a:rPr>
              <a:t>Types of insomnia:</a:t>
            </a:r>
          </a:p>
          <a:p>
            <a:pPr marL="525780" indent="-457200" algn="l">
              <a:buFont typeface="+mj-lt"/>
              <a:buAutoNum type="arabicPeriod"/>
            </a:pPr>
            <a:r>
              <a:rPr lang="en-US" b="1" i="1" dirty="0">
                <a:solidFill>
                  <a:srgbClr val="FF0000"/>
                </a:solidFill>
              </a:rPr>
              <a:t>Acute</a:t>
            </a:r>
            <a:r>
              <a:rPr lang="en-US" b="1" i="1" dirty="0">
                <a:solidFill>
                  <a:schemeClr val="accent6">
                    <a:lumMod val="20000"/>
                    <a:lumOff val="80000"/>
                  </a:schemeClr>
                </a:solidFill>
              </a:rPr>
              <a:t> insomnia</a:t>
            </a:r>
            <a:r>
              <a:rPr lang="en-US" i="1" dirty="0">
                <a:solidFill>
                  <a:schemeClr val="accent1">
                    <a:lumMod val="50000"/>
                  </a:schemeClr>
                </a:solidFill>
              </a:rPr>
              <a:t>:  </a:t>
            </a:r>
            <a:r>
              <a:rPr lang="en-US" dirty="0"/>
              <a:t>sleep difficulty which </a:t>
            </a:r>
            <a:r>
              <a:rPr lang="en-US" dirty="0">
                <a:highlight>
                  <a:srgbClr val="FFFF00"/>
                </a:highlight>
              </a:rPr>
              <a:t>is less than 3 months </a:t>
            </a:r>
            <a:r>
              <a:rPr lang="en-US" dirty="0"/>
              <a:t>in duration and associated with stress and change in sleep schedule ,usually it </a:t>
            </a:r>
            <a:r>
              <a:rPr lang="en-US" dirty="0">
                <a:highlight>
                  <a:srgbClr val="FFFF00"/>
                </a:highlight>
              </a:rPr>
              <a:t>resolves spontaneously </a:t>
            </a:r>
            <a:r>
              <a:rPr lang="en-US" dirty="0"/>
              <a:t>.</a:t>
            </a:r>
          </a:p>
          <a:p>
            <a:pPr marL="525780" indent="-457200" algn="l">
              <a:buFont typeface="+mj-lt"/>
              <a:buAutoNum type="arabicPeriod"/>
            </a:pPr>
            <a:r>
              <a:rPr lang="en-US" b="1" i="1" dirty="0">
                <a:solidFill>
                  <a:srgbClr val="FF0000"/>
                </a:solidFill>
              </a:rPr>
              <a:t>Chronic</a:t>
            </a:r>
            <a:r>
              <a:rPr lang="en-US" b="1" i="1" dirty="0">
                <a:solidFill>
                  <a:schemeClr val="accent6">
                    <a:lumMod val="20000"/>
                    <a:lumOff val="80000"/>
                  </a:schemeClr>
                </a:solidFill>
              </a:rPr>
              <a:t> insomnia </a:t>
            </a:r>
            <a:r>
              <a:rPr lang="en-US" b="1" i="1" dirty="0">
                <a:solidFill>
                  <a:schemeClr val="accent1">
                    <a:lumMod val="50000"/>
                  </a:schemeClr>
                </a:solidFill>
              </a:rPr>
              <a:t>: </a:t>
            </a:r>
            <a:r>
              <a:rPr lang="en-US" dirty="0"/>
              <a:t>sleep difficulty which </a:t>
            </a:r>
            <a:r>
              <a:rPr lang="en-US" dirty="0">
                <a:highlight>
                  <a:srgbClr val="FFFF00"/>
                </a:highlight>
              </a:rPr>
              <a:t>last from 3 month up to a year</a:t>
            </a:r>
            <a:r>
              <a:rPr lang="en-US" dirty="0"/>
              <a:t> and associated with reduced quality of life and </a:t>
            </a:r>
            <a:r>
              <a:rPr lang="en-US" dirty="0">
                <a:highlight>
                  <a:srgbClr val="FFFF00"/>
                </a:highlight>
              </a:rPr>
              <a:t>increase risk for psychological disorders </a:t>
            </a:r>
            <a:r>
              <a:rPr lang="en-US" dirty="0"/>
              <a:t>.</a:t>
            </a:r>
          </a:p>
          <a:p>
            <a:pPr algn="l"/>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4" name="Content Placeholder 2"/>
          <p:cNvSpPr>
            <a:spLocks noGrp="1"/>
          </p:cNvSpPr>
          <p:nvPr>
            <p:ph idx="1"/>
          </p:nvPr>
        </p:nvSpPr>
        <p:spPr>
          <a:xfrm>
            <a:off x="685800" y="838200"/>
            <a:ext cx="7772400" cy="5486400"/>
          </a:xfrm>
        </p:spPr>
        <p:txBody>
          <a:bodyPr/>
          <a:lstStyle/>
          <a:p>
            <a:r>
              <a:rPr lang="en-US" b="1" i="1" dirty="0">
                <a:solidFill>
                  <a:srgbClr val="FF0000"/>
                </a:solidFill>
                <a:highlight>
                  <a:srgbClr val="FFFF00"/>
                </a:highlight>
              </a:rPr>
              <a:t>Causes of insomnia :</a:t>
            </a:r>
          </a:p>
          <a:p>
            <a:pPr marL="525780" indent="-457200" algn="l">
              <a:buFont typeface="+mj-lt"/>
              <a:buAutoNum type="arabicParenR"/>
            </a:pPr>
            <a:r>
              <a:rPr lang="en-US" dirty="0">
                <a:solidFill>
                  <a:schemeClr val="tx1"/>
                </a:solidFill>
              </a:rPr>
              <a:t> Subclinical mood and/or anxiety disorders</a:t>
            </a:r>
          </a:p>
          <a:p>
            <a:pPr marL="525780" indent="-457200" algn="l">
              <a:buFont typeface="+mj-lt"/>
              <a:buAutoNum type="arabicParenR"/>
            </a:pPr>
            <a:r>
              <a:rPr lang="en-US" dirty="0">
                <a:solidFill>
                  <a:schemeClr val="tx1"/>
                </a:solidFill>
              </a:rPr>
              <a:t>Preoccupation with a perceived inability to sleep</a:t>
            </a:r>
          </a:p>
          <a:p>
            <a:pPr marL="525780" indent="-457200">
              <a:buFont typeface="+mj-lt"/>
              <a:buAutoNum type="arabicParenR"/>
            </a:pPr>
            <a:r>
              <a:rPr lang="en-US" dirty="0"/>
              <a:t>Bedtime behavior not conducive to adequate sleep (poor sleep hygiene).</a:t>
            </a:r>
            <a:endParaRPr lang="en-US" dirty="0">
              <a:solidFill>
                <a:schemeClr val="tx1"/>
              </a:solidFill>
            </a:endParaRPr>
          </a:p>
          <a:p>
            <a:pPr marL="525780" indent="-457200" algn="l">
              <a:buFont typeface="+mj-lt"/>
              <a:buAutoNum type="arabicParenR"/>
            </a:pPr>
            <a:r>
              <a:rPr lang="en-US" dirty="0">
                <a:solidFill>
                  <a:schemeClr val="tx1"/>
                </a:solidFill>
              </a:rPr>
              <a:t>idiopathic</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5" name="Title 1"/>
          <p:cNvSpPr>
            <a:spLocks noGrp="1"/>
          </p:cNvSpPr>
          <p:nvPr>
            <p:ph type="title"/>
          </p:nvPr>
        </p:nvSpPr>
        <p:spPr>
          <a:xfrm>
            <a:off x="762000" y="685800"/>
            <a:ext cx="7010400" cy="685800"/>
          </a:xfrm>
        </p:spPr>
        <p:txBody>
          <a:bodyPr>
            <a:normAutofit/>
          </a:bodyPr>
          <a:lstStyle/>
          <a:p>
            <a:pPr algn="l"/>
            <a:r>
              <a:rPr lang="en-US" b="1" i="1" u="sng" dirty="0">
                <a:highlight>
                  <a:srgbClr val="FFFF00"/>
                </a:highlight>
              </a:rPr>
              <a:t>DIAGNOSTIC CRITERIA </a:t>
            </a:r>
            <a:r>
              <a:rPr lang="en-US" b="1" i="1" u="sng" dirty="0"/>
              <a:t>:</a:t>
            </a:r>
          </a:p>
        </p:txBody>
      </p:sp>
      <p:sp>
        <p:nvSpPr>
          <p:cNvPr id="1048626" name="Content Placeholder 2"/>
          <p:cNvSpPr>
            <a:spLocks noGrp="1"/>
          </p:cNvSpPr>
          <p:nvPr>
            <p:ph idx="1"/>
          </p:nvPr>
        </p:nvSpPr>
        <p:spPr>
          <a:xfrm>
            <a:off x="685800" y="1524000"/>
            <a:ext cx="7772399" cy="4648200"/>
          </a:xfrm>
        </p:spPr>
        <p:txBody>
          <a:bodyPr>
            <a:normAutofit/>
          </a:bodyPr>
          <a:lstStyle/>
          <a:p>
            <a:pPr marL="525780" indent="-457200" algn="l">
              <a:buFont typeface="+mj-lt"/>
              <a:buAutoNum type="arabicParenR"/>
            </a:pPr>
            <a:r>
              <a:rPr lang="en-US" dirty="0"/>
              <a:t>Difficulty initiating/maintaining sleep or early-morning awakening with inability to return to sleep.</a:t>
            </a:r>
          </a:p>
          <a:p>
            <a:pPr marL="525780" indent="-457200" algn="l">
              <a:buFont typeface="+mj-lt"/>
              <a:buAutoNum type="arabicParenR"/>
            </a:pPr>
            <a:r>
              <a:rPr lang="en-US" dirty="0"/>
              <a:t>At </a:t>
            </a:r>
            <a:r>
              <a:rPr lang="en-US" dirty="0">
                <a:highlight>
                  <a:srgbClr val="FFFF00"/>
                </a:highlight>
              </a:rPr>
              <a:t>least 3 days </a:t>
            </a:r>
            <a:r>
              <a:rPr lang="en-US" dirty="0"/>
              <a:t>a week for at least 3 months.</a:t>
            </a:r>
          </a:p>
          <a:p>
            <a:pPr marL="525780" indent="-457200" algn="l">
              <a:buFont typeface="+mj-lt"/>
              <a:buAutoNum type="arabicParenR"/>
            </a:pPr>
            <a:r>
              <a:rPr lang="en-US" dirty="0"/>
              <a:t>Causing  significant </a:t>
            </a:r>
            <a:r>
              <a:rPr lang="en-US" dirty="0">
                <a:highlight>
                  <a:srgbClr val="FFFF00"/>
                </a:highlight>
              </a:rPr>
              <a:t>distress or impairment</a:t>
            </a:r>
            <a:r>
              <a:rPr lang="en-US" dirty="0"/>
              <a:t> in normal function of the patient .</a:t>
            </a:r>
          </a:p>
          <a:p>
            <a:pPr marL="525780" indent="-457200" algn="l">
              <a:buFont typeface="+mj-lt"/>
              <a:buAutoNum type="arabicParenR"/>
            </a:pPr>
            <a:r>
              <a:rPr lang="en-US" dirty="0"/>
              <a:t>Happen even if there is adequate </a:t>
            </a:r>
            <a:r>
              <a:rPr lang="en-US" dirty="0">
                <a:highlight>
                  <a:srgbClr val="FFFF00"/>
                </a:highlight>
              </a:rPr>
              <a:t>opportunity to sleep</a:t>
            </a:r>
            <a:r>
              <a:rPr lang="en-US" dirty="0"/>
              <a:t>.</a:t>
            </a:r>
          </a:p>
          <a:p>
            <a:pPr marL="525780" indent="-457200" algn="l">
              <a:buFont typeface="+mj-lt"/>
              <a:buAutoNum type="arabicParenR"/>
            </a:pPr>
            <a:r>
              <a:rPr lang="en-US" dirty="0"/>
              <a:t>Does not occur exclusively during the course of another sleep-wake </a:t>
            </a:r>
            <a:r>
              <a:rPr lang="en-US" dirty="0">
                <a:highlight>
                  <a:srgbClr val="FFFF00"/>
                </a:highlight>
              </a:rPr>
              <a:t>disorder.</a:t>
            </a:r>
          </a:p>
          <a:p>
            <a:pPr marL="525780" indent="-457200" algn="l">
              <a:buFont typeface="+mj-lt"/>
              <a:buAutoNum type="arabicParenR"/>
            </a:pPr>
            <a:r>
              <a:rPr lang="en-US" dirty="0"/>
              <a:t>Its not resulting as physiological effects of a </a:t>
            </a:r>
            <a:r>
              <a:rPr lang="en-US" dirty="0">
                <a:highlight>
                  <a:srgbClr val="FFFF00"/>
                </a:highlight>
              </a:rPr>
              <a:t>substance or medication.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94304" name="جدول 3"/>
          <p:cNvGraphicFramePr>
            <a:graphicFrameLocks noGrp="1"/>
          </p:cNvGraphicFramePr>
          <p:nvPr/>
        </p:nvGraphicFramePr>
        <p:xfrm>
          <a:off x="0" y="1295400"/>
          <a:ext cx="9144000" cy="3886198"/>
        </p:xfrm>
        <a:graphic>
          <a:graphicData uri="http://schemas.openxmlformats.org/drawingml/2006/table">
            <a:tbl>
              <a:tblPr firstRow="1" bandRow="1">
                <a:tableStyleId>{5C22544A-7EE6-4342-B048-85BDC9FD1C3A}</a:tableStyleId>
              </a:tblPr>
              <a:tblGrid>
                <a:gridCol w="3767484">
                  <a:extLst>
                    <a:ext uri="{9D8B030D-6E8A-4147-A177-3AD203B41FA5}">
                      <a16:colId xmlns:a16="http://schemas.microsoft.com/office/drawing/2014/main" val="20000"/>
                    </a:ext>
                  </a:extLst>
                </a:gridCol>
                <a:gridCol w="5376516">
                  <a:extLst>
                    <a:ext uri="{9D8B030D-6E8A-4147-A177-3AD203B41FA5}">
                      <a16:colId xmlns:a16="http://schemas.microsoft.com/office/drawing/2014/main" val="20001"/>
                    </a:ext>
                  </a:extLst>
                </a:gridCol>
              </a:tblGrid>
              <a:tr h="386239">
                <a:tc>
                  <a:txBody>
                    <a:bodyPr/>
                    <a:lstStyle/>
                    <a:p>
                      <a:r>
                        <a:rPr lang="en-US" dirty="0"/>
                        <a:t>Non pharmacotherapy</a:t>
                      </a:r>
                      <a:r>
                        <a:rPr lang="en-US" baseline="0" dirty="0"/>
                        <a:t>           </a:t>
                      </a:r>
                      <a:endParaRPr lang="en-US" dirty="0"/>
                    </a:p>
                  </a:txBody>
                  <a:tcPr/>
                </a:tc>
                <a:tc>
                  <a:txBody>
                    <a:bodyPr/>
                    <a:lstStyle/>
                    <a:p>
                      <a:r>
                        <a:rPr lang="en-US" dirty="0"/>
                        <a:t>Pharmacotherapy</a:t>
                      </a:r>
                      <a:r>
                        <a:rPr lang="en-US" baseline="0" dirty="0"/>
                        <a:t> </a:t>
                      </a:r>
                      <a:endParaRPr lang="en-US" dirty="0"/>
                    </a:p>
                  </a:txBody>
                  <a:tcPr/>
                </a:tc>
                <a:extLst>
                  <a:ext uri="{0D108BD9-81ED-4DB2-BD59-A6C34878D82A}">
                    <a16:rowId xmlns:a16="http://schemas.microsoft.com/office/drawing/2014/main" val="10000"/>
                  </a:ext>
                </a:extLst>
              </a:tr>
              <a:tr h="1166653">
                <a:tc>
                  <a:txBody>
                    <a:bodyPr/>
                    <a:lstStyle/>
                    <a:p>
                      <a:r>
                        <a:rPr lang="en-US" dirty="0"/>
                        <a:t>* Sleep hygiene measures. </a:t>
                      </a:r>
                    </a:p>
                  </a:txBody>
                  <a:tcPr/>
                </a:tc>
                <a:tc>
                  <a:txBody>
                    <a:bodyPr/>
                    <a:lstStyle/>
                    <a:p>
                      <a:pPr marL="285750" indent="-285750">
                        <a:buFont typeface="Arial" charset="0"/>
                        <a:buChar char="•"/>
                      </a:pPr>
                      <a:r>
                        <a:rPr lang="en-US" dirty="0" err="1"/>
                        <a:t>Benzodiazipine</a:t>
                      </a:r>
                      <a:r>
                        <a:rPr lang="en-US" dirty="0"/>
                        <a:t>:</a:t>
                      </a:r>
                    </a:p>
                    <a:p>
                      <a:pPr marL="0" indent="0">
                        <a:buFont typeface="Arial" charset="0"/>
                        <a:buNone/>
                      </a:pPr>
                      <a:r>
                        <a:rPr lang="en-US" dirty="0" err="1"/>
                        <a:t>Estozolam</a:t>
                      </a:r>
                      <a:endParaRPr lang="en-US" dirty="0"/>
                    </a:p>
                    <a:p>
                      <a:pPr marL="0" indent="0">
                        <a:buFont typeface="Arial" charset="0"/>
                        <a:buNone/>
                      </a:pPr>
                      <a:r>
                        <a:rPr lang="en-US" dirty="0" err="1"/>
                        <a:t>Flurazepam</a:t>
                      </a:r>
                      <a:endParaRPr lang="en-US" dirty="0"/>
                    </a:p>
                    <a:p>
                      <a:pPr marL="0" indent="0">
                        <a:buFont typeface="Arial" charset="0"/>
                        <a:buNone/>
                      </a:pPr>
                      <a:r>
                        <a:rPr lang="en-US" dirty="0"/>
                        <a:t>-</a:t>
                      </a:r>
                      <a:r>
                        <a:rPr lang="en-US" baseline="0" dirty="0"/>
                        <a:t> </a:t>
                      </a:r>
                      <a:r>
                        <a:rPr lang="en-US" baseline="0" dirty="0" err="1"/>
                        <a:t>s.e</a:t>
                      </a:r>
                      <a:r>
                        <a:rPr lang="en-US" baseline="0" dirty="0"/>
                        <a:t> :</a:t>
                      </a:r>
                      <a:r>
                        <a:rPr lang="en-US" baseline="0" dirty="0" err="1"/>
                        <a:t>dizzness</a:t>
                      </a:r>
                      <a:r>
                        <a:rPr lang="en-US" baseline="0" dirty="0"/>
                        <a:t> , slurred speech and muscle weakness .</a:t>
                      </a:r>
                      <a:r>
                        <a:rPr lang="en-US" dirty="0"/>
                        <a:t> </a:t>
                      </a:r>
                    </a:p>
                    <a:p>
                      <a:pPr marL="0" indent="0">
                        <a:buFont typeface="Arial" charset="0"/>
                        <a:buNone/>
                      </a:pPr>
                      <a:endParaRPr lang="en-US" dirty="0"/>
                    </a:p>
                  </a:txBody>
                  <a:tcPr/>
                </a:tc>
                <a:extLst>
                  <a:ext uri="{0D108BD9-81ED-4DB2-BD59-A6C34878D82A}">
                    <a16:rowId xmlns:a16="http://schemas.microsoft.com/office/drawing/2014/main" val="10001"/>
                  </a:ext>
                </a:extLst>
              </a:tr>
              <a:tr h="1166653">
                <a:tc>
                  <a:txBody>
                    <a:bodyPr/>
                    <a:lstStyle/>
                    <a:p>
                      <a:r>
                        <a:rPr lang="en-US" dirty="0"/>
                        <a:t>* Cognitive-behavioral therapy (CBT). </a:t>
                      </a:r>
                    </a:p>
                  </a:txBody>
                  <a:tcPr/>
                </a:tc>
                <a:tc>
                  <a:txBody>
                    <a:bodyPr/>
                    <a:lstStyle/>
                    <a:p>
                      <a:r>
                        <a:rPr lang="en-US" dirty="0"/>
                        <a:t>* Non-benzodiazepines:</a:t>
                      </a:r>
                    </a:p>
                    <a:p>
                      <a:r>
                        <a:rPr lang="en-US" dirty="0"/>
                        <a:t>Melatonin</a:t>
                      </a:r>
                      <a:r>
                        <a:rPr lang="en-US" baseline="0" dirty="0"/>
                        <a:t> , </a:t>
                      </a:r>
                      <a:r>
                        <a:rPr lang="en-US" dirty="0" err="1"/>
                        <a:t>zolpidem</a:t>
                      </a:r>
                      <a:r>
                        <a:rPr lang="en-US" dirty="0"/>
                        <a:t> </a:t>
                      </a:r>
                      <a:r>
                        <a:rPr lang="en-US" baseline="0" dirty="0"/>
                        <a:t>,</a:t>
                      </a:r>
                      <a:r>
                        <a:rPr lang="en-US" dirty="0" err="1"/>
                        <a:t>eszopiclone</a:t>
                      </a:r>
                      <a:r>
                        <a:rPr lang="en-US" dirty="0"/>
                        <a:t> </a:t>
                      </a:r>
                    </a:p>
                    <a:p>
                      <a:r>
                        <a:rPr lang="en-US" dirty="0" err="1"/>
                        <a:t>zaleplon</a:t>
                      </a:r>
                      <a:r>
                        <a:rPr lang="en-US" dirty="0"/>
                        <a:t> :</a:t>
                      </a:r>
                      <a:r>
                        <a:rPr lang="en-US" dirty="0" err="1"/>
                        <a:t>zolpidem</a:t>
                      </a:r>
                      <a:r>
                        <a:rPr lang="en-US" dirty="0"/>
                        <a:t> causes increased risk of falls and may induce cognitive impairment.</a:t>
                      </a:r>
                    </a:p>
                    <a:p>
                      <a:r>
                        <a:rPr lang="en-US" dirty="0" err="1"/>
                        <a:t>suvorexant</a:t>
                      </a:r>
                      <a:r>
                        <a:rPr lang="en-US" dirty="0"/>
                        <a:t> </a:t>
                      </a:r>
                    </a:p>
                  </a:txBody>
                  <a:tcPr/>
                </a:tc>
                <a:extLst>
                  <a:ext uri="{0D108BD9-81ED-4DB2-BD59-A6C34878D82A}">
                    <a16:rowId xmlns:a16="http://schemas.microsoft.com/office/drawing/2014/main" val="10002"/>
                  </a:ext>
                </a:extLst>
              </a:tr>
              <a:tr h="1166653">
                <a:tc>
                  <a:txBody>
                    <a:bodyPr/>
                    <a:lstStyle/>
                    <a:p>
                      <a:pPr marL="0" marR="0" indent="0" algn="l" defTabSz="914400" rtl="0" eaLnBrk="1" fontAlgn="auto" latinLnBrk="0" hangingPunct="1">
                        <a:lnSpc>
                          <a:spcPct val="100000"/>
                        </a:lnSpc>
                        <a:spcBef>
                          <a:spcPts val="0"/>
                        </a:spcBef>
                        <a:spcAft>
                          <a:spcPts val="0"/>
                        </a:spcAft>
                        <a:buClrTx/>
                        <a:buSzTx/>
                        <a:buFontTx/>
                        <a:buNone/>
                      </a:pPr>
                      <a:r>
                        <a:rPr lang="en-US" dirty="0"/>
                        <a:t>* </a:t>
                      </a:r>
                      <a:r>
                        <a:rPr lang="en-US" dirty="0" err="1"/>
                        <a:t>Chronotherapy</a:t>
                      </a:r>
                      <a:r>
                        <a:rPr lang="en-US" dirty="0"/>
                        <a:t> </a:t>
                      </a:r>
                    </a:p>
                    <a:p>
                      <a:pPr marL="0" marR="0" indent="0" algn="l" defTabSz="914400" rtl="0" eaLnBrk="1" fontAlgn="auto" latinLnBrk="0" hangingPunct="1">
                        <a:lnSpc>
                          <a:spcPct val="100000"/>
                        </a:lnSpc>
                        <a:spcBef>
                          <a:spcPts val="0"/>
                        </a:spcBef>
                        <a:spcAft>
                          <a:spcPts val="0"/>
                        </a:spcAft>
                        <a:buClrTx/>
                        <a:buSzTx/>
                        <a:buFontTx/>
                        <a:buNone/>
                      </a:pPr>
                      <a:r>
                        <a:rPr lang="en-US" dirty="0" err="1"/>
                        <a:t>e.g</a:t>
                      </a:r>
                      <a:r>
                        <a:rPr lang="en-US" dirty="0"/>
                        <a:t>: (bright light therapy) has evidence supporting its use in treating insomnia by entraining the circadian rhythm.</a:t>
                      </a:r>
                    </a:p>
                    <a:p>
                      <a:endParaRPr lang="en-US" dirty="0"/>
                    </a:p>
                  </a:txBody>
                  <a:tcPr/>
                </a:tc>
                <a:tc>
                  <a:txBody>
                    <a:bodyPr/>
                    <a:lstStyle/>
                    <a:p>
                      <a:r>
                        <a:rPr lang="en-US" dirty="0"/>
                        <a:t>* Anti-depressant</a:t>
                      </a:r>
                      <a:r>
                        <a:rPr lang="en-US" baseline="0" dirty="0"/>
                        <a:t> :</a:t>
                      </a:r>
                    </a:p>
                    <a:p>
                      <a:r>
                        <a:rPr lang="en-US" dirty="0" err="1"/>
                        <a:t>Trazodone</a:t>
                      </a:r>
                      <a:r>
                        <a:rPr lang="en-US" dirty="0"/>
                        <a:t> </a:t>
                      </a:r>
                      <a:r>
                        <a:rPr lang="en-US" baseline="0" dirty="0"/>
                        <a:t> ,</a:t>
                      </a:r>
                      <a:r>
                        <a:rPr lang="en-US" dirty="0"/>
                        <a:t>amitriptyline</a:t>
                      </a:r>
                      <a:r>
                        <a:rPr lang="en-US" baseline="0" dirty="0"/>
                        <a:t> ,</a:t>
                      </a:r>
                      <a:r>
                        <a:rPr lang="en-US" dirty="0"/>
                        <a:t>doxepin </a:t>
                      </a:r>
                    </a:p>
                    <a:p>
                      <a:r>
                        <a:rPr lang="en-US" dirty="0"/>
                        <a:t>Mirtazapine </a:t>
                      </a:r>
                    </a:p>
                    <a:p>
                      <a:r>
                        <a:rPr lang="en-US" dirty="0"/>
                        <a:t>-S.E:</a:t>
                      </a:r>
                    </a:p>
                    <a:p>
                      <a:r>
                        <a:rPr lang="en-US" dirty="0"/>
                        <a:t>sedation, dizziness, and psychomotor impairment.</a:t>
                      </a:r>
                    </a:p>
                  </a:txBody>
                  <a:tcPr/>
                </a:tc>
                <a:extLst>
                  <a:ext uri="{0D108BD9-81ED-4DB2-BD59-A6C34878D82A}">
                    <a16:rowId xmlns:a16="http://schemas.microsoft.com/office/drawing/2014/main" val="10003"/>
                  </a:ext>
                </a:extLst>
              </a:tr>
            </a:tbl>
          </a:graphicData>
        </a:graphic>
      </p:graphicFrame>
      <p:sp>
        <p:nvSpPr>
          <p:cNvPr id="1048632" name="مستطيل 4"/>
          <p:cNvSpPr/>
          <p:nvPr/>
        </p:nvSpPr>
        <p:spPr>
          <a:xfrm>
            <a:off x="965049" y="228600"/>
            <a:ext cx="7584350" cy="891540"/>
          </a:xfrm>
          <a:prstGeom prst="rect">
            <a:avLst/>
          </a:prstGeom>
          <a:noFill/>
        </p:spPr>
        <p:txBody>
          <a:bodyPr wrap="none" lIns="91440" tIns="45720" rIns="91440" bIns="45720">
            <a:spAutoFit/>
          </a:bodyPr>
          <a:lstStyle/>
          <a:p>
            <a:pPr algn="ctr"/>
            <a:r>
              <a:rPr lang="en-US" sz="5400" b="1" i="1" spc="50" dirty="0">
                <a:ln w="9525" cmpd="sng">
                  <a:solidFill>
                    <a:schemeClr val="accent1"/>
                  </a:solidFill>
                  <a:prstDash val="solid"/>
                </a:ln>
                <a:solidFill>
                  <a:srgbClr val="FF0000"/>
                </a:solidFill>
                <a:effectLst>
                  <a:glow rad="38100">
                    <a:schemeClr val="accent1">
                      <a:alpha val="40000"/>
                    </a:schemeClr>
                  </a:glow>
                </a:effectLst>
                <a:highlight>
                  <a:srgbClr val="FFFF00"/>
                </a:highlight>
              </a:rPr>
              <a:t>Treatment of insomnia: </a:t>
            </a:r>
            <a:endParaRPr lang="ar-SA" sz="5400" b="1" spc="50" dirty="0">
              <a:ln w="9525" cmpd="sng">
                <a:solidFill>
                  <a:schemeClr val="accent1"/>
                </a:solidFill>
                <a:prstDash val="solid"/>
              </a:ln>
              <a:solidFill>
                <a:srgbClr val="FF0000"/>
              </a:solidFill>
              <a:effectLst>
                <a:glow rad="38100">
                  <a:schemeClr val="accent1">
                    <a:alpha val="40000"/>
                  </a:schemeClr>
                </a:glow>
              </a:effectLst>
              <a:highlight>
                <a:srgbClr val="FFFF00"/>
              </a:highligh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1780</Words>
  <Application>Microsoft Office PowerPoint</Application>
  <PresentationFormat>عرض على الشاشة (4:3)</PresentationFormat>
  <Paragraphs>204</Paragraphs>
  <Slides>26</Slides>
  <Notes>4</Notes>
  <HiddenSlides>0</HiddenSlides>
  <MMClips>0</MMClips>
  <ScaleCrop>false</ScaleCrop>
  <HeadingPairs>
    <vt:vector size="4" baseType="variant">
      <vt:variant>
        <vt:lpstr>نسق</vt:lpstr>
      </vt:variant>
      <vt:variant>
        <vt:i4>1</vt:i4>
      </vt:variant>
      <vt:variant>
        <vt:lpstr>عناوين الشرائح</vt:lpstr>
      </vt:variant>
      <vt:variant>
        <vt:i4>26</vt:i4>
      </vt:variant>
    </vt:vector>
  </HeadingPairs>
  <TitlesOfParts>
    <vt:vector size="27" baseType="lpstr">
      <vt:lpstr>Office Theme</vt:lpstr>
      <vt:lpstr>عرض تقديمي في PowerPoint</vt:lpstr>
      <vt:lpstr>عرض تقديمي في PowerPoint</vt:lpstr>
      <vt:lpstr>عرض تقديمي في PowerPoint</vt:lpstr>
      <vt:lpstr>Types of sleep disorders:</vt:lpstr>
      <vt:lpstr>Dyssomnia</vt:lpstr>
      <vt:lpstr>INSOMNIA DISORDER</vt:lpstr>
      <vt:lpstr>عرض تقديمي في PowerPoint</vt:lpstr>
      <vt:lpstr>DIAGNOSTIC CRITERIA :</vt:lpstr>
      <vt:lpstr>عرض تقديمي في PowerPoint</vt:lpstr>
      <vt:lpstr>HYPERSOMNIA DISORDER</vt:lpstr>
      <vt:lpstr>Causes: </vt:lpstr>
      <vt:lpstr>Diagnostic criteria:</vt:lpstr>
      <vt:lpstr>عرض تقديمي في PowerPoint</vt:lpstr>
      <vt:lpstr>Obstructive sleep apnea </vt:lpstr>
      <vt:lpstr>عرض تقديمي في PowerPoint</vt:lpstr>
      <vt:lpstr>عرض تقديمي في PowerPoint</vt:lpstr>
      <vt:lpstr>Narcolepsy</vt:lpstr>
      <vt:lpstr>عرض تقديمي في PowerPoint</vt:lpstr>
      <vt:lpstr>Circadian rhythm sleep wake disorders</vt:lpstr>
      <vt:lpstr>Types </vt:lpstr>
      <vt:lpstr>عرض تقديمي في PowerPoint</vt:lpstr>
      <vt:lpstr>Parasomnia</vt:lpstr>
      <vt:lpstr>Types of parasomnia</vt:lpstr>
      <vt:lpstr>عرض تقديمي في PowerPoint</vt:lpstr>
      <vt:lpstr>Causes of parasomnia:</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Sleep disorders</dc:title>
  <dc:creator>pc</dc:creator>
  <cp:lastModifiedBy>Khaleel Ra'ed AbuAwad</cp:lastModifiedBy>
  <cp:revision>3</cp:revision>
  <dcterms:created xsi:type="dcterms:W3CDTF">2020-09-16T12:00:26Z</dcterms:created>
  <dcterms:modified xsi:type="dcterms:W3CDTF">2023-07-31T11:09:27Z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5a3feb9817e74ac68d0ea2c58ac0508c</vt:lpwstr>
  </property>
</Properties>
</file>