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1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1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1" id="1" initials="" lastIdx="2" name="Admin"/>
</p:cmAuthorLst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commentAuthors" Target="commentAuthor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09T20:34:15.153" idx="1">
    <p:pos x="7463" y="108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9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5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4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152F-EA9A-401F-BD60-08EFD6A064D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AB83-E0A3-41B8-A1FE-DC141412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8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urethra?lang=us" TargetMode="External" /><Relationship Id="rId2" Type="http://schemas.openxmlformats.org/officeDocument/2006/relationships/hyperlink" Target="https://radiopaedia.org/articles/urinary-bladder?lang=us" TargetMode="External" /><Relationship Id="rId1" Type="http://schemas.openxmlformats.org/officeDocument/2006/relationships/slideLayout" Target="../slideLayouts/slideLayout6.xml" /><Relationship Id="rId4" Type="http://schemas.openxmlformats.org/officeDocument/2006/relationships/hyperlink" Target="https://radiopaedia.org/articles/vesicoureteric-reflux?lang=us" TargetMode="Externa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ureter?lang=us" TargetMode="External" /><Relationship Id="rId2" Type="http://schemas.openxmlformats.org/officeDocument/2006/relationships/hyperlink" Target="https://radiopaedia.org/articles/vesicoureteric-reflux?lang=us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0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comments" Target="../comments/comment1.xml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URORADIOLOGY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D.HANA QUDSIEH</a:t>
            </a:r>
          </a:p>
          <a:p>
            <a:r>
              <a:rPr lang="en-US" dirty="0"/>
              <a:t>D.SULTAN ALNAWAYSEH</a:t>
            </a:r>
          </a:p>
        </p:txBody>
      </p:sp>
    </p:spTree>
    <p:extLst>
      <p:ext uri="{BB962C8B-B14F-4D97-AF65-F5344CB8AC3E}">
        <p14:creationId xmlns:p14="http://schemas.microsoft.com/office/powerpoint/2010/main" val="233867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7" y="1455209"/>
            <a:ext cx="4767191" cy="355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061" y="611827"/>
            <a:ext cx="6412939" cy="4809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844" y="4775200"/>
            <a:ext cx="390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ANECHOIC LESION IN THE LOWER POLE </a:t>
            </a:r>
          </a:p>
          <a:p>
            <a:r>
              <a:rPr lang="en-US" dirty="0"/>
              <a:t>RENAL CYST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3600" y="4899378"/>
            <a:ext cx="4318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ISOECHOIC LESION IN THE MIDDLE POLE OF </a:t>
            </a:r>
          </a:p>
          <a:p>
            <a:r>
              <a:rPr lang="en-US" dirty="0"/>
              <a:t>KIDNEY /RENAL CYST CARCINOMA RCC</a:t>
            </a:r>
          </a:p>
        </p:txBody>
      </p:sp>
    </p:spTree>
    <p:extLst>
      <p:ext uri="{BB962C8B-B14F-4D97-AF65-F5344CB8AC3E}">
        <p14:creationId xmlns:p14="http://schemas.microsoft.com/office/powerpoint/2010/main" val="224446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IVU/IVP: INTRAVENOUS PYELOGRAM/UROGRAM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FUNCTIONAL STUDY OF THE URINARY SYSTEM :</a:t>
            </a:r>
          </a:p>
          <a:p>
            <a:pPr marL="0" indent="0">
              <a:buNone/>
            </a:pPr>
            <a:r>
              <a:rPr lang="en-US" dirty="0"/>
              <a:t>THE PATIENT HAS TIME CONTROL SERIES OF XRAY IMAGES AFTER I.V. NICM(NON IODIATED CONTRAST MEDIA)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TECHNIQUE :</a:t>
            </a:r>
          </a:p>
          <a:p>
            <a:pPr marL="0" indent="0">
              <a:buNone/>
            </a:pPr>
            <a:r>
              <a:rPr lang="en-US" u="sng" dirty="0"/>
              <a:t>PRE EXAM </a:t>
            </a:r>
            <a:r>
              <a:rPr lang="en-US" dirty="0"/>
              <a:t>: CHECK FOR ALLERGY HISTORY ,KFT AND CONTRAST RISK FACTORS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0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EXAM:</a:t>
            </a:r>
          </a:p>
          <a:p>
            <a:r>
              <a:rPr lang="en-US" dirty="0"/>
              <a:t>1- KUB</a:t>
            </a:r>
          </a:p>
          <a:p>
            <a:r>
              <a:rPr lang="en-US" dirty="0"/>
              <a:t>2- GIVE CONTRAST THEN :</a:t>
            </a:r>
          </a:p>
          <a:p>
            <a:r>
              <a:rPr lang="en-US" dirty="0"/>
              <a:t>IMMEDIATE FILM</a:t>
            </a:r>
          </a:p>
          <a:p>
            <a:r>
              <a:rPr lang="en-US" dirty="0"/>
              <a:t>5 MINUTES FILM</a:t>
            </a:r>
          </a:p>
          <a:p>
            <a:r>
              <a:rPr lang="en-US" dirty="0"/>
              <a:t>10 /15 MINUTES FILM</a:t>
            </a:r>
          </a:p>
          <a:p>
            <a:r>
              <a:rPr lang="en-US" dirty="0"/>
              <a:t>30 MINUTES FILM / POST VOIDE FILM</a:t>
            </a:r>
          </a:p>
        </p:txBody>
      </p:sp>
    </p:spTree>
    <p:extLst>
      <p:ext uri="{BB962C8B-B14F-4D97-AF65-F5344CB8AC3E}">
        <p14:creationId xmlns:p14="http://schemas.microsoft.com/office/powerpoint/2010/main" val="31876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ntravenous urography | Radiology Reference Article | Radiopaedia.o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45" y="1839735"/>
            <a:ext cx="4203243" cy="43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lm Ivp 5 Minutes After Injection Stock Photo 219607504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28" y="3869098"/>
            <a:ext cx="3019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VP Best presne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08" y="1249304"/>
            <a:ext cx="3773312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8044" y="3990005"/>
            <a:ext cx="174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MINUTES FILM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3333" y="6028267"/>
            <a:ext cx="186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MINUTES FILM</a:t>
            </a:r>
          </a:p>
        </p:txBody>
      </p:sp>
      <p:pic>
        <p:nvPicPr>
          <p:cNvPr id="10248" name="Picture 8" descr="Normal abdominal x-ray | Radiology Case | Radiopaedia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5" y="859719"/>
            <a:ext cx="3758890" cy="55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1265" y="6212933"/>
            <a:ext cx="232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KUB(CONTROL)(PLAIN)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5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1266" name="Picture 2" descr="Intravenous pyelography (IVP), Post void image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33" y="1825625"/>
            <a:ext cx="41745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rossed fused renal ectopia | Image | Radiopaedia.or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10" y="1093321"/>
            <a:ext cx="3907390" cy="50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1238739"/>
            <a:ext cx="3396721" cy="4904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5911" y="6143096"/>
            <a:ext cx="4903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CROSSED FUSED ECTOPIA</a:t>
            </a:r>
          </a:p>
          <a:p>
            <a:r>
              <a:rPr lang="en-US" dirty="0"/>
              <a:t>INSERTION OF LT URETER STILLS ON THE LEFT SIDE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74844" y="6143096"/>
            <a:ext cx="3656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DUPLICATED RT COLLECTING SYSTEM</a:t>
            </a:r>
          </a:p>
          <a:p>
            <a:r>
              <a:rPr lang="en-US" dirty="0"/>
              <a:t>WITH HYDROURETRONEPHROSIS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6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lateral duplex kidney | Radiology Case | Radiopaedia.org | Duplex,  Radiology, Abstract ar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5" y="0"/>
            <a:ext cx="4422705" cy="62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273" y="6585995"/>
            <a:ext cx="1128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DUPLICATION ON THE RT SIDE WITH TWO URETER ORFFICES, INCOMPLETE DUPLICATION ON THE LEFT SIDE</a:t>
            </a:r>
          </a:p>
        </p:txBody>
      </p:sp>
    </p:spTree>
    <p:extLst>
      <p:ext uri="{BB962C8B-B14F-4D97-AF65-F5344CB8AC3E}">
        <p14:creationId xmlns:p14="http://schemas.microsoft.com/office/powerpoint/2010/main" val="361826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ntravenous pyelogram (IVP) in a male patient demonstrating a horseshoe... 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0127"/>
            <a:ext cx="3791644" cy="43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VU film showing bilateral pelvic kidneys at level of the sacral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63" y="2372121"/>
            <a:ext cx="55626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5911" y="6197600"/>
            <a:ext cx="208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HORSESHOE KIDNEY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5289" y="5779911"/>
            <a:ext cx="2776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PELVIC KIDNEY BILATERALLY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4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VU shows partial obstruction at left ureter due to a small calculus at left ureterovescial junc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7" y="442208"/>
            <a:ext cx="4004242" cy="46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956" y="5678311"/>
            <a:ext cx="421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 URETER PARTIAL OBSTRWUCTION WITH </a:t>
            </a:r>
          </a:p>
          <a:p>
            <a:r>
              <a:rPr lang="en-US" dirty="0"/>
              <a:t>MILD HYDROUTRETRONEPHROSIS</a:t>
            </a:r>
          </a:p>
          <a:p>
            <a:r>
              <a:rPr lang="en-US" dirty="0"/>
              <a:t>KUB SHOWED STONE AT THE SAME LEVEL</a:t>
            </a:r>
          </a:p>
        </p:txBody>
      </p:sp>
    </p:spTree>
    <p:extLst>
      <p:ext uri="{BB962C8B-B14F-4D97-AF65-F5344CB8AC3E}">
        <p14:creationId xmlns:p14="http://schemas.microsoft.com/office/powerpoint/2010/main" val="304508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od-images-static.radiopaedia.org/images/58916464/b646f53f39d08919b135f7efb44a14fd3975d26423ddcf989fd1c9c70e157d56_big_galler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7" y="357189"/>
            <a:ext cx="3961711" cy="44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prod-images-static.radiopaedia.org/images/58916466/63d68b4dd98911aa23198309e19f5283ec1ed4e0c6ef5f4f8ce6440fa79a02d7_big_galler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20" y="357189"/>
            <a:ext cx="3919714" cy="44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133" y="4515556"/>
            <a:ext cx="471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KUB SHOWS RADIOOPAQUE SHADOW OPPOSITE</a:t>
            </a:r>
          </a:p>
          <a:p>
            <a:r>
              <a:rPr lang="en-US" dirty="0"/>
              <a:t>LT TRANSVARSE PROCESS OF L4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4889" y="4538133"/>
            <a:ext cx="4297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IS DELAY EXCRETION ON THE LT SIDE </a:t>
            </a:r>
          </a:p>
          <a:p>
            <a:r>
              <a:rPr lang="en-US" dirty="0"/>
              <a:t>WITH HYDRONEPHROSIS</a:t>
            </a:r>
          </a:p>
        </p:txBody>
      </p:sp>
    </p:spTree>
    <p:extLst>
      <p:ext uri="{BB962C8B-B14F-4D97-AF65-F5344CB8AC3E}">
        <p14:creationId xmlns:p14="http://schemas.microsoft.com/office/powerpoint/2010/main" val="22351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 OF IMAGING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KUB</a:t>
            </a:r>
          </a:p>
          <a:p>
            <a:pPr marL="0" indent="0">
              <a:buNone/>
            </a:pPr>
            <a:r>
              <a:rPr lang="en-US" dirty="0"/>
              <a:t>IVU</a:t>
            </a:r>
          </a:p>
          <a:p>
            <a:pPr marL="0" indent="0">
              <a:buNone/>
            </a:pPr>
            <a:r>
              <a:rPr lang="en-US" dirty="0"/>
              <a:t>ULTRASOUND</a:t>
            </a:r>
          </a:p>
          <a:p>
            <a:pPr marL="0" indent="0">
              <a:buNone/>
            </a:pPr>
            <a:r>
              <a:rPr lang="en-US" dirty="0"/>
              <a:t>MCUG</a:t>
            </a:r>
          </a:p>
          <a:p>
            <a:pPr marL="0" indent="0">
              <a:buNone/>
            </a:pPr>
            <a:r>
              <a:rPr lang="en-US" dirty="0"/>
              <a:t>CT SCAN (STONE PROTOCOL)</a:t>
            </a:r>
          </a:p>
          <a:p>
            <a:pPr marL="0" indent="0">
              <a:buNone/>
            </a:pPr>
            <a:r>
              <a:rPr lang="en-US" dirty="0"/>
              <a:t>CT SCAN TRIPLE PHASE</a:t>
            </a:r>
          </a:p>
          <a:p>
            <a:pPr marL="0" indent="0">
              <a:buNone/>
            </a:pPr>
            <a:r>
              <a:rPr lang="en-US" dirty="0"/>
              <a:t>MRI</a:t>
            </a:r>
          </a:p>
          <a:p>
            <a:pPr marL="0" indent="0">
              <a:buNone/>
            </a:pPr>
            <a:r>
              <a:rPr lang="en-US" dirty="0"/>
              <a:t>DMSA</a:t>
            </a:r>
          </a:p>
        </p:txBody>
      </p:sp>
    </p:spTree>
    <p:extLst>
      <p:ext uri="{BB962C8B-B14F-4D97-AF65-F5344CB8AC3E}">
        <p14:creationId xmlns:p14="http://schemas.microsoft.com/office/powerpoint/2010/main" val="391111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UJ Obstruction | Southern African Endourology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2741" cy="57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11" y="6141156"/>
            <a:ext cx="8956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CHILD WITH HYDRONEPHROSIS SHOWED PUJ STENOSIS (PELVIURETRIC JUNCTION STENOSIS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1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9" y="365125"/>
            <a:ext cx="11037711" cy="5956653"/>
          </a:xfrm>
        </p:spPr>
        <p:txBody>
          <a:bodyPr>
            <a:normAutofit/>
          </a:bodyPr>
          <a:lstStyle/>
          <a:p>
            <a:r>
              <a:rPr lang="en-US" sz="1800" dirty="0"/>
              <a:t> </a:t>
            </a:r>
            <a:r>
              <a:rPr lang="en-US" sz="2000" b="1" dirty="0"/>
              <a:t>Voiding </a:t>
            </a:r>
            <a:r>
              <a:rPr lang="en-US" sz="2000" b="1" dirty="0" err="1"/>
              <a:t>cystourethrography</a:t>
            </a:r>
            <a:r>
              <a:rPr lang="en-US" sz="2000" b="1" dirty="0"/>
              <a:t> (VCUG),</a:t>
            </a:r>
            <a:r>
              <a:rPr lang="en-US" sz="2000" dirty="0"/>
              <a:t> also known as a </a:t>
            </a:r>
            <a:r>
              <a:rPr lang="en-US" sz="2000" b="1" dirty="0" err="1"/>
              <a:t>micturating</a:t>
            </a:r>
            <a:r>
              <a:rPr lang="en-US" sz="2000" b="1" dirty="0"/>
              <a:t> </a:t>
            </a:r>
            <a:r>
              <a:rPr lang="en-US" sz="2000" b="1" dirty="0" err="1"/>
              <a:t>cystourethrography</a:t>
            </a:r>
            <a:r>
              <a:rPr lang="en-US" sz="2000" b="1" dirty="0"/>
              <a:t> (MCU),  </a:t>
            </a:r>
            <a:r>
              <a:rPr lang="en-US" sz="2000" dirty="0"/>
              <a:t>is a fluoroscopic study of the lower urinary tract in which contrast is introduced into the bladder via a catheter. The purpose of the examination is to assess the </a:t>
            </a:r>
            <a:r>
              <a:rPr lang="en-US" sz="2000" dirty="0">
                <a:hlinkClick r:id="rId2"/>
              </a:rPr>
              <a:t>bladder</a:t>
            </a:r>
            <a:r>
              <a:rPr lang="en-US" sz="2000" dirty="0"/>
              <a:t>, </a:t>
            </a:r>
            <a:r>
              <a:rPr lang="en-US" sz="2000" dirty="0">
                <a:hlinkClick r:id="rId3"/>
              </a:rPr>
              <a:t>urethra</a:t>
            </a:r>
            <a:r>
              <a:rPr lang="en-US" sz="2000" dirty="0"/>
              <a:t>, postoperative anatomy and micturition in order to determine the presence or absence of bladder and urethral abnormalities, including </a:t>
            </a:r>
            <a:r>
              <a:rPr lang="en-US" sz="2000" dirty="0" err="1">
                <a:hlinkClick r:id="rId4"/>
              </a:rPr>
              <a:t>vesicoureteric</a:t>
            </a:r>
            <a:r>
              <a:rPr lang="en-US" sz="2000" dirty="0">
                <a:hlinkClick r:id="rId4"/>
              </a:rPr>
              <a:t> reflux (VUR)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It is more commonly performed in the pediatric population than adults.</a:t>
            </a:r>
            <a:br>
              <a:rPr lang="en-US" sz="2000" dirty="0"/>
            </a:br>
            <a:r>
              <a:rPr lang="en-US" sz="2000" dirty="0"/>
              <a:t>The most common indication is recurrent UTI and </a:t>
            </a:r>
            <a:r>
              <a:rPr lang="en-US" sz="2000" dirty="0" err="1"/>
              <a:t>hydronephrosis</a:t>
            </a:r>
            <a:br>
              <a:rPr lang="en-US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7673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" y="314500"/>
            <a:ext cx="8715558" cy="65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25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od-images-static.radiopaedia.org/images/17876213/d13fbfb0f110b713e30e33105679527f0063368563fbcb995573990558bbd157_sma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9" y="276521"/>
            <a:ext cx="4519245" cy="59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od-images-static.radiopaedia.org/images/17876254/825115d78b8fdb132e11e1cbbc1d9ea4243dceb2e77f7c8c053689074092ce9f_big_galler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30" y="276521"/>
            <a:ext cx="45624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4356" y="5633156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MCUG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0711" y="5802489"/>
            <a:ext cx="3413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MCUG DURING VOIDING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8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11" y="790222"/>
            <a:ext cx="118646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Open Sans"/>
              </a:rPr>
              <a:t>Vesicoureteric</a:t>
            </a:r>
            <a:r>
              <a:rPr lang="en-US" b="1" dirty="0">
                <a:latin typeface="Open Sans"/>
              </a:rPr>
              <a:t> reflux (VUR) grading</a:t>
            </a:r>
            <a:r>
              <a:rPr lang="en-US" dirty="0">
                <a:latin typeface="Open Sans"/>
              </a:rPr>
              <a:t> divides </a:t>
            </a:r>
            <a:r>
              <a:rPr lang="en-US" dirty="0" err="1">
                <a:latin typeface="Open Sans"/>
                <a:hlinkClick r:id="rId2"/>
              </a:rPr>
              <a:t>vesicoureteric</a:t>
            </a:r>
            <a:r>
              <a:rPr lang="en-US" dirty="0">
                <a:latin typeface="Open Sans"/>
                <a:hlinkClick r:id="rId2"/>
              </a:rPr>
              <a:t> reflux (VUR)</a:t>
            </a:r>
            <a:r>
              <a:rPr lang="en-US" dirty="0">
                <a:latin typeface="Open Sans"/>
              </a:rPr>
              <a:t> according to the height of reflux up the </a:t>
            </a:r>
            <a:r>
              <a:rPr lang="en-US" dirty="0">
                <a:latin typeface="Open Sans"/>
                <a:hlinkClick r:id="rId3"/>
              </a:rPr>
              <a:t>ureters</a:t>
            </a:r>
            <a:r>
              <a:rPr lang="en-US" dirty="0">
                <a:latin typeface="Open Sans"/>
              </a:rPr>
              <a:t> and degree of dilatation of the ureters: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Open Sans"/>
              </a:rPr>
              <a:t>grade 1:</a:t>
            </a:r>
            <a:r>
              <a:rPr lang="en-US" dirty="0">
                <a:latin typeface="Open Sans"/>
              </a:rPr>
              <a:t> reflux limited to the ureter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Open Sans"/>
              </a:rPr>
              <a:t>grade 2:</a:t>
            </a:r>
            <a:r>
              <a:rPr lang="en-US" dirty="0">
                <a:latin typeface="Open Sans"/>
              </a:rPr>
              <a:t> reflux up to the renal pelvis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Open Sans"/>
              </a:rPr>
              <a:t>grade 3:</a:t>
            </a:r>
            <a:r>
              <a:rPr lang="en-US" dirty="0">
                <a:latin typeface="Open Sans"/>
              </a:rPr>
              <a:t> mild dilatation of ureter and </a:t>
            </a:r>
            <a:r>
              <a:rPr lang="en-US" dirty="0" err="1">
                <a:latin typeface="Open Sans"/>
              </a:rPr>
              <a:t>pelvicalyceal</a:t>
            </a:r>
            <a:r>
              <a:rPr lang="en-US" dirty="0">
                <a:latin typeface="Open Sans"/>
              </a:rPr>
              <a:t>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Open Sans"/>
              </a:rPr>
              <a:t>grade 4</a:t>
            </a:r>
            <a:endParaRPr lang="en-US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tortuous ureter with moderate dilatation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blunting of </a:t>
            </a:r>
            <a:r>
              <a:rPr lang="en-US" dirty="0" err="1">
                <a:latin typeface="Open Sans"/>
              </a:rPr>
              <a:t>fornices</a:t>
            </a:r>
            <a:r>
              <a:rPr lang="en-US" dirty="0">
                <a:latin typeface="Open Sans"/>
              </a:rPr>
              <a:t> but preserved papillary impressions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Open Sans"/>
              </a:rPr>
              <a:t>grade 5</a:t>
            </a:r>
            <a:endParaRPr lang="en-US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tortuous ureter with severe dilatation of ureter and </a:t>
            </a:r>
            <a:r>
              <a:rPr lang="en-US" dirty="0" err="1">
                <a:latin typeface="Open Sans"/>
              </a:rPr>
              <a:t>pelvicalyceal</a:t>
            </a:r>
            <a:r>
              <a:rPr lang="en-US" dirty="0">
                <a:latin typeface="Open Sans"/>
              </a:rPr>
              <a:t>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loss of </a:t>
            </a:r>
            <a:r>
              <a:rPr lang="en-US" dirty="0" err="1">
                <a:latin typeface="Open Sans"/>
              </a:rPr>
              <a:t>fornices</a:t>
            </a:r>
            <a:r>
              <a:rPr lang="en-US" dirty="0">
                <a:latin typeface="Open Sans"/>
              </a:rPr>
              <a:t> and papillary impressions </a:t>
            </a:r>
            <a:r>
              <a:rPr lang="en-US" baseline="30000" dirty="0">
                <a:latin typeface="Open Sans"/>
              </a:rPr>
              <a:t>2</a:t>
            </a:r>
            <a:r>
              <a:rPr lang="en-US" dirty="0">
                <a:latin typeface="Open Sans"/>
              </a:rPr>
              <a:t> </a:t>
            </a:r>
          </a:p>
          <a:p>
            <a:r>
              <a:rPr lang="en-US" dirty="0">
                <a:latin typeface="Open Sans"/>
              </a:rPr>
              <a:t>It is important to note that each side may have a different grade of reflux.</a:t>
            </a:r>
            <a:endParaRPr lang="en-US" b="0" i="0" dirty="0">
              <a:effectLst/>
              <a:latin typeface="Open Sans"/>
            </a:endParaRPr>
          </a:p>
        </p:txBody>
      </p:sp>
      <p:pic>
        <p:nvPicPr>
          <p:cNvPr id="4100" name="Picture 4" descr="Vesicoureteral Reflux | Radiology 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98" y="4454897"/>
            <a:ext cx="6787091" cy="24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1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d-images-static.radiopaedia.org/images/429990/463880e4c582ddd0950dd4c8bfd3b8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3" y="293511"/>
            <a:ext cx="41719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689" y="6141156"/>
            <a:ext cx="216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Bilateral VUR grade 5</a:t>
            </a:r>
          </a:p>
          <a:p>
            <a:endParaRPr lang="en-US" dirty="0"/>
          </a:p>
        </p:txBody>
      </p:sp>
      <p:pic>
        <p:nvPicPr>
          <p:cNvPr id="1028" name="Picture 4" descr="https://prod-images-static.radiopaedia.org/images/5685029/7da2d469f77c85df894ac615de7b54_jumb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03954"/>
            <a:ext cx="5206647" cy="59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86133" y="5892800"/>
            <a:ext cx="21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Rt</a:t>
            </a:r>
            <a:r>
              <a:rPr lang="en-US" dirty="0"/>
              <a:t> sided VUR grade 4</a:t>
            </a:r>
          </a:p>
        </p:txBody>
      </p:sp>
    </p:spTree>
    <p:extLst>
      <p:ext uri="{BB962C8B-B14F-4D97-AF65-F5344CB8AC3E}">
        <p14:creationId xmlns:p14="http://schemas.microsoft.com/office/powerpoint/2010/main" val="44983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48" y="335845"/>
            <a:ext cx="4593696" cy="4593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5429956"/>
            <a:ext cx="749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Elongated urinary bladder with irregular outline and </a:t>
            </a:r>
            <a:r>
              <a:rPr lang="en-US" dirty="0" err="1"/>
              <a:t>trabeculation</a:t>
            </a:r>
            <a:r>
              <a:rPr lang="en-US" dirty="0"/>
              <a:t> /</a:t>
            </a:r>
            <a:r>
              <a:rPr lang="en-US" dirty="0" err="1"/>
              <a:t>diverticuli</a:t>
            </a:r>
            <a:r>
              <a:rPr lang="en-US" dirty="0"/>
              <a:t> </a:t>
            </a:r>
          </a:p>
          <a:p>
            <a:r>
              <a:rPr lang="en-US" dirty="0"/>
              <a:t>NEUROGENIC BLADDER</a:t>
            </a:r>
          </a:p>
        </p:txBody>
      </p:sp>
    </p:spTree>
    <p:extLst>
      <p:ext uri="{BB962C8B-B14F-4D97-AF65-F5344CB8AC3E}">
        <p14:creationId xmlns:p14="http://schemas.microsoft.com/office/powerpoint/2010/main" val="1277688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19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3289" y="5565422"/>
            <a:ext cx="2925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POSTERIOR URETHRAL VALVE</a:t>
            </a:r>
          </a:p>
          <a:p>
            <a:r>
              <a:rPr lang="en-US" dirty="0"/>
              <a:t>( CONGENITAL  </a:t>
            </a:r>
          </a:p>
          <a:p>
            <a:r>
              <a:rPr lang="en-US" dirty="0"/>
              <a:t>:dilated proximal urethral</a:t>
            </a:r>
          </a:p>
        </p:txBody>
      </p:sp>
      <p:pic>
        <p:nvPicPr>
          <p:cNvPr id="3076" name="Picture 4" descr="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3119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1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CT SCAN WITHOUT ORAL AND IV CONTRAST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(STONE PROTOCOL ) BEST INVESTIGATION FOR STONES.</a:t>
            </a:r>
          </a:p>
        </p:txBody>
      </p:sp>
      <p:pic>
        <p:nvPicPr>
          <p:cNvPr id="7170" name="Picture 2" descr="Normal kidneys on 4-phase CT study | Radiology Cas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888066"/>
            <a:ext cx="4292247" cy="42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2489" y="5937956"/>
            <a:ext cx="424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CT WITHOUT ORAL OR IV  (PLAIN)</a:t>
            </a:r>
          </a:p>
        </p:txBody>
      </p:sp>
    </p:spTree>
    <p:extLst>
      <p:ext uri="{BB962C8B-B14F-4D97-AF65-F5344CB8AC3E}">
        <p14:creationId xmlns:p14="http://schemas.microsoft.com/office/powerpoint/2010/main" val="3956366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Urolithiasis | Radiology Reference Articl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9" y="365125"/>
            <a:ext cx="5663142" cy="56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356" y="5836356"/>
            <a:ext cx="535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 SCAN (STONE PROTOCOL ) BILATERAL RENAL STONE.</a:t>
            </a:r>
          </a:p>
        </p:txBody>
      </p:sp>
    </p:spTree>
    <p:extLst>
      <p:ext uri="{BB962C8B-B14F-4D97-AF65-F5344CB8AC3E}">
        <p14:creationId xmlns:p14="http://schemas.microsoft.com/office/powerpoint/2010/main" val="140895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KUB</a:t>
            </a:r>
            <a:br>
              <a:rPr lang="en-US" dirty="0"/>
            </a:br>
            <a:r>
              <a:rPr lang="en-US" dirty="0"/>
              <a:t> </a:t>
            </a:r>
            <a:r>
              <a:rPr lang="en-US" sz="2200" dirty="0"/>
              <a:t>KIDNEY URETER BLADDER  XRAY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537" y="2677886"/>
            <a:ext cx="72928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 OF VIEW: FROM LOWER RIBS TO SYMPHASIS EMPHASIS</a:t>
            </a:r>
          </a:p>
          <a:p>
            <a:r>
              <a:rPr lang="en-US" dirty="0"/>
              <a:t>NO CONTRAST MUST BE USED</a:t>
            </a:r>
          </a:p>
          <a:p>
            <a:r>
              <a:rPr lang="en-US" dirty="0"/>
              <a:t>USUALLY PREPARATION WITH LAXATIVES AND FASTING PRECEED  THIS XRAY </a:t>
            </a:r>
          </a:p>
          <a:p>
            <a:r>
              <a:rPr lang="en-US" dirty="0"/>
              <a:t>USED MANY TO ASSESS ANY TYPE OF CALCIFICATION OR STONES</a:t>
            </a:r>
          </a:p>
          <a:p>
            <a:r>
              <a:rPr lang="en-US" b="1" dirty="0"/>
              <a:t>AP projection</a:t>
            </a:r>
            <a:endParaRPr lang="en-US" dirty="0"/>
          </a:p>
          <a:p>
            <a:r>
              <a:rPr lang="en-US" b="1" dirty="0"/>
              <a:t>centering point :</a:t>
            </a:r>
            <a:r>
              <a:rPr lang="en-US" dirty="0"/>
              <a:t>the midsagittal point   at the level of the iliac crest</a:t>
            </a:r>
          </a:p>
          <a:p>
            <a:r>
              <a:rPr lang="en-US" dirty="0"/>
              <a:t>.</a:t>
            </a:r>
          </a:p>
        </p:txBody>
      </p:sp>
      <p:pic>
        <p:nvPicPr>
          <p:cNvPr id="5122" name="Picture 2" descr="https://prod-images-static.radiopaedia.org/images/10859211/da198e62ced4e93351adb939ed5b24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553" y="65313"/>
            <a:ext cx="3615509" cy="54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96697" y="5290457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563362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dean.luc.edu/lumen/meded/radio/curriculum/Harrisons/GU/renal_stone7a1_label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0" y="543630"/>
            <a:ext cx="6334230" cy="45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8267" y="5508978"/>
            <a:ext cx="46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BILATERAL PUJ STONES WITH HYDRONEPHROSIS</a:t>
            </a:r>
          </a:p>
        </p:txBody>
      </p:sp>
    </p:spTree>
    <p:extLst>
      <p:ext uri="{BB962C8B-B14F-4D97-AF65-F5344CB8AC3E}">
        <p14:creationId xmlns:p14="http://schemas.microsoft.com/office/powerpoint/2010/main" val="249712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reteric calculus | Radiology Cas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" y="0"/>
            <a:ext cx="60007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067" y="6084711"/>
            <a:ext cx="4944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CORONAL RECONSTRUCTION CT STONE PROTOCOL</a:t>
            </a:r>
          </a:p>
          <a:p>
            <a:r>
              <a:rPr lang="en-US" dirty="0"/>
              <a:t>SHOWED LEFT RENAL STONE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38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ydronephrosis | Radiology Reference Articl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9" y="294921"/>
            <a:ext cx="6139745" cy="61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667" y="6028267"/>
            <a:ext cx="375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SEVERE HYDRONEPROSIS BILATERALLY</a:t>
            </a:r>
          </a:p>
        </p:txBody>
      </p:sp>
    </p:spTree>
    <p:extLst>
      <p:ext uri="{BB962C8B-B14F-4D97-AF65-F5344CB8AC3E}">
        <p14:creationId xmlns:p14="http://schemas.microsoft.com/office/powerpoint/2010/main" val="1479675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CT WITH ORAL AND IV CONTRAST FOR PARANCHYMAL LESIONS</a:t>
            </a:r>
          </a:p>
        </p:txBody>
      </p:sp>
    </p:spTree>
    <p:extLst>
      <p:ext uri="{BB962C8B-B14F-4D97-AF65-F5344CB8AC3E}">
        <p14:creationId xmlns:p14="http://schemas.microsoft.com/office/powerpoint/2010/main" val="3250911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Radiology Assistant : Solid m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4" y="509547"/>
            <a:ext cx="6096000" cy="44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481" y="5497975"/>
            <a:ext cx="525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ENHANCING ISODENSE LESION  RCC IN THE RT KIDNEY</a:t>
            </a:r>
          </a:p>
        </p:txBody>
      </p:sp>
    </p:spTree>
    <p:extLst>
      <p:ext uri="{BB962C8B-B14F-4D97-AF65-F5344CB8AC3E}">
        <p14:creationId xmlns:p14="http://schemas.microsoft.com/office/powerpoint/2010/main" val="205553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956" y="3217333"/>
            <a:ext cx="5610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83757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prod-images-static.radiopaedia.org/images/381636/6f7ce0f936481fce54c0d495c3940e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5639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53" y="1828801"/>
            <a:ext cx="4139662" cy="42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od-images-static.radiopaedia.org/images/51600981/ecb6025b4a45eed77cbd3a51a2013d_big_galler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6" y="1729349"/>
            <a:ext cx="3188515" cy="42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851" y="5891349"/>
            <a:ext cx="22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URETHRAL CALCULUS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2971" y="6003365"/>
            <a:ext cx="214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 KIDNEY CALCULUS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4446" y="6188031"/>
            <a:ext cx="2087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MEDULLARY </a:t>
            </a:r>
          </a:p>
          <a:p>
            <a:r>
              <a:rPr lang="en-US" dirty="0"/>
              <a:t>NEPHROCALCINOSIS</a:t>
            </a:r>
          </a:p>
        </p:txBody>
      </p:sp>
    </p:spTree>
    <p:extLst>
      <p:ext uri="{BB962C8B-B14F-4D97-AF65-F5344CB8AC3E}">
        <p14:creationId xmlns:p14="http://schemas.microsoft.com/office/powerpoint/2010/main" val="3795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prod-images-static.radiopaedia.org/images/32604242/1cb45dbcafe6a83c2994dec79e331a_big_gallery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8" y="1690688"/>
            <a:ext cx="37020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4480" y="6453051"/>
            <a:ext cx="21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RT STAGHORN STONE</a:t>
            </a:r>
          </a:p>
        </p:txBody>
      </p:sp>
    </p:spTree>
    <p:extLst>
      <p:ext uri="{BB962C8B-B14F-4D97-AF65-F5344CB8AC3E}">
        <p14:creationId xmlns:p14="http://schemas.microsoft.com/office/powerpoint/2010/main" val="52820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ULTRASOUND</a:t>
            </a:r>
          </a:p>
        </p:txBody>
      </p:sp>
      <p:pic>
        <p:nvPicPr>
          <p:cNvPr id="6148" name="Picture 4" descr="Renal Ultras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7" y="1841863"/>
            <a:ext cx="4146366" cy="29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ltrasound scan of urinary bladder performed in March 2009 (two years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6" y="1690688"/>
            <a:ext cx="3606528" cy="29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5109" y="544721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KIDNEY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8526" y="5212080"/>
            <a:ext cx="286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URINARY BLADDER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nal Ultrasound: Hydronephrosis and Stones — Brown Emergency Medic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57" y="1825625"/>
            <a:ext cx="77480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5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s://drrahmanultrasounds.files.wordpress.com/2020/05/kidney-stone-221218.jpg?w=8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8937" y="6176963"/>
            <a:ext cx="6590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STONE : HYPERECHOIC WITH POSTERIOR ACOUSTIC SHADOW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2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Urinary bladder calculus | Radiology Case | Radiopaedia.o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72" y="1825625"/>
            <a:ext cx="46150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4434" y="6492240"/>
            <a:ext cx="7622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HYPERECHOIC STRUCTURE WITH ACCOUSTIC SHADOW indicating bladder stone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