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5"/>
  </p:notesMasterIdLst>
  <p:sldIdLst>
    <p:sldId id="256" r:id="rId2"/>
    <p:sldId id="275" r:id="rId3"/>
    <p:sldId id="294" r:id="rId4"/>
    <p:sldId id="272" r:id="rId5"/>
    <p:sldId id="258" r:id="rId6"/>
    <p:sldId id="259" r:id="rId7"/>
    <p:sldId id="295" r:id="rId8"/>
    <p:sldId id="260" r:id="rId9"/>
    <p:sldId id="297" r:id="rId10"/>
    <p:sldId id="261" r:id="rId11"/>
    <p:sldId id="262" r:id="rId12"/>
    <p:sldId id="264" r:id="rId13"/>
    <p:sldId id="273" r:id="rId14"/>
    <p:sldId id="276" r:id="rId15"/>
    <p:sldId id="266" r:id="rId16"/>
    <p:sldId id="296" r:id="rId17"/>
    <p:sldId id="301" r:id="rId18"/>
    <p:sldId id="299" r:id="rId19"/>
    <p:sldId id="300" r:id="rId20"/>
    <p:sldId id="311" r:id="rId21"/>
    <p:sldId id="312" r:id="rId22"/>
    <p:sldId id="313" r:id="rId23"/>
    <p:sldId id="283" r:id="rId24"/>
    <p:sldId id="306" r:id="rId25"/>
    <p:sldId id="307" r:id="rId26"/>
    <p:sldId id="285" r:id="rId27"/>
    <p:sldId id="282" r:id="rId28"/>
    <p:sldId id="305" r:id="rId29"/>
    <p:sldId id="277" r:id="rId30"/>
    <p:sldId id="310" r:id="rId31"/>
    <p:sldId id="308" r:id="rId32"/>
    <p:sldId id="309" r:id="rId33"/>
    <p:sldId id="293" r:id="rId34"/>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0"/>
    <p:restoredTop sz="92349" autoAdjust="0"/>
  </p:normalViewPr>
  <p:slideViewPr>
    <p:cSldViewPr>
      <p:cViewPr varScale="1">
        <p:scale>
          <a:sx n="74" d="100"/>
          <a:sy n="74" d="100"/>
        </p:scale>
        <p:origin x="-12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66179E9-6A5F-435D-B919-92817BFD55BB}" type="datetimeFigureOut">
              <a:rPr lang="ar-JO" smtClean="0"/>
              <a:pPr/>
              <a:t>28/06/1443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11DA44C-49DB-4205-8654-F7C8A2CDBD2E}" type="slidenum">
              <a:rPr lang="ar-JO" smtClean="0"/>
              <a:pPr/>
              <a:t>‹#›</a:t>
            </a:fld>
            <a:endParaRPr lang="ar-JO"/>
          </a:p>
        </p:txBody>
      </p:sp>
    </p:spTree>
    <p:extLst>
      <p:ext uri="{BB962C8B-B14F-4D97-AF65-F5344CB8AC3E}">
        <p14:creationId xmlns:p14="http://schemas.microsoft.com/office/powerpoint/2010/main" val="38218002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The insulin response to oral glucose is greater than the response to intravenous glucose, a phenomenon known as the </a:t>
            </a:r>
            <a:r>
              <a:rPr lang="en-US" sz="1200" kern="1200" baseline="0" dirty="0" err="1" smtClean="0">
                <a:solidFill>
                  <a:schemeClr val="tx1"/>
                </a:solidFill>
                <a:latin typeface="+mn-lt"/>
                <a:ea typeface="+mn-ea"/>
                <a:cs typeface="+mn-cs"/>
              </a:rPr>
              <a:t>incretin</a:t>
            </a:r>
            <a:r>
              <a:rPr lang="en-US" sz="1200" kern="1200" baseline="0" dirty="0" smtClean="0">
                <a:solidFill>
                  <a:schemeClr val="tx1"/>
                </a:solidFill>
                <a:latin typeface="+mn-lt"/>
                <a:ea typeface="+mn-ea"/>
                <a:cs typeface="+mn-cs"/>
              </a:rPr>
              <a:t> effect. The</a:t>
            </a:r>
          </a:p>
          <a:p>
            <a:pPr algn="l" rtl="0"/>
            <a:r>
              <a:rPr lang="en-US" sz="1200" kern="1200" baseline="0" dirty="0" smtClean="0">
                <a:solidFill>
                  <a:schemeClr val="tx1"/>
                </a:solidFill>
                <a:latin typeface="+mn-lt"/>
                <a:ea typeface="+mn-ea"/>
                <a:cs typeface="+mn-cs"/>
              </a:rPr>
              <a:t>effect is mediated by two hormones, glucagon like peptide-1(GLP-1)and glucose-dependent </a:t>
            </a:r>
            <a:r>
              <a:rPr lang="en-US" sz="1200" kern="1200" baseline="0" dirty="0" err="1" smtClean="0">
                <a:solidFill>
                  <a:schemeClr val="tx1"/>
                </a:solidFill>
                <a:latin typeface="+mn-lt"/>
                <a:ea typeface="+mn-ea"/>
                <a:cs typeface="+mn-cs"/>
              </a:rPr>
              <a:t>insulinotrophic</a:t>
            </a:r>
            <a:r>
              <a:rPr lang="en-US" sz="1200" kern="1200" baseline="0" dirty="0" smtClean="0">
                <a:solidFill>
                  <a:schemeClr val="tx1"/>
                </a:solidFill>
                <a:latin typeface="+mn-lt"/>
                <a:ea typeface="+mn-ea"/>
                <a:cs typeface="+mn-cs"/>
              </a:rPr>
              <a:t> polypeptide (GIP), which are released by the gastrointestinal tract following eating. </a:t>
            </a:r>
          </a:p>
          <a:p>
            <a:pPr algn="l" rtl="0"/>
            <a:r>
              <a:rPr lang="en-US" sz="1200" kern="1200" baseline="0" dirty="0" smtClean="0">
                <a:solidFill>
                  <a:schemeClr val="tx1"/>
                </a:solidFill>
                <a:latin typeface="+mn-lt"/>
                <a:ea typeface="+mn-ea"/>
                <a:cs typeface="+mn-cs"/>
              </a:rPr>
              <a:t>Their major action is to increase glucose-induced </a:t>
            </a:r>
            <a:r>
              <a:rPr lang="el-GR" sz="1200" kern="1200" baseline="0" dirty="0" smtClean="0">
                <a:solidFill>
                  <a:schemeClr val="tx1"/>
                </a:solidFill>
                <a:latin typeface="+mn-lt"/>
                <a:ea typeface="+mn-ea"/>
                <a:cs typeface="+mn-cs"/>
              </a:rPr>
              <a:t>β-</a:t>
            </a:r>
            <a:r>
              <a:rPr lang="en-US" sz="1200" kern="1200" baseline="0" dirty="0" smtClean="0">
                <a:solidFill>
                  <a:schemeClr val="tx1"/>
                </a:solidFill>
                <a:latin typeface="+mn-lt"/>
                <a:ea typeface="+mn-ea"/>
                <a:cs typeface="+mn-cs"/>
              </a:rPr>
              <a:t>cell insulin secretion, while suppressing glucagon secretion, but they also slow gastric emptying and induce satiety. </a:t>
            </a:r>
          </a:p>
          <a:p>
            <a:pPr algn="l" rtl="0"/>
            <a:r>
              <a:rPr lang="en-US" sz="1200" kern="1200" baseline="0" dirty="0" smtClean="0">
                <a:solidFill>
                  <a:schemeClr val="tx1"/>
                </a:solidFill>
                <a:latin typeface="+mn-lt"/>
                <a:ea typeface="+mn-ea"/>
                <a:cs typeface="+mn-cs"/>
              </a:rPr>
              <a:t>Both hormones have short half-lives in the circulation, being degraded within minutes predominantly by the enzyme </a:t>
            </a:r>
            <a:r>
              <a:rPr lang="en-US" sz="1200" kern="1200" baseline="0" dirty="0" err="1" smtClean="0">
                <a:solidFill>
                  <a:schemeClr val="tx1"/>
                </a:solidFill>
                <a:latin typeface="+mn-lt"/>
                <a:ea typeface="+mn-ea"/>
                <a:cs typeface="+mn-cs"/>
              </a:rPr>
              <a:t>dipeptidyl</a:t>
            </a:r>
            <a:r>
              <a:rPr lang="en-US" sz="1200" kern="1200" baseline="0" dirty="0" smtClean="0">
                <a:solidFill>
                  <a:schemeClr val="tx1"/>
                </a:solidFill>
                <a:latin typeface="+mn-lt"/>
                <a:ea typeface="+mn-ea"/>
                <a:cs typeface="+mn-cs"/>
              </a:rPr>
              <a:t> peptidase-</a:t>
            </a:r>
            <a:endParaRPr lang="ar-JO"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(DPP4). </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3</a:t>
            </a:fld>
            <a:endParaRPr lang="ar-J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a:t>
            </a:r>
            <a:r>
              <a:rPr lang="en-US" sz="1200" kern="1200" baseline="0" dirty="0" smtClean="0">
                <a:solidFill>
                  <a:schemeClr val="tx1"/>
                </a:solidFill>
                <a:latin typeface="+mn-lt"/>
                <a:ea typeface="+mn-ea"/>
                <a:cs typeface="+mn-cs"/>
              </a:rPr>
              <a:t>Many people with monogenic diabetes are misdiagnosed with either type 1 or type 2 diabetes and so monogenic diabetes should be considered in</a:t>
            </a:r>
          </a:p>
          <a:p>
            <a:pPr algn="l" rtl="0"/>
            <a:r>
              <a:rPr lang="en-US" sz="1200" kern="1200" baseline="0" dirty="0" smtClean="0">
                <a:solidFill>
                  <a:schemeClr val="tx1"/>
                </a:solidFill>
                <a:latin typeface="+mn-lt"/>
                <a:ea typeface="+mn-ea"/>
                <a:cs typeface="+mn-cs"/>
              </a:rPr>
              <a:t>people presenting with early-onset diabetes in association with an affected parent, and early-onset diabetes in approximately 50% of relatives.</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Approximately 1–3% of people with diabetes diagnosed under the age of 30 years have monogenic diabetes</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Type 1 diabetes does not present in children before 6 </a:t>
            </a:r>
            <a:r>
              <a:rPr lang="en-US" sz="1200" kern="1200" baseline="0" dirty="0" err="1" smtClean="0">
                <a:solidFill>
                  <a:schemeClr val="tx1"/>
                </a:solidFill>
                <a:latin typeface="+mn-lt"/>
                <a:ea typeface="+mn-ea"/>
                <a:cs typeface="+mn-cs"/>
              </a:rPr>
              <a:t>monthsof</a:t>
            </a:r>
            <a:r>
              <a:rPr lang="en-US" sz="1200" kern="1200" baseline="0" dirty="0" smtClean="0">
                <a:solidFill>
                  <a:schemeClr val="tx1"/>
                </a:solidFill>
                <a:latin typeface="+mn-lt"/>
                <a:ea typeface="+mn-ea"/>
                <a:cs typeface="+mn-cs"/>
              </a:rPr>
              <a:t> age and so infants who develop diabetes at this age are likely</a:t>
            </a:r>
          </a:p>
          <a:p>
            <a:pPr algn="l" rtl="0"/>
            <a:r>
              <a:rPr lang="en-US" sz="1200" kern="1200" baseline="0" dirty="0" smtClean="0">
                <a:solidFill>
                  <a:schemeClr val="tx1"/>
                </a:solidFill>
                <a:latin typeface="+mn-lt"/>
                <a:ea typeface="+mn-ea"/>
                <a:cs typeface="+mn-cs"/>
              </a:rPr>
              <a:t>to have a monogenic defect.</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Neurological features are seen in 20% of children. Diabetes results from defective insulin release rather than β-cell destruction,</a:t>
            </a:r>
          </a:p>
          <a:p>
            <a:pPr algn="l" rtl="0"/>
            <a:r>
              <a:rPr lang="en-US" sz="1200" kern="1200" baseline="0" dirty="0" smtClean="0">
                <a:solidFill>
                  <a:schemeClr val="tx1"/>
                </a:solidFill>
                <a:latin typeface="+mn-lt"/>
                <a:ea typeface="+mn-ea"/>
                <a:cs typeface="+mn-cs"/>
              </a:rPr>
              <a:t>and can be treated successfully with </a:t>
            </a:r>
            <a:r>
              <a:rPr lang="en-US" sz="1200" kern="1200" baseline="0" dirty="0" err="1" smtClean="0">
                <a:solidFill>
                  <a:schemeClr val="tx1"/>
                </a:solidFill>
                <a:latin typeface="+mn-lt"/>
                <a:ea typeface="+mn-ea"/>
                <a:cs typeface="+mn-cs"/>
              </a:rPr>
              <a:t>sulphonylureas</a:t>
            </a:r>
            <a:r>
              <a:rPr lang="en-US" sz="1200" kern="1200" baseline="0" dirty="0" smtClean="0">
                <a:solidFill>
                  <a:schemeClr val="tx1"/>
                </a:solidFill>
                <a:latin typeface="+mn-lt"/>
                <a:ea typeface="+mn-ea"/>
                <a:cs typeface="+mn-cs"/>
              </a:rPr>
              <a:t>, even after many years of insulin therapy.</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6</a:t>
            </a:fld>
            <a:endParaRPr lang="ar-J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kern="1200" baseline="0" dirty="0" smtClean="0">
                <a:solidFill>
                  <a:schemeClr val="tx1"/>
                </a:solidFill>
                <a:latin typeface="+mn-lt"/>
                <a:ea typeface="+mn-ea"/>
                <a:cs typeface="+mn-cs"/>
              </a:rPr>
              <a:t>Type 1 diabetes belongs to a family of immune-mediated organ-specific diseases, which include autoimmune thyroid disease, </a:t>
            </a:r>
            <a:r>
              <a:rPr lang="en-US" sz="1200" kern="1200" baseline="0" dirty="0" err="1" smtClean="0">
                <a:solidFill>
                  <a:schemeClr val="tx1"/>
                </a:solidFill>
                <a:latin typeface="+mn-lt"/>
                <a:ea typeface="+mn-ea"/>
                <a:cs typeface="+mn-cs"/>
              </a:rPr>
              <a:t>coeliac</a:t>
            </a:r>
            <a:r>
              <a:rPr lang="en-US" sz="1200" kern="1200" baseline="0" dirty="0" smtClean="0">
                <a:solidFill>
                  <a:schemeClr val="tx1"/>
                </a:solidFill>
                <a:latin typeface="+mn-lt"/>
                <a:ea typeface="+mn-ea"/>
                <a:cs typeface="+mn-cs"/>
              </a:rPr>
              <a:t> disease, Addison’s disease and pernicious </a:t>
            </a:r>
            <a:r>
              <a:rPr lang="en-US" sz="1200" kern="1200" baseline="0" dirty="0" err="1" smtClean="0">
                <a:solidFill>
                  <a:schemeClr val="tx1"/>
                </a:solidFill>
                <a:latin typeface="+mn-lt"/>
                <a:ea typeface="+mn-ea"/>
                <a:cs typeface="+mn-cs"/>
              </a:rPr>
              <a:t>anaemia</a:t>
            </a:r>
            <a:r>
              <a:rPr lang="en-US" sz="1200" kern="1200" baseline="0" dirty="0" smtClean="0">
                <a:solidFill>
                  <a:schemeClr val="tx1"/>
                </a:solidFill>
                <a:latin typeface="+mn-lt"/>
                <a:ea typeface="+mn-ea"/>
                <a:cs typeface="+mn-cs"/>
              </a:rPr>
              <a:t>.</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8</a:t>
            </a:fld>
            <a:endParaRPr lang="ar-J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a:t>
            </a:r>
            <a:r>
              <a:rPr lang="en-US" sz="1200" kern="1200" baseline="0" dirty="0" smtClean="0">
                <a:solidFill>
                  <a:schemeClr val="tx1"/>
                </a:solidFill>
                <a:latin typeface="+mn-lt"/>
                <a:ea typeface="+mn-ea"/>
                <a:cs typeface="+mn-cs"/>
              </a:rPr>
              <a:t>• The environmental factor damages the β cells leading to presentation of self-antigens to the T-helper cells, which trigger the autoimmune response against the remaining healthy β cells.</a:t>
            </a:r>
          </a:p>
          <a:p>
            <a:pPr algn="l" rtl="0"/>
            <a:r>
              <a:rPr lang="en-US" sz="1200" kern="1200" baseline="0" dirty="0" smtClean="0">
                <a:solidFill>
                  <a:schemeClr val="tx1"/>
                </a:solidFill>
                <a:latin typeface="+mn-lt"/>
                <a:ea typeface="+mn-ea"/>
                <a:cs typeface="+mn-cs"/>
              </a:rPr>
              <a:t>• The self-antigens may be modified and become antigenic.</a:t>
            </a:r>
          </a:p>
          <a:p>
            <a:pPr algn="l" rtl="0"/>
            <a:r>
              <a:rPr lang="en-US" sz="1200" kern="1200" baseline="0" dirty="0" smtClean="0">
                <a:solidFill>
                  <a:schemeClr val="tx1"/>
                </a:solidFill>
                <a:latin typeface="+mn-lt"/>
                <a:ea typeface="+mn-ea"/>
                <a:cs typeface="+mn-cs"/>
              </a:rPr>
              <a:t>• An immune response against the environment factor may cross-react with self-antigens, so-called ‘molecular mimicry’.</a:t>
            </a:r>
          </a:p>
          <a:p>
            <a:pPr algn="l" rtl="0"/>
            <a:r>
              <a:rPr lang="en-US" sz="1200" kern="1200" baseline="0" dirty="0" smtClean="0">
                <a:solidFill>
                  <a:schemeClr val="tx1"/>
                </a:solidFill>
                <a:latin typeface="+mn-lt"/>
                <a:ea typeface="+mn-ea"/>
                <a:cs typeface="+mn-cs"/>
              </a:rPr>
              <a:t>• The ‘hygiene hypothesis’ proposes that a cleaner environment with less early stimulation of the immune system in childhood may lead to a relatively immature immune system prone to autoimmunity.</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9</a:t>
            </a:fld>
            <a:endParaRPr lang="ar-JO"/>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ctr" rtl="0"/>
            <a:r>
              <a:rPr lang="en-US" dirty="0" smtClean="0"/>
              <a:t>Physical</a:t>
            </a:r>
            <a:r>
              <a:rPr lang="en-US" baseline="0" dirty="0" smtClean="0"/>
              <a:t> examination </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13</a:t>
            </a:fld>
            <a:endParaRPr lang="ar-JO"/>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14</a:t>
            </a:fld>
            <a:endParaRPr lang="ar-JO"/>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dirty="0" smtClean="0"/>
              <a:t>Diet : </a:t>
            </a:r>
            <a:r>
              <a:rPr lang="en-US" sz="1200" kern="1200" baseline="0" dirty="0" smtClean="0">
                <a:solidFill>
                  <a:schemeClr val="tx1"/>
                </a:solidFill>
                <a:latin typeface="+mn-lt"/>
                <a:ea typeface="+mn-ea"/>
                <a:cs typeface="+mn-cs"/>
              </a:rPr>
              <a:t>people should be encouraged to eat more vegetables, fruits, </a:t>
            </a:r>
            <a:r>
              <a:rPr lang="en-US" sz="1200" kern="1200" baseline="0" dirty="0" err="1" smtClean="0">
                <a:solidFill>
                  <a:schemeClr val="tx1"/>
                </a:solidFill>
                <a:latin typeface="+mn-lt"/>
                <a:ea typeface="+mn-ea"/>
                <a:cs typeface="+mn-cs"/>
              </a:rPr>
              <a:t>wholegrains</a:t>
            </a:r>
            <a:r>
              <a:rPr lang="en-US" sz="1200" kern="1200" baseline="0" dirty="0" smtClean="0">
                <a:solidFill>
                  <a:schemeClr val="tx1"/>
                </a:solidFill>
                <a:latin typeface="+mn-lt"/>
                <a:ea typeface="+mn-ea"/>
                <a:cs typeface="+mn-cs"/>
              </a:rPr>
              <a:t>, fish, nuts and pulses while reducing the consumption of red and processed meat, refined carbohydrates and sugar-sweetened beverages</a:t>
            </a:r>
          </a:p>
          <a:p>
            <a:pPr algn="l" rtl="0"/>
            <a:r>
              <a:rPr lang="en-US" sz="1200" kern="1200" baseline="0" dirty="0" smtClean="0">
                <a:solidFill>
                  <a:schemeClr val="tx1"/>
                </a:solidFill>
                <a:latin typeface="+mn-lt"/>
                <a:ea typeface="+mn-ea"/>
                <a:cs typeface="+mn-cs"/>
              </a:rPr>
              <a:t>Exercise : </a:t>
            </a:r>
            <a:r>
              <a:rPr lang="en-US" sz="1200" dirty="0" smtClean="0"/>
              <a:t> (at least 150 minutes of aerobic exercise and resistance training per week spread over a minimum of 3 days), </a:t>
            </a:r>
          </a:p>
          <a:p>
            <a:pPr algn="l" rtl="0"/>
            <a:endParaRPr lang="en-US" sz="1200" kern="1200" baseline="0" dirty="0" smtClean="0">
              <a:solidFill>
                <a:schemeClr val="tx1"/>
              </a:solidFill>
              <a:latin typeface="+mn-lt"/>
              <a:ea typeface="+mn-ea"/>
              <a:cs typeface="+mn-cs"/>
            </a:endParaRPr>
          </a:p>
          <a:p>
            <a:pPr algn="l" rtl="0"/>
            <a:r>
              <a:rPr lang="en-US" sz="1200" kern="1200" baseline="0" dirty="0" smtClean="0">
                <a:solidFill>
                  <a:schemeClr val="tx1"/>
                </a:solidFill>
                <a:latin typeface="+mn-lt"/>
                <a:ea typeface="+mn-ea"/>
                <a:cs typeface="+mn-cs"/>
              </a:rPr>
              <a:t>Bariatric or metabolic surgery (see p. 1252) is a treatment </a:t>
            </a:r>
            <a:r>
              <a:rPr lang="en-US" sz="1200" kern="1200" baseline="0" dirty="0" err="1" smtClean="0">
                <a:solidFill>
                  <a:schemeClr val="tx1"/>
                </a:solidFill>
                <a:latin typeface="+mn-lt"/>
                <a:ea typeface="+mn-ea"/>
                <a:cs typeface="+mn-cs"/>
              </a:rPr>
              <a:t>optionfor</a:t>
            </a:r>
            <a:r>
              <a:rPr lang="en-US" sz="1200" kern="1200" baseline="0" dirty="0" smtClean="0">
                <a:solidFill>
                  <a:schemeClr val="tx1"/>
                </a:solidFill>
                <a:latin typeface="+mn-lt"/>
                <a:ea typeface="+mn-ea"/>
                <a:cs typeface="+mn-cs"/>
              </a:rPr>
              <a:t> people with severe obesity. The National Institute for Health and Care Excellence (NICE) recommends consideration of surgery in those with a body mass index (BMI) higher than 40 kg/m2, or in those with a BMI of more than 35 kg/m2 and co-morbidities such as diabetes.</a:t>
            </a:r>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15</a:t>
            </a:fld>
            <a:endParaRPr lang="ar-JO"/>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rtl="0"/>
            <a:r>
              <a:rPr lang="en-US" sz="1200" b="0" i="0" kern="1200" dirty="0" smtClean="0">
                <a:solidFill>
                  <a:schemeClr val="tx1"/>
                </a:solidFill>
                <a:latin typeface="+mn-lt"/>
                <a:ea typeface="+mn-ea"/>
                <a:cs typeface="+mn-cs"/>
              </a:rPr>
              <a:t>The </a:t>
            </a:r>
            <a:r>
              <a:rPr lang="en-US" sz="1200" b="0" i="0" kern="1200" dirty="0" err="1" smtClean="0">
                <a:solidFill>
                  <a:schemeClr val="tx1"/>
                </a:solidFill>
                <a:latin typeface="+mn-lt"/>
                <a:ea typeface="+mn-ea"/>
                <a:cs typeface="+mn-cs"/>
              </a:rPr>
              <a:t>Somogyi</a:t>
            </a:r>
            <a:r>
              <a:rPr lang="en-US" sz="1200" b="0" i="0" kern="1200" dirty="0" smtClean="0">
                <a:solidFill>
                  <a:schemeClr val="tx1"/>
                </a:solidFill>
                <a:latin typeface="+mn-lt"/>
                <a:ea typeface="+mn-ea"/>
                <a:cs typeface="+mn-cs"/>
              </a:rPr>
              <a:t> effect causes high levels of blood sugar in the early morning. But it usually happens when you take too much insulin before bed, or when you skip your nighttime snack.</a:t>
            </a:r>
          </a:p>
          <a:p>
            <a:pPr algn="l" rtl="0"/>
            <a:r>
              <a:rPr lang="en-US" sz="1200" b="0" i="0" kern="1200" dirty="0" smtClean="0">
                <a:solidFill>
                  <a:schemeClr val="tx1"/>
                </a:solidFill>
                <a:latin typeface="+mn-lt"/>
                <a:ea typeface="+mn-ea"/>
                <a:cs typeface="+mn-cs"/>
              </a:rPr>
              <a:t>When that happens, your blood sugar can drop sharply overnight. Your body responds by releasing hormones that work against insulin. That means you’ll have too much blood sugar in the morning. It’s also called rebound hyperglycemia &gt;&gt; decrease evening insulin dose</a:t>
            </a:r>
          </a:p>
          <a:p>
            <a:pPr algn="l" rtl="0"/>
            <a:endParaRPr lang="en-US" sz="1200" b="0" i="0" kern="1200" dirty="0" smtClean="0">
              <a:solidFill>
                <a:schemeClr val="tx1"/>
              </a:solidFill>
              <a:latin typeface="+mn-lt"/>
              <a:ea typeface="+mn-ea"/>
              <a:cs typeface="+mn-cs"/>
            </a:endParaRPr>
          </a:p>
          <a:p>
            <a:pPr algn="l" rtl="0"/>
            <a:r>
              <a:rPr lang="en-US" sz="1200" b="0" i="0" kern="1200" dirty="0" smtClean="0">
                <a:solidFill>
                  <a:schemeClr val="tx1"/>
                </a:solidFill>
                <a:latin typeface="+mn-lt"/>
                <a:ea typeface="+mn-ea"/>
                <a:cs typeface="+mn-cs"/>
                <a:sym typeface="Wingdings" pitchFamily="2" charset="2"/>
              </a:rPr>
              <a:t> </a:t>
            </a:r>
            <a:r>
              <a:rPr lang="en-US" sz="1200" b="0" i="0" kern="1200" dirty="0" smtClean="0">
                <a:solidFill>
                  <a:schemeClr val="tx1"/>
                </a:solidFill>
                <a:latin typeface="+mn-lt"/>
                <a:ea typeface="+mn-ea"/>
                <a:cs typeface="+mn-cs"/>
              </a:rPr>
              <a:t>If you have diabetes, your body doesn’t release more insulin to match the early-morning rise in blood sugar. It’s called the dawn phenomenon,  it usually happens between 3 a.m. and 8 </a:t>
            </a:r>
            <a:r>
              <a:rPr lang="en-US" sz="1200" b="0" i="0" kern="1200" dirty="0" err="1" smtClean="0">
                <a:solidFill>
                  <a:schemeClr val="tx1"/>
                </a:solidFill>
                <a:latin typeface="+mn-lt"/>
                <a:ea typeface="+mn-ea"/>
                <a:cs typeface="+mn-cs"/>
              </a:rPr>
              <a:t>a.m</a:t>
            </a:r>
            <a:r>
              <a:rPr lang="en-US"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sym typeface="Wingdings" pitchFamily="2" charset="2"/>
              </a:rPr>
              <a:t> </a:t>
            </a:r>
            <a:r>
              <a:rPr lang="en-US" sz="1200" b="0" i="0" kern="1200" dirty="0" smtClean="0">
                <a:solidFill>
                  <a:schemeClr val="tx1"/>
                </a:solidFill>
                <a:latin typeface="+mn-lt"/>
                <a:ea typeface="+mn-ea"/>
                <a:cs typeface="+mn-cs"/>
              </a:rPr>
              <a:t>Take insulin before bedtime instead of earlier in the evening / increase the dose</a:t>
            </a:r>
          </a:p>
          <a:p>
            <a:pPr algn="l" rtl="0"/>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18</a:t>
            </a:fld>
            <a:endParaRPr lang="ar-JO"/>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811DA44C-49DB-4205-8654-F7C8A2CDBD2E}" type="slidenum">
              <a:rPr lang="ar-JO" smtClean="0"/>
              <a:pPr/>
              <a:t>19</a:t>
            </a:fld>
            <a:endParaRPr lang="ar-J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F3FDEBCD-CE0C-4CB9-9C14-DCF8E80813E4}" type="datetimeFigureOut">
              <a:rPr lang="ar-JO" smtClean="0"/>
              <a:pPr/>
              <a:t>28/06/1443</a:t>
            </a:fld>
            <a:endParaRPr lang="ar-JO"/>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JO"/>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ACC9788B-59A4-41F2-BFE3-2050DF2CB23E}"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3FDEBCD-CE0C-4CB9-9C14-DCF8E80813E4}" type="datetimeFigureOut">
              <a:rPr lang="ar-JO" smtClean="0"/>
              <a:pPr/>
              <a:t>28/06/1443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CC9788B-59A4-41F2-BFE3-2050DF2CB23E}"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3FDEBCD-CE0C-4CB9-9C14-DCF8E80813E4}" type="datetimeFigureOut">
              <a:rPr lang="ar-JO" smtClean="0"/>
              <a:pPr/>
              <a:t>28/06/1443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ACC9788B-59A4-41F2-BFE3-2050DF2CB23E}"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F3FDEBCD-CE0C-4CB9-9C14-DCF8E80813E4}" type="datetimeFigureOut">
              <a:rPr lang="ar-JO" smtClean="0"/>
              <a:pPr/>
              <a:t>28/06/1443</a:t>
            </a:fld>
            <a:endParaRPr lang="ar-JO"/>
          </a:p>
        </p:txBody>
      </p:sp>
      <p:sp>
        <p:nvSpPr>
          <p:cNvPr id="9" name="عنصر نائب لرقم الشريحة 8"/>
          <p:cNvSpPr>
            <a:spLocks noGrp="1"/>
          </p:cNvSpPr>
          <p:nvPr>
            <p:ph type="sldNum" sz="quarter" idx="15"/>
          </p:nvPr>
        </p:nvSpPr>
        <p:spPr/>
        <p:txBody>
          <a:bodyPr rtlCol="0"/>
          <a:lstStyle/>
          <a:p>
            <a:fld id="{ACC9788B-59A4-41F2-BFE3-2050DF2CB23E}" type="slidenum">
              <a:rPr lang="ar-JO" smtClean="0"/>
              <a:pPr/>
              <a:t>‹#›</a:t>
            </a:fld>
            <a:endParaRPr lang="ar-JO"/>
          </a:p>
        </p:txBody>
      </p:sp>
      <p:sp>
        <p:nvSpPr>
          <p:cNvPr id="10" name="عنصر نائب للتذييل 9"/>
          <p:cNvSpPr>
            <a:spLocks noGrp="1"/>
          </p:cNvSpPr>
          <p:nvPr>
            <p:ph type="ftr" sz="quarter" idx="16"/>
          </p:nvPr>
        </p:nvSpPr>
        <p:spPr/>
        <p:txBody>
          <a:bodyPr rtlCol="0"/>
          <a:lstStyle/>
          <a:p>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F3FDEBCD-CE0C-4CB9-9C14-DCF8E80813E4}" type="datetimeFigureOut">
              <a:rPr lang="ar-JO" smtClean="0"/>
              <a:pPr/>
              <a:t>28/06/1443</a:t>
            </a:fld>
            <a:endParaRPr lang="ar-JO"/>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JO"/>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ACC9788B-59A4-41F2-BFE3-2050DF2CB23E}" type="slidenum">
              <a:rPr lang="ar-JO" smtClean="0"/>
              <a:pPr/>
              <a:t>‹#›</a:t>
            </a:fld>
            <a:endParaRPr lang="ar-J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F3FDEBCD-CE0C-4CB9-9C14-DCF8E80813E4}" type="datetimeFigureOut">
              <a:rPr lang="ar-JO" smtClean="0"/>
              <a:pPr/>
              <a:t>28/06/1443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ACC9788B-59A4-41F2-BFE3-2050DF2CB23E}" type="slidenum">
              <a:rPr lang="ar-JO" smtClean="0"/>
              <a:pPr/>
              <a:t>‹#›</a:t>
            </a:fld>
            <a:endParaRPr lang="ar-JO"/>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F3FDEBCD-CE0C-4CB9-9C14-DCF8E80813E4}" type="datetimeFigureOut">
              <a:rPr lang="ar-JO" smtClean="0"/>
              <a:pPr/>
              <a:t>28/06/1443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ACC9788B-59A4-41F2-BFE3-2050DF2CB23E}" type="slidenum">
              <a:rPr lang="ar-JO" smtClean="0"/>
              <a:pPr/>
              <a:t>‹#›</a:t>
            </a:fld>
            <a:endParaRPr lang="ar-JO"/>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F3FDEBCD-CE0C-4CB9-9C14-DCF8E80813E4}" type="datetimeFigureOut">
              <a:rPr lang="ar-JO" smtClean="0"/>
              <a:pPr/>
              <a:t>28/06/1443</a:t>
            </a:fld>
            <a:endParaRPr lang="ar-JO"/>
          </a:p>
        </p:txBody>
      </p:sp>
      <p:sp>
        <p:nvSpPr>
          <p:cNvPr id="7" name="عنصر نائب لرقم الشريحة 6"/>
          <p:cNvSpPr>
            <a:spLocks noGrp="1"/>
          </p:cNvSpPr>
          <p:nvPr>
            <p:ph type="sldNum" sz="quarter" idx="11"/>
          </p:nvPr>
        </p:nvSpPr>
        <p:spPr/>
        <p:txBody>
          <a:bodyPr rtlCol="0"/>
          <a:lstStyle/>
          <a:p>
            <a:fld id="{ACC9788B-59A4-41F2-BFE3-2050DF2CB23E}" type="slidenum">
              <a:rPr lang="ar-JO" smtClean="0"/>
              <a:pPr/>
              <a:t>‹#›</a:t>
            </a:fld>
            <a:endParaRPr lang="ar-JO"/>
          </a:p>
        </p:txBody>
      </p:sp>
      <p:sp>
        <p:nvSpPr>
          <p:cNvPr id="8" name="عنصر نائب للتذييل 7"/>
          <p:cNvSpPr>
            <a:spLocks noGrp="1"/>
          </p:cNvSpPr>
          <p:nvPr>
            <p:ph type="ftr" sz="quarter" idx="12"/>
          </p:nvPr>
        </p:nvSpPr>
        <p:spPr/>
        <p:txBody>
          <a:bodyPr rtlCol="0"/>
          <a:lstStyle/>
          <a:p>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3FDEBCD-CE0C-4CB9-9C14-DCF8E80813E4}" type="datetimeFigureOut">
              <a:rPr lang="ar-JO" smtClean="0"/>
              <a:pPr/>
              <a:t>28/06/1443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ACC9788B-59A4-41F2-BFE3-2050DF2CB23E}"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F3FDEBCD-CE0C-4CB9-9C14-DCF8E80813E4}" type="datetimeFigureOut">
              <a:rPr lang="ar-JO" smtClean="0"/>
              <a:pPr/>
              <a:t>28/06/1443</a:t>
            </a:fld>
            <a:endParaRPr lang="ar-JO"/>
          </a:p>
        </p:txBody>
      </p:sp>
      <p:sp>
        <p:nvSpPr>
          <p:cNvPr id="22" name="عنصر نائب لرقم الشريحة 21"/>
          <p:cNvSpPr>
            <a:spLocks noGrp="1"/>
          </p:cNvSpPr>
          <p:nvPr>
            <p:ph type="sldNum" sz="quarter" idx="15"/>
          </p:nvPr>
        </p:nvSpPr>
        <p:spPr/>
        <p:txBody>
          <a:bodyPr rtlCol="0"/>
          <a:lstStyle/>
          <a:p>
            <a:fld id="{ACC9788B-59A4-41F2-BFE3-2050DF2CB23E}" type="slidenum">
              <a:rPr lang="ar-JO" smtClean="0"/>
              <a:pPr/>
              <a:t>‹#›</a:t>
            </a:fld>
            <a:endParaRPr lang="ar-JO"/>
          </a:p>
        </p:txBody>
      </p:sp>
      <p:sp>
        <p:nvSpPr>
          <p:cNvPr id="23" name="عنصر نائب للتذييل 22"/>
          <p:cNvSpPr>
            <a:spLocks noGrp="1"/>
          </p:cNvSpPr>
          <p:nvPr>
            <p:ph type="ftr" sz="quarter" idx="16"/>
          </p:nvPr>
        </p:nvSpPr>
        <p:spPr/>
        <p:txBody>
          <a:bodyPr rtlCol="0"/>
          <a:lstStyle/>
          <a:p>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F3FDEBCD-CE0C-4CB9-9C14-DCF8E80813E4}" type="datetimeFigureOut">
              <a:rPr lang="ar-JO" smtClean="0"/>
              <a:pPr/>
              <a:t>28/06/1443</a:t>
            </a:fld>
            <a:endParaRPr lang="ar-JO"/>
          </a:p>
        </p:txBody>
      </p:sp>
      <p:sp>
        <p:nvSpPr>
          <p:cNvPr id="18" name="عنصر نائب لرقم الشريحة 17"/>
          <p:cNvSpPr>
            <a:spLocks noGrp="1"/>
          </p:cNvSpPr>
          <p:nvPr>
            <p:ph type="sldNum" sz="quarter" idx="11"/>
          </p:nvPr>
        </p:nvSpPr>
        <p:spPr/>
        <p:txBody>
          <a:bodyPr rtlCol="0"/>
          <a:lstStyle/>
          <a:p>
            <a:fld id="{ACC9788B-59A4-41F2-BFE3-2050DF2CB23E}" type="slidenum">
              <a:rPr lang="ar-JO" smtClean="0"/>
              <a:pPr/>
              <a:t>‹#›</a:t>
            </a:fld>
            <a:endParaRPr lang="ar-JO"/>
          </a:p>
        </p:txBody>
      </p:sp>
      <p:sp>
        <p:nvSpPr>
          <p:cNvPr id="21" name="عنصر نائب للتذييل 20"/>
          <p:cNvSpPr>
            <a:spLocks noGrp="1"/>
          </p:cNvSpPr>
          <p:nvPr>
            <p:ph type="ftr" sz="quarter" idx="12"/>
          </p:nvPr>
        </p:nvSpPr>
        <p:spPr/>
        <p:txBody>
          <a:bodyPr rtlCol="0"/>
          <a:lstStyle/>
          <a:p>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3FDEBCD-CE0C-4CB9-9C14-DCF8E80813E4}" type="datetimeFigureOut">
              <a:rPr lang="ar-JO" smtClean="0"/>
              <a:pPr/>
              <a:t>28/06/1443</a:t>
            </a:fld>
            <a:endParaRPr lang="ar-JO"/>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JO"/>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CC9788B-59A4-41F2-BFE3-2050DF2CB23E}"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rtl="0"/>
            <a:r>
              <a:rPr lang="en-US" dirty="0" smtClean="0"/>
              <a:t>Diabetes mellitus </a:t>
            </a:r>
            <a:endParaRPr lang="ar-JO" dirty="0"/>
          </a:p>
        </p:txBody>
      </p:sp>
      <p:sp>
        <p:nvSpPr>
          <p:cNvPr id="3" name="عنوان فرعي 2"/>
          <p:cNvSpPr>
            <a:spLocks noGrp="1"/>
          </p:cNvSpPr>
          <p:nvPr>
            <p:ph type="subTitle" idx="1"/>
          </p:nvPr>
        </p:nvSpPr>
        <p:spPr/>
        <p:txBody>
          <a:bodyPr/>
          <a:lstStyle/>
          <a:p>
            <a:r>
              <a:rPr lang="en-US" dirty="0" smtClean="0"/>
              <a:t>Dr. </a:t>
            </a:r>
            <a:r>
              <a:rPr lang="en-US" dirty="0" err="1" smtClean="0"/>
              <a:t>Miran</a:t>
            </a:r>
            <a:r>
              <a:rPr lang="en-US" dirty="0" smtClean="0"/>
              <a:t> </a:t>
            </a:r>
            <a:r>
              <a:rPr lang="en-US" dirty="0" err="1" smtClean="0"/>
              <a:t>Bataineh</a:t>
            </a:r>
            <a:endParaRPr lang="ar-JO"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 II DM </a:t>
            </a:r>
            <a:endParaRPr lang="ar-JO" dirty="0"/>
          </a:p>
        </p:txBody>
      </p:sp>
      <p:sp>
        <p:nvSpPr>
          <p:cNvPr id="3" name="عنصر نائب للمحتوى 2"/>
          <p:cNvSpPr>
            <a:spLocks noGrp="1"/>
          </p:cNvSpPr>
          <p:nvPr>
            <p:ph sz="quarter" idx="1"/>
          </p:nvPr>
        </p:nvSpPr>
        <p:spPr/>
        <p:txBody>
          <a:bodyPr>
            <a:normAutofit fontScale="85000" lnSpcReduction="20000"/>
          </a:bodyPr>
          <a:lstStyle/>
          <a:p>
            <a:pPr algn="l" rtl="0">
              <a:buNone/>
            </a:pPr>
            <a:endParaRPr lang="en-US" dirty="0" smtClean="0"/>
          </a:p>
          <a:p>
            <a:pPr algn="l" rtl="0"/>
            <a:r>
              <a:rPr lang="en-US" dirty="0" smtClean="0"/>
              <a:t>Type 2 diabetes is characterized by a combination of insulin resistance and a β-cell </a:t>
            </a:r>
            <a:r>
              <a:rPr lang="en-US" dirty="0" err="1" smtClean="0"/>
              <a:t>secretory</a:t>
            </a:r>
            <a:r>
              <a:rPr lang="en-US" dirty="0" smtClean="0"/>
              <a:t> defect. With time, progressive β-cell dysfunction can develop, leading to absolute insulin deficiency.</a:t>
            </a:r>
          </a:p>
          <a:p>
            <a:pPr algn="l" rtl="0"/>
            <a:r>
              <a:rPr lang="en-US" dirty="0" smtClean="0"/>
              <a:t>In general, type 2 diabetes presents less dramatically than type 1 diabetes. </a:t>
            </a:r>
          </a:p>
          <a:p>
            <a:pPr algn="l" rtl="0"/>
            <a:r>
              <a:rPr lang="en-US" dirty="0" smtClean="0"/>
              <a:t>DKA is rare because patients maintain some degree of insulin secretion allowing for suppression of </a:t>
            </a:r>
            <a:r>
              <a:rPr lang="en-US" dirty="0" err="1" smtClean="0"/>
              <a:t>lipolysis</a:t>
            </a:r>
            <a:r>
              <a:rPr lang="en-US" dirty="0" smtClean="0"/>
              <a:t>. </a:t>
            </a:r>
          </a:p>
          <a:p>
            <a:pPr algn="l" rtl="0"/>
            <a:r>
              <a:rPr lang="en-US" dirty="0" smtClean="0"/>
              <a:t>Because symptoms may be subtle, the time to diagnosis may be delayed. Consequently, approximately 20% of patients with type 2 diabetes have </a:t>
            </a:r>
            <a:r>
              <a:rPr lang="en-US" dirty="0" err="1" smtClean="0"/>
              <a:t>microvascular</a:t>
            </a:r>
            <a:r>
              <a:rPr lang="en-US" dirty="0" smtClean="0"/>
              <a:t> complications of the disease at presentation; an even higher percentage may have CAD or peripheral vascular disease. </a:t>
            </a:r>
          </a:p>
          <a:p>
            <a:pPr algn="l" rtl="0"/>
            <a:r>
              <a:rPr lang="en-US" dirty="0" smtClean="0"/>
              <a:t>Most patients with type 2 diabetes are obese or at least have abdominal obesity</a:t>
            </a:r>
            <a:endParaRPr lang="ar-JO"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285776"/>
            <a:ext cx="7467600" cy="1143000"/>
          </a:xfrm>
        </p:spPr>
        <p:txBody>
          <a:bodyPr/>
          <a:lstStyle/>
          <a:p>
            <a:r>
              <a:rPr lang="en-US" dirty="0" smtClean="0"/>
              <a:t>Clinical presentation</a:t>
            </a:r>
            <a:endParaRPr lang="ar-JO" dirty="0"/>
          </a:p>
        </p:txBody>
      </p:sp>
      <p:sp>
        <p:nvSpPr>
          <p:cNvPr id="3" name="عنصر نائب للمحتوى 2"/>
          <p:cNvSpPr>
            <a:spLocks noGrp="1"/>
          </p:cNvSpPr>
          <p:nvPr>
            <p:ph sz="quarter" idx="1"/>
          </p:nvPr>
        </p:nvSpPr>
        <p:spPr>
          <a:xfrm>
            <a:off x="457200" y="1000108"/>
            <a:ext cx="7467600" cy="5643602"/>
          </a:xfrm>
        </p:spPr>
        <p:txBody>
          <a:bodyPr>
            <a:normAutofit fontScale="62500" lnSpcReduction="20000"/>
          </a:bodyPr>
          <a:lstStyle/>
          <a:p>
            <a:pPr algn="l" rtl="0">
              <a:buNone/>
            </a:pPr>
            <a:r>
              <a:rPr lang="en-US" dirty="0" smtClean="0"/>
              <a:t>Presentation may be acute, </a:t>
            </a:r>
            <a:r>
              <a:rPr lang="en-US" dirty="0" err="1" smtClean="0"/>
              <a:t>subacute</a:t>
            </a:r>
            <a:r>
              <a:rPr lang="en-US" dirty="0" smtClean="0"/>
              <a:t> or asymptomatic, or an individual may present with a complication of diabetes.</a:t>
            </a:r>
          </a:p>
          <a:p>
            <a:pPr algn="l" rtl="0"/>
            <a:r>
              <a:rPr lang="en-US" b="1" i="1" u="sng" dirty="0" smtClean="0">
                <a:solidFill>
                  <a:srgbClr val="FF0000"/>
                </a:solidFill>
              </a:rPr>
              <a:t>Acute presentation : </a:t>
            </a:r>
            <a:r>
              <a:rPr lang="en-US" dirty="0" smtClean="0"/>
              <a:t>Children and young adults often present with a 2–6-week history of the classic triad of symptoms:</a:t>
            </a:r>
          </a:p>
          <a:p>
            <a:pPr algn="l" rtl="0">
              <a:buNone/>
            </a:pPr>
            <a:r>
              <a:rPr lang="en-US" dirty="0" smtClean="0"/>
              <a:t>• </a:t>
            </a:r>
            <a:r>
              <a:rPr lang="en-US" i="1" dirty="0" err="1" smtClean="0"/>
              <a:t>polyuria</a:t>
            </a:r>
            <a:r>
              <a:rPr lang="en-US" i="1" dirty="0" smtClean="0"/>
              <a:t> due to the osmotic </a:t>
            </a:r>
            <a:r>
              <a:rPr lang="en-US" i="1" dirty="0" err="1" smtClean="0"/>
              <a:t>diuresis</a:t>
            </a:r>
            <a:r>
              <a:rPr lang="en-US" i="1" dirty="0" smtClean="0"/>
              <a:t> that results when blood </a:t>
            </a:r>
            <a:r>
              <a:rPr lang="en-US" dirty="0" smtClean="0"/>
              <a:t>glucose levels exceed the renal threshold</a:t>
            </a:r>
          </a:p>
          <a:p>
            <a:pPr algn="l" rtl="0">
              <a:buNone/>
            </a:pPr>
            <a:r>
              <a:rPr lang="en-US" dirty="0" smtClean="0"/>
              <a:t>• </a:t>
            </a:r>
            <a:r>
              <a:rPr lang="en-US" i="1" dirty="0" smtClean="0"/>
              <a:t>thirst and </a:t>
            </a:r>
            <a:r>
              <a:rPr lang="en-US" i="1" dirty="0" err="1" smtClean="0"/>
              <a:t>polydipsia</a:t>
            </a:r>
            <a:r>
              <a:rPr lang="en-US" i="1" dirty="0" smtClean="0"/>
              <a:t> due to the resulting loss of fluid and electrolytes</a:t>
            </a:r>
          </a:p>
          <a:p>
            <a:pPr algn="l" rtl="0">
              <a:buNone/>
            </a:pPr>
            <a:r>
              <a:rPr lang="en-US" dirty="0" smtClean="0"/>
              <a:t>• </a:t>
            </a:r>
            <a:r>
              <a:rPr lang="en-US" i="1" dirty="0" smtClean="0"/>
              <a:t>weight loss due to fluid depletion and accelerated breakdown </a:t>
            </a:r>
            <a:r>
              <a:rPr lang="en-US" dirty="0" smtClean="0"/>
              <a:t>of fat and muscle secondary to insulin deficiency.</a:t>
            </a:r>
          </a:p>
          <a:p>
            <a:pPr algn="l" rtl="0">
              <a:buNone/>
            </a:pPr>
            <a:r>
              <a:rPr lang="en-US" dirty="0" smtClean="0">
                <a:sym typeface="Wingdings" pitchFamily="2" charset="2"/>
              </a:rPr>
              <a:t> </a:t>
            </a:r>
            <a:r>
              <a:rPr lang="en-US" dirty="0" err="1" smtClean="0"/>
              <a:t>Ketonuria</a:t>
            </a:r>
            <a:r>
              <a:rPr lang="en-US" dirty="0" smtClean="0"/>
              <a:t> is often present in young people and may progress to </a:t>
            </a:r>
            <a:r>
              <a:rPr lang="en-US" dirty="0" err="1" smtClean="0"/>
              <a:t>ketoacidosis</a:t>
            </a:r>
            <a:r>
              <a:rPr lang="en-US" dirty="0" smtClean="0"/>
              <a:t> if these early symptoms are not recognized and treated.</a:t>
            </a:r>
            <a:br>
              <a:rPr lang="en-US" dirty="0" smtClean="0"/>
            </a:br>
            <a:endParaRPr lang="en-US" dirty="0" smtClean="0"/>
          </a:p>
          <a:p>
            <a:pPr algn="l" rtl="0"/>
            <a:r>
              <a:rPr lang="en-US" b="1" i="1" u="sng" dirty="0" err="1" smtClean="0">
                <a:solidFill>
                  <a:srgbClr val="FF0000"/>
                </a:solidFill>
              </a:rPr>
              <a:t>Subacute</a:t>
            </a:r>
            <a:r>
              <a:rPr lang="en-US" b="1" i="1" u="sng" dirty="0" smtClean="0">
                <a:solidFill>
                  <a:srgbClr val="FF0000"/>
                </a:solidFill>
              </a:rPr>
              <a:t> presentation : </a:t>
            </a:r>
            <a:r>
              <a:rPr lang="en-US" dirty="0" smtClean="0"/>
              <a:t>The clinical onset may be prolonged over several months or years, particularly in older people.</a:t>
            </a:r>
            <a:br>
              <a:rPr lang="en-US" dirty="0" smtClean="0"/>
            </a:br>
            <a:r>
              <a:rPr lang="en-US" dirty="0" smtClean="0"/>
              <a:t>Thirst, </a:t>
            </a:r>
            <a:r>
              <a:rPr lang="en-US" dirty="0" err="1" smtClean="0"/>
              <a:t>polyuria</a:t>
            </a:r>
            <a:r>
              <a:rPr lang="en-US" dirty="0" smtClean="0"/>
              <a:t> and weight loss are usually present, but the individual may complain of other symptoms such as lack of energy, visual blurring (owing to glucose-induced </a:t>
            </a:r>
            <a:r>
              <a:rPr lang="en-US" dirty="0" err="1" smtClean="0"/>
              <a:t>hanges</a:t>
            </a:r>
            <a:r>
              <a:rPr lang="en-US" dirty="0" smtClean="0"/>
              <a:t> in refraction), or </a:t>
            </a:r>
            <a:r>
              <a:rPr lang="en-US" dirty="0" err="1" smtClean="0"/>
              <a:t>pruritus</a:t>
            </a:r>
            <a:r>
              <a:rPr lang="en-US" dirty="0" smtClean="0"/>
              <a:t> vulvae or </a:t>
            </a:r>
            <a:r>
              <a:rPr lang="en-US" dirty="0" err="1" smtClean="0"/>
              <a:t>balanitis</a:t>
            </a:r>
            <a:r>
              <a:rPr lang="en-US" dirty="0" smtClean="0"/>
              <a:t> due to </a:t>
            </a:r>
            <a:r>
              <a:rPr lang="en-US" i="1" dirty="0" smtClean="0"/>
              <a:t>Candida i</a:t>
            </a:r>
            <a:r>
              <a:rPr lang="en-US" dirty="0" smtClean="0"/>
              <a:t>nfection.</a:t>
            </a:r>
            <a:br>
              <a:rPr lang="en-US" dirty="0" smtClean="0"/>
            </a:br>
            <a:endParaRPr lang="en-US" dirty="0" smtClean="0"/>
          </a:p>
          <a:p>
            <a:pPr algn="l" rtl="0"/>
            <a:r>
              <a:rPr lang="en-US" b="1" i="1" u="sng" dirty="0" smtClean="0">
                <a:solidFill>
                  <a:srgbClr val="FF0000"/>
                </a:solidFill>
              </a:rPr>
              <a:t>Complications as the presenting feature , </a:t>
            </a:r>
            <a:r>
              <a:rPr lang="en-US" dirty="0" err="1" smtClean="0"/>
              <a:t>incuding</a:t>
            </a:r>
            <a:r>
              <a:rPr lang="en-US" dirty="0" smtClean="0"/>
              <a:t> micro and </a:t>
            </a:r>
            <a:r>
              <a:rPr lang="en-US" dirty="0" err="1" smtClean="0"/>
              <a:t>macrovascular</a:t>
            </a:r>
            <a:r>
              <a:rPr lang="en-US" dirty="0" smtClean="0"/>
              <a:t> complications , </a:t>
            </a:r>
            <a:r>
              <a:rPr lang="en-US" dirty="0" err="1" smtClean="0"/>
              <a:t>staphelococcus</a:t>
            </a:r>
            <a:r>
              <a:rPr lang="en-US" dirty="0" smtClean="0"/>
              <a:t> infections and gangrene.</a:t>
            </a:r>
            <a:br>
              <a:rPr lang="en-US" dirty="0" smtClean="0"/>
            </a:br>
            <a:endParaRPr lang="en-US" dirty="0" smtClean="0"/>
          </a:p>
          <a:p>
            <a:pPr algn="l" rtl="0"/>
            <a:r>
              <a:rPr lang="en-US" b="1" i="1" u="sng" dirty="0" smtClean="0">
                <a:solidFill>
                  <a:srgbClr val="FF0000"/>
                </a:solidFill>
              </a:rPr>
              <a:t>Asymptomatic diabetes </a:t>
            </a:r>
            <a:r>
              <a:rPr lang="en-US" dirty="0" smtClean="0"/>
              <a:t>approximately half of people with diabetes are unaware of their condition. are made as an incidental finding and several countries have introduced screening </a:t>
            </a:r>
            <a:r>
              <a:rPr lang="en-US" dirty="0" err="1" smtClean="0"/>
              <a:t>programmes</a:t>
            </a:r>
            <a:r>
              <a:rPr lang="en-US" dirty="0" smtClean="0"/>
              <a:t> to identify those with asymptomatic undiagnosed diabetes.</a:t>
            </a:r>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1143000"/>
          </a:xfrm>
        </p:spPr>
        <p:txBody>
          <a:bodyPr/>
          <a:lstStyle/>
          <a:p>
            <a:r>
              <a:rPr lang="en-US" dirty="0" smtClean="0"/>
              <a:t>Screening</a:t>
            </a:r>
            <a:endParaRPr lang="ar-JO" dirty="0"/>
          </a:p>
        </p:txBody>
      </p:sp>
      <p:sp>
        <p:nvSpPr>
          <p:cNvPr id="3" name="عنصر نائب للمحتوى 2"/>
          <p:cNvSpPr>
            <a:spLocks noGrp="1"/>
          </p:cNvSpPr>
          <p:nvPr>
            <p:ph sz="quarter" idx="1"/>
          </p:nvPr>
        </p:nvSpPr>
        <p:spPr>
          <a:xfrm>
            <a:off x="500034" y="1357298"/>
            <a:ext cx="7901014" cy="5257800"/>
          </a:xfrm>
        </p:spPr>
        <p:txBody>
          <a:bodyPr>
            <a:normAutofit fontScale="62500" lnSpcReduction="20000"/>
          </a:bodyPr>
          <a:lstStyle/>
          <a:p>
            <a:pPr algn="l" rtl="0"/>
            <a:r>
              <a:rPr lang="en-US" dirty="0" smtClean="0"/>
              <a:t>According to ADA (2018) guidelines , Screen the following :</a:t>
            </a:r>
          </a:p>
          <a:p>
            <a:pPr algn="l" rtl="0"/>
            <a:r>
              <a:rPr lang="en-US" dirty="0" smtClean="0"/>
              <a:t>Screen all adults aged 45 years or older </a:t>
            </a:r>
          </a:p>
          <a:p>
            <a:pPr algn="l" rtl="0"/>
            <a:r>
              <a:rPr lang="en-US" dirty="0" smtClean="0"/>
              <a:t>Screen overweight adults (BMI &gt;=25 or &gt;= 23 in </a:t>
            </a:r>
            <a:r>
              <a:rPr lang="en-US" dirty="0" err="1" smtClean="0"/>
              <a:t>asian</a:t>
            </a:r>
            <a:r>
              <a:rPr lang="en-US" dirty="0" smtClean="0"/>
              <a:t>) with at least one additional risk factor : </a:t>
            </a:r>
          </a:p>
          <a:p>
            <a:pPr algn="l" rtl="0">
              <a:buFont typeface="Arial" pitchFamily="34" charset="0"/>
              <a:buChar char="•"/>
            </a:pPr>
            <a:r>
              <a:rPr lang="en-US" dirty="0" smtClean="0"/>
              <a:t>High risk race /ethnicity </a:t>
            </a:r>
          </a:p>
          <a:p>
            <a:pPr algn="l" rtl="0">
              <a:buFont typeface="Arial" pitchFamily="34" charset="0"/>
              <a:buChar char="•"/>
            </a:pPr>
            <a:r>
              <a:rPr lang="en-US" dirty="0" smtClean="0"/>
              <a:t>History of Gestational DM </a:t>
            </a:r>
          </a:p>
          <a:p>
            <a:pPr algn="l" rtl="0">
              <a:buFont typeface="Arial" pitchFamily="34" charset="0"/>
              <a:buChar char="•"/>
            </a:pPr>
            <a:r>
              <a:rPr lang="en-US" dirty="0" smtClean="0"/>
              <a:t>History of cardiovascular disease</a:t>
            </a:r>
          </a:p>
          <a:p>
            <a:pPr algn="l" rtl="0">
              <a:buFont typeface="Arial" pitchFamily="34" charset="0"/>
              <a:buChar char="•"/>
            </a:pPr>
            <a:r>
              <a:rPr lang="en-US" dirty="0" smtClean="0"/>
              <a:t>Physical inactivity </a:t>
            </a:r>
          </a:p>
          <a:p>
            <a:pPr algn="l" rtl="0">
              <a:buFont typeface="Arial" pitchFamily="34" charset="0"/>
              <a:buChar char="•"/>
            </a:pPr>
            <a:r>
              <a:rPr lang="en-US" dirty="0" smtClean="0"/>
              <a:t>HTN </a:t>
            </a:r>
          </a:p>
          <a:p>
            <a:pPr algn="l" rtl="0">
              <a:buFont typeface="Arial" pitchFamily="34" charset="0"/>
              <a:buChar char="•"/>
            </a:pPr>
            <a:r>
              <a:rPr lang="en-US" dirty="0" smtClean="0"/>
              <a:t>HDL </a:t>
            </a:r>
            <a:r>
              <a:rPr lang="en-US" dirty="0" err="1" smtClean="0"/>
              <a:t>cholestrol</a:t>
            </a:r>
            <a:r>
              <a:rPr lang="en-US" dirty="0" smtClean="0"/>
              <a:t> &lt; 35mg/dl (0.9 </a:t>
            </a:r>
            <a:r>
              <a:rPr lang="en-US" dirty="0" err="1" smtClean="0"/>
              <a:t>mmol</a:t>
            </a:r>
            <a:r>
              <a:rPr lang="en-US" dirty="0" smtClean="0"/>
              <a:t>/L) and/or TG &gt;= 250mg/dl (2.8 </a:t>
            </a:r>
            <a:r>
              <a:rPr lang="en-US" dirty="0" err="1" smtClean="0"/>
              <a:t>mmol</a:t>
            </a:r>
            <a:r>
              <a:rPr lang="en-US" dirty="0" smtClean="0"/>
              <a:t>/L)</a:t>
            </a:r>
          </a:p>
          <a:p>
            <a:pPr algn="l" rtl="0">
              <a:buFont typeface="Arial" pitchFamily="34" charset="0"/>
              <a:buChar char="•"/>
            </a:pPr>
            <a:r>
              <a:rPr lang="en-US" dirty="0" smtClean="0"/>
              <a:t>PCOS</a:t>
            </a:r>
          </a:p>
          <a:p>
            <a:pPr algn="l" rtl="0">
              <a:buFont typeface="Arial" pitchFamily="34" charset="0"/>
              <a:buChar char="•"/>
            </a:pPr>
            <a:r>
              <a:rPr lang="en-US" dirty="0" smtClean="0"/>
              <a:t>HbA1c &gt;= 5.7 , IGT , IFG on previous testing </a:t>
            </a:r>
          </a:p>
          <a:p>
            <a:pPr algn="l" rtl="0">
              <a:buFont typeface="Arial" pitchFamily="34" charset="0"/>
              <a:buChar char="•"/>
            </a:pPr>
            <a:r>
              <a:rPr lang="en-US" dirty="0" smtClean="0"/>
              <a:t>Other conditions associated with insulin resistance ( Severe obesity , </a:t>
            </a:r>
            <a:r>
              <a:rPr lang="en-US" dirty="0" err="1" smtClean="0"/>
              <a:t>Acanthosis</a:t>
            </a:r>
            <a:r>
              <a:rPr lang="en-US" dirty="0" smtClean="0"/>
              <a:t> </a:t>
            </a:r>
            <a:r>
              <a:rPr lang="en-US" dirty="0" err="1" smtClean="0"/>
              <a:t>nigricans</a:t>
            </a:r>
            <a:r>
              <a:rPr lang="en-US" dirty="0" smtClean="0"/>
              <a:t> )</a:t>
            </a:r>
          </a:p>
          <a:p>
            <a:pPr algn="l" rtl="0">
              <a:buNone/>
            </a:pPr>
            <a:endParaRPr lang="en-US" dirty="0" smtClean="0"/>
          </a:p>
          <a:p>
            <a:pPr algn="l" rtl="0"/>
            <a:r>
              <a:rPr lang="en-US" dirty="0" smtClean="0"/>
              <a:t>Screen using the following tests: fasting plasma glucose, 2-hour postprandial glucose during an oral glucose tolerance test (OGTT), or hemoglobin A1c. </a:t>
            </a:r>
          </a:p>
          <a:p>
            <a:pPr algn="l" rtl="0"/>
            <a:r>
              <a:rPr lang="en-US" dirty="0" smtClean="0"/>
              <a:t>If two separate tests are done simultaneously and both are abnormal,  diagnose diabetes. If only one of the two tests is abnormal, repeat the abnormal test.</a:t>
            </a:r>
          </a:p>
          <a:p>
            <a:pPr algn="l" rtl="0"/>
            <a:r>
              <a:rPr lang="en-US" dirty="0" err="1" smtClean="0"/>
              <a:t>Resecreen</a:t>
            </a:r>
            <a:r>
              <a:rPr lang="en-US" dirty="0" smtClean="0"/>
              <a:t> every 3 years if results are normal , yearly testing is recommended if </a:t>
            </a:r>
            <a:r>
              <a:rPr lang="en-US" dirty="0" err="1" smtClean="0"/>
              <a:t>prediabetes</a:t>
            </a:r>
            <a:r>
              <a:rPr lang="en-US" dirty="0" smtClean="0"/>
              <a:t> is diagnosed .</a:t>
            </a:r>
          </a:p>
          <a:p>
            <a:pPr algn="l" rtl="0">
              <a:buNone/>
            </a:pPr>
            <a:endParaRPr lang="ar-JO"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PE DM.png"/>
          <p:cNvPicPr>
            <a:picLocks noGrp="1" noChangeAspect="1"/>
          </p:cNvPicPr>
          <p:nvPr>
            <p:ph sz="quarter" idx="1"/>
          </p:nvPr>
        </p:nvPicPr>
        <p:blipFill>
          <a:blip r:embed="rId3"/>
          <a:stretch>
            <a:fillRect/>
          </a:stretch>
        </p:blipFill>
        <p:spPr>
          <a:xfrm>
            <a:off x="3500430" y="184918"/>
            <a:ext cx="5230160" cy="6601668"/>
          </a:xfrm>
        </p:spPr>
      </p:pic>
      <p:pic>
        <p:nvPicPr>
          <p:cNvPr id="1026" name="Picture 2"/>
          <p:cNvPicPr>
            <a:picLocks noChangeAspect="1" noChangeArrowheads="1"/>
          </p:cNvPicPr>
          <p:nvPr/>
        </p:nvPicPr>
        <p:blipFill>
          <a:blip r:embed="rId4" cstate="print"/>
          <a:srcRect/>
          <a:stretch>
            <a:fillRect/>
          </a:stretch>
        </p:blipFill>
        <p:spPr bwMode="auto">
          <a:xfrm>
            <a:off x="214282" y="0"/>
            <a:ext cx="2857488" cy="20833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rot="16200000">
            <a:off x="665850" y="1691548"/>
            <a:ext cx="1668600" cy="2571736"/>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a:off x="857224" y="5489293"/>
            <a:ext cx="1500198" cy="1368707"/>
          </a:xfrm>
          <a:prstGeom prst="rect">
            <a:avLst/>
          </a:prstGeom>
          <a:noFill/>
          <a:ln w="9525">
            <a:noFill/>
            <a:miter lim="800000"/>
            <a:headEnd/>
            <a:tailEnd/>
          </a:ln>
          <a:effectLst/>
        </p:spPr>
      </p:pic>
      <p:pic>
        <p:nvPicPr>
          <p:cNvPr id="1029" name="Picture 5"/>
          <p:cNvPicPr>
            <a:picLocks noChangeAspect="1" noChangeArrowheads="1"/>
          </p:cNvPicPr>
          <p:nvPr/>
        </p:nvPicPr>
        <p:blipFill>
          <a:blip r:embed="rId7"/>
          <a:srcRect/>
          <a:stretch>
            <a:fillRect/>
          </a:stretch>
        </p:blipFill>
        <p:spPr bwMode="auto">
          <a:xfrm>
            <a:off x="214282" y="3857628"/>
            <a:ext cx="3170051" cy="15001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500042"/>
            <a:ext cx="8072494" cy="714396"/>
          </a:xfrm>
        </p:spPr>
        <p:txBody>
          <a:bodyPr>
            <a:normAutofit fontScale="90000"/>
          </a:bodyPr>
          <a:lstStyle/>
          <a:p>
            <a:pPr rtl="0"/>
            <a:r>
              <a:rPr lang="ar-JO" b="1" u="sng" dirty="0" smtClean="0">
                <a:solidFill>
                  <a:schemeClr val="tx1"/>
                </a:solidFill>
              </a:rPr>
              <a:t/>
            </a:r>
            <a:br>
              <a:rPr lang="ar-JO" b="1" u="sng" dirty="0" smtClean="0">
                <a:solidFill>
                  <a:schemeClr val="tx1"/>
                </a:solidFill>
              </a:rPr>
            </a:br>
            <a:r>
              <a:rPr lang="en-US" b="1" u="sng" dirty="0" smtClean="0">
                <a:solidFill>
                  <a:schemeClr val="tx1"/>
                </a:solidFill>
              </a:rPr>
              <a:t> Diagnosis of Diabetes and </a:t>
            </a:r>
            <a:r>
              <a:rPr lang="en-US" b="1" u="sng" dirty="0" err="1" smtClean="0">
                <a:solidFill>
                  <a:schemeClr val="tx1"/>
                </a:solidFill>
              </a:rPr>
              <a:t>prediabetes</a:t>
            </a:r>
            <a:endParaRPr lang="ar-JO" b="1" u="sng" dirty="0">
              <a:solidFill>
                <a:schemeClr val="tx1"/>
              </a:solidFill>
            </a:endParaRPr>
          </a:p>
        </p:txBody>
      </p:sp>
      <p:pic>
        <p:nvPicPr>
          <p:cNvPr id="4098" name="Picture 2"/>
          <p:cNvPicPr>
            <a:picLocks noGrp="1" noChangeAspect="1" noChangeArrowheads="1"/>
          </p:cNvPicPr>
          <p:nvPr>
            <p:ph sz="quarter" idx="1"/>
          </p:nvPr>
        </p:nvPicPr>
        <p:blipFill>
          <a:blip r:embed="rId3"/>
          <a:srcRect/>
          <a:stretch>
            <a:fillRect/>
          </a:stretch>
        </p:blipFill>
        <p:spPr bwMode="auto">
          <a:xfrm>
            <a:off x="0" y="1500174"/>
            <a:ext cx="8853814" cy="1669082"/>
          </a:xfrm>
          <a:prstGeom prst="rect">
            <a:avLst/>
          </a:prstGeom>
          <a:noFill/>
          <a:ln w="9525">
            <a:noFill/>
            <a:miter lim="800000"/>
            <a:headEnd/>
            <a:tailEnd/>
          </a:ln>
          <a:effectLst/>
        </p:spPr>
      </p:pic>
      <p:sp>
        <p:nvSpPr>
          <p:cNvPr id="6" name="مربع نص 5"/>
          <p:cNvSpPr txBox="1"/>
          <p:nvPr/>
        </p:nvSpPr>
        <p:spPr>
          <a:xfrm>
            <a:off x="214282" y="3143248"/>
            <a:ext cx="8358246" cy="3970318"/>
          </a:xfrm>
          <a:prstGeom prst="rect">
            <a:avLst/>
          </a:prstGeom>
          <a:noFill/>
        </p:spPr>
        <p:txBody>
          <a:bodyPr wrap="square" rtlCol="1">
            <a:spAutoFit/>
          </a:bodyPr>
          <a:lstStyle/>
          <a:p>
            <a:pPr algn="l" rtl="0">
              <a:buFont typeface="Wingdings" pitchFamily="2" charset="2"/>
              <a:buChar char="q"/>
            </a:pPr>
            <a:r>
              <a:rPr lang="en-US" dirty="0" smtClean="0"/>
              <a:t> </a:t>
            </a:r>
            <a:r>
              <a:rPr lang="en-US" dirty="0" err="1" smtClean="0"/>
              <a:t>Prediabetes</a:t>
            </a:r>
            <a:r>
              <a:rPr lang="en-US" dirty="0" smtClean="0"/>
              <a:t> :</a:t>
            </a:r>
          </a:p>
          <a:p>
            <a:pPr algn="l" rtl="0">
              <a:buFont typeface="Wingdings" pitchFamily="2" charset="2"/>
              <a:buChar char="Ø"/>
            </a:pPr>
            <a:r>
              <a:rPr lang="en-US" dirty="0" smtClean="0"/>
              <a:t> Impaired fasting glucose : fasting glucose </a:t>
            </a:r>
            <a:r>
              <a:rPr lang="en-US" dirty="0" err="1" smtClean="0"/>
              <a:t>bwtween</a:t>
            </a:r>
            <a:r>
              <a:rPr lang="en-US" dirty="0" smtClean="0"/>
              <a:t> 100-125  </a:t>
            </a:r>
          </a:p>
          <a:p>
            <a:pPr algn="l" rtl="0">
              <a:buFont typeface="Wingdings" pitchFamily="2" charset="2"/>
              <a:buChar char="Ø"/>
            </a:pPr>
            <a:r>
              <a:rPr lang="en-US" dirty="0" smtClean="0"/>
              <a:t> Impaired glucose tolerance , 2 hour blood glucose reading between 140-200mg/dl</a:t>
            </a:r>
          </a:p>
          <a:p>
            <a:pPr algn="l" rtl="0"/>
            <a:endParaRPr lang="en-US" dirty="0" smtClean="0"/>
          </a:p>
          <a:p>
            <a:pPr algn="l" rtl="0">
              <a:buFont typeface="Wingdings" pitchFamily="2" charset="2"/>
              <a:buChar char="q"/>
            </a:pPr>
            <a:r>
              <a:rPr lang="en-US" dirty="0" smtClean="0"/>
              <a:t> Regarding diagnosis of diabetes One abnormal laboratory value is diagnostic in symptomatic individuals; two values are needed in asymptomatic people. </a:t>
            </a:r>
            <a:br>
              <a:rPr lang="en-US" dirty="0" smtClean="0"/>
            </a:br>
            <a:r>
              <a:rPr lang="en-US" dirty="0" smtClean="0"/>
              <a:t>The glucose tolerance test is only required where there is diagnostic uncertainty and for diagnosis of cystic fibrosis-related diabetes and gestational diabetes.</a:t>
            </a:r>
          </a:p>
          <a:p>
            <a:pPr algn="l" rtl="0"/>
            <a:r>
              <a:rPr lang="en-US" dirty="0" smtClean="0">
                <a:solidFill>
                  <a:srgbClr val="FF0000"/>
                </a:solidFill>
              </a:rPr>
              <a:t>• Hemoglobin A1c will be falsely low in patients with hemolytic anemia, patients taking erythropoietin, or patients with </a:t>
            </a:r>
            <a:r>
              <a:rPr lang="en-US" dirty="0" err="1" smtClean="0">
                <a:solidFill>
                  <a:srgbClr val="FF0000"/>
                </a:solidFill>
              </a:rPr>
              <a:t>Hemoglobinopathy</a:t>
            </a:r>
            <a:r>
              <a:rPr lang="en-US" dirty="0" smtClean="0">
                <a:solidFill>
                  <a:srgbClr val="FF0000"/>
                </a:solidFill>
              </a:rPr>
              <a:t>.</a:t>
            </a:r>
            <a:endParaRPr lang="ar-JO" dirty="0" smtClean="0">
              <a:solidFill>
                <a:srgbClr val="FF0000"/>
              </a:solidFill>
            </a:endParaRPr>
          </a:p>
          <a:p>
            <a:pPr algn="l" rtl="0">
              <a:buFont typeface="Wingdings" pitchFamily="2" charset="2"/>
              <a:buChar char="Ø"/>
            </a:pPr>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managment</a:t>
            </a:r>
            <a:endParaRPr lang="ar-JO" dirty="0"/>
          </a:p>
        </p:txBody>
      </p:sp>
      <p:sp>
        <p:nvSpPr>
          <p:cNvPr id="3" name="عنصر نائب للمحتوى 2"/>
          <p:cNvSpPr>
            <a:spLocks noGrp="1"/>
          </p:cNvSpPr>
          <p:nvPr>
            <p:ph sz="quarter" idx="1"/>
          </p:nvPr>
        </p:nvSpPr>
        <p:spPr/>
        <p:txBody>
          <a:bodyPr>
            <a:normAutofit/>
          </a:bodyPr>
          <a:lstStyle/>
          <a:p>
            <a:pPr algn="l" rtl="0"/>
            <a:r>
              <a:rPr lang="en-US" sz="2000" dirty="0" smtClean="0"/>
              <a:t>Intensive lifestyle modification ;exercise,</a:t>
            </a:r>
            <a:r>
              <a:rPr lang="en-US" sz="1600" dirty="0" smtClean="0"/>
              <a:t> </a:t>
            </a:r>
            <a:r>
              <a:rPr lang="en-US" sz="2000" dirty="0" smtClean="0"/>
              <a:t>weight loss , Diet) is appropriate for all patients with </a:t>
            </a:r>
            <a:r>
              <a:rPr lang="en-US" sz="2000" dirty="0" err="1" smtClean="0"/>
              <a:t>prediabetes</a:t>
            </a:r>
            <a:r>
              <a:rPr lang="en-US" sz="2000" dirty="0" smtClean="0"/>
              <a:t> or type 2 diabetes.</a:t>
            </a:r>
          </a:p>
          <a:p>
            <a:pPr algn="l" rtl="0">
              <a:buFont typeface="Wingdings" pitchFamily="2" charset="2"/>
              <a:buChar char="Ø"/>
            </a:pPr>
            <a:r>
              <a:rPr lang="en-US" sz="1400" dirty="0" smtClean="0"/>
              <a:t>People with type 1 diabetes should be supported to identify and quantify their dietary carbohydrate intake in order to support the adjustment of insulin dose to carbohydrate intake.</a:t>
            </a:r>
          </a:p>
          <a:p>
            <a:pPr algn="l" rtl="0">
              <a:buFont typeface="Wingdings" pitchFamily="2" charset="2"/>
              <a:buChar char="Ø"/>
            </a:pPr>
            <a:r>
              <a:rPr lang="en-US" sz="1400" dirty="0" smtClean="0"/>
              <a:t>People with type 1 diabetes should be advised that physical activity can reduce the insulin requirement and lead to unstable glucose levels during and immediately after exercise and a later risk of severe </a:t>
            </a:r>
            <a:r>
              <a:rPr lang="en-US" sz="1400" dirty="0" err="1" smtClean="0"/>
              <a:t>hypoglycaemia</a:t>
            </a:r>
            <a:r>
              <a:rPr lang="en-US" sz="1400" dirty="0" smtClean="0"/>
              <a:t>.</a:t>
            </a:r>
          </a:p>
          <a:p>
            <a:pPr algn="l" rtl="0"/>
            <a:r>
              <a:rPr lang="en-US" sz="2000" dirty="0" smtClean="0"/>
              <a:t>Insulin </a:t>
            </a:r>
          </a:p>
          <a:p>
            <a:pPr algn="l" rtl="0"/>
            <a:r>
              <a:rPr lang="en-US" sz="2000" dirty="0" smtClean="0"/>
              <a:t>Non-insulin oral medications (for Type II DM)</a:t>
            </a:r>
          </a:p>
          <a:p>
            <a:pPr algn="l" rtl="0"/>
            <a:r>
              <a:rPr lang="en-US" sz="2000" dirty="0" smtClean="0"/>
              <a:t>Non-insulin </a:t>
            </a:r>
            <a:r>
              <a:rPr lang="en-US" sz="2000" dirty="0" err="1" smtClean="0"/>
              <a:t>injectable</a:t>
            </a:r>
            <a:r>
              <a:rPr lang="en-US" sz="2000" dirty="0" smtClean="0"/>
              <a:t> medications , (for Type II DM)</a:t>
            </a:r>
            <a:endParaRPr lang="ar-JO"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571520"/>
            <a:ext cx="7467600" cy="1143000"/>
          </a:xfrm>
        </p:spPr>
        <p:txBody>
          <a:bodyPr/>
          <a:lstStyle/>
          <a:p>
            <a:r>
              <a:rPr lang="en-US" dirty="0" smtClean="0"/>
              <a:t>Treatment of Type I diabetes</a:t>
            </a:r>
            <a:endParaRPr lang="ar-JO" dirty="0"/>
          </a:p>
        </p:txBody>
      </p:sp>
      <p:sp>
        <p:nvSpPr>
          <p:cNvPr id="3" name="عنصر نائب للمحتوى 2"/>
          <p:cNvSpPr>
            <a:spLocks noGrp="1"/>
          </p:cNvSpPr>
          <p:nvPr>
            <p:ph sz="quarter" idx="1"/>
          </p:nvPr>
        </p:nvSpPr>
        <p:spPr>
          <a:xfrm>
            <a:off x="357158" y="642918"/>
            <a:ext cx="7467600" cy="7643866"/>
          </a:xfrm>
        </p:spPr>
        <p:txBody>
          <a:bodyPr>
            <a:normAutofit/>
          </a:bodyPr>
          <a:lstStyle/>
          <a:p>
            <a:pPr algn="l" rtl="0"/>
            <a:r>
              <a:rPr lang="en-US" sz="1600" dirty="0" smtClean="0"/>
              <a:t>Patients with type 1 diabetes are treated with </a:t>
            </a:r>
            <a:r>
              <a:rPr lang="en-US" sz="1600" b="1" dirty="0" smtClean="0"/>
              <a:t>intensive insulin therapy, which includes intermediate-acting or long-acting </a:t>
            </a:r>
            <a:r>
              <a:rPr lang="en-US" sz="1600" dirty="0" smtClean="0"/>
              <a:t>insulin for basal coverage and </a:t>
            </a:r>
            <a:r>
              <a:rPr lang="en-US" sz="1600" dirty="0" err="1" smtClean="0"/>
              <a:t>preprandial</a:t>
            </a:r>
            <a:r>
              <a:rPr lang="en-US" sz="1600" dirty="0" smtClean="0"/>
              <a:t> analog or regular insulin injections throughout the day. </a:t>
            </a:r>
          </a:p>
          <a:p>
            <a:pPr algn="l" rtl="0"/>
            <a:r>
              <a:rPr lang="en-US" sz="1600" dirty="0" smtClean="0"/>
              <a:t>Intensive insulin therapy can also include continuous subcutaneous insulin infusion with an insulin pump and meal-time boluses.</a:t>
            </a:r>
          </a:p>
          <a:p>
            <a:pPr algn="l" rtl="0">
              <a:buFont typeface="Wingdings" pitchFamily="2" charset="2"/>
              <a:buChar char="q"/>
            </a:pPr>
            <a:r>
              <a:rPr lang="en-US" sz="1600" b="1" i="1" u="sng" dirty="0" smtClean="0"/>
              <a:t>Basal insulin</a:t>
            </a:r>
            <a:r>
              <a:rPr lang="en-US" sz="1600" dirty="0" smtClean="0"/>
              <a:t> dose accounts for 40% to 50% of the total daily dose of insulin; the remaining insulin is divided to cover the </a:t>
            </a:r>
            <a:r>
              <a:rPr lang="en-US" sz="1600" dirty="0" err="1" smtClean="0"/>
              <a:t>preprandial</a:t>
            </a:r>
            <a:r>
              <a:rPr lang="en-US" sz="1600" dirty="0" smtClean="0"/>
              <a:t> doses. </a:t>
            </a:r>
            <a:br>
              <a:rPr lang="en-US" sz="1600" dirty="0" smtClean="0"/>
            </a:br>
            <a:r>
              <a:rPr lang="en-US" sz="1600" dirty="0" smtClean="0">
                <a:sym typeface="Wingdings" pitchFamily="2" charset="2"/>
              </a:rPr>
              <a:t> </a:t>
            </a:r>
            <a:r>
              <a:rPr lang="en-US" sz="1600" dirty="0" smtClean="0"/>
              <a:t>Examples of </a:t>
            </a:r>
            <a:r>
              <a:rPr lang="en-US" sz="1600" b="1" dirty="0" smtClean="0">
                <a:solidFill>
                  <a:srgbClr val="FF0000"/>
                </a:solidFill>
              </a:rPr>
              <a:t>basal insulin options:</a:t>
            </a:r>
          </a:p>
          <a:p>
            <a:pPr algn="l" rtl="0">
              <a:buFont typeface="Wingdings" pitchFamily="2" charset="2"/>
              <a:buChar char="Ø"/>
            </a:pPr>
            <a:r>
              <a:rPr lang="en-US" sz="1600" b="1" dirty="0" smtClean="0">
                <a:solidFill>
                  <a:srgbClr val="FF0000"/>
                </a:solidFill>
              </a:rPr>
              <a:t>Long </a:t>
            </a:r>
            <a:r>
              <a:rPr lang="en-US" sz="1600" b="1" dirty="0" err="1" smtClean="0">
                <a:solidFill>
                  <a:srgbClr val="FF0000"/>
                </a:solidFill>
              </a:rPr>
              <a:t>actnig</a:t>
            </a:r>
            <a:r>
              <a:rPr lang="en-US" sz="1600" b="1" dirty="0" smtClean="0">
                <a:solidFill>
                  <a:srgbClr val="FF0000"/>
                </a:solidFill>
              </a:rPr>
              <a:t> insulin ; Insulin </a:t>
            </a:r>
            <a:r>
              <a:rPr lang="en-US" sz="1600" b="1" dirty="0" err="1" smtClean="0">
                <a:solidFill>
                  <a:srgbClr val="FF0000"/>
                </a:solidFill>
              </a:rPr>
              <a:t>glargine</a:t>
            </a:r>
            <a:r>
              <a:rPr lang="en-US" sz="1600" b="1" dirty="0" smtClean="0">
                <a:solidFill>
                  <a:srgbClr val="FF0000"/>
                </a:solidFill>
              </a:rPr>
              <a:t>, insulin </a:t>
            </a:r>
            <a:r>
              <a:rPr lang="en-US" sz="1600" b="1" dirty="0" err="1" smtClean="0">
                <a:solidFill>
                  <a:srgbClr val="FF0000"/>
                </a:solidFill>
              </a:rPr>
              <a:t>detemir</a:t>
            </a:r>
            <a:r>
              <a:rPr lang="en-US" sz="1600" b="1" dirty="0" smtClean="0">
                <a:solidFill>
                  <a:srgbClr val="FF0000"/>
                </a:solidFill>
              </a:rPr>
              <a:t>, or insulin </a:t>
            </a:r>
            <a:r>
              <a:rPr lang="en-US" sz="1600" b="1" dirty="0" err="1" smtClean="0">
                <a:solidFill>
                  <a:srgbClr val="FF0000"/>
                </a:solidFill>
              </a:rPr>
              <a:t>degludec</a:t>
            </a:r>
            <a:r>
              <a:rPr lang="en-US" sz="1600" b="1" dirty="0" smtClean="0"/>
              <a:t>: A single 10 pm dose controls nocturnal plasma glucose levels and </a:t>
            </a:r>
            <a:r>
              <a:rPr lang="en-US" sz="1600" dirty="0" smtClean="0"/>
              <a:t>glucose levels between meals. It also counters the early morning rise in glucose level (“dawn phenomenon”) caused by hepatic </a:t>
            </a:r>
            <a:r>
              <a:rPr lang="en-US" sz="1600" dirty="0" err="1" smtClean="0"/>
              <a:t>gluconeogenesis</a:t>
            </a:r>
            <a:r>
              <a:rPr lang="en-US" sz="1600" dirty="0" smtClean="0"/>
              <a:t>.</a:t>
            </a:r>
          </a:p>
          <a:p>
            <a:pPr algn="l" rtl="0">
              <a:buFont typeface="Wingdings" pitchFamily="2" charset="2"/>
              <a:buChar char="Ø"/>
            </a:pPr>
            <a:r>
              <a:rPr lang="en-US" sz="1600" b="1" dirty="0" smtClean="0">
                <a:solidFill>
                  <a:srgbClr val="FF0000"/>
                </a:solidFill>
              </a:rPr>
              <a:t>intermediate-acting insulin ; </a:t>
            </a:r>
            <a:r>
              <a:rPr lang="en-US" sz="1600" b="1" dirty="0" err="1" smtClean="0">
                <a:solidFill>
                  <a:srgbClr val="FF0000"/>
                </a:solidFill>
              </a:rPr>
              <a:t>Isophane</a:t>
            </a:r>
            <a:r>
              <a:rPr lang="en-US" sz="1600" b="1" dirty="0" smtClean="0">
                <a:solidFill>
                  <a:srgbClr val="FF0000"/>
                </a:solidFill>
              </a:rPr>
              <a:t> (NPH) </a:t>
            </a:r>
            <a:r>
              <a:rPr lang="en-US" sz="1600" b="1" dirty="0" smtClean="0"/>
              <a:t>: This insulin can be used in the morning and evening to provide basal </a:t>
            </a:r>
            <a:r>
              <a:rPr lang="en-US" sz="1600" dirty="0" smtClean="0"/>
              <a:t>plasma insulin levels and to suppress hepatic </a:t>
            </a:r>
            <a:r>
              <a:rPr lang="en-US" sz="1600" dirty="0" err="1" smtClean="0"/>
              <a:t>gluconeogenesis</a:t>
            </a:r>
            <a:r>
              <a:rPr lang="en-US" sz="1600" dirty="0" smtClean="0"/>
              <a:t>.</a:t>
            </a:r>
          </a:p>
          <a:p>
            <a:pPr algn="l" rtl="0">
              <a:buFont typeface="Wingdings" pitchFamily="2" charset="2"/>
              <a:buChar char="q"/>
            </a:pPr>
            <a:r>
              <a:rPr lang="en-US" sz="1600" b="1" i="1" u="sng" dirty="0" smtClean="0"/>
              <a:t>Short-acting </a:t>
            </a:r>
            <a:r>
              <a:rPr lang="en-US" sz="1600" b="1" i="1" u="sng" dirty="0" err="1" smtClean="0">
                <a:solidFill>
                  <a:srgbClr val="FF0000"/>
                </a:solidFill>
              </a:rPr>
              <a:t>preprandial</a:t>
            </a:r>
            <a:r>
              <a:rPr lang="en-US" sz="1600" b="1" i="1" u="sng" dirty="0" smtClean="0"/>
              <a:t> insulin options: </a:t>
            </a:r>
          </a:p>
          <a:p>
            <a:pPr algn="l" rtl="0">
              <a:buFont typeface="Wingdings" pitchFamily="2" charset="2"/>
              <a:buChar char="Ø"/>
            </a:pPr>
            <a:r>
              <a:rPr lang="en-US" sz="1600" b="1" dirty="0" smtClean="0">
                <a:solidFill>
                  <a:srgbClr val="FF0000"/>
                </a:solidFill>
              </a:rPr>
              <a:t>Insulin </a:t>
            </a:r>
            <a:r>
              <a:rPr lang="en-US" sz="1600" b="1" dirty="0" err="1" smtClean="0">
                <a:solidFill>
                  <a:srgbClr val="FF0000"/>
                </a:solidFill>
              </a:rPr>
              <a:t>aspart</a:t>
            </a:r>
            <a:r>
              <a:rPr lang="en-US" sz="1600" b="1" dirty="0" smtClean="0">
                <a:solidFill>
                  <a:srgbClr val="FF0000"/>
                </a:solidFill>
              </a:rPr>
              <a:t>, insulin </a:t>
            </a:r>
            <a:r>
              <a:rPr lang="en-US" sz="1600" b="1" dirty="0" err="1" smtClean="0">
                <a:solidFill>
                  <a:srgbClr val="FF0000"/>
                </a:solidFill>
              </a:rPr>
              <a:t>glulisine</a:t>
            </a:r>
            <a:r>
              <a:rPr lang="en-US" sz="1600" b="1" dirty="0" smtClean="0">
                <a:solidFill>
                  <a:srgbClr val="FF0000"/>
                </a:solidFill>
              </a:rPr>
              <a:t>, and insulin </a:t>
            </a:r>
            <a:r>
              <a:rPr lang="en-US" sz="1600" b="1" dirty="0" err="1" smtClean="0">
                <a:solidFill>
                  <a:srgbClr val="FF0000"/>
                </a:solidFill>
              </a:rPr>
              <a:t>lispro</a:t>
            </a:r>
            <a:r>
              <a:rPr lang="en-US" sz="1600" b="1" dirty="0" smtClean="0"/>
              <a:t>: Rapid-acting insulin given 5 to 15 minutes before meals to modulate </a:t>
            </a:r>
            <a:r>
              <a:rPr lang="en-US" sz="1600" dirty="0" smtClean="0"/>
              <a:t>the postprandial rise in glucose level.</a:t>
            </a:r>
          </a:p>
          <a:p>
            <a:pPr algn="l" rtl="0">
              <a:buFont typeface="Wingdings" pitchFamily="2" charset="2"/>
              <a:buChar char="Ø"/>
            </a:pPr>
            <a:r>
              <a:rPr lang="en-US" sz="1600" b="1" dirty="0" smtClean="0">
                <a:solidFill>
                  <a:srgbClr val="FF0000"/>
                </a:solidFill>
              </a:rPr>
              <a:t>Regular insulin</a:t>
            </a:r>
            <a:r>
              <a:rPr lang="en-US" sz="1600" b="1" dirty="0" smtClean="0"/>
              <a:t>: Given 30 minutes before meals to prevent postprandial elevations in blood glucose.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محتوى 2"/>
          <p:cNvSpPr>
            <a:spLocks noGrp="1"/>
          </p:cNvSpPr>
          <p:nvPr>
            <p:ph sz="quarter" idx="1"/>
          </p:nvPr>
        </p:nvSpPr>
        <p:spPr/>
        <p:txBody>
          <a:bodyPr/>
          <a:lstStyle/>
          <a:p>
            <a:endParaRPr lang="ar-JO"/>
          </a:p>
        </p:txBody>
      </p:sp>
      <p:pic>
        <p:nvPicPr>
          <p:cNvPr id="5122" name="Picture 2"/>
          <p:cNvPicPr>
            <a:picLocks noChangeAspect="1" noChangeArrowheads="1"/>
          </p:cNvPicPr>
          <p:nvPr/>
        </p:nvPicPr>
        <p:blipFill>
          <a:blip r:embed="rId2"/>
          <a:srcRect/>
          <a:stretch>
            <a:fillRect/>
          </a:stretch>
        </p:blipFill>
        <p:spPr bwMode="auto">
          <a:xfrm>
            <a:off x="428596" y="152462"/>
            <a:ext cx="7786742" cy="64912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428596" y="343611"/>
            <a:ext cx="8286808" cy="4247317"/>
          </a:xfrm>
          <a:prstGeom prst="rect">
            <a:avLst/>
          </a:prstGeom>
          <a:noFill/>
        </p:spPr>
        <p:txBody>
          <a:bodyPr wrap="square" rtlCol="1">
            <a:spAutoFit/>
          </a:bodyPr>
          <a:lstStyle/>
          <a:p>
            <a:pPr algn="l" rtl="0"/>
            <a:endParaRPr lang="en-US" dirty="0" smtClean="0"/>
          </a:p>
          <a:p>
            <a:pPr algn="l" rtl="0"/>
            <a:endParaRPr lang="en-US" b="1" dirty="0" smtClean="0"/>
          </a:p>
          <a:p>
            <a:pPr algn="l" rtl="0"/>
            <a:r>
              <a:rPr lang="en-US" b="1" dirty="0" smtClean="0"/>
              <a:t>Insulin pumps: Subcutaneous infusion of rapid-acting insulin is delivered continuously for basal insulin requirements and </a:t>
            </a:r>
            <a:r>
              <a:rPr lang="en-US" dirty="0" smtClean="0"/>
              <a:t>given in intermittent boluses for </a:t>
            </a:r>
            <a:r>
              <a:rPr lang="en-US" dirty="0" err="1" smtClean="0"/>
              <a:t>prandial</a:t>
            </a:r>
            <a:r>
              <a:rPr lang="en-US" dirty="0" smtClean="0"/>
              <a:t> needs.</a:t>
            </a:r>
          </a:p>
          <a:p>
            <a:pPr algn="l" rtl="0"/>
            <a:endParaRPr lang="en-US" b="1" dirty="0" smtClean="0"/>
          </a:p>
          <a:p>
            <a:pPr algn="l" rtl="0"/>
            <a:r>
              <a:rPr lang="en-US" b="1" dirty="0" smtClean="0"/>
              <a:t>Blood glucose monitoring </a:t>
            </a:r>
            <a:r>
              <a:rPr lang="en-US" dirty="0" smtClean="0"/>
              <a:t>includes self-monitoring of blood glucose (SMBG), hemoglobin A1c, or continuous glucose monitoring.</a:t>
            </a:r>
          </a:p>
          <a:p>
            <a:pPr algn="l" rtl="0"/>
            <a:r>
              <a:rPr lang="en-US" dirty="0" smtClean="0"/>
              <a:t>• Use SMBG for patients taking multiple daily injection insulin therapy or continuous subcutaneous insulin infusion therapy.</a:t>
            </a:r>
          </a:p>
          <a:p>
            <a:pPr algn="l" rtl="0"/>
            <a:endParaRPr lang="en-US" dirty="0" smtClean="0"/>
          </a:p>
          <a:p>
            <a:pPr algn="l" rtl="0"/>
            <a:r>
              <a:rPr lang="en-US" dirty="0" smtClean="0"/>
              <a:t>• in case of morning hyperglycemia (elevated FBS) Obtain overnight blood glucose monitoring  (3am blood glucose reading ) to detect hypoglycemia </a:t>
            </a:r>
            <a:r>
              <a:rPr lang="en-US" b="1" dirty="0" smtClean="0">
                <a:solidFill>
                  <a:srgbClr val="FF0000"/>
                </a:solidFill>
              </a:rPr>
              <a:t>(</a:t>
            </a:r>
            <a:r>
              <a:rPr lang="en-US" b="1" dirty="0" err="1" smtClean="0">
                <a:solidFill>
                  <a:srgbClr val="FF0000"/>
                </a:solidFill>
              </a:rPr>
              <a:t>Somogyi</a:t>
            </a:r>
            <a:r>
              <a:rPr lang="en-US" b="1" dirty="0" smtClean="0">
                <a:solidFill>
                  <a:srgbClr val="FF0000"/>
                </a:solidFill>
              </a:rPr>
              <a:t> effect</a:t>
            </a:r>
            <a:r>
              <a:rPr lang="en-US" dirty="0" smtClean="0"/>
              <a:t>)or </a:t>
            </a:r>
            <a:r>
              <a:rPr lang="en-US" b="1" u="sng" dirty="0" smtClean="0">
                <a:solidFill>
                  <a:srgbClr val="FF0000"/>
                </a:solidFill>
              </a:rPr>
              <a:t>dawn phenomenon</a:t>
            </a:r>
            <a:r>
              <a:rPr lang="en-US" dirty="0" smtClean="0"/>
              <a:t>.</a:t>
            </a:r>
          </a:p>
          <a:p>
            <a:pPr algn="l" rtl="0"/>
            <a:endParaRPr lang="ar-JO"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285720" y="1214422"/>
            <a:ext cx="8501122" cy="3139321"/>
          </a:xfrm>
          <a:prstGeom prst="rect">
            <a:avLst/>
          </a:prstGeom>
          <a:noFill/>
        </p:spPr>
        <p:txBody>
          <a:bodyPr wrap="square" rtlCol="1">
            <a:spAutoFit/>
          </a:bodyPr>
          <a:lstStyle/>
          <a:p>
            <a:pPr algn="l" rtl="0">
              <a:buFont typeface="Arial" pitchFamily="34" charset="0"/>
              <a:buChar char="•"/>
            </a:pPr>
            <a:r>
              <a:rPr lang="en-US" b="1" u="sng" dirty="0" smtClean="0">
                <a:solidFill>
                  <a:srgbClr val="FF0000"/>
                </a:solidFill>
              </a:rPr>
              <a:t> Hypoglycemia unawareness </a:t>
            </a:r>
            <a:r>
              <a:rPr lang="en-US" dirty="0" smtClean="0"/>
              <a:t>describes the presence of severely low plasma glucose levels that occur without warning symptoms followed by sudden loss of consciousness. Treat immediately with rapid-acting carbohydrates or a glucagon injection followed by food. </a:t>
            </a:r>
          </a:p>
          <a:p>
            <a:pPr algn="l" rtl="0">
              <a:buFont typeface="Wingdings" pitchFamily="2" charset="2"/>
              <a:buChar char="à"/>
            </a:pPr>
            <a:r>
              <a:rPr lang="en-US" dirty="0" smtClean="0"/>
              <a:t>Lowering the insulin dose and allowing the average plasma glucose level to increase for several weeks restores sensitivity to hypoglycemia.</a:t>
            </a:r>
          </a:p>
          <a:p>
            <a:pPr algn="l" rtl="0"/>
            <a:endParaRPr lang="en-US" dirty="0" smtClean="0"/>
          </a:p>
          <a:p>
            <a:pPr algn="l" rtl="0">
              <a:buFont typeface="Arial" pitchFamily="34" charset="0"/>
              <a:buChar char="•"/>
            </a:pPr>
            <a:r>
              <a:rPr lang="en-US" dirty="0" smtClean="0"/>
              <a:t> Some recovery of endogenous insulin secretion may occur over the first few months after diagnosis and treatment initiation </a:t>
            </a:r>
            <a:r>
              <a:rPr lang="en-US" b="1" u="sng" dirty="0" smtClean="0">
                <a:solidFill>
                  <a:srgbClr val="FF0000"/>
                </a:solidFill>
              </a:rPr>
              <a:t>(</a:t>
            </a:r>
            <a:r>
              <a:rPr lang="en-US" b="1" u="sng" dirty="0" err="1" smtClean="0">
                <a:solidFill>
                  <a:srgbClr val="FF0000"/>
                </a:solidFill>
              </a:rPr>
              <a:t>the‘honeymoon</a:t>
            </a:r>
            <a:r>
              <a:rPr lang="en-US" b="1" u="sng" dirty="0" smtClean="0">
                <a:solidFill>
                  <a:srgbClr val="FF0000"/>
                </a:solidFill>
              </a:rPr>
              <a:t> period’) </a:t>
            </a:r>
            <a:r>
              <a:rPr lang="en-US" dirty="0" smtClean="0"/>
              <a:t>During this time, the insulin dose may need to be reduced or even stopped.</a:t>
            </a:r>
            <a:endParaRPr lang="ar-JO" dirty="0" smtClean="0"/>
          </a:p>
          <a:p>
            <a:pPr algn="l" rtl="0">
              <a:buFont typeface="Wingdings" pitchFamily="2" charset="2"/>
              <a:buChar char="à"/>
            </a:pPr>
            <a:endParaRPr lang="ar-J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overview</a:t>
            </a:r>
            <a:endParaRPr lang="ar-JO" dirty="0"/>
          </a:p>
        </p:txBody>
      </p:sp>
      <p:sp>
        <p:nvSpPr>
          <p:cNvPr id="3" name="عنصر نائب للمحتوى 2"/>
          <p:cNvSpPr>
            <a:spLocks noGrp="1"/>
          </p:cNvSpPr>
          <p:nvPr>
            <p:ph sz="quarter" idx="1"/>
          </p:nvPr>
        </p:nvSpPr>
        <p:spPr/>
        <p:txBody>
          <a:bodyPr>
            <a:normAutofit lnSpcReduction="10000"/>
          </a:bodyPr>
          <a:lstStyle/>
          <a:p>
            <a:pPr algn="l" rtl="0"/>
            <a:r>
              <a:rPr lang="en-US" dirty="0" smtClean="0"/>
              <a:t>Normal physiology</a:t>
            </a:r>
          </a:p>
          <a:p>
            <a:pPr algn="l" rtl="0"/>
            <a:r>
              <a:rPr lang="en-US" dirty="0" smtClean="0"/>
              <a:t>Definition </a:t>
            </a:r>
          </a:p>
          <a:p>
            <a:pPr algn="l" rtl="0"/>
            <a:r>
              <a:rPr lang="en-US" dirty="0" smtClean="0"/>
              <a:t>Types of DM</a:t>
            </a:r>
          </a:p>
          <a:p>
            <a:pPr algn="l" rtl="0"/>
            <a:r>
              <a:rPr lang="en-US" dirty="0" err="1" smtClean="0"/>
              <a:t>Pathophysiology</a:t>
            </a:r>
            <a:endParaRPr lang="en-US" dirty="0" smtClean="0"/>
          </a:p>
          <a:p>
            <a:pPr algn="l" rtl="0"/>
            <a:r>
              <a:rPr lang="en-US" dirty="0" smtClean="0"/>
              <a:t>Clinical presentation </a:t>
            </a:r>
          </a:p>
          <a:p>
            <a:pPr algn="l" rtl="0"/>
            <a:r>
              <a:rPr lang="en-US" dirty="0" smtClean="0"/>
              <a:t>Physical examination </a:t>
            </a:r>
          </a:p>
          <a:p>
            <a:pPr algn="l" rtl="0"/>
            <a:r>
              <a:rPr lang="en-US" dirty="0" smtClean="0"/>
              <a:t>Screening </a:t>
            </a:r>
          </a:p>
          <a:p>
            <a:pPr algn="l" rtl="0"/>
            <a:r>
              <a:rPr lang="en-US" dirty="0" smtClean="0"/>
              <a:t>Diagnosis</a:t>
            </a:r>
          </a:p>
          <a:p>
            <a:pPr algn="l" rtl="0"/>
            <a:r>
              <a:rPr lang="en-US" dirty="0" smtClean="0"/>
              <a:t>Treatment </a:t>
            </a:r>
          </a:p>
          <a:p>
            <a:pPr algn="l" rtl="0"/>
            <a:r>
              <a:rPr lang="en-US" dirty="0" smtClean="0"/>
              <a:t>Complications of DM </a:t>
            </a:r>
          </a:p>
          <a:p>
            <a:pPr algn="l" rtl="0"/>
            <a:r>
              <a:rPr lang="en-US" dirty="0" smtClean="0"/>
              <a:t>Gestational DM</a:t>
            </a:r>
          </a:p>
          <a:p>
            <a:pPr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4000" b="1" dirty="0" smtClean="0">
                <a:solidFill>
                  <a:srgbClr val="FF0000"/>
                </a:solidFill>
                <a:latin typeface="Cooper Black" pitchFamily="18" charset="0"/>
              </a:rPr>
              <a:t>DM II treatment</a:t>
            </a:r>
            <a:endParaRPr lang="ar-JO" sz="4000" b="1" dirty="0">
              <a:solidFill>
                <a:srgbClr val="FF0000"/>
              </a:solidFill>
              <a:latin typeface="Cooper Black" pitchFamily="18" charset="0"/>
            </a:endParaRPr>
          </a:p>
        </p:txBody>
      </p:sp>
      <p:sp>
        <p:nvSpPr>
          <p:cNvPr id="3" name="عنصر نائب للمحتوى 2"/>
          <p:cNvSpPr>
            <a:spLocks noGrp="1"/>
          </p:cNvSpPr>
          <p:nvPr>
            <p:ph sz="quarter" idx="1"/>
          </p:nvPr>
        </p:nvSpPr>
        <p:spPr/>
        <p:txBody>
          <a:bodyPr>
            <a:normAutofit fontScale="85000" lnSpcReduction="10000"/>
          </a:bodyPr>
          <a:lstStyle/>
          <a:p>
            <a:pPr algn="l" rtl="0"/>
            <a:r>
              <a:rPr lang="en-US" b="1" u="sng" dirty="0" err="1" smtClean="0">
                <a:solidFill>
                  <a:srgbClr val="FF0000"/>
                </a:solidFill>
              </a:rPr>
              <a:t>Biguanides</a:t>
            </a:r>
            <a:r>
              <a:rPr lang="en-US" b="1" u="sng" dirty="0" smtClean="0">
                <a:solidFill>
                  <a:srgbClr val="FF0000"/>
                </a:solidFill>
              </a:rPr>
              <a:t> (Metformin) : </a:t>
            </a:r>
            <a:r>
              <a:rPr lang="en-US" dirty="0" smtClean="0"/>
              <a:t>decreases hepatic glucose production and increases insulin mediated glucose uptake .</a:t>
            </a:r>
            <a:br>
              <a:rPr lang="en-US" dirty="0" smtClean="0"/>
            </a:br>
            <a:r>
              <a:rPr lang="en-US" dirty="0" smtClean="0"/>
              <a:t>Side effects : Diarrhea and abdominal discomfort,b12 deficiency , Lactic acidosis(rare , risk increases with advanced renal </a:t>
            </a:r>
            <a:r>
              <a:rPr lang="en-US" dirty="0" err="1" smtClean="0"/>
              <a:t>impairment,severe</a:t>
            </a:r>
            <a:r>
              <a:rPr lang="en-US" dirty="0" smtClean="0"/>
              <a:t> liver and heart failure) </a:t>
            </a:r>
            <a:br>
              <a:rPr lang="en-US" dirty="0" smtClean="0"/>
            </a:br>
            <a:r>
              <a:rPr lang="en-US" dirty="0" smtClean="0"/>
              <a:t>Advantages: Decreases CVD risk , weight neutral.</a:t>
            </a:r>
            <a:br>
              <a:rPr lang="en-US" dirty="0" smtClean="0"/>
            </a:br>
            <a:r>
              <a:rPr lang="en-US" dirty="0" smtClean="0">
                <a:sym typeface="Wingdings" pitchFamily="2" charset="2"/>
              </a:rPr>
              <a:t></a:t>
            </a:r>
            <a:r>
              <a:rPr lang="en-US" dirty="0"/>
              <a:t> may be given in combination with all other oral diabetes treatments as well as GLP-1 receptor agonists or insulin.</a:t>
            </a:r>
            <a:endParaRPr lang="en-US" dirty="0" smtClean="0"/>
          </a:p>
          <a:p>
            <a:pPr marL="0" indent="0" algn="l" rtl="0">
              <a:buNone/>
            </a:pPr>
            <a:endParaRPr lang="en-US" dirty="0" smtClean="0"/>
          </a:p>
          <a:p>
            <a:pPr algn="l" rtl="0"/>
            <a:r>
              <a:rPr lang="en-US" b="1" u="sng" dirty="0" err="1" smtClean="0">
                <a:solidFill>
                  <a:srgbClr val="FF0000"/>
                </a:solidFill>
              </a:rPr>
              <a:t>Sufonylurea</a:t>
            </a:r>
            <a:r>
              <a:rPr lang="en-US" b="1" u="sng" dirty="0" smtClean="0">
                <a:solidFill>
                  <a:srgbClr val="FF0000"/>
                </a:solidFill>
              </a:rPr>
              <a:t> </a:t>
            </a:r>
            <a:r>
              <a:rPr lang="en-US" sz="1500" b="1" u="sng" dirty="0" smtClean="0">
                <a:solidFill>
                  <a:srgbClr val="FF0000"/>
                </a:solidFill>
              </a:rPr>
              <a:t>(_</a:t>
            </a:r>
            <a:r>
              <a:rPr lang="en-US" sz="1500" b="1" u="sng" dirty="0" err="1" smtClean="0">
                <a:solidFill>
                  <a:srgbClr val="FF0000"/>
                </a:solidFill>
              </a:rPr>
              <a:t>eg</a:t>
            </a:r>
            <a:r>
              <a:rPr lang="en-US" sz="1500" b="1" u="sng" dirty="0" smtClean="0">
                <a:solidFill>
                  <a:srgbClr val="FF0000"/>
                </a:solidFill>
              </a:rPr>
              <a:t>. </a:t>
            </a:r>
            <a:r>
              <a:rPr lang="en-US" sz="1500" b="1" u="sng" dirty="0" err="1" smtClean="0">
                <a:solidFill>
                  <a:srgbClr val="FF0000"/>
                </a:solidFill>
              </a:rPr>
              <a:t>Glimipirde</a:t>
            </a:r>
            <a:r>
              <a:rPr lang="en-US" sz="1500" b="1" u="sng" dirty="0" smtClean="0">
                <a:solidFill>
                  <a:srgbClr val="FF0000"/>
                </a:solidFill>
              </a:rPr>
              <a:t>, </a:t>
            </a:r>
            <a:r>
              <a:rPr lang="en-US" sz="1500" b="1" u="sng" dirty="0" err="1" smtClean="0">
                <a:solidFill>
                  <a:srgbClr val="FF0000"/>
                </a:solidFill>
              </a:rPr>
              <a:t>Glibenclamide</a:t>
            </a:r>
            <a:r>
              <a:rPr lang="en-US" sz="1500" b="1" u="sng" dirty="0" smtClean="0">
                <a:solidFill>
                  <a:srgbClr val="FF0000"/>
                </a:solidFill>
              </a:rPr>
              <a:t>, </a:t>
            </a:r>
            <a:r>
              <a:rPr lang="en-US" sz="1500" b="1" u="sng" dirty="0" err="1" smtClean="0">
                <a:solidFill>
                  <a:srgbClr val="FF0000"/>
                </a:solidFill>
              </a:rPr>
              <a:t>Glybride</a:t>
            </a:r>
            <a:r>
              <a:rPr lang="en-US" sz="1500" b="1" u="sng" dirty="0" smtClean="0">
                <a:solidFill>
                  <a:srgbClr val="FF0000"/>
                </a:solidFill>
              </a:rPr>
              <a:t>) </a:t>
            </a:r>
            <a:r>
              <a:rPr lang="en-US" b="1" u="sng" dirty="0" smtClean="0">
                <a:solidFill>
                  <a:srgbClr val="FF0000"/>
                </a:solidFill>
              </a:rPr>
              <a:t>: </a:t>
            </a:r>
            <a:r>
              <a:rPr lang="en-US" dirty="0" smtClean="0"/>
              <a:t>increases insulin secretion. </a:t>
            </a:r>
            <a:br>
              <a:rPr lang="en-US" dirty="0" smtClean="0"/>
            </a:br>
            <a:r>
              <a:rPr lang="en-US" dirty="0" smtClean="0"/>
              <a:t>Side effects: weight gain, hypoglycemia .</a:t>
            </a:r>
            <a:br>
              <a:rPr lang="en-US" dirty="0" smtClean="0"/>
            </a:br>
            <a:r>
              <a:rPr lang="en-US" dirty="0" smtClean="0">
                <a:sym typeface="Wingdings" pitchFamily="2" charset="2"/>
              </a:rPr>
              <a:t> may be given </a:t>
            </a:r>
            <a:r>
              <a:rPr lang="en-US" dirty="0" smtClean="0"/>
              <a:t>in </a:t>
            </a:r>
            <a:r>
              <a:rPr lang="en-US" dirty="0"/>
              <a:t>combination with other oral </a:t>
            </a:r>
            <a:r>
              <a:rPr lang="en-US" dirty="0" err="1"/>
              <a:t>antidiabetes</a:t>
            </a:r>
            <a:r>
              <a:rPr lang="en-US" dirty="0"/>
              <a:t> agents (but not </a:t>
            </a:r>
            <a:r>
              <a:rPr lang="en-US" dirty="0" err="1"/>
              <a:t>meglitinides</a:t>
            </a:r>
            <a:r>
              <a:rPr lang="en-US" dirty="0"/>
              <a:t>)</a:t>
            </a:r>
            <a:endParaRPr lang="en-US" dirty="0" smtClean="0"/>
          </a:p>
          <a:p>
            <a:pPr algn="l" rtl="0"/>
            <a:r>
              <a:rPr lang="en-US" b="1" dirty="0" err="1" smtClean="0">
                <a:solidFill>
                  <a:srgbClr val="FF0000"/>
                </a:solidFill>
              </a:rPr>
              <a:t>Meglitinides</a:t>
            </a:r>
            <a:r>
              <a:rPr lang="en-US" b="1" dirty="0" smtClean="0">
                <a:solidFill>
                  <a:srgbClr val="FF0000"/>
                </a:solidFill>
              </a:rPr>
              <a:t> </a:t>
            </a:r>
            <a:r>
              <a:rPr lang="en-US" sz="1500" b="1" dirty="0" smtClean="0">
                <a:solidFill>
                  <a:srgbClr val="FF0000"/>
                </a:solidFill>
              </a:rPr>
              <a:t>(</a:t>
            </a:r>
            <a:r>
              <a:rPr lang="en-US" sz="1500" b="1" dirty="0" err="1" smtClean="0">
                <a:solidFill>
                  <a:srgbClr val="FF0000"/>
                </a:solidFill>
              </a:rPr>
              <a:t>eg</a:t>
            </a:r>
            <a:r>
              <a:rPr lang="en-US" sz="1500" b="1" dirty="0" smtClean="0">
                <a:solidFill>
                  <a:srgbClr val="FF0000"/>
                </a:solidFill>
              </a:rPr>
              <a:t>. </a:t>
            </a:r>
            <a:r>
              <a:rPr lang="en-US" sz="1500" b="1" dirty="0" err="1" smtClean="0">
                <a:solidFill>
                  <a:srgbClr val="FF0000"/>
                </a:solidFill>
              </a:rPr>
              <a:t>Nateglinide</a:t>
            </a:r>
            <a:r>
              <a:rPr lang="en-US" sz="1500" b="1" dirty="0" smtClean="0">
                <a:solidFill>
                  <a:srgbClr val="FF0000"/>
                </a:solidFill>
              </a:rPr>
              <a:t>) </a:t>
            </a:r>
            <a:r>
              <a:rPr lang="en-US" dirty="0" smtClean="0"/>
              <a:t>:Stimulates insulin release.</a:t>
            </a:r>
            <a:br>
              <a:rPr lang="en-US" dirty="0" smtClean="0"/>
            </a:br>
            <a:r>
              <a:rPr lang="en-US" dirty="0" smtClean="0"/>
              <a:t>Disadvantages</a:t>
            </a:r>
            <a:r>
              <a:rPr lang="en-US" dirty="0"/>
              <a:t>: weight gain, hypoglycemia </a:t>
            </a:r>
            <a:r>
              <a:rPr lang="en-US" dirty="0" smtClean="0"/>
              <a:t>.</a:t>
            </a:r>
            <a:endParaRPr lang="en-US" dirty="0"/>
          </a:p>
          <a:p>
            <a:pPr marL="0" indent="0" algn="l" rtl="0">
              <a:buNone/>
            </a:pPr>
            <a:endParaRPr lang="en-US" dirty="0" smtClean="0"/>
          </a:p>
          <a:p>
            <a:pPr algn="l" rtl="0"/>
            <a:endParaRPr lang="ar-JO" dirty="0"/>
          </a:p>
        </p:txBody>
      </p:sp>
    </p:spTree>
    <p:extLst>
      <p:ext uri="{BB962C8B-B14F-4D97-AF65-F5344CB8AC3E}">
        <p14:creationId xmlns:p14="http://schemas.microsoft.com/office/powerpoint/2010/main" val="2847327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260648"/>
            <a:ext cx="7467600" cy="6597352"/>
          </a:xfrm>
        </p:spPr>
        <p:txBody>
          <a:bodyPr>
            <a:normAutofit lnSpcReduction="10000"/>
          </a:bodyPr>
          <a:lstStyle/>
          <a:p>
            <a:pPr algn="l" rtl="0"/>
            <a:r>
              <a:rPr lang="en-US" b="1" u="sng" dirty="0" err="1" smtClean="0">
                <a:solidFill>
                  <a:srgbClr val="FF0000"/>
                </a:solidFill>
              </a:rPr>
              <a:t>Thiazolidinediones</a:t>
            </a:r>
            <a:r>
              <a:rPr lang="en-US" b="1" u="sng" dirty="0" smtClean="0">
                <a:solidFill>
                  <a:srgbClr val="FF0000"/>
                </a:solidFill>
              </a:rPr>
              <a:t> </a:t>
            </a:r>
            <a:r>
              <a:rPr lang="en-US" sz="1400" b="1" u="sng" dirty="0" smtClean="0">
                <a:solidFill>
                  <a:srgbClr val="FF0000"/>
                </a:solidFill>
              </a:rPr>
              <a:t>(</a:t>
            </a:r>
            <a:r>
              <a:rPr lang="en-US" sz="1400" b="1" u="sng" dirty="0" err="1" smtClean="0">
                <a:solidFill>
                  <a:srgbClr val="FF0000"/>
                </a:solidFill>
              </a:rPr>
              <a:t>eg</a:t>
            </a:r>
            <a:r>
              <a:rPr lang="en-US" sz="1400" b="1" u="sng" dirty="0" smtClean="0">
                <a:solidFill>
                  <a:srgbClr val="FF0000"/>
                </a:solidFill>
              </a:rPr>
              <a:t>. Pioglitazone, rosiglitazone)</a:t>
            </a:r>
            <a:r>
              <a:rPr lang="en-US" b="1" u="sng" dirty="0" smtClean="0">
                <a:solidFill>
                  <a:srgbClr val="FF0000"/>
                </a:solidFill>
              </a:rPr>
              <a:t> : </a:t>
            </a:r>
            <a:r>
              <a:rPr lang="en-US" dirty="0"/>
              <a:t>increases insulin mediated glucose uptake </a:t>
            </a:r>
            <a:r>
              <a:rPr lang="en-US" dirty="0" smtClean="0"/>
              <a:t>.</a:t>
            </a:r>
            <a:br>
              <a:rPr lang="en-US" dirty="0" smtClean="0"/>
            </a:br>
            <a:r>
              <a:rPr lang="en-US" dirty="0" smtClean="0"/>
              <a:t>Side effects : fluid retention ,Heart failure, fracture , possible increased risk of bladder cancer with Pioglitazone, weight gain.</a:t>
            </a:r>
            <a:br>
              <a:rPr lang="en-US" dirty="0" smtClean="0"/>
            </a:br>
            <a:r>
              <a:rPr lang="en-US" dirty="0" smtClean="0"/>
              <a:t>Advantages : </a:t>
            </a:r>
            <a:r>
              <a:rPr lang="en-US" u="sng" dirty="0" smtClean="0">
                <a:solidFill>
                  <a:srgbClr val="00B0F0"/>
                </a:solidFill>
              </a:rPr>
              <a:t>Benefit patients with non alcoholic </a:t>
            </a:r>
            <a:r>
              <a:rPr lang="en-US" dirty="0" smtClean="0"/>
              <a:t>fatty liver, possible decrease in CVD risk.</a:t>
            </a:r>
          </a:p>
          <a:p>
            <a:pPr algn="l" rtl="0"/>
            <a:r>
              <a:rPr lang="en-US" b="1" u="sng" dirty="0" smtClean="0">
                <a:solidFill>
                  <a:srgbClr val="FF0000"/>
                </a:solidFill>
              </a:rPr>
              <a:t>GLP1 receptor agonist </a:t>
            </a:r>
            <a:r>
              <a:rPr lang="en-US" sz="1400" b="1" u="sng" dirty="0" smtClean="0">
                <a:solidFill>
                  <a:srgbClr val="FF0000"/>
                </a:solidFill>
              </a:rPr>
              <a:t>(</a:t>
            </a:r>
            <a:r>
              <a:rPr lang="en-US" sz="1400" b="1" u="sng" dirty="0" err="1" smtClean="0">
                <a:solidFill>
                  <a:srgbClr val="FF0000"/>
                </a:solidFill>
              </a:rPr>
              <a:t>eg</a:t>
            </a:r>
            <a:r>
              <a:rPr lang="en-US" sz="1400" b="1" u="sng" dirty="0" smtClean="0">
                <a:solidFill>
                  <a:srgbClr val="FF0000"/>
                </a:solidFill>
              </a:rPr>
              <a:t>. </a:t>
            </a:r>
            <a:r>
              <a:rPr lang="en-US" sz="1400" b="1" u="sng" dirty="0" err="1" smtClean="0">
                <a:solidFill>
                  <a:srgbClr val="FF0000"/>
                </a:solidFill>
              </a:rPr>
              <a:t>Exenatide</a:t>
            </a:r>
            <a:r>
              <a:rPr lang="en-US" sz="1400" b="1" u="sng" dirty="0" smtClean="0">
                <a:solidFill>
                  <a:srgbClr val="FF0000"/>
                </a:solidFill>
              </a:rPr>
              <a:t>, </a:t>
            </a:r>
            <a:r>
              <a:rPr lang="en-US" sz="1400" b="1" u="sng" dirty="0" err="1" smtClean="0">
                <a:solidFill>
                  <a:srgbClr val="FF0000"/>
                </a:solidFill>
              </a:rPr>
              <a:t>liraglutide</a:t>
            </a:r>
            <a:r>
              <a:rPr lang="en-US" sz="1400" b="1" u="sng" dirty="0" smtClean="0">
                <a:solidFill>
                  <a:srgbClr val="FF0000"/>
                </a:solidFill>
              </a:rPr>
              <a:t>)</a:t>
            </a:r>
            <a:r>
              <a:rPr lang="en-US" b="1" u="sng" dirty="0" smtClean="0">
                <a:solidFill>
                  <a:srgbClr val="FF0000"/>
                </a:solidFill>
              </a:rPr>
              <a:t>:</a:t>
            </a:r>
            <a:r>
              <a:rPr lang="en-US" dirty="0" smtClean="0"/>
              <a:t> Glucose dependent increase in insulin secretion and </a:t>
            </a:r>
            <a:r>
              <a:rPr lang="en-US" dirty="0" err="1" smtClean="0"/>
              <a:t>supression</a:t>
            </a:r>
            <a:r>
              <a:rPr lang="en-US" dirty="0" smtClean="0"/>
              <a:t> of glucagon, slows gastric emptying and induce early satiety.</a:t>
            </a:r>
            <a:br>
              <a:rPr lang="en-US" dirty="0" smtClean="0"/>
            </a:br>
            <a:r>
              <a:rPr lang="en-US" dirty="0" smtClean="0"/>
              <a:t>Side effects : Pancreatitis , </a:t>
            </a:r>
            <a:r>
              <a:rPr lang="en-US" dirty="0" err="1" smtClean="0"/>
              <a:t>gastroparesis</a:t>
            </a:r>
            <a:r>
              <a:rPr lang="en-US" dirty="0" smtClean="0"/>
              <a:t> exacerbation , increased risk of medullary thyroid cancer ( proven by animal studies).</a:t>
            </a:r>
            <a:br>
              <a:rPr lang="en-US" dirty="0" smtClean="0"/>
            </a:br>
            <a:r>
              <a:rPr lang="en-US" dirty="0" smtClean="0"/>
              <a:t>Advantages : Weight loss , decrease in CVD risk.</a:t>
            </a:r>
          </a:p>
          <a:p>
            <a:pPr algn="l" rtl="0"/>
            <a:r>
              <a:rPr lang="el-GR" b="1" u="sng" dirty="0">
                <a:solidFill>
                  <a:srgbClr val="FF0000"/>
                </a:solidFill>
              </a:rPr>
              <a:t>α</a:t>
            </a:r>
            <a:r>
              <a:rPr lang="en-US" b="1" u="sng" dirty="0">
                <a:solidFill>
                  <a:srgbClr val="FF0000"/>
                </a:solidFill>
              </a:rPr>
              <a:t>-</a:t>
            </a:r>
            <a:r>
              <a:rPr lang="en-US" b="1" u="sng" dirty="0" err="1">
                <a:solidFill>
                  <a:srgbClr val="FF0000"/>
                </a:solidFill>
                <a:sym typeface="Wingdings" pitchFamily="2" charset="2"/>
              </a:rPr>
              <a:t>glucosidase</a:t>
            </a:r>
            <a:r>
              <a:rPr lang="en-US" b="1" u="sng" dirty="0">
                <a:solidFill>
                  <a:srgbClr val="FF0000"/>
                </a:solidFill>
                <a:sym typeface="Wingdings" pitchFamily="2" charset="2"/>
              </a:rPr>
              <a:t> inhibitors </a:t>
            </a:r>
            <a:r>
              <a:rPr lang="en-US" sz="1500" b="1" u="sng" dirty="0">
                <a:solidFill>
                  <a:srgbClr val="FF0000"/>
                </a:solidFill>
                <a:sym typeface="Wingdings" pitchFamily="2" charset="2"/>
              </a:rPr>
              <a:t>(</a:t>
            </a:r>
            <a:r>
              <a:rPr lang="en-US" sz="1500" b="1" u="sng" dirty="0" err="1">
                <a:solidFill>
                  <a:srgbClr val="FF0000"/>
                </a:solidFill>
                <a:sym typeface="Wingdings" pitchFamily="2" charset="2"/>
              </a:rPr>
              <a:t>Acarbose</a:t>
            </a:r>
            <a:r>
              <a:rPr lang="en-US" sz="1500" b="1" u="sng" dirty="0">
                <a:solidFill>
                  <a:srgbClr val="FF0000"/>
                </a:solidFill>
                <a:sym typeface="Wingdings" pitchFamily="2" charset="2"/>
              </a:rPr>
              <a:t>):</a:t>
            </a:r>
            <a:r>
              <a:rPr lang="en-US" sz="1500" dirty="0">
                <a:sym typeface="Wingdings" pitchFamily="2" charset="2"/>
              </a:rPr>
              <a:t> </a:t>
            </a:r>
            <a:r>
              <a:rPr lang="en-US" dirty="0">
                <a:sym typeface="Wingdings" pitchFamily="2" charset="2"/>
              </a:rPr>
              <a:t>inhibit polysaccharide absorption.</a:t>
            </a:r>
            <a:br>
              <a:rPr lang="en-US" dirty="0">
                <a:sym typeface="Wingdings" pitchFamily="2" charset="2"/>
              </a:rPr>
            </a:br>
            <a:r>
              <a:rPr lang="en-US" dirty="0">
                <a:sym typeface="Wingdings" pitchFamily="2" charset="2"/>
              </a:rPr>
              <a:t>Side effects : Flatulence.</a:t>
            </a:r>
          </a:p>
          <a:p>
            <a:pPr algn="l" rtl="0"/>
            <a:endParaRPr lang="en-US" dirty="0" smtClean="0"/>
          </a:p>
          <a:p>
            <a:pPr algn="l" rtl="0"/>
            <a:endParaRPr lang="ar-JO" dirty="0"/>
          </a:p>
        </p:txBody>
      </p:sp>
    </p:spTree>
    <p:extLst>
      <p:ext uri="{BB962C8B-B14F-4D97-AF65-F5344CB8AC3E}">
        <p14:creationId xmlns:p14="http://schemas.microsoft.com/office/powerpoint/2010/main" val="2742095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548680"/>
            <a:ext cx="7467600" cy="5925272"/>
          </a:xfrm>
        </p:spPr>
        <p:txBody>
          <a:bodyPr>
            <a:normAutofit fontScale="92500" lnSpcReduction="10000"/>
          </a:bodyPr>
          <a:lstStyle/>
          <a:p>
            <a:pPr algn="l" rtl="0"/>
            <a:r>
              <a:rPr lang="en-US" b="1" u="sng" dirty="0" smtClean="0">
                <a:solidFill>
                  <a:srgbClr val="FF0000"/>
                </a:solidFill>
              </a:rPr>
              <a:t>DPP4-inhibitor </a:t>
            </a:r>
            <a:r>
              <a:rPr lang="en-US" sz="1500" b="1" u="sng" dirty="0" smtClean="0">
                <a:solidFill>
                  <a:srgbClr val="FF0000"/>
                </a:solidFill>
              </a:rPr>
              <a:t>(</a:t>
            </a:r>
            <a:r>
              <a:rPr lang="en-US" sz="1500" b="1" u="sng" dirty="0" err="1" smtClean="0">
                <a:solidFill>
                  <a:srgbClr val="FF0000"/>
                </a:solidFill>
              </a:rPr>
              <a:t>Saxagliptin</a:t>
            </a:r>
            <a:r>
              <a:rPr lang="en-US" sz="1500" b="1" u="sng" dirty="0" smtClean="0">
                <a:solidFill>
                  <a:srgbClr val="FF0000"/>
                </a:solidFill>
              </a:rPr>
              <a:t>, </a:t>
            </a:r>
            <a:r>
              <a:rPr lang="en-US" sz="1500" b="1" u="sng" dirty="0" err="1" smtClean="0">
                <a:solidFill>
                  <a:srgbClr val="FF0000"/>
                </a:solidFill>
              </a:rPr>
              <a:t>Sitagliptin</a:t>
            </a:r>
            <a:r>
              <a:rPr lang="en-US" sz="1500" b="1" u="sng" dirty="0" smtClean="0">
                <a:solidFill>
                  <a:srgbClr val="FF0000"/>
                </a:solidFill>
              </a:rPr>
              <a:t>, </a:t>
            </a:r>
            <a:r>
              <a:rPr lang="en-US" sz="1500" b="1" u="sng" dirty="0" err="1" smtClean="0">
                <a:solidFill>
                  <a:srgbClr val="FF0000"/>
                </a:solidFill>
              </a:rPr>
              <a:t>Linagliptin</a:t>
            </a:r>
            <a:r>
              <a:rPr lang="en-US" sz="1500" b="1" u="sng" dirty="0" smtClean="0">
                <a:solidFill>
                  <a:srgbClr val="FF0000"/>
                </a:solidFill>
              </a:rPr>
              <a:t>): </a:t>
            </a:r>
            <a:r>
              <a:rPr lang="en-US" dirty="0"/>
              <a:t>S</a:t>
            </a:r>
            <a:r>
              <a:rPr lang="en-US" dirty="0" smtClean="0"/>
              <a:t>lows destruction of GLP1 </a:t>
            </a:r>
            <a:br>
              <a:rPr lang="en-US" dirty="0" smtClean="0"/>
            </a:br>
            <a:r>
              <a:rPr lang="en-US" dirty="0" smtClean="0"/>
              <a:t>Side effects: </a:t>
            </a:r>
            <a:r>
              <a:rPr lang="en-US" dirty="0" err="1" smtClean="0"/>
              <a:t>Pncreatitis</a:t>
            </a:r>
            <a:r>
              <a:rPr lang="en-US" dirty="0" smtClean="0"/>
              <a:t> , increased HF hospitalization </a:t>
            </a:r>
            <a:r>
              <a:rPr lang="en-US" dirty="0"/>
              <a:t/>
            </a:r>
            <a:br>
              <a:rPr lang="en-US" dirty="0"/>
            </a:br>
            <a:r>
              <a:rPr lang="en-US" dirty="0" smtClean="0"/>
              <a:t>Advantages : Weight neutral</a:t>
            </a:r>
            <a:r>
              <a:rPr lang="en-US" dirty="0"/>
              <a:t/>
            </a:r>
            <a:br>
              <a:rPr lang="en-US" dirty="0"/>
            </a:br>
            <a:r>
              <a:rPr lang="en-US" dirty="0" smtClean="0">
                <a:sym typeface="Wingdings" pitchFamily="2" charset="2"/>
              </a:rPr>
              <a:t> Needs dose adjustment with renal impairment.</a:t>
            </a:r>
          </a:p>
          <a:p>
            <a:pPr algn="l" rtl="0"/>
            <a:r>
              <a:rPr lang="en-US" b="1" u="sng" dirty="0" smtClean="0">
                <a:solidFill>
                  <a:srgbClr val="FF0000"/>
                </a:solidFill>
                <a:sym typeface="Wingdings" pitchFamily="2" charset="2"/>
              </a:rPr>
              <a:t>SGLT2 inhibitors</a:t>
            </a:r>
            <a:r>
              <a:rPr lang="en-US" sz="1500" b="1" u="sng" dirty="0" smtClean="0">
                <a:solidFill>
                  <a:srgbClr val="FF0000"/>
                </a:solidFill>
                <a:sym typeface="Wingdings" pitchFamily="2" charset="2"/>
              </a:rPr>
              <a:t>(</a:t>
            </a:r>
            <a:r>
              <a:rPr lang="en-US" sz="1500" b="1" u="sng" dirty="0" err="1" smtClean="0">
                <a:solidFill>
                  <a:srgbClr val="FF0000"/>
                </a:solidFill>
                <a:sym typeface="Wingdings" pitchFamily="2" charset="2"/>
              </a:rPr>
              <a:t>Empagliflozin</a:t>
            </a:r>
            <a:r>
              <a:rPr lang="en-US" sz="1500" b="1" u="sng" dirty="0" smtClean="0">
                <a:solidFill>
                  <a:srgbClr val="FF0000"/>
                </a:solidFill>
                <a:sym typeface="Wingdings" pitchFamily="2" charset="2"/>
              </a:rPr>
              <a:t>, </a:t>
            </a:r>
            <a:r>
              <a:rPr lang="en-US" sz="1500" b="1" u="sng" dirty="0" err="1" smtClean="0">
                <a:solidFill>
                  <a:srgbClr val="FF0000"/>
                </a:solidFill>
                <a:sym typeface="Wingdings" pitchFamily="2" charset="2"/>
              </a:rPr>
              <a:t>dapagliflozin</a:t>
            </a:r>
            <a:r>
              <a:rPr lang="en-US" sz="1500" b="1" u="sng" dirty="0" smtClean="0">
                <a:solidFill>
                  <a:srgbClr val="FF0000"/>
                </a:solidFill>
                <a:sym typeface="Wingdings" pitchFamily="2" charset="2"/>
              </a:rPr>
              <a:t>, </a:t>
            </a:r>
            <a:r>
              <a:rPr lang="en-US" sz="1500" b="1" u="sng" dirty="0" err="1" smtClean="0">
                <a:solidFill>
                  <a:srgbClr val="FF0000"/>
                </a:solidFill>
                <a:sym typeface="Wingdings" pitchFamily="2" charset="2"/>
              </a:rPr>
              <a:t>canagliflozin</a:t>
            </a:r>
            <a:r>
              <a:rPr lang="en-US" sz="1500" b="1" u="sng" dirty="0" smtClean="0">
                <a:solidFill>
                  <a:srgbClr val="FF0000"/>
                </a:solidFill>
                <a:sym typeface="Wingdings" pitchFamily="2" charset="2"/>
              </a:rPr>
              <a:t>): </a:t>
            </a:r>
            <a:r>
              <a:rPr lang="en-US" dirty="0" smtClean="0">
                <a:sym typeface="Wingdings" pitchFamily="2" charset="2"/>
              </a:rPr>
              <a:t>increases glucose excretion in the proximal tubules </a:t>
            </a:r>
            <a:br>
              <a:rPr lang="en-US" dirty="0" smtClean="0">
                <a:sym typeface="Wingdings" pitchFamily="2" charset="2"/>
              </a:rPr>
            </a:br>
            <a:r>
              <a:rPr lang="en-US" dirty="0" smtClean="0">
                <a:sym typeface="Wingdings" pitchFamily="2" charset="2"/>
              </a:rPr>
              <a:t>Side effects : UTI ,</a:t>
            </a:r>
            <a:r>
              <a:rPr lang="en-US" dirty="0" err="1" smtClean="0">
                <a:sym typeface="Wingdings" pitchFamily="2" charset="2"/>
              </a:rPr>
              <a:t>candidal</a:t>
            </a:r>
            <a:r>
              <a:rPr lang="en-US" dirty="0" smtClean="0">
                <a:sym typeface="Wingdings" pitchFamily="2" charset="2"/>
              </a:rPr>
              <a:t> infections , </a:t>
            </a:r>
            <a:r>
              <a:rPr lang="en-US" dirty="0" err="1" smtClean="0">
                <a:sym typeface="Wingdings" pitchFamily="2" charset="2"/>
              </a:rPr>
              <a:t>euglycemic</a:t>
            </a:r>
            <a:r>
              <a:rPr lang="en-US" dirty="0" smtClean="0">
                <a:sym typeface="Wingdings" pitchFamily="2" charset="2"/>
              </a:rPr>
              <a:t> DKA</a:t>
            </a:r>
            <a:br>
              <a:rPr lang="en-US" dirty="0" smtClean="0">
                <a:sym typeface="Wingdings" pitchFamily="2" charset="2"/>
              </a:rPr>
            </a:br>
            <a:r>
              <a:rPr lang="en-US" dirty="0" smtClean="0">
                <a:sym typeface="Wingdings" pitchFamily="2" charset="2"/>
              </a:rPr>
              <a:t>Advantages : Weight loss , decreases CVD risk , slows progression of CKD.</a:t>
            </a:r>
          </a:p>
          <a:p>
            <a:pPr algn="l" rtl="0"/>
            <a:r>
              <a:rPr lang="en-US" b="1" u="sng" dirty="0" smtClean="0">
                <a:solidFill>
                  <a:srgbClr val="FF0000"/>
                </a:solidFill>
                <a:sym typeface="Wingdings" pitchFamily="2" charset="2"/>
              </a:rPr>
              <a:t>Amylin mimetic </a:t>
            </a:r>
            <a:r>
              <a:rPr lang="en-US" sz="1500" b="1" u="sng" dirty="0" smtClean="0">
                <a:solidFill>
                  <a:srgbClr val="FF0000"/>
                </a:solidFill>
                <a:sym typeface="Wingdings" pitchFamily="2" charset="2"/>
              </a:rPr>
              <a:t>(</a:t>
            </a:r>
            <a:r>
              <a:rPr lang="en-US" sz="1500" b="1" u="sng" dirty="0" err="1" smtClean="0">
                <a:solidFill>
                  <a:srgbClr val="FF0000"/>
                </a:solidFill>
                <a:sym typeface="Wingdings" pitchFamily="2" charset="2"/>
              </a:rPr>
              <a:t>Pramlintide</a:t>
            </a:r>
            <a:r>
              <a:rPr lang="en-US" sz="1500" b="1" u="sng" dirty="0" smtClean="0">
                <a:solidFill>
                  <a:srgbClr val="FF0000"/>
                </a:solidFill>
                <a:sym typeface="Wingdings" pitchFamily="2" charset="2"/>
              </a:rPr>
              <a:t>)</a:t>
            </a:r>
            <a:r>
              <a:rPr lang="en-US" sz="1500" dirty="0" smtClean="0">
                <a:sym typeface="Wingdings" pitchFamily="2" charset="2"/>
              </a:rPr>
              <a:t>: </a:t>
            </a:r>
            <a:r>
              <a:rPr lang="en-US" dirty="0" smtClean="0">
                <a:sym typeface="Wingdings" pitchFamily="2" charset="2"/>
              </a:rPr>
              <a:t>Slow gastric emptying, suppress glucagon secretion , increases satiety.</a:t>
            </a:r>
            <a:br>
              <a:rPr lang="en-US" dirty="0" smtClean="0">
                <a:sym typeface="Wingdings" pitchFamily="2" charset="2"/>
              </a:rPr>
            </a:br>
            <a:r>
              <a:rPr lang="en-US" dirty="0" smtClean="0">
                <a:sym typeface="Wingdings" pitchFamily="2" charset="2"/>
              </a:rPr>
              <a:t>Side effects : nausea , vomiting , exacerbate </a:t>
            </a:r>
            <a:r>
              <a:rPr lang="en-US" dirty="0" err="1" smtClean="0">
                <a:sym typeface="Wingdings" pitchFamily="2" charset="2"/>
              </a:rPr>
              <a:t>gastroparesis</a:t>
            </a:r>
            <a:r>
              <a:rPr lang="en-US" dirty="0" smtClean="0">
                <a:sym typeface="Wingdings" pitchFamily="2" charset="2"/>
              </a:rPr>
              <a:t>.</a:t>
            </a:r>
          </a:p>
          <a:p>
            <a:pPr algn="l" rtl="0"/>
            <a:r>
              <a:rPr lang="en-US" b="1" u="sng" dirty="0" smtClean="0">
                <a:solidFill>
                  <a:srgbClr val="FF0000"/>
                </a:solidFill>
                <a:sym typeface="Wingdings" pitchFamily="2" charset="2"/>
              </a:rPr>
              <a:t>Insulin : </a:t>
            </a:r>
            <a:r>
              <a:rPr lang="en-US" dirty="0" smtClean="0">
                <a:sym typeface="Wingdings" pitchFamily="2" charset="2"/>
              </a:rPr>
              <a:t>same as in type I DM , but you can use basal insulin alone or with </a:t>
            </a:r>
            <a:r>
              <a:rPr lang="en-US" dirty="0" err="1" smtClean="0">
                <a:sym typeface="Wingdings" pitchFamily="2" charset="2"/>
              </a:rPr>
              <a:t>preprandial</a:t>
            </a:r>
            <a:r>
              <a:rPr lang="en-US" dirty="0" smtClean="0">
                <a:sym typeface="Wingdings" pitchFamily="2" charset="2"/>
              </a:rPr>
              <a:t> insulin , you can also use pre-mixed formulation.</a:t>
            </a:r>
          </a:p>
          <a:p>
            <a:pPr algn="l" rtl="0"/>
            <a:endParaRPr lang="en-US" dirty="0" smtClean="0">
              <a:sym typeface="Wingdings" pitchFamily="2" charset="2"/>
            </a:endParaRPr>
          </a:p>
          <a:p>
            <a:pPr algn="l" rtl="0"/>
            <a:endParaRPr lang="en-US" dirty="0" smtClean="0"/>
          </a:p>
        </p:txBody>
      </p:sp>
    </p:spTree>
    <p:extLst>
      <p:ext uri="{BB962C8B-B14F-4D97-AF65-F5344CB8AC3E}">
        <p14:creationId xmlns:p14="http://schemas.microsoft.com/office/powerpoint/2010/main" val="339042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428604"/>
            <a:ext cx="7467600" cy="6045348"/>
          </a:xfrm>
        </p:spPr>
        <p:txBody>
          <a:bodyPr>
            <a:normAutofit/>
          </a:bodyPr>
          <a:lstStyle/>
          <a:p>
            <a:pPr algn="l" rtl="0"/>
            <a:r>
              <a:rPr lang="en-US" dirty="0" smtClean="0"/>
              <a:t>Metformin is the recommended first-line oral agent for newly diagnosed type 2 diabetes due to known effectiveness and low hypoglycemia risk.</a:t>
            </a:r>
            <a:br>
              <a:rPr lang="en-US" dirty="0" smtClean="0"/>
            </a:br>
            <a:r>
              <a:rPr lang="en-US" dirty="0" smtClean="0">
                <a:sym typeface="Wingdings" pitchFamily="2" charset="2"/>
              </a:rPr>
              <a:t> </a:t>
            </a:r>
            <a:r>
              <a:rPr lang="en-US" dirty="0" err="1" smtClean="0"/>
              <a:t>Metformin</a:t>
            </a:r>
            <a:r>
              <a:rPr lang="en-US" dirty="0" smtClean="0"/>
              <a:t> is contraindicated at </a:t>
            </a:r>
            <a:r>
              <a:rPr lang="en-US" dirty="0" err="1" smtClean="0"/>
              <a:t>eGFR</a:t>
            </a:r>
            <a:r>
              <a:rPr lang="en-US" dirty="0" smtClean="0"/>
              <a:t> less than 30 </a:t>
            </a:r>
            <a:r>
              <a:rPr lang="en-US" dirty="0" err="1" smtClean="0"/>
              <a:t>mL</a:t>
            </a:r>
            <a:r>
              <a:rPr lang="en-US" dirty="0" smtClean="0"/>
              <a:t>/min/1.73 m</a:t>
            </a:r>
            <a:r>
              <a:rPr lang="en-US" baseline="30000" dirty="0" smtClean="0"/>
              <a:t>2</a:t>
            </a:r>
            <a:r>
              <a:rPr lang="en-US" dirty="0" smtClean="0"/>
              <a:t>.</a:t>
            </a:r>
          </a:p>
          <a:p>
            <a:pPr algn="l" rtl="0"/>
            <a:r>
              <a:rPr lang="en-US" dirty="0" smtClean="0"/>
              <a:t>Dual therapy should be initiated If the hemoglobin A</a:t>
            </a:r>
            <a:r>
              <a:rPr lang="en-US" baseline="-25000" dirty="0" smtClean="0"/>
              <a:t>1c</a:t>
            </a:r>
            <a:r>
              <a:rPr lang="en-US" dirty="0" smtClean="0"/>
              <a:t> level is 9% or higher at the time of diagnosis.</a:t>
            </a:r>
          </a:p>
          <a:p>
            <a:pPr algn="l" rtl="0"/>
            <a:r>
              <a:rPr lang="en-US" dirty="0" smtClean="0"/>
              <a:t>Insulin Therapy should be started at the time of diagnosis if HbA1C &gt;=10</a:t>
            </a:r>
          </a:p>
          <a:p>
            <a:pPr algn="l" rtl="0"/>
            <a:r>
              <a:rPr lang="en-US" dirty="0" smtClean="0"/>
              <a:t>If therapy didn’t meat the goal after 3 months , advancement from </a:t>
            </a:r>
            <a:r>
              <a:rPr lang="en-US" dirty="0" err="1" smtClean="0"/>
              <a:t>monotherapy</a:t>
            </a:r>
            <a:r>
              <a:rPr lang="en-US" dirty="0" smtClean="0"/>
              <a:t> &gt;&gt; dual therapy &gt;&gt; triple therapy &gt;&gt; combination </a:t>
            </a:r>
            <a:r>
              <a:rPr lang="en-US" dirty="0" err="1" smtClean="0"/>
              <a:t>injectable</a:t>
            </a:r>
            <a:r>
              <a:rPr lang="en-US" dirty="0" smtClean="0"/>
              <a:t> therapy is recommended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endParaRPr lang="ar-JO"/>
          </a:p>
        </p:txBody>
      </p:sp>
      <p:sp>
        <p:nvSpPr>
          <p:cNvPr id="3" name="عنصر نائب للمحتوى 2"/>
          <p:cNvSpPr>
            <a:spLocks noGrp="1"/>
          </p:cNvSpPr>
          <p:nvPr>
            <p:ph sz="quarter" idx="1"/>
          </p:nvPr>
        </p:nvSpPr>
        <p:spPr/>
        <p:txBody>
          <a:bodyPr>
            <a:normAutofit/>
          </a:bodyPr>
          <a:lstStyle/>
          <a:p>
            <a:pPr algn="l" rtl="0"/>
            <a:r>
              <a:rPr lang="en-US" dirty="0" err="1" smtClean="0"/>
              <a:t>Metformin</a:t>
            </a:r>
            <a:r>
              <a:rPr lang="en-US" dirty="0" smtClean="0"/>
              <a:t> may be given in combination with all other oral diabetes treatments as well as GLP-1 receptor agonists or insulin.</a:t>
            </a:r>
          </a:p>
          <a:p>
            <a:pPr algn="l" rtl="0"/>
            <a:r>
              <a:rPr lang="en-US" dirty="0" smtClean="0"/>
              <a:t>Most clinical guidelines recommend that </a:t>
            </a:r>
            <a:r>
              <a:rPr lang="en-US" dirty="0" err="1" smtClean="0"/>
              <a:t>sulphonylureas</a:t>
            </a:r>
            <a:r>
              <a:rPr lang="en-US" dirty="0" smtClean="0"/>
              <a:t> can be used as an alternative first-line agent where metformin is contraindicated or not tolerated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solidFill>
                  <a:srgbClr val="FF0000"/>
                </a:solidFill>
              </a:rPr>
              <a:t>Summary</a:t>
            </a:r>
            <a:endParaRPr lang="ar-JO" b="1" dirty="0">
              <a:solidFill>
                <a:srgbClr val="FF0000"/>
              </a:solidFill>
            </a:endParaRPr>
          </a:p>
        </p:txBody>
      </p:sp>
      <p:sp>
        <p:nvSpPr>
          <p:cNvPr id="3" name="عنصر نائب للمحتوى 2"/>
          <p:cNvSpPr>
            <a:spLocks noGrp="1"/>
          </p:cNvSpPr>
          <p:nvPr>
            <p:ph sz="quarter" idx="1"/>
          </p:nvPr>
        </p:nvSpPr>
        <p:spPr/>
        <p:txBody>
          <a:bodyPr>
            <a:normAutofit fontScale="92500" lnSpcReduction="20000"/>
          </a:bodyPr>
          <a:lstStyle/>
          <a:p>
            <a:pPr marL="0" indent="0" algn="l" rtl="0">
              <a:buNone/>
            </a:pPr>
            <a:endParaRPr lang="en-US" dirty="0" smtClean="0"/>
          </a:p>
          <a:p>
            <a:pPr algn="l" rtl="0"/>
            <a:r>
              <a:rPr lang="en-US" dirty="0" err="1" smtClean="0"/>
              <a:t>Antidiabetes</a:t>
            </a:r>
            <a:r>
              <a:rPr lang="en-US" dirty="0" smtClean="0"/>
              <a:t> </a:t>
            </a:r>
            <a:r>
              <a:rPr lang="en-US" dirty="0"/>
              <a:t>agents that </a:t>
            </a:r>
            <a:r>
              <a:rPr lang="en-US" dirty="0" smtClean="0"/>
              <a:t>cause : </a:t>
            </a:r>
          </a:p>
          <a:p>
            <a:pPr algn="l" rtl="0"/>
            <a:r>
              <a:rPr lang="en-US" dirty="0" smtClean="0"/>
              <a:t>Hypoglycemia : </a:t>
            </a:r>
            <a:r>
              <a:rPr lang="en-US" dirty="0" err="1" smtClean="0"/>
              <a:t>Sulphonylurea</a:t>
            </a:r>
            <a:r>
              <a:rPr lang="en-US" dirty="0" smtClean="0"/>
              <a:t> , </a:t>
            </a:r>
            <a:r>
              <a:rPr lang="en-US" dirty="0" err="1" smtClean="0"/>
              <a:t>Meglitinides</a:t>
            </a:r>
            <a:r>
              <a:rPr lang="en-US" dirty="0" smtClean="0"/>
              <a:t> , Insulin</a:t>
            </a:r>
          </a:p>
          <a:p>
            <a:pPr algn="l" rtl="0">
              <a:buNone/>
            </a:pPr>
            <a:r>
              <a:rPr lang="en-US" dirty="0" smtClean="0"/>
              <a:t> </a:t>
            </a:r>
          </a:p>
          <a:p>
            <a:pPr algn="l" rtl="0"/>
            <a:r>
              <a:rPr lang="en-US" dirty="0" smtClean="0"/>
              <a:t>weight gain : </a:t>
            </a:r>
            <a:r>
              <a:rPr lang="en-US" dirty="0" err="1" smtClean="0"/>
              <a:t>Sulphonylurea</a:t>
            </a:r>
            <a:r>
              <a:rPr lang="en-US" dirty="0" smtClean="0"/>
              <a:t> , </a:t>
            </a:r>
            <a:r>
              <a:rPr lang="en-US" dirty="0" err="1" smtClean="0"/>
              <a:t>Meglitinides</a:t>
            </a:r>
            <a:r>
              <a:rPr lang="en-US" dirty="0" smtClean="0"/>
              <a:t> , </a:t>
            </a:r>
            <a:r>
              <a:rPr lang="en-US" dirty="0" err="1" smtClean="0"/>
              <a:t>Thiazolidiediones</a:t>
            </a:r>
            <a:r>
              <a:rPr lang="en-US" dirty="0" smtClean="0"/>
              <a:t> , Insulin </a:t>
            </a:r>
          </a:p>
          <a:p>
            <a:pPr algn="l" rtl="0"/>
            <a:r>
              <a:rPr lang="en-US" dirty="0" smtClean="0"/>
              <a:t>Weight loss : GLP-I , </a:t>
            </a:r>
            <a:r>
              <a:rPr lang="en-US" dirty="0" err="1" smtClean="0"/>
              <a:t>pramlintide</a:t>
            </a:r>
            <a:r>
              <a:rPr lang="en-US" dirty="0" smtClean="0"/>
              <a:t> ,SGLT2 inhibitors</a:t>
            </a:r>
          </a:p>
          <a:p>
            <a:pPr algn="l" rtl="0"/>
            <a:r>
              <a:rPr lang="en-US" dirty="0" smtClean="0"/>
              <a:t>Weight neutral : </a:t>
            </a:r>
            <a:r>
              <a:rPr lang="en-US" dirty="0" err="1" smtClean="0"/>
              <a:t>Metformin</a:t>
            </a:r>
            <a:r>
              <a:rPr lang="en-US" dirty="0" smtClean="0"/>
              <a:t> (with some possible weight loss , DPP-4 inhibitors </a:t>
            </a:r>
          </a:p>
          <a:p>
            <a:pPr algn="l" rtl="0">
              <a:buNone/>
            </a:pPr>
            <a:endParaRPr lang="en-US" dirty="0" smtClean="0"/>
          </a:p>
          <a:p>
            <a:pPr algn="l" rtl="0"/>
            <a:r>
              <a:rPr lang="en-US" dirty="0" smtClean="0"/>
              <a:t>Decrease CVD risk : GLP-1, SGLT2 inhibitors ,</a:t>
            </a:r>
            <a:r>
              <a:rPr lang="en-US" dirty="0" err="1" smtClean="0"/>
              <a:t>Metformin</a:t>
            </a:r>
            <a:r>
              <a:rPr lang="en-US" dirty="0" smtClean="0"/>
              <a:t> , </a:t>
            </a:r>
            <a:r>
              <a:rPr lang="en-US" dirty="0" err="1" smtClean="0"/>
              <a:t>Thiazolidiedione</a:t>
            </a:r>
            <a:r>
              <a:rPr lang="en-US" dirty="0" smtClean="0"/>
              <a:t> (Possible)</a:t>
            </a:r>
          </a:p>
          <a:p>
            <a:pPr algn="l" rtl="0">
              <a:buNone/>
            </a:pPr>
            <a:r>
              <a:rPr lang="en-US" dirty="0" smtClean="0"/>
              <a:t>  </a:t>
            </a:r>
          </a:p>
          <a:p>
            <a:pPr algn="l" rtl="0"/>
            <a:r>
              <a:rPr lang="en-US" dirty="0" smtClean="0"/>
              <a:t>Aggravate HF : DPP-4 </a:t>
            </a:r>
            <a:r>
              <a:rPr lang="en-US" dirty="0"/>
              <a:t>inhibitors, </a:t>
            </a:r>
            <a:r>
              <a:rPr lang="en-US" dirty="0" err="1" smtClean="0"/>
              <a:t>Thiazolidiedione</a:t>
            </a:r>
            <a:endParaRPr lang="en-US" dirty="0" smtClean="0"/>
          </a:p>
          <a:p>
            <a:pPr marL="0" indent="0" algn="l" rtl="0">
              <a:buNone/>
            </a:pPr>
            <a:endParaRPr lang="en-US" dirty="0" smtClean="0"/>
          </a:p>
          <a:p>
            <a:pPr algn="l" rtl="0"/>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Goal of therapy</a:t>
            </a:r>
            <a:endParaRPr lang="ar-JO" dirty="0"/>
          </a:p>
        </p:txBody>
      </p:sp>
      <p:sp>
        <p:nvSpPr>
          <p:cNvPr id="6" name="عنصر نائب للمحتوى 5"/>
          <p:cNvSpPr>
            <a:spLocks noGrp="1"/>
          </p:cNvSpPr>
          <p:nvPr>
            <p:ph sz="quarter" idx="1"/>
          </p:nvPr>
        </p:nvSpPr>
        <p:spPr/>
        <p:txBody>
          <a:bodyPr>
            <a:normAutofit fontScale="92500"/>
          </a:bodyPr>
          <a:lstStyle/>
          <a:p>
            <a:pPr algn="l" rtl="0"/>
            <a:r>
              <a:rPr lang="en-US" dirty="0" smtClean="0">
                <a:solidFill>
                  <a:srgbClr val="FF0000"/>
                </a:solidFill>
              </a:rPr>
              <a:t>HbA1C &lt; 7.0 % , </a:t>
            </a:r>
            <a:r>
              <a:rPr lang="en-US" dirty="0" err="1" smtClean="0">
                <a:solidFill>
                  <a:srgbClr val="FF0000"/>
                </a:solidFill>
              </a:rPr>
              <a:t>Preprandial</a:t>
            </a:r>
            <a:r>
              <a:rPr lang="en-US" dirty="0" smtClean="0">
                <a:solidFill>
                  <a:srgbClr val="FF0000"/>
                </a:solidFill>
              </a:rPr>
              <a:t> glucose level 80-130  postprandial glucose level 1-2hours after a meal &lt; 180 </a:t>
            </a:r>
          </a:p>
          <a:p>
            <a:pPr algn="l" rtl="0"/>
            <a:r>
              <a:rPr lang="en-US" dirty="0" smtClean="0"/>
              <a:t>However , </a:t>
            </a:r>
            <a:r>
              <a:rPr lang="en-US" dirty="0" err="1" smtClean="0"/>
              <a:t>Glycaemic</a:t>
            </a:r>
            <a:r>
              <a:rPr lang="en-US" dirty="0" smtClean="0"/>
              <a:t> control targets should be individualized taking into account functional </a:t>
            </a:r>
            <a:r>
              <a:rPr lang="en-US" dirty="0" err="1" smtClean="0"/>
              <a:t>status,Age</a:t>
            </a:r>
            <a:r>
              <a:rPr lang="en-US" dirty="0" smtClean="0"/>
              <a:t> , co-morbidities, especially the presence of established CVD, history and risk of </a:t>
            </a:r>
            <a:r>
              <a:rPr lang="en-US" dirty="0" err="1" smtClean="0"/>
              <a:t>hypoglycaemia</a:t>
            </a:r>
            <a:r>
              <a:rPr lang="en-US" dirty="0" smtClean="0"/>
              <a:t>, and presence of </a:t>
            </a:r>
            <a:r>
              <a:rPr lang="en-US" dirty="0" err="1" smtClean="0"/>
              <a:t>microvascular</a:t>
            </a:r>
            <a:r>
              <a:rPr lang="en-US" dirty="0" smtClean="0"/>
              <a:t> complications.</a:t>
            </a:r>
          </a:p>
          <a:p>
            <a:pPr algn="l" rtl="0"/>
            <a:r>
              <a:rPr lang="en-US" dirty="0" smtClean="0"/>
              <a:t>For an independent elderly goal is &lt;7-7.5 , while for a dependant one it might be &lt;7-8% , if the </a:t>
            </a:r>
            <a:r>
              <a:rPr lang="en-US" dirty="0" err="1" smtClean="0"/>
              <a:t>paient</a:t>
            </a:r>
            <a:r>
              <a:rPr lang="en-US" dirty="0" smtClean="0"/>
              <a:t> is dependant and </a:t>
            </a:r>
            <a:r>
              <a:rPr lang="en-US" dirty="0" err="1" smtClean="0"/>
              <a:t>frial</a:t>
            </a:r>
            <a:r>
              <a:rPr lang="en-US" dirty="0" smtClean="0"/>
              <a:t> or has </a:t>
            </a:r>
            <a:r>
              <a:rPr lang="en-US" dirty="0" err="1" smtClean="0"/>
              <a:t>demintia</a:t>
            </a:r>
            <a:r>
              <a:rPr lang="en-US" dirty="0" smtClean="0"/>
              <a:t> , goal is &lt;8.5</a:t>
            </a:r>
          </a:p>
          <a:p>
            <a:pPr algn="l" rtl="0"/>
            <a:r>
              <a:rPr lang="en-US" dirty="0" smtClean="0"/>
              <a:t>Glycemic control should be assessed every 3 months with adjustments to therapy until the glycemic target is achieved, and every 6 months if at goal</a:t>
            </a:r>
            <a:endParaRPr lang="ar-JO" dirty="0" smtClean="0"/>
          </a:p>
          <a:p>
            <a:pPr algn="l" rtl="0"/>
            <a:endParaRPr lang="ar-JO"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dirty="0" smtClean="0"/>
              <a:t>Complications of DM </a:t>
            </a:r>
            <a:endParaRPr lang="ar-JO" dirty="0"/>
          </a:p>
        </p:txBody>
      </p:sp>
      <p:pic>
        <p:nvPicPr>
          <p:cNvPr id="8" name="عنصر نائب للمحتوى 7" descr="complications.png"/>
          <p:cNvPicPr>
            <a:picLocks noGrp="1" noChangeAspect="1"/>
          </p:cNvPicPr>
          <p:nvPr>
            <p:ph sz="quarter" idx="1"/>
          </p:nvPr>
        </p:nvPicPr>
        <p:blipFill>
          <a:blip r:embed="rId2"/>
          <a:stretch>
            <a:fillRect/>
          </a:stretch>
        </p:blipFill>
        <p:spPr>
          <a:xfrm>
            <a:off x="457200" y="1700808"/>
            <a:ext cx="8377666" cy="4705405"/>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t>Screening for complications of dm</a:t>
            </a:r>
            <a:endParaRPr lang="ar-JO" dirty="0"/>
          </a:p>
        </p:txBody>
      </p:sp>
      <p:sp>
        <p:nvSpPr>
          <p:cNvPr id="3" name="عنصر نائب للمحتوى 2"/>
          <p:cNvSpPr>
            <a:spLocks noGrp="1"/>
          </p:cNvSpPr>
          <p:nvPr>
            <p:ph sz="quarter" idx="1"/>
          </p:nvPr>
        </p:nvSpPr>
        <p:spPr/>
        <p:txBody>
          <a:bodyPr>
            <a:normAutofit fontScale="92500" lnSpcReduction="10000"/>
          </a:bodyPr>
          <a:lstStyle/>
          <a:p>
            <a:pPr algn="l" rtl="0"/>
            <a:r>
              <a:rPr lang="en-US" b="1" u="sng" dirty="0" smtClean="0">
                <a:solidFill>
                  <a:srgbClr val="FFC000"/>
                </a:solidFill>
              </a:rPr>
              <a:t>Patients with type 1 and type 2 diabetes should be screened regularly for diabetic complications, </a:t>
            </a:r>
            <a:r>
              <a:rPr lang="en-US" dirty="0" smtClean="0"/>
              <a:t>including </a:t>
            </a:r>
            <a:r>
              <a:rPr lang="en-US" b="1" dirty="0" smtClean="0">
                <a:solidFill>
                  <a:srgbClr val="00B050"/>
                </a:solidFill>
              </a:rPr>
              <a:t>retinopathy </a:t>
            </a:r>
            <a:r>
              <a:rPr lang="en-US" dirty="0" smtClean="0"/>
              <a:t>(comprehensive eye examination</a:t>
            </a:r>
            <a:r>
              <a:rPr lang="en-US" b="1" dirty="0" smtClean="0">
                <a:solidFill>
                  <a:srgbClr val="00B050"/>
                </a:solidFill>
              </a:rPr>
              <a:t>), nephropathy </a:t>
            </a:r>
            <a:r>
              <a:rPr lang="en-US" dirty="0" smtClean="0"/>
              <a:t>(albumin-to </a:t>
            </a:r>
            <a:r>
              <a:rPr lang="en-US" dirty="0" err="1" smtClean="0"/>
              <a:t>creatinine</a:t>
            </a:r>
            <a:r>
              <a:rPr lang="en-US" dirty="0" smtClean="0"/>
              <a:t> ratio), </a:t>
            </a:r>
            <a:r>
              <a:rPr lang="en-US" b="1" dirty="0" smtClean="0">
                <a:solidFill>
                  <a:srgbClr val="00B050"/>
                </a:solidFill>
              </a:rPr>
              <a:t>neuropathy </a:t>
            </a:r>
            <a:r>
              <a:rPr lang="en-US" dirty="0" smtClean="0"/>
              <a:t>(10 g monofilament, 128-Hz tuning fork, pedal pulses, and ankle reflex), and </a:t>
            </a:r>
            <a:r>
              <a:rPr lang="en-US" b="1" dirty="0" smtClean="0">
                <a:solidFill>
                  <a:srgbClr val="00B050"/>
                </a:solidFill>
              </a:rPr>
              <a:t>cardiovascular disease </a:t>
            </a:r>
            <a:r>
              <a:rPr lang="en-US" dirty="0" smtClean="0"/>
              <a:t>(BP and fasting lipid profile measurements).</a:t>
            </a:r>
          </a:p>
          <a:p>
            <a:pPr algn="l" rtl="0"/>
            <a:r>
              <a:rPr lang="en-US" u="sng" dirty="0" smtClean="0">
                <a:solidFill>
                  <a:srgbClr val="FF0000"/>
                </a:solidFill>
              </a:rPr>
              <a:t>Screening for complications in patients with type 1 diabetes should begin at 5 years after diagnosis </a:t>
            </a:r>
            <a:r>
              <a:rPr lang="en-US" dirty="0" smtClean="0"/>
              <a:t>and should be performed </a:t>
            </a:r>
            <a:r>
              <a:rPr lang="en-US" b="1" dirty="0" smtClean="0">
                <a:solidFill>
                  <a:srgbClr val="00B0F0"/>
                </a:solidFill>
              </a:rPr>
              <a:t>annually thereafter. </a:t>
            </a:r>
          </a:p>
          <a:p>
            <a:pPr algn="l" rtl="0"/>
            <a:r>
              <a:rPr lang="en-US" u="sng" dirty="0" smtClean="0">
                <a:solidFill>
                  <a:srgbClr val="FF0000"/>
                </a:solidFill>
              </a:rPr>
              <a:t>Screening for complications in patients with type 2 diabetes should begin </a:t>
            </a:r>
            <a:r>
              <a:rPr lang="en-US" b="1" u="sng" dirty="0" smtClean="0">
                <a:solidFill>
                  <a:srgbClr val="FF0000"/>
                </a:solidFill>
              </a:rPr>
              <a:t>at the time of diagnosis </a:t>
            </a:r>
            <a:r>
              <a:rPr lang="en-US" dirty="0" smtClean="0"/>
              <a:t>and be performed </a:t>
            </a:r>
            <a:r>
              <a:rPr lang="en-US" b="1" dirty="0" smtClean="0">
                <a:solidFill>
                  <a:srgbClr val="00B0F0"/>
                </a:solidFill>
              </a:rPr>
              <a:t>annually thereafter.</a:t>
            </a:r>
            <a:endParaRPr lang="ar-JO" b="1" dirty="0">
              <a:solidFill>
                <a:srgbClr val="00B0F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Recommended vaccinations</a:t>
            </a:r>
            <a:endParaRPr lang="ar-JO" dirty="0"/>
          </a:p>
        </p:txBody>
      </p:sp>
      <p:sp>
        <p:nvSpPr>
          <p:cNvPr id="3" name="عنصر نائب للمحتوى 2"/>
          <p:cNvSpPr>
            <a:spLocks noGrp="1"/>
          </p:cNvSpPr>
          <p:nvPr>
            <p:ph sz="quarter" idx="1"/>
          </p:nvPr>
        </p:nvSpPr>
        <p:spPr/>
        <p:txBody>
          <a:bodyPr/>
          <a:lstStyle/>
          <a:p>
            <a:pPr algn="l" rtl="0"/>
            <a:r>
              <a:rPr lang="en-US" dirty="0" smtClean="0"/>
              <a:t>Persons with diabetes should receive age- appropriate vaccinations as recommended by the Advisory Committee on Immunization Practices guidelines. </a:t>
            </a:r>
          </a:p>
          <a:p>
            <a:pPr algn="l" rtl="0"/>
            <a:r>
              <a:rPr lang="en-US" dirty="0" smtClean="0"/>
              <a:t>Additionally, patients with diabetes should receive </a:t>
            </a:r>
            <a:r>
              <a:rPr lang="en-US" b="1" u="sng" dirty="0" smtClean="0">
                <a:solidFill>
                  <a:srgbClr val="FF0000"/>
                </a:solidFill>
              </a:rPr>
              <a:t>influenza vaccinations annually</a:t>
            </a:r>
            <a:r>
              <a:rPr lang="en-US" dirty="0" smtClean="0"/>
              <a:t>, the </a:t>
            </a:r>
            <a:r>
              <a:rPr lang="en-US" b="1" u="sng" dirty="0" smtClean="0">
                <a:solidFill>
                  <a:srgbClr val="FF0000"/>
                </a:solidFill>
              </a:rPr>
              <a:t>pneumococcal polysaccharide vaccine (PPVS23</a:t>
            </a:r>
            <a:r>
              <a:rPr lang="en-US" dirty="0" smtClean="0"/>
              <a:t>), and </a:t>
            </a:r>
            <a:r>
              <a:rPr lang="en-US" b="1" u="sng" dirty="0" smtClean="0">
                <a:solidFill>
                  <a:srgbClr val="FF0000"/>
                </a:solidFill>
              </a:rPr>
              <a:t>the series of hepatitis B vaccinations.</a:t>
            </a:r>
            <a:endParaRPr lang="ar-JO" b="1" u="sng"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3"/>
          <a:srcRect/>
          <a:stretch>
            <a:fillRect/>
          </a:stretch>
        </p:blipFill>
        <p:spPr bwMode="auto">
          <a:xfrm>
            <a:off x="428596" y="737763"/>
            <a:ext cx="8318083" cy="5521748"/>
          </a:xfrm>
          <a:prstGeom prst="rect">
            <a:avLst/>
          </a:prstGeom>
          <a:noFill/>
          <a:ln w="9525">
            <a:noFill/>
            <a:miter lim="800000"/>
            <a:headEnd/>
            <a:tailEnd/>
          </a:ln>
          <a:effectLst/>
        </p:spPr>
      </p:pic>
      <p:sp>
        <p:nvSpPr>
          <p:cNvPr id="4" name="عنوان 1"/>
          <p:cNvSpPr>
            <a:spLocks noGrp="1"/>
          </p:cNvSpPr>
          <p:nvPr>
            <p:ph type="title"/>
          </p:nvPr>
        </p:nvSpPr>
        <p:spPr>
          <a:xfrm>
            <a:off x="428596" y="-571500"/>
            <a:ext cx="7467600" cy="1143000"/>
          </a:xfrm>
        </p:spPr>
        <p:txBody>
          <a:bodyPr/>
          <a:lstStyle/>
          <a:p>
            <a:r>
              <a:rPr lang="en-US" dirty="0" smtClean="0"/>
              <a:t>Normal physiology</a:t>
            </a:r>
            <a:endParaRPr lang="ar-JO"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0034" y="2214554"/>
            <a:ext cx="7467600" cy="1143000"/>
          </a:xfrm>
        </p:spPr>
        <p:txBody>
          <a:bodyPr>
            <a:normAutofit/>
          </a:bodyPr>
          <a:lstStyle/>
          <a:p>
            <a:pPr algn="ctr" rtl="0"/>
            <a:r>
              <a:rPr lang="en-US" sz="4800" b="1" u="sng" dirty="0" smtClean="0">
                <a:solidFill>
                  <a:srgbClr val="FF0000"/>
                </a:solidFill>
              </a:rPr>
              <a:t>Gestational DM </a:t>
            </a:r>
            <a:endParaRPr lang="ar-JO" sz="4800" b="1" u="sng"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Gestational diabetes </a:t>
            </a:r>
            <a:endParaRPr lang="ar-JO" dirty="0"/>
          </a:p>
        </p:txBody>
      </p:sp>
      <p:sp>
        <p:nvSpPr>
          <p:cNvPr id="3" name="عنصر نائب للمحتوى 2"/>
          <p:cNvSpPr>
            <a:spLocks noGrp="1"/>
          </p:cNvSpPr>
          <p:nvPr>
            <p:ph sz="quarter" idx="1"/>
          </p:nvPr>
        </p:nvSpPr>
        <p:spPr>
          <a:xfrm>
            <a:off x="457200" y="1600200"/>
            <a:ext cx="8329642" cy="3400436"/>
          </a:xfrm>
        </p:spPr>
        <p:txBody>
          <a:bodyPr>
            <a:normAutofit fontScale="77500" lnSpcReduction="20000"/>
          </a:bodyPr>
          <a:lstStyle/>
          <a:p>
            <a:pPr lvl="0" algn="l" rtl="0"/>
            <a:r>
              <a:rPr lang="en-US" dirty="0" smtClean="0"/>
              <a:t>Gestational   diabetes   is   defined   as   diabetes   occurring   for   the   first   time in pregnancy that is clearly not overt diabetes prior to pregnancy.</a:t>
            </a:r>
          </a:p>
          <a:p>
            <a:pPr lvl="0" algn="l" rtl="0"/>
            <a:r>
              <a:rPr lang="en-US" dirty="0" smtClean="0"/>
              <a:t>Screening for gestational diabetes is universal in some countries however per guidelines it is recommended when there are risk factors </a:t>
            </a:r>
          </a:p>
          <a:p>
            <a:pPr lvl="0" algn="l" rtl="0"/>
            <a:r>
              <a:rPr lang="en-US" dirty="0" smtClean="0"/>
              <a:t>Screening done by 75 gm  2 0hours OGTT</a:t>
            </a:r>
          </a:p>
          <a:p>
            <a:pPr lvl="0" algn="l" rtl="0"/>
            <a:r>
              <a:rPr lang="en-US" dirty="0" smtClean="0"/>
              <a:t>Risk factors for gestational diabetes:</a:t>
            </a:r>
          </a:p>
          <a:p>
            <a:pPr lvl="0" algn="l" rtl="0"/>
            <a:r>
              <a:rPr lang="en-US" dirty="0" smtClean="0"/>
              <a:t>BMI   &gt;30 kg/m2 •   Previous   </a:t>
            </a:r>
            <a:r>
              <a:rPr lang="en-US" dirty="0" err="1" smtClean="0"/>
              <a:t>macrosomic</a:t>
            </a:r>
            <a:r>
              <a:rPr lang="en-US" dirty="0" smtClean="0"/>
              <a:t>   baby   weighing   ≥4.5 kg •   Previous   gestational   </a:t>
            </a:r>
            <a:r>
              <a:rPr lang="en-US" dirty="0" err="1" smtClean="0"/>
              <a:t>diabetesa</a:t>
            </a:r>
            <a:r>
              <a:rPr lang="en-US" dirty="0" smtClean="0"/>
              <a:t> •   First-­degree   relative   with   diabetes •   Family   origin   with   a   high   prevalence   of   diabetes: –   South   Asian,   black   Caribbean   and   Middle   Eastern</a:t>
            </a:r>
          </a:p>
          <a:p>
            <a:pPr lvl="0" algn="l" rtl="0"/>
            <a:r>
              <a:rPr lang="en-US" dirty="0" smtClean="0"/>
              <a:t>Diagnostic criteria :any abnormal result diagnoses Gestational DM .</a:t>
            </a:r>
          </a:p>
          <a:p>
            <a:pPr lvl="0" algn="l" rtl="0"/>
            <a:endParaRPr lang="en-US" dirty="0" smtClean="0"/>
          </a:p>
          <a:p>
            <a:pPr lvl="0" algn="l" rtl="0"/>
            <a:endParaRPr lang="en-US" dirty="0" smtClean="0"/>
          </a:p>
        </p:txBody>
      </p:sp>
      <p:pic>
        <p:nvPicPr>
          <p:cNvPr id="5" name="Picture 2"/>
          <p:cNvPicPr>
            <a:picLocks noChangeAspect="1" noChangeArrowheads="1"/>
          </p:cNvPicPr>
          <p:nvPr/>
        </p:nvPicPr>
        <p:blipFill>
          <a:blip r:embed="rId2"/>
          <a:srcRect/>
          <a:stretch>
            <a:fillRect/>
          </a:stretch>
        </p:blipFill>
        <p:spPr bwMode="auto">
          <a:xfrm>
            <a:off x="785786" y="5000636"/>
            <a:ext cx="5572164" cy="1549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sz="quarter" idx="1"/>
          </p:nvPr>
        </p:nvSpPr>
        <p:spPr>
          <a:xfrm>
            <a:off x="457200" y="571480"/>
            <a:ext cx="7758138" cy="5902472"/>
          </a:xfrm>
        </p:spPr>
        <p:txBody>
          <a:bodyPr>
            <a:normAutofit fontScale="92500" lnSpcReduction="10000"/>
          </a:bodyPr>
          <a:lstStyle/>
          <a:p>
            <a:pPr lvl="0" algn="l" rtl="0"/>
            <a:r>
              <a:rPr lang="en-US" dirty="0" smtClean="0"/>
              <a:t>Treatment include life style modifications </a:t>
            </a:r>
          </a:p>
          <a:p>
            <a:pPr lvl="0" algn="l" rtl="0"/>
            <a:r>
              <a:rPr lang="en-US" dirty="0" smtClean="0"/>
              <a:t>Main pharmacological treatment is insulin , however may use </a:t>
            </a:r>
            <a:r>
              <a:rPr lang="en-US" dirty="0" err="1" smtClean="0"/>
              <a:t>Metformin</a:t>
            </a:r>
            <a:r>
              <a:rPr lang="en-US" dirty="0" smtClean="0"/>
              <a:t> or </a:t>
            </a:r>
            <a:r>
              <a:rPr lang="en-US" dirty="0" err="1" smtClean="0"/>
              <a:t>glibenclamide</a:t>
            </a:r>
            <a:endParaRPr lang="en-US" dirty="0" smtClean="0"/>
          </a:p>
          <a:p>
            <a:pPr lvl="0" algn="l" rtl="0"/>
            <a:r>
              <a:rPr lang="en-US" dirty="0" smtClean="0"/>
              <a:t>More tight </a:t>
            </a:r>
            <a:r>
              <a:rPr lang="en-US" dirty="0" err="1" smtClean="0"/>
              <a:t>glycemic</a:t>
            </a:r>
            <a:r>
              <a:rPr lang="en-US" dirty="0" smtClean="0"/>
              <a:t> control and close follow up required </a:t>
            </a:r>
          </a:p>
          <a:p>
            <a:pPr lvl="0" algn="l" rtl="0"/>
            <a:r>
              <a:rPr lang="en-US" dirty="0" smtClean="0"/>
              <a:t>Screening for retinopathy should be done once every trimester .</a:t>
            </a:r>
          </a:p>
          <a:p>
            <a:pPr lvl="0" algn="l" rtl="0"/>
            <a:r>
              <a:rPr lang="en-US" dirty="0" smtClean="0"/>
              <a:t>The risk factors for gestational diabetes are the same as for   type   2   diabetes   and   so   gestational   diabetes   can   be   regarded   as   an early revelation of the metabolic abnormality brought on by the demands of pregnancy</a:t>
            </a:r>
          </a:p>
          <a:p>
            <a:pPr lvl="0" algn="l" rtl="0"/>
            <a:r>
              <a:rPr lang="en-US" dirty="0" smtClean="0"/>
              <a:t>2 hours OGTT should be repeated at 6 weeks after </a:t>
            </a:r>
            <a:r>
              <a:rPr lang="en-US" dirty="0" err="1" smtClean="0"/>
              <a:t>delivary</a:t>
            </a:r>
            <a:r>
              <a:rPr lang="en-US" dirty="0" smtClean="0"/>
              <a:t>.</a:t>
            </a:r>
          </a:p>
          <a:p>
            <a:pPr lvl="0" algn="l" rtl="0"/>
            <a:r>
              <a:rPr lang="en-US" dirty="0" smtClean="0"/>
              <a:t>50% risk of developing type 2 DM within 10 years</a:t>
            </a:r>
          </a:p>
          <a:p>
            <a:pPr lvl="0" algn="l" rtl="0"/>
            <a:r>
              <a:rPr lang="en-US" dirty="0" smtClean="0"/>
              <a:t>So annual HBA1C recommended after recovery from Gestational DM.</a:t>
            </a:r>
            <a:endParaRPr lang="ar-JO" dirty="0" smtClean="0"/>
          </a:p>
          <a:p>
            <a:pPr algn="l" rtl="0"/>
            <a:endParaRPr lang="ar-JO" dirty="0" smtClean="0"/>
          </a:p>
          <a:p>
            <a:endParaRPr lang="ar-JO"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ctrTitle"/>
          </p:nvPr>
        </p:nvSpPr>
        <p:spPr/>
        <p:txBody>
          <a:bodyPr/>
          <a:lstStyle/>
          <a:p>
            <a:r>
              <a:rPr lang="en-US" dirty="0" smtClean="0"/>
              <a:t>Thank you</a:t>
            </a:r>
            <a:endParaRPr lang="ar-J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0"/>
            <a:ext cx="7686700" cy="6643710"/>
          </a:xfrm>
        </p:spPr>
        <p:txBody>
          <a:bodyPr>
            <a:noAutofit/>
          </a:bodyPr>
          <a:lstStyle/>
          <a:p>
            <a:pPr algn="l" rtl="0"/>
            <a:r>
              <a:rPr lang="en-US" sz="1400" dirty="0" smtClean="0"/>
              <a:t>The principal organ of glucose homeostasis is the liver, which absorbs and stores glucose (as glycogen) in the post-absorptive state and releases it into the circulation between meals to match the rate of glucose utilization by peripheral tissues. </a:t>
            </a:r>
          </a:p>
          <a:p>
            <a:pPr algn="l" rtl="0"/>
            <a:r>
              <a:rPr lang="en-US" sz="1400" dirty="0" smtClean="0"/>
              <a:t>The liver also responsible for </a:t>
            </a:r>
            <a:r>
              <a:rPr lang="en-US" sz="1400" dirty="0" err="1" smtClean="0"/>
              <a:t>gluconeogenesis</a:t>
            </a:r>
            <a:r>
              <a:rPr lang="en-US" sz="1400" dirty="0" smtClean="0"/>
              <a:t> . Combines molecules derived from breakdown of fat (glycerol), muscle glycogen (lactate) and protein (e.g. </a:t>
            </a:r>
            <a:r>
              <a:rPr lang="en-US" sz="1400" dirty="0" err="1" smtClean="0"/>
              <a:t>alanine</a:t>
            </a:r>
            <a:r>
              <a:rPr lang="en-US" sz="1400" dirty="0" smtClean="0"/>
              <a:t>) into glucose </a:t>
            </a:r>
          </a:p>
          <a:p>
            <a:pPr algn="l" rtl="0"/>
            <a:r>
              <a:rPr lang="en-US" sz="1400" dirty="0" smtClean="0"/>
              <a:t>More than 90% of the approximately 200 g of glucose utilized daily is derived from liver glycogen and hepatic </a:t>
            </a:r>
            <a:r>
              <a:rPr lang="en-US" sz="1400" dirty="0" err="1" smtClean="0"/>
              <a:t>gluconeogenesis</a:t>
            </a:r>
            <a:r>
              <a:rPr lang="en-US" sz="1400" dirty="0" smtClean="0"/>
              <a:t>, with the remainder coming from renal </a:t>
            </a:r>
            <a:r>
              <a:rPr lang="en-US" sz="1400" dirty="0" err="1" smtClean="0"/>
              <a:t>gluconeogenesis</a:t>
            </a:r>
            <a:r>
              <a:rPr lang="en-US" sz="1400" dirty="0" smtClean="0"/>
              <a:t>.</a:t>
            </a:r>
          </a:p>
          <a:p>
            <a:pPr algn="l" rtl="0"/>
            <a:r>
              <a:rPr lang="en-US" sz="1400" dirty="0" smtClean="0"/>
              <a:t>The major consumer of glucose is the brain, whose function depends on an uninterrupted supply of this substrate</a:t>
            </a:r>
          </a:p>
          <a:p>
            <a:pPr algn="l" rtl="0"/>
            <a:r>
              <a:rPr lang="en-US" sz="1400" dirty="0" smtClean="0"/>
              <a:t>Insulin (basal /meal time) , In the fasting state, insulin’s main action is to regulate glucose release by the liver, while in the postprandial state, it additionally promotes glucose uptake by fat and muscle.</a:t>
            </a:r>
          </a:p>
          <a:p>
            <a:pPr algn="l" rtl="0"/>
            <a:r>
              <a:rPr lang="en-US" sz="1400" dirty="0" smtClean="0"/>
              <a:t>Glucagon  As glucose concentration falls below the normal range, glucagon is secreted from the pancreatic α-cells. At the same time, a number of other hormones, including </a:t>
            </a:r>
            <a:r>
              <a:rPr lang="en-US" sz="1400" dirty="0" err="1" smtClean="0"/>
              <a:t>noradrenaline</a:t>
            </a:r>
            <a:r>
              <a:rPr lang="en-US" sz="1400" dirty="0" smtClean="0"/>
              <a:t> (</a:t>
            </a:r>
            <a:r>
              <a:rPr lang="en-US" sz="1400" dirty="0" err="1" smtClean="0"/>
              <a:t>norepinephrine</a:t>
            </a:r>
            <a:r>
              <a:rPr lang="en-US" sz="1400" dirty="0" smtClean="0"/>
              <a:t>), </a:t>
            </a:r>
            <a:r>
              <a:rPr lang="en-US" sz="1400" dirty="0" err="1" smtClean="0"/>
              <a:t>cortisol</a:t>
            </a:r>
            <a:r>
              <a:rPr lang="en-US" sz="1400" dirty="0" smtClean="0"/>
              <a:t> and growth hormone, are released. ‘counter-regulatory hormones’</a:t>
            </a:r>
          </a:p>
          <a:p>
            <a:pPr algn="l" rtl="0"/>
            <a:r>
              <a:rPr lang="en-US" sz="1400" dirty="0" smtClean="0"/>
              <a:t> These counter-regulatory Hormones increase hepatic glucose production and reduce its utilization in fat and muscle for any given insulin concentration.</a:t>
            </a:r>
          </a:p>
          <a:p>
            <a:pPr algn="l" rtl="0"/>
            <a:r>
              <a:rPr lang="en-US" sz="1400" dirty="0" smtClean="0"/>
              <a:t>GLP-I(Glucagon like peptide I ) , GIP ---Delay Gastric emptying, Promotes early satiety ,stimulates insulin secretion -  </a:t>
            </a:r>
            <a:r>
              <a:rPr lang="en-US" sz="1400" dirty="0" err="1" smtClean="0"/>
              <a:t>Incretin</a:t>
            </a:r>
            <a:r>
              <a:rPr lang="en-US" sz="1400" dirty="0" smtClean="0"/>
              <a:t> effect</a:t>
            </a:r>
          </a:p>
          <a:p>
            <a:pPr algn="l" rtl="0"/>
            <a:r>
              <a:rPr lang="en-US" sz="1400" dirty="0" smtClean="0"/>
              <a:t>DPP-4 (Degradation of </a:t>
            </a:r>
            <a:r>
              <a:rPr lang="en-US" sz="1400" dirty="0" err="1" smtClean="0"/>
              <a:t>incretin</a:t>
            </a:r>
            <a:r>
              <a:rPr lang="en-US" sz="1400" dirty="0" smtClean="0"/>
              <a:t> hormones )</a:t>
            </a:r>
          </a:p>
          <a:p>
            <a:pPr algn="l" rtl="0"/>
            <a:r>
              <a:rPr lang="en-US" sz="1400" dirty="0" smtClean="0"/>
              <a:t>The sodium-glucose transporter 2 (SGLT2) is a sodium-dependent glucose transport protein located in the proximal renal tubules, whose function is to reabsorb glucose from the renal filtrate and restore it to the circulation. Its activity thus determines the renal threshold for glucose, which normally averages approximately 10–11 </a:t>
            </a:r>
            <a:r>
              <a:rPr lang="en-US" sz="1400" dirty="0" err="1" smtClean="0"/>
              <a:t>mmol</a:t>
            </a:r>
            <a:r>
              <a:rPr lang="en-US" sz="1400" dirty="0" smtClean="0"/>
              <a:t>/L (180–200 mg/</a:t>
            </a:r>
            <a:r>
              <a:rPr lang="en-US" sz="1400" dirty="0" err="1" smtClean="0"/>
              <a:t>dL</a:t>
            </a:r>
            <a:r>
              <a:rPr lang="en-US" sz="1400" dirty="0" smtClean="0"/>
              <a:t>).</a:t>
            </a:r>
          </a:p>
          <a:p>
            <a:pPr algn="l" rtl="0">
              <a:buNone/>
            </a:pPr>
            <a:endParaRPr lang="ar-JO"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Definition </a:t>
            </a:r>
            <a:endParaRPr lang="ar-JO" dirty="0"/>
          </a:p>
        </p:txBody>
      </p:sp>
      <p:sp>
        <p:nvSpPr>
          <p:cNvPr id="3" name="عنصر نائب للمحتوى 2"/>
          <p:cNvSpPr>
            <a:spLocks noGrp="1"/>
          </p:cNvSpPr>
          <p:nvPr>
            <p:ph sz="quarter" idx="1"/>
          </p:nvPr>
        </p:nvSpPr>
        <p:spPr/>
        <p:txBody>
          <a:bodyPr/>
          <a:lstStyle/>
          <a:p>
            <a:pPr algn="l" rtl="0"/>
            <a:r>
              <a:rPr lang="en-US" dirty="0" smtClean="0"/>
              <a:t>Diabetes mellitus is a complex metabolic disorder characterized by chronic </a:t>
            </a:r>
            <a:r>
              <a:rPr lang="en-US" dirty="0" err="1" smtClean="0"/>
              <a:t>hyperglycaemia</a:t>
            </a:r>
            <a:r>
              <a:rPr lang="en-US" dirty="0" smtClean="0"/>
              <a:t> due to insulin deficiency, resistance or both.</a:t>
            </a:r>
            <a:endParaRPr lang="ar-JO"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1143000"/>
          </a:xfrm>
        </p:spPr>
        <p:txBody>
          <a:bodyPr/>
          <a:lstStyle/>
          <a:p>
            <a:r>
              <a:rPr lang="en-US" dirty="0" smtClean="0"/>
              <a:t>types</a:t>
            </a:r>
            <a:endParaRPr lang="ar-JO" dirty="0"/>
          </a:p>
        </p:txBody>
      </p:sp>
      <p:sp>
        <p:nvSpPr>
          <p:cNvPr id="3" name="عنصر نائب للمحتوى 2"/>
          <p:cNvSpPr>
            <a:spLocks noGrp="1"/>
          </p:cNvSpPr>
          <p:nvPr>
            <p:ph sz="quarter" idx="1"/>
          </p:nvPr>
        </p:nvSpPr>
        <p:spPr>
          <a:xfrm>
            <a:off x="457200" y="1285860"/>
            <a:ext cx="7467600" cy="5572140"/>
          </a:xfrm>
        </p:spPr>
        <p:txBody>
          <a:bodyPr>
            <a:normAutofit fontScale="70000" lnSpcReduction="20000"/>
          </a:bodyPr>
          <a:lstStyle/>
          <a:p>
            <a:pPr algn="l" rtl="0"/>
            <a:r>
              <a:rPr lang="en-US" dirty="0" smtClean="0"/>
              <a:t>Diabetes may be primary or secondary . </a:t>
            </a:r>
          </a:p>
          <a:p>
            <a:pPr algn="l" rtl="0"/>
            <a:r>
              <a:rPr lang="en-US" dirty="0" smtClean="0"/>
              <a:t>Gestational diabetes refers to glucose intolerance appearing for the first time in pregnancy </a:t>
            </a:r>
          </a:p>
          <a:p>
            <a:pPr algn="l" rtl="0"/>
            <a:r>
              <a:rPr lang="en-US" b="1" i="1" u="sng" dirty="0" smtClean="0">
                <a:solidFill>
                  <a:srgbClr val="FF0000"/>
                </a:solidFill>
              </a:rPr>
              <a:t>Primary diabetes is classified into</a:t>
            </a:r>
            <a:r>
              <a:rPr lang="en-US" i="1" dirty="0" smtClean="0"/>
              <a:t>:</a:t>
            </a:r>
          </a:p>
          <a:p>
            <a:pPr algn="l" rtl="0">
              <a:buNone/>
            </a:pPr>
            <a:r>
              <a:rPr lang="en-US" dirty="0" smtClean="0"/>
              <a:t>• </a:t>
            </a:r>
            <a:r>
              <a:rPr lang="en-US" i="1" dirty="0" smtClean="0"/>
              <a:t>Type 1 diabetes, which usually has an immune pathogenesis </a:t>
            </a:r>
            <a:r>
              <a:rPr lang="en-US" dirty="0" smtClean="0"/>
              <a:t>and is characterized by severe insulin deficiency.</a:t>
            </a:r>
          </a:p>
          <a:p>
            <a:pPr algn="l" rtl="0">
              <a:buNone/>
            </a:pPr>
            <a:r>
              <a:rPr lang="en-US" dirty="0" smtClean="0"/>
              <a:t>• </a:t>
            </a:r>
            <a:r>
              <a:rPr lang="en-US" i="1" dirty="0" smtClean="0"/>
              <a:t>Type 2 diabetes, which results from a combination of insulin </a:t>
            </a:r>
            <a:r>
              <a:rPr lang="en-US" dirty="0" smtClean="0"/>
              <a:t>resistance and less severe insulin deficiency.</a:t>
            </a:r>
          </a:p>
          <a:p>
            <a:pPr algn="l" rtl="0"/>
            <a:r>
              <a:rPr lang="en-US" b="1" i="1" u="sng" dirty="0" smtClean="0">
                <a:solidFill>
                  <a:srgbClr val="FF0000"/>
                </a:solidFill>
              </a:rPr>
              <a:t>Secondary diabetes can be subdivided into:</a:t>
            </a:r>
          </a:p>
          <a:p>
            <a:pPr algn="l" rtl="0">
              <a:buNone/>
            </a:pPr>
            <a:r>
              <a:rPr lang="en-US" dirty="0" smtClean="0"/>
              <a:t>• diabetes secondary to exocrine pancreatic disease</a:t>
            </a:r>
          </a:p>
          <a:p>
            <a:pPr algn="l" rtl="0">
              <a:buNone/>
            </a:pPr>
            <a:r>
              <a:rPr lang="en-US" dirty="0" smtClean="0"/>
              <a:t>• diabetes secondary to endocrine disease</a:t>
            </a:r>
          </a:p>
          <a:p>
            <a:pPr algn="l" rtl="0">
              <a:buNone/>
            </a:pPr>
            <a:r>
              <a:rPr lang="en-US" dirty="0" smtClean="0"/>
              <a:t>• diabetes secondary to drugs and chemicals</a:t>
            </a:r>
          </a:p>
          <a:p>
            <a:pPr algn="l" rtl="0">
              <a:buNone/>
            </a:pPr>
            <a:r>
              <a:rPr lang="en-US" dirty="0" smtClean="0"/>
              <a:t>• diabetes secondary to infection</a:t>
            </a:r>
          </a:p>
          <a:p>
            <a:pPr algn="l" rtl="0">
              <a:buNone/>
            </a:pPr>
            <a:r>
              <a:rPr lang="en-US" dirty="0" smtClean="0"/>
              <a:t>• uncommon forms of immune-mediated</a:t>
            </a:r>
          </a:p>
          <a:p>
            <a:pPr algn="l" rtl="0">
              <a:buNone/>
            </a:pPr>
            <a:r>
              <a:rPr lang="en-US" dirty="0" smtClean="0"/>
              <a:t>diabetes</a:t>
            </a:r>
          </a:p>
          <a:p>
            <a:pPr algn="l" rtl="0">
              <a:buNone/>
            </a:pPr>
            <a:r>
              <a:rPr lang="en-US" dirty="0" smtClean="0"/>
              <a:t>• other genetic syndromes sometimes associated with diabetes</a:t>
            </a:r>
          </a:p>
          <a:p>
            <a:pPr algn="l" rtl="0"/>
            <a:r>
              <a:rPr lang="en-US" b="1" i="1" u="sng" dirty="0" smtClean="0">
                <a:solidFill>
                  <a:srgbClr val="FF0000"/>
                </a:solidFill>
              </a:rPr>
              <a:t>Monogenic </a:t>
            </a:r>
            <a:r>
              <a:rPr lang="en-US" b="1" i="1" u="sng" dirty="0" err="1" smtClean="0">
                <a:solidFill>
                  <a:srgbClr val="FF0000"/>
                </a:solidFill>
              </a:rPr>
              <a:t>diabetis</a:t>
            </a:r>
            <a:r>
              <a:rPr lang="en-US" b="1" i="1" u="sng" dirty="0" smtClean="0">
                <a:solidFill>
                  <a:srgbClr val="FF0000"/>
                </a:solidFill>
              </a:rPr>
              <a:t>  , MODY * </a:t>
            </a:r>
            <a:r>
              <a:rPr lang="en-US" dirty="0" smtClean="0"/>
              <a:t>‘maturity-onset diabetes of the young’ </a:t>
            </a:r>
            <a:br>
              <a:rPr lang="en-US" dirty="0" smtClean="0"/>
            </a:br>
            <a:r>
              <a:rPr lang="en-US" dirty="0" smtClean="0"/>
              <a:t>Monogenic diabetes is caused by a single gene mutation, which is dominantly inherited and predominantly affects β-cell function.</a:t>
            </a:r>
            <a:endParaRPr lang="ar-JO" b="1" i="1" u="sng"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types.png"/>
          <p:cNvPicPr>
            <a:picLocks noGrp="1" noChangeAspect="1"/>
          </p:cNvPicPr>
          <p:nvPr>
            <p:ph sz="quarter" idx="1"/>
          </p:nvPr>
        </p:nvPicPr>
        <p:blipFill>
          <a:blip r:embed="rId2"/>
          <a:stretch>
            <a:fillRect/>
          </a:stretch>
        </p:blipFill>
        <p:spPr>
          <a:xfrm>
            <a:off x="4929190" y="58927"/>
            <a:ext cx="3784161" cy="687053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0"/>
            <a:ext cx="7467600" cy="1143000"/>
          </a:xfrm>
        </p:spPr>
        <p:txBody>
          <a:bodyPr>
            <a:normAutofit/>
          </a:bodyPr>
          <a:lstStyle/>
          <a:p>
            <a:r>
              <a:rPr lang="en-US" dirty="0" smtClean="0"/>
              <a:t>Type I DM </a:t>
            </a:r>
            <a:r>
              <a:rPr lang="ar-JO" dirty="0" smtClean="0"/>
              <a:t/>
            </a:r>
            <a:br>
              <a:rPr lang="ar-JO" dirty="0" smtClean="0"/>
            </a:br>
            <a:endParaRPr lang="ar-JO" dirty="0"/>
          </a:p>
        </p:txBody>
      </p:sp>
      <p:sp>
        <p:nvSpPr>
          <p:cNvPr id="3" name="عنصر نائب للمحتوى 2"/>
          <p:cNvSpPr>
            <a:spLocks noGrp="1"/>
          </p:cNvSpPr>
          <p:nvPr>
            <p:ph sz="quarter" idx="1"/>
          </p:nvPr>
        </p:nvSpPr>
        <p:spPr>
          <a:xfrm>
            <a:off x="500034" y="714356"/>
            <a:ext cx="7901014" cy="5643578"/>
          </a:xfrm>
        </p:spPr>
        <p:txBody>
          <a:bodyPr>
            <a:noAutofit/>
          </a:bodyPr>
          <a:lstStyle/>
          <a:p>
            <a:pPr algn="l" rtl="0"/>
            <a:r>
              <a:rPr lang="en-US" sz="1600" dirty="0" smtClean="0"/>
              <a:t>Type 1 diabetes is a disease of insulin deficiency and accounts for 5–10% of all cases of diabetes</a:t>
            </a:r>
          </a:p>
          <a:p>
            <a:pPr algn="l" rtl="0"/>
            <a:r>
              <a:rPr lang="en-US" sz="1600" dirty="0" smtClean="0"/>
              <a:t>Typically presents in childhood and young adulthood, reaching a peak incidence around the time of puberty, but can present at any age.</a:t>
            </a:r>
          </a:p>
          <a:p>
            <a:pPr algn="l" rtl="0"/>
            <a:r>
              <a:rPr lang="en-US" sz="1600" dirty="0" smtClean="0"/>
              <a:t>Type 1 diabetes is subdivided into :</a:t>
            </a:r>
          </a:p>
          <a:p>
            <a:pPr algn="l" rtl="0">
              <a:buFont typeface="Arial" pitchFamily="34" charset="0"/>
              <a:buChar char="•"/>
            </a:pPr>
            <a:r>
              <a:rPr lang="en-US" sz="1600" dirty="0" smtClean="0"/>
              <a:t>type 1A (immune-mediated) (vast majority) </a:t>
            </a:r>
          </a:p>
          <a:p>
            <a:pPr algn="l" rtl="0">
              <a:buFont typeface="Arial" pitchFamily="34" charset="0"/>
              <a:buChar char="•"/>
            </a:pPr>
            <a:r>
              <a:rPr lang="en-US" sz="1600" dirty="0" smtClean="0"/>
              <a:t>type 1B (non-immune mediated)</a:t>
            </a:r>
          </a:p>
          <a:p>
            <a:pPr algn="l" rtl="0"/>
            <a:r>
              <a:rPr lang="en-US" sz="1600" dirty="0" smtClean="0"/>
              <a:t>The onset of  type 1 diabetes is typically abrupt and severe, with marked hyperglycemia developing over several days to weeks, and may be associated with a precipitating event, such as infection, pregnancy, or MI. Look for fatigue, </a:t>
            </a:r>
            <a:r>
              <a:rPr lang="en-US" sz="1600" dirty="0" err="1" smtClean="0"/>
              <a:t>polyuria</a:t>
            </a:r>
            <a:r>
              <a:rPr lang="en-US" sz="1600" dirty="0" smtClean="0"/>
              <a:t>, </a:t>
            </a:r>
            <a:r>
              <a:rPr lang="en-US" sz="1600" dirty="0" err="1" smtClean="0"/>
              <a:t>polydipsia</a:t>
            </a:r>
            <a:r>
              <a:rPr lang="en-US" sz="1600" dirty="0" smtClean="0"/>
              <a:t>, blurring of vision, weight loss, and dehydration.</a:t>
            </a:r>
          </a:p>
          <a:p>
            <a:pPr algn="l" rtl="0"/>
            <a:r>
              <a:rPr lang="en-US" sz="1600" dirty="0" smtClean="0"/>
              <a:t>A slow-burning variant with slower progression to insulin deficiency occurs in later life and is termed latent autoimmune diabetes in adults (LADA).</a:t>
            </a:r>
          </a:p>
          <a:p>
            <a:pPr algn="l" rtl="0"/>
            <a:r>
              <a:rPr lang="en-US" sz="1600" dirty="0" smtClean="0"/>
              <a:t>MOA : autoimmune destruction of the insulin producing cells of a genetically predisposed individual By auto antibodies directed against pancreatic islet constituents , which include insulin itself, the enzyme </a:t>
            </a:r>
            <a:r>
              <a:rPr lang="en-US" sz="1600" dirty="0" err="1" smtClean="0"/>
              <a:t>glutamic</a:t>
            </a:r>
            <a:r>
              <a:rPr lang="en-US" sz="1600" dirty="0" smtClean="0"/>
              <a:t> acid </a:t>
            </a:r>
            <a:r>
              <a:rPr lang="en-US" sz="1600" dirty="0" err="1" smtClean="0"/>
              <a:t>decarboxylase</a:t>
            </a:r>
            <a:r>
              <a:rPr lang="en-US" sz="1600" dirty="0" smtClean="0"/>
              <a:t> (GAD), protein tyrosine </a:t>
            </a:r>
            <a:r>
              <a:rPr lang="en-US" sz="1600" dirty="0" err="1" smtClean="0"/>
              <a:t>phosphatase</a:t>
            </a:r>
            <a:r>
              <a:rPr lang="en-US" sz="1600" dirty="0" smtClean="0"/>
              <a:t> and others </a:t>
            </a:r>
            <a:r>
              <a:rPr lang="en-US" sz="1600" dirty="0" smtClean="0">
                <a:sym typeface="Wingdings" pitchFamily="2" charset="2"/>
              </a:rPr>
              <a:t> </a:t>
            </a:r>
            <a:r>
              <a:rPr lang="en-US" sz="1600" dirty="0" smtClean="0"/>
              <a:t>followed by a phase of asymptomatic loss of β cell </a:t>
            </a:r>
            <a:r>
              <a:rPr lang="en-US" sz="1600" dirty="0" err="1" smtClean="0"/>
              <a:t>Secretory</a:t>
            </a:r>
            <a:r>
              <a:rPr lang="en-US" sz="1600" dirty="0" smtClean="0"/>
              <a:t> capacity (</a:t>
            </a:r>
            <a:r>
              <a:rPr lang="en-US" sz="1600" dirty="0" err="1" smtClean="0"/>
              <a:t>Insulitis</a:t>
            </a:r>
            <a:r>
              <a:rPr lang="en-US" sz="1600" dirty="0" smtClean="0"/>
              <a:t>) </a:t>
            </a:r>
            <a:r>
              <a:rPr lang="en-US" sz="1600" dirty="0" smtClean="0">
                <a:sym typeface="Wingdings" pitchFamily="2" charset="2"/>
              </a:rPr>
              <a:t> </a:t>
            </a:r>
            <a:r>
              <a:rPr lang="en-US" sz="1600" dirty="0" err="1" smtClean="0"/>
              <a:t>Eventually,when</a:t>
            </a:r>
            <a:r>
              <a:rPr lang="en-US" sz="1600" dirty="0" smtClean="0"/>
              <a:t> the remaining β cells are no longer able to produce enough insulin to meet the body’s needs, diabetes symptoms start to develop</a:t>
            </a:r>
          </a:p>
          <a:p>
            <a:pPr algn="l" rtl="0"/>
            <a:r>
              <a:rPr lang="en-US" sz="1600" dirty="0" smtClean="0"/>
              <a:t>Measuring antibodies to GAD65 and IA-2 are recommended for initial confirmation.</a:t>
            </a:r>
          </a:p>
          <a:p>
            <a:pPr algn="l" rtl="0"/>
            <a:endParaRPr lang="ar-JO"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28596" y="476672"/>
            <a:ext cx="8358246" cy="6235056"/>
          </a:xfrm>
        </p:spPr>
        <p:txBody>
          <a:bodyPr>
            <a:normAutofit fontScale="92500" lnSpcReduction="20000"/>
          </a:bodyPr>
          <a:lstStyle/>
          <a:p>
            <a:pPr algn="l" rtl="0"/>
            <a:r>
              <a:rPr lang="en-US" dirty="0" smtClean="0"/>
              <a:t>Approximately 20% of patients with type 1 diabetes develop other organ-specific autoimmune diseases, such as celiac disease, Graves disease, hypothyroidism, Addison disease, pernicious anemia, and </a:t>
            </a:r>
            <a:r>
              <a:rPr lang="en-US" dirty="0" err="1" smtClean="0"/>
              <a:t>vitiligo</a:t>
            </a:r>
            <a:r>
              <a:rPr lang="en-US" dirty="0" smtClean="0"/>
              <a:t>.</a:t>
            </a:r>
          </a:p>
          <a:p>
            <a:pPr algn="l" rtl="0"/>
            <a:r>
              <a:rPr lang="en-US" dirty="0" smtClean="0"/>
              <a:t>Increased susceptibility to type 1 diabetes is inherited but the disease is not genetically predetermined. The identical twin of a person with type 1 diabetes has a 30–50% chance of developing the disease </a:t>
            </a:r>
            <a:br>
              <a:rPr lang="en-US" dirty="0" smtClean="0"/>
            </a:br>
            <a:r>
              <a:rPr lang="en-US" dirty="0" smtClean="0"/>
              <a:t/>
            </a:r>
            <a:br>
              <a:rPr lang="en-US" dirty="0" smtClean="0"/>
            </a:br>
            <a:r>
              <a:rPr lang="en-US" dirty="0" smtClean="0"/>
              <a:t>More than 90% of people with type 1 diabetes carry HLA-DR3-DQ2, HLA-DR4- DQ8 or both, as compared with some 35–40%  of the background population</a:t>
            </a:r>
          </a:p>
          <a:p>
            <a:pPr algn="l" rtl="0"/>
            <a:endParaRPr lang="en-US" dirty="0" smtClean="0"/>
          </a:p>
          <a:p>
            <a:pPr algn="l" rtl="0"/>
            <a:r>
              <a:rPr lang="en-US" dirty="0" smtClean="0"/>
              <a:t>80–90% of people with newly diagnosed type 1 diabetes do not have a close family history of diabetes </a:t>
            </a:r>
          </a:p>
          <a:p>
            <a:pPr algn="l" rtl="0"/>
            <a:r>
              <a:rPr lang="en-US" dirty="0" smtClean="0"/>
              <a:t>only 10% of individuals with HLA-susceptible genes develop type 1 diabetes</a:t>
            </a:r>
          </a:p>
          <a:p>
            <a:pPr algn="l" rtl="0"/>
            <a:r>
              <a:rPr lang="en-US" dirty="0" smtClean="0"/>
              <a:t>This implies that genetic factors do not account entirely for the development of type1 diabetes, and environmental triggers are also important </a:t>
            </a:r>
            <a:br>
              <a:rPr lang="en-US" dirty="0" smtClean="0"/>
            </a:br>
            <a:r>
              <a:rPr lang="en-US" dirty="0" smtClean="0"/>
              <a:t>These include:</a:t>
            </a:r>
          </a:p>
          <a:p>
            <a:pPr algn="l" rtl="0">
              <a:buNone/>
            </a:pPr>
            <a:endParaRPr lang="ar-JO" i="1" u="sng"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3778</TotalTime>
  <Words>2880</Words>
  <Application>Microsoft Office PowerPoint</Application>
  <PresentationFormat>عرض على الشاشة (3:4)‏</PresentationFormat>
  <Paragraphs>225</Paragraphs>
  <Slides>33</Slides>
  <Notes>9</Notes>
  <HiddenSlides>0</HiddenSlides>
  <MMClips>0</MMClips>
  <ScaleCrop>false</ScaleCrop>
  <HeadingPairs>
    <vt:vector size="4" baseType="variant">
      <vt:variant>
        <vt:lpstr>نسق</vt:lpstr>
      </vt:variant>
      <vt:variant>
        <vt:i4>1</vt:i4>
      </vt:variant>
      <vt:variant>
        <vt:lpstr>عناوين الشرائح</vt:lpstr>
      </vt:variant>
      <vt:variant>
        <vt:i4>33</vt:i4>
      </vt:variant>
    </vt:vector>
  </HeadingPairs>
  <TitlesOfParts>
    <vt:vector size="34" baseType="lpstr">
      <vt:lpstr>مشربية</vt:lpstr>
      <vt:lpstr>Diabetes mellitus </vt:lpstr>
      <vt:lpstr>overview</vt:lpstr>
      <vt:lpstr>Normal physiology</vt:lpstr>
      <vt:lpstr>عرض تقديمي في PowerPoint</vt:lpstr>
      <vt:lpstr>Definition </vt:lpstr>
      <vt:lpstr>types</vt:lpstr>
      <vt:lpstr>عرض تقديمي في PowerPoint</vt:lpstr>
      <vt:lpstr>Type I DM  </vt:lpstr>
      <vt:lpstr>عرض تقديمي في PowerPoint</vt:lpstr>
      <vt:lpstr>Type II DM </vt:lpstr>
      <vt:lpstr>Clinical presentation</vt:lpstr>
      <vt:lpstr>Screening</vt:lpstr>
      <vt:lpstr>عرض تقديمي في PowerPoint</vt:lpstr>
      <vt:lpstr>  Diagnosis of Diabetes and prediabetes</vt:lpstr>
      <vt:lpstr>managment</vt:lpstr>
      <vt:lpstr>Treatment of Type I diabetes</vt:lpstr>
      <vt:lpstr>عرض تقديمي في PowerPoint</vt:lpstr>
      <vt:lpstr>عرض تقديمي في PowerPoint</vt:lpstr>
      <vt:lpstr>عرض تقديمي في PowerPoint</vt:lpstr>
      <vt:lpstr>DM II treatment</vt:lpstr>
      <vt:lpstr>عرض تقديمي في PowerPoint</vt:lpstr>
      <vt:lpstr>عرض تقديمي في PowerPoint</vt:lpstr>
      <vt:lpstr>عرض تقديمي في PowerPoint</vt:lpstr>
      <vt:lpstr>عرض تقديمي في PowerPoint</vt:lpstr>
      <vt:lpstr>Summary</vt:lpstr>
      <vt:lpstr>Goal of therapy</vt:lpstr>
      <vt:lpstr>Complications of DM </vt:lpstr>
      <vt:lpstr>Screening for complications of dm</vt:lpstr>
      <vt:lpstr>Recommended vaccinations</vt:lpstr>
      <vt:lpstr>Gestational DM </vt:lpstr>
      <vt:lpstr>Gestational diabetes </vt:lpstr>
      <vt:lpstr>عرض تقديمي في PowerPoint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Designer</dc:creator>
  <cp:lastModifiedBy>HORIZON</cp:lastModifiedBy>
  <cp:revision>218</cp:revision>
  <dcterms:created xsi:type="dcterms:W3CDTF">2021-10-16T07:40:54Z</dcterms:created>
  <dcterms:modified xsi:type="dcterms:W3CDTF">2022-01-31T10:24:27Z</dcterms:modified>
</cp:coreProperties>
</file>