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 /><Relationship Id="rId2" Type="http://schemas.openxmlformats.org/package/2006/relationships/metadata/thumbnail" Target="docProps/thumbnail.jpeg" /><Relationship Id="rId1" Type="http://schemas.openxmlformats.org/officeDocument/2006/relationships/officeDocument" Target="ppt/presentation.xml" /><Relationship Id="rId5" Type="http://schemas.openxmlformats.org/officeDocument/2006/relationships/custom-properties" Target="docProps/custom.xml" /><Relationship Id="rId4" Type="http://schemas.openxmlformats.org/officeDocument/2006/relationships/extended-properties" Target="docProps/app.xml" 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autoCompressPictures="0">
  <p:sldMasterIdLst>
    <p:sldMasterId id="2147483648" r:id="rId4"/>
  </p:sldMasterIdLst>
  <p:notesMasterIdLst>
    <p:notesMasterId r:id="rId26"/>
  </p:notesMasterIdLst>
  <p:handoutMasterIdLst>
    <p:handoutMasterId r:id="rId27"/>
  </p:handoutMasterIdLst>
  <p:sldIdLst>
    <p:sldId id="256" r:id="rId5"/>
    <p:sldId id="258" r:id="rId6"/>
    <p:sldId id="260" r:id="rId7"/>
    <p:sldId id="276" r:id="rId8"/>
    <p:sldId id="262" r:id="rId9"/>
    <p:sldId id="264" r:id="rId10"/>
    <p:sldId id="261" r:id="rId11"/>
    <p:sldId id="263" r:id="rId12"/>
    <p:sldId id="265" r:id="rId13"/>
    <p:sldId id="266" r:id="rId14"/>
    <p:sldId id="267" r:id="rId15"/>
    <p:sldId id="268" r:id="rId16"/>
    <p:sldId id="269" r:id="rId17"/>
    <p:sldId id="270" r:id="rId18"/>
    <p:sldId id="271" r:id="rId19"/>
    <p:sldId id="272" r:id="rId20"/>
    <p:sldId id="273" r:id="rId21"/>
    <p:sldId id="274" r:id="rId22"/>
    <p:sldId id="275" r:id="rId23"/>
    <p:sldId id="277" r:id="rId24"/>
    <p:sldId id="278" r:id="rId2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014" autoAdjust="0"/>
    <p:restoredTop sz="94660"/>
  </p:normalViewPr>
  <p:slideViewPr>
    <p:cSldViewPr snapToGrid="0">
      <p:cViewPr>
        <p:scale>
          <a:sx n="78" d="100"/>
          <a:sy n="78" d="100"/>
        </p:scale>
        <p:origin x="414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0" d="100"/>
          <a:sy n="60" d="100"/>
        </p:scale>
        <p:origin x="3187" y="4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 /><Relationship Id="rId13" Type="http://schemas.openxmlformats.org/officeDocument/2006/relationships/slide" Target="slides/slide9.xml" /><Relationship Id="rId18" Type="http://schemas.openxmlformats.org/officeDocument/2006/relationships/slide" Target="slides/slide14.xml" /><Relationship Id="rId26" Type="http://schemas.openxmlformats.org/officeDocument/2006/relationships/notesMaster" Target="notesMasters/notesMaster1.xml" /><Relationship Id="rId3" Type="http://schemas.openxmlformats.org/officeDocument/2006/relationships/customXml" Target="../customXml/item3.xml" /><Relationship Id="rId21" Type="http://schemas.openxmlformats.org/officeDocument/2006/relationships/slide" Target="slides/slide17.xml" /><Relationship Id="rId7" Type="http://schemas.openxmlformats.org/officeDocument/2006/relationships/slide" Target="slides/slide3.xml" /><Relationship Id="rId12" Type="http://schemas.openxmlformats.org/officeDocument/2006/relationships/slide" Target="slides/slide8.xml" /><Relationship Id="rId17" Type="http://schemas.openxmlformats.org/officeDocument/2006/relationships/slide" Target="slides/slide13.xml" /><Relationship Id="rId25" Type="http://schemas.openxmlformats.org/officeDocument/2006/relationships/slide" Target="slides/slide21.xml" /><Relationship Id="rId2" Type="http://schemas.openxmlformats.org/officeDocument/2006/relationships/customXml" Target="../customXml/item2.xml" /><Relationship Id="rId16" Type="http://schemas.openxmlformats.org/officeDocument/2006/relationships/slide" Target="slides/slide12.xml" /><Relationship Id="rId20" Type="http://schemas.openxmlformats.org/officeDocument/2006/relationships/slide" Target="slides/slide16.xml" /><Relationship Id="rId29" Type="http://schemas.openxmlformats.org/officeDocument/2006/relationships/viewProps" Target="viewProps.xml" /><Relationship Id="rId1" Type="http://schemas.openxmlformats.org/officeDocument/2006/relationships/customXml" Target="../customXml/item1.xml" /><Relationship Id="rId6" Type="http://schemas.openxmlformats.org/officeDocument/2006/relationships/slide" Target="slides/slide2.xml" /><Relationship Id="rId11" Type="http://schemas.openxmlformats.org/officeDocument/2006/relationships/slide" Target="slides/slide7.xml" /><Relationship Id="rId24" Type="http://schemas.openxmlformats.org/officeDocument/2006/relationships/slide" Target="slides/slide20.xml" /><Relationship Id="rId5" Type="http://schemas.openxmlformats.org/officeDocument/2006/relationships/slide" Target="slides/slide1.xml" /><Relationship Id="rId15" Type="http://schemas.openxmlformats.org/officeDocument/2006/relationships/slide" Target="slides/slide11.xml" /><Relationship Id="rId23" Type="http://schemas.openxmlformats.org/officeDocument/2006/relationships/slide" Target="slides/slide19.xml" /><Relationship Id="rId28" Type="http://schemas.openxmlformats.org/officeDocument/2006/relationships/presProps" Target="presProps.xml" /><Relationship Id="rId10" Type="http://schemas.openxmlformats.org/officeDocument/2006/relationships/slide" Target="slides/slide6.xml" /><Relationship Id="rId19" Type="http://schemas.openxmlformats.org/officeDocument/2006/relationships/slide" Target="slides/slide15.xml" /><Relationship Id="rId31" Type="http://schemas.openxmlformats.org/officeDocument/2006/relationships/tableStyles" Target="tableStyles.xml" /><Relationship Id="rId4" Type="http://schemas.openxmlformats.org/officeDocument/2006/relationships/slideMaster" Target="slideMasters/slideMaster1.xml" /><Relationship Id="rId9" Type="http://schemas.openxmlformats.org/officeDocument/2006/relationships/slide" Target="slides/slide5.xml" /><Relationship Id="rId14" Type="http://schemas.openxmlformats.org/officeDocument/2006/relationships/slide" Target="slides/slide10.xml" /><Relationship Id="rId22" Type="http://schemas.openxmlformats.org/officeDocument/2006/relationships/slide" Target="slides/slide18.xml" /><Relationship Id="rId27" Type="http://schemas.openxmlformats.org/officeDocument/2006/relationships/handoutMaster" Target="handoutMasters/handoutMaster1.xml" /><Relationship Id="rId30" Type="http://schemas.openxmlformats.org/officeDocument/2006/relationships/theme" Target="theme/theme1.xml" 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 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2A76F12D-2985-47C3-A07C-9F03DD159D54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4F83A19-1DC2-46DB-B3A1-ECF7C417E9ED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C9919E1-43AC-4CED-9500-DF4C100BDBF7}" type="datetimeFigureOut">
              <a:rPr lang="en-US" smtClean="0"/>
              <a:t>4/2/2022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A3D6289-F1C3-4041-A186-E428808BD1C6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E17ECA2-D3CC-4290-9914-977FED6D3657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0D98A85-43CB-4CDC-8FF1-647F52B29F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109136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 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49B7A66-B7EB-42C9-B5DD-873741A09959}" type="datetimeFigureOut">
              <a:rPr lang="en-US" smtClean="0"/>
              <a:t>4/2/2022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F3B4569-3B6E-468D-B981-DA515F47BC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820887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 /><Relationship Id="rId1" Type="http://schemas.openxmlformats.org/officeDocument/2006/relationships/notesMaster" Target="../notesMasters/notesMaster1.xml" 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 /><Relationship Id="rId1" Type="http://schemas.openxmlformats.org/officeDocument/2006/relationships/notesMaster" Target="../notesMasters/notesMaster1.xml" 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F3B4569-3B6E-468D-B981-DA515F47BCE4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656962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dirty="0">
                <a:solidFill>
                  <a:schemeClr val="accent1">
                    <a:lumMod val="20000"/>
                    <a:lumOff val="80000"/>
                  </a:schemeClr>
                </a:solidFill>
                <a:latin typeface="Source Sans Pro"/>
                <a:ea typeface="Source Sans Pro"/>
                <a:cs typeface="Source Sans Pro"/>
              </a:rPr>
              <a:t>Phenotypic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A9EAE5-A614-4C40-941A-915BAE3A90D8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138611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9" name="Group 88"/>
          <p:cNvGrpSpPr/>
          <p:nvPr/>
        </p:nvGrpSpPr>
        <p:grpSpPr>
          <a:xfrm>
            <a:off x="-329674" y="-59376"/>
            <a:ext cx="12515851" cy="6934071"/>
            <a:chOff x="-329674" y="-51881"/>
            <a:chExt cx="12515851" cy="6934071"/>
          </a:xfrm>
        </p:grpSpPr>
        <p:sp>
          <p:nvSpPr>
            <p:cNvPr id="90" name="Freeform 5"/>
            <p:cNvSpPr/>
            <p:nvPr/>
          </p:nvSpPr>
          <p:spPr bwMode="auto">
            <a:xfrm>
              <a:off x="-329674" y="1298404"/>
              <a:ext cx="9702800" cy="5573512"/>
            </a:xfrm>
            <a:custGeom>
              <a:avLst/>
              <a:gdLst/>
              <a:ahLst/>
              <a:cxnLst/>
              <a:rect l="0" t="0" r="r" b="b"/>
              <a:pathLst>
                <a:path w="2038" h="1169">
                  <a:moveTo>
                    <a:pt x="1752" y="1169"/>
                  </a:moveTo>
                  <a:cubicBezTo>
                    <a:pt x="2038" y="928"/>
                    <a:pt x="1673" y="513"/>
                    <a:pt x="1487" y="334"/>
                  </a:cubicBezTo>
                  <a:cubicBezTo>
                    <a:pt x="1316" y="170"/>
                    <a:pt x="1099" y="43"/>
                    <a:pt x="860" y="22"/>
                  </a:cubicBezTo>
                  <a:cubicBezTo>
                    <a:pt x="621" y="0"/>
                    <a:pt x="341" y="128"/>
                    <a:pt x="199" y="318"/>
                  </a:cubicBezTo>
                  <a:cubicBezTo>
                    <a:pt x="0" y="586"/>
                    <a:pt x="184" y="965"/>
                    <a:pt x="399" y="116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6"/>
            <p:cNvSpPr/>
            <p:nvPr/>
          </p:nvSpPr>
          <p:spPr bwMode="auto">
            <a:xfrm>
              <a:off x="670451" y="2018236"/>
              <a:ext cx="7373938" cy="4848892"/>
            </a:xfrm>
            <a:custGeom>
              <a:avLst/>
              <a:gdLst/>
              <a:ahLst/>
              <a:cxnLst/>
              <a:rect l="0" t="0" r="r" b="b"/>
              <a:pathLst>
                <a:path w="1549" h="1017">
                  <a:moveTo>
                    <a:pt x="1025" y="1016"/>
                  </a:moveTo>
                  <a:cubicBezTo>
                    <a:pt x="1223" y="971"/>
                    <a:pt x="1549" y="857"/>
                    <a:pt x="1443" y="592"/>
                  </a:cubicBezTo>
                  <a:cubicBezTo>
                    <a:pt x="1344" y="344"/>
                    <a:pt x="1041" y="111"/>
                    <a:pt x="782" y="53"/>
                  </a:cubicBezTo>
                  <a:cubicBezTo>
                    <a:pt x="545" y="0"/>
                    <a:pt x="275" y="117"/>
                    <a:pt x="150" y="329"/>
                  </a:cubicBezTo>
                  <a:cubicBezTo>
                    <a:pt x="0" y="584"/>
                    <a:pt x="243" y="911"/>
                    <a:pt x="477" y="1017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7"/>
            <p:cNvSpPr/>
            <p:nvPr/>
          </p:nvSpPr>
          <p:spPr bwMode="auto">
            <a:xfrm>
              <a:off x="251351" y="1788400"/>
              <a:ext cx="8035925" cy="5083516"/>
            </a:xfrm>
            <a:custGeom>
              <a:avLst/>
              <a:gdLst/>
              <a:ahLst/>
              <a:cxnLst/>
              <a:rect l="0" t="0" r="r" b="b"/>
              <a:pathLst>
                <a:path w="1688" h="1066">
                  <a:moveTo>
                    <a:pt x="1302" y="1066"/>
                  </a:moveTo>
                  <a:cubicBezTo>
                    <a:pt x="1416" y="1024"/>
                    <a:pt x="1551" y="962"/>
                    <a:pt x="1613" y="850"/>
                  </a:cubicBezTo>
                  <a:cubicBezTo>
                    <a:pt x="1688" y="715"/>
                    <a:pt x="1606" y="575"/>
                    <a:pt x="1517" y="471"/>
                  </a:cubicBezTo>
                  <a:cubicBezTo>
                    <a:pt x="1336" y="258"/>
                    <a:pt x="1084" y="62"/>
                    <a:pt x="798" y="28"/>
                  </a:cubicBezTo>
                  <a:cubicBezTo>
                    <a:pt x="559" y="0"/>
                    <a:pt x="317" y="138"/>
                    <a:pt x="181" y="333"/>
                  </a:cubicBezTo>
                  <a:cubicBezTo>
                    <a:pt x="0" y="592"/>
                    <a:pt x="191" y="907"/>
                    <a:pt x="420" y="10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8"/>
            <p:cNvSpPr/>
            <p:nvPr/>
          </p:nvSpPr>
          <p:spPr bwMode="auto">
            <a:xfrm>
              <a:off x="-1061" y="549842"/>
              <a:ext cx="10334625" cy="6322075"/>
            </a:xfrm>
            <a:custGeom>
              <a:avLst/>
              <a:gdLst/>
              <a:ahLst/>
              <a:cxnLst/>
              <a:rect l="0" t="0" r="r" b="b"/>
              <a:pathLst>
                <a:path w="2171" h="1326">
                  <a:moveTo>
                    <a:pt x="1873" y="1326"/>
                  </a:moveTo>
                  <a:cubicBezTo>
                    <a:pt x="2171" y="1045"/>
                    <a:pt x="1825" y="678"/>
                    <a:pt x="1609" y="473"/>
                  </a:cubicBezTo>
                  <a:cubicBezTo>
                    <a:pt x="1406" y="281"/>
                    <a:pt x="1159" y="116"/>
                    <a:pt x="880" y="63"/>
                  </a:cubicBezTo>
                  <a:cubicBezTo>
                    <a:pt x="545" y="0"/>
                    <a:pt x="214" y="161"/>
                    <a:pt x="0" y="42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9"/>
            <p:cNvSpPr/>
            <p:nvPr/>
          </p:nvSpPr>
          <p:spPr bwMode="auto">
            <a:xfrm>
              <a:off x="3701" y="6186246"/>
              <a:ext cx="504825" cy="681527"/>
            </a:xfrm>
            <a:custGeom>
              <a:avLst/>
              <a:gdLst/>
              <a:ahLst/>
              <a:cxnLst/>
              <a:rect l="0" t="0" r="r" b="b"/>
              <a:pathLst>
                <a:path w="106" h="143">
                  <a:moveTo>
                    <a:pt x="0" y="0"/>
                  </a:moveTo>
                  <a:cubicBezTo>
                    <a:pt x="35" y="54"/>
                    <a:pt x="70" y="101"/>
                    <a:pt x="106" y="143"/>
                  </a:cubicBezTo>
                </a:path>
              </a:pathLst>
            </a:custGeom>
            <a:noFill/>
            <a:ln w="4763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10"/>
            <p:cNvSpPr/>
            <p:nvPr/>
          </p:nvSpPr>
          <p:spPr bwMode="auto">
            <a:xfrm>
              <a:off x="-1061" y="-51881"/>
              <a:ext cx="11091863" cy="6923796"/>
            </a:xfrm>
            <a:custGeom>
              <a:avLst/>
              <a:gdLst/>
              <a:ahLst/>
              <a:cxnLst/>
              <a:rect l="0" t="0" r="r" b="b"/>
              <a:pathLst>
                <a:path w="2330" h="1452">
                  <a:moveTo>
                    <a:pt x="2046" y="1452"/>
                  </a:moveTo>
                  <a:cubicBezTo>
                    <a:pt x="2330" y="1153"/>
                    <a:pt x="2049" y="821"/>
                    <a:pt x="1813" y="601"/>
                  </a:cubicBezTo>
                  <a:cubicBezTo>
                    <a:pt x="1569" y="375"/>
                    <a:pt x="1282" y="179"/>
                    <a:pt x="956" y="97"/>
                  </a:cubicBezTo>
                  <a:cubicBezTo>
                    <a:pt x="572" y="0"/>
                    <a:pt x="292" y="101"/>
                    <a:pt x="0" y="3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11"/>
            <p:cNvSpPr/>
            <p:nvPr/>
          </p:nvSpPr>
          <p:spPr bwMode="auto">
            <a:xfrm>
              <a:off x="5426601" y="5579"/>
              <a:ext cx="5788025" cy="6847184"/>
            </a:xfrm>
            <a:custGeom>
              <a:avLst/>
              <a:gdLst/>
              <a:ahLst/>
              <a:cxnLst/>
              <a:rect l="0" t="0" r="r" b="b"/>
              <a:pathLst>
                <a:path w="1216" h="1436">
                  <a:moveTo>
                    <a:pt x="1094" y="1436"/>
                  </a:moveTo>
                  <a:cubicBezTo>
                    <a:pt x="1216" y="1114"/>
                    <a:pt x="904" y="770"/>
                    <a:pt x="709" y="551"/>
                  </a:cubicBezTo>
                  <a:cubicBezTo>
                    <a:pt x="509" y="327"/>
                    <a:pt x="274" y="127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7" name="Freeform 12"/>
            <p:cNvSpPr/>
            <p:nvPr/>
          </p:nvSpPr>
          <p:spPr bwMode="auto">
            <a:xfrm>
              <a:off x="-1061" y="5579"/>
              <a:ext cx="1057275" cy="614491"/>
            </a:xfrm>
            <a:custGeom>
              <a:avLst/>
              <a:gdLst/>
              <a:ahLst/>
              <a:cxnLst/>
              <a:rect l="0" t="0" r="r" b="b"/>
              <a:pathLst>
                <a:path w="222" h="129">
                  <a:moveTo>
                    <a:pt x="222" y="0"/>
                  </a:moveTo>
                  <a:cubicBezTo>
                    <a:pt x="152" y="35"/>
                    <a:pt x="76" y="78"/>
                    <a:pt x="0" y="12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8" name="Freeform 13"/>
            <p:cNvSpPr/>
            <p:nvPr/>
          </p:nvSpPr>
          <p:spPr bwMode="auto">
            <a:xfrm>
              <a:off x="5821889" y="5579"/>
              <a:ext cx="5588000" cy="6866337"/>
            </a:xfrm>
            <a:custGeom>
              <a:avLst/>
              <a:gdLst/>
              <a:ahLst/>
              <a:cxnLst/>
              <a:rect l="0" t="0" r="r" b="b"/>
              <a:pathLst>
                <a:path w="1174" h="1440">
                  <a:moveTo>
                    <a:pt x="1067" y="1440"/>
                  </a:moveTo>
                  <a:cubicBezTo>
                    <a:pt x="1174" y="1124"/>
                    <a:pt x="887" y="797"/>
                    <a:pt x="698" y="577"/>
                  </a:cubicBezTo>
                  <a:cubicBezTo>
                    <a:pt x="500" y="348"/>
                    <a:pt x="270" y="14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9" name="Freeform 14"/>
            <p:cNvSpPr/>
            <p:nvPr/>
          </p:nvSpPr>
          <p:spPr bwMode="auto">
            <a:xfrm>
              <a:off x="3701" y="790"/>
              <a:ext cx="595313" cy="352734"/>
            </a:xfrm>
            <a:custGeom>
              <a:avLst/>
              <a:gdLst/>
              <a:ahLst/>
              <a:cxnLst/>
              <a:rect l="0" t="0" r="r" b="b"/>
              <a:pathLst>
                <a:path w="125" h="74">
                  <a:moveTo>
                    <a:pt x="125" y="0"/>
                  </a:moveTo>
                  <a:cubicBezTo>
                    <a:pt x="85" y="22"/>
                    <a:pt x="43" y="47"/>
                    <a:pt x="0" y="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0" name="Freeform 15"/>
            <p:cNvSpPr/>
            <p:nvPr/>
          </p:nvSpPr>
          <p:spPr bwMode="auto">
            <a:xfrm>
              <a:off x="6012389" y="5579"/>
              <a:ext cx="5497513" cy="6866337"/>
            </a:xfrm>
            <a:custGeom>
              <a:avLst/>
              <a:gdLst/>
              <a:ahLst/>
              <a:cxnLst/>
              <a:rect l="0" t="0" r="r" b="b"/>
              <a:pathLst>
                <a:path w="1155" h="1440">
                  <a:moveTo>
                    <a:pt x="1056" y="1440"/>
                  </a:moveTo>
                  <a:cubicBezTo>
                    <a:pt x="1155" y="1123"/>
                    <a:pt x="875" y="801"/>
                    <a:pt x="686" y="580"/>
                  </a:cubicBezTo>
                  <a:cubicBezTo>
                    <a:pt x="491" y="352"/>
                    <a:pt x="264" y="145"/>
                    <a:pt x="0" y="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1" name="Freeform 16"/>
            <p:cNvSpPr/>
            <p:nvPr/>
          </p:nvSpPr>
          <p:spPr bwMode="auto">
            <a:xfrm>
              <a:off x="-1061" y="5579"/>
              <a:ext cx="357188" cy="213875"/>
            </a:xfrm>
            <a:custGeom>
              <a:avLst/>
              <a:gdLst/>
              <a:ahLst/>
              <a:cxnLst/>
              <a:rect l="0" t="0" r="r" b="b"/>
              <a:pathLst>
                <a:path w="75" h="45">
                  <a:moveTo>
                    <a:pt x="75" y="0"/>
                  </a:moveTo>
                  <a:cubicBezTo>
                    <a:pt x="50" y="14"/>
                    <a:pt x="25" y="29"/>
                    <a:pt x="0" y="45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2" name="Freeform 17"/>
            <p:cNvSpPr/>
            <p:nvPr/>
          </p:nvSpPr>
          <p:spPr bwMode="auto">
            <a:xfrm>
              <a:off x="6210826" y="790"/>
              <a:ext cx="5522913" cy="6871126"/>
            </a:xfrm>
            <a:custGeom>
              <a:avLst/>
              <a:gdLst/>
              <a:ahLst/>
              <a:cxnLst/>
              <a:rect l="0" t="0" r="r" b="b"/>
              <a:pathLst>
                <a:path w="1160" h="1441">
                  <a:moveTo>
                    <a:pt x="1053" y="1441"/>
                  </a:moveTo>
                  <a:cubicBezTo>
                    <a:pt x="1160" y="1129"/>
                    <a:pt x="892" y="817"/>
                    <a:pt x="705" y="599"/>
                  </a:cubicBezTo>
                  <a:cubicBezTo>
                    <a:pt x="503" y="365"/>
                    <a:pt x="270" y="152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3" name="Freeform 18"/>
            <p:cNvSpPr/>
            <p:nvPr/>
          </p:nvSpPr>
          <p:spPr bwMode="auto">
            <a:xfrm>
              <a:off x="6463239" y="15853"/>
              <a:ext cx="5413375" cy="6866337"/>
            </a:xfrm>
            <a:custGeom>
              <a:avLst/>
              <a:gdLst/>
              <a:ahLst/>
              <a:cxnLst/>
              <a:rect l="0" t="0" r="r" b="b"/>
              <a:pathLst>
                <a:path w="1137" h="1440">
                  <a:moveTo>
                    <a:pt x="1040" y="1440"/>
                  </a:moveTo>
                  <a:cubicBezTo>
                    <a:pt x="1137" y="1131"/>
                    <a:pt x="883" y="828"/>
                    <a:pt x="698" y="611"/>
                  </a:cubicBezTo>
                  <a:cubicBezTo>
                    <a:pt x="498" y="375"/>
                    <a:pt x="268" y="159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4" name="Freeform 19"/>
            <p:cNvSpPr/>
            <p:nvPr/>
          </p:nvSpPr>
          <p:spPr bwMode="auto">
            <a:xfrm>
              <a:off x="6877576" y="5579"/>
              <a:ext cx="5037138" cy="6861550"/>
            </a:xfrm>
            <a:custGeom>
              <a:avLst/>
              <a:gdLst/>
              <a:ahLst/>
              <a:cxnLst/>
              <a:rect l="0" t="0" r="r" b="b"/>
              <a:pathLst>
                <a:path w="1058" h="1439">
                  <a:moveTo>
                    <a:pt x="1011" y="1439"/>
                  </a:moveTo>
                  <a:cubicBezTo>
                    <a:pt x="1058" y="1131"/>
                    <a:pt x="825" y="841"/>
                    <a:pt x="648" y="617"/>
                  </a:cubicBezTo>
                  <a:cubicBezTo>
                    <a:pt x="462" y="383"/>
                    <a:pt x="248" y="16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5" name="Freeform 20"/>
            <p:cNvSpPr/>
            <p:nvPr/>
          </p:nvSpPr>
          <p:spPr bwMode="auto">
            <a:xfrm>
              <a:off x="8768289" y="5579"/>
              <a:ext cx="3417888" cy="2742066"/>
            </a:xfrm>
            <a:custGeom>
              <a:avLst/>
              <a:gdLst/>
              <a:ahLst/>
              <a:cxnLst/>
              <a:rect l="0" t="0" r="r" b="b"/>
              <a:pathLst>
                <a:path w="718" h="575">
                  <a:moveTo>
                    <a:pt x="718" y="575"/>
                  </a:moveTo>
                  <a:cubicBezTo>
                    <a:pt x="500" y="360"/>
                    <a:pt x="260" y="163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6" name="Freeform 21"/>
            <p:cNvSpPr/>
            <p:nvPr/>
          </p:nvSpPr>
          <p:spPr bwMode="auto">
            <a:xfrm>
              <a:off x="9235014" y="10367"/>
              <a:ext cx="2951163" cy="2555325"/>
            </a:xfrm>
            <a:custGeom>
              <a:avLst/>
              <a:gdLst/>
              <a:ahLst/>
              <a:cxnLst/>
              <a:rect l="0" t="0" r="r" b="b"/>
              <a:pathLst>
                <a:path w="620" h="536">
                  <a:moveTo>
                    <a:pt x="620" y="536"/>
                  </a:moveTo>
                  <a:cubicBezTo>
                    <a:pt x="404" y="314"/>
                    <a:pt x="196" y="13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7" name="Freeform 22"/>
            <p:cNvSpPr/>
            <p:nvPr/>
          </p:nvSpPr>
          <p:spPr bwMode="auto">
            <a:xfrm>
              <a:off x="10020826" y="5579"/>
              <a:ext cx="2165350" cy="1358265"/>
            </a:xfrm>
            <a:custGeom>
              <a:avLst/>
              <a:gdLst/>
              <a:ahLst/>
              <a:cxnLst/>
              <a:rect l="0" t="0" r="r" b="b"/>
              <a:pathLst>
                <a:path w="455" h="285">
                  <a:moveTo>
                    <a:pt x="0" y="0"/>
                  </a:moveTo>
                  <a:cubicBezTo>
                    <a:pt x="153" y="85"/>
                    <a:pt x="308" y="180"/>
                    <a:pt x="455" y="28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8" name="Freeform 23"/>
            <p:cNvSpPr/>
            <p:nvPr/>
          </p:nvSpPr>
          <p:spPr bwMode="auto">
            <a:xfrm>
              <a:off x="11290826" y="5579"/>
              <a:ext cx="895350" cy="534687"/>
            </a:xfrm>
            <a:custGeom>
              <a:avLst/>
              <a:gdLst/>
              <a:ahLst/>
              <a:cxnLst/>
              <a:rect l="0" t="0" r="r" b="b"/>
              <a:pathLst>
                <a:path w="188" h="112">
                  <a:moveTo>
                    <a:pt x="0" y="0"/>
                  </a:moveTo>
                  <a:cubicBezTo>
                    <a:pt x="63" y="36"/>
                    <a:pt x="126" y="73"/>
                    <a:pt x="188" y="112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9" name="Group 8"/>
          <p:cNvGrpSpPr/>
          <p:nvPr/>
        </p:nvGrpSpPr>
        <p:grpSpPr>
          <a:xfrm>
            <a:off x="1669293" y="1186483"/>
            <a:ext cx="8848345" cy="4477933"/>
            <a:chOff x="1669293" y="1186483"/>
            <a:chExt cx="8848345" cy="4477933"/>
          </a:xfrm>
        </p:grpSpPr>
        <p:sp>
          <p:nvSpPr>
            <p:cNvPr id="39" name="Rectangle 38"/>
            <p:cNvSpPr/>
            <p:nvPr/>
          </p:nvSpPr>
          <p:spPr>
            <a:xfrm>
              <a:off x="1674042" y="1186483"/>
              <a:ext cx="8843596" cy="716184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40" name="Isosceles Triangle 39"/>
            <p:cNvSpPr/>
            <p:nvPr/>
          </p:nvSpPr>
          <p:spPr>
            <a:xfrm rot="10800000">
              <a:off x="5892384" y="5313353"/>
              <a:ext cx="407233" cy="35106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41" name="Rectangle 40"/>
            <p:cNvSpPr/>
            <p:nvPr/>
          </p:nvSpPr>
          <p:spPr>
            <a:xfrm>
              <a:off x="1669293" y="1991156"/>
              <a:ext cx="8845667" cy="3322196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9236" y="2075504"/>
            <a:ext cx="8679915" cy="1748729"/>
          </a:xfrm>
        </p:spPr>
        <p:txBody>
          <a:bodyPr bIns="0" anchor="b">
            <a:normAutofit/>
          </a:bodyPr>
          <a:lstStyle>
            <a:lvl1pPr algn="ctr">
              <a:lnSpc>
                <a:spcPct val="80000"/>
              </a:lnSpc>
              <a:defRPr sz="5400" spc="-150">
                <a:solidFill>
                  <a:srgbClr val="FFFE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9237" y="3906266"/>
            <a:ext cx="8673427" cy="1322587"/>
          </a:xfrm>
        </p:spPr>
        <p:txBody>
          <a:bodyPr tIns="0">
            <a:normAutofit/>
          </a:bodyPr>
          <a:lstStyle>
            <a:lvl1pPr marL="0" indent="0" algn="ctr">
              <a:lnSpc>
                <a:spcPct val="100000"/>
              </a:lnSpc>
              <a:buNone/>
              <a:defRPr sz="1800" b="0">
                <a:solidFill>
                  <a:srgbClr val="FFFEFF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04672" y="320040"/>
            <a:ext cx="3657600" cy="320040"/>
          </a:xfrm>
        </p:spPr>
        <p:txBody>
          <a:bodyPr vert="horz" lIns="91440" tIns="45720" rIns="91440" bIns="45720" rtlCol="0" anchor="ctr"/>
          <a:lstStyle>
            <a:lvl1pPr>
              <a:defRPr lang="en-US"/>
            </a:lvl1pPr>
          </a:lstStyle>
          <a:p>
            <a:fld id="{48A87A34-81AB-432B-8DAE-1953F412C126}" type="datetimeFigureOut">
              <a:rPr lang="en-US" dirty="0"/>
              <a:pPr/>
              <a:t>4/2/2022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4672" y="6227064"/>
            <a:ext cx="10588752" cy="320040"/>
          </a:xfrm>
        </p:spPr>
        <p:txBody>
          <a:bodyPr/>
          <a:lstStyle>
            <a:lvl1pPr algn="ctr">
              <a:defRPr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469880" y="320040"/>
            <a:ext cx="914400" cy="320040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5" name="Group 74"/>
          <p:cNvGrpSpPr/>
          <p:nvPr/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76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7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8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9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0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1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22" name="Group 21"/>
          <p:cNvGrpSpPr/>
          <p:nvPr/>
        </p:nvGrpSpPr>
        <p:grpSpPr>
          <a:xfrm>
            <a:off x="800144" y="1699589"/>
            <a:ext cx="3674476" cy="3470421"/>
            <a:chOff x="697883" y="1816768"/>
            <a:chExt cx="3674476" cy="3470421"/>
          </a:xfrm>
        </p:grpSpPr>
        <p:sp>
          <p:nvSpPr>
            <p:cNvPr id="23" name="Rectangle 22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4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8632" y="2349925"/>
            <a:ext cx="3501196" cy="2456441"/>
          </a:xfrm>
        </p:spPr>
        <p:txBody>
          <a:bodyPr/>
          <a:lstStyle>
            <a:lvl1pPr>
              <a:defRPr>
                <a:solidFill>
                  <a:srgbClr val="FFFE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109983" y="794719"/>
            <a:ext cx="6275035" cy="5257090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4/2/2022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5" name="Group 74"/>
          <p:cNvGrpSpPr/>
          <p:nvPr/>
        </p:nvGrpSpPr>
        <p:grpSpPr>
          <a:xfrm flipH="1">
            <a:off x="0" y="0"/>
            <a:ext cx="12584114" cy="6853238"/>
            <a:chOff x="-417513" y="0"/>
            <a:chExt cx="12584114" cy="6853238"/>
          </a:xfrm>
        </p:grpSpPr>
        <p:sp>
          <p:nvSpPr>
            <p:cNvPr id="76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7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8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9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0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1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22" name="Group 21"/>
          <p:cNvGrpSpPr/>
          <p:nvPr/>
        </p:nvGrpSpPr>
        <p:grpSpPr>
          <a:xfrm>
            <a:off x="7718948" y="1699589"/>
            <a:ext cx="3674476" cy="3470421"/>
            <a:chOff x="697883" y="1816768"/>
            <a:chExt cx="3674476" cy="3470421"/>
          </a:xfrm>
        </p:grpSpPr>
        <p:sp>
          <p:nvSpPr>
            <p:cNvPr id="23" name="Rectangle 22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4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807437" y="2349925"/>
            <a:ext cx="3501195" cy="2456442"/>
          </a:xfrm>
        </p:spPr>
        <p:txBody>
          <a:bodyPr vert="eaVert"/>
          <a:lstStyle>
            <a:lvl1pPr algn="l">
              <a:lnSpc>
                <a:spcPct val="80000"/>
              </a:lnSpc>
              <a:defRPr>
                <a:solidFill>
                  <a:srgbClr val="FFFE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02747" y="798444"/>
            <a:ext cx="6268622" cy="5257303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04672" y="320040"/>
            <a:ext cx="3657600" cy="320040"/>
          </a:xfrm>
        </p:spPr>
        <p:txBody>
          <a:bodyPr/>
          <a:lstStyle/>
          <a:p>
            <a:fld id="{48A87A34-81AB-432B-8DAE-1953F412C126}" type="datetimeFigureOut">
              <a:rPr lang="en-US" dirty="0"/>
              <a:t>4/2/2022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4672" y="6227064"/>
            <a:ext cx="10588752" cy="32004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469880" y="320040"/>
            <a:ext cx="914400" cy="320040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0" name="Group 79"/>
          <p:cNvGrpSpPr/>
          <p:nvPr/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81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7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8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9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0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1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27" name="Group 26"/>
          <p:cNvGrpSpPr/>
          <p:nvPr/>
        </p:nvGrpSpPr>
        <p:grpSpPr>
          <a:xfrm>
            <a:off x="800144" y="1699589"/>
            <a:ext cx="3674476" cy="3470421"/>
            <a:chOff x="697883" y="1816768"/>
            <a:chExt cx="3674476" cy="3470421"/>
          </a:xfrm>
        </p:grpSpPr>
        <p:sp>
          <p:nvSpPr>
            <p:cNvPr id="28" name="Rectangle 27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8631" y="2349925"/>
            <a:ext cx="3498979" cy="2456442"/>
          </a:xfrm>
        </p:spPr>
        <p:txBody>
          <a:bodyPr/>
          <a:lstStyle>
            <a:lvl1pPr>
              <a:defRPr>
                <a:solidFill>
                  <a:srgbClr val="FFFE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18447" y="803186"/>
            <a:ext cx="6281873" cy="5248622"/>
          </a:xfrm>
        </p:spPr>
        <p:txBody>
          <a:bodyPr anchor="ctr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4/2/2022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7" name="Group 76"/>
          <p:cNvGrpSpPr/>
          <p:nvPr/>
        </p:nvGrpSpPr>
        <p:grpSpPr>
          <a:xfrm>
            <a:off x="-329674" y="-59376"/>
            <a:ext cx="12515851" cy="6923798"/>
            <a:chOff x="-329674" y="-51881"/>
            <a:chExt cx="12515851" cy="6923798"/>
          </a:xfrm>
        </p:grpSpPr>
        <p:sp>
          <p:nvSpPr>
            <p:cNvPr id="78" name="Freeform 5"/>
            <p:cNvSpPr/>
            <p:nvPr/>
          </p:nvSpPr>
          <p:spPr bwMode="auto">
            <a:xfrm>
              <a:off x="-329674" y="1298404"/>
              <a:ext cx="9702800" cy="5573512"/>
            </a:xfrm>
            <a:custGeom>
              <a:avLst/>
              <a:gdLst/>
              <a:ahLst/>
              <a:cxnLst/>
              <a:rect l="0" t="0" r="r" b="b"/>
              <a:pathLst>
                <a:path w="2038" h="1169">
                  <a:moveTo>
                    <a:pt x="1752" y="1169"/>
                  </a:moveTo>
                  <a:cubicBezTo>
                    <a:pt x="2038" y="928"/>
                    <a:pt x="1673" y="513"/>
                    <a:pt x="1487" y="334"/>
                  </a:cubicBezTo>
                  <a:cubicBezTo>
                    <a:pt x="1316" y="170"/>
                    <a:pt x="1099" y="43"/>
                    <a:pt x="860" y="22"/>
                  </a:cubicBezTo>
                  <a:cubicBezTo>
                    <a:pt x="621" y="0"/>
                    <a:pt x="341" y="128"/>
                    <a:pt x="199" y="318"/>
                  </a:cubicBezTo>
                  <a:cubicBezTo>
                    <a:pt x="0" y="586"/>
                    <a:pt x="184" y="965"/>
                    <a:pt x="399" y="116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9" name="Freeform 6"/>
            <p:cNvSpPr/>
            <p:nvPr/>
          </p:nvSpPr>
          <p:spPr bwMode="auto">
            <a:xfrm>
              <a:off x="670451" y="2018236"/>
              <a:ext cx="7373938" cy="4848892"/>
            </a:xfrm>
            <a:custGeom>
              <a:avLst/>
              <a:gdLst/>
              <a:ahLst/>
              <a:cxnLst/>
              <a:rect l="0" t="0" r="r" b="b"/>
              <a:pathLst>
                <a:path w="1549" h="1017">
                  <a:moveTo>
                    <a:pt x="1025" y="1016"/>
                  </a:moveTo>
                  <a:cubicBezTo>
                    <a:pt x="1223" y="971"/>
                    <a:pt x="1549" y="857"/>
                    <a:pt x="1443" y="592"/>
                  </a:cubicBezTo>
                  <a:cubicBezTo>
                    <a:pt x="1344" y="344"/>
                    <a:pt x="1041" y="111"/>
                    <a:pt x="782" y="53"/>
                  </a:cubicBezTo>
                  <a:cubicBezTo>
                    <a:pt x="545" y="0"/>
                    <a:pt x="275" y="117"/>
                    <a:pt x="150" y="329"/>
                  </a:cubicBezTo>
                  <a:cubicBezTo>
                    <a:pt x="0" y="584"/>
                    <a:pt x="243" y="911"/>
                    <a:pt x="477" y="1017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0" name="Freeform 7"/>
            <p:cNvSpPr/>
            <p:nvPr/>
          </p:nvSpPr>
          <p:spPr bwMode="auto">
            <a:xfrm>
              <a:off x="251351" y="1788400"/>
              <a:ext cx="8035925" cy="5083516"/>
            </a:xfrm>
            <a:custGeom>
              <a:avLst/>
              <a:gdLst/>
              <a:ahLst/>
              <a:cxnLst/>
              <a:rect l="0" t="0" r="r" b="b"/>
              <a:pathLst>
                <a:path w="1688" h="1066">
                  <a:moveTo>
                    <a:pt x="1302" y="1066"/>
                  </a:moveTo>
                  <a:cubicBezTo>
                    <a:pt x="1416" y="1024"/>
                    <a:pt x="1551" y="962"/>
                    <a:pt x="1613" y="850"/>
                  </a:cubicBezTo>
                  <a:cubicBezTo>
                    <a:pt x="1688" y="715"/>
                    <a:pt x="1606" y="575"/>
                    <a:pt x="1517" y="471"/>
                  </a:cubicBezTo>
                  <a:cubicBezTo>
                    <a:pt x="1336" y="258"/>
                    <a:pt x="1084" y="62"/>
                    <a:pt x="798" y="28"/>
                  </a:cubicBezTo>
                  <a:cubicBezTo>
                    <a:pt x="559" y="0"/>
                    <a:pt x="317" y="138"/>
                    <a:pt x="181" y="333"/>
                  </a:cubicBezTo>
                  <a:cubicBezTo>
                    <a:pt x="0" y="592"/>
                    <a:pt x="191" y="907"/>
                    <a:pt x="420" y="10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1" name="Freeform 8"/>
            <p:cNvSpPr/>
            <p:nvPr/>
          </p:nvSpPr>
          <p:spPr bwMode="auto">
            <a:xfrm>
              <a:off x="-1061" y="549842"/>
              <a:ext cx="10334625" cy="6322075"/>
            </a:xfrm>
            <a:custGeom>
              <a:avLst/>
              <a:gdLst/>
              <a:ahLst/>
              <a:cxnLst/>
              <a:rect l="0" t="0" r="r" b="b"/>
              <a:pathLst>
                <a:path w="2171" h="1326">
                  <a:moveTo>
                    <a:pt x="1873" y="1326"/>
                  </a:moveTo>
                  <a:cubicBezTo>
                    <a:pt x="2171" y="1045"/>
                    <a:pt x="1825" y="678"/>
                    <a:pt x="1609" y="473"/>
                  </a:cubicBezTo>
                  <a:cubicBezTo>
                    <a:pt x="1406" y="281"/>
                    <a:pt x="1159" y="116"/>
                    <a:pt x="880" y="63"/>
                  </a:cubicBezTo>
                  <a:cubicBezTo>
                    <a:pt x="545" y="0"/>
                    <a:pt x="214" y="161"/>
                    <a:pt x="0" y="42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9"/>
            <p:cNvSpPr/>
            <p:nvPr/>
          </p:nvSpPr>
          <p:spPr bwMode="auto">
            <a:xfrm>
              <a:off x="3701" y="6186246"/>
              <a:ext cx="504825" cy="681527"/>
            </a:xfrm>
            <a:custGeom>
              <a:avLst/>
              <a:gdLst/>
              <a:ahLst/>
              <a:cxnLst/>
              <a:rect l="0" t="0" r="r" b="b"/>
              <a:pathLst>
                <a:path w="106" h="143">
                  <a:moveTo>
                    <a:pt x="0" y="0"/>
                  </a:moveTo>
                  <a:cubicBezTo>
                    <a:pt x="35" y="54"/>
                    <a:pt x="70" y="101"/>
                    <a:pt x="106" y="143"/>
                  </a:cubicBezTo>
                </a:path>
              </a:pathLst>
            </a:custGeom>
            <a:noFill/>
            <a:ln w="4763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10"/>
            <p:cNvSpPr/>
            <p:nvPr/>
          </p:nvSpPr>
          <p:spPr bwMode="auto">
            <a:xfrm>
              <a:off x="-1061" y="-51881"/>
              <a:ext cx="11091863" cy="6923796"/>
            </a:xfrm>
            <a:custGeom>
              <a:avLst/>
              <a:gdLst/>
              <a:ahLst/>
              <a:cxnLst/>
              <a:rect l="0" t="0" r="r" b="b"/>
              <a:pathLst>
                <a:path w="2330" h="1452">
                  <a:moveTo>
                    <a:pt x="2046" y="1452"/>
                  </a:moveTo>
                  <a:cubicBezTo>
                    <a:pt x="2330" y="1153"/>
                    <a:pt x="2049" y="821"/>
                    <a:pt x="1813" y="601"/>
                  </a:cubicBezTo>
                  <a:cubicBezTo>
                    <a:pt x="1569" y="375"/>
                    <a:pt x="1282" y="179"/>
                    <a:pt x="956" y="97"/>
                  </a:cubicBezTo>
                  <a:cubicBezTo>
                    <a:pt x="572" y="0"/>
                    <a:pt x="292" y="101"/>
                    <a:pt x="0" y="3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11"/>
            <p:cNvSpPr/>
            <p:nvPr/>
          </p:nvSpPr>
          <p:spPr bwMode="auto">
            <a:xfrm>
              <a:off x="5426601" y="5579"/>
              <a:ext cx="5788025" cy="6847184"/>
            </a:xfrm>
            <a:custGeom>
              <a:avLst/>
              <a:gdLst/>
              <a:ahLst/>
              <a:cxnLst/>
              <a:rect l="0" t="0" r="r" b="b"/>
              <a:pathLst>
                <a:path w="1216" h="1436">
                  <a:moveTo>
                    <a:pt x="1094" y="1436"/>
                  </a:moveTo>
                  <a:cubicBezTo>
                    <a:pt x="1216" y="1114"/>
                    <a:pt x="904" y="770"/>
                    <a:pt x="709" y="551"/>
                  </a:cubicBezTo>
                  <a:cubicBezTo>
                    <a:pt x="509" y="327"/>
                    <a:pt x="274" y="127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12"/>
            <p:cNvSpPr/>
            <p:nvPr/>
          </p:nvSpPr>
          <p:spPr bwMode="auto">
            <a:xfrm>
              <a:off x="-1061" y="5579"/>
              <a:ext cx="1057275" cy="614491"/>
            </a:xfrm>
            <a:custGeom>
              <a:avLst/>
              <a:gdLst/>
              <a:ahLst/>
              <a:cxnLst/>
              <a:rect l="0" t="0" r="r" b="b"/>
              <a:pathLst>
                <a:path w="222" h="129">
                  <a:moveTo>
                    <a:pt x="222" y="0"/>
                  </a:moveTo>
                  <a:cubicBezTo>
                    <a:pt x="152" y="35"/>
                    <a:pt x="76" y="78"/>
                    <a:pt x="0" y="12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3"/>
            <p:cNvSpPr/>
            <p:nvPr/>
          </p:nvSpPr>
          <p:spPr bwMode="auto">
            <a:xfrm>
              <a:off x="5821889" y="5579"/>
              <a:ext cx="5588000" cy="6866337"/>
            </a:xfrm>
            <a:custGeom>
              <a:avLst/>
              <a:gdLst/>
              <a:ahLst/>
              <a:cxnLst/>
              <a:rect l="0" t="0" r="r" b="b"/>
              <a:pathLst>
                <a:path w="1174" h="1440">
                  <a:moveTo>
                    <a:pt x="1067" y="1440"/>
                  </a:moveTo>
                  <a:cubicBezTo>
                    <a:pt x="1174" y="1124"/>
                    <a:pt x="887" y="797"/>
                    <a:pt x="698" y="577"/>
                  </a:cubicBezTo>
                  <a:cubicBezTo>
                    <a:pt x="500" y="348"/>
                    <a:pt x="270" y="14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4"/>
            <p:cNvSpPr/>
            <p:nvPr/>
          </p:nvSpPr>
          <p:spPr bwMode="auto">
            <a:xfrm>
              <a:off x="3701" y="790"/>
              <a:ext cx="595313" cy="352734"/>
            </a:xfrm>
            <a:custGeom>
              <a:avLst/>
              <a:gdLst/>
              <a:ahLst/>
              <a:cxnLst/>
              <a:rect l="0" t="0" r="r" b="b"/>
              <a:pathLst>
                <a:path w="125" h="74">
                  <a:moveTo>
                    <a:pt x="125" y="0"/>
                  </a:moveTo>
                  <a:cubicBezTo>
                    <a:pt x="85" y="22"/>
                    <a:pt x="43" y="47"/>
                    <a:pt x="0" y="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5"/>
            <p:cNvSpPr/>
            <p:nvPr/>
          </p:nvSpPr>
          <p:spPr bwMode="auto">
            <a:xfrm>
              <a:off x="6012389" y="5579"/>
              <a:ext cx="5497513" cy="6866337"/>
            </a:xfrm>
            <a:custGeom>
              <a:avLst/>
              <a:gdLst/>
              <a:ahLst/>
              <a:cxnLst/>
              <a:rect l="0" t="0" r="r" b="b"/>
              <a:pathLst>
                <a:path w="1155" h="1440">
                  <a:moveTo>
                    <a:pt x="1056" y="1440"/>
                  </a:moveTo>
                  <a:cubicBezTo>
                    <a:pt x="1155" y="1123"/>
                    <a:pt x="875" y="801"/>
                    <a:pt x="686" y="580"/>
                  </a:cubicBezTo>
                  <a:cubicBezTo>
                    <a:pt x="491" y="352"/>
                    <a:pt x="264" y="145"/>
                    <a:pt x="0" y="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6"/>
            <p:cNvSpPr/>
            <p:nvPr/>
          </p:nvSpPr>
          <p:spPr bwMode="auto">
            <a:xfrm>
              <a:off x="-1061" y="5579"/>
              <a:ext cx="357188" cy="213875"/>
            </a:xfrm>
            <a:custGeom>
              <a:avLst/>
              <a:gdLst/>
              <a:ahLst/>
              <a:cxnLst/>
              <a:rect l="0" t="0" r="r" b="b"/>
              <a:pathLst>
                <a:path w="75" h="45">
                  <a:moveTo>
                    <a:pt x="75" y="0"/>
                  </a:moveTo>
                  <a:cubicBezTo>
                    <a:pt x="50" y="14"/>
                    <a:pt x="25" y="29"/>
                    <a:pt x="0" y="45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17"/>
            <p:cNvSpPr/>
            <p:nvPr/>
          </p:nvSpPr>
          <p:spPr bwMode="auto">
            <a:xfrm>
              <a:off x="6210826" y="790"/>
              <a:ext cx="5522913" cy="6871126"/>
            </a:xfrm>
            <a:custGeom>
              <a:avLst/>
              <a:gdLst/>
              <a:ahLst/>
              <a:cxnLst/>
              <a:rect l="0" t="0" r="r" b="b"/>
              <a:pathLst>
                <a:path w="1160" h="1441">
                  <a:moveTo>
                    <a:pt x="1053" y="1441"/>
                  </a:moveTo>
                  <a:cubicBezTo>
                    <a:pt x="1160" y="1129"/>
                    <a:pt x="892" y="817"/>
                    <a:pt x="705" y="599"/>
                  </a:cubicBezTo>
                  <a:cubicBezTo>
                    <a:pt x="503" y="365"/>
                    <a:pt x="270" y="152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18"/>
            <p:cNvSpPr/>
            <p:nvPr/>
          </p:nvSpPr>
          <p:spPr bwMode="auto">
            <a:xfrm>
              <a:off x="6463239" y="5579"/>
              <a:ext cx="5413375" cy="6866337"/>
            </a:xfrm>
            <a:custGeom>
              <a:avLst/>
              <a:gdLst/>
              <a:ahLst/>
              <a:cxnLst/>
              <a:rect l="0" t="0" r="r" b="b"/>
              <a:pathLst>
                <a:path w="1137" h="1440">
                  <a:moveTo>
                    <a:pt x="1040" y="1440"/>
                  </a:moveTo>
                  <a:cubicBezTo>
                    <a:pt x="1137" y="1131"/>
                    <a:pt x="883" y="828"/>
                    <a:pt x="698" y="611"/>
                  </a:cubicBezTo>
                  <a:cubicBezTo>
                    <a:pt x="498" y="375"/>
                    <a:pt x="268" y="159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19"/>
            <p:cNvSpPr/>
            <p:nvPr/>
          </p:nvSpPr>
          <p:spPr bwMode="auto">
            <a:xfrm>
              <a:off x="6877576" y="5579"/>
              <a:ext cx="5037138" cy="6861550"/>
            </a:xfrm>
            <a:custGeom>
              <a:avLst/>
              <a:gdLst/>
              <a:ahLst/>
              <a:cxnLst/>
              <a:rect l="0" t="0" r="r" b="b"/>
              <a:pathLst>
                <a:path w="1058" h="1439">
                  <a:moveTo>
                    <a:pt x="1011" y="1439"/>
                  </a:moveTo>
                  <a:cubicBezTo>
                    <a:pt x="1058" y="1131"/>
                    <a:pt x="825" y="841"/>
                    <a:pt x="648" y="617"/>
                  </a:cubicBezTo>
                  <a:cubicBezTo>
                    <a:pt x="462" y="383"/>
                    <a:pt x="248" y="16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20"/>
            <p:cNvSpPr/>
            <p:nvPr/>
          </p:nvSpPr>
          <p:spPr bwMode="auto">
            <a:xfrm>
              <a:off x="8768289" y="5579"/>
              <a:ext cx="3417888" cy="2742066"/>
            </a:xfrm>
            <a:custGeom>
              <a:avLst/>
              <a:gdLst/>
              <a:ahLst/>
              <a:cxnLst/>
              <a:rect l="0" t="0" r="r" b="b"/>
              <a:pathLst>
                <a:path w="718" h="575">
                  <a:moveTo>
                    <a:pt x="718" y="575"/>
                  </a:moveTo>
                  <a:cubicBezTo>
                    <a:pt x="500" y="360"/>
                    <a:pt x="260" y="163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21"/>
            <p:cNvSpPr/>
            <p:nvPr/>
          </p:nvSpPr>
          <p:spPr bwMode="auto">
            <a:xfrm>
              <a:off x="9235014" y="10367"/>
              <a:ext cx="2951163" cy="2555325"/>
            </a:xfrm>
            <a:custGeom>
              <a:avLst/>
              <a:gdLst/>
              <a:ahLst/>
              <a:cxnLst/>
              <a:rect l="0" t="0" r="r" b="b"/>
              <a:pathLst>
                <a:path w="620" h="536">
                  <a:moveTo>
                    <a:pt x="620" y="536"/>
                  </a:moveTo>
                  <a:cubicBezTo>
                    <a:pt x="404" y="314"/>
                    <a:pt x="196" y="13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22"/>
            <p:cNvSpPr/>
            <p:nvPr/>
          </p:nvSpPr>
          <p:spPr bwMode="auto">
            <a:xfrm>
              <a:off x="10020826" y="5579"/>
              <a:ext cx="2165350" cy="1358265"/>
            </a:xfrm>
            <a:custGeom>
              <a:avLst/>
              <a:gdLst/>
              <a:ahLst/>
              <a:cxnLst/>
              <a:rect l="0" t="0" r="r" b="b"/>
              <a:pathLst>
                <a:path w="455" h="285">
                  <a:moveTo>
                    <a:pt x="0" y="0"/>
                  </a:moveTo>
                  <a:cubicBezTo>
                    <a:pt x="153" y="85"/>
                    <a:pt x="308" y="180"/>
                    <a:pt x="455" y="28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23"/>
            <p:cNvSpPr/>
            <p:nvPr/>
          </p:nvSpPr>
          <p:spPr bwMode="auto">
            <a:xfrm>
              <a:off x="11290826" y="5579"/>
              <a:ext cx="895350" cy="534687"/>
            </a:xfrm>
            <a:custGeom>
              <a:avLst/>
              <a:gdLst/>
              <a:ahLst/>
              <a:cxnLst/>
              <a:rect l="0" t="0" r="r" b="b"/>
              <a:pathLst>
                <a:path w="188" h="112">
                  <a:moveTo>
                    <a:pt x="0" y="0"/>
                  </a:moveTo>
                  <a:cubicBezTo>
                    <a:pt x="63" y="36"/>
                    <a:pt x="126" y="73"/>
                    <a:pt x="188" y="112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9" name="Group 8"/>
          <p:cNvGrpSpPr/>
          <p:nvPr/>
        </p:nvGrpSpPr>
        <p:grpSpPr>
          <a:xfrm>
            <a:off x="3259545" y="1186483"/>
            <a:ext cx="5666145" cy="4477933"/>
            <a:chOff x="3259545" y="1186483"/>
            <a:chExt cx="5666145" cy="4477933"/>
          </a:xfrm>
        </p:grpSpPr>
        <p:sp>
          <p:nvSpPr>
            <p:cNvPr id="99" name="Rectangle 98"/>
            <p:cNvSpPr/>
            <p:nvPr/>
          </p:nvSpPr>
          <p:spPr>
            <a:xfrm>
              <a:off x="3259545" y="1186483"/>
              <a:ext cx="5657881" cy="716184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00" name="Isosceles Triangle 39"/>
            <p:cNvSpPr/>
            <p:nvPr/>
          </p:nvSpPr>
          <p:spPr>
            <a:xfrm rot="10800000">
              <a:off x="5892384" y="5313353"/>
              <a:ext cx="407233" cy="35106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01" name="Rectangle 100"/>
            <p:cNvSpPr/>
            <p:nvPr/>
          </p:nvSpPr>
          <p:spPr>
            <a:xfrm>
              <a:off x="3259545" y="1991156"/>
              <a:ext cx="5666145" cy="3322196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44216" y="2074730"/>
            <a:ext cx="5490224" cy="1689390"/>
          </a:xfrm>
        </p:spPr>
        <p:txBody>
          <a:bodyPr bIns="0" anchor="b">
            <a:normAutofit/>
          </a:bodyPr>
          <a:lstStyle>
            <a:lvl1pPr algn="ctr">
              <a:defRPr sz="4400">
                <a:solidFill>
                  <a:srgbClr val="FFFE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344215" y="3846851"/>
            <a:ext cx="5490223" cy="1383770"/>
          </a:xfrm>
        </p:spPr>
        <p:txBody>
          <a:bodyPr tIns="0">
            <a:normAutofit/>
          </a:bodyPr>
          <a:lstStyle>
            <a:lvl1pPr marL="0" indent="0" algn="ctr">
              <a:buNone/>
              <a:defRPr sz="1800">
                <a:solidFill>
                  <a:srgbClr val="FFFE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04672" y="320040"/>
            <a:ext cx="3657600" cy="320040"/>
          </a:xfrm>
        </p:spPr>
        <p:txBody>
          <a:bodyPr/>
          <a:lstStyle/>
          <a:p>
            <a:fld id="{48A87A34-81AB-432B-8DAE-1953F412C126}" type="datetimeFigureOut">
              <a:rPr lang="en-US" dirty="0"/>
              <a:t>4/2/2022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4672" y="6227064"/>
            <a:ext cx="10588752" cy="320040"/>
          </a:xfrm>
        </p:spPr>
        <p:txBody>
          <a:bodyPr/>
          <a:lstStyle>
            <a:lvl1pPr algn="ctr">
              <a:defRPr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469880" y="320040"/>
            <a:ext cx="914400" cy="320040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7" name="Group 36"/>
          <p:cNvGrpSpPr/>
          <p:nvPr/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38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39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0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1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2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3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4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5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6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7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8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9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0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1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2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3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4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5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6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7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8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59" name="Group 58"/>
          <p:cNvGrpSpPr/>
          <p:nvPr/>
        </p:nvGrpSpPr>
        <p:grpSpPr>
          <a:xfrm>
            <a:off x="800144" y="1699589"/>
            <a:ext cx="3674476" cy="3470421"/>
            <a:chOff x="697883" y="1816768"/>
            <a:chExt cx="3674476" cy="3470421"/>
          </a:xfrm>
        </p:grpSpPr>
        <p:sp>
          <p:nvSpPr>
            <p:cNvPr id="60" name="Rectangle 59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61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62" name="Rectangle 61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9000" y="2339669"/>
            <a:ext cx="3500828" cy="2470065"/>
          </a:xfrm>
        </p:spPr>
        <p:txBody>
          <a:bodyPr lIns="91440" tIns="91440" rIns="91440" bIns="91440"/>
          <a:lstStyle>
            <a:lvl1pPr>
              <a:defRPr>
                <a:solidFill>
                  <a:srgbClr val="FFFE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120878" y="803187"/>
            <a:ext cx="6269591" cy="238265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18447" y="3672162"/>
            <a:ext cx="6272022" cy="238358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04672" y="320040"/>
            <a:ext cx="3657600" cy="320040"/>
          </a:xfrm>
        </p:spPr>
        <p:txBody>
          <a:bodyPr/>
          <a:lstStyle/>
          <a:p>
            <a:fld id="{48A87A34-81AB-432B-8DAE-1953F412C126}" type="datetimeFigureOut">
              <a:rPr lang="en-US" dirty="0"/>
              <a:t>4/2/2022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804672" y="6227064"/>
            <a:ext cx="10588752" cy="32004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469880" y="320040"/>
            <a:ext cx="914400" cy="320040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9" name="Group 38"/>
          <p:cNvGrpSpPr/>
          <p:nvPr/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40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1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2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3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4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5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6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7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8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9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0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1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2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3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4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5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6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7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8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9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60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61" name="Group 60"/>
          <p:cNvGrpSpPr/>
          <p:nvPr/>
        </p:nvGrpSpPr>
        <p:grpSpPr>
          <a:xfrm>
            <a:off x="800144" y="1699589"/>
            <a:ext cx="3674476" cy="3470421"/>
            <a:chOff x="697883" y="1816768"/>
            <a:chExt cx="3674476" cy="3470421"/>
          </a:xfrm>
        </p:grpSpPr>
        <p:sp>
          <p:nvSpPr>
            <p:cNvPr id="62" name="Rectangle 61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63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64" name="Rectangle 63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9001" y="2363915"/>
            <a:ext cx="3500828" cy="2460497"/>
          </a:xfrm>
        </p:spPr>
        <p:txBody>
          <a:bodyPr lIns="91440" tIns="91440" rIns="91440" bIns="91440"/>
          <a:lstStyle>
            <a:lvl1pPr>
              <a:defRPr>
                <a:solidFill>
                  <a:srgbClr val="FFFE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25137" y="803185"/>
            <a:ext cx="6265088" cy="685800"/>
          </a:xfrm>
        </p:spPr>
        <p:txBody>
          <a:bodyPr anchor="ctr">
            <a:noAutofit/>
          </a:bodyPr>
          <a:lstStyle>
            <a:lvl1pPr marL="0" indent="0" algn="l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25305" y="1488985"/>
            <a:ext cx="6264350" cy="169685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18653" y="3665887"/>
            <a:ext cx="6264414" cy="685800"/>
          </a:xfrm>
        </p:spPr>
        <p:txBody>
          <a:bodyPr anchor="ctr">
            <a:noAutofit/>
          </a:bodyPr>
          <a:lstStyle>
            <a:lvl1pPr marL="0" indent="0" algn="l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118447" y="4351687"/>
            <a:ext cx="6265588" cy="170406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804672" y="320040"/>
            <a:ext cx="3657600" cy="320040"/>
          </a:xfrm>
        </p:spPr>
        <p:txBody>
          <a:bodyPr/>
          <a:lstStyle/>
          <a:p>
            <a:fld id="{48A87A34-81AB-432B-8DAE-1953F412C126}" type="datetimeFigureOut">
              <a:rPr lang="en-US" dirty="0"/>
              <a:t>4/2/2022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804672" y="6227064"/>
            <a:ext cx="10588752" cy="32004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10469880" y="320040"/>
            <a:ext cx="914400" cy="320040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7" name="Group 76"/>
          <p:cNvGrpSpPr/>
          <p:nvPr/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78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9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0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1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7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8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24" name="Group 23"/>
          <p:cNvGrpSpPr/>
          <p:nvPr/>
        </p:nvGrpSpPr>
        <p:grpSpPr>
          <a:xfrm>
            <a:off x="800144" y="1699589"/>
            <a:ext cx="3674476" cy="3470421"/>
            <a:chOff x="697883" y="1816768"/>
            <a:chExt cx="3674476" cy="3470421"/>
          </a:xfrm>
        </p:grpSpPr>
        <p:sp>
          <p:nvSpPr>
            <p:cNvPr id="25" name="Rectangle 24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6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8632" y="2349925"/>
            <a:ext cx="3501196" cy="2456442"/>
          </a:xfrm>
        </p:spPr>
        <p:txBody>
          <a:bodyPr/>
          <a:lstStyle>
            <a:lvl1pPr>
              <a:defRPr>
                <a:solidFill>
                  <a:srgbClr val="FFFE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4/2/2022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804672" y="320040"/>
            <a:ext cx="3657600" cy="320040"/>
          </a:xfrm>
        </p:spPr>
        <p:txBody>
          <a:bodyPr/>
          <a:lstStyle/>
          <a:p>
            <a:fld id="{48A87A34-81AB-432B-8DAE-1953F412C126}" type="datetimeFigureOut">
              <a:rPr lang="en-US" dirty="0"/>
              <a:t>4/2/2022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804672" y="6227064"/>
            <a:ext cx="10588752" cy="32004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0469880" y="320040"/>
            <a:ext cx="914400" cy="320040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4" name="Group 73"/>
          <p:cNvGrpSpPr/>
          <p:nvPr/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75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6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7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8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9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0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1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21" name="Group 20"/>
          <p:cNvGrpSpPr/>
          <p:nvPr/>
        </p:nvGrpSpPr>
        <p:grpSpPr>
          <a:xfrm>
            <a:off x="800144" y="1699589"/>
            <a:ext cx="3674476" cy="3470421"/>
            <a:chOff x="697883" y="1816768"/>
            <a:chExt cx="3674476" cy="3470421"/>
          </a:xfrm>
        </p:grpSpPr>
        <p:sp>
          <p:nvSpPr>
            <p:cNvPr id="22" name="Rectangle 21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32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33" name="Rectangle 32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8631" y="2352026"/>
            <a:ext cx="3501197" cy="1223298"/>
          </a:xfrm>
        </p:spPr>
        <p:txBody>
          <a:bodyPr bIns="0" anchor="b">
            <a:noAutofit/>
          </a:bodyPr>
          <a:lstStyle>
            <a:lvl1pPr algn="ctr">
              <a:defRPr sz="3200">
                <a:solidFill>
                  <a:srgbClr val="FFFE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09983" y="802809"/>
            <a:ext cx="6275035" cy="5249940"/>
          </a:xfrm>
        </p:spPr>
        <p:txBody>
          <a:bodyPr anchor="ctr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88631" y="3580186"/>
            <a:ext cx="3501197" cy="1221164"/>
          </a:xfrm>
        </p:spPr>
        <p:txBody>
          <a:bodyPr/>
          <a:lstStyle>
            <a:lvl1pPr marL="0" indent="0" algn="ctr">
              <a:buNone/>
              <a:defRPr sz="1600">
                <a:solidFill>
                  <a:srgbClr val="FFFE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4/2/2022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3" name="Group 72"/>
          <p:cNvGrpSpPr/>
          <p:nvPr/>
        </p:nvGrpSpPr>
        <p:grpSpPr>
          <a:xfrm>
            <a:off x="-329674" y="-59376"/>
            <a:ext cx="12515851" cy="6923798"/>
            <a:chOff x="-329674" y="-51881"/>
            <a:chExt cx="12515851" cy="6923798"/>
          </a:xfrm>
        </p:grpSpPr>
        <p:sp>
          <p:nvSpPr>
            <p:cNvPr id="81" name="Freeform 5"/>
            <p:cNvSpPr/>
            <p:nvPr/>
          </p:nvSpPr>
          <p:spPr bwMode="auto">
            <a:xfrm>
              <a:off x="-329674" y="1298404"/>
              <a:ext cx="9702800" cy="5573512"/>
            </a:xfrm>
            <a:custGeom>
              <a:avLst/>
              <a:gdLst/>
              <a:ahLst/>
              <a:cxnLst/>
              <a:rect l="0" t="0" r="r" b="b"/>
              <a:pathLst>
                <a:path w="2038" h="1169">
                  <a:moveTo>
                    <a:pt x="1752" y="1169"/>
                  </a:moveTo>
                  <a:cubicBezTo>
                    <a:pt x="2038" y="928"/>
                    <a:pt x="1673" y="513"/>
                    <a:pt x="1487" y="334"/>
                  </a:cubicBezTo>
                  <a:cubicBezTo>
                    <a:pt x="1316" y="170"/>
                    <a:pt x="1099" y="43"/>
                    <a:pt x="860" y="22"/>
                  </a:cubicBezTo>
                  <a:cubicBezTo>
                    <a:pt x="621" y="0"/>
                    <a:pt x="341" y="128"/>
                    <a:pt x="199" y="318"/>
                  </a:cubicBezTo>
                  <a:cubicBezTo>
                    <a:pt x="0" y="586"/>
                    <a:pt x="184" y="965"/>
                    <a:pt x="399" y="116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6"/>
            <p:cNvSpPr/>
            <p:nvPr/>
          </p:nvSpPr>
          <p:spPr bwMode="auto">
            <a:xfrm>
              <a:off x="670451" y="2018236"/>
              <a:ext cx="7373938" cy="4848892"/>
            </a:xfrm>
            <a:custGeom>
              <a:avLst/>
              <a:gdLst/>
              <a:ahLst/>
              <a:cxnLst/>
              <a:rect l="0" t="0" r="r" b="b"/>
              <a:pathLst>
                <a:path w="1549" h="1017">
                  <a:moveTo>
                    <a:pt x="1025" y="1016"/>
                  </a:moveTo>
                  <a:cubicBezTo>
                    <a:pt x="1223" y="971"/>
                    <a:pt x="1549" y="857"/>
                    <a:pt x="1443" y="592"/>
                  </a:cubicBezTo>
                  <a:cubicBezTo>
                    <a:pt x="1344" y="344"/>
                    <a:pt x="1041" y="111"/>
                    <a:pt x="782" y="53"/>
                  </a:cubicBezTo>
                  <a:cubicBezTo>
                    <a:pt x="545" y="0"/>
                    <a:pt x="275" y="117"/>
                    <a:pt x="150" y="329"/>
                  </a:cubicBezTo>
                  <a:cubicBezTo>
                    <a:pt x="0" y="584"/>
                    <a:pt x="243" y="911"/>
                    <a:pt x="477" y="1017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7"/>
            <p:cNvSpPr/>
            <p:nvPr/>
          </p:nvSpPr>
          <p:spPr bwMode="auto">
            <a:xfrm>
              <a:off x="251351" y="1788400"/>
              <a:ext cx="8035925" cy="5083516"/>
            </a:xfrm>
            <a:custGeom>
              <a:avLst/>
              <a:gdLst/>
              <a:ahLst/>
              <a:cxnLst/>
              <a:rect l="0" t="0" r="r" b="b"/>
              <a:pathLst>
                <a:path w="1688" h="1066">
                  <a:moveTo>
                    <a:pt x="1302" y="1066"/>
                  </a:moveTo>
                  <a:cubicBezTo>
                    <a:pt x="1416" y="1024"/>
                    <a:pt x="1551" y="962"/>
                    <a:pt x="1613" y="850"/>
                  </a:cubicBezTo>
                  <a:cubicBezTo>
                    <a:pt x="1688" y="715"/>
                    <a:pt x="1606" y="575"/>
                    <a:pt x="1517" y="471"/>
                  </a:cubicBezTo>
                  <a:cubicBezTo>
                    <a:pt x="1336" y="258"/>
                    <a:pt x="1084" y="62"/>
                    <a:pt x="798" y="28"/>
                  </a:cubicBezTo>
                  <a:cubicBezTo>
                    <a:pt x="559" y="0"/>
                    <a:pt x="317" y="138"/>
                    <a:pt x="181" y="333"/>
                  </a:cubicBezTo>
                  <a:cubicBezTo>
                    <a:pt x="0" y="592"/>
                    <a:pt x="191" y="907"/>
                    <a:pt x="420" y="10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8"/>
            <p:cNvSpPr/>
            <p:nvPr/>
          </p:nvSpPr>
          <p:spPr bwMode="auto">
            <a:xfrm>
              <a:off x="-1061" y="549842"/>
              <a:ext cx="10334625" cy="6322075"/>
            </a:xfrm>
            <a:custGeom>
              <a:avLst/>
              <a:gdLst/>
              <a:ahLst/>
              <a:cxnLst/>
              <a:rect l="0" t="0" r="r" b="b"/>
              <a:pathLst>
                <a:path w="2171" h="1326">
                  <a:moveTo>
                    <a:pt x="1873" y="1326"/>
                  </a:moveTo>
                  <a:cubicBezTo>
                    <a:pt x="2171" y="1045"/>
                    <a:pt x="1825" y="678"/>
                    <a:pt x="1609" y="473"/>
                  </a:cubicBezTo>
                  <a:cubicBezTo>
                    <a:pt x="1406" y="281"/>
                    <a:pt x="1159" y="116"/>
                    <a:pt x="880" y="63"/>
                  </a:cubicBezTo>
                  <a:cubicBezTo>
                    <a:pt x="545" y="0"/>
                    <a:pt x="214" y="161"/>
                    <a:pt x="0" y="42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9"/>
            <p:cNvSpPr/>
            <p:nvPr/>
          </p:nvSpPr>
          <p:spPr bwMode="auto">
            <a:xfrm>
              <a:off x="3701" y="6186246"/>
              <a:ext cx="504825" cy="681527"/>
            </a:xfrm>
            <a:custGeom>
              <a:avLst/>
              <a:gdLst/>
              <a:ahLst/>
              <a:cxnLst/>
              <a:rect l="0" t="0" r="r" b="b"/>
              <a:pathLst>
                <a:path w="106" h="143">
                  <a:moveTo>
                    <a:pt x="0" y="0"/>
                  </a:moveTo>
                  <a:cubicBezTo>
                    <a:pt x="35" y="54"/>
                    <a:pt x="70" y="101"/>
                    <a:pt x="106" y="143"/>
                  </a:cubicBezTo>
                </a:path>
              </a:pathLst>
            </a:custGeom>
            <a:noFill/>
            <a:ln w="4763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0"/>
            <p:cNvSpPr/>
            <p:nvPr/>
          </p:nvSpPr>
          <p:spPr bwMode="auto">
            <a:xfrm>
              <a:off x="-1061" y="-51881"/>
              <a:ext cx="11091863" cy="6923796"/>
            </a:xfrm>
            <a:custGeom>
              <a:avLst/>
              <a:gdLst/>
              <a:ahLst/>
              <a:cxnLst/>
              <a:rect l="0" t="0" r="r" b="b"/>
              <a:pathLst>
                <a:path w="2330" h="1452">
                  <a:moveTo>
                    <a:pt x="2046" y="1452"/>
                  </a:moveTo>
                  <a:cubicBezTo>
                    <a:pt x="2330" y="1153"/>
                    <a:pt x="2049" y="821"/>
                    <a:pt x="1813" y="601"/>
                  </a:cubicBezTo>
                  <a:cubicBezTo>
                    <a:pt x="1569" y="375"/>
                    <a:pt x="1282" y="179"/>
                    <a:pt x="956" y="97"/>
                  </a:cubicBezTo>
                  <a:cubicBezTo>
                    <a:pt x="572" y="0"/>
                    <a:pt x="292" y="101"/>
                    <a:pt x="0" y="3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1"/>
            <p:cNvSpPr/>
            <p:nvPr/>
          </p:nvSpPr>
          <p:spPr bwMode="auto">
            <a:xfrm>
              <a:off x="5426601" y="5579"/>
              <a:ext cx="5788025" cy="6847184"/>
            </a:xfrm>
            <a:custGeom>
              <a:avLst/>
              <a:gdLst/>
              <a:ahLst/>
              <a:cxnLst/>
              <a:rect l="0" t="0" r="r" b="b"/>
              <a:pathLst>
                <a:path w="1216" h="1436">
                  <a:moveTo>
                    <a:pt x="1094" y="1436"/>
                  </a:moveTo>
                  <a:cubicBezTo>
                    <a:pt x="1216" y="1114"/>
                    <a:pt x="904" y="770"/>
                    <a:pt x="709" y="551"/>
                  </a:cubicBezTo>
                  <a:cubicBezTo>
                    <a:pt x="509" y="327"/>
                    <a:pt x="274" y="127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2"/>
            <p:cNvSpPr/>
            <p:nvPr/>
          </p:nvSpPr>
          <p:spPr bwMode="auto">
            <a:xfrm>
              <a:off x="-1061" y="5579"/>
              <a:ext cx="1057275" cy="614491"/>
            </a:xfrm>
            <a:custGeom>
              <a:avLst/>
              <a:gdLst/>
              <a:ahLst/>
              <a:cxnLst/>
              <a:rect l="0" t="0" r="r" b="b"/>
              <a:pathLst>
                <a:path w="222" h="129">
                  <a:moveTo>
                    <a:pt x="222" y="0"/>
                  </a:moveTo>
                  <a:cubicBezTo>
                    <a:pt x="152" y="35"/>
                    <a:pt x="76" y="78"/>
                    <a:pt x="0" y="12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3"/>
            <p:cNvSpPr/>
            <p:nvPr/>
          </p:nvSpPr>
          <p:spPr bwMode="auto">
            <a:xfrm>
              <a:off x="5821889" y="5579"/>
              <a:ext cx="5588000" cy="6866337"/>
            </a:xfrm>
            <a:custGeom>
              <a:avLst/>
              <a:gdLst/>
              <a:ahLst/>
              <a:cxnLst/>
              <a:rect l="0" t="0" r="r" b="b"/>
              <a:pathLst>
                <a:path w="1174" h="1440">
                  <a:moveTo>
                    <a:pt x="1067" y="1440"/>
                  </a:moveTo>
                  <a:cubicBezTo>
                    <a:pt x="1174" y="1124"/>
                    <a:pt x="887" y="797"/>
                    <a:pt x="698" y="577"/>
                  </a:cubicBezTo>
                  <a:cubicBezTo>
                    <a:pt x="500" y="348"/>
                    <a:pt x="270" y="14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14"/>
            <p:cNvSpPr/>
            <p:nvPr/>
          </p:nvSpPr>
          <p:spPr bwMode="auto">
            <a:xfrm>
              <a:off x="3701" y="790"/>
              <a:ext cx="595313" cy="352734"/>
            </a:xfrm>
            <a:custGeom>
              <a:avLst/>
              <a:gdLst/>
              <a:ahLst/>
              <a:cxnLst/>
              <a:rect l="0" t="0" r="r" b="b"/>
              <a:pathLst>
                <a:path w="125" h="74">
                  <a:moveTo>
                    <a:pt x="125" y="0"/>
                  </a:moveTo>
                  <a:cubicBezTo>
                    <a:pt x="85" y="22"/>
                    <a:pt x="43" y="47"/>
                    <a:pt x="0" y="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15"/>
            <p:cNvSpPr/>
            <p:nvPr/>
          </p:nvSpPr>
          <p:spPr bwMode="auto">
            <a:xfrm>
              <a:off x="6012389" y="5579"/>
              <a:ext cx="5497513" cy="6866337"/>
            </a:xfrm>
            <a:custGeom>
              <a:avLst/>
              <a:gdLst/>
              <a:ahLst/>
              <a:cxnLst/>
              <a:rect l="0" t="0" r="r" b="b"/>
              <a:pathLst>
                <a:path w="1155" h="1440">
                  <a:moveTo>
                    <a:pt x="1056" y="1440"/>
                  </a:moveTo>
                  <a:cubicBezTo>
                    <a:pt x="1155" y="1123"/>
                    <a:pt x="875" y="801"/>
                    <a:pt x="686" y="580"/>
                  </a:cubicBezTo>
                  <a:cubicBezTo>
                    <a:pt x="491" y="352"/>
                    <a:pt x="264" y="145"/>
                    <a:pt x="0" y="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16"/>
            <p:cNvSpPr/>
            <p:nvPr/>
          </p:nvSpPr>
          <p:spPr bwMode="auto">
            <a:xfrm>
              <a:off x="-1061" y="5579"/>
              <a:ext cx="357188" cy="213875"/>
            </a:xfrm>
            <a:custGeom>
              <a:avLst/>
              <a:gdLst/>
              <a:ahLst/>
              <a:cxnLst/>
              <a:rect l="0" t="0" r="r" b="b"/>
              <a:pathLst>
                <a:path w="75" h="45">
                  <a:moveTo>
                    <a:pt x="75" y="0"/>
                  </a:moveTo>
                  <a:cubicBezTo>
                    <a:pt x="50" y="14"/>
                    <a:pt x="25" y="29"/>
                    <a:pt x="0" y="45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17"/>
            <p:cNvSpPr/>
            <p:nvPr/>
          </p:nvSpPr>
          <p:spPr bwMode="auto">
            <a:xfrm>
              <a:off x="6210826" y="790"/>
              <a:ext cx="5522913" cy="6871126"/>
            </a:xfrm>
            <a:custGeom>
              <a:avLst/>
              <a:gdLst/>
              <a:ahLst/>
              <a:cxnLst/>
              <a:rect l="0" t="0" r="r" b="b"/>
              <a:pathLst>
                <a:path w="1160" h="1441">
                  <a:moveTo>
                    <a:pt x="1053" y="1441"/>
                  </a:moveTo>
                  <a:cubicBezTo>
                    <a:pt x="1160" y="1129"/>
                    <a:pt x="892" y="817"/>
                    <a:pt x="705" y="599"/>
                  </a:cubicBezTo>
                  <a:cubicBezTo>
                    <a:pt x="503" y="365"/>
                    <a:pt x="270" y="152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18"/>
            <p:cNvSpPr/>
            <p:nvPr/>
          </p:nvSpPr>
          <p:spPr bwMode="auto">
            <a:xfrm>
              <a:off x="6463239" y="5579"/>
              <a:ext cx="5413375" cy="6866337"/>
            </a:xfrm>
            <a:custGeom>
              <a:avLst/>
              <a:gdLst/>
              <a:ahLst/>
              <a:cxnLst/>
              <a:rect l="0" t="0" r="r" b="b"/>
              <a:pathLst>
                <a:path w="1137" h="1440">
                  <a:moveTo>
                    <a:pt x="1040" y="1440"/>
                  </a:moveTo>
                  <a:cubicBezTo>
                    <a:pt x="1137" y="1131"/>
                    <a:pt x="883" y="828"/>
                    <a:pt x="698" y="611"/>
                  </a:cubicBezTo>
                  <a:cubicBezTo>
                    <a:pt x="498" y="375"/>
                    <a:pt x="268" y="159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19"/>
            <p:cNvSpPr/>
            <p:nvPr/>
          </p:nvSpPr>
          <p:spPr bwMode="auto">
            <a:xfrm>
              <a:off x="6877576" y="5579"/>
              <a:ext cx="5037138" cy="6861550"/>
            </a:xfrm>
            <a:custGeom>
              <a:avLst/>
              <a:gdLst/>
              <a:ahLst/>
              <a:cxnLst/>
              <a:rect l="0" t="0" r="r" b="b"/>
              <a:pathLst>
                <a:path w="1058" h="1439">
                  <a:moveTo>
                    <a:pt x="1011" y="1439"/>
                  </a:moveTo>
                  <a:cubicBezTo>
                    <a:pt x="1058" y="1131"/>
                    <a:pt x="825" y="841"/>
                    <a:pt x="648" y="617"/>
                  </a:cubicBezTo>
                  <a:cubicBezTo>
                    <a:pt x="462" y="383"/>
                    <a:pt x="248" y="16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20"/>
            <p:cNvSpPr/>
            <p:nvPr/>
          </p:nvSpPr>
          <p:spPr bwMode="auto">
            <a:xfrm>
              <a:off x="8768289" y="5579"/>
              <a:ext cx="3417888" cy="2742066"/>
            </a:xfrm>
            <a:custGeom>
              <a:avLst/>
              <a:gdLst/>
              <a:ahLst/>
              <a:cxnLst/>
              <a:rect l="0" t="0" r="r" b="b"/>
              <a:pathLst>
                <a:path w="718" h="575">
                  <a:moveTo>
                    <a:pt x="718" y="575"/>
                  </a:moveTo>
                  <a:cubicBezTo>
                    <a:pt x="500" y="360"/>
                    <a:pt x="260" y="163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7" name="Freeform 21"/>
            <p:cNvSpPr/>
            <p:nvPr/>
          </p:nvSpPr>
          <p:spPr bwMode="auto">
            <a:xfrm>
              <a:off x="9235014" y="10367"/>
              <a:ext cx="2951163" cy="2555325"/>
            </a:xfrm>
            <a:custGeom>
              <a:avLst/>
              <a:gdLst/>
              <a:ahLst/>
              <a:cxnLst/>
              <a:rect l="0" t="0" r="r" b="b"/>
              <a:pathLst>
                <a:path w="620" h="536">
                  <a:moveTo>
                    <a:pt x="620" y="536"/>
                  </a:moveTo>
                  <a:cubicBezTo>
                    <a:pt x="404" y="314"/>
                    <a:pt x="196" y="13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8" name="Freeform 22"/>
            <p:cNvSpPr/>
            <p:nvPr/>
          </p:nvSpPr>
          <p:spPr bwMode="auto">
            <a:xfrm>
              <a:off x="10020826" y="5579"/>
              <a:ext cx="2165350" cy="1358265"/>
            </a:xfrm>
            <a:custGeom>
              <a:avLst/>
              <a:gdLst/>
              <a:ahLst/>
              <a:cxnLst/>
              <a:rect l="0" t="0" r="r" b="b"/>
              <a:pathLst>
                <a:path w="455" h="285">
                  <a:moveTo>
                    <a:pt x="0" y="0"/>
                  </a:moveTo>
                  <a:cubicBezTo>
                    <a:pt x="153" y="85"/>
                    <a:pt x="308" y="180"/>
                    <a:pt x="455" y="28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9" name="Freeform 23"/>
            <p:cNvSpPr/>
            <p:nvPr/>
          </p:nvSpPr>
          <p:spPr bwMode="auto">
            <a:xfrm>
              <a:off x="11290826" y="5579"/>
              <a:ext cx="895350" cy="534687"/>
            </a:xfrm>
            <a:custGeom>
              <a:avLst/>
              <a:gdLst/>
              <a:ahLst/>
              <a:cxnLst/>
              <a:rect l="0" t="0" r="r" b="b"/>
              <a:pathLst>
                <a:path w="188" h="112">
                  <a:moveTo>
                    <a:pt x="0" y="0"/>
                  </a:moveTo>
                  <a:cubicBezTo>
                    <a:pt x="63" y="36"/>
                    <a:pt x="126" y="73"/>
                    <a:pt x="188" y="112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76" name="Group 75"/>
          <p:cNvGrpSpPr/>
          <p:nvPr/>
        </p:nvGrpSpPr>
        <p:grpSpPr>
          <a:xfrm>
            <a:off x="805336" y="1698331"/>
            <a:ext cx="5941540" cy="3470421"/>
            <a:chOff x="805336" y="1698331"/>
            <a:chExt cx="5941540" cy="3470421"/>
          </a:xfrm>
        </p:grpSpPr>
        <p:sp>
          <p:nvSpPr>
            <p:cNvPr id="77" name="Rectangle 76"/>
            <p:cNvSpPr/>
            <p:nvPr/>
          </p:nvSpPr>
          <p:spPr>
            <a:xfrm>
              <a:off x="805336" y="1698331"/>
              <a:ext cx="5941540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78" name="Isosceles Triangle 9"/>
            <p:cNvSpPr/>
            <p:nvPr/>
          </p:nvSpPr>
          <p:spPr>
            <a:xfrm rot="10800000">
              <a:off x="3618113" y="4896349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79" name="Rectangle 78"/>
            <p:cNvSpPr/>
            <p:nvPr/>
          </p:nvSpPr>
          <p:spPr>
            <a:xfrm>
              <a:off x="805336" y="2274403"/>
              <a:ext cx="5941540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543510" y="0"/>
            <a:ext cx="4648490" cy="6858000"/>
          </a:xfrm>
          <a:solidFill>
            <a:schemeClr val="bg1">
              <a:lumMod val="65000"/>
              <a:lumOff val="35000"/>
            </a:schemeClr>
          </a:solidFill>
          <a:ln w="9525" cap="sq">
            <a:noFill/>
            <a:miter lim="800000"/>
          </a:ln>
          <a:effectLst/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5443" y="2360255"/>
            <a:ext cx="5776646" cy="1178032"/>
          </a:xfrm>
        </p:spPr>
        <p:txBody>
          <a:bodyPr bIns="0" anchor="b">
            <a:normAutofit/>
          </a:bodyPr>
          <a:lstStyle>
            <a:lvl1pPr>
              <a:defRPr sz="3600">
                <a:solidFill>
                  <a:srgbClr val="FFFE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85443" y="3545012"/>
            <a:ext cx="5776646" cy="1274198"/>
          </a:xfr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rgbClr val="FFFE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04672" y="320040"/>
            <a:ext cx="3657600" cy="320040"/>
          </a:xfrm>
        </p:spPr>
        <p:txBody>
          <a:bodyPr/>
          <a:lstStyle/>
          <a:p>
            <a:fld id="{48A87A34-81AB-432B-8DAE-1953F412C126}" type="datetimeFigureOut">
              <a:rPr lang="en-US" dirty="0"/>
              <a:t>4/2/2022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804672" y="6227064"/>
            <a:ext cx="5942203" cy="32004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828377" y="320040"/>
            <a:ext cx="914400" cy="320040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 /><Relationship Id="rId3" Type="http://schemas.openxmlformats.org/officeDocument/2006/relationships/slideLayout" Target="../slideLayouts/slideLayout3.xml" /><Relationship Id="rId7" Type="http://schemas.openxmlformats.org/officeDocument/2006/relationships/slideLayout" Target="../slideLayouts/slideLayout7.xml" /><Relationship Id="rId12" Type="http://schemas.openxmlformats.org/officeDocument/2006/relationships/theme" Target="../theme/theme1.xml" /><Relationship Id="rId2" Type="http://schemas.openxmlformats.org/officeDocument/2006/relationships/slideLayout" Target="../slideLayouts/slideLayout2.xml" /><Relationship Id="rId1" Type="http://schemas.openxmlformats.org/officeDocument/2006/relationships/slideLayout" Target="../slideLayouts/slideLayout1.xml" /><Relationship Id="rId6" Type="http://schemas.openxmlformats.org/officeDocument/2006/relationships/slideLayout" Target="../slideLayouts/slideLayout6.xml" /><Relationship Id="rId11" Type="http://schemas.openxmlformats.org/officeDocument/2006/relationships/slideLayout" Target="../slideLayouts/slideLayout11.xml" /><Relationship Id="rId5" Type="http://schemas.openxmlformats.org/officeDocument/2006/relationships/slideLayout" Target="../slideLayouts/slideLayout5.xml" /><Relationship Id="rId10" Type="http://schemas.openxmlformats.org/officeDocument/2006/relationships/slideLayout" Target="../slideLayouts/slideLayout10.xml" /><Relationship Id="rId4" Type="http://schemas.openxmlformats.org/officeDocument/2006/relationships/slideLayout" Target="../slideLayouts/slideLayout4.xml" /><Relationship Id="rId9" Type="http://schemas.openxmlformats.org/officeDocument/2006/relationships/slideLayout" Target="../slideLayouts/slideLayout9.xml" 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91161" y="2358391"/>
            <a:ext cx="3498667" cy="2456485"/>
          </a:xfrm>
          <a:prstGeom prst="rect">
            <a:avLst/>
          </a:prstGeom>
        </p:spPr>
        <p:txBody>
          <a:bodyPr vert="horz" lIns="228600" tIns="228600" rIns="228600" bIns="22860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34982" y="794719"/>
            <a:ext cx="5950036" cy="525709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5"/>
            <a:r>
              <a:rPr lang="en-US" dirty="0"/>
              <a:t>6</a:t>
            </a:r>
          </a:p>
          <a:p>
            <a:pPr lvl="6"/>
            <a:r>
              <a:rPr lang="en-US" dirty="0"/>
              <a:t>7</a:t>
            </a:r>
          </a:p>
          <a:p>
            <a:pPr lvl="7"/>
            <a:r>
              <a:rPr lang="en-US" dirty="0"/>
              <a:t>8</a:t>
            </a:r>
          </a:p>
          <a:p>
            <a:pPr lvl="8"/>
            <a:r>
              <a:rPr lang="en-US" dirty="0"/>
              <a:t>9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04672" y="320040"/>
            <a:ext cx="3657600" cy="320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4/2/2022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04672" y="6227064"/>
            <a:ext cx="10588752" cy="320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469880" y="320040"/>
            <a:ext cx="914400" cy="320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lnSpc>
          <a:spcPct val="85000"/>
        </a:lnSpc>
        <a:spcBef>
          <a:spcPct val="0"/>
        </a:spcBef>
        <a:buNone/>
        <a:defRPr sz="4000" b="0" i="0" kern="1200" cap="none" spc="-150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8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600" kern="120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400" kern="120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 /><Relationship Id="rId1" Type="http://schemas.openxmlformats.org/officeDocument/2006/relationships/slideLayout" Target="../slideLayouts/slideLayout1.xml" 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 /><Relationship Id="rId1" Type="http://schemas.openxmlformats.org/officeDocument/2006/relationships/slideLayout" Target="../slideLayouts/slideLayout7.xml" 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 /><Relationship Id="rId2" Type="http://schemas.openxmlformats.org/officeDocument/2006/relationships/image" Target="../media/image6.jpeg" /><Relationship Id="rId1" Type="http://schemas.openxmlformats.org/officeDocument/2006/relationships/slideLayout" Target="../slideLayouts/slideLayout7.xml" 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 /><Relationship Id="rId1" Type="http://schemas.openxmlformats.org/officeDocument/2006/relationships/slideLayout" Target="../slideLayouts/slideLayout2.xml" 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 /><Relationship Id="rId2" Type="http://schemas.openxmlformats.org/officeDocument/2006/relationships/image" Target="../media/image9.png" /><Relationship Id="rId1" Type="http://schemas.openxmlformats.org/officeDocument/2006/relationships/slideLayout" Target="../slideLayouts/slideLayout2.xml" 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 /><Relationship Id="rId1" Type="http://schemas.openxmlformats.org/officeDocument/2006/relationships/slideLayout" Target="../slideLayouts/slideLayout2.xml" 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 /><Relationship Id="rId1" Type="http://schemas.openxmlformats.org/officeDocument/2006/relationships/slideLayout" Target="../slideLayouts/slideLayout7.xml" 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 /><Relationship Id="rId1" Type="http://schemas.openxmlformats.org/officeDocument/2006/relationships/slideLayout" Target="../slideLayouts/slideLayout7.xml" 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 /><Relationship Id="rId1" Type="http://schemas.openxmlformats.org/officeDocument/2006/relationships/slideLayout" Target="../slideLayouts/slideLayout4.xml" 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 /><Relationship Id="rId1" Type="http://schemas.openxmlformats.org/officeDocument/2006/relationships/slideLayout" Target="../slideLayouts/slideLayout7.xml" 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 /><Relationship Id="rId1" Type="http://schemas.openxmlformats.org/officeDocument/2006/relationships/slideLayout" Target="../slideLayouts/slideLayout7.xml" 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 /><Relationship Id="rId1" Type="http://schemas.openxmlformats.org/officeDocument/2006/relationships/slideLayout" Target="../slideLayouts/slideLayout7.xml" 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 /><Relationship Id="rId1" Type="http://schemas.openxmlformats.org/officeDocument/2006/relationships/slideLayout" Target="../slideLayouts/slideLayout7.xml" 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 /><Relationship Id="rId1" Type="http://schemas.openxmlformats.org/officeDocument/2006/relationships/slideLayout" Target="../slideLayouts/slideLayout2.xml" 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752FD7-76EF-4EBF-8807-5A08A9C8EA0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616732" y="1351110"/>
            <a:ext cx="8679915" cy="1748729"/>
          </a:xfrm>
        </p:spPr>
        <p:txBody>
          <a:bodyPr>
            <a:normAutofit fontScale="90000"/>
          </a:bodyPr>
          <a:lstStyle/>
          <a:p>
            <a:r>
              <a:rPr lang="en-US" b="1" dirty="0"/>
              <a:t>Hematopoietic &amp; </a:t>
            </a:r>
            <a:br>
              <a:rPr lang="en-US" b="1" dirty="0"/>
            </a:br>
            <a:r>
              <a:rPr lang="en-US" b="1" dirty="0"/>
              <a:t>Lymphoid System</a:t>
            </a:r>
            <a:br>
              <a:rPr lang="en-US" b="1" dirty="0"/>
            </a:br>
            <a:r>
              <a:rPr lang="en-US" sz="4800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White Cell disorders: 2.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4C8D8C1-1062-49B2-BB56-D9F8E5DA6EB6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 lnSpcReduction="10000"/>
          </a:bodyPr>
          <a:lstStyle/>
          <a:p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Myeloid Neoplasms</a:t>
            </a:r>
            <a:r>
              <a:rPr lang="en-US" sz="2800" dirty="0"/>
              <a:t>-AML</a:t>
            </a:r>
          </a:p>
          <a:p>
            <a:pPr algn="r"/>
            <a:r>
              <a:rPr lang="en-US" sz="2200" dirty="0" err="1"/>
              <a:t>Dr.Eman</a:t>
            </a:r>
            <a:r>
              <a:rPr lang="en-US" sz="2200" dirty="0"/>
              <a:t> </a:t>
            </a:r>
            <a:r>
              <a:rPr lang="en-US" sz="2200" dirty="0" err="1"/>
              <a:t>Krieshan</a:t>
            </a:r>
            <a:r>
              <a:rPr lang="en-US" sz="2200" dirty="0"/>
              <a:t>, M.D.</a:t>
            </a:r>
          </a:p>
          <a:p>
            <a:pPr algn="r"/>
            <a:r>
              <a:rPr lang="en-US" sz="2200" dirty="0"/>
              <a:t>3-4-2022.</a:t>
            </a:r>
          </a:p>
        </p:txBody>
      </p:sp>
    </p:spTree>
    <p:extLst>
      <p:ext uri="{BB962C8B-B14F-4D97-AF65-F5344CB8AC3E}">
        <p14:creationId xmlns:p14="http://schemas.microsoft.com/office/powerpoint/2010/main" val="426286841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1. Clinical features.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457200" indent="-381000">
              <a:buClr>
                <a:srgbClr val="0DB7C4"/>
              </a:buClr>
              <a:buSzPts val="2400"/>
              <a:buFont typeface="Source Sans Pro"/>
              <a:buChar char="▹"/>
            </a:pPr>
            <a:r>
              <a:rPr lang="en-US" sz="2000" dirty="0">
                <a:solidFill>
                  <a:srgbClr val="415665"/>
                </a:solidFill>
                <a:latin typeface="Source Sans Pro"/>
                <a:ea typeface="Source Sans Pro"/>
                <a:cs typeface="Source Sans Pro"/>
              </a:rPr>
              <a:t>Patients present within weeks or a few months of the onset of symptoms. </a:t>
            </a:r>
          </a:p>
          <a:p>
            <a:pPr marL="457200" indent="-381000">
              <a:buClr>
                <a:srgbClr val="0DB7C4"/>
              </a:buClr>
              <a:buSzPts val="2400"/>
              <a:buFont typeface="Source Sans Pro"/>
              <a:buChar char="▹"/>
            </a:pPr>
            <a:r>
              <a:rPr lang="en-US" sz="2000" dirty="0">
                <a:solidFill>
                  <a:srgbClr val="415665"/>
                </a:solidFill>
                <a:latin typeface="Source Sans Pro"/>
                <a:ea typeface="Source Sans Pro"/>
                <a:cs typeface="Source Sans Pro"/>
              </a:rPr>
              <a:t>Symptoms of anemia, neutropenia, &amp; thrombocytopenia, (fatigue, fever, and spontaneous mucosal &amp; cutaneous bleeding).</a:t>
            </a:r>
          </a:p>
          <a:p>
            <a:pPr marL="457200" indent="-381000">
              <a:buClr>
                <a:srgbClr val="0DB7C4"/>
              </a:buClr>
              <a:buSzPts val="2400"/>
              <a:buFont typeface="Source Sans Pro"/>
              <a:buChar char="▹"/>
            </a:pPr>
            <a:r>
              <a:rPr lang="en-US" sz="2000" dirty="0">
                <a:solidFill>
                  <a:srgbClr val="415665"/>
                </a:solidFill>
                <a:latin typeface="Source Sans Pro"/>
                <a:ea typeface="Source Sans Pro"/>
                <a:cs typeface="Source Sans Pro"/>
              </a:rPr>
              <a:t>CNS manifestations are </a:t>
            </a:r>
            <a:r>
              <a:rPr lang="en-US" sz="2000" dirty="0">
                <a:solidFill>
                  <a:srgbClr val="7030A0"/>
                </a:solidFill>
                <a:latin typeface="Source Sans Pro"/>
                <a:ea typeface="Source Sans Pro"/>
                <a:cs typeface="Source Sans Pro"/>
              </a:rPr>
              <a:t>less frequent </a:t>
            </a:r>
            <a:r>
              <a:rPr lang="en-US" sz="2000" dirty="0">
                <a:solidFill>
                  <a:srgbClr val="415665"/>
                </a:solidFill>
                <a:latin typeface="Source Sans Pro"/>
                <a:ea typeface="Source Sans Pro"/>
                <a:cs typeface="Source Sans Pro"/>
              </a:rPr>
              <a:t>than ALL.</a:t>
            </a:r>
          </a:p>
          <a:p>
            <a:pPr marL="457200" indent="-381000">
              <a:buClr>
                <a:srgbClr val="0DB7C4"/>
              </a:buClr>
              <a:buSzPts val="2400"/>
              <a:buFont typeface="Source Sans Pro"/>
              <a:buChar char="▹"/>
            </a:pPr>
            <a:r>
              <a:rPr lang="en-US" sz="2000" dirty="0" err="1">
                <a:solidFill>
                  <a:srgbClr val="415665"/>
                </a:solidFill>
                <a:latin typeface="Source Sans Pro"/>
                <a:ea typeface="Source Sans Pro"/>
                <a:cs typeface="Source Sans Pro"/>
              </a:rPr>
              <a:t>Procoagulants</a:t>
            </a:r>
            <a:r>
              <a:rPr lang="en-US" sz="2000" dirty="0">
                <a:solidFill>
                  <a:srgbClr val="415665"/>
                </a:solidFill>
                <a:latin typeface="Source Sans Pro"/>
                <a:ea typeface="Source Sans Pro"/>
                <a:cs typeface="Source Sans Pro"/>
              </a:rPr>
              <a:t> and fibrinolytic factors released by leukemic cells, especially in AML with the t(15;17) </a:t>
            </a:r>
            <a:r>
              <a:rPr lang="en-US" sz="2000" dirty="0">
                <a:solidFill>
                  <a:srgbClr val="415665"/>
                </a:solidFill>
                <a:latin typeface="Source Sans Pro"/>
                <a:ea typeface="Source Sans Pro"/>
                <a:cs typeface="Source Sans Pro"/>
                <a:sym typeface="Wingdings" pitchFamily="2" charset="2"/>
              </a:rPr>
              <a:t> </a:t>
            </a:r>
            <a:r>
              <a:rPr lang="en-US" sz="2000" b="1" u="sng" dirty="0">
                <a:solidFill>
                  <a:srgbClr val="7030A0"/>
                </a:solidFill>
                <a:latin typeface="Source Sans Pro"/>
                <a:ea typeface="Source Sans Pro"/>
                <a:cs typeface="Source Sans Pro"/>
              </a:rPr>
              <a:t>high DIC incidence</a:t>
            </a:r>
            <a:r>
              <a:rPr lang="en-US" sz="2000" b="1" dirty="0">
                <a:solidFill>
                  <a:srgbClr val="7030A0"/>
                </a:solidFill>
                <a:latin typeface="Source Sans Pro"/>
                <a:ea typeface="Source Sans Pro"/>
                <a:cs typeface="Source Sans Pro"/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380772556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Disseminated intravascular coagulation causes, signs, symptoms, diagnosis &amp;  treatmen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68283" y="263117"/>
            <a:ext cx="7705207" cy="57840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2027723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90945" y="1526509"/>
            <a:ext cx="6096000" cy="3970318"/>
          </a:xfrm>
          <a:prstGeom prst="rect">
            <a:avLst/>
          </a:prstGeom>
        </p:spPr>
        <p:txBody>
          <a:bodyPr>
            <a:spAutoFit/>
          </a:bodyPr>
          <a:lstStyle/>
          <a:p>
            <a:pPr marL="457200" indent="-381000">
              <a:buClr>
                <a:srgbClr val="0DB7C4"/>
              </a:buClr>
              <a:buSzPts val="2400"/>
              <a:buFont typeface="Source Sans Pro"/>
              <a:buChar char="▹"/>
            </a:pPr>
            <a:r>
              <a:rPr lang="en-US" dirty="0">
                <a:solidFill>
                  <a:srgbClr val="415665"/>
                </a:solidFill>
                <a:latin typeface="Source Sans Pro"/>
                <a:ea typeface="Source Sans Pro"/>
                <a:cs typeface="Source Sans Pro"/>
              </a:rPr>
              <a:t>Tumors with monocytic differentiation often infiltrate the skin (</a:t>
            </a:r>
            <a:r>
              <a:rPr lang="en-US" b="1" dirty="0">
                <a:solidFill>
                  <a:srgbClr val="7030A0"/>
                </a:solidFill>
                <a:latin typeface="Source Sans Pro"/>
                <a:ea typeface="Source Sans Pro"/>
                <a:cs typeface="Source Sans Pro"/>
              </a:rPr>
              <a:t>leukemia cutis</a:t>
            </a:r>
            <a:r>
              <a:rPr lang="en-US" dirty="0">
                <a:solidFill>
                  <a:srgbClr val="415665"/>
                </a:solidFill>
                <a:latin typeface="Source Sans Pro"/>
                <a:ea typeface="Source Sans Pro"/>
                <a:cs typeface="Source Sans Pro"/>
              </a:rPr>
              <a:t>) &amp; the gingiva. </a:t>
            </a:r>
          </a:p>
          <a:p>
            <a:pPr marL="457200" indent="-381000">
              <a:buClr>
                <a:srgbClr val="0DB7C4"/>
              </a:buClr>
              <a:buSzPts val="2400"/>
              <a:buFont typeface="Source Sans Pro"/>
              <a:buChar char="▹"/>
            </a:pPr>
            <a:endParaRPr lang="en-US" dirty="0">
              <a:solidFill>
                <a:srgbClr val="415665"/>
              </a:solidFill>
              <a:latin typeface="Source Sans Pro"/>
              <a:ea typeface="Source Sans Pro"/>
              <a:cs typeface="Source Sans Pro"/>
            </a:endParaRPr>
          </a:p>
          <a:p>
            <a:pPr marL="457200" indent="-381000">
              <a:buClr>
                <a:srgbClr val="0DB7C4"/>
              </a:buClr>
              <a:buSzPts val="2400"/>
              <a:buFont typeface="Source Sans Pro"/>
              <a:buChar char="▹"/>
            </a:pPr>
            <a:endParaRPr lang="en-US" dirty="0">
              <a:solidFill>
                <a:srgbClr val="415665"/>
              </a:solidFill>
              <a:latin typeface="Source Sans Pro"/>
              <a:ea typeface="Source Sans Pro"/>
              <a:cs typeface="Source Sans Pro"/>
            </a:endParaRPr>
          </a:p>
          <a:p>
            <a:pPr marL="457200" indent="-381000">
              <a:buClr>
                <a:srgbClr val="0DB7C4"/>
              </a:buClr>
              <a:buSzPts val="2400"/>
              <a:buFont typeface="Source Sans Pro"/>
              <a:buChar char="▹"/>
            </a:pPr>
            <a:endParaRPr lang="en-US" dirty="0">
              <a:solidFill>
                <a:srgbClr val="415665"/>
              </a:solidFill>
              <a:latin typeface="Source Sans Pro"/>
              <a:ea typeface="Source Sans Pro"/>
              <a:cs typeface="Source Sans Pro"/>
            </a:endParaRPr>
          </a:p>
          <a:p>
            <a:pPr marL="457200" indent="-381000">
              <a:buClr>
                <a:srgbClr val="0DB7C4"/>
              </a:buClr>
              <a:buSzPts val="2400"/>
              <a:buFont typeface="Source Sans Pro"/>
              <a:buChar char="▹"/>
            </a:pPr>
            <a:endParaRPr lang="en-US" dirty="0">
              <a:solidFill>
                <a:srgbClr val="415665"/>
              </a:solidFill>
              <a:latin typeface="Source Sans Pro"/>
              <a:ea typeface="Source Sans Pro"/>
              <a:cs typeface="Source Sans Pro"/>
            </a:endParaRPr>
          </a:p>
          <a:p>
            <a:pPr marL="457200" indent="-381000">
              <a:buClr>
                <a:srgbClr val="0DB7C4"/>
              </a:buClr>
              <a:buSzPts val="2400"/>
              <a:buFont typeface="Source Sans Pro"/>
              <a:buChar char="▹"/>
            </a:pPr>
            <a:endParaRPr lang="en-US" dirty="0">
              <a:solidFill>
                <a:srgbClr val="415665"/>
              </a:solidFill>
              <a:latin typeface="Source Sans Pro"/>
              <a:ea typeface="Source Sans Pro"/>
              <a:cs typeface="Source Sans Pro"/>
            </a:endParaRPr>
          </a:p>
          <a:p>
            <a:pPr marL="457200" indent="-381000">
              <a:buClr>
                <a:srgbClr val="0DB7C4"/>
              </a:buClr>
              <a:buSzPts val="2400"/>
              <a:buFont typeface="Source Sans Pro"/>
              <a:buChar char="▹"/>
            </a:pPr>
            <a:endParaRPr lang="en-US" dirty="0">
              <a:solidFill>
                <a:srgbClr val="415665"/>
              </a:solidFill>
              <a:latin typeface="Source Sans Pro"/>
              <a:ea typeface="Source Sans Pro"/>
              <a:cs typeface="Source Sans Pro"/>
            </a:endParaRPr>
          </a:p>
          <a:p>
            <a:pPr marL="457200" indent="-381000">
              <a:buClr>
                <a:srgbClr val="0DB7C4"/>
              </a:buClr>
              <a:buSzPts val="2400"/>
              <a:buFont typeface="Source Sans Pro"/>
              <a:buChar char="▹"/>
            </a:pPr>
            <a:endParaRPr lang="en-US" dirty="0">
              <a:solidFill>
                <a:srgbClr val="415665"/>
              </a:solidFill>
              <a:latin typeface="Source Sans Pro"/>
              <a:ea typeface="Source Sans Pro"/>
              <a:cs typeface="Source Sans Pro"/>
            </a:endParaRPr>
          </a:p>
          <a:p>
            <a:pPr marL="457200" indent="-381000">
              <a:buClr>
                <a:srgbClr val="0DB7C4"/>
              </a:buClr>
              <a:buSzPts val="2400"/>
              <a:buFont typeface="Source Sans Pro"/>
              <a:buChar char="▹"/>
            </a:pPr>
            <a:endParaRPr lang="en-US" dirty="0">
              <a:solidFill>
                <a:srgbClr val="415665"/>
              </a:solidFill>
              <a:latin typeface="Source Sans Pro"/>
              <a:ea typeface="Source Sans Pro"/>
              <a:cs typeface="Source Sans Pro"/>
            </a:endParaRPr>
          </a:p>
          <a:p>
            <a:pPr marL="457200" indent="-381000">
              <a:buClr>
                <a:srgbClr val="0DB7C4"/>
              </a:buClr>
              <a:buSzPts val="2400"/>
              <a:buFont typeface="Source Sans Pro"/>
              <a:buChar char="▹"/>
            </a:pPr>
            <a:endParaRPr lang="en-US" dirty="0">
              <a:solidFill>
                <a:srgbClr val="415665"/>
              </a:solidFill>
              <a:latin typeface="Source Sans Pro"/>
              <a:ea typeface="Source Sans Pro"/>
              <a:cs typeface="Source Sans Pro"/>
            </a:endParaRPr>
          </a:p>
          <a:p>
            <a:pPr marL="457200" indent="-381000">
              <a:buClr>
                <a:srgbClr val="0DB7C4"/>
              </a:buClr>
              <a:buSzPts val="2400"/>
              <a:buFont typeface="Source Sans Pro"/>
              <a:buChar char="▹"/>
            </a:pPr>
            <a:endParaRPr lang="en-US" dirty="0">
              <a:solidFill>
                <a:srgbClr val="415665"/>
              </a:solidFill>
              <a:latin typeface="Source Sans Pro"/>
              <a:ea typeface="Source Sans Pro"/>
              <a:cs typeface="Source Sans Pro"/>
            </a:endParaRPr>
          </a:p>
          <a:p>
            <a:pPr marL="457200" indent="-381000">
              <a:buClr>
                <a:srgbClr val="0DB7C4"/>
              </a:buClr>
              <a:buSzPts val="2400"/>
              <a:buFont typeface="Source Sans Pro"/>
              <a:buChar char="▹"/>
            </a:pPr>
            <a:r>
              <a:rPr lang="en-US" dirty="0">
                <a:solidFill>
                  <a:srgbClr val="415665"/>
                </a:solidFill>
                <a:latin typeface="Source Sans Pro"/>
                <a:ea typeface="Source Sans Pro"/>
                <a:cs typeface="Source Sans Pro"/>
              </a:rPr>
              <a:t>AML occasionally presents as a localized soft-tissue mass </a:t>
            </a:r>
            <a:r>
              <a:rPr lang="en-US" dirty="0">
                <a:solidFill>
                  <a:srgbClr val="415665"/>
                </a:solidFill>
                <a:latin typeface="Source Sans Pro"/>
                <a:ea typeface="Source Sans Pro"/>
                <a:cs typeface="Source Sans Pro"/>
                <a:sym typeface="Wingdings" pitchFamily="2" charset="2"/>
              </a:rPr>
              <a:t> </a:t>
            </a:r>
            <a:r>
              <a:rPr lang="en-US" dirty="0">
                <a:solidFill>
                  <a:srgbClr val="415665"/>
                </a:solidFill>
                <a:latin typeface="Source Sans Pro"/>
                <a:ea typeface="Source Sans Pro"/>
                <a:cs typeface="Source Sans Pro"/>
              </a:rPr>
              <a:t>myeloblastoma or </a:t>
            </a:r>
            <a:r>
              <a:rPr lang="en-US" b="1" dirty="0">
                <a:solidFill>
                  <a:srgbClr val="7030A0"/>
                </a:solidFill>
                <a:latin typeface="Source Sans Pro"/>
                <a:ea typeface="Source Sans Pro"/>
                <a:cs typeface="Source Sans Pro"/>
              </a:rPr>
              <a:t>granulocytic sarcoma</a:t>
            </a:r>
          </a:p>
        </p:txBody>
      </p:sp>
      <p:pic>
        <p:nvPicPr>
          <p:cNvPr id="4098" name="Picture 2" descr="Aleukemic leukemia cutis | Cleveland Clinic Journal of Medicin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8477" y="785134"/>
            <a:ext cx="3253827" cy="28877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Ocular Granulocytic Sarcoma: A Case Report and Literature Review of Ocular  Extramedullary Acute Myeloid Leukemia - Clinical Lymphoma, Myeloma and  Leukemia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387" t="48533" r="12286" b="8878"/>
          <a:stretch/>
        </p:blipFill>
        <p:spPr bwMode="auto">
          <a:xfrm>
            <a:off x="7302579" y="4158641"/>
            <a:ext cx="2705622" cy="18538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611711" y="461968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b="1" u="sng" dirty="0">
                <a:solidFill>
                  <a:schemeClr val="accent1"/>
                </a:solidFill>
                <a:latin typeface="Arial" panose="020B0604020202020204" pitchFamily="34" charset="0"/>
              </a:rPr>
              <a:t>#Tumor mass consisting of </a:t>
            </a:r>
            <a:r>
              <a:rPr lang="en-US" b="1" u="sng" dirty="0" err="1">
                <a:solidFill>
                  <a:schemeClr val="accent1"/>
                </a:solidFill>
                <a:latin typeface="Arial" panose="020B0604020202020204" pitchFamily="34" charset="0"/>
              </a:rPr>
              <a:t>myeloblasts</a:t>
            </a:r>
            <a:r>
              <a:rPr lang="en-US" b="1" u="sng" dirty="0">
                <a:solidFill>
                  <a:schemeClr val="accent1"/>
                </a:solidFill>
                <a:latin typeface="Arial" panose="020B0604020202020204" pitchFamily="34" charset="0"/>
              </a:rPr>
              <a:t> occurring at an anatomical site other than the bone marrow, </a:t>
            </a:r>
            <a:r>
              <a:rPr lang="en-US" b="1" u="sng" dirty="0" err="1">
                <a:solidFill>
                  <a:schemeClr val="accent1"/>
                </a:solidFill>
                <a:latin typeface="Arial" panose="020B0604020202020204" pitchFamily="34" charset="0"/>
              </a:rPr>
              <a:t>e,g</a:t>
            </a:r>
            <a:r>
              <a:rPr lang="en-US" b="1" u="sng" dirty="0">
                <a:solidFill>
                  <a:schemeClr val="accent1"/>
                </a:solidFill>
                <a:latin typeface="Arial" panose="020B0604020202020204" pitchFamily="34" charset="0"/>
              </a:rPr>
              <a:t>:</a:t>
            </a:r>
            <a:endParaRPr lang="en-US" b="1" u="sng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518741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2. Morphology.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80661" y="0"/>
            <a:ext cx="6281873" cy="5248622"/>
          </a:xfrm>
        </p:spPr>
        <p:txBody>
          <a:bodyPr/>
          <a:lstStyle/>
          <a:p>
            <a:r>
              <a:rPr lang="en-US" dirty="0" err="1"/>
              <a:t>hypercellular</a:t>
            </a:r>
            <a:r>
              <a:rPr lang="en-US" dirty="0"/>
              <a:t> marrow.</a:t>
            </a:r>
          </a:p>
          <a:p>
            <a:r>
              <a:rPr lang="en-US" dirty="0">
                <a:solidFill>
                  <a:srgbClr val="415665"/>
                </a:solidFill>
                <a:latin typeface="Source Sans Pro"/>
                <a:ea typeface="Source Sans Pro"/>
                <a:cs typeface="Source Sans Pro"/>
              </a:rPr>
              <a:t>presence of </a:t>
            </a:r>
            <a:r>
              <a:rPr lang="en-US" dirty="0">
                <a:solidFill>
                  <a:srgbClr val="7030A0"/>
                </a:solidFill>
                <a:latin typeface="Source Sans Pro"/>
                <a:ea typeface="Source Sans Pro"/>
                <a:cs typeface="Source Sans Pro"/>
              </a:rPr>
              <a:t>at least  20%  </a:t>
            </a:r>
            <a:r>
              <a:rPr lang="en-US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urce Sans Pro"/>
                <a:ea typeface="Source Sans Pro"/>
                <a:cs typeface="Source Sans Pro"/>
              </a:rPr>
              <a:t>myeloid blasts </a:t>
            </a:r>
            <a:r>
              <a:rPr lang="en-US" dirty="0">
                <a:solidFill>
                  <a:srgbClr val="7030A0"/>
                </a:solidFill>
                <a:latin typeface="Source Sans Pro"/>
                <a:ea typeface="Source Sans Pro"/>
                <a:cs typeface="Source Sans Pro"/>
              </a:rPr>
              <a:t>or </a:t>
            </a:r>
            <a:r>
              <a:rPr lang="en-US" dirty="0" err="1">
                <a:solidFill>
                  <a:srgbClr val="7030A0"/>
                </a:solidFill>
                <a:latin typeface="Source Sans Pro"/>
                <a:ea typeface="Source Sans Pro"/>
                <a:cs typeface="Source Sans Pro"/>
              </a:rPr>
              <a:t>promyelocytes</a:t>
            </a:r>
            <a:r>
              <a:rPr lang="en-US" dirty="0">
                <a:solidFill>
                  <a:srgbClr val="7030A0"/>
                </a:solidFill>
                <a:latin typeface="Source Sans Pro"/>
                <a:ea typeface="Source Sans Pro"/>
                <a:cs typeface="Source Sans Pro"/>
              </a:rPr>
              <a:t> of BM cellularity.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23111" t="15453" r="24456" b="14512"/>
          <a:stretch/>
        </p:blipFill>
        <p:spPr>
          <a:xfrm>
            <a:off x="7107965" y="3040123"/>
            <a:ext cx="5084035" cy="38178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43295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2937" y="2349925"/>
            <a:ext cx="3764673" cy="2456442"/>
          </a:xfrm>
        </p:spPr>
        <p:txBody>
          <a:bodyPr/>
          <a:lstStyle/>
          <a:p>
            <a:r>
              <a:rPr lang="en-US" dirty="0" err="1"/>
              <a:t>Morphology.cont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76200">
              <a:spcBef>
                <a:spcPts val="600"/>
              </a:spcBef>
              <a:buClr>
                <a:srgbClr val="0DB7C4"/>
              </a:buClr>
              <a:buSzPts val="2400"/>
            </a:pPr>
            <a:r>
              <a:rPr lang="en-US" b="1" dirty="0" err="1">
                <a:solidFill>
                  <a:srgbClr val="7030A0"/>
                </a:solidFill>
                <a:latin typeface="Source Sans Pro"/>
                <a:ea typeface="Source Sans Pro"/>
                <a:cs typeface="Source Sans Pro"/>
              </a:rPr>
              <a:t>Myeloblasts</a:t>
            </a:r>
            <a:r>
              <a:rPr lang="en-US" b="1" dirty="0">
                <a:solidFill>
                  <a:srgbClr val="7030A0"/>
                </a:solidFill>
                <a:latin typeface="Source Sans Pro"/>
                <a:ea typeface="Source Sans Pro"/>
                <a:cs typeface="Source Sans Pro"/>
              </a:rPr>
              <a:t>: </a:t>
            </a:r>
            <a:r>
              <a:rPr lang="en-US" dirty="0">
                <a:solidFill>
                  <a:srgbClr val="415665"/>
                </a:solidFill>
                <a:latin typeface="Source Sans Pro"/>
                <a:ea typeface="Source Sans Pro"/>
                <a:cs typeface="Source Sans Pro"/>
              </a:rPr>
              <a:t>have delicate nuclear chromatin, 2-4 nucleoli, larger cytoplasm than </a:t>
            </a:r>
            <a:r>
              <a:rPr lang="en-US" dirty="0" err="1">
                <a:solidFill>
                  <a:srgbClr val="415665"/>
                </a:solidFill>
                <a:latin typeface="Source Sans Pro"/>
                <a:ea typeface="Source Sans Pro"/>
                <a:cs typeface="Source Sans Pro"/>
              </a:rPr>
              <a:t>lymphoblasts</a:t>
            </a:r>
            <a:r>
              <a:rPr lang="en-US" dirty="0">
                <a:solidFill>
                  <a:srgbClr val="415665"/>
                </a:solidFill>
                <a:latin typeface="Source Sans Pro"/>
                <a:ea typeface="Source Sans Pro"/>
                <a:cs typeface="Source Sans Pro"/>
              </a:rPr>
              <a:t> &amp; fine </a:t>
            </a:r>
            <a:r>
              <a:rPr lang="en-US" dirty="0" err="1">
                <a:solidFill>
                  <a:srgbClr val="415665"/>
                </a:solidFill>
                <a:latin typeface="Source Sans Pro"/>
                <a:ea typeface="Source Sans Pro"/>
                <a:cs typeface="Source Sans Pro"/>
              </a:rPr>
              <a:t>azurophilic</a:t>
            </a:r>
            <a:r>
              <a:rPr lang="en-US" dirty="0">
                <a:solidFill>
                  <a:srgbClr val="415665"/>
                </a:solidFill>
                <a:latin typeface="Source Sans Pro"/>
                <a:ea typeface="Source Sans Pro"/>
                <a:cs typeface="Source Sans Pro"/>
              </a:rPr>
              <a:t> cytoplasmic granules.</a:t>
            </a:r>
          </a:p>
          <a:p>
            <a:pPr marL="76200">
              <a:spcBef>
                <a:spcPts val="600"/>
              </a:spcBef>
              <a:buClr>
                <a:srgbClr val="0DB7C4"/>
              </a:buClr>
              <a:buSzPts val="2400"/>
            </a:pPr>
            <a:r>
              <a:rPr lang="en-US" b="1" dirty="0">
                <a:solidFill>
                  <a:srgbClr val="7030A0"/>
                </a:solidFill>
                <a:latin typeface="Source Sans Pro"/>
                <a:ea typeface="Source Sans Pro"/>
                <a:cs typeface="Source Sans Pro"/>
              </a:rPr>
              <a:t>Auer rods</a:t>
            </a:r>
            <a:r>
              <a:rPr lang="en-US" dirty="0">
                <a:solidFill>
                  <a:srgbClr val="415665"/>
                </a:solidFill>
                <a:latin typeface="Source Sans Pro"/>
                <a:ea typeface="Source Sans Pro"/>
                <a:cs typeface="Source Sans Pro"/>
              </a:rPr>
              <a:t>: distinctive red-staining needle-like </a:t>
            </a:r>
            <a:r>
              <a:rPr lang="en-US" dirty="0" err="1">
                <a:solidFill>
                  <a:srgbClr val="415665"/>
                </a:solidFill>
                <a:latin typeface="Source Sans Pro"/>
                <a:ea typeface="Source Sans Pro"/>
                <a:cs typeface="Source Sans Pro"/>
              </a:rPr>
              <a:t>azurophilic</a:t>
            </a:r>
            <a:r>
              <a:rPr lang="en-US" dirty="0">
                <a:solidFill>
                  <a:srgbClr val="415665"/>
                </a:solidFill>
                <a:latin typeface="Source Sans Pro"/>
                <a:ea typeface="Source Sans Pro"/>
                <a:cs typeface="Source Sans Pro"/>
              </a:rPr>
              <a:t> granules, present in many cases. </a:t>
            </a:r>
            <a:r>
              <a:rPr lang="en-US" dirty="0">
                <a:solidFill>
                  <a:srgbClr val="7030A0"/>
                </a:solidFill>
                <a:latin typeface="Source Sans Pro"/>
                <a:ea typeface="Source Sans Pro"/>
                <a:cs typeface="Source Sans Pro"/>
              </a:rPr>
              <a:t>Numerous in acute </a:t>
            </a:r>
            <a:r>
              <a:rPr lang="en-US" dirty="0" err="1">
                <a:solidFill>
                  <a:srgbClr val="7030A0"/>
                </a:solidFill>
                <a:latin typeface="Source Sans Pro"/>
                <a:ea typeface="Source Sans Pro"/>
                <a:cs typeface="Source Sans Pro"/>
              </a:rPr>
              <a:t>promyelocytic</a:t>
            </a:r>
            <a:r>
              <a:rPr lang="en-US" dirty="0">
                <a:solidFill>
                  <a:srgbClr val="7030A0"/>
                </a:solidFill>
                <a:latin typeface="Source Sans Pro"/>
                <a:ea typeface="Source Sans Pro"/>
                <a:cs typeface="Source Sans Pro"/>
              </a:rPr>
              <a:t> leukemia (APL).</a:t>
            </a:r>
          </a:p>
          <a:p>
            <a:pPr marL="76200">
              <a:spcBef>
                <a:spcPts val="600"/>
              </a:spcBef>
              <a:buClr>
                <a:srgbClr val="0DB7C4"/>
              </a:buClr>
              <a:buSzPts val="2400"/>
            </a:pPr>
            <a:endParaRPr lang="en-US" dirty="0">
              <a:solidFill>
                <a:srgbClr val="415665"/>
              </a:solidFill>
              <a:latin typeface="Source Sans Pro"/>
              <a:ea typeface="Source Sans Pro"/>
              <a:cs typeface="Source Sans Pro"/>
            </a:endParaRPr>
          </a:p>
          <a:p>
            <a:pPr marL="76200">
              <a:spcBef>
                <a:spcPts val="600"/>
              </a:spcBef>
              <a:buClr>
                <a:srgbClr val="0DB7C4"/>
              </a:buClr>
              <a:buSzPts val="2400"/>
            </a:pPr>
            <a:endParaRPr lang="en-US" dirty="0">
              <a:solidFill>
                <a:srgbClr val="415665"/>
              </a:solidFill>
              <a:latin typeface="Source Sans Pro"/>
              <a:ea typeface="Source Sans Pro"/>
              <a:cs typeface="Source Sans Pro"/>
            </a:endParaRPr>
          </a:p>
          <a:p>
            <a:pPr marL="76200">
              <a:spcBef>
                <a:spcPts val="600"/>
              </a:spcBef>
              <a:buClr>
                <a:srgbClr val="0DB7C4"/>
              </a:buClr>
              <a:buSzPts val="2400"/>
            </a:pPr>
            <a:endParaRPr lang="en-US" dirty="0">
              <a:solidFill>
                <a:srgbClr val="415665"/>
              </a:solidFill>
              <a:latin typeface="Source Sans Pro"/>
              <a:ea typeface="Source Sans Pro"/>
              <a:cs typeface="Source Sans Pro"/>
            </a:endParaRPr>
          </a:p>
          <a:p>
            <a:pPr marL="76200">
              <a:spcBef>
                <a:spcPts val="600"/>
              </a:spcBef>
              <a:buClr>
                <a:srgbClr val="0DB7C4"/>
              </a:buClr>
              <a:buSzPts val="2400"/>
            </a:pPr>
            <a:endParaRPr lang="en-US" dirty="0">
              <a:solidFill>
                <a:srgbClr val="415665"/>
              </a:solidFill>
              <a:latin typeface="Source Sans Pro"/>
              <a:ea typeface="Source Sans Pro"/>
              <a:cs typeface="Source Sans Pro"/>
            </a:endParaRPr>
          </a:p>
          <a:p>
            <a:pPr marL="76200">
              <a:spcBef>
                <a:spcPts val="600"/>
              </a:spcBef>
              <a:buClr>
                <a:srgbClr val="0DB7C4"/>
              </a:buClr>
              <a:buSzPts val="2400"/>
            </a:pPr>
            <a:endParaRPr lang="en-US" dirty="0">
              <a:solidFill>
                <a:srgbClr val="415665"/>
              </a:solidFill>
              <a:latin typeface="Source Sans Pro"/>
              <a:ea typeface="Source Sans Pro"/>
              <a:cs typeface="Source Sans Pro"/>
            </a:endParaRPr>
          </a:p>
          <a:p>
            <a:pPr marL="76200">
              <a:spcBef>
                <a:spcPts val="600"/>
              </a:spcBef>
              <a:buClr>
                <a:srgbClr val="0DB7C4"/>
              </a:buClr>
              <a:buSzPts val="2400"/>
            </a:pPr>
            <a:endParaRPr lang="en-US" dirty="0">
              <a:solidFill>
                <a:srgbClr val="415665"/>
              </a:solidFill>
              <a:latin typeface="Source Sans Pro"/>
              <a:ea typeface="Source Sans Pro"/>
              <a:cs typeface="Source Sans Pro"/>
            </a:endParaRPr>
          </a:p>
          <a:p>
            <a:pPr marL="76200">
              <a:spcBef>
                <a:spcPts val="600"/>
              </a:spcBef>
              <a:buClr>
                <a:srgbClr val="0DB7C4"/>
              </a:buClr>
              <a:buSzPts val="2400"/>
            </a:pPr>
            <a:endParaRPr lang="en-US" dirty="0">
              <a:solidFill>
                <a:srgbClr val="415665"/>
              </a:solidFill>
              <a:latin typeface="Source Sans Pro"/>
              <a:ea typeface="Source Sans Pro"/>
              <a:cs typeface="Source Sans Pro"/>
            </a:endParaRPr>
          </a:p>
          <a:p>
            <a:pPr marL="76200">
              <a:spcBef>
                <a:spcPts val="600"/>
              </a:spcBef>
              <a:buClr>
                <a:srgbClr val="0DB7C4"/>
              </a:buClr>
              <a:buSzPts val="2400"/>
            </a:pPr>
            <a:endParaRPr lang="en-US" dirty="0">
              <a:solidFill>
                <a:srgbClr val="415665"/>
              </a:solidFill>
              <a:latin typeface="Source Sans Pro"/>
              <a:ea typeface="Source Sans Pro"/>
              <a:cs typeface="Source Sans Pro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35976" t="15110" r="36972" b="14128"/>
          <a:stretch/>
        </p:blipFill>
        <p:spPr>
          <a:xfrm>
            <a:off x="4847572" y="3094479"/>
            <a:ext cx="2328113" cy="3423775"/>
          </a:xfrm>
          <a:prstGeom prst="rect">
            <a:avLst/>
          </a:prstGeom>
        </p:spPr>
      </p:pic>
      <p:pic>
        <p:nvPicPr>
          <p:cNvPr id="5122" name="Picture 2" descr="Auer rods – Lablogatory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06522" y="3172910"/>
            <a:ext cx="3350921" cy="31121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6191636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3.</a:t>
            </a:r>
            <a:r>
              <a:rPr lang="en-US" b="1" dirty="0"/>
              <a:t> phenotype.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381000">
              <a:spcBef>
                <a:spcPts val="600"/>
              </a:spcBef>
              <a:buClr>
                <a:srgbClr val="0DB7C4"/>
              </a:buClr>
              <a:buSzPts val="2400"/>
              <a:buFont typeface="Source Sans Pro"/>
              <a:buChar char="▹"/>
            </a:pPr>
            <a:r>
              <a:rPr lang="en-US" dirty="0">
                <a:solidFill>
                  <a:srgbClr val="415665"/>
                </a:solidFill>
                <a:latin typeface="Source Sans Pro"/>
                <a:ea typeface="Source Sans Pro"/>
                <a:cs typeface="Source Sans Pro"/>
              </a:rPr>
              <a:t>Most AML express some combination of myeloid-associated antigens; CD13, CD14, CD15, CD34, or CD117 (KIT). </a:t>
            </a:r>
          </a:p>
          <a:p>
            <a:pPr marL="457200" indent="-381000">
              <a:spcBef>
                <a:spcPts val="600"/>
              </a:spcBef>
              <a:buClr>
                <a:srgbClr val="0DB7C4"/>
              </a:buClr>
              <a:buSzPts val="2400"/>
              <a:buFont typeface="Source Sans Pro"/>
              <a:buChar char="▹"/>
            </a:pPr>
            <a:endParaRPr lang="en-US" dirty="0">
              <a:solidFill>
                <a:srgbClr val="415665"/>
              </a:solidFill>
              <a:latin typeface="Source Sans Pro"/>
              <a:ea typeface="Source Sans Pro"/>
              <a:cs typeface="Source Sans Pro"/>
            </a:endParaRPr>
          </a:p>
          <a:p>
            <a:pPr marL="457200" indent="-381000">
              <a:spcBef>
                <a:spcPts val="600"/>
              </a:spcBef>
              <a:buClr>
                <a:srgbClr val="0DB7C4"/>
              </a:buClr>
              <a:buSzPts val="2400"/>
              <a:buFont typeface="Source Sans Pro"/>
              <a:buChar char="▹"/>
            </a:pPr>
            <a:r>
              <a:rPr lang="en-US" dirty="0">
                <a:solidFill>
                  <a:srgbClr val="415665"/>
                </a:solidFill>
                <a:latin typeface="Source Sans Pro"/>
                <a:ea typeface="Source Sans Pro"/>
                <a:cs typeface="Source Sans Pro"/>
              </a:rPr>
              <a:t>Myeloperoxidase (MPO) , most specific.</a:t>
            </a:r>
          </a:p>
          <a:p>
            <a:pPr marL="457200" indent="-381000">
              <a:spcBef>
                <a:spcPts val="600"/>
              </a:spcBef>
              <a:buClr>
                <a:srgbClr val="0DB7C4"/>
              </a:buClr>
              <a:buSzPts val="2400"/>
              <a:buFont typeface="Source Sans Pro"/>
              <a:buChar char="▹"/>
            </a:pPr>
            <a:endParaRPr lang="en-US" dirty="0">
              <a:solidFill>
                <a:srgbClr val="415665"/>
              </a:solidFill>
              <a:latin typeface="Source Sans Pro"/>
              <a:ea typeface="Source Sans Pro"/>
              <a:cs typeface="Source Sans Pro"/>
            </a:endParaRPr>
          </a:p>
          <a:p>
            <a:pPr marL="457200" indent="-381000">
              <a:spcBef>
                <a:spcPts val="600"/>
              </a:spcBef>
              <a:buClr>
                <a:srgbClr val="0DB7C4"/>
              </a:buClr>
              <a:buSzPts val="2400"/>
              <a:buFont typeface="Source Sans Pro"/>
              <a:buChar char="▹"/>
            </a:pPr>
            <a:endParaRPr lang="en-US" dirty="0">
              <a:solidFill>
                <a:srgbClr val="415665"/>
              </a:solidFill>
              <a:latin typeface="Source Sans Pro"/>
              <a:ea typeface="Source Sans Pro"/>
              <a:cs typeface="Source Sans Pro"/>
            </a:endParaRPr>
          </a:p>
          <a:p>
            <a:pPr marL="457200" indent="-381000">
              <a:spcBef>
                <a:spcPts val="600"/>
              </a:spcBef>
              <a:buClr>
                <a:srgbClr val="0DB7C4"/>
              </a:buClr>
              <a:buSzPts val="2400"/>
              <a:buFont typeface="Source Sans Pro"/>
              <a:buChar char="▹"/>
            </a:pPr>
            <a:endParaRPr lang="en-US" dirty="0">
              <a:solidFill>
                <a:srgbClr val="415665"/>
              </a:solidFill>
              <a:latin typeface="Source Sans Pro"/>
              <a:ea typeface="Source Sans Pro"/>
              <a:cs typeface="Source Sans Pro"/>
            </a:endParaRPr>
          </a:p>
          <a:p>
            <a:pPr marL="457200" indent="-381000">
              <a:spcBef>
                <a:spcPts val="600"/>
              </a:spcBef>
              <a:buClr>
                <a:srgbClr val="0DB7C4"/>
              </a:buClr>
              <a:buSzPts val="2400"/>
              <a:buFont typeface="Source Sans Pro"/>
              <a:buChar char="▹"/>
            </a:pPr>
            <a:endParaRPr lang="en-US" dirty="0">
              <a:solidFill>
                <a:srgbClr val="415665"/>
              </a:solidFill>
              <a:latin typeface="Source Sans Pro"/>
              <a:ea typeface="Source Sans Pro"/>
              <a:cs typeface="Source Sans Pro"/>
            </a:endParaRPr>
          </a:p>
          <a:p>
            <a:pPr marL="457200" indent="-381000">
              <a:spcBef>
                <a:spcPts val="600"/>
              </a:spcBef>
              <a:buClr>
                <a:srgbClr val="0DB7C4"/>
              </a:buClr>
              <a:buSzPts val="2400"/>
              <a:buFont typeface="Source Sans Pro"/>
              <a:buChar char="▹"/>
            </a:pPr>
            <a:endParaRPr lang="en-US" dirty="0">
              <a:solidFill>
                <a:srgbClr val="415665"/>
              </a:solidFill>
              <a:latin typeface="Source Sans Pro"/>
              <a:ea typeface="Source Sans Pro"/>
              <a:cs typeface="Source Sans Pro"/>
            </a:endParaRPr>
          </a:p>
          <a:p>
            <a:pPr marL="457200" indent="-381000">
              <a:spcBef>
                <a:spcPts val="600"/>
              </a:spcBef>
              <a:buClr>
                <a:srgbClr val="0DB7C4"/>
              </a:buClr>
              <a:buSzPts val="2400"/>
              <a:buFont typeface="Source Sans Pro"/>
              <a:buChar char="▹"/>
            </a:pPr>
            <a:endParaRPr lang="en-US" dirty="0">
              <a:solidFill>
                <a:srgbClr val="415665"/>
              </a:solidFill>
              <a:latin typeface="Source Sans Pro"/>
              <a:ea typeface="Source Sans Pro"/>
              <a:cs typeface="Source Sans Pro"/>
            </a:endParaRPr>
          </a:p>
          <a:p>
            <a:pPr marL="457200" indent="-381000">
              <a:spcBef>
                <a:spcPts val="600"/>
              </a:spcBef>
              <a:buClr>
                <a:srgbClr val="0DB7C4"/>
              </a:buClr>
              <a:buSzPts val="2400"/>
              <a:buFont typeface="Source Sans Pro"/>
              <a:buChar char="▹"/>
            </a:pPr>
            <a:endParaRPr lang="en-US" dirty="0">
              <a:solidFill>
                <a:srgbClr val="415665"/>
              </a:solidFill>
              <a:latin typeface="Source Sans Pro"/>
              <a:ea typeface="Source Sans Pro"/>
              <a:cs typeface="Source Sans Pro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62452" t="43536" r="3757" b="34717"/>
          <a:stretch/>
        </p:blipFill>
        <p:spPr>
          <a:xfrm>
            <a:off x="5118447" y="3427497"/>
            <a:ext cx="6785355" cy="24551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116563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4.Genetic.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381000">
              <a:buClr>
                <a:srgbClr val="0DB7C4"/>
              </a:buClr>
              <a:buSzPts val="2400"/>
              <a:buFont typeface="Source Sans Pro"/>
              <a:buChar char="▹"/>
            </a:pPr>
            <a:r>
              <a:rPr lang="en-US" dirty="0">
                <a:solidFill>
                  <a:srgbClr val="415665"/>
                </a:solidFill>
                <a:latin typeface="Source Sans Pro"/>
                <a:ea typeface="Source Sans Pro"/>
                <a:cs typeface="Source Sans Pro"/>
              </a:rPr>
              <a:t>WHO classify AML into four categories: </a:t>
            </a:r>
          </a:p>
          <a:p>
            <a:pPr marL="533400" indent="-457200">
              <a:buClr>
                <a:srgbClr val="0DB7C4"/>
              </a:buClr>
              <a:buSzPts val="2400"/>
              <a:buAutoNum type="arabicParenBoth"/>
            </a:pPr>
            <a:r>
              <a:rPr lang="en-US" dirty="0">
                <a:solidFill>
                  <a:srgbClr val="7030A0"/>
                </a:solidFill>
                <a:latin typeface="Source Sans Pro"/>
                <a:ea typeface="Source Sans Pro"/>
                <a:cs typeface="Source Sans Pro"/>
              </a:rPr>
              <a:t>AMLs with specific genetic aberrations: </a:t>
            </a:r>
            <a:r>
              <a:rPr lang="en-US" dirty="0">
                <a:solidFill>
                  <a:srgbClr val="415665"/>
                </a:solidFill>
                <a:latin typeface="Source Sans Pro"/>
                <a:ea typeface="Source Sans Pro"/>
                <a:cs typeface="Source Sans Pro"/>
              </a:rPr>
              <a:t>important , they predict outcome &amp; guide therapy.</a:t>
            </a:r>
          </a:p>
          <a:p>
            <a:pPr marL="533400" indent="-457200">
              <a:buClr>
                <a:srgbClr val="0DB7C4"/>
              </a:buClr>
              <a:buSzPts val="2400"/>
              <a:buAutoNum type="arabicParenBoth"/>
            </a:pPr>
            <a:r>
              <a:rPr lang="en-US" dirty="0">
                <a:solidFill>
                  <a:srgbClr val="7030A0"/>
                </a:solidFill>
                <a:latin typeface="Source Sans Pro"/>
                <a:ea typeface="Source Sans Pro"/>
                <a:cs typeface="Source Sans Pro"/>
              </a:rPr>
              <a:t>AMLs with dysplasia</a:t>
            </a:r>
            <a:r>
              <a:rPr lang="en-US" dirty="0">
                <a:solidFill>
                  <a:srgbClr val="415665"/>
                </a:solidFill>
                <a:latin typeface="Source Sans Pro"/>
                <a:ea typeface="Source Sans Pro"/>
                <a:cs typeface="Source Sans Pro"/>
              </a:rPr>
              <a:t>: arise from MDSs.</a:t>
            </a:r>
          </a:p>
          <a:p>
            <a:pPr marL="533400" indent="-457200">
              <a:buClr>
                <a:srgbClr val="0DB7C4"/>
              </a:buClr>
              <a:buSzPts val="2400"/>
              <a:buAutoNum type="arabicParenBoth"/>
            </a:pPr>
            <a:r>
              <a:rPr lang="en-US" dirty="0">
                <a:solidFill>
                  <a:srgbClr val="7030A0"/>
                </a:solidFill>
                <a:latin typeface="Source Sans Pro"/>
                <a:ea typeface="Source Sans Pro"/>
                <a:cs typeface="Source Sans Pro"/>
              </a:rPr>
              <a:t>AMLs occurring after genotoxic chemotherapy</a:t>
            </a:r>
            <a:r>
              <a:rPr lang="en-US" dirty="0">
                <a:solidFill>
                  <a:srgbClr val="415665"/>
                </a:solidFill>
                <a:latin typeface="Source Sans Pro"/>
                <a:ea typeface="Source Sans Pro"/>
                <a:cs typeface="Source Sans Pro"/>
              </a:rPr>
              <a:t>.</a:t>
            </a:r>
          </a:p>
          <a:p>
            <a:pPr marL="533400" indent="-457200">
              <a:buClr>
                <a:srgbClr val="0DB7C4"/>
              </a:buClr>
              <a:buSzPts val="2400"/>
              <a:buAutoNum type="arabicParenBoth"/>
            </a:pPr>
            <a:r>
              <a:rPr lang="en-US" dirty="0">
                <a:solidFill>
                  <a:srgbClr val="7030A0"/>
                </a:solidFill>
                <a:latin typeface="Source Sans Pro"/>
                <a:ea typeface="Source Sans Pro"/>
                <a:cs typeface="Source Sans Pro"/>
              </a:rPr>
              <a:t>AMLs, Not otherwise specified</a:t>
            </a:r>
            <a:r>
              <a:rPr lang="en-US" dirty="0">
                <a:solidFill>
                  <a:srgbClr val="415665"/>
                </a:solidFill>
                <a:latin typeface="Source Sans Pro"/>
                <a:ea typeface="Source Sans Pro"/>
                <a:cs typeface="Source Sans Pro"/>
              </a:rPr>
              <a:t>: </a:t>
            </a:r>
            <a:r>
              <a:rPr lang="en-US" dirty="0" err="1">
                <a:solidFill>
                  <a:srgbClr val="415665"/>
                </a:solidFill>
                <a:latin typeface="Source Sans Pro"/>
                <a:ea typeface="Source Sans Pro"/>
                <a:cs typeface="Source Sans Pro"/>
              </a:rPr>
              <a:t>subclassified</a:t>
            </a:r>
            <a:r>
              <a:rPr lang="en-US" dirty="0">
                <a:solidFill>
                  <a:srgbClr val="415665"/>
                </a:solidFill>
                <a:latin typeface="Source Sans Pro"/>
                <a:ea typeface="Source Sans Pro"/>
                <a:cs typeface="Source Sans Pro"/>
              </a:rPr>
              <a:t> based on the predominant line of differentiation</a:t>
            </a:r>
          </a:p>
        </p:txBody>
      </p:sp>
    </p:spTree>
    <p:extLst>
      <p:ext uri="{BB962C8B-B14F-4D97-AF65-F5344CB8AC3E}">
        <p14:creationId xmlns:p14="http://schemas.microsoft.com/office/powerpoint/2010/main" val="362565007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ancers | Free Full-Text | Challenges and Advances in Chimeric Antigen  Receptor Therapy for Acute Myeloid Leukemia | HTM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7319" y="706217"/>
            <a:ext cx="8590915" cy="51881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3209044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Content Placeholder 3" descr="Screen Shot 2017-10-15 at 7.06.51 PM.png"/>
          <p:cNvPicPr>
            <a:picLocks noGrp="1"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242" t="23686" r="21600" b="4087"/>
          <a:stretch/>
        </p:blipFill>
        <p:spPr>
          <a:xfrm>
            <a:off x="2211604" y="766119"/>
            <a:ext cx="7712309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850286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prognosis</a:t>
            </a:r>
          </a:p>
        </p:txBody>
      </p:sp>
      <p:pic>
        <p:nvPicPr>
          <p:cNvPr id="7170" name="Picture 2" descr="Prognostic risk in acute myeloid leukemia according to cytogenetic and... |  Download Scientific Diagram"/>
          <p:cNvPicPr>
            <a:picLocks noGrp="1" noChangeAspect="1" noChangeArrowheads="1"/>
          </p:cNvPicPr>
          <p:nvPr>
            <p:ph sz="half"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6234"/>
          <a:stretch/>
        </p:blipFill>
        <p:spPr bwMode="auto">
          <a:xfrm>
            <a:off x="5770155" y="739334"/>
            <a:ext cx="5449780" cy="43048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634554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Myeloid Neoplasms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381000">
              <a:buClr>
                <a:srgbClr val="0DB7C4"/>
              </a:buClr>
              <a:buSzPts val="2400"/>
              <a:buFont typeface="Source Sans Pro"/>
              <a:buChar char="▹"/>
            </a:pPr>
            <a:r>
              <a:rPr lang="en-US" dirty="0">
                <a:solidFill>
                  <a:srgbClr val="415665"/>
                </a:solidFill>
                <a:latin typeface="Source Sans Pro"/>
                <a:ea typeface="Source Sans Pro"/>
                <a:cs typeface="Source Sans Pro"/>
              </a:rPr>
              <a:t>Neoplasms originated from hematopoietic progenitors.</a:t>
            </a:r>
          </a:p>
          <a:p>
            <a:pPr marL="457200" indent="-381000">
              <a:buClr>
                <a:srgbClr val="0DB7C4"/>
              </a:buClr>
              <a:buSzPts val="2400"/>
              <a:buFont typeface="Source Sans Pro"/>
              <a:buChar char="▹"/>
            </a:pPr>
            <a:r>
              <a:rPr lang="en-US" dirty="0">
                <a:solidFill>
                  <a:srgbClr val="415665"/>
                </a:solidFill>
                <a:latin typeface="Source Sans Pro"/>
                <a:ea typeface="Source Sans Pro"/>
                <a:cs typeface="Source Sans Pro"/>
              </a:rPr>
              <a:t>Primarily involve the bone marrow &amp; replace normal marrow elements.</a:t>
            </a:r>
          </a:p>
          <a:p>
            <a:pPr marL="457200" indent="-381000">
              <a:buClr>
                <a:srgbClr val="0DB7C4"/>
              </a:buClr>
              <a:buSzPts val="2400"/>
              <a:buFont typeface="Source Sans Pro"/>
              <a:buChar char="▹"/>
            </a:pPr>
            <a:r>
              <a:rPr lang="en-US" dirty="0">
                <a:solidFill>
                  <a:srgbClr val="415665"/>
                </a:solidFill>
                <a:latin typeface="Source Sans Pro"/>
                <a:ea typeface="Source Sans Pro"/>
                <a:cs typeface="Source Sans Pro"/>
              </a:rPr>
              <a:t>Lesser involvement of secondary Hematopoietic organs ( LN , spleen &amp; liver ).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9293460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Treatment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>
                <a:solidFill>
                  <a:srgbClr val="415665"/>
                </a:solidFill>
                <a:latin typeface="Source Sans Pro"/>
                <a:ea typeface="Source Sans Pro"/>
                <a:cs typeface="Source Sans Pro"/>
              </a:rPr>
              <a:t>Treatment with all-trans retinoic acid (</a:t>
            </a:r>
            <a:r>
              <a:rPr lang="en-US" sz="2400" b="1" dirty="0">
                <a:solidFill>
                  <a:srgbClr val="7030A0"/>
                </a:solidFill>
                <a:latin typeface="Source Sans Pro"/>
                <a:ea typeface="Source Sans Pro"/>
                <a:cs typeface="Source Sans Pro"/>
              </a:rPr>
              <a:t>ATRA</a:t>
            </a:r>
            <a:r>
              <a:rPr lang="en-US" sz="2400" dirty="0">
                <a:solidFill>
                  <a:srgbClr val="415665"/>
                </a:solidFill>
                <a:latin typeface="Source Sans Pro"/>
                <a:ea typeface="Source Sans Pro"/>
                <a:cs typeface="Source Sans Pro"/>
              </a:rPr>
              <a:t>), an analogue of vitamin A, overcome this block </a:t>
            </a:r>
            <a:r>
              <a:rPr lang="en-US" sz="2400" dirty="0">
                <a:solidFill>
                  <a:srgbClr val="415665"/>
                </a:solidFill>
                <a:latin typeface="Source Sans Pro"/>
                <a:ea typeface="Source Sans Pro"/>
                <a:cs typeface="Source Sans Pro"/>
                <a:sym typeface="Wingdings" pitchFamily="2" charset="2"/>
              </a:rPr>
              <a:t> </a:t>
            </a:r>
            <a:r>
              <a:rPr lang="en-US" sz="2400" dirty="0">
                <a:solidFill>
                  <a:srgbClr val="415665"/>
                </a:solidFill>
                <a:latin typeface="Source Sans Pro"/>
                <a:ea typeface="Source Sans Pro"/>
                <a:cs typeface="Source Sans Pro"/>
              </a:rPr>
              <a:t>induce the neoplastic </a:t>
            </a:r>
            <a:r>
              <a:rPr lang="en-US" sz="2400" dirty="0" err="1">
                <a:solidFill>
                  <a:srgbClr val="415665"/>
                </a:solidFill>
                <a:latin typeface="Source Sans Pro"/>
                <a:ea typeface="Source Sans Pro"/>
                <a:cs typeface="Source Sans Pro"/>
              </a:rPr>
              <a:t>promyelocytes</a:t>
            </a:r>
            <a:r>
              <a:rPr lang="en-US" sz="2400" dirty="0">
                <a:solidFill>
                  <a:srgbClr val="415665"/>
                </a:solidFill>
                <a:latin typeface="Source Sans Pro"/>
                <a:ea typeface="Source Sans Pro"/>
                <a:cs typeface="Source Sans Pro"/>
              </a:rPr>
              <a:t> to differentiate into neutrophils rapidly </a:t>
            </a:r>
            <a:r>
              <a:rPr lang="en-US" sz="2400" dirty="0">
                <a:solidFill>
                  <a:srgbClr val="415665"/>
                </a:solidFill>
                <a:latin typeface="Source Sans Pro"/>
                <a:ea typeface="Source Sans Pro"/>
                <a:cs typeface="Source Sans Pro"/>
                <a:sym typeface="Wingdings" pitchFamily="2" charset="2"/>
              </a:rPr>
              <a:t> </a:t>
            </a:r>
            <a:r>
              <a:rPr lang="en-US" sz="2400" dirty="0">
                <a:solidFill>
                  <a:srgbClr val="415665"/>
                </a:solidFill>
                <a:latin typeface="Source Sans Pro"/>
                <a:ea typeface="Source Sans Pro"/>
                <a:cs typeface="Source Sans Pro"/>
              </a:rPr>
              <a:t>clears the tumor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86670025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000" dirty="0"/>
              <a:t>Thank you</a:t>
            </a:r>
          </a:p>
        </p:txBody>
      </p:sp>
    </p:spTree>
    <p:extLst>
      <p:ext uri="{BB962C8B-B14F-4D97-AF65-F5344CB8AC3E}">
        <p14:creationId xmlns:p14="http://schemas.microsoft.com/office/powerpoint/2010/main" val="89437198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algn="ctr"/>
            <a:fld id="{00000000-1234-1234-1234-123412341234}" type="slidenum">
              <a:rPr lang="en" smtClean="0"/>
              <a:pPr algn="ctr"/>
              <a:t>3</a:t>
            </a:fld>
            <a:endParaRPr lang="en"/>
          </a:p>
        </p:txBody>
      </p:sp>
      <p:sp>
        <p:nvSpPr>
          <p:cNvPr id="3" name="AutoShape 4" descr="Image result for haematogenesis stem cells and blood cell formation"/>
          <p:cNvSpPr>
            <a:spLocks noChangeAspect="1" noChangeArrowheads="1"/>
          </p:cNvSpPr>
          <p:nvPr/>
        </p:nvSpPr>
        <p:spPr bwMode="auto">
          <a:xfrm>
            <a:off x="207433" y="-192617"/>
            <a:ext cx="406400" cy="4064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en-US" sz="2400"/>
          </a:p>
        </p:txBody>
      </p:sp>
      <p:sp>
        <p:nvSpPr>
          <p:cNvPr id="4" name="AutoShape 6" descr="Image result for haematogenesis stem cells and blood cell formation"/>
          <p:cNvSpPr>
            <a:spLocks noChangeAspect="1" noChangeArrowheads="1"/>
          </p:cNvSpPr>
          <p:nvPr/>
        </p:nvSpPr>
        <p:spPr bwMode="auto">
          <a:xfrm>
            <a:off x="410633" y="10584"/>
            <a:ext cx="406400" cy="4064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en-US" sz="2400"/>
          </a:p>
        </p:txBody>
      </p:sp>
      <p:sp>
        <p:nvSpPr>
          <p:cNvPr id="5" name="AutoShape 8" descr="Image result for haematogenesis stem cells and blood cell formation"/>
          <p:cNvSpPr>
            <a:spLocks noChangeAspect="1" noChangeArrowheads="1"/>
          </p:cNvSpPr>
          <p:nvPr/>
        </p:nvSpPr>
        <p:spPr bwMode="auto">
          <a:xfrm>
            <a:off x="613833" y="213784"/>
            <a:ext cx="406400" cy="4064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en-US" sz="2400"/>
          </a:p>
        </p:txBody>
      </p:sp>
      <p:pic>
        <p:nvPicPr>
          <p:cNvPr id="1036" name="Picture 12" descr="http://enacademic.com/pictures/enwiki/72/Hematopoietic_growth_factors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0512"/>
            <a:ext cx="12192000" cy="68474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7791584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Normal Cell Maturation - ppt video online downloa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5964" y="-214056"/>
            <a:ext cx="9144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6729956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onceptual classification of hematologic neoplasms [based on data from... |  Download Scientific Diagram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695" t="20188"/>
          <a:stretch/>
        </p:blipFill>
        <p:spPr bwMode="auto">
          <a:xfrm>
            <a:off x="3063832" y="0"/>
            <a:ext cx="5712033" cy="61916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7233208" y="3095828"/>
            <a:ext cx="448071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457200" indent="-381000">
              <a:buClr>
                <a:srgbClr val="0DB7C4"/>
              </a:buClr>
              <a:buSzPts val="2400"/>
              <a:buFont typeface="Source Sans Pro"/>
              <a:buChar char="▹"/>
            </a:pPr>
            <a:r>
              <a:rPr lang="en-US" b="1" u="sng" dirty="0">
                <a:solidFill>
                  <a:srgbClr val="C00000"/>
                </a:solidFill>
                <a:latin typeface="Source Sans Pro"/>
                <a:ea typeface="Source Sans Pro"/>
                <a:cs typeface="Source Sans Pro"/>
              </a:rPr>
              <a:t>increased or dysregulated growth</a:t>
            </a:r>
            <a:r>
              <a:rPr lang="en-US" dirty="0">
                <a:solidFill>
                  <a:srgbClr val="7030A0"/>
                </a:solidFill>
                <a:latin typeface="Source Sans Pro"/>
                <a:ea typeface="Source Sans Pro"/>
                <a:cs typeface="Source Sans Pro"/>
              </a:rPr>
              <a:t>. </a:t>
            </a:r>
          </a:p>
        </p:txBody>
      </p:sp>
      <p:sp>
        <p:nvSpPr>
          <p:cNvPr id="3" name="Rectangle 2"/>
          <p:cNvSpPr/>
          <p:nvPr/>
        </p:nvSpPr>
        <p:spPr>
          <a:xfrm>
            <a:off x="7518335" y="2080552"/>
            <a:ext cx="318548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415665"/>
                </a:solidFill>
                <a:latin typeface="Source Sans Pro"/>
                <a:ea typeface="Source Sans Pro"/>
                <a:cs typeface="Source Sans Pro"/>
              </a:rPr>
              <a:t> </a:t>
            </a:r>
            <a:r>
              <a:rPr lang="en-US" b="1" u="sng" dirty="0">
                <a:solidFill>
                  <a:srgbClr val="C00000"/>
                </a:solidFill>
                <a:latin typeface="Source Sans Pro"/>
                <a:ea typeface="Source Sans Pro"/>
                <a:cs typeface="Source Sans Pro"/>
              </a:rPr>
              <a:t>disordered and ineffective </a:t>
            </a:r>
            <a:endParaRPr lang="en-US" b="1" u="sng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901713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Introduction to leukemia - ppt video online download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306" r="3452" b="25033"/>
          <a:stretch/>
        </p:blipFill>
        <p:spPr bwMode="auto">
          <a:xfrm>
            <a:off x="1411239" y="1445741"/>
            <a:ext cx="8668987" cy="368103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286265831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Myeloid Neoplasms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76200">
              <a:buClr>
                <a:srgbClr val="0DB7C4"/>
              </a:buClr>
              <a:buSzPts val="2400"/>
            </a:pPr>
            <a:r>
              <a:rPr lang="en-US" dirty="0">
                <a:solidFill>
                  <a:srgbClr val="415665"/>
                </a:solidFill>
                <a:latin typeface="Source Sans Pro"/>
                <a:ea typeface="Source Sans Pro"/>
                <a:cs typeface="Source Sans Pro"/>
              </a:rPr>
              <a:t>Three broad categories of myeloid neoplasia:</a:t>
            </a:r>
          </a:p>
          <a:p>
            <a:pPr marL="457200" indent="-381000">
              <a:buClr>
                <a:srgbClr val="0DB7C4"/>
              </a:buClr>
              <a:buSzPts val="2400"/>
              <a:buFont typeface="Source Sans Pro"/>
              <a:buChar char="▹"/>
            </a:pPr>
            <a:r>
              <a:rPr lang="en-US" b="1" dirty="0">
                <a:solidFill>
                  <a:srgbClr val="7030A0"/>
                </a:solidFill>
                <a:latin typeface="Source Sans Pro"/>
                <a:ea typeface="Source Sans Pro"/>
                <a:cs typeface="Source Sans Pro"/>
              </a:rPr>
              <a:t>Acute myeloid leukemia (AML): </a:t>
            </a:r>
            <a:r>
              <a:rPr lang="en-US" dirty="0">
                <a:solidFill>
                  <a:srgbClr val="415665"/>
                </a:solidFill>
                <a:latin typeface="Source Sans Pro"/>
                <a:ea typeface="Source Sans Pro"/>
                <a:cs typeface="Source Sans Pro"/>
              </a:rPr>
              <a:t>neoplastic cells are blocked at an </a:t>
            </a:r>
            <a:r>
              <a:rPr lang="en-US" dirty="0">
                <a:solidFill>
                  <a:srgbClr val="7030A0"/>
                </a:solidFill>
                <a:latin typeface="Source Sans Pro"/>
                <a:ea typeface="Source Sans Pro"/>
                <a:cs typeface="Source Sans Pro"/>
              </a:rPr>
              <a:t>early stage </a:t>
            </a:r>
            <a:r>
              <a:rPr lang="en-US" dirty="0">
                <a:solidFill>
                  <a:srgbClr val="415665"/>
                </a:solidFill>
                <a:latin typeface="Source Sans Pro"/>
                <a:ea typeface="Source Sans Pro"/>
                <a:cs typeface="Source Sans Pro"/>
              </a:rPr>
              <a:t>of development </a:t>
            </a:r>
            <a:r>
              <a:rPr lang="en-US" dirty="0">
                <a:solidFill>
                  <a:srgbClr val="415665"/>
                </a:solidFill>
                <a:latin typeface="Source Sans Pro"/>
                <a:ea typeface="Source Sans Pro"/>
                <a:cs typeface="Source Sans Pro"/>
                <a:sym typeface="Wingdings" pitchFamily="2" charset="2"/>
              </a:rPr>
              <a:t> </a:t>
            </a:r>
            <a:r>
              <a:rPr lang="en-US" dirty="0">
                <a:solidFill>
                  <a:srgbClr val="415665"/>
                </a:solidFill>
                <a:latin typeface="Source Sans Pro"/>
                <a:ea typeface="Source Sans Pro"/>
                <a:cs typeface="Source Sans Pro"/>
              </a:rPr>
              <a:t>Immature myeloid cells (</a:t>
            </a:r>
            <a:r>
              <a:rPr lang="en-US" dirty="0">
                <a:solidFill>
                  <a:srgbClr val="7030A0"/>
                </a:solidFill>
                <a:latin typeface="Source Sans Pro"/>
                <a:ea typeface="Source Sans Pro"/>
                <a:cs typeface="Source Sans Pro"/>
              </a:rPr>
              <a:t>blasts</a:t>
            </a:r>
            <a:r>
              <a:rPr lang="en-US" dirty="0">
                <a:solidFill>
                  <a:srgbClr val="415665"/>
                </a:solidFill>
                <a:latin typeface="Source Sans Pro"/>
                <a:ea typeface="Source Sans Pro"/>
                <a:cs typeface="Source Sans Pro"/>
              </a:rPr>
              <a:t>) accumulate in BM &amp; frequently circulate in PB.</a:t>
            </a:r>
          </a:p>
          <a:p>
            <a:pPr marL="457200" indent="-381000">
              <a:buClr>
                <a:srgbClr val="0DB7C4"/>
              </a:buClr>
              <a:buSzPts val="2400"/>
              <a:buFont typeface="Source Sans Pro"/>
              <a:buChar char="▹"/>
            </a:pPr>
            <a:r>
              <a:rPr lang="en-US" b="1" dirty="0">
                <a:solidFill>
                  <a:srgbClr val="7030A0"/>
                </a:solidFill>
                <a:latin typeface="Source Sans Pro"/>
                <a:ea typeface="Source Sans Pro"/>
                <a:cs typeface="Source Sans Pro"/>
              </a:rPr>
              <a:t>Myeloproliferative neoplasms (MPN): </a:t>
            </a:r>
            <a:r>
              <a:rPr lang="en-US" dirty="0">
                <a:solidFill>
                  <a:srgbClr val="415665"/>
                </a:solidFill>
                <a:latin typeface="Source Sans Pro"/>
                <a:ea typeface="Source Sans Pro"/>
                <a:cs typeface="Source Sans Pro"/>
              </a:rPr>
              <a:t>neoplastic clone continues to terminal differentiation but with </a:t>
            </a:r>
            <a:r>
              <a:rPr lang="en-US" dirty="0">
                <a:solidFill>
                  <a:srgbClr val="7030A0"/>
                </a:solidFill>
                <a:latin typeface="Source Sans Pro"/>
                <a:ea typeface="Source Sans Pro"/>
                <a:cs typeface="Source Sans Pro"/>
              </a:rPr>
              <a:t>increased or dysregulated growth. </a:t>
            </a:r>
          </a:p>
          <a:p>
            <a:pPr marL="457200" indent="-381000">
              <a:buClr>
                <a:srgbClr val="0DB7C4"/>
              </a:buClr>
              <a:buSzPts val="2400"/>
              <a:buFont typeface="Source Sans Pro"/>
              <a:buChar char="▹"/>
            </a:pPr>
            <a:r>
              <a:rPr lang="en-US" b="1" dirty="0">
                <a:solidFill>
                  <a:srgbClr val="7030A0"/>
                </a:solidFill>
                <a:latin typeface="Source Sans Pro"/>
                <a:ea typeface="Source Sans Pro"/>
                <a:cs typeface="Source Sans Pro"/>
              </a:rPr>
              <a:t>Myelodysplastic syndromes (MDS):</a:t>
            </a:r>
            <a:r>
              <a:rPr lang="en-US" dirty="0">
                <a:solidFill>
                  <a:srgbClr val="415665"/>
                </a:solidFill>
                <a:latin typeface="Source Sans Pro"/>
                <a:ea typeface="Source Sans Pro"/>
                <a:cs typeface="Source Sans Pro"/>
              </a:rPr>
              <a:t> terminal differentiation occurs but in a </a:t>
            </a:r>
            <a:r>
              <a:rPr lang="en-US" dirty="0">
                <a:solidFill>
                  <a:srgbClr val="7030A0"/>
                </a:solidFill>
                <a:latin typeface="Source Sans Pro"/>
                <a:ea typeface="Source Sans Pro"/>
                <a:cs typeface="Source Sans Pro"/>
              </a:rPr>
              <a:t>disordered and ineffective fashion</a:t>
            </a:r>
            <a:r>
              <a:rPr lang="en-US" dirty="0">
                <a:solidFill>
                  <a:srgbClr val="415665"/>
                </a:solidFill>
                <a:latin typeface="Source Sans Pro"/>
                <a:ea typeface="Source Sans Pro"/>
                <a:cs typeface="Source Sans Pro"/>
              </a:rPr>
              <a:t> </a:t>
            </a:r>
            <a:r>
              <a:rPr lang="en-US" dirty="0">
                <a:solidFill>
                  <a:srgbClr val="415665"/>
                </a:solidFill>
                <a:latin typeface="Source Sans Pro"/>
                <a:ea typeface="Source Sans Pro"/>
                <a:cs typeface="Source Sans Pro"/>
                <a:sym typeface="Wingdings" pitchFamily="2" charset="2"/>
              </a:rPr>
              <a:t> </a:t>
            </a:r>
            <a:r>
              <a:rPr lang="en-US" dirty="0">
                <a:solidFill>
                  <a:srgbClr val="7030A0"/>
                </a:solidFill>
                <a:latin typeface="Source Sans Pro"/>
                <a:ea typeface="Source Sans Pro"/>
                <a:cs typeface="Source Sans Pro"/>
              </a:rPr>
              <a:t>dysplastic</a:t>
            </a:r>
            <a:r>
              <a:rPr lang="en-US" dirty="0">
                <a:solidFill>
                  <a:srgbClr val="415665"/>
                </a:solidFill>
                <a:latin typeface="Source Sans Pro"/>
                <a:ea typeface="Source Sans Pro"/>
                <a:cs typeface="Source Sans Pro"/>
              </a:rPr>
              <a:t> BM precursors &amp; PB </a:t>
            </a:r>
            <a:r>
              <a:rPr lang="en-US" dirty="0" err="1">
                <a:solidFill>
                  <a:srgbClr val="415665"/>
                </a:solidFill>
                <a:latin typeface="Source Sans Pro"/>
                <a:ea typeface="Source Sans Pro"/>
                <a:cs typeface="Source Sans Pro"/>
              </a:rPr>
              <a:t>cytopenias</a:t>
            </a:r>
            <a:r>
              <a:rPr lang="en-US" dirty="0">
                <a:solidFill>
                  <a:srgbClr val="415665"/>
                </a:solidFill>
                <a:latin typeface="Source Sans Pro"/>
                <a:ea typeface="Source Sans Pro"/>
                <a:cs typeface="Source Sans Pro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92401889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AML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06130" y="953835"/>
            <a:ext cx="6281873" cy="5248622"/>
          </a:xfrm>
        </p:spPr>
        <p:txBody>
          <a:bodyPr/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Acute myeloid leukemia (AML) is a malignant disease of the bone marrow in which hematopoietic precursors are arrested in an early stage of development. </a:t>
            </a:r>
          </a:p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Most AML subtypes are distinguished from other related blood disorders by the presence of more than </a:t>
            </a:r>
            <a:r>
              <a:rPr lang="en-US" u="sng" dirty="0">
                <a:latin typeface="Arial" panose="020B0604020202020204" pitchFamily="34" charset="0"/>
                <a:cs typeface="Arial" panose="020B0604020202020204" pitchFamily="34" charset="0"/>
              </a:rPr>
              <a:t>20% blasts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in the bone marrow</a:t>
            </a:r>
          </a:p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dirty="0">
                <a:latin typeface="Arial" panose="020B0604020202020204" pitchFamily="34" charset="0"/>
                <a:ea typeface="Source Sans Pro"/>
                <a:cs typeface="Arial" panose="020B0604020202020204" pitchFamily="34" charset="0"/>
              </a:rPr>
              <a:t>Most AMLs harbor mutations in genes encoding transcription factors that are required for normal myeloid cell differentiation </a:t>
            </a:r>
            <a:r>
              <a:rPr lang="en-US" dirty="0">
                <a:latin typeface="Arial" panose="020B0604020202020204" pitchFamily="34" charset="0"/>
                <a:ea typeface="Source Sans Pro"/>
                <a:cs typeface="Arial" panose="020B0604020202020204" pitchFamily="34" charset="0"/>
                <a:sym typeface="Wingdings" pitchFamily="2" charset="2"/>
              </a:rPr>
              <a:t> </a:t>
            </a:r>
            <a:r>
              <a:rPr lang="en-US" dirty="0">
                <a:latin typeface="Arial" panose="020B0604020202020204" pitchFamily="34" charset="0"/>
                <a:ea typeface="Source Sans Pro"/>
                <a:cs typeface="Arial" panose="020B0604020202020204" pitchFamily="34" charset="0"/>
              </a:rPr>
              <a:t>interfere with the differentiation of early myeloid cells </a:t>
            </a:r>
            <a:r>
              <a:rPr lang="en-US" dirty="0">
                <a:latin typeface="Arial" panose="020B0604020202020204" pitchFamily="34" charset="0"/>
                <a:ea typeface="Source Sans Pro"/>
                <a:cs typeface="Arial" panose="020B0604020202020204" pitchFamily="34" charset="0"/>
                <a:sym typeface="Wingdings" pitchFamily="2" charset="2"/>
              </a:rPr>
              <a:t> </a:t>
            </a:r>
            <a:r>
              <a:rPr lang="en-US" dirty="0">
                <a:latin typeface="Arial" panose="020B0604020202020204" pitchFamily="34" charset="0"/>
                <a:ea typeface="Source Sans Pro"/>
                <a:cs typeface="Arial" panose="020B0604020202020204" pitchFamily="34" charset="0"/>
              </a:rPr>
              <a:t>accumulation of myeloid precursors (blasts) in BM. </a:t>
            </a:r>
          </a:p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0254019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Our approach.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>
                <a:latin typeface="Source Sans Pro"/>
                <a:ea typeface="Source Sans Pro"/>
                <a:cs typeface="Source Sans Pro"/>
              </a:rPr>
              <a:t>The World Health Organization (WHO) has formulated a widely accepted classification scheme, relies on a combination of :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2400" dirty="0">
                <a:latin typeface="Source Sans Pro"/>
                <a:ea typeface="Source Sans Pro"/>
                <a:cs typeface="Source Sans Pro"/>
              </a:rPr>
              <a:t>Clinical features.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2400" dirty="0">
                <a:latin typeface="Source Sans Pro"/>
                <a:ea typeface="Source Sans Pro"/>
                <a:cs typeface="Source Sans Pro"/>
              </a:rPr>
              <a:t>Morphologic.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2400" dirty="0">
                <a:latin typeface="Source Sans Pro"/>
                <a:ea typeface="Source Sans Pro"/>
                <a:cs typeface="Source Sans Pro"/>
              </a:rPr>
              <a:t>Phenotypic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2400" dirty="0">
                <a:latin typeface="Source Sans Pro"/>
                <a:ea typeface="Source Sans Pro"/>
                <a:cs typeface="Source Sans Pro"/>
              </a:rPr>
              <a:t>Genotypic.</a:t>
            </a:r>
          </a:p>
          <a:p>
            <a:endParaRPr lang="en-US" sz="2800" dirty="0">
              <a:solidFill>
                <a:schemeClr val="accent1">
                  <a:lumMod val="20000"/>
                  <a:lumOff val="8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1360356"/>
      </p:ext>
    </p:extLst>
  </p:cSld>
  <p:clrMapOvr>
    <a:masterClrMapping/>
  </p:clrMapOvr>
</p:sld>
</file>

<file path=ppt/theme/theme1.xml><?xml version="1.0" encoding="utf-8"?>
<a:theme xmlns:a="http://schemas.openxmlformats.org/drawingml/2006/main" name="Atlas">
  <a:themeElements>
    <a:clrScheme name="Atlas">
      <a:dk1>
        <a:sysClr val="windowText" lastClr="000000"/>
      </a:dk1>
      <a:lt1>
        <a:sysClr val="window" lastClr="FFFFFF"/>
      </a:lt1>
      <a:dk2>
        <a:srgbClr val="454545"/>
      </a:dk2>
      <a:lt2>
        <a:srgbClr val="E0E0E0"/>
      </a:lt2>
      <a:accent1>
        <a:srgbClr val="F81B02"/>
      </a:accent1>
      <a:accent2>
        <a:srgbClr val="FC7715"/>
      </a:accent2>
      <a:accent3>
        <a:srgbClr val="AFBF41"/>
      </a:accent3>
      <a:accent4>
        <a:srgbClr val="50C49F"/>
      </a:accent4>
      <a:accent5>
        <a:srgbClr val="3B95C4"/>
      </a:accent5>
      <a:accent6>
        <a:srgbClr val="B560D4"/>
      </a:accent6>
      <a:hlink>
        <a:srgbClr val="FC5A1A"/>
      </a:hlink>
      <a:folHlink>
        <a:srgbClr val="B49E74"/>
      </a:folHlink>
    </a:clrScheme>
    <a:fontScheme name="Atlas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Rockwell" panose="020606030202050204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tlas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alpha val="60000"/>
                <a:satMod val="109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4000"/>
                <a:satMod val="130000"/>
                <a:lumMod val="92000"/>
              </a:schemeClr>
            </a:gs>
            <a:gs pos="100000">
              <a:schemeClr val="phClr">
                <a:shade val="76000"/>
                <a:satMod val="130000"/>
                <a:lumMod val="88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90000"/>
            </a:schemeClr>
          </a:solidFill>
          <a:prstDash val="solid"/>
        </a:ln>
        <a:ln w="15875" cap="flat" cmpd="sng" algn="ctr">
          <a:solidFill>
            <a:schemeClr val="phClr">
              <a:shade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38100" dist="25400" dir="5400000" rotWithShape="0">
              <a:srgbClr val="000000">
                <a:alpha val="7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>
            <a:bevelT w="0" h="0"/>
          </a:sp3d>
        </a:effectStyle>
      </a:effectStyleLst>
      <a:bgFillStyleLst>
        <a:solidFill>
          <a:schemeClr val="phClr"/>
        </a:solidFill>
        <a:solidFill>
          <a:schemeClr val="phClr"/>
        </a:solidFill>
        <a:gradFill rotWithShape="1">
          <a:gsLst>
            <a:gs pos="10000">
              <a:schemeClr val="phClr">
                <a:tint val="94000"/>
                <a:lumMod val="116000"/>
              </a:schemeClr>
            </a:gs>
            <a:gs pos="100000">
              <a:schemeClr val="phClr">
                <a:tint val="98000"/>
                <a:shade val="86000"/>
                <a:satMod val="90000"/>
                <a:lumMod val="88000"/>
              </a:schemeClr>
            </a:gs>
          </a:gsLst>
          <a:path path="circle">
            <a:fillToRect l="50000" t="15000" r="50000" b="169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Atlas" id="{5156B0E4-0EB1-49FE-A26B-15F6F698AEC6}" vid="{508F7963-D0B5-43F7-BB2C-FCE3009C08EC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 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 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 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139C3ED3DEA17740B4EB3533678EA4C2" ma:contentTypeVersion="2" ma:contentTypeDescription="Create a new document." ma:contentTypeScope="" ma:versionID="efe68d5bfe16a8930d63b5bc9d503ea4">
  <xsd:schema xmlns:xsd="http://www.w3.org/2001/XMLSchema" xmlns:xs="http://www.w3.org/2001/XMLSchema" xmlns:p="http://schemas.microsoft.com/office/2006/metadata/properties" xmlns:ns2="149687d4-d180-482e-8c72-8a95e3dd3821" targetNamespace="http://schemas.microsoft.com/office/2006/metadata/properties" ma:root="true" ma:fieldsID="ab8c008b876bd206f6ba4931f36fbb6d" ns2:_="">
    <xsd:import namespace="149687d4-d180-482e-8c72-8a95e3dd382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49687d4-d180-482e-8c72-8a95e3dd3821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BA7C683C-DA35-4A0E-ADD0-CC297892D8C4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3C239BB0-53B8-40A5-8BB9-15D2ED1AEBC9}">
  <ds:schemaRefs>
    <ds:schemaRef ds:uri="http://schemas.microsoft.com/office/2006/metadata/properties"/>
    <ds:schemaRef ds:uri="http://www.w3.org/2000/xmlns/"/>
  </ds:schemaRefs>
</ds:datastoreItem>
</file>

<file path=customXml/itemProps3.xml><?xml version="1.0" encoding="utf-8"?>
<ds:datastoreItem xmlns:ds="http://schemas.openxmlformats.org/officeDocument/2006/customXml" ds:itemID="{23EDB460-68E6-4C54-A598-59B0766574A3}">
  <ds:schemaRefs>
    <ds:schemaRef ds:uri="http://schemas.microsoft.com/office/2006/metadata/contentType"/>
    <ds:schemaRef ds:uri="http://schemas.microsoft.com/office/2006/metadata/properties/metaAttributes"/>
    <ds:schemaRef ds:uri="http://www.w3.org/2000/xmlns/"/>
    <ds:schemaRef ds:uri="http://www.w3.org/2001/XMLSchema"/>
    <ds:schemaRef ds:uri="149687d4-d180-482e-8c72-8a95e3dd3821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tf16401370_wac</Template>
  <TotalTime>0</TotalTime>
  <Words>534</Words>
  <Application>Microsoft Office PowerPoint</Application>
  <PresentationFormat>Widescreen</PresentationFormat>
  <Paragraphs>80</Paragraphs>
  <Slides>21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2" baseType="lpstr">
      <vt:lpstr>Atlas</vt:lpstr>
      <vt:lpstr>Hematopoietic &amp;  Lymphoid System White Cell disorders: 2.</vt:lpstr>
      <vt:lpstr>Myeloid Neoplasms</vt:lpstr>
      <vt:lpstr>PowerPoint Presentation</vt:lpstr>
      <vt:lpstr>PowerPoint Presentation</vt:lpstr>
      <vt:lpstr>PowerPoint Presentation</vt:lpstr>
      <vt:lpstr>PowerPoint Presentation</vt:lpstr>
      <vt:lpstr>Myeloid Neoplasms</vt:lpstr>
      <vt:lpstr>AML</vt:lpstr>
      <vt:lpstr>Our approach.</vt:lpstr>
      <vt:lpstr>1. Clinical features.</vt:lpstr>
      <vt:lpstr>PowerPoint Presentation</vt:lpstr>
      <vt:lpstr>PowerPoint Presentation</vt:lpstr>
      <vt:lpstr>2. Morphology.</vt:lpstr>
      <vt:lpstr>Morphology.cont</vt:lpstr>
      <vt:lpstr>3. phenotype.</vt:lpstr>
      <vt:lpstr>4.Genetic.</vt:lpstr>
      <vt:lpstr>PowerPoint Presentation</vt:lpstr>
      <vt:lpstr>PowerPoint Presentation</vt:lpstr>
      <vt:lpstr>prognosis</vt:lpstr>
      <vt:lpstr>Treatment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Hematopoietic &amp;  Lymphoid System White Cell disorders: 2.</dc:title>
  <dc:creator/>
  <cp:lastModifiedBy>Sanabil Hassanat</cp:lastModifiedBy>
  <cp:revision>2</cp:revision>
  <dcterms:created xsi:type="dcterms:W3CDTF">2022-04-02T18:16:30Z</dcterms:created>
  <dcterms:modified xsi:type="dcterms:W3CDTF">2022-04-02T20:35:59Z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0x010100139C3ED3DEA17740B4EB3533678EA4C2</vt:lpwstr>
  </property>
</Properties>
</file>