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3"/>
  </p:sldMasterIdLst>
  <p:sldIdLst>
    <p:sldId id="25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289" r:id="rId14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94" autoAdjust="0"/>
    <p:restoredTop sz="94660"/>
  </p:normalViewPr>
  <p:slideViewPr>
    <p:cSldViewPr>
      <p:cViewPr varScale="1">
        <p:scale>
          <a:sx n="87" d="100"/>
          <a:sy n="87" d="100"/>
        </p:scale>
        <p:origin x="168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tableStyles" Target="tableStyles.xml" /><Relationship Id="rId3" Type="http://schemas.openxmlformats.org/officeDocument/2006/relationships/slideMaster" Target="slideMasters/slideMaster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presProps" Target="presProps.xml" /><Relationship Id="rId10" Type="http://schemas.openxmlformats.org/officeDocument/2006/relationships/slide" Target="slides/slide7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1018313F-ECEE-BF11-C51B-4874AB18A165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FB10A3D3-52E2-C54B-47D8-9F4B4498C023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>
            <a:extLst>
              <a:ext uri="{FF2B5EF4-FFF2-40B4-BE49-F238E27FC236}">
                <a16:creationId xmlns:a16="http://schemas.microsoft.com/office/drawing/2014/main" id="{D9890B66-E65C-1926-6025-6EBA833F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5DC30-1B63-4F21-91EE-28FD9624A614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7" name="عنصر نائب للتذييل 18">
            <a:extLst>
              <a:ext uri="{FF2B5EF4-FFF2-40B4-BE49-F238E27FC236}">
                <a16:creationId xmlns:a16="http://schemas.microsoft.com/office/drawing/2014/main" id="{890537D1-D388-45F0-90E7-8AEC43B9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>
            <a:extLst>
              <a:ext uri="{FF2B5EF4-FFF2-40B4-BE49-F238E27FC236}">
                <a16:creationId xmlns:a16="http://schemas.microsoft.com/office/drawing/2014/main" id="{0D9B32C7-B467-D1DA-9D29-D0BDC0A68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8FF8F-1926-498C-AC29-CF8FFEA14A23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594739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7320FE5D-8182-9B4F-D518-14B393A1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07EDA-6037-44D5-AD9E-4CF07DEF5F1D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03F22FF0-3076-2841-3B41-0350F886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AED87AB3-31C0-C194-73D7-5A959CC7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06507-6962-49C1-BEBC-69B3DBC58DEE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50268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7F516451-2697-4D7B-7689-52DFF6D5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BDD0-589E-4FA9-A137-09387D71DEC6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2C644DB9-6B81-EC0B-DE25-DD628E9D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F551F3F3-500E-290E-0925-C9F0DEF4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3A1B4-5850-4BF2-8CAA-566419BAC9DD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685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FE711F7C-6F91-84EC-5DAD-4E06BE6C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155E6-500F-43DC-B0DD-AD42BDD87D06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112C7F1D-C662-CFED-4776-7F85BA0A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BE91696B-0F82-9021-F6A9-85174014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9795A-D8BC-431D-A358-4F504AB18E1C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88575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E8AF7B92-F448-0915-1D21-CFE60F7BECB3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397AB0CA-BF43-A239-42C5-95D38580AD12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تاريخ 3">
            <a:extLst>
              <a:ext uri="{FF2B5EF4-FFF2-40B4-BE49-F238E27FC236}">
                <a16:creationId xmlns:a16="http://schemas.microsoft.com/office/drawing/2014/main" id="{9E763A18-D180-F93D-8372-3C71DB0EA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9E989-EF80-4BAF-AC15-35C1667E3925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7" name="عنصر نائب للتذييل 4">
            <a:extLst>
              <a:ext uri="{FF2B5EF4-FFF2-40B4-BE49-F238E27FC236}">
                <a16:creationId xmlns:a16="http://schemas.microsoft.com/office/drawing/2014/main" id="{07D2A781-8027-DEE3-22FE-718334CF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>
            <a:extLst>
              <a:ext uri="{FF2B5EF4-FFF2-40B4-BE49-F238E27FC236}">
                <a16:creationId xmlns:a16="http://schemas.microsoft.com/office/drawing/2014/main" id="{BEC890EC-3437-4CDE-59CB-72CE2EA93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A7641-4A0C-4459-A94A-6C2DFD5F0827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229987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53C0C610-00B1-88A1-5113-B2FC792C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15DF8-1910-4B3E-8026-E26F1B08BA08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6A33A031-0D0D-0BB6-23B1-103AF15D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5B36F2F1-09ED-F21C-2E9E-41D1F20E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B103-EF5A-4DC9-A67B-88C9BB99F3ED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52851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9">
            <a:extLst>
              <a:ext uri="{FF2B5EF4-FFF2-40B4-BE49-F238E27FC236}">
                <a16:creationId xmlns:a16="http://schemas.microsoft.com/office/drawing/2014/main" id="{6731EABF-5FBB-B015-FAFA-41EF10864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3766B-CBD2-484C-8CCF-3189698A895C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8" name="عنصر نائب للتذييل 21">
            <a:extLst>
              <a:ext uri="{FF2B5EF4-FFF2-40B4-BE49-F238E27FC236}">
                <a16:creationId xmlns:a16="http://schemas.microsoft.com/office/drawing/2014/main" id="{B9A18B82-E36D-C580-F28E-9592840D0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>
            <a:extLst>
              <a:ext uri="{FF2B5EF4-FFF2-40B4-BE49-F238E27FC236}">
                <a16:creationId xmlns:a16="http://schemas.microsoft.com/office/drawing/2014/main" id="{1D3747C8-8CB3-5FAF-7F5C-51FA03EB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92215-8902-4E21-A746-78C64E9F7AB1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47951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>
            <a:extLst>
              <a:ext uri="{FF2B5EF4-FFF2-40B4-BE49-F238E27FC236}">
                <a16:creationId xmlns:a16="http://schemas.microsoft.com/office/drawing/2014/main" id="{812B5DC9-589F-2C7D-F0B9-E104BF092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D0806-CB51-470D-91C4-B73F5BB1B9F6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4" name="عنصر نائب للتذييل 21">
            <a:extLst>
              <a:ext uri="{FF2B5EF4-FFF2-40B4-BE49-F238E27FC236}">
                <a16:creationId xmlns:a16="http://schemas.microsoft.com/office/drawing/2014/main" id="{0899327C-FDE7-DCDA-DAC2-7239F66F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>
            <a:extLst>
              <a:ext uri="{FF2B5EF4-FFF2-40B4-BE49-F238E27FC236}">
                <a16:creationId xmlns:a16="http://schemas.microsoft.com/office/drawing/2014/main" id="{42F0E248-8637-A50A-06B4-E897FF709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5B596-173D-49D4-9562-2C5571B9809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696510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>
            <a:extLst>
              <a:ext uri="{FF2B5EF4-FFF2-40B4-BE49-F238E27FC236}">
                <a16:creationId xmlns:a16="http://schemas.microsoft.com/office/drawing/2014/main" id="{EB9AF498-BE26-0987-9A35-7CE2EAAD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0E75D-D7FA-4827-B8A5-0C501853A9F2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3" name="عنصر نائب للتذييل 21">
            <a:extLst>
              <a:ext uri="{FF2B5EF4-FFF2-40B4-BE49-F238E27FC236}">
                <a16:creationId xmlns:a16="http://schemas.microsoft.com/office/drawing/2014/main" id="{CB99CCF3-6F20-0B2D-0E5E-BEEF0A8B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>
            <a:extLst>
              <a:ext uri="{FF2B5EF4-FFF2-40B4-BE49-F238E27FC236}">
                <a16:creationId xmlns:a16="http://schemas.microsoft.com/office/drawing/2014/main" id="{89FE31F7-2D86-4F34-B36F-61F4FC23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95249-D4E9-4009-A321-41736F396503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87309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EB3F44-2752-D050-A6CD-2A518206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55867-150D-4755-94F7-83DA10F485B6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62BB1D-8E71-4AD0-FA0A-25E884A96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F3AB0D8-34AF-5CF1-A574-3232201AA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8AB25CB2-8FC1-40EC-AE8D-2568926F9270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60413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1C709AA1-9AEC-0989-655E-AD9EFA29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4433F-ADA2-4CAA-9115-67C44E019635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9A16DB23-CE7C-A9C8-1195-214D2A9BA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5B729C05-8276-22C3-EF57-C50E7D6E3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4EDD2-E3ED-4B98-B521-72281F60E5C9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85973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>
            <a:extLst>
              <a:ext uri="{FF2B5EF4-FFF2-40B4-BE49-F238E27FC236}">
                <a16:creationId xmlns:a16="http://schemas.microsoft.com/office/drawing/2014/main" id="{8BD14D90-D487-B753-F436-A7916BC76E5E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>
            <a:extLst>
              <a:ext uri="{FF2B5EF4-FFF2-40B4-BE49-F238E27FC236}">
                <a16:creationId xmlns:a16="http://schemas.microsoft.com/office/drawing/2014/main" id="{C7CC8CE9-7F73-013A-A267-6E294229D436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>
            <a:extLst>
              <a:ext uri="{FF2B5EF4-FFF2-40B4-BE49-F238E27FC236}">
                <a16:creationId xmlns:a16="http://schemas.microsoft.com/office/drawing/2014/main" id="{81BCC1F2-AEA7-F49F-E59F-CB54C62828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9" name="عنصر نائب للنص 29">
            <a:extLst>
              <a:ext uri="{FF2B5EF4-FFF2-40B4-BE49-F238E27FC236}">
                <a16:creationId xmlns:a16="http://schemas.microsoft.com/office/drawing/2014/main" id="{B00ADA3A-7E73-2652-9AE3-6A68F65EC6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" name="عنصر نائب للتاريخ 9">
            <a:extLst>
              <a:ext uri="{FF2B5EF4-FFF2-40B4-BE49-F238E27FC236}">
                <a16:creationId xmlns:a16="http://schemas.microsoft.com/office/drawing/2014/main" id="{1B6EBA7D-30D3-8DE0-DD06-C37C06713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DE3E2A-37C8-4BB0-BE2A-0D32F9283CD2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22" name="عنصر نائب للتذييل 21">
            <a:extLst>
              <a:ext uri="{FF2B5EF4-FFF2-40B4-BE49-F238E27FC236}">
                <a16:creationId xmlns:a16="http://schemas.microsoft.com/office/drawing/2014/main" id="{BF9BD766-8AB9-3D46-56ED-CC2C9B34A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A2415945-8569-4005-4929-01EE4743F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>
                <a:solidFill>
                  <a:srgbClr val="9B9A98"/>
                </a:solidFill>
                <a:cs typeface="Tahoma" panose="020B0604030504040204" pitchFamily="34" charset="0"/>
              </a:defRPr>
            </a:lvl1pPr>
          </a:lstStyle>
          <a:p>
            <a:fld id="{1AACE92A-BED3-4B1B-A3A9-A334B7257CCE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CD0A7C-09E7-7E56-8D54-60877D860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12" y="1628800"/>
            <a:ext cx="8712968" cy="2301240"/>
          </a:xfrm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>
                <a:solidFill>
                  <a:srgbClr val="002060"/>
                </a:solidFill>
              </a:rPr>
              <a:t> </a:t>
            </a:r>
            <a:r>
              <a:rPr sz="3200">
                <a:solidFill>
                  <a:srgbClr val="002060"/>
                </a:solidFill>
              </a:rPr>
              <a:t> 4.	Parameter of renal active transport.</a:t>
            </a:r>
            <a:endParaRPr lang="ar-SA" sz="3200">
              <a:solidFill>
                <a:srgbClr val="002060"/>
              </a:solidFill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43153C-9FEB-A5C6-5D72-4A8ABD47F8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988" y="5876925"/>
            <a:ext cx="6400800" cy="841375"/>
          </a:xfrm>
        </p:spPr>
        <p:txBody>
          <a:bodyPr/>
          <a:lstStyle/>
          <a:p>
            <a:pPr algn="ctr" rtl="0" eaLnBrk="1" hangingPunct="1">
              <a:lnSpc>
                <a:spcPct val="70000"/>
              </a:lnSpc>
              <a:defRPr/>
            </a:pPr>
            <a:endParaRPr lang="ar-EG" altLang="en-US" sz="1400" b="1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>
                <a:solidFill>
                  <a:srgbClr val="002060"/>
                </a:solidFill>
                <a:cs typeface="Tahoma" panose="020B0604030504040204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>
                <a:solidFill>
                  <a:srgbClr val="002060"/>
                </a:solidFill>
                <a:cs typeface="Tahoma" panose="020B0604030504040204" pitchFamily="34" charset="0"/>
              </a:rPr>
              <a:t>Physiology dpt., Mutah School of medicine</a:t>
            </a:r>
            <a:endParaRPr lang="ar-EG" altLang="en-US" sz="1600" b="1">
              <a:solidFill>
                <a:srgbClr val="002060"/>
              </a:solidFill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>
                <a:solidFill>
                  <a:srgbClr val="002060"/>
                </a:solidFill>
                <a:cs typeface="Tahoma" panose="020B0604030504040204" pitchFamily="34" charset="0"/>
              </a:rPr>
              <a:t>2020-2021</a:t>
            </a:r>
            <a:endParaRPr lang="ar-SA" altLang="en-US" sz="1600" b="1">
              <a:solidFill>
                <a:srgbClr val="002060"/>
              </a:solidFill>
            </a:endParaRPr>
          </a:p>
        </p:txBody>
      </p:sp>
      <p:pic>
        <p:nvPicPr>
          <p:cNvPr id="13316" name="Picture 2" descr="C:\Users\Dr Sherif\Desktop\مؤتة.jpg">
            <a:extLst>
              <a:ext uri="{FF2B5EF4-FFF2-40B4-BE49-F238E27FC236}">
                <a16:creationId xmlns:a16="http://schemas.microsoft.com/office/drawing/2014/main" id="{F52AE947-F132-EBC7-905B-F1025CD2E3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3">
            <a:extLst>
              <a:ext uri="{FF2B5EF4-FFF2-40B4-BE49-F238E27FC236}">
                <a16:creationId xmlns:a16="http://schemas.microsoft.com/office/drawing/2014/main" id="{CC932D8A-BFE0-B0F7-6D55-F801395E56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87" r="59317" b="9143"/>
          <a:stretch>
            <a:fillRect/>
          </a:stretch>
        </p:blipFill>
        <p:spPr bwMode="auto">
          <a:xfrm>
            <a:off x="3348038" y="2997200"/>
            <a:ext cx="2214562" cy="281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3">
            <a:extLst>
              <a:ext uri="{FF2B5EF4-FFF2-40B4-BE49-F238E27FC236}">
                <a16:creationId xmlns:a16="http://schemas.microsoft.com/office/drawing/2014/main" id="{EE46EC8D-8BA0-A735-BEC9-1D9E3DEDD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" y="115888"/>
            <a:ext cx="8958263" cy="4525962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The lower the pH of the tubular fluid, the greater the excretion of H+ as NH4 +; at low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urine pH, there is more NH4 + relative to NH3 in the urine, thus increasing the gradient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NH3 diffusion.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In acidosis, an adaptive increase in NH3 synthesis occurs and aids in the excretion of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excess H+.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 Hyperkalemia inhibits NH3 synthesis, which produces a decrease in H+ excretion as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NH4 + (type 4 renal tubular acidosis [RTA]). For example, hypo-aldosteronism causes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hyperkalemia and thus also causes type 4 RTA.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Conversely, hypokalemia stimulates NH3 synthesis, which produces an increase in H+ excretion.</a:t>
            </a:r>
          </a:p>
        </p:txBody>
      </p:sp>
      <p:pic>
        <p:nvPicPr>
          <p:cNvPr id="22531" name="Picture 1">
            <a:extLst>
              <a:ext uri="{FF2B5EF4-FFF2-40B4-BE49-F238E27FC236}">
                <a16:creationId xmlns:a16="http://schemas.microsoft.com/office/drawing/2014/main" id="{388F7F6D-ED5E-A898-BBFF-5D3BBEA1879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73463"/>
            <a:ext cx="82804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2">
            <a:extLst>
              <a:ext uri="{FF2B5EF4-FFF2-40B4-BE49-F238E27FC236}">
                <a16:creationId xmlns:a16="http://schemas.microsoft.com/office/drawing/2014/main" id="{8ACC7D1C-90AA-53F6-3675-44E05DEBA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716338"/>
            <a:ext cx="2016125" cy="3698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24841-46FE-B4A3-5A67-AC29F7A7A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89BFF67-DED9-883B-8E6B-D158E1547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ctr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RENAL REGULATION OF UREA, PHOSPHATE, CALCIUM,</a:t>
            </a:r>
          </a:p>
          <a:p>
            <a:pPr marL="34925" indent="0" algn="ctr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MAGNESIUM</a:t>
            </a:r>
          </a:p>
          <a:p>
            <a:pPr marL="34925" indent="0" algn="ctr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Urea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-Urea is reabsorbed and secreted in the nephron by diffusion, either simple or facilitated,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the segment of the nephron.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- Fifty percent of the filtered urea is reabsorbed in the proximal tubule by simple diffusion.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-Urea is secreted into the thin descending limb of the loop of Henle by simple diffusion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(from the high concentration of urea in the medullary interstitial fluid).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distal tubule, cortical collecting ducts, and outer medullary collecting ducts are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impermeable to urea; thus, no urea is reabsorbed by these segments.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-ADH stimulates a facilitated diffusion transporter for urea (UT1) in the inner medullary collecting ducts. Urea reabsorption from inner medullary collecting ducts contributes to urea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recycling in the inner medulla and to the addition of urea to the cortico-papillary osmotic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gradient.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-   Urea excretion varies with urine flow rate. At high levels of water reabsorption (low urine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 rate), there is greater urea reabsorption and decreased urea excretion. At low levels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water reabsorption (high urine flow rate), there is less urea reabsorption and increased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urea excretion.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3489C9BC-70D6-4216-BB71-57014F649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Phosphate: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- 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85%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filtered phosphate is reabsorbed in the proximal tubule by Na+– phosphate cotransport. Because distal segments of the nephron do not reabsorb phosphate, 15% of the filtered load is excreted in urine.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- Parathyroid hormone (PTH)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inhibits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phosphate reabsorption in the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proximal tubule 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inhibiting Na+–phosphate cotransport. Therefore, PTH causes phosphaturia.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-Phosphate is a urinary buffer for H+; excretion of H2PO4 - is called titratable acid.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Calcium (Ca2+):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-   60%of the plasma Ca2+ is filtered across the glomerular capillaries.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■  Together, the proximal tubule and thick ascending limb reabsorb more than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90%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filtered Ca2+ by passive processes that are coupled to Na+ reabsorption.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■  Together, the distal tubule and collecting duct reabsorb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filtered Ca2+ by an active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process. PTH increases Ca2+ reabsorption by activating adenylate cyclase in the distal tubule.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Magnesium (Mg2+):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  Reabsorbed in the proximal tubule, thick ascending limb of the loop of Henle, and distal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tubule.   In the thick ascending limb, Mg2+ and Ca2+ compete for reabsorption; therefore, hypercalcemia causes an increase in Mg2+ excretion (by inhibiting Mg2+ reabsorption). Likewise, hyper-magnesemia causes an increase in Ca2+ excretion (by inhibiting Ca2+ reabsorption).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FC5BAEC8-18E0-1B99-F37F-14DBE93FF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Phosphate: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- 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85%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filtered phosphate is reabsorbed in the proximal tubule by Na+– phosphate cotransport. Because distal segments of the nephron do not reabsorb phosphate, 15% of the filtered load is excreted in urine.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- Parathyroid hormone (PTH)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inhibits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phosphate reabsorption in the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proximal tubule 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inhibiting Na+–phosphate cotransport. Therefore, PTH causes phosphaturia.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-Phosphate is a urinary buffer for H+; excretion of H2PO4 - is called titratable acid.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Calcium (Ca2+):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-   60%of the plasma Ca2+ is filtered across the glomerular capillaries.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■  Together, the proximal tubule and thick ascending limb reabsorb more than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90%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filtered Ca2+ by passive processes that are coupled to Na+ reabsorption.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■  Together, the distal tubule and collecting duct reabsorb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filtered Ca2+ by an active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process. PTH increases Ca2+ reabsorption by activating adenylate cyclase in the distal tubule.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Magnesium (Mg2+):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  Reabsorbed in the proximal tubule, thick ascending limb of the loop of Henle, and distal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tubule.   In the thick ascending limb, Mg2+ and Ca2+ compete for reabsorption; therefore, hypercalcemia causes an increase in Mg2+ excretion (by inhibiting Mg2+ reabsorption). Likewise, hyper-magnesemia causes an increase in Ca2+ excretion (by inhibiting Ca2+ reabsorption).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A51B04E0-A4D9-03FA-B294-0E5DD0187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ctr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Renal acid–base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Reabsorption of filtered HCO3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Occurs primarily in the proximal tubule.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Key features of reabsorption of filtered HCO3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H+ and HCO3 - are produced in the proximal tubule cells from CO2 and H2O. CO2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H2O combine to form H2CO3, catalyzed by intracellular carbonic anhydrase;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H2CO3 dissociates into H+ and HCO3 -. H+ is secreted into the lumen via the Na+–H+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 mechanism in the luminal membrane. The HCO3 - is reabsorbed.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In the lumen, the secreted H+ combines with filtered HCO3 - to form H2CO3, which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dissociates into CO2 and H2O, catalyzed by brush border carbonic anhydrase. CO2 and H2O diffuse into the cell to start the cycle again.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The process results in net reabsorption of filtered HCO3 -. However, it does not result in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secretion of H+.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Regulation of reabsorption of filtered HCO3 -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Filtered load: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■   Increases in the filtered load of HCO3 − result in increased rates of HCO3 − reabsorption.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if the plasma HCO3 − concentration becomes very high (e.g., metabolic alkalosis), the filtered load will exceed the reabsorptive capacity, and HCO3 - will be excreted in the urine.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Content Placeholder 1">
            <a:extLst>
              <a:ext uri="{FF2B5EF4-FFF2-40B4-BE49-F238E27FC236}">
                <a16:creationId xmlns:a16="http://schemas.microsoft.com/office/drawing/2014/main" id="{0CAC74FB-E9C0-2D81-8650-466FF92E29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268413"/>
            <a:ext cx="6769100" cy="424815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5C7812-E64C-ED83-3BFE-F0547056AF29}"/>
              </a:ext>
            </a:extLst>
          </p:cNvPr>
          <p:cNvSpPr txBox="1"/>
          <p:nvPr/>
        </p:nvSpPr>
        <p:spPr>
          <a:xfrm>
            <a:off x="1403350" y="4652963"/>
            <a:ext cx="865188" cy="369887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3">
            <a:extLst>
              <a:ext uri="{FF2B5EF4-FFF2-40B4-BE49-F238E27FC236}">
                <a16:creationId xmlns:a16="http://schemas.microsoft.com/office/drawing/2014/main" id="{DADEA032-C762-A472-3822-29E8C2B85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" y="115888"/>
            <a:ext cx="8958263" cy="4525962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Pco2: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■   Increases in Pco2 result in increased rates of HCO3 − reabsorption because the supply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intracellular H+ for secretion is increased. This mechanism is the basis for the renal compensation for respiratory acidosis.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■   Decreases in Pco2 result in decreased rates of HCO3 − reabsorption because the supply of intracellular H+ for secretion is decreased. This mechanism is the basis for the renal compensation for respiratory alkalosis.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ECF volume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■   ECF volume expansion results in decreased HCO3 - reabsorption.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■   ECF volume contraction results in increased HCO3 - reabsorption (contraction alkalosis).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Angiotensin II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■   stimulates Na+–H+ exchange and thus increases HCO3 − reabsorption, contributing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contraction alkalosis that occurs secondary to ECF volume contraction.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3">
            <a:extLst>
              <a:ext uri="{FF2B5EF4-FFF2-40B4-BE49-F238E27FC236}">
                <a16:creationId xmlns:a16="http://schemas.microsoft.com/office/drawing/2014/main" id="{1ADF82A8-C636-8CB3-FE6A-4B4FBCD2E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" y="115888"/>
            <a:ext cx="8958263" cy="4525962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Excretion of fixed H+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■   Fixed H+ produced from the catabolism of protein and phospholipid is excreted by two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mechanisms, titratable acid and NH4 +.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Excretion of H+ as titratable acid (H2PO4 -)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■   The amount of H+ excreted as titratable acid depends on the amount of urinary buffer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(usually HPO4 −2) and the pK of the buffer.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H+ and HCO3: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produced in the intercalated cells from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CO2 and H2O. The H+ is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secreted into the lumen by an H+-ATPase,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HCO3 - is reabsorbed into the blood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(“new” HCO3 −). In the urine,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secreted H+ combines with filtered HPO4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−2 to form H2PO4−,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is excreted as titratable acid. The H+-ATPase is increased by aldosterone.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This process results in net secretion of H+ and net reabsorption of newly synthesized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HCO3 -.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As a result of H+ secretion, the pH of urine becomes progressively lower. The minimum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urinary pH is 4.4.</a:t>
            </a:r>
          </a:p>
        </p:txBody>
      </p:sp>
      <p:pic>
        <p:nvPicPr>
          <p:cNvPr id="20483" name="Picture 1">
            <a:extLst>
              <a:ext uri="{FF2B5EF4-FFF2-40B4-BE49-F238E27FC236}">
                <a16:creationId xmlns:a16="http://schemas.microsoft.com/office/drawing/2014/main" id="{C4737A80-09C5-7907-A453-EA11B9C9ADE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989138"/>
            <a:ext cx="40608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id="{79652121-2501-0A25-D6FD-943B7414D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4581525"/>
            <a:ext cx="647700" cy="3683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3">
            <a:extLst>
              <a:ext uri="{FF2B5EF4-FFF2-40B4-BE49-F238E27FC236}">
                <a16:creationId xmlns:a16="http://schemas.microsoft.com/office/drawing/2014/main" id="{D45491DF-B7F4-6A32-57D0-475F2E389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" y="115888"/>
            <a:ext cx="8958263" cy="4525962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The amount of H+ excreted as titratable acid is determined by the amount of urinary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buffer and the pK of the buffer.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Excretion of H+ as NH4: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■   The amount of H+ excreted as NH4 + depends on both the amount of NH3 synthesized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renal cells and the urine pH.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NH3 is produced in renal cells from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glutamine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It diffuses down its concentration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gradient from the cells into the lumen.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H+ and HCO3 − are produced in the intercalated cells from CO2 and H2O. The H+ is secreted into the lumen via an H+-ATPase and combines with NH3 to form </a:t>
            </a: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NH4 +</a:t>
            </a: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which is excreted (diffusion trapping). The HCO3- is reabsorbed into the blood  (“new” HCO3 −).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7" name="Picture 4">
            <a:extLst>
              <a:ext uri="{FF2B5EF4-FFF2-40B4-BE49-F238E27FC236}">
                <a16:creationId xmlns:a16="http://schemas.microsoft.com/office/drawing/2014/main" id="{8067449F-9E3E-16C5-D02A-C288303E2EE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357563"/>
            <a:ext cx="6048375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Box 5">
            <a:extLst>
              <a:ext uri="{FF2B5EF4-FFF2-40B4-BE49-F238E27FC236}">
                <a16:creationId xmlns:a16="http://schemas.microsoft.com/office/drawing/2014/main" id="{117200E0-52D4-7A30-642B-93BDE453A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6092825"/>
            <a:ext cx="792163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3715E3F2C51640B4ECF0431D023F17" ma:contentTypeVersion="2" ma:contentTypeDescription="Create a new document." ma:contentTypeScope="" ma:versionID="8ff71a0f68f358fa63dc061683fe4d4f">
  <xsd:schema xmlns:xsd="http://www.w3.org/2001/XMLSchema" xmlns:xs="http://www.w3.org/2001/XMLSchema" xmlns:p="http://schemas.microsoft.com/office/2006/metadata/properties" xmlns:ns2="e0ad8373-bfde-47d8-b794-2f09d6972787" targetNamespace="http://schemas.microsoft.com/office/2006/metadata/properties" ma:root="true" ma:fieldsID="f0c5688218bff0f10fb04626d3881636" ns2:_="">
    <xsd:import namespace="e0ad8373-bfde-47d8-b794-2f09d69727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d8373-bfde-47d8-b794-2f09d69727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C8C5B3-A1B3-49B2-AED7-E9D6829B93F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0ad8373-bfde-47d8-b794-2f09d6972787"/>
  </ds:schemaRefs>
</ds:datastoreItem>
</file>

<file path=customXml/itemProps2.xml><?xml version="1.0" encoding="utf-8"?>
<ds:datastoreItem xmlns:ds="http://schemas.openxmlformats.org/officeDocument/2006/customXml" ds:itemID="{794E5A2A-54D8-4F50-B186-8514C20B52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738</TotalTime>
  <Words>427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تقنية</vt:lpstr>
      <vt:lpstr>  4. Parameter of renal active transport.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Sanabil Hassanat</cp:lastModifiedBy>
  <cp:revision>100</cp:revision>
  <dcterms:created xsi:type="dcterms:W3CDTF">2018-04-21T22:12:54Z</dcterms:created>
  <dcterms:modified xsi:type="dcterms:W3CDTF">2022-05-12T03:33:02Z</dcterms:modified>
</cp:coreProperties>
</file>