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-96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947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3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92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3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9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17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5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1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6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459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2DF426-7FD4-4B67-9FE0-EACAD1365E00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5923FE9-12CB-473E-8AA8-3FBDE65F163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31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Hypernatremia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by :</a:t>
            </a:r>
            <a:r>
              <a:rPr lang="en-US" dirty="0" err="1" smtClean="0"/>
              <a:t>areen</a:t>
            </a:r>
            <a:r>
              <a:rPr lang="en-US" dirty="0" smtClean="0"/>
              <a:t> </a:t>
            </a:r>
            <a:r>
              <a:rPr lang="en-US" dirty="0" err="1" smtClean="0"/>
              <a:t>tarawneh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34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 Hypernatremia with ECF volume contraction: Isotonic</a:t>
            </a:r>
          </a:p>
          <a:p>
            <a:r>
              <a:rPr lang="en-US" dirty="0"/>
              <a:t>saline is given initially till ECF </a:t>
            </a:r>
            <a:r>
              <a:rPr lang="en-US" dirty="0" err="1"/>
              <a:t>vol</a:t>
            </a:r>
            <a:r>
              <a:rPr lang="en-US" dirty="0"/>
              <a:t> is restored. Subsequently water</a:t>
            </a:r>
          </a:p>
          <a:p>
            <a:r>
              <a:rPr lang="en-US" dirty="0"/>
              <a:t>deficit can be replaced with water by mouth or I.V. 5% dextrose or</a:t>
            </a:r>
          </a:p>
          <a:p>
            <a:r>
              <a:rPr lang="en-US" dirty="0"/>
              <a:t>0.45% </a:t>
            </a:r>
            <a:r>
              <a:rPr lang="en-US" dirty="0" err="1"/>
              <a:t>NaCl</a:t>
            </a:r>
            <a:endParaRPr lang="en-US" dirty="0"/>
          </a:p>
          <a:p>
            <a:r>
              <a:rPr lang="en-US" dirty="0"/>
              <a:t> Hypernatremia with increased ECF volume: Since</a:t>
            </a:r>
          </a:p>
          <a:p>
            <a:r>
              <a:rPr lang="en-US" dirty="0"/>
              <a:t>hypernatremia is secondary to solute administration, it can be rapidly</a:t>
            </a:r>
          </a:p>
          <a:p>
            <a:r>
              <a:rPr lang="en-US" dirty="0"/>
              <a:t>corrected .</a:t>
            </a:r>
          </a:p>
          <a:p>
            <a:r>
              <a:rPr lang="en-US" dirty="0"/>
              <a:t> Patients are volume overloaded- loop diuretic is given along with</a:t>
            </a:r>
          </a:p>
          <a:p>
            <a:r>
              <a:rPr lang="en-US" dirty="0"/>
              <a:t>water to remove excess sodium</a:t>
            </a:r>
          </a:p>
        </p:txBody>
      </p:sp>
    </p:spTree>
    <p:extLst>
      <p:ext uri="{BB962C8B-B14F-4D97-AF65-F5344CB8AC3E}">
        <p14:creationId xmlns:p14="http://schemas.microsoft.com/office/powerpoint/2010/main" val="2235861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Hypernatremia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 Defined as an increase in the plasma Na+ concentration to &gt;145 </a:t>
            </a:r>
            <a:r>
              <a:rPr lang="en-US" dirty="0" err="1"/>
              <a:t>mM.</a:t>
            </a:r>
            <a:r>
              <a:rPr lang="en-US" dirty="0"/>
              <a:t> </a:t>
            </a:r>
            <a:endParaRPr lang="ar-JO" dirty="0" smtClean="0"/>
          </a:p>
          <a:p>
            <a:r>
              <a:rPr lang="en-US" dirty="0" smtClean="0"/>
              <a:t> </a:t>
            </a:r>
            <a:r>
              <a:rPr lang="en-US" dirty="0"/>
              <a:t>Considerably less common than hyponatremia</a:t>
            </a:r>
            <a:r>
              <a:rPr lang="en-US" dirty="0" smtClean="0"/>
              <a:t>.</a:t>
            </a:r>
            <a:endParaRPr lang="ar-JO" dirty="0" smtClean="0"/>
          </a:p>
          <a:p>
            <a:r>
              <a:rPr lang="en-US" dirty="0" smtClean="0"/>
              <a:t> </a:t>
            </a:r>
            <a:r>
              <a:rPr lang="en-US" dirty="0"/>
              <a:t> Associated with mortality rates as high as 40–60</a:t>
            </a:r>
            <a:r>
              <a:rPr lang="en-US" dirty="0" smtClean="0"/>
              <a:t>%.</a:t>
            </a:r>
            <a:endParaRPr lang="ar-JO" dirty="0" smtClean="0"/>
          </a:p>
          <a:p>
            <a:r>
              <a:rPr lang="en-US" dirty="0" smtClean="0"/>
              <a:t> </a:t>
            </a:r>
            <a:r>
              <a:rPr lang="en-US" dirty="0"/>
              <a:t> Caused by a relative deficit of water in relation to sodium which can result from </a:t>
            </a:r>
            <a:endParaRPr lang="en-US" dirty="0" smtClean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Net water loss</a:t>
            </a:r>
            <a:r>
              <a:rPr lang="en-US" dirty="0"/>
              <a:t>: Accounts for majority of </a:t>
            </a:r>
            <a:r>
              <a:rPr lang="en-US" dirty="0" smtClean="0"/>
              <a:t>cases</a:t>
            </a:r>
            <a:endParaRPr lang="ar-JO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 </a:t>
            </a:r>
            <a:r>
              <a:rPr lang="en-US" dirty="0"/>
              <a:t>Pure water </a:t>
            </a:r>
            <a:r>
              <a:rPr lang="en-US" dirty="0" smtClean="0"/>
              <a:t>los</a:t>
            </a:r>
            <a:r>
              <a:rPr lang="en-US" dirty="0"/>
              <a:t>s</a:t>
            </a:r>
            <a:endParaRPr lang="ar-JO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 </a:t>
            </a:r>
            <a:r>
              <a:rPr lang="en-US" dirty="0"/>
              <a:t>Hypotonic fluid loss </a:t>
            </a:r>
            <a:endParaRPr lang="ar-JO" dirty="0" smtClean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Hypertonic gain</a:t>
            </a:r>
            <a:r>
              <a:rPr lang="en-US" dirty="0"/>
              <a:t>: Results from iatrogenic sodium loading</a:t>
            </a:r>
          </a:p>
        </p:txBody>
      </p:sp>
    </p:spTree>
    <p:extLst>
      <p:ext uri="{BB962C8B-B14F-4D97-AF65-F5344CB8AC3E}">
        <p14:creationId xmlns:p14="http://schemas.microsoft.com/office/powerpoint/2010/main" val="135508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58" y="81363"/>
            <a:ext cx="9720072" cy="1499616"/>
          </a:xfrm>
        </p:spPr>
        <p:txBody>
          <a:bodyPr/>
          <a:lstStyle/>
          <a:p>
            <a:r>
              <a:rPr lang="en-US" dirty="0" smtClean="0"/>
              <a:t>Causes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91682"/>
            <a:ext cx="10436291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Net water loss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Pure </a:t>
            </a:r>
            <a:r>
              <a:rPr lang="en-US" dirty="0"/>
              <a:t>water </a:t>
            </a:r>
            <a:r>
              <a:rPr lang="en-US" dirty="0" smtClean="0"/>
              <a:t>loss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</a:t>
            </a:r>
            <a:r>
              <a:rPr lang="en-US" dirty="0" err="1"/>
              <a:t>Unreplaced</a:t>
            </a:r>
            <a:r>
              <a:rPr lang="en-US" dirty="0"/>
              <a:t> insensible losses (dermal and respiratory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</a:t>
            </a:r>
            <a:r>
              <a:rPr lang="en-US" dirty="0" err="1"/>
              <a:t>Hypodipsia</a:t>
            </a:r>
            <a:r>
              <a:rPr lang="en-US" dirty="0"/>
              <a:t>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    </a:t>
            </a:r>
            <a:r>
              <a:rPr lang="en-US" dirty="0"/>
              <a:t>Neurogenic diabetes insipidus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    </a:t>
            </a:r>
            <a:r>
              <a:rPr lang="en-US" dirty="0"/>
              <a:t>Post-traumatic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     </a:t>
            </a:r>
            <a:r>
              <a:rPr lang="en-US" dirty="0"/>
              <a:t>tumors, cysts, </a:t>
            </a:r>
            <a:r>
              <a:rPr lang="en-US" dirty="0" err="1"/>
              <a:t>histiocytosis</a:t>
            </a:r>
            <a:r>
              <a:rPr lang="en-US" dirty="0"/>
              <a:t>, tuberculosis, sarcoidosis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      Idiopathic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      aneurysms</a:t>
            </a:r>
            <a:r>
              <a:rPr lang="en-US" dirty="0"/>
              <a:t>, meningitis, encephalitis, Guillain-Barre´ </a:t>
            </a:r>
            <a:r>
              <a:rPr lang="en-US" dirty="0" smtClean="0"/>
              <a:t>syndrome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</a:t>
            </a:r>
            <a:r>
              <a:rPr lang="en-US" dirty="0"/>
              <a:t>Congenital </a:t>
            </a:r>
            <a:r>
              <a:rPr lang="en-US" dirty="0" err="1"/>
              <a:t>nephrogenic</a:t>
            </a:r>
            <a:r>
              <a:rPr lang="en-US" dirty="0"/>
              <a:t> diabetes insipidus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Acquired </a:t>
            </a:r>
            <a:r>
              <a:rPr lang="en-US" dirty="0" err="1"/>
              <a:t>nephrogenic</a:t>
            </a:r>
            <a:r>
              <a:rPr lang="en-US" dirty="0"/>
              <a:t> diabetes </a:t>
            </a:r>
            <a:r>
              <a:rPr lang="en-US" dirty="0" smtClean="0"/>
              <a:t>insipidus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     </a:t>
            </a:r>
            <a:r>
              <a:rPr lang="en-US" dirty="0"/>
              <a:t>Renal disease (e.g. medullary cystic disease)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        </a:t>
            </a:r>
            <a:r>
              <a:rPr lang="en-US" dirty="0" err="1"/>
              <a:t>Hypercalcemia</a:t>
            </a:r>
            <a:r>
              <a:rPr lang="en-US" dirty="0"/>
              <a:t> or hypokalemia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         Drugs </a:t>
            </a:r>
            <a:r>
              <a:rPr lang="en-US" dirty="0"/>
              <a:t>(lithium, </a:t>
            </a:r>
            <a:r>
              <a:rPr lang="en-US" dirty="0" err="1"/>
              <a:t>methoxyflurane</a:t>
            </a:r>
            <a:r>
              <a:rPr lang="en-US" dirty="0"/>
              <a:t>, amphotericin B, vasopressin V2 -receptor </a:t>
            </a:r>
          </a:p>
        </p:txBody>
      </p:sp>
    </p:spTree>
    <p:extLst>
      <p:ext uri="{BB962C8B-B14F-4D97-AF65-F5344CB8AC3E}">
        <p14:creationId xmlns:p14="http://schemas.microsoft.com/office/powerpoint/2010/main" val="51360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508" y="217217"/>
            <a:ext cx="9720072" cy="1499616"/>
          </a:xfrm>
        </p:spPr>
        <p:txBody>
          <a:bodyPr/>
          <a:lstStyle/>
          <a:p>
            <a:r>
              <a:rPr lang="en-US" dirty="0"/>
              <a:t>Hypotonic fluid loss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6532" y="1716833"/>
            <a:ext cx="10669556" cy="497508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Renal </a:t>
            </a:r>
            <a:r>
              <a:rPr lang="en-US" dirty="0" smtClean="0">
                <a:solidFill>
                  <a:srgbClr val="FF0000"/>
                </a:solidFill>
              </a:rPr>
              <a:t>causes</a:t>
            </a:r>
          </a:p>
          <a:p>
            <a:r>
              <a:rPr lang="en-US" dirty="0" smtClean="0"/>
              <a:t> </a:t>
            </a:r>
            <a:r>
              <a:rPr lang="en-US" dirty="0"/>
              <a:t>Loop </a:t>
            </a:r>
            <a:r>
              <a:rPr lang="en-US" dirty="0" smtClean="0"/>
              <a:t>diuretics</a:t>
            </a:r>
          </a:p>
          <a:p>
            <a:r>
              <a:rPr lang="en-US" dirty="0" smtClean="0"/>
              <a:t>Osmotic </a:t>
            </a:r>
            <a:r>
              <a:rPr lang="en-US" dirty="0"/>
              <a:t>diuresis (glucose, urea, mannitol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/>
              <a:t>Post obstructive </a:t>
            </a:r>
            <a:r>
              <a:rPr lang="en-US" dirty="0" smtClean="0"/>
              <a:t>diuresis</a:t>
            </a:r>
          </a:p>
          <a:p>
            <a:r>
              <a:rPr lang="en-US" dirty="0" smtClean="0"/>
              <a:t> </a:t>
            </a:r>
            <a:r>
              <a:rPr lang="en-US" dirty="0" err="1"/>
              <a:t>Polyuric</a:t>
            </a:r>
            <a:r>
              <a:rPr lang="en-US" dirty="0"/>
              <a:t> phase of acute tubular </a:t>
            </a:r>
            <a:r>
              <a:rPr lang="en-US" dirty="0" smtClean="0"/>
              <a:t>necrosis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Gastrointestinal </a:t>
            </a:r>
            <a:r>
              <a:rPr lang="en-US" dirty="0" smtClean="0">
                <a:solidFill>
                  <a:srgbClr val="FF0000"/>
                </a:solidFill>
              </a:rPr>
              <a:t>causes</a:t>
            </a:r>
          </a:p>
          <a:p>
            <a:r>
              <a:rPr lang="en-US" dirty="0" smtClean="0"/>
              <a:t> Vomiting</a:t>
            </a:r>
          </a:p>
          <a:p>
            <a:r>
              <a:rPr lang="en-US" dirty="0" smtClean="0"/>
              <a:t> </a:t>
            </a:r>
            <a:r>
              <a:rPr lang="en-US" dirty="0"/>
              <a:t>Nasogastric </a:t>
            </a:r>
            <a:r>
              <a:rPr lang="en-US" dirty="0" smtClean="0"/>
              <a:t>drainage</a:t>
            </a:r>
          </a:p>
          <a:p>
            <a:r>
              <a:rPr lang="en-US" dirty="0" smtClean="0"/>
              <a:t> </a:t>
            </a:r>
            <a:r>
              <a:rPr lang="en-US" dirty="0" err="1"/>
              <a:t>Entero</a:t>
            </a:r>
            <a:r>
              <a:rPr lang="en-US" dirty="0"/>
              <a:t> cutaneous </a:t>
            </a:r>
            <a:r>
              <a:rPr lang="en-US" dirty="0" smtClean="0"/>
              <a:t>fistula</a:t>
            </a:r>
          </a:p>
          <a:p>
            <a:r>
              <a:rPr lang="en-US" dirty="0" smtClean="0"/>
              <a:t> </a:t>
            </a:r>
            <a:r>
              <a:rPr lang="en-US" dirty="0"/>
              <a:t>Diarrhea Use of osmotic cathartic agents (e.g., lactulose)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Cutaneous causes</a:t>
            </a:r>
          </a:p>
          <a:p>
            <a:r>
              <a:rPr lang="en-US" dirty="0" smtClean="0"/>
              <a:t> </a:t>
            </a:r>
            <a:r>
              <a:rPr lang="en-US" dirty="0"/>
              <a:t>Burns </a:t>
            </a:r>
            <a:endParaRPr lang="en-US" dirty="0" smtClean="0"/>
          </a:p>
          <a:p>
            <a:r>
              <a:rPr lang="en-US" dirty="0" smtClean="0"/>
              <a:t>Excessive </a:t>
            </a:r>
            <a:r>
              <a:rPr lang="en-US" dirty="0"/>
              <a:t>sweating</a:t>
            </a:r>
          </a:p>
        </p:txBody>
      </p:sp>
    </p:spTree>
    <p:extLst>
      <p:ext uri="{BB962C8B-B14F-4D97-AF65-F5344CB8AC3E}">
        <p14:creationId xmlns:p14="http://schemas.microsoft.com/office/powerpoint/2010/main" val="190569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Hypertonic sodium gain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dirty="0" smtClean="0"/>
              <a:t>Hypertonic </a:t>
            </a:r>
            <a:r>
              <a:rPr lang="en-US" dirty="0"/>
              <a:t>sodium bicarbonate infusion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Ingestion of sodium chloride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Ingestion of sea water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Hypertonic sodium chloride infusion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Primary hyper-</a:t>
            </a:r>
            <a:r>
              <a:rPr lang="en-US" dirty="0" err="1"/>
              <a:t>aldosteronism</a:t>
            </a:r>
            <a:endParaRPr lang="en-US" dirty="0"/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Cushing’s syndrome</a:t>
            </a:r>
          </a:p>
        </p:txBody>
      </p:sp>
    </p:spTree>
    <p:extLst>
      <p:ext uri="{BB962C8B-B14F-4D97-AF65-F5344CB8AC3E}">
        <p14:creationId xmlns:p14="http://schemas.microsoft.com/office/powerpoint/2010/main" val="2404178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ÙØªÙØ¬Ø© Ø¨Ø­Ø« Ø§ÙØµÙØ± Ø¹Ù âªclinical features of hypernatremiaâ¬â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92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73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83" y="1735494"/>
            <a:ext cx="12014718" cy="512250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HISTORY AND PHYSICAL EXAMINATION:</a:t>
            </a:r>
          </a:p>
          <a:p>
            <a:r>
              <a:rPr lang="en-US" dirty="0"/>
              <a:t> History Should focus on the presence / absence of thirst, polyuria,</a:t>
            </a:r>
          </a:p>
          <a:p>
            <a:r>
              <a:rPr lang="en-US" dirty="0"/>
              <a:t>and/or an </a:t>
            </a:r>
            <a:r>
              <a:rPr lang="en-US" dirty="0" err="1"/>
              <a:t>extrarenal</a:t>
            </a:r>
            <a:r>
              <a:rPr lang="en-US" dirty="0"/>
              <a:t> source for water loss, such as </a:t>
            </a:r>
            <a:r>
              <a:rPr lang="en-US" dirty="0" err="1"/>
              <a:t>diarrhoea</a:t>
            </a:r>
            <a:r>
              <a:rPr lang="en-US" dirty="0"/>
              <a:t>.</a:t>
            </a:r>
          </a:p>
          <a:p>
            <a:r>
              <a:rPr lang="en-US" dirty="0"/>
              <a:t> The physical examination should include a detailed neurologic</a:t>
            </a:r>
          </a:p>
          <a:p>
            <a:r>
              <a:rPr lang="en-US" dirty="0"/>
              <a:t>exam and an assessment of the ECFV; patients may be</a:t>
            </a:r>
          </a:p>
          <a:p>
            <a:r>
              <a:rPr lang="en-US" dirty="0"/>
              <a:t>hypovolemic, with reduced JVP and </a:t>
            </a:r>
            <a:r>
              <a:rPr lang="en-US" dirty="0" err="1"/>
              <a:t>orthostasis</a:t>
            </a:r>
            <a:r>
              <a:rPr lang="en-US" dirty="0"/>
              <a:t>.</a:t>
            </a:r>
          </a:p>
          <a:p>
            <a:r>
              <a:rPr lang="en-US" dirty="0"/>
              <a:t> Accurate documentation of daily fluid intake and daily urine output.</a:t>
            </a:r>
          </a:p>
          <a:p>
            <a:r>
              <a:rPr lang="en-US" dirty="0"/>
              <a:t>LAB INVESTIGATIONS:</a:t>
            </a:r>
          </a:p>
          <a:p>
            <a:r>
              <a:rPr lang="en-US" dirty="0"/>
              <a:t> Measurement of serum and urine osmolality in addition to urine</a:t>
            </a:r>
          </a:p>
          <a:p>
            <a:r>
              <a:rPr lang="en-US" dirty="0"/>
              <a:t>electrolytes.</a:t>
            </a:r>
          </a:p>
          <a:p>
            <a:r>
              <a:rPr lang="en-US" dirty="0"/>
              <a:t>- The appropriate response to hypernatremia and a serum</a:t>
            </a:r>
          </a:p>
          <a:p>
            <a:r>
              <a:rPr lang="en-US" dirty="0"/>
              <a:t>osmolality &gt;295 </a:t>
            </a:r>
            <a:r>
              <a:rPr lang="en-US" dirty="0" err="1"/>
              <a:t>mosmol</a:t>
            </a:r>
            <a:r>
              <a:rPr lang="en-US" dirty="0"/>
              <a:t>/kg is an increase in circulating ADH and the</a:t>
            </a:r>
          </a:p>
          <a:p>
            <a:r>
              <a:rPr lang="en-US" dirty="0"/>
              <a:t>excretion of low volumes (&lt;500 mL/d) of maximally concentrated urine,</a:t>
            </a:r>
          </a:p>
          <a:p>
            <a:r>
              <a:rPr lang="en-US" dirty="0"/>
              <a:t>i.e., urine with osmolality &gt;800 </a:t>
            </a:r>
            <a:r>
              <a:rPr lang="en-US" dirty="0" err="1"/>
              <a:t>mosmol</a:t>
            </a:r>
            <a:r>
              <a:rPr lang="en-US" dirty="0"/>
              <a:t>/kg</a:t>
            </a:r>
          </a:p>
        </p:txBody>
      </p:sp>
    </p:spTree>
    <p:extLst>
      <p:ext uri="{BB962C8B-B14F-4D97-AF65-F5344CB8AC3E}">
        <p14:creationId xmlns:p14="http://schemas.microsoft.com/office/powerpoint/2010/main" val="2220841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 two-pronged approach:</a:t>
            </a:r>
          </a:p>
          <a:p>
            <a:r>
              <a:rPr lang="en-US" dirty="0"/>
              <a:t> Addressing the underlying cause.</a:t>
            </a:r>
          </a:p>
          <a:p>
            <a:r>
              <a:rPr lang="en-US" dirty="0"/>
              <a:t> Correcting the prevailing </a:t>
            </a:r>
            <a:r>
              <a:rPr lang="en-US" dirty="0" err="1"/>
              <a:t>hypertonicity</a:t>
            </a:r>
            <a:r>
              <a:rPr lang="en-US" dirty="0"/>
              <a:t>.</a:t>
            </a:r>
          </a:p>
          <a:p>
            <a:r>
              <a:rPr lang="en-US" dirty="0"/>
              <a:t>RATE OF CORRECTION:</a:t>
            </a:r>
          </a:p>
          <a:p>
            <a:r>
              <a:rPr lang="en-US" dirty="0"/>
              <a:t>Hypernatremia that developed over a period of hours (accidental</a:t>
            </a:r>
          </a:p>
          <a:p>
            <a:r>
              <a:rPr lang="en-US" dirty="0"/>
              <a:t>loading)</a:t>
            </a:r>
          </a:p>
          <a:p>
            <a:r>
              <a:rPr lang="en-US" dirty="0"/>
              <a:t> Rapid correction improves prognosis without cerebral edema.</a:t>
            </a:r>
          </a:p>
          <a:p>
            <a:r>
              <a:rPr lang="en-US" dirty="0"/>
              <a:t> Reducing Na+ by 1 </a:t>
            </a:r>
            <a:r>
              <a:rPr lang="en-US" dirty="0" err="1"/>
              <a:t>mmol</a:t>
            </a:r>
            <a:r>
              <a:rPr lang="en-US" dirty="0"/>
              <a:t>/L/</a:t>
            </a:r>
            <a:r>
              <a:rPr lang="en-US" dirty="0" err="1"/>
              <a:t>hr</a:t>
            </a:r>
            <a:r>
              <a:rPr lang="en-US" dirty="0"/>
              <a:t> appropriate.</a:t>
            </a:r>
          </a:p>
          <a:p>
            <a:r>
              <a:rPr lang="en-US" dirty="0"/>
              <a:t>Hypernatremia of prolonged or unknown duration</a:t>
            </a:r>
          </a:p>
          <a:p>
            <a:r>
              <a:rPr lang="en-US" dirty="0"/>
              <a:t> A slow pace of correction prudent.</a:t>
            </a:r>
          </a:p>
          <a:p>
            <a:r>
              <a:rPr lang="en-US" dirty="0"/>
              <a:t> Maximum rate 0.5 </a:t>
            </a:r>
            <a:r>
              <a:rPr lang="en-US" dirty="0" err="1"/>
              <a:t>mmol</a:t>
            </a:r>
            <a:r>
              <a:rPr lang="en-US" dirty="0"/>
              <a:t>/L/</a:t>
            </a:r>
            <a:r>
              <a:rPr lang="en-US" dirty="0" err="1"/>
              <a:t>hr</a:t>
            </a:r>
            <a:r>
              <a:rPr lang="en-US" dirty="0"/>
              <a:t> to prevent cerebral edema.</a:t>
            </a:r>
          </a:p>
          <a:p>
            <a:r>
              <a:rPr lang="en-US" dirty="0"/>
              <a:t> A targeted fall in Na+ of 10 </a:t>
            </a:r>
            <a:r>
              <a:rPr lang="en-US" dirty="0" err="1"/>
              <a:t>mmol</a:t>
            </a:r>
            <a:r>
              <a:rPr lang="en-US" dirty="0"/>
              <a:t>/L/24 </a:t>
            </a:r>
            <a:r>
              <a:rPr lang="en-US" dirty="0" err="1"/>
              <a:t>hr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138092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Reduce serum sodium concentration to 145 </a:t>
            </a:r>
            <a:r>
              <a:rPr lang="en-US" dirty="0" err="1"/>
              <a:t>mmol</a:t>
            </a:r>
            <a:r>
              <a:rPr lang="en-US" dirty="0"/>
              <a:t>/L.</a:t>
            </a:r>
          </a:p>
          <a:p>
            <a:r>
              <a:rPr lang="en-US" dirty="0"/>
              <a:t> Make allowance for ongoing obligatory or incidental losses of hypotonic</a:t>
            </a:r>
          </a:p>
          <a:p>
            <a:r>
              <a:rPr lang="en-US" dirty="0"/>
              <a:t>fluids that will aggravate the hypernatremia.</a:t>
            </a:r>
          </a:p>
          <a:p>
            <a:r>
              <a:rPr lang="en-US" dirty="0"/>
              <a:t> In patients with seizures, prompt anticonvulsant therapy and adequate</a:t>
            </a:r>
          </a:p>
          <a:p>
            <a:r>
              <a:rPr lang="en-US" dirty="0"/>
              <a:t>ventilation.</a:t>
            </a:r>
          </a:p>
          <a:p>
            <a:r>
              <a:rPr lang="en-US" dirty="0"/>
              <a:t>Administration of Fluids</a:t>
            </a:r>
          </a:p>
          <a:p>
            <a:r>
              <a:rPr lang="en-US" dirty="0"/>
              <a:t> Water ideally should be administered by mouth or by nasogastric tube</a:t>
            </a:r>
          </a:p>
          <a:p>
            <a:r>
              <a:rPr lang="en-US" dirty="0"/>
              <a:t>as the most direct way to provide free water, i.e., water without</a:t>
            </a:r>
          </a:p>
          <a:p>
            <a:r>
              <a:rPr lang="en-US" dirty="0"/>
              <a:t>electrolytes.</a:t>
            </a:r>
          </a:p>
          <a:p>
            <a:r>
              <a:rPr lang="en-US" dirty="0"/>
              <a:t> Alternatively, patients can receive free water in dextrose-containing IV</a:t>
            </a:r>
          </a:p>
          <a:p>
            <a:r>
              <a:rPr lang="en-US" dirty="0"/>
              <a:t>solutions such as 5% dextrose. </a:t>
            </a:r>
          </a:p>
        </p:txBody>
      </p:sp>
    </p:spTree>
    <p:extLst>
      <p:ext uri="{BB962C8B-B14F-4D97-AF65-F5344CB8AC3E}">
        <p14:creationId xmlns:p14="http://schemas.microsoft.com/office/powerpoint/2010/main" val="1477635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917</TotalTime>
  <Words>636</Words>
  <Application>Microsoft Office PowerPoint</Application>
  <PresentationFormat>Custom</PresentationFormat>
  <Paragraphs>96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Integral</vt:lpstr>
      <vt:lpstr>Hypernatremia </vt:lpstr>
      <vt:lpstr>Hypernatremia </vt:lpstr>
      <vt:lpstr>Causes </vt:lpstr>
      <vt:lpstr>Hypotonic fluid loss</vt:lpstr>
      <vt:lpstr>Hypertonic sodium gain </vt:lpstr>
      <vt:lpstr>PowerPoint Presentation</vt:lpstr>
      <vt:lpstr>diagnosis</vt:lpstr>
      <vt:lpstr>managment</vt:lpstr>
      <vt:lpstr>Goal of treatment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Hypernatremia</dc:title>
  <dc:creator>Windows User</dc:creator>
  <cp:lastModifiedBy>Amjad</cp:lastModifiedBy>
  <cp:revision>8</cp:revision>
  <dcterms:created xsi:type="dcterms:W3CDTF">2018-11-14T17:32:00Z</dcterms:created>
  <dcterms:modified xsi:type="dcterms:W3CDTF">2018-11-15T20:08:44Z</dcterms:modified>
</cp:coreProperties>
</file>