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  <p:sldId id="274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8" r:id="rId28"/>
    <p:sldId id="287" r:id="rId29"/>
    <p:sldId id="286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4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5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5446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7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4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5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1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5F048-F9BE-4183-9959-45A28DEA693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5282" y="1998517"/>
            <a:ext cx="6816436" cy="1039091"/>
          </a:xfrm>
        </p:spPr>
        <p:txBody>
          <a:bodyPr/>
          <a:lstStyle/>
          <a:p>
            <a:r>
              <a:rPr lang="en-US" b="1" dirty="0" smtClean="0"/>
              <a:t>Kawasaki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700" y="3109191"/>
            <a:ext cx="9144000" cy="2085109"/>
          </a:xfrm>
        </p:spPr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Rami </a:t>
            </a:r>
            <a:r>
              <a:rPr lang="en-US" dirty="0" err="1" smtClean="0"/>
              <a:t>Almajali</a:t>
            </a:r>
            <a:endParaRPr lang="en-US" dirty="0" smtClean="0"/>
          </a:p>
          <a:p>
            <a:r>
              <a:rPr lang="en-US" dirty="0" smtClean="0"/>
              <a:t>30/9/2021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9563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864100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 smtClean="0"/>
              <a:t>تبييض الطالبة : لينا محمود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3" y="623455"/>
            <a:ext cx="11346872" cy="5860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KD can be divided into 3 clinical </a:t>
            </a:r>
            <a:r>
              <a:rPr lang="en-US" dirty="0" smtClean="0"/>
              <a:t>phases: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b="1" dirty="0"/>
              <a:t>acute febrile phase </a:t>
            </a:r>
            <a:r>
              <a:rPr lang="en-US" dirty="0" smtClean="0"/>
              <a:t>is characterized </a:t>
            </a:r>
            <a:r>
              <a:rPr lang="en-US" dirty="0"/>
              <a:t>by fever and the other acute signs of illness and usually lasts </a:t>
            </a:r>
            <a:r>
              <a:rPr lang="en-US" dirty="0" smtClean="0"/>
              <a:t>1-2 wk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b="1" dirty="0"/>
              <a:t>subacute phase </a:t>
            </a:r>
            <a:r>
              <a:rPr lang="en-US" dirty="0"/>
              <a:t>is associated with desquamation, </a:t>
            </a:r>
            <a:r>
              <a:rPr lang="en-US" dirty="0" smtClean="0"/>
              <a:t>thrombocytosis, development </a:t>
            </a:r>
            <a:r>
              <a:rPr lang="en-US" dirty="0"/>
              <a:t>of CAA, and the highest risk of sudden death in patients </a:t>
            </a:r>
            <a:r>
              <a:rPr lang="en-US" dirty="0" smtClean="0"/>
              <a:t>who develop </a:t>
            </a:r>
            <a:r>
              <a:rPr lang="en-US" dirty="0"/>
              <a:t>aneurysms; it generally lasts 3 wk.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b="1" dirty="0"/>
              <a:t>convalescent phase </a:t>
            </a:r>
            <a:r>
              <a:rPr lang="en-US" dirty="0" smtClean="0"/>
              <a:t>begins when </a:t>
            </a:r>
            <a:r>
              <a:rPr lang="en-US" dirty="0"/>
              <a:t>all clinical signs of illness have disappeared and continues until </a:t>
            </a:r>
            <a:r>
              <a:rPr lang="en-US" dirty="0" smtClean="0"/>
              <a:t>the erythrocyte </a:t>
            </a:r>
            <a:r>
              <a:rPr lang="en-US" dirty="0"/>
              <a:t>sedimentation rate (ESR) returns to normal, typically 6-8 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en-US" dirty="0" smtClean="0"/>
              <a:t>after the </a:t>
            </a:r>
            <a:r>
              <a:rPr lang="en-US" dirty="0"/>
              <a:t>onset of illness.</a:t>
            </a:r>
          </a:p>
        </p:txBody>
      </p:sp>
    </p:spTree>
    <p:extLst>
      <p:ext uri="{BB962C8B-B14F-4D97-AF65-F5344CB8AC3E}">
        <p14:creationId xmlns:p14="http://schemas.microsoft.com/office/powerpoint/2010/main" val="10545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8" y="337415"/>
            <a:ext cx="10515600" cy="854075"/>
          </a:xfrm>
        </p:spPr>
        <p:txBody>
          <a:bodyPr/>
          <a:lstStyle/>
          <a:p>
            <a:r>
              <a:rPr lang="en-US" b="1" dirty="0"/>
              <a:t>Laboratory and Radiology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8" y="1368425"/>
            <a:ext cx="11443855" cy="51016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There is no diagnostic test for KD, but patients usually have </a:t>
            </a:r>
            <a:r>
              <a:rPr lang="en-US" dirty="0" smtClean="0"/>
              <a:t>characteristic laboratory </a:t>
            </a:r>
            <a:r>
              <a:rPr lang="en-US" dirty="0"/>
              <a:t>findings.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leukocyte count is often elevated, with a </a:t>
            </a:r>
            <a:r>
              <a:rPr lang="en-US" dirty="0" smtClean="0"/>
              <a:t>predominance of </a:t>
            </a:r>
            <a:r>
              <a:rPr lang="en-US" dirty="0"/>
              <a:t>neutrophils and immature forms. Normocytic, normochromic anemia </a:t>
            </a:r>
            <a:r>
              <a:rPr lang="en-US" dirty="0" smtClean="0"/>
              <a:t>is common</a:t>
            </a:r>
            <a:r>
              <a:rPr lang="en-US" dirty="0"/>
              <a:t>. The platelet count is generally normal in the 1st </a:t>
            </a:r>
            <a:r>
              <a:rPr lang="en-US" dirty="0" err="1"/>
              <a:t>wk</a:t>
            </a:r>
            <a:r>
              <a:rPr lang="en-US" dirty="0"/>
              <a:t> of illness </a:t>
            </a:r>
            <a:r>
              <a:rPr lang="en-US" dirty="0" smtClean="0"/>
              <a:t>and rapidly </a:t>
            </a:r>
            <a:r>
              <a:rPr lang="en-US" dirty="0"/>
              <a:t>increases by the 2nd to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wk</a:t>
            </a:r>
            <a:r>
              <a:rPr lang="en-US" dirty="0" smtClean="0"/>
              <a:t> </a:t>
            </a:r>
            <a:r>
              <a:rPr lang="en-US" dirty="0"/>
              <a:t>of illness, sometimes exceeding </a:t>
            </a:r>
            <a:r>
              <a:rPr lang="en-US" dirty="0" smtClean="0"/>
              <a:t>1 million/mm3.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Sterile pyuria, mild elevations of the hepatic </a:t>
            </a:r>
            <a:r>
              <a:rPr lang="en-US" dirty="0" smtClean="0"/>
              <a:t>transaminases, hyperbilirubinemia</a:t>
            </a:r>
            <a:r>
              <a:rPr lang="en-US" dirty="0"/>
              <a:t>, and cerebrospinal fluid </a:t>
            </a:r>
            <a:r>
              <a:rPr lang="en-US" dirty="0" err="1"/>
              <a:t>pleocytosis</a:t>
            </a:r>
            <a:r>
              <a:rPr lang="en-US" dirty="0"/>
              <a:t> may also be present.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KD is </a:t>
            </a:r>
            <a:r>
              <a:rPr lang="en-US" dirty="0"/>
              <a:t>unlikely if the ESR, CRP, and platelet counts are normal after 7 days of fever.</a:t>
            </a:r>
          </a:p>
        </p:txBody>
      </p:sp>
    </p:spTree>
    <p:extLst>
      <p:ext uri="{BB962C8B-B14F-4D97-AF65-F5344CB8AC3E}">
        <p14:creationId xmlns:p14="http://schemas.microsoft.com/office/powerpoint/2010/main" val="35706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661842"/>
            <a:ext cx="11333019" cy="54895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Two-dimensional echocardiography is the most useful test to monitor </a:t>
            </a:r>
            <a:r>
              <a:rPr lang="en-US" dirty="0" smtClean="0"/>
              <a:t>for development </a:t>
            </a:r>
            <a:r>
              <a:rPr lang="en-US" dirty="0"/>
              <a:t>of CAA. Although frank aneurysms are rarely detected in the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week </a:t>
            </a:r>
            <a:r>
              <a:rPr lang="en-US" dirty="0"/>
              <a:t>of </a:t>
            </a:r>
            <a:r>
              <a:rPr lang="en-US" dirty="0" smtClean="0"/>
              <a:t>illness.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Coronary artery dimensions are </a:t>
            </a:r>
            <a:r>
              <a:rPr lang="en-US" dirty="0"/>
              <a:t>classified </a:t>
            </a:r>
            <a:r>
              <a:rPr lang="en-US" dirty="0" smtClean="0"/>
              <a:t>as:</a:t>
            </a:r>
          </a:p>
          <a:p>
            <a:pPr marL="0" indent="0" algn="just">
              <a:buNone/>
            </a:pPr>
            <a:r>
              <a:rPr lang="en-US" dirty="0" smtClean="0"/>
              <a:t>         Small ≤</a:t>
            </a:r>
            <a:r>
              <a:rPr lang="en-US" dirty="0"/>
              <a:t>4 mm internal </a:t>
            </a:r>
            <a:r>
              <a:rPr lang="en-US" dirty="0" smtClean="0"/>
              <a:t>diameter. </a:t>
            </a:r>
          </a:p>
          <a:p>
            <a:pPr marL="0" indent="0" algn="just">
              <a:buNone/>
            </a:pPr>
            <a:r>
              <a:rPr lang="en-US" dirty="0" smtClean="0"/>
              <a:t>         Medium &gt;4 to </a:t>
            </a:r>
            <a:r>
              <a:rPr lang="en-US" dirty="0"/>
              <a:t>≤8 mm </a:t>
            </a:r>
            <a:r>
              <a:rPr lang="en-US" dirty="0" smtClean="0"/>
              <a:t>ID</a:t>
            </a:r>
            <a:r>
              <a:rPr lang="en-US" dirty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         Giant &gt;</a:t>
            </a:r>
            <a:r>
              <a:rPr lang="en-US" dirty="0"/>
              <a:t>8 mm </a:t>
            </a:r>
            <a:r>
              <a:rPr lang="en-US" dirty="0" smtClean="0"/>
              <a:t>ID.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/>
              <a:t>Echocardiography </a:t>
            </a:r>
            <a:r>
              <a:rPr lang="en-US" dirty="0"/>
              <a:t>should be performed at diagnosis and again after 1-2 </a:t>
            </a:r>
            <a:r>
              <a:rPr lang="en-US" dirty="0" err="1"/>
              <a:t>wk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of illness.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84400" y="5422900"/>
            <a:ext cx="4572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Negative echo </a:t>
            </a:r>
            <a:r>
              <a:rPr lang="en-US" b="1" dirty="0" smtClean="0"/>
              <a:t>doesn’t</a:t>
            </a:r>
            <a:r>
              <a:rPr lang="en-US" dirty="0" smtClean="0"/>
              <a:t> exclude Kawasaki</a:t>
            </a:r>
          </a:p>
          <a:p>
            <a:pPr algn="ctr"/>
            <a:r>
              <a:rPr lang="en-US" dirty="0" smtClean="0"/>
              <a:t>U should treat even if – to prevent complications later on!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59200" y="4089400"/>
            <a:ext cx="2260600" cy="62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risk for rupture , surgery immediately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892800" y="3086100"/>
            <a:ext cx="33274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can give anticoagulants w </a:t>
            </a:r>
            <a:r>
              <a:rPr lang="en-US" dirty="0" err="1" smtClean="0"/>
              <a:t>antiplatelets</a:t>
            </a:r>
            <a:r>
              <a:rPr lang="en-US" dirty="0" smtClean="0"/>
              <a:t> and do surgery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03513"/>
            <a:ext cx="10515600" cy="854075"/>
          </a:xfrm>
        </p:spPr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631661"/>
            <a:ext cx="11374582" cy="42565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For </a:t>
            </a:r>
            <a:r>
              <a:rPr lang="en-US" b="1" dirty="0" smtClean="0"/>
              <a:t>classic </a:t>
            </a:r>
            <a:r>
              <a:rPr lang="en-US" b="1" dirty="0"/>
              <a:t>KD </a:t>
            </a:r>
            <a:r>
              <a:rPr lang="en-US" dirty="0"/>
              <a:t>the diagnostic criteria require the presence of fever for at least 4 </a:t>
            </a:r>
            <a:r>
              <a:rPr lang="en-US" dirty="0" smtClean="0"/>
              <a:t>days and </a:t>
            </a:r>
            <a:r>
              <a:rPr lang="en-US" dirty="0"/>
              <a:t>at least 4 of 5 of the other principal characteristics of the </a:t>
            </a:r>
            <a:r>
              <a:rPr lang="en-US" dirty="0" smtClean="0"/>
              <a:t>illness.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In </a:t>
            </a:r>
            <a:r>
              <a:rPr lang="en-US" b="1" dirty="0"/>
              <a:t>atypical </a:t>
            </a:r>
            <a:r>
              <a:rPr lang="en-US" b="1" dirty="0" smtClean="0"/>
              <a:t>or incomplete </a:t>
            </a:r>
            <a:r>
              <a:rPr lang="en-US" b="1" dirty="0"/>
              <a:t>KD </a:t>
            </a:r>
            <a:r>
              <a:rPr lang="en-US" dirty="0"/>
              <a:t>, patients have persistent fever but &lt;4 of the 5 </a:t>
            </a:r>
            <a:r>
              <a:rPr lang="en-US" dirty="0" smtClean="0"/>
              <a:t>characteristic clinical </a:t>
            </a:r>
            <a:r>
              <a:rPr lang="en-US" dirty="0"/>
              <a:t>signs. In these patients, laboratory </a:t>
            </a:r>
            <a:r>
              <a:rPr lang="en-US" dirty="0" smtClean="0"/>
              <a:t>and echocardiographic </a:t>
            </a:r>
            <a:r>
              <a:rPr lang="en-US" dirty="0"/>
              <a:t>data can </a:t>
            </a:r>
            <a:r>
              <a:rPr lang="en-US" dirty="0" smtClean="0"/>
              <a:t>assist in </a:t>
            </a:r>
            <a:r>
              <a:rPr lang="en-US" dirty="0"/>
              <a:t>the </a:t>
            </a:r>
            <a:r>
              <a:rPr lang="en-US" dirty="0" smtClean="0"/>
              <a:t>diagnosis.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recommended that any infant age ≤6 </a:t>
            </a:r>
            <a:r>
              <a:rPr lang="en-US" dirty="0" err="1"/>
              <a:t>mo</a:t>
            </a:r>
            <a:r>
              <a:rPr lang="en-US" dirty="0"/>
              <a:t> with fever for ≥7 </a:t>
            </a:r>
            <a:r>
              <a:rPr lang="en-US" dirty="0" smtClean="0"/>
              <a:t>days without </a:t>
            </a:r>
            <a:r>
              <a:rPr lang="en-US" dirty="0"/>
              <a:t>explanation undergo echocardiography to assess the coronary arteries.</a:t>
            </a:r>
          </a:p>
        </p:txBody>
      </p:sp>
    </p:spTree>
    <p:extLst>
      <p:ext uri="{BB962C8B-B14F-4D97-AF65-F5344CB8AC3E}">
        <p14:creationId xmlns:p14="http://schemas.microsoft.com/office/powerpoint/2010/main" val="1746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944" y="634134"/>
            <a:ext cx="9878291" cy="56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8" y="498765"/>
            <a:ext cx="8922327" cy="60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5" y="378982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285297"/>
            <a:ext cx="11346873" cy="52401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Adenovirus, measles, and scarlet fever lead the list of common </a:t>
            </a:r>
            <a:r>
              <a:rPr lang="en-US" dirty="0" smtClean="0"/>
              <a:t>childhood infections </a:t>
            </a:r>
            <a:r>
              <a:rPr lang="en-US" dirty="0"/>
              <a:t>that mimic </a:t>
            </a:r>
            <a:r>
              <a:rPr lang="en-US" dirty="0" smtClean="0"/>
              <a:t>KD.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Children </a:t>
            </a:r>
            <a:r>
              <a:rPr lang="en-US" dirty="0"/>
              <a:t>with </a:t>
            </a:r>
            <a:r>
              <a:rPr lang="en-US" b="1" dirty="0"/>
              <a:t>adenovirus </a:t>
            </a:r>
            <a:r>
              <a:rPr lang="en-US" dirty="0" smtClean="0"/>
              <a:t>typically have </a:t>
            </a:r>
            <a:r>
              <a:rPr lang="en-US" dirty="0"/>
              <a:t>exudative pharyngitis and exudative conjunctivitis, allowing </a:t>
            </a:r>
            <a:r>
              <a:rPr lang="en-US" dirty="0" smtClean="0"/>
              <a:t>differentiation from </a:t>
            </a:r>
            <a:r>
              <a:rPr lang="en-US" dirty="0"/>
              <a:t>KD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 </a:t>
            </a:r>
            <a:r>
              <a:rPr lang="en-US" dirty="0"/>
              <a:t>common clinical problem is the differentiation of </a:t>
            </a:r>
            <a:r>
              <a:rPr lang="en-US" b="1" dirty="0"/>
              <a:t>scarlet fever </a:t>
            </a:r>
            <a:r>
              <a:rPr lang="en-US" dirty="0" smtClean="0"/>
              <a:t>from KD </a:t>
            </a:r>
            <a:r>
              <a:rPr lang="en-US" dirty="0"/>
              <a:t>in a child who is a group A streptococcal carrier. Patients with scarlet </a:t>
            </a:r>
            <a:r>
              <a:rPr lang="en-US" dirty="0" smtClean="0"/>
              <a:t>fever typically </a:t>
            </a:r>
            <a:r>
              <a:rPr lang="en-US" dirty="0"/>
              <a:t>have a rapid clinical response to appropriate antibiotic therapy. </a:t>
            </a:r>
            <a:r>
              <a:rPr lang="en-US" dirty="0" smtClean="0"/>
              <a:t>Such treatment </a:t>
            </a:r>
            <a:r>
              <a:rPr lang="en-US" dirty="0"/>
              <a:t>for 24-48 </a:t>
            </a:r>
            <a:r>
              <a:rPr lang="en-US" dirty="0" err="1"/>
              <a:t>hr</a:t>
            </a:r>
            <a:r>
              <a:rPr lang="en-US" dirty="0"/>
              <a:t> with clinical reassessment generally clarifies </a:t>
            </a:r>
            <a:r>
              <a:rPr lang="en-US" dirty="0" smtClean="0"/>
              <a:t>the diagnosis</a:t>
            </a:r>
            <a:r>
              <a:rPr lang="en-US" dirty="0"/>
              <a:t>. Furthermore, ocular findings are quite rare in group A </a:t>
            </a:r>
            <a:r>
              <a:rPr lang="en-US" dirty="0" smtClean="0"/>
              <a:t>streptococcal pharyngitis </a:t>
            </a:r>
            <a:r>
              <a:rPr lang="en-US" dirty="0"/>
              <a:t>and may assist in the diagnosis of KD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351270"/>
            <a:ext cx="10515600" cy="701675"/>
          </a:xfrm>
        </p:spPr>
        <p:txBody>
          <a:bodyPr/>
          <a:lstStyle/>
          <a:p>
            <a:r>
              <a:rPr lang="en-US" b="1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6" y="1330036"/>
            <a:ext cx="11499272" cy="51293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Patients with acute KD should be treated with 2 g/kg of IVIG as a </a:t>
            </a:r>
            <a:r>
              <a:rPr lang="en-US" dirty="0" smtClean="0"/>
              <a:t>single infusion</a:t>
            </a:r>
            <a:r>
              <a:rPr lang="en-US" dirty="0"/>
              <a:t>, usually administered over 10-12 </a:t>
            </a:r>
            <a:r>
              <a:rPr lang="en-US" dirty="0" err="1"/>
              <a:t>hr</a:t>
            </a:r>
            <a:r>
              <a:rPr lang="en-US" dirty="0"/>
              <a:t> within 10 days of disease onset, </a:t>
            </a:r>
            <a:r>
              <a:rPr lang="en-US" dirty="0" smtClean="0"/>
              <a:t>and ideally </a:t>
            </a:r>
            <a:r>
              <a:rPr lang="en-US" dirty="0"/>
              <a:t>as soon as possible after </a:t>
            </a:r>
            <a:r>
              <a:rPr lang="en-US" dirty="0" smtClean="0"/>
              <a:t>diagnosis.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mechanism of action of IVIG in KD is unknown.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In addition, moderate (30-50 mg/kg/day divided every 6 </a:t>
            </a:r>
            <a:r>
              <a:rPr lang="en-US" dirty="0" err="1" smtClean="0"/>
              <a:t>hr</a:t>
            </a:r>
            <a:r>
              <a:rPr lang="en-US" dirty="0" smtClean="0"/>
              <a:t>) to high-dose aspirin (80-100 mg/kg/day divided every 6 </a:t>
            </a:r>
            <a:r>
              <a:rPr lang="en-US" dirty="0" err="1" smtClean="0"/>
              <a:t>hr</a:t>
            </a:r>
            <a:r>
              <a:rPr lang="en-US" dirty="0" smtClean="0"/>
              <a:t>) should be administered until the patient is afebrile, then lowered to antiplatelet doses.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prevalence of coronary disease, in 20–25% in children treated with aspirin alone, is &lt;5% in those treated with IVIG and aspirin within the 1st 10 days of illness.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 systematic review and meta-analysis of 16 comparative studies demonstrated that early treatment with corticosteroids improved coronary artery outcomes in children with KD.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928100" y="6350000"/>
            <a:ext cx="2514600" cy="3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controversial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788400" y="3022600"/>
            <a:ext cx="20193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Anti </a:t>
            </a:r>
            <a:r>
              <a:rPr lang="en-US" dirty="0" err="1" smtClean="0"/>
              <a:t>inflamm</a:t>
            </a:r>
            <a:r>
              <a:rPr lang="en-US" dirty="0" smtClean="0"/>
              <a:t> dose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426315"/>
            <a:ext cx="11416146" cy="57389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Patients undergoing long-term aspirin therapy should receive </a:t>
            </a:r>
            <a:r>
              <a:rPr lang="en-US" dirty="0" smtClean="0"/>
              <a:t>annual influenza </a:t>
            </a:r>
            <a:r>
              <a:rPr lang="en-US" dirty="0"/>
              <a:t>vaccination to reduce the risk of Reye syndrome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IVIG may interfere with the immune response to live-virus vaccines as a result of specific antiviral antibody, so the measles-mumps-rubella and varicella vaccinations should generally be deferred until 11 </a:t>
            </a:r>
            <a:r>
              <a:rPr lang="en-US" dirty="0" err="1" smtClean="0"/>
              <a:t>mo</a:t>
            </a:r>
            <a:r>
              <a:rPr lang="en-US" dirty="0" smtClean="0"/>
              <a:t> after IVIG administration.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Nonlive</a:t>
            </a:r>
            <a:r>
              <a:rPr lang="en-US" dirty="0" smtClean="0"/>
              <a:t> vaccinations do not need to be delayed.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T</a:t>
            </a:r>
            <a:r>
              <a:rPr lang="en-US" dirty="0" smtClean="0"/>
              <a:t>imely treatment reduces </a:t>
            </a:r>
            <a:r>
              <a:rPr lang="en-US" dirty="0"/>
              <a:t>the risk of coronary aneurysms to &lt;5%.</a:t>
            </a:r>
          </a:p>
        </p:txBody>
      </p:sp>
    </p:spTree>
    <p:extLst>
      <p:ext uri="{BB962C8B-B14F-4D97-AF65-F5344CB8AC3E}">
        <p14:creationId xmlns:p14="http://schemas.microsoft.com/office/powerpoint/2010/main" val="10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73" y="1759528"/>
            <a:ext cx="5948218" cy="368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73" y="762000"/>
            <a:ext cx="4336472" cy="53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818" y="1229880"/>
            <a:ext cx="10515600" cy="208135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F</a:t>
            </a:r>
            <a:r>
              <a:rPr lang="en-US" sz="4000" dirty="0" smtClean="0"/>
              <a:t>ormerly known as </a:t>
            </a:r>
            <a:r>
              <a:rPr lang="en-US" sz="4000" b="1" i="1" dirty="0" err="1" smtClean="0"/>
              <a:t>mucocutaneous</a:t>
            </a:r>
            <a:r>
              <a:rPr lang="en-US" sz="4000" b="1" i="1" dirty="0" smtClean="0"/>
              <a:t> lymph node syndrome</a:t>
            </a:r>
            <a:r>
              <a:rPr lang="en-US" sz="4000" i="1" dirty="0" smtClean="0"/>
              <a:t> </a:t>
            </a:r>
            <a:r>
              <a:rPr lang="en-US" sz="4000" dirty="0" smtClean="0"/>
              <a:t>and </a:t>
            </a:r>
            <a:r>
              <a:rPr lang="en-US" sz="4000" b="1" i="1" dirty="0" smtClean="0"/>
              <a:t>infantile </a:t>
            </a:r>
            <a:r>
              <a:rPr lang="en-US" sz="4000" b="1" i="1" dirty="0" err="1" smtClean="0"/>
              <a:t>polyarteritis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nodosa</a:t>
            </a:r>
            <a:r>
              <a:rPr lang="en-US" sz="4000" i="1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041400" y="2781300"/>
            <a:ext cx="4114800" cy="147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Important to diagnose early to prevent coronary heart disease , if delayed diagnosis death my occur..</a:t>
            </a:r>
          </a:p>
          <a:p>
            <a:pPr algn="ctr"/>
            <a:r>
              <a:rPr lang="en-US" dirty="0" smtClean="0"/>
              <a:t>Patient may present w fever unresponsive to AB or antivirals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41400" y="4394200"/>
            <a:ext cx="4114800" cy="147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Missed frequently since signs and symptoms cross react w viral infection, if u suspect viral illness and give acyclovir but fever persists think of other causes!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5" y="883227"/>
            <a:ext cx="5379028" cy="5126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763" y="883226"/>
            <a:ext cx="5966691" cy="51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37" y="637309"/>
            <a:ext cx="6345382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002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last 2 slides are in the word document in </a:t>
            </a:r>
            <a:r>
              <a:rPr lang="en-US" dirty="0" err="1" smtClean="0"/>
              <a:t>kawasaki</a:t>
            </a:r>
            <a:r>
              <a:rPr lang="en-US" dirty="0" smtClean="0"/>
              <a:t> section since not clear, make sure to download it 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700" y="4757738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7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06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Mini OSCE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921489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5" name="Picture 4" descr="kaw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2887" y="79190"/>
            <a:ext cx="3509886" cy="3008473"/>
          </a:xfrm>
          <a:prstGeom prst="rect">
            <a:avLst/>
          </a:prstGeom>
          <a:noFill/>
        </p:spPr>
      </p:pic>
      <p:pic>
        <p:nvPicPr>
          <p:cNvPr id="6" name="Picture 4" descr="scarletFever_13104_l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3" y="3008473"/>
            <a:ext cx="36433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5922" y="1504236"/>
            <a:ext cx="539363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1- mention 2 </a:t>
            </a:r>
            <a:r>
              <a:rPr lang="en-US" sz="2800" dirty="0" err="1"/>
              <a:t>DDx</a:t>
            </a:r>
            <a:r>
              <a:rPr lang="en-US" sz="2800" dirty="0"/>
              <a:t> ? </a:t>
            </a:r>
          </a:p>
          <a:p>
            <a:r>
              <a:rPr lang="en-US" dirty="0">
                <a:solidFill>
                  <a:srgbClr val="FF0000"/>
                </a:solidFill>
              </a:rPr>
              <a:t>Scarlet fever and Kawasaki disease</a:t>
            </a:r>
          </a:p>
          <a:p>
            <a:r>
              <a:rPr lang="en-US" sz="2800" dirty="0"/>
              <a:t>2- the organ which affected by two </a:t>
            </a:r>
            <a:r>
              <a:rPr lang="en-US" sz="2800" dirty="0" err="1"/>
              <a:t>DDx</a:t>
            </a:r>
            <a:r>
              <a:rPr lang="en-US" sz="2800" dirty="0"/>
              <a:t> ? </a:t>
            </a:r>
          </a:p>
          <a:p>
            <a:r>
              <a:rPr lang="en-US" dirty="0">
                <a:solidFill>
                  <a:srgbClr val="FF0000"/>
                </a:solidFill>
              </a:rPr>
              <a:t>Heart 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 has fever since 1 week , and conjunctivitis.</a:t>
            </a:r>
            <a:br>
              <a:rPr lang="en-US" sz="2800" dirty="0"/>
            </a:br>
            <a:r>
              <a:rPr lang="en-US" sz="2800" dirty="0"/>
              <a:t>-write down 2 modalities of treatment of this patients?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05" y="2276872"/>
            <a:ext cx="8256917" cy="4272954"/>
          </a:xfrm>
        </p:spPr>
      </p:pic>
    </p:spTree>
    <p:extLst>
      <p:ext uri="{BB962C8B-B14F-4D97-AF65-F5344CB8AC3E}">
        <p14:creationId xmlns:p14="http://schemas.microsoft.com/office/powerpoint/2010/main" val="16753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89120"/>
            <a:ext cx="10160000" cy="2011680"/>
          </a:xfrm>
        </p:spPr>
        <p:txBody>
          <a:bodyPr/>
          <a:lstStyle/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**mention tow Differential diagnosis of this condition</a:t>
            </a:r>
          </a:p>
          <a:p>
            <a:pPr marL="571500" indent="-457200" algn="l" rtl="0">
              <a:buFont typeface="+mj-lt"/>
              <a:buAutoNum type="arabicPeriod"/>
            </a:pPr>
            <a:r>
              <a:rPr lang="en-US" dirty="0"/>
              <a:t>Scarlet fever</a:t>
            </a:r>
          </a:p>
          <a:p>
            <a:pPr marL="571500" indent="-457200" algn="l" rtl="0">
              <a:buFont typeface="+mj-lt"/>
              <a:buAutoNum type="arabicPeriod"/>
            </a:pPr>
            <a:r>
              <a:rPr lang="en-US" dirty="0" err="1"/>
              <a:t>kawasaki</a:t>
            </a:r>
            <a:r>
              <a:rPr lang="en-US" dirty="0"/>
              <a:t> </a:t>
            </a:r>
          </a:p>
        </p:txBody>
      </p:sp>
      <p:pic>
        <p:nvPicPr>
          <p:cNvPr id="3074" name="Picture 2" descr="C:\Users\Pc city\Downloads\642x361_Strawberry_Tongue_Pictures-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1" y="457201"/>
            <a:ext cx="8153401" cy="343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07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97731" cy="4351338"/>
          </a:xfrm>
        </p:spPr>
        <p:txBody>
          <a:bodyPr/>
          <a:lstStyle/>
          <a:p>
            <a:pPr algn="l" rtl="0"/>
            <a:r>
              <a:rPr lang="en-US" dirty="0"/>
              <a:t>18 month child with rash, runny nose and conjunctivitis .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/>
              <a:t>two </a:t>
            </a:r>
            <a:r>
              <a:rPr lang="en-US" dirty="0" err="1"/>
              <a:t>ddx</a:t>
            </a:r>
            <a:r>
              <a:rPr lang="en-US" dirty="0">
                <a:solidFill>
                  <a:srgbClr val="FF0000"/>
                </a:solidFill>
              </a:rPr>
              <a:t>: measles and Kawasaki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/>
              <a:t>distribution of rash: </a:t>
            </a:r>
            <a:r>
              <a:rPr lang="en-US" dirty="0" err="1">
                <a:solidFill>
                  <a:srgbClr val="FF0000"/>
                </a:solidFill>
              </a:rPr>
              <a:t>cephalocaudal</a:t>
            </a:r>
            <a:r>
              <a:rPr lang="en-US" dirty="0"/>
              <a:t> 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dirty="0"/>
              <a:t>vaccines in Jordan at what age? </a:t>
            </a:r>
            <a:r>
              <a:rPr lang="en-US" dirty="0">
                <a:solidFill>
                  <a:srgbClr val="FF0000"/>
                </a:solidFill>
              </a:rPr>
              <a:t>9, 12, 18 months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85" y="2050869"/>
            <a:ext cx="3703192" cy="25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52596" y="2143116"/>
            <a:ext cx="3328982" cy="294004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dirty="0"/>
              <a:t>1-Which this stage  ?</a:t>
            </a:r>
            <a:br>
              <a:rPr lang="en-US" sz="2800" dirty="0"/>
            </a:br>
            <a:r>
              <a:rPr lang="en-US" sz="2800" dirty="0"/>
              <a:t>2-What other thing we can see in this stage ?</a:t>
            </a:r>
            <a:br>
              <a:rPr lang="en-US" sz="2800" dirty="0"/>
            </a:br>
            <a:r>
              <a:rPr lang="en-US" sz="2800" dirty="0"/>
              <a:t>3-What is Side effect for </a:t>
            </a:r>
            <a:br>
              <a:rPr lang="en-US" sz="2800" dirty="0"/>
            </a:br>
            <a:r>
              <a:rPr lang="en-US" sz="2800" dirty="0"/>
              <a:t>treatment ? </a:t>
            </a:r>
            <a:br>
              <a:rPr lang="en-US" sz="2800" dirty="0"/>
            </a:br>
            <a:endParaRPr lang="ar-JO" sz="2800" dirty="0"/>
          </a:p>
        </p:txBody>
      </p:sp>
      <p:pic>
        <p:nvPicPr>
          <p:cNvPr id="4" name="Picture 4" descr="scarletFever_13104_lg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54" y="1785926"/>
            <a:ext cx="4633816" cy="378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2) Two </a:t>
            </a:r>
            <a:r>
              <a:rPr lang="en-US" dirty="0" err="1"/>
              <a:t>ddx</a:t>
            </a:r>
            <a:r>
              <a:rPr lang="en-US" dirty="0"/>
              <a:t> with treatment for each one </a:t>
            </a:r>
          </a:p>
        </p:txBody>
      </p:sp>
      <p:pic>
        <p:nvPicPr>
          <p:cNvPr id="4" name="عنصر نائب للمحتوى 3" descr="صورة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1608" y="990600"/>
            <a:ext cx="2706624" cy="2819400"/>
          </a:xfrm>
        </p:spPr>
      </p:pic>
      <p:pic>
        <p:nvPicPr>
          <p:cNvPr id="5" name="صورة 4" descr="صورة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1" y="4047190"/>
            <a:ext cx="2736435" cy="258221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209800" y="190500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1 - </a:t>
            </a:r>
            <a:r>
              <a:rPr lang="en-US" altLang="en-US" sz="2400" dirty="0">
                <a:solidFill>
                  <a:srgbClr val="C00000"/>
                </a:solidFill>
              </a:rPr>
              <a:t>Kawasaki disease – IV IG , aspirin 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2- scarlet fever – penicillin </a:t>
            </a:r>
          </a:p>
        </p:txBody>
      </p:sp>
    </p:spTree>
    <p:extLst>
      <p:ext uri="{BB962C8B-B14F-4D97-AF65-F5344CB8AC3E}">
        <p14:creationId xmlns:p14="http://schemas.microsoft.com/office/powerpoint/2010/main" val="40438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26473"/>
            <a:ext cx="11402291" cy="6040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an acute febrile illness </a:t>
            </a:r>
            <a:r>
              <a:rPr lang="en-US" dirty="0" smtClean="0"/>
              <a:t>of childhood </a:t>
            </a:r>
            <a:r>
              <a:rPr lang="en-US" dirty="0"/>
              <a:t>seen worldwide, with the highest incidence occurring in </a:t>
            </a:r>
            <a:r>
              <a:rPr lang="en-US" b="1" dirty="0" smtClean="0"/>
              <a:t>Asian</a:t>
            </a:r>
            <a:r>
              <a:rPr lang="en-US" dirty="0" smtClean="0"/>
              <a:t> children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KD </a:t>
            </a:r>
            <a:r>
              <a:rPr lang="en-US" dirty="0"/>
              <a:t>is a systemic inflammatory disorder manifesting as a </a:t>
            </a:r>
            <a:r>
              <a:rPr lang="en-US" dirty="0" smtClean="0"/>
              <a:t>vasculitis with </a:t>
            </a:r>
            <a:r>
              <a:rPr lang="en-US" dirty="0"/>
              <a:t>a predilection for the coronary arteries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Approximately 20–25% </a:t>
            </a:r>
            <a:r>
              <a:rPr lang="en-US" dirty="0" smtClean="0"/>
              <a:t>of untreated </a:t>
            </a:r>
            <a:r>
              <a:rPr lang="en-US" dirty="0"/>
              <a:t>children develop </a:t>
            </a:r>
            <a:r>
              <a:rPr lang="en-US" b="1" dirty="0"/>
              <a:t>coronary artery abnormalities (CAA) </a:t>
            </a:r>
            <a:r>
              <a:rPr lang="en-US" dirty="0" smtClean="0"/>
              <a:t>including aneurysms</a:t>
            </a:r>
            <a:r>
              <a:rPr lang="en-US" dirty="0"/>
              <a:t>, whereas &lt;5% of children treated with intravenous immune </a:t>
            </a:r>
            <a:r>
              <a:rPr lang="en-US" dirty="0" smtClean="0"/>
              <a:t>globulin (IVIG</a:t>
            </a:r>
            <a:r>
              <a:rPr lang="en-US" dirty="0"/>
              <a:t>) develop CAA.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Nonetheless</a:t>
            </a:r>
            <a:r>
              <a:rPr lang="en-US" dirty="0"/>
              <a:t>, KD is the leading cause of acquired </a:t>
            </a:r>
            <a:r>
              <a:rPr lang="en-US" dirty="0" smtClean="0"/>
              <a:t>heart disease </a:t>
            </a:r>
            <a:r>
              <a:rPr lang="en-US" dirty="0"/>
              <a:t>in children in most developed </a:t>
            </a:r>
            <a:r>
              <a:rPr lang="en-US" dirty="0" smtClean="0"/>
              <a:t>countries.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149600" y="1511300"/>
            <a:ext cx="31242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Inflammatory </a:t>
            </a:r>
            <a:r>
              <a:rPr lang="en-US" b="1" dirty="0" smtClean="0"/>
              <a:t>not</a:t>
            </a:r>
            <a:r>
              <a:rPr lang="en-US" dirty="0" smtClean="0"/>
              <a:t> infectious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339" y="274638"/>
            <a:ext cx="11809312" cy="1498178"/>
          </a:xfrm>
        </p:spPr>
        <p:txBody>
          <a:bodyPr>
            <a:no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</a:rPr>
              <a:t>10. 9 month old male. Temperature 40 . ESR 40 &amp; the above rash .</a:t>
            </a:r>
            <a:br>
              <a:rPr lang="en-US" sz="2400" b="1" dirty="0">
                <a:solidFill>
                  <a:srgbClr val="00B050"/>
                </a:solidFill>
              </a:rPr>
            </a:br>
            <a:r>
              <a:rPr lang="en-US" sz="2400" b="1" dirty="0">
                <a:solidFill>
                  <a:srgbClr val="00B050"/>
                </a:solidFill>
              </a:rPr>
              <a:t>The most likely diagnosis is : </a:t>
            </a:r>
            <a:endParaRPr lang="ar-JO" sz="2400" b="1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783357"/>
            <a:ext cx="10972800" cy="4525963"/>
          </a:xfrm>
        </p:spPr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sz="2000" dirty="0">
                <a:solidFill>
                  <a:srgbClr val="FF0000"/>
                </a:solidFill>
              </a:rPr>
              <a:t>A. </a:t>
            </a:r>
            <a:r>
              <a:rPr lang="en-US" sz="2000" dirty="0" err="1">
                <a:solidFill>
                  <a:srgbClr val="FF0000"/>
                </a:solidFill>
              </a:rPr>
              <a:t>kawasaki</a:t>
            </a:r>
            <a:endParaRPr lang="en-US" sz="2000" dirty="0">
              <a:solidFill>
                <a:srgbClr val="FF0000"/>
              </a:solidFill>
            </a:endParaRPr>
          </a:p>
          <a:p>
            <a:pPr marL="0" lvl="0" indent="0" algn="l" rtl="0">
              <a:buNone/>
            </a:pPr>
            <a:r>
              <a:rPr lang="en-US" sz="2000" dirty="0"/>
              <a:t>B. Scarlet fever</a:t>
            </a:r>
          </a:p>
          <a:p>
            <a:pPr marL="0" lvl="0" indent="0" algn="l" rtl="0">
              <a:buNone/>
            </a:pPr>
            <a:r>
              <a:rPr lang="en-US" sz="2000" dirty="0"/>
              <a:t>C. Measles</a:t>
            </a:r>
          </a:p>
          <a:p>
            <a:pPr marL="0" lvl="0" indent="0" algn="l" rtl="0">
              <a:buNone/>
            </a:pPr>
            <a:r>
              <a:rPr lang="en-US" sz="2000" dirty="0"/>
              <a:t>D. Roseola </a:t>
            </a:r>
            <a:r>
              <a:rPr lang="en-US" sz="2000" dirty="0" err="1"/>
              <a:t>infantum</a:t>
            </a:r>
            <a:endParaRPr lang="en-US" sz="2000" dirty="0"/>
          </a:p>
          <a:p>
            <a:pPr marL="0" lvl="0" indent="0" algn="l" rtl="0">
              <a:buNone/>
            </a:pPr>
            <a:r>
              <a:rPr lang="en-US" sz="2000" dirty="0"/>
              <a:t>E. Hand foot mouth disease</a:t>
            </a:r>
          </a:p>
        </p:txBody>
      </p:sp>
      <p:pic>
        <p:nvPicPr>
          <p:cNvPr id="10242" name="Picture 2" descr="C:\Users\Administrator\Desktop\بوست الميجرات الأربعة\أراشيف فاينلات سادسة\أطفال\IMG_20200602_164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54" y="2492896"/>
            <a:ext cx="5380087" cy="41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512618"/>
            <a:ext cx="11554691" cy="56643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cause of KD remains unknown.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Certain </a:t>
            </a:r>
            <a:r>
              <a:rPr lang="en-US" dirty="0"/>
              <a:t>epidemiologic and clinical </a:t>
            </a:r>
            <a:r>
              <a:rPr lang="en-US" dirty="0" smtClean="0"/>
              <a:t>features support </a:t>
            </a:r>
            <a:r>
              <a:rPr lang="en-US" dirty="0"/>
              <a:t>an infectious </a:t>
            </a:r>
            <a:r>
              <a:rPr lang="en-US" dirty="0" smtClean="0"/>
              <a:t>origin.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majority of patients, KD is a disease of early childhood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KD is a vasculitis that predominantly affects the medium-size arteries.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coronary arteries are most often involved, although other arteries (e.g., axillary, subclavian, femoral, popliteal, brachial) can also develop dilation.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7" y="351270"/>
            <a:ext cx="10515600" cy="757093"/>
          </a:xfrm>
        </p:spPr>
        <p:txBody>
          <a:bodyPr/>
          <a:lstStyle/>
          <a:p>
            <a:r>
              <a:rPr lang="en-US" b="1" dirty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1243734"/>
            <a:ext cx="11540837" cy="51986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Fever is characteristically high spiking (≥38.3°C </a:t>
            </a:r>
            <a:r>
              <a:rPr lang="en-US" dirty="0" smtClean="0"/>
              <a:t>) remitting</a:t>
            </a:r>
            <a:r>
              <a:rPr lang="en-US" dirty="0"/>
              <a:t>, </a:t>
            </a:r>
            <a:r>
              <a:rPr lang="en-US" dirty="0" smtClean="0"/>
              <a:t>and unresponsive </a:t>
            </a:r>
            <a:r>
              <a:rPr lang="en-US" dirty="0"/>
              <a:t>to antipyretics.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duration of fever without treatment is </a:t>
            </a:r>
            <a:r>
              <a:rPr lang="en-US" dirty="0" smtClean="0"/>
              <a:t>generally 1-2 </a:t>
            </a:r>
            <a:r>
              <a:rPr lang="en-US" dirty="0" err="1" smtClean="0"/>
              <a:t>wk</a:t>
            </a:r>
            <a:r>
              <a:rPr lang="en-US" dirty="0" smtClean="0"/>
              <a:t> but may be as short as 5 days or may persist for 3-4 wk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5 principal clinical criteria </a:t>
            </a:r>
            <a:r>
              <a:rPr lang="en-US" dirty="0"/>
              <a:t>of KD </a:t>
            </a:r>
            <a:r>
              <a:rPr lang="en-US" dirty="0" smtClean="0"/>
              <a:t>are: </a:t>
            </a:r>
          </a:p>
          <a:p>
            <a:pPr marL="514350" indent="-514350">
              <a:buAutoNum type="arabicParenBoth"/>
            </a:pPr>
            <a:r>
              <a:rPr lang="en-US" dirty="0"/>
              <a:t>B</a:t>
            </a:r>
            <a:r>
              <a:rPr lang="en-US" dirty="0" smtClean="0"/>
              <a:t>ilateral </a:t>
            </a:r>
            <a:r>
              <a:rPr lang="en-US" dirty="0" err="1" smtClean="0"/>
              <a:t>nonexudative</a:t>
            </a:r>
            <a:r>
              <a:rPr lang="en-US" i="1" dirty="0"/>
              <a:t> </a:t>
            </a:r>
            <a:r>
              <a:rPr lang="en-US" dirty="0" smtClean="0"/>
              <a:t>conjunctival </a:t>
            </a:r>
            <a:r>
              <a:rPr lang="en-US" dirty="0"/>
              <a:t>injection with </a:t>
            </a:r>
            <a:r>
              <a:rPr lang="en-US" dirty="0" err="1"/>
              <a:t>limbal</a:t>
            </a:r>
            <a:r>
              <a:rPr lang="en-US" dirty="0"/>
              <a:t> </a:t>
            </a:r>
            <a:r>
              <a:rPr lang="en-US" dirty="0" smtClean="0"/>
              <a:t>sparing. </a:t>
            </a:r>
          </a:p>
          <a:p>
            <a:pPr marL="514350" indent="-514350">
              <a:buAutoNum type="arabicParenBoth"/>
            </a:pPr>
            <a:r>
              <a:rPr lang="en-US" dirty="0"/>
              <a:t>E</a:t>
            </a:r>
            <a:r>
              <a:rPr lang="en-US" dirty="0" smtClean="0"/>
              <a:t>rythema </a:t>
            </a:r>
            <a:r>
              <a:rPr lang="en-US" dirty="0"/>
              <a:t>of the oral </a:t>
            </a:r>
            <a:r>
              <a:rPr lang="en-US" dirty="0" smtClean="0"/>
              <a:t>and pharyngeal </a:t>
            </a:r>
            <a:r>
              <a:rPr lang="en-US" dirty="0"/>
              <a:t>mucosa with </a:t>
            </a:r>
            <a:r>
              <a:rPr lang="en-US" b="1" dirty="0"/>
              <a:t>strawberry tongue </a:t>
            </a:r>
            <a:r>
              <a:rPr lang="en-US" dirty="0"/>
              <a:t>and red, </a:t>
            </a:r>
            <a:r>
              <a:rPr lang="en-US" b="1" dirty="0"/>
              <a:t>cracked </a:t>
            </a:r>
            <a:r>
              <a:rPr lang="en-US" b="1" dirty="0" smtClean="0"/>
              <a:t>lips</a:t>
            </a:r>
            <a:r>
              <a:rPr lang="en-US" dirty="0" smtClean="0"/>
              <a:t>. </a:t>
            </a:r>
          </a:p>
          <a:p>
            <a:pPr marL="514350" indent="-514350">
              <a:buAutoNum type="arabicParenBoth"/>
            </a:pPr>
            <a:r>
              <a:rPr lang="en-US" dirty="0" smtClean="0"/>
              <a:t>Edema (induration</a:t>
            </a:r>
            <a:r>
              <a:rPr lang="en-US" dirty="0"/>
              <a:t>) and erythema of the hands and </a:t>
            </a:r>
            <a:r>
              <a:rPr lang="en-US" dirty="0" smtClean="0"/>
              <a:t>feet. </a:t>
            </a:r>
          </a:p>
          <a:p>
            <a:pPr marL="514350" indent="-514350">
              <a:buAutoNum type="arabicParenBoth"/>
            </a:pPr>
            <a:r>
              <a:rPr lang="en-US" dirty="0"/>
              <a:t>R</a:t>
            </a:r>
            <a:r>
              <a:rPr lang="en-US" dirty="0" smtClean="0"/>
              <a:t>ash </a:t>
            </a:r>
            <a:r>
              <a:rPr lang="en-US" dirty="0"/>
              <a:t>of various </a:t>
            </a:r>
            <a:r>
              <a:rPr lang="en-US" dirty="0" smtClean="0"/>
              <a:t>forms (maculopapular</a:t>
            </a:r>
            <a:r>
              <a:rPr lang="en-US" dirty="0"/>
              <a:t>, erythema </a:t>
            </a:r>
            <a:r>
              <a:rPr lang="en-US" dirty="0" err="1"/>
              <a:t>multiforme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/>
              <a:t>less often </a:t>
            </a:r>
            <a:r>
              <a:rPr lang="en-US" dirty="0" smtClean="0"/>
              <a:t>psoriatic-like, urticarial </a:t>
            </a:r>
            <a:r>
              <a:rPr lang="en-US" dirty="0"/>
              <a:t>or </a:t>
            </a:r>
            <a:r>
              <a:rPr lang="en-US" dirty="0" err="1"/>
              <a:t>micropustular</a:t>
            </a:r>
            <a:r>
              <a:rPr lang="en-US" dirty="0" smtClean="0"/>
              <a:t>). </a:t>
            </a:r>
            <a:endParaRPr lang="en-US" dirty="0" smtClean="0"/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err="1"/>
              <a:t>N</a:t>
            </a:r>
            <a:r>
              <a:rPr lang="en-US" dirty="0" err="1" smtClean="0"/>
              <a:t>onsuppurative</a:t>
            </a:r>
            <a:r>
              <a:rPr lang="en-US" dirty="0" smtClean="0"/>
              <a:t> </a:t>
            </a:r>
            <a:r>
              <a:rPr lang="en-US" dirty="0"/>
              <a:t>cervical </a:t>
            </a:r>
            <a:r>
              <a:rPr lang="en-US" dirty="0" smtClean="0"/>
              <a:t>lymphadenopathy, usually </a:t>
            </a:r>
            <a:r>
              <a:rPr lang="en-US" dirty="0"/>
              <a:t>unilateral, with node size &gt;1.5 </a:t>
            </a:r>
            <a:r>
              <a:rPr lang="en-US" dirty="0" smtClean="0"/>
              <a:t>cm.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29400" y="4775200"/>
            <a:ext cx="4851400" cy="54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Differentiate from vesicular rash as in chicken pox and hand foot mouth D</a:t>
            </a:r>
            <a:r>
              <a:rPr lang="en-US" sz="1200" dirty="0"/>
              <a:t>.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if rash prolonged desquamation and peeling may occur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5600700" y="558800"/>
            <a:ext cx="20574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 appears </a:t>
            </a:r>
            <a:r>
              <a:rPr lang="en-US" b="1" dirty="0" smtClean="0"/>
              <a:t>ill</a:t>
            </a:r>
            <a:r>
              <a:rPr lang="en-US" dirty="0" smtClean="0"/>
              <a:t> not well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69400" y="393700"/>
            <a:ext cx="24257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duration of antipyretic ends fever reoccurs ..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97500" y="2463800"/>
            <a:ext cx="5537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Fever is a must ! Fever + 4 of clinical criteria is diagnostic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626600" y="3048000"/>
            <a:ext cx="1028700" cy="3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viral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1163"/>
            <a:ext cx="10515600" cy="2770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Laboratory Findings in Acute Kawasaki Disease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54" y="803562"/>
            <a:ext cx="10515600" cy="5830094"/>
          </a:xfrm>
        </p:spPr>
        <p:txBody>
          <a:bodyPr>
            <a:noAutofit/>
          </a:bodyPr>
          <a:lstStyle/>
          <a:p>
            <a:r>
              <a:rPr lang="en-US" dirty="0" smtClean="0"/>
              <a:t>Leukocytosis </a:t>
            </a:r>
            <a:r>
              <a:rPr lang="en-US" dirty="0"/>
              <a:t>with neutrophilia and immature </a:t>
            </a:r>
            <a:r>
              <a:rPr lang="en-US" dirty="0" smtClean="0"/>
              <a:t>forms.</a:t>
            </a:r>
            <a:endParaRPr lang="en-US" dirty="0"/>
          </a:p>
          <a:p>
            <a:r>
              <a:rPr lang="en-US" dirty="0"/>
              <a:t>Elevated erythrocyte sedimentation </a:t>
            </a:r>
            <a:r>
              <a:rPr lang="en-US" dirty="0" smtClean="0"/>
              <a:t>rate.</a:t>
            </a:r>
            <a:endParaRPr lang="en-US" dirty="0"/>
          </a:p>
          <a:p>
            <a:r>
              <a:rPr lang="en-US" dirty="0"/>
              <a:t>Elevated C-reactive </a:t>
            </a:r>
            <a:r>
              <a:rPr lang="en-US" dirty="0" smtClean="0"/>
              <a:t>protein.</a:t>
            </a:r>
            <a:endParaRPr lang="en-US" dirty="0"/>
          </a:p>
          <a:p>
            <a:r>
              <a:rPr lang="en-US" dirty="0" smtClean="0"/>
              <a:t>Anemia.</a:t>
            </a:r>
            <a:endParaRPr lang="en-US" dirty="0"/>
          </a:p>
          <a:p>
            <a:r>
              <a:rPr lang="en-US" dirty="0"/>
              <a:t>Abnormal plasma </a:t>
            </a:r>
            <a:r>
              <a:rPr lang="en-US" dirty="0" smtClean="0"/>
              <a:t>lipids.</a:t>
            </a:r>
            <a:endParaRPr lang="en-US" dirty="0"/>
          </a:p>
          <a:p>
            <a:r>
              <a:rPr lang="en-US" dirty="0" smtClean="0"/>
              <a:t>Hypoalbuminemia.</a:t>
            </a:r>
            <a:endParaRPr lang="en-US" dirty="0"/>
          </a:p>
          <a:p>
            <a:r>
              <a:rPr lang="en-US" dirty="0" smtClean="0"/>
              <a:t>Hyponatremia.</a:t>
            </a:r>
            <a:endParaRPr lang="en-US" dirty="0"/>
          </a:p>
          <a:p>
            <a:r>
              <a:rPr lang="en-US" dirty="0"/>
              <a:t>Thrombocytosis after 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en-US" dirty="0" smtClean="0"/>
              <a:t>1.</a:t>
            </a:r>
            <a:endParaRPr lang="en-US" dirty="0"/>
          </a:p>
          <a:p>
            <a:r>
              <a:rPr lang="en-US" dirty="0"/>
              <a:t>Sterile </a:t>
            </a:r>
            <a:r>
              <a:rPr lang="en-US" dirty="0" smtClean="0"/>
              <a:t>pyuria.</a:t>
            </a:r>
            <a:endParaRPr lang="en-US" dirty="0"/>
          </a:p>
          <a:p>
            <a:r>
              <a:rPr lang="en-US" dirty="0"/>
              <a:t>Elevated serum </a:t>
            </a:r>
            <a:r>
              <a:rPr lang="en-US" dirty="0" smtClean="0"/>
              <a:t>transaminases.</a:t>
            </a:r>
            <a:endParaRPr lang="en-US" dirty="0"/>
          </a:p>
          <a:p>
            <a:r>
              <a:rPr lang="en-US" dirty="0"/>
              <a:t>Elevated serum </a:t>
            </a:r>
            <a:r>
              <a:rPr lang="el-GR" dirty="0"/>
              <a:t>γ-</a:t>
            </a:r>
            <a:r>
              <a:rPr lang="en-US" dirty="0" err="1"/>
              <a:t>glutamyl</a:t>
            </a:r>
            <a:r>
              <a:rPr lang="en-US" dirty="0"/>
              <a:t> </a:t>
            </a:r>
            <a:r>
              <a:rPr lang="en-US" dirty="0" err="1" smtClean="0"/>
              <a:t>transpeptidase</a:t>
            </a:r>
            <a:r>
              <a:rPr lang="en-US" dirty="0" smtClean="0"/>
              <a:t> (GGT).</a:t>
            </a:r>
            <a:endParaRPr lang="en-US" dirty="0"/>
          </a:p>
          <a:p>
            <a:r>
              <a:rPr lang="en-US" dirty="0" err="1"/>
              <a:t>Pleocytosis</a:t>
            </a:r>
            <a:r>
              <a:rPr lang="en-US" dirty="0"/>
              <a:t> of cerebrospinal </a:t>
            </a:r>
            <a:r>
              <a:rPr lang="en-US" dirty="0" smtClean="0"/>
              <a:t>fluid.</a:t>
            </a:r>
            <a:endParaRPr lang="en-US" dirty="0"/>
          </a:p>
          <a:p>
            <a:r>
              <a:rPr lang="en-US" dirty="0"/>
              <a:t>Leukocytosis in synovial fluid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64000" y="3378200"/>
            <a:ext cx="27813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Correlates w severity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213350" y="4343400"/>
            <a:ext cx="5899150" cy="48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Thrombocytopenia may occur in atypical , bad 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81549"/>
            <a:ext cx="5544324" cy="368668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018" y="678573"/>
            <a:ext cx="5420481" cy="325800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593" y="3936578"/>
            <a:ext cx="5372850" cy="27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412460"/>
            <a:ext cx="11374582" cy="5572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Cardiac involvement is the most important manifestation of KD.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Myocarditis occurs in most patients with acute KD and manifests as tachycardia disproportionate to fever, along with diminished left ventricular systolic function.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Almost all the morbidity and mortality in KD occur in patients with </a:t>
            </a:r>
            <a:r>
              <a:rPr lang="en-US" b="1" dirty="0" smtClean="0"/>
              <a:t>large or giant coronary artery aneurysms. 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dirty="0" smtClean="0"/>
              <a:t>Specifically, large or giant aneurysms are associated with the greatest risk of thrombosis or stenosis, angina, and myocardial infarction.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235" y="845126"/>
            <a:ext cx="7938655" cy="54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1466</Words>
  <Application>Microsoft Office PowerPoint</Application>
  <PresentationFormat>Custom</PresentationFormat>
  <Paragraphs>149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Kawasaki Disease</vt:lpstr>
      <vt:lpstr>PowerPoint Presentation</vt:lpstr>
      <vt:lpstr>PowerPoint Presentation</vt:lpstr>
      <vt:lpstr>PowerPoint Presentation</vt:lpstr>
      <vt:lpstr>Clinical Manifestations</vt:lpstr>
      <vt:lpstr>Laboratory Findings in Acute Kawasaki Disease </vt:lpstr>
      <vt:lpstr>PowerPoint Presentation</vt:lpstr>
      <vt:lpstr>PowerPoint Presentation</vt:lpstr>
      <vt:lpstr>PowerPoint Presentation</vt:lpstr>
      <vt:lpstr>PowerPoint Presentation</vt:lpstr>
      <vt:lpstr>Laboratory and Radiology Findings</vt:lpstr>
      <vt:lpstr>PowerPoint Presentation</vt:lpstr>
      <vt:lpstr>Diagnosis</vt:lpstr>
      <vt:lpstr>PowerPoint Presentation</vt:lpstr>
      <vt:lpstr>PowerPoint Presentation</vt:lpstr>
      <vt:lpstr>Differential Diagnosis</vt:lpstr>
      <vt:lpstr>Treatment</vt:lpstr>
      <vt:lpstr>PowerPoint Presentation</vt:lpstr>
      <vt:lpstr>PowerPoint Presentation</vt:lpstr>
      <vt:lpstr>PowerPoint Presentation</vt:lpstr>
      <vt:lpstr>PowerPoint Presentation</vt:lpstr>
      <vt:lpstr>The last 2 slides are in the word document in kawasaki section since not clear, make sure to download it !</vt:lpstr>
      <vt:lpstr>Mini OSCE</vt:lpstr>
      <vt:lpstr>PowerPoint Presentation</vt:lpstr>
      <vt:lpstr>He has fever since 1 week , and conjunctivitis. -write down 2 modalities of treatment of this patients?</vt:lpstr>
      <vt:lpstr>PowerPoint Presentation</vt:lpstr>
      <vt:lpstr>Q9</vt:lpstr>
      <vt:lpstr>1-Which this stage  ? 2-What other thing we can see in this stage ? 3-What is Side effect for  treatment ?  </vt:lpstr>
      <vt:lpstr>2) Two ddx with treatment for each one </vt:lpstr>
      <vt:lpstr>10. 9 month old male. Temperature 40 . ESR 40 &amp; the above rash . The most likely diagnosis is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Kawasaki Disease</dc:title>
  <dc:creator>pc</dc:creator>
  <cp:lastModifiedBy>leena mahmoud</cp:lastModifiedBy>
  <cp:revision>30</cp:revision>
  <dcterms:created xsi:type="dcterms:W3CDTF">2021-09-22T09:23:10Z</dcterms:created>
  <dcterms:modified xsi:type="dcterms:W3CDTF">2022-10-04T21:47:22Z</dcterms:modified>
</cp:coreProperties>
</file>