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60" r:id="rId4"/>
    <p:sldId id="285" r:id="rId5"/>
    <p:sldId id="261" r:id="rId6"/>
    <p:sldId id="262" r:id="rId7"/>
    <p:sldId id="263" r:id="rId8"/>
    <p:sldId id="264" r:id="rId9"/>
    <p:sldId id="266" r:id="rId10"/>
    <p:sldId id="267" r:id="rId11"/>
    <p:sldId id="268" r:id="rId12"/>
    <p:sldId id="269" r:id="rId13"/>
    <p:sldId id="271" r:id="rId14"/>
    <p:sldId id="272" r:id="rId15"/>
    <p:sldId id="274" r:id="rId16"/>
    <p:sldId id="276" r:id="rId17"/>
    <p:sldId id="284" r:id="rId18"/>
    <p:sldId id="275" r:id="rId19"/>
    <p:sldId id="278" r:id="rId20"/>
    <p:sldId id="279" r:id="rId21"/>
    <p:sldId id="280" r:id="rId22"/>
    <p:sldId id="281" r:id="rId23"/>
    <p:sldId id="270" r:id="rId24"/>
    <p:sldId id="282" r:id="rId25"/>
    <p:sldId id="286"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7F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364" autoAdjust="0"/>
  </p:normalViewPr>
  <p:slideViewPr>
    <p:cSldViewPr snapToGrid="0">
      <p:cViewPr varScale="1">
        <p:scale>
          <a:sx n="64" d="100"/>
          <a:sy n="64" d="100"/>
        </p:scale>
        <p:origin x="1500" y="72"/>
      </p:cViewPr>
      <p:guideLst/>
    </p:cSldViewPr>
  </p:slideViewPr>
  <p:outlineViewPr>
    <p:cViewPr>
      <p:scale>
        <a:sx n="33" d="100"/>
        <a:sy n="33" d="100"/>
      </p:scale>
      <p:origin x="0" y="-82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63815-6508-4EAE-9B2C-F586980C24F1}" type="datetimeFigureOut">
              <a:rPr lang="en-US" smtClean="0"/>
              <a:t>3/2/2023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A5988-77FE-408E-B5E0-92A733432264}" type="slidenum">
              <a:rPr lang="en-US" smtClean="0"/>
              <a:t>‹#›</a:t>
            </a:fld>
            <a:endParaRPr lang="en-US"/>
          </a:p>
        </p:txBody>
      </p:sp>
    </p:spTree>
    <p:extLst>
      <p:ext uri="{BB962C8B-B14F-4D97-AF65-F5344CB8AC3E}">
        <p14:creationId xmlns:p14="http://schemas.microsoft.com/office/powerpoint/2010/main" val="409080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A5988-77FE-408E-B5E0-92A733432264}" type="slidenum">
              <a:rPr lang="en-US" smtClean="0"/>
              <a:t>1</a:t>
            </a:fld>
            <a:endParaRPr lang="en-US"/>
          </a:p>
        </p:txBody>
      </p:sp>
    </p:spTree>
    <p:extLst>
      <p:ext uri="{BB962C8B-B14F-4D97-AF65-F5344CB8AC3E}">
        <p14:creationId xmlns:p14="http://schemas.microsoft.com/office/powerpoint/2010/main" val="112494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A5988-77FE-408E-B5E0-92A733432264}" type="slidenum">
              <a:rPr lang="en-US" smtClean="0"/>
              <a:t>9</a:t>
            </a:fld>
            <a:endParaRPr lang="en-US"/>
          </a:p>
        </p:txBody>
      </p:sp>
    </p:spTree>
    <p:extLst>
      <p:ext uri="{BB962C8B-B14F-4D97-AF65-F5344CB8AC3E}">
        <p14:creationId xmlns:p14="http://schemas.microsoft.com/office/powerpoint/2010/main" val="154411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A5988-77FE-408E-B5E0-92A733432264}" type="slidenum">
              <a:rPr lang="en-US" smtClean="0"/>
              <a:t>13</a:t>
            </a:fld>
            <a:endParaRPr lang="en-US"/>
          </a:p>
        </p:txBody>
      </p:sp>
    </p:spTree>
    <p:extLst>
      <p:ext uri="{BB962C8B-B14F-4D97-AF65-F5344CB8AC3E}">
        <p14:creationId xmlns:p14="http://schemas.microsoft.com/office/powerpoint/2010/main" val="67098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140749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387541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136232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419255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87435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193226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321697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96307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193133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269521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853971-B5EC-425B-B1AA-41916EDE9AEC}"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C744E0-B417-4B0B-A97D-181AADD8006C}" type="slidenum">
              <a:rPr lang="en-US" smtClean="0"/>
              <a:t>‹#›</a:t>
            </a:fld>
            <a:endParaRPr lang="en-US" dirty="0"/>
          </a:p>
        </p:txBody>
      </p:sp>
    </p:spTree>
    <p:extLst>
      <p:ext uri="{BB962C8B-B14F-4D97-AF65-F5344CB8AC3E}">
        <p14:creationId xmlns:p14="http://schemas.microsoft.com/office/powerpoint/2010/main" val="35931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53971-B5EC-425B-B1AA-41916EDE9AEC}" type="datetimeFigureOut">
              <a:rPr lang="en-US" smtClean="0"/>
              <a:t>3/2/2023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744E0-B417-4B0B-A97D-181AADD8006C}" type="slidenum">
              <a:rPr lang="en-US" smtClean="0"/>
              <a:t>‹#›</a:t>
            </a:fld>
            <a:endParaRPr lang="en-US" dirty="0"/>
          </a:p>
        </p:txBody>
      </p:sp>
    </p:spTree>
    <p:extLst>
      <p:ext uri="{BB962C8B-B14F-4D97-AF65-F5344CB8AC3E}">
        <p14:creationId xmlns:p14="http://schemas.microsoft.com/office/powerpoint/2010/main" val="2446629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jpeg" /></Relationships>
</file>

<file path=ppt/slides/_rels/slide10.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 Id="rId5" Type="http://schemas.openxmlformats.org/officeDocument/2006/relationships/image" Target="../media/image19.jpeg" /><Relationship Id="rId4" Type="http://schemas.openxmlformats.org/officeDocument/2006/relationships/image" Target="../media/image1.jpeg" /></Relationships>
</file>

<file path=ppt/slides/_rels/slide11.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21.jpeg" /><Relationship Id="rId1" Type="http://schemas.openxmlformats.org/officeDocument/2006/relationships/slideLayout" Target="../slideLayouts/slideLayout2.xml" /><Relationship Id="rId4" Type="http://schemas.openxmlformats.org/officeDocument/2006/relationships/image" Target="../media/image22.jpeg" /></Relationships>
</file>

<file path=ppt/slides/_rels/slide1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3.xml" /><Relationship Id="rId1" Type="http://schemas.openxmlformats.org/officeDocument/2006/relationships/slideLayout" Target="../slideLayouts/slideLayout2.xml" /><Relationship Id="rId5" Type="http://schemas.openxmlformats.org/officeDocument/2006/relationships/image" Target="../media/image24.jpeg" /><Relationship Id="rId4" Type="http://schemas.openxmlformats.org/officeDocument/2006/relationships/image" Target="../media/image23.jpeg" /></Relationships>
</file>

<file path=ppt/slides/_rels/slide14.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28.jpeg" /><Relationship Id="rId5" Type="http://schemas.openxmlformats.org/officeDocument/2006/relationships/image" Target="../media/image27.jpeg" /><Relationship Id="rId4" Type="http://schemas.openxmlformats.org/officeDocument/2006/relationships/image" Target="../media/image26.jpeg" /></Relationships>
</file>

<file path=ppt/slides/_rels/slide1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29.jpeg" /><Relationship Id="rId1" Type="http://schemas.openxmlformats.org/officeDocument/2006/relationships/slideLayout" Target="../slideLayouts/slideLayout2.xml" /><Relationship Id="rId4" Type="http://schemas.openxmlformats.org/officeDocument/2006/relationships/image" Target="../media/image25.jpeg" /></Relationships>
</file>

<file path=ppt/slides/_rels/slide1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0.jpeg" /><Relationship Id="rId1" Type="http://schemas.openxmlformats.org/officeDocument/2006/relationships/slideLayout" Target="../slideLayouts/slideLayout2.xml" /><Relationship Id="rId4" Type="http://schemas.openxmlformats.org/officeDocument/2006/relationships/image" Target="../media/image31.jpeg" /></Relationships>
</file>

<file path=ppt/slides/_rels/slide17.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eg" /><Relationship Id="rId1" Type="http://schemas.openxmlformats.org/officeDocument/2006/relationships/slideLayout" Target="../slideLayouts/slideLayout2.xml" /><Relationship Id="rId4" Type="http://schemas.openxmlformats.org/officeDocument/2006/relationships/image" Target="../media/image34.jpeg" /></Relationships>
</file>

<file path=ppt/slides/_rels/slide18.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6.jpg" /><Relationship Id="rId1" Type="http://schemas.openxmlformats.org/officeDocument/2006/relationships/slideLayout" Target="../slideLayouts/slideLayout2.xml" /><Relationship Id="rId4" Type="http://schemas.openxmlformats.org/officeDocument/2006/relationships/image" Target="../media/image35.png"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5.png" /><Relationship Id="rId4" Type="http://schemas.openxmlformats.org/officeDocument/2006/relationships/image" Target="../media/image4.jpeg" /></Relationships>
</file>

<file path=ppt/slides/_rels/slide20.xml.rels><?xml version="1.0" encoding="UTF-8" standalone="yes"?>
<Relationships xmlns="http://schemas.openxmlformats.org/package/2006/relationships"><Relationship Id="rId3" Type="http://schemas.openxmlformats.org/officeDocument/2006/relationships/image" Target="../media/image38.png" /><Relationship Id="rId7" Type="http://schemas.openxmlformats.org/officeDocument/2006/relationships/image" Target="../media/image1.jpeg" /><Relationship Id="rId2" Type="http://schemas.openxmlformats.org/officeDocument/2006/relationships/image" Target="../media/image37.png" /><Relationship Id="rId1" Type="http://schemas.openxmlformats.org/officeDocument/2006/relationships/slideLayout" Target="../slideLayouts/slideLayout2.xml" /><Relationship Id="rId6" Type="http://schemas.openxmlformats.org/officeDocument/2006/relationships/image" Target="../media/image35.png" /><Relationship Id="rId5" Type="http://schemas.openxmlformats.org/officeDocument/2006/relationships/image" Target="../media/image40.png" /><Relationship Id="rId4" Type="http://schemas.openxmlformats.org/officeDocument/2006/relationships/image" Target="../media/image39.png" /></Relationships>
</file>

<file path=ppt/slides/_rels/slide21.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image" Target="../media/image43.png" /><Relationship Id="rId1" Type="http://schemas.openxmlformats.org/officeDocument/2006/relationships/slideLayout" Target="../slideLayouts/slideLayout1.xml" /><Relationship Id="rId4" Type="http://schemas.openxmlformats.org/officeDocument/2006/relationships/image" Target="../media/image45.jpeg" /></Relationships>
</file>

<file path=ppt/slides/_rels/slide23.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image" Target="../media/image46.jpeg" /><Relationship Id="rId1" Type="http://schemas.openxmlformats.org/officeDocument/2006/relationships/slideLayout" Target="../slideLayouts/slideLayout7.xml" /><Relationship Id="rId5" Type="http://schemas.openxmlformats.org/officeDocument/2006/relationships/image" Target="../media/image48.png" /><Relationship Id="rId4" Type="http://schemas.openxmlformats.org/officeDocument/2006/relationships/image" Target="../media/image18.jpeg" /></Relationships>
</file>

<file path=ppt/slides/_rels/slide24.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image" Target="../media/image49.jpeg" /><Relationship Id="rId1" Type="http://schemas.openxmlformats.org/officeDocument/2006/relationships/slideLayout" Target="../slideLayouts/slideLayout7.xml" /><Relationship Id="rId5" Type="http://schemas.openxmlformats.org/officeDocument/2006/relationships/image" Target="../media/image52.png" /><Relationship Id="rId4" Type="http://schemas.openxmlformats.org/officeDocument/2006/relationships/image" Target="../media/image51.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53.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1.xml" /><Relationship Id="rId5" Type="http://schemas.openxmlformats.org/officeDocument/2006/relationships/image" Target="../media/image7.jpeg" /><Relationship Id="rId4" Type="http://schemas.openxmlformats.org/officeDocument/2006/relationships/image" Target="../media/image6.jpeg"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1.jpeg" /></Relationships>
</file>

<file path=ppt/slides/_rels/slide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8.jpeg" /><Relationship Id="rId1" Type="http://schemas.openxmlformats.org/officeDocument/2006/relationships/slideLayout" Target="../slideLayouts/slideLayout2.xml" /><Relationship Id="rId5" Type="http://schemas.openxmlformats.org/officeDocument/2006/relationships/image" Target="../media/image9.jpeg" /><Relationship Id="rId4" Type="http://schemas.openxmlformats.org/officeDocument/2006/relationships/image" Target="../media/image3.jpeg" /></Relationships>
</file>

<file path=ppt/slides/_rels/slide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14.jpeg" /></Relationships>
</file>

<file path=ppt/slides/_rels/slide9.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16.jpeg" /><Relationship Id="rId5" Type="http://schemas.openxmlformats.org/officeDocument/2006/relationships/image" Target="../media/image15.jpeg" /><Relationship Id="rId4" Type="http://schemas.openxmlformats.org/officeDocument/2006/relationships/image" Target="../media/image14.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0563" y="2610671"/>
            <a:ext cx="7569926" cy="779780"/>
          </a:xfrm>
          <a:solidFill>
            <a:schemeClr val="accent1">
              <a:lumMod val="20000"/>
              <a:lumOff val="80000"/>
            </a:schemeClr>
          </a:solidFill>
        </p:spPr>
        <p:txBody>
          <a:bodyPr>
            <a:normAutofit/>
          </a:bodyPr>
          <a:lstStyle/>
          <a:p>
            <a:r>
              <a:rPr lang="en-US" sz="4400" b="1" dirty="0"/>
              <a:t>Bacterial infection of the skin</a:t>
            </a:r>
          </a:p>
        </p:txBody>
      </p:sp>
      <p:sp>
        <p:nvSpPr>
          <p:cNvPr id="3" name="Subtitle 2"/>
          <p:cNvSpPr>
            <a:spLocks noGrp="1"/>
          </p:cNvSpPr>
          <p:nvPr>
            <p:ph type="subTitle" idx="1"/>
          </p:nvPr>
        </p:nvSpPr>
        <p:spPr>
          <a:xfrm>
            <a:off x="1259386" y="3602038"/>
            <a:ext cx="6812280" cy="1884362"/>
          </a:xfrm>
          <a:solidFill>
            <a:schemeClr val="accent6">
              <a:lumMod val="20000"/>
              <a:lumOff val="80000"/>
            </a:schemeClr>
          </a:solidFill>
        </p:spPr>
        <p:txBody>
          <a:bodyPr/>
          <a:lstStyle/>
          <a:p>
            <a:pPr marL="571500" indent="-571500">
              <a:buFont typeface="Wingdings" panose="05000000000000000000" pitchFamily="2" charset="2"/>
              <a:buChar char="v"/>
            </a:pPr>
            <a:r>
              <a:rPr lang="en-US" sz="4400" i="1" dirty="0">
                <a:solidFill>
                  <a:srgbClr val="002060"/>
                </a:solidFill>
              </a:rPr>
              <a:t>Streptococci</a:t>
            </a:r>
          </a:p>
          <a:p>
            <a:r>
              <a:rPr lang="en-US" dirty="0"/>
              <a:t>Presented by</a:t>
            </a:r>
          </a:p>
          <a:p>
            <a:r>
              <a:rPr lang="en-US" sz="2800" b="1" dirty="0">
                <a:solidFill>
                  <a:srgbClr val="C00000"/>
                </a:solidFill>
              </a:rPr>
              <a:t>Associate Professor Dina </a:t>
            </a:r>
            <a:r>
              <a:rPr lang="en-US" sz="2800" b="1" dirty="0" err="1">
                <a:solidFill>
                  <a:srgbClr val="C00000"/>
                </a:solidFill>
              </a:rPr>
              <a:t>Abou</a:t>
            </a:r>
            <a:r>
              <a:rPr lang="en-US" sz="2800" b="1" dirty="0">
                <a:solidFill>
                  <a:srgbClr val="C00000"/>
                </a:solidFill>
              </a:rPr>
              <a:t> </a:t>
            </a:r>
            <a:r>
              <a:rPr lang="en-US" sz="2800" b="1" dirty="0" err="1">
                <a:solidFill>
                  <a:srgbClr val="C00000"/>
                </a:solidFill>
              </a:rPr>
              <a:t>Rayia</a:t>
            </a:r>
            <a:endParaRPr lang="en-US" sz="2800" b="1" dirty="0">
              <a:solidFill>
                <a:srgbClr val="C00000"/>
              </a:solidFill>
            </a:endParaRPr>
          </a:p>
        </p:txBody>
      </p:sp>
      <p:pic>
        <p:nvPicPr>
          <p:cNvPr id="1030" name="Picture 6"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928" y="167457"/>
            <a:ext cx="1404983" cy="1426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REPTOCOCCUS PYOGENES – Microbi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0603"/>
            <a:ext cx="2574561" cy="214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18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 y="1101723"/>
            <a:ext cx="3998414" cy="4397740"/>
          </a:xfrm>
          <a:solidFill>
            <a:schemeClr val="accent2">
              <a:lumMod val="20000"/>
              <a:lumOff val="80000"/>
            </a:schemeClr>
          </a:solidFill>
          <a:ln>
            <a:solidFill>
              <a:schemeClr val="tx1"/>
            </a:solidFill>
          </a:ln>
        </p:spPr>
        <p:txBody>
          <a:bodyPr>
            <a:normAutofit fontScale="62500" lnSpcReduction="20000"/>
          </a:bodyPr>
          <a:lstStyle/>
          <a:p>
            <a:pPr>
              <a:lnSpc>
                <a:spcPct val="150000"/>
              </a:lnSpc>
            </a:pPr>
            <a:r>
              <a:rPr lang="en-US" b="1" dirty="0">
                <a:solidFill>
                  <a:srgbClr val="002060"/>
                </a:solidFill>
              </a:rPr>
              <a:t>A deep form of impetigo that extends to dermis</a:t>
            </a:r>
          </a:p>
          <a:p>
            <a:pPr>
              <a:lnSpc>
                <a:spcPct val="150000"/>
              </a:lnSpc>
            </a:pPr>
            <a:r>
              <a:rPr lang="en-US" b="1" dirty="0">
                <a:solidFill>
                  <a:srgbClr val="002060"/>
                </a:solidFill>
              </a:rPr>
              <a:t>Characterized by thick crusted sores that form ulcers underneath and heal by </a:t>
            </a:r>
            <a:r>
              <a:rPr lang="en-US" b="1" dirty="0">
                <a:solidFill>
                  <a:srgbClr val="C00000"/>
                </a:solidFill>
              </a:rPr>
              <a:t>scar formation</a:t>
            </a:r>
          </a:p>
          <a:p>
            <a:pPr>
              <a:lnSpc>
                <a:spcPct val="150000"/>
              </a:lnSpc>
            </a:pPr>
            <a:r>
              <a:rPr lang="en-US" b="1" dirty="0">
                <a:solidFill>
                  <a:srgbClr val="002060"/>
                </a:solidFill>
              </a:rPr>
              <a:t>More common in immunosuppressed individuals</a:t>
            </a:r>
          </a:p>
          <a:p>
            <a:pPr>
              <a:lnSpc>
                <a:spcPct val="150000"/>
              </a:lnSpc>
            </a:pPr>
            <a:r>
              <a:rPr lang="en-US" b="1" dirty="0">
                <a:solidFill>
                  <a:srgbClr val="002060"/>
                </a:solidFill>
              </a:rPr>
              <a:t>More common in the buttocks, thigh and legs</a:t>
            </a:r>
          </a:p>
        </p:txBody>
      </p:sp>
      <p:sp>
        <p:nvSpPr>
          <p:cNvPr id="4" name="Title 1"/>
          <p:cNvSpPr txBox="1">
            <a:spLocks/>
          </p:cNvSpPr>
          <p:nvPr/>
        </p:nvSpPr>
        <p:spPr>
          <a:xfrm>
            <a:off x="2355725" y="310458"/>
            <a:ext cx="4509371" cy="456787"/>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C00000"/>
                </a:solidFill>
                <a:latin typeface="Arial" pitchFamily="34" charset="0"/>
                <a:ea typeface="+mn-ea"/>
                <a:cs typeface="Arial" pitchFamily="34" charset="0"/>
              </a:rPr>
              <a:t>Ecthyma</a:t>
            </a:r>
            <a:endParaRPr lang="en-US" sz="3200" b="1" dirty="0">
              <a:solidFill>
                <a:srgbClr val="C00000"/>
              </a:solidFill>
              <a:latin typeface="Arial" pitchFamily="34" charset="0"/>
              <a:ea typeface="+mn-ea"/>
              <a:cs typeface="Arial" pitchFamily="34" charset="0"/>
            </a:endParaRPr>
          </a:p>
        </p:txBody>
      </p:sp>
      <p:pic>
        <p:nvPicPr>
          <p:cNvPr id="6146" name="Picture 2" descr="https://dermnetnz.org/assets/Uploads/bacterial/ecthyma-5__WatermarkedWyJXYXRlcm1hcmtlZCJd.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91" r="3766" b="32300"/>
          <a:stretch/>
        </p:blipFill>
        <p:spPr bwMode="auto">
          <a:xfrm>
            <a:off x="4610411" y="3955820"/>
            <a:ext cx="3912926" cy="23064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Ecthyma | Derm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s://dermnetnz.org/assets/Uploads/bacterial/ecthyma__WatermarkedWyJXYXRlcm1hcmtlZCJd.jpg"/>
          <p:cNvPicPr>
            <a:picLocks noChangeAspect="1" noChangeArrowheads="1"/>
          </p:cNvPicPr>
          <p:nvPr/>
        </p:nvPicPr>
        <p:blipFill rotWithShape="1">
          <a:blip r:embed="rId3">
            <a:extLst>
              <a:ext uri="{28A0092B-C50C-407E-A947-70E740481C1C}">
                <a14:useLocalDpi xmlns:a14="http://schemas.microsoft.com/office/drawing/2010/main" val="0"/>
              </a:ext>
            </a:extLst>
          </a:blip>
          <a:srcRect l="29019" t="286" b="36905"/>
          <a:stretch/>
        </p:blipFill>
        <p:spPr bwMode="auto">
          <a:xfrm>
            <a:off x="4547574" y="1027577"/>
            <a:ext cx="4038600" cy="2722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91" y="68898"/>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REPTOCOCCUS PYOGENES – Microbiolo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68898"/>
            <a:ext cx="1126894" cy="9384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flipH="1">
            <a:off x="155575" y="5593866"/>
            <a:ext cx="4115979" cy="1200329"/>
          </a:xfrm>
          <a:prstGeom prst="rect">
            <a:avLst/>
          </a:prstGeom>
          <a:solidFill>
            <a:schemeClr val="accent1">
              <a:lumMod val="20000"/>
              <a:lumOff val="80000"/>
            </a:schemeClr>
          </a:solidFill>
        </p:spPr>
        <p:txBody>
          <a:bodyPr wrap="square" rtlCol="0">
            <a:spAutoFit/>
          </a:bodyPr>
          <a:lstStyle/>
          <a:p>
            <a:pPr algn="ctr"/>
            <a:r>
              <a:rPr lang="en-US" dirty="0"/>
              <a:t>Impetigo and </a:t>
            </a:r>
            <a:r>
              <a:rPr lang="en-US" dirty="0" err="1"/>
              <a:t>Ecthyma</a:t>
            </a:r>
            <a:r>
              <a:rPr lang="en-US" dirty="0"/>
              <a:t> are treated by antibiotic and good hygiene is mandatory with crust removal by K permanganate, saline, hydrogen peroxide</a:t>
            </a:r>
          </a:p>
        </p:txBody>
      </p:sp>
    </p:spTree>
    <p:extLst>
      <p:ext uri="{BB962C8B-B14F-4D97-AF65-F5344CB8AC3E}">
        <p14:creationId xmlns:p14="http://schemas.microsoft.com/office/powerpoint/2010/main" val="270608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101" y="613954"/>
            <a:ext cx="4311521" cy="6111478"/>
          </a:xfrm>
          <a:solidFill>
            <a:schemeClr val="accent2">
              <a:lumMod val="20000"/>
              <a:lumOff val="80000"/>
            </a:schemeClr>
          </a:solidFill>
          <a:ln>
            <a:solidFill>
              <a:schemeClr val="tx1"/>
            </a:solidFill>
          </a:ln>
        </p:spPr>
        <p:txBody>
          <a:bodyPr>
            <a:noAutofit/>
          </a:bodyPr>
          <a:lstStyle/>
          <a:p>
            <a:pPr>
              <a:lnSpc>
                <a:spcPct val="160000"/>
              </a:lnSpc>
            </a:pPr>
            <a:r>
              <a:rPr lang="en-US" sz="1700" b="1" dirty="0">
                <a:solidFill>
                  <a:srgbClr val="002060"/>
                </a:solidFill>
              </a:rPr>
              <a:t>Infection is usually restricted to dermis but with prominent lymphatic involvement and enter the skin through abrasion or minor trauma </a:t>
            </a:r>
          </a:p>
          <a:p>
            <a:pPr>
              <a:lnSpc>
                <a:spcPct val="160000"/>
              </a:lnSpc>
            </a:pPr>
            <a:r>
              <a:rPr lang="en-US" sz="1700" b="1" dirty="0">
                <a:solidFill>
                  <a:srgbClr val="002060"/>
                </a:solidFill>
              </a:rPr>
              <a:t>More common in children and on lower extremities and butter fly area of the face</a:t>
            </a:r>
          </a:p>
          <a:p>
            <a:pPr>
              <a:lnSpc>
                <a:spcPct val="160000"/>
              </a:lnSpc>
            </a:pPr>
            <a:r>
              <a:rPr lang="en-US" sz="1700" b="1" dirty="0">
                <a:solidFill>
                  <a:srgbClr val="002060"/>
                </a:solidFill>
              </a:rPr>
              <a:t>Accompanied by chills, fever, and vomiting</a:t>
            </a:r>
          </a:p>
          <a:p>
            <a:pPr>
              <a:lnSpc>
                <a:spcPct val="160000"/>
              </a:lnSpc>
            </a:pPr>
            <a:r>
              <a:rPr lang="en-US" sz="1700" b="1" dirty="0">
                <a:solidFill>
                  <a:srgbClr val="002060"/>
                </a:solidFill>
              </a:rPr>
              <a:t>Characterized by being:</a:t>
            </a:r>
          </a:p>
          <a:p>
            <a:pPr marL="0" indent="0">
              <a:lnSpc>
                <a:spcPct val="160000"/>
              </a:lnSpc>
              <a:buNone/>
            </a:pPr>
            <a:r>
              <a:rPr lang="en-US" sz="1700" b="1" dirty="0">
                <a:solidFill>
                  <a:srgbClr val="002060"/>
                </a:solidFill>
              </a:rPr>
              <a:t>     - Raised above the surrounding skin</a:t>
            </a:r>
          </a:p>
          <a:p>
            <a:pPr marL="0" indent="0" defTabSz="1254125">
              <a:lnSpc>
                <a:spcPct val="160000"/>
              </a:lnSpc>
              <a:buNone/>
            </a:pPr>
            <a:r>
              <a:rPr lang="en-US" sz="1700" b="1" dirty="0">
                <a:solidFill>
                  <a:srgbClr val="002060"/>
                </a:solidFill>
              </a:rPr>
              <a:t>     - Clear line of demarcation between affected and non affected parts        </a:t>
            </a:r>
          </a:p>
          <a:p>
            <a:pPr marL="0" indent="0" defTabSz="1254125">
              <a:lnSpc>
                <a:spcPct val="160000"/>
              </a:lnSpc>
              <a:buNone/>
            </a:pPr>
            <a:r>
              <a:rPr lang="en-US" sz="1700" b="1" dirty="0">
                <a:solidFill>
                  <a:srgbClr val="002060"/>
                </a:solidFill>
              </a:rPr>
              <a:t>     - Lesions are brilliant, salmon red in  </a:t>
            </a:r>
            <a:r>
              <a:rPr lang="en-US" sz="1700" b="1" dirty="0" err="1">
                <a:solidFill>
                  <a:srgbClr val="002060"/>
                </a:solidFill>
              </a:rPr>
              <a:t>colour</a:t>
            </a:r>
            <a:endParaRPr lang="en-US" sz="1700" b="1" dirty="0">
              <a:solidFill>
                <a:srgbClr val="002060"/>
              </a:solidFill>
            </a:endParaRPr>
          </a:p>
          <a:p>
            <a:endParaRPr lang="en-US" sz="1700" b="1" dirty="0"/>
          </a:p>
        </p:txBody>
      </p:sp>
      <p:sp>
        <p:nvSpPr>
          <p:cNvPr id="4" name="Title 1"/>
          <p:cNvSpPr txBox="1">
            <a:spLocks/>
          </p:cNvSpPr>
          <p:nvPr/>
        </p:nvSpPr>
        <p:spPr>
          <a:xfrm>
            <a:off x="3008868" y="26659"/>
            <a:ext cx="4509371" cy="456787"/>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C00000"/>
                </a:solidFill>
                <a:latin typeface="Arial" pitchFamily="34" charset="0"/>
                <a:ea typeface="+mn-ea"/>
                <a:cs typeface="Arial" pitchFamily="34" charset="0"/>
              </a:rPr>
              <a:t>Erysipelas</a:t>
            </a:r>
          </a:p>
        </p:txBody>
      </p:sp>
      <p:pic>
        <p:nvPicPr>
          <p:cNvPr id="6"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1149" y="68898"/>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rysipelas - Dermatologic Disorders - Merck Manuals Professional E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06" y="1543187"/>
            <a:ext cx="4412580" cy="498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9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744" y="875210"/>
            <a:ext cx="3512276" cy="5107577"/>
          </a:xfrm>
          <a:solidFill>
            <a:schemeClr val="accent2">
              <a:lumMod val="20000"/>
              <a:lumOff val="80000"/>
            </a:schemeClr>
          </a:solidFill>
          <a:ln>
            <a:solidFill>
              <a:schemeClr val="tx1"/>
            </a:solidFill>
          </a:ln>
        </p:spPr>
        <p:txBody>
          <a:bodyPr>
            <a:normAutofit fontScale="85000" lnSpcReduction="20000"/>
          </a:bodyPr>
          <a:lstStyle/>
          <a:p>
            <a:pPr>
              <a:lnSpc>
                <a:spcPct val="150000"/>
              </a:lnSpc>
            </a:pPr>
            <a:r>
              <a:rPr lang="en-US" sz="2000" b="1" dirty="0">
                <a:solidFill>
                  <a:srgbClr val="002060"/>
                </a:solidFill>
              </a:rPr>
              <a:t>It is like erysipelas but infection extends to the subcutaneous hypodermis layer of the skin </a:t>
            </a:r>
          </a:p>
          <a:p>
            <a:pPr>
              <a:lnSpc>
                <a:spcPct val="150000"/>
              </a:lnSpc>
            </a:pPr>
            <a:r>
              <a:rPr lang="en-US" sz="2000" b="1" dirty="0">
                <a:solidFill>
                  <a:srgbClr val="002060"/>
                </a:solidFill>
              </a:rPr>
              <a:t>Minor trauma or wound are predisposing factors</a:t>
            </a:r>
          </a:p>
          <a:p>
            <a:pPr>
              <a:lnSpc>
                <a:spcPct val="150000"/>
              </a:lnSpc>
            </a:pPr>
            <a:r>
              <a:rPr lang="en-US" sz="2000" b="1" dirty="0">
                <a:solidFill>
                  <a:srgbClr val="002060"/>
                </a:solidFill>
              </a:rPr>
              <a:t>Diffuse without line of demarcation</a:t>
            </a:r>
          </a:p>
          <a:p>
            <a:pPr>
              <a:lnSpc>
                <a:spcPct val="150000"/>
              </a:lnSpc>
            </a:pPr>
            <a:r>
              <a:rPr lang="en-US" sz="2000" b="1" dirty="0">
                <a:solidFill>
                  <a:srgbClr val="002060"/>
                </a:solidFill>
              </a:rPr>
              <a:t>Lesions are more pink than salmon red</a:t>
            </a:r>
          </a:p>
          <a:p>
            <a:pPr>
              <a:lnSpc>
                <a:spcPct val="150000"/>
              </a:lnSpc>
            </a:pPr>
            <a:r>
              <a:rPr lang="en-US" sz="2000" b="1" dirty="0">
                <a:solidFill>
                  <a:srgbClr val="002060"/>
                </a:solidFill>
              </a:rPr>
              <a:t>Erysipelas and cellulitis may be complicated with myositis , fasciitis, subcutaneous abscess and  septicemia</a:t>
            </a:r>
          </a:p>
        </p:txBody>
      </p:sp>
      <p:sp>
        <p:nvSpPr>
          <p:cNvPr id="4" name="Title 1"/>
          <p:cNvSpPr txBox="1">
            <a:spLocks/>
          </p:cNvSpPr>
          <p:nvPr/>
        </p:nvSpPr>
        <p:spPr>
          <a:xfrm>
            <a:off x="2355725" y="310458"/>
            <a:ext cx="4509371" cy="456787"/>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C00000"/>
                </a:solidFill>
                <a:latin typeface="Arial" pitchFamily="34" charset="0"/>
                <a:ea typeface="+mn-ea"/>
                <a:cs typeface="Arial" pitchFamily="34" charset="0"/>
              </a:rPr>
              <a:t>Cellulitis</a:t>
            </a:r>
          </a:p>
        </p:txBody>
      </p:sp>
      <p:pic>
        <p:nvPicPr>
          <p:cNvPr id="9218" name="Picture 2" descr="047364f1-478e-45a3-8052-f839288efc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755" y="1107168"/>
            <a:ext cx="4900998" cy="3386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149" y="68898"/>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REPTOCOCCUS PYOGENES – Microbi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77" y="0"/>
            <a:ext cx="1003696" cy="83582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5213446" y="4680364"/>
            <a:ext cx="3043646" cy="15152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flipH="1">
            <a:off x="5580987" y="5109651"/>
            <a:ext cx="2919840" cy="461665"/>
          </a:xfrm>
          <a:prstGeom prst="rect">
            <a:avLst/>
          </a:prstGeom>
          <a:noFill/>
        </p:spPr>
        <p:txBody>
          <a:bodyPr wrap="square" rtlCol="0">
            <a:spAutoFit/>
          </a:bodyPr>
          <a:lstStyle/>
          <a:p>
            <a:r>
              <a:rPr lang="en-US" sz="2400" b="1" dirty="0">
                <a:solidFill>
                  <a:schemeClr val="bg1"/>
                </a:solidFill>
              </a:rPr>
              <a:t>D.D with erysipelas</a:t>
            </a:r>
          </a:p>
        </p:txBody>
      </p:sp>
      <p:sp>
        <p:nvSpPr>
          <p:cNvPr id="11" name="TextBox 10"/>
          <p:cNvSpPr txBox="1"/>
          <p:nvPr/>
        </p:nvSpPr>
        <p:spPr>
          <a:xfrm>
            <a:off x="467436" y="6090752"/>
            <a:ext cx="4480560" cy="646331"/>
          </a:xfrm>
          <a:prstGeom prst="rect">
            <a:avLst/>
          </a:prstGeom>
          <a:solidFill>
            <a:schemeClr val="accent5">
              <a:lumMod val="20000"/>
              <a:lumOff val="80000"/>
            </a:schemeClr>
          </a:solidFill>
        </p:spPr>
        <p:txBody>
          <a:bodyPr wrap="square" rtlCol="0">
            <a:spAutoFit/>
          </a:bodyPr>
          <a:lstStyle/>
          <a:p>
            <a:pPr algn="ctr"/>
            <a:r>
              <a:rPr lang="en-US" dirty="0"/>
              <a:t>Treatment of erysipelas and cellulitis by systemic antibiotic for 10-14 days</a:t>
            </a:r>
          </a:p>
        </p:txBody>
      </p:sp>
    </p:spTree>
    <p:extLst>
      <p:ext uri="{BB962C8B-B14F-4D97-AF65-F5344CB8AC3E}">
        <p14:creationId xmlns:p14="http://schemas.microsoft.com/office/powerpoint/2010/main" val="385364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60191" y="294596"/>
            <a:ext cx="4509371" cy="456787"/>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C00000"/>
                </a:solidFill>
                <a:latin typeface="Arial" pitchFamily="34" charset="0"/>
                <a:ea typeface="+mn-ea"/>
                <a:cs typeface="Arial" pitchFamily="34" charset="0"/>
              </a:rPr>
              <a:t>Necrotizing fasciitis</a:t>
            </a:r>
          </a:p>
        </p:txBody>
      </p:sp>
      <p:pic>
        <p:nvPicPr>
          <p:cNvPr id="5" name="Picture 6"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149" y="68898"/>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REPTOCOCCUS PYOGENES – Microbi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76" y="0"/>
            <a:ext cx="1272999" cy="106009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PDF] The fascia: the forgotten structure. | Semantic Schola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097212" y="1384661"/>
            <a:ext cx="2985165" cy="35285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92475" y="1056153"/>
            <a:ext cx="5008729" cy="5421997"/>
          </a:xfrm>
          <a:prstGeom prst="rect">
            <a:avLst/>
          </a:prstGeom>
          <a:solidFill>
            <a:schemeClr val="accent2">
              <a:lumMod val="20000"/>
              <a:lumOff val="80000"/>
            </a:schemeClr>
          </a:solidFill>
          <a:ln>
            <a:solidFill>
              <a:schemeClr val="tx1"/>
            </a:solidFill>
          </a:ln>
        </p:spPr>
        <p:txBody>
          <a:bodyPr wrap="square" rtlCol="0">
            <a:spAutoFit/>
          </a:bodyPr>
          <a:lstStyle/>
          <a:p>
            <a:pPr marL="285750" indent="-285750">
              <a:buFontTx/>
              <a:buChar char="-"/>
            </a:pPr>
            <a:r>
              <a:rPr lang="en-US" altLang="en-US" sz="1600" b="1" dirty="0">
                <a:solidFill>
                  <a:srgbClr val="002060"/>
                </a:solidFill>
                <a:latin typeface="Calibri" panose="020F0502020204030204" pitchFamily="34" charset="0"/>
              </a:rPr>
              <a:t>Necrotizing = death of tissue </a:t>
            </a:r>
          </a:p>
          <a:p>
            <a:endParaRPr lang="en-US" altLang="en-US" sz="1600" b="1" dirty="0">
              <a:solidFill>
                <a:srgbClr val="002060"/>
              </a:solidFill>
              <a:latin typeface="Calibri" panose="020F0502020204030204" pitchFamily="34" charset="0"/>
            </a:endParaRPr>
          </a:p>
          <a:p>
            <a:pPr marL="285750" indent="-285750">
              <a:lnSpc>
                <a:spcPct val="150000"/>
              </a:lnSpc>
              <a:buFontTx/>
              <a:buChar char="-"/>
            </a:pPr>
            <a:r>
              <a:rPr lang="en-US" altLang="en-US" sz="1600" b="1" dirty="0">
                <a:solidFill>
                  <a:srgbClr val="002060"/>
                </a:solidFill>
                <a:latin typeface="Calibri" panose="020F0502020204030204" pitchFamily="34" charset="0"/>
              </a:rPr>
              <a:t>Sever bacterial infection that  spread rapidly through superficial and deep fascia and characterized by:</a:t>
            </a:r>
          </a:p>
          <a:p>
            <a:pPr marL="285750" indent="-285750">
              <a:lnSpc>
                <a:spcPct val="150000"/>
              </a:lnSpc>
              <a:spcBef>
                <a:spcPts val="700"/>
              </a:spcBef>
              <a:buClr>
                <a:schemeClr val="tx2"/>
              </a:buClr>
              <a:buSzPct val="95000"/>
              <a:buFont typeface="Wingdings" panose="05000000000000000000" pitchFamily="2" charset="2"/>
              <a:buChar char="v"/>
            </a:pPr>
            <a:r>
              <a:rPr lang="en-US" altLang="en-US" sz="1600" b="1" dirty="0">
                <a:solidFill>
                  <a:srgbClr val="002060"/>
                </a:solidFill>
                <a:latin typeface="Calibri" panose="020F0502020204030204" pitchFamily="34" charset="0"/>
              </a:rPr>
              <a:t>Rapid spreading of redness area (≥ ½     inch  per hour) this may be “Necrotizing Fasciitis” (draw a line around the red area with a pen, then watch for spreading beyond the line)</a:t>
            </a:r>
          </a:p>
          <a:p>
            <a:pPr marL="285750" indent="-285750">
              <a:lnSpc>
                <a:spcPct val="150000"/>
              </a:lnSpc>
              <a:spcBef>
                <a:spcPts val="700"/>
              </a:spcBef>
              <a:buClr>
                <a:schemeClr val="tx2"/>
              </a:buClr>
              <a:buSzPct val="95000"/>
              <a:buFont typeface="Wingdings" panose="05000000000000000000" pitchFamily="2" charset="2"/>
              <a:buChar char="v"/>
            </a:pPr>
            <a:r>
              <a:rPr lang="en-US" altLang="en-US" sz="1600" b="1" dirty="0">
                <a:solidFill>
                  <a:srgbClr val="002060"/>
                </a:solidFill>
                <a:latin typeface="Calibri" panose="020F0502020204030204" pitchFamily="34" charset="0"/>
              </a:rPr>
              <a:t>The area is extremely painful over the skin and underlying muscles</a:t>
            </a:r>
          </a:p>
          <a:p>
            <a:pPr marL="285750" indent="-285750">
              <a:lnSpc>
                <a:spcPct val="150000"/>
              </a:lnSpc>
              <a:spcBef>
                <a:spcPts val="700"/>
              </a:spcBef>
              <a:buClr>
                <a:schemeClr val="tx2"/>
              </a:buClr>
              <a:buSzPct val="95000"/>
              <a:buFont typeface="Wingdings" panose="05000000000000000000" pitchFamily="2" charset="2"/>
              <a:buChar char="v"/>
            </a:pPr>
            <a:r>
              <a:rPr lang="en-US" altLang="en-US" sz="1600" b="1" dirty="0">
                <a:solidFill>
                  <a:srgbClr val="002060"/>
                </a:solidFill>
                <a:latin typeface="Calibri" panose="020F0502020204030204" pitchFamily="34" charset="0"/>
              </a:rPr>
              <a:t>The person shows signs of bacteremia (fever, change in mental function such as delirium, profound weakness</a:t>
            </a:r>
            <a:r>
              <a:rPr lang="en-US" altLang="en-US" sz="1600" dirty="0">
                <a:latin typeface="Calibri" panose="020F0502020204030204" pitchFamily="34" charset="0"/>
              </a:rPr>
              <a:t>)</a:t>
            </a:r>
            <a:r>
              <a:rPr lang="en-US" altLang="en-US" b="1" dirty="0">
                <a:solidFill>
                  <a:srgbClr val="002060"/>
                </a:solidFill>
                <a:latin typeface="Calibri" panose="020F0502020204030204" pitchFamily="34" charset="0"/>
              </a:rPr>
              <a:t> </a:t>
            </a:r>
          </a:p>
          <a:p>
            <a:pPr marL="285750" indent="-285750">
              <a:lnSpc>
                <a:spcPct val="150000"/>
              </a:lnSpc>
              <a:spcBef>
                <a:spcPts val="700"/>
              </a:spcBef>
              <a:buClr>
                <a:schemeClr val="tx2"/>
              </a:buClr>
              <a:buSzPct val="95000"/>
              <a:buFont typeface="Wingdings" panose="05000000000000000000" pitchFamily="2" charset="2"/>
              <a:buChar char="v"/>
            </a:pPr>
            <a:r>
              <a:rPr lang="en-US" altLang="en-US" sz="1600" b="1" dirty="0">
                <a:solidFill>
                  <a:srgbClr val="002060"/>
                </a:solidFill>
                <a:latin typeface="Calibri" panose="020F0502020204030204" pitchFamily="34" charset="0"/>
              </a:rPr>
              <a:t>It may end in gangrene and tissue necrosis</a:t>
            </a:r>
            <a:endParaRPr lang="en-US" altLang="en-US" dirty="0">
              <a:latin typeface="Calibri" panose="020F0502020204030204" pitchFamily="34" charset="0"/>
            </a:endParaRPr>
          </a:p>
        </p:txBody>
      </p:sp>
      <p:sp>
        <p:nvSpPr>
          <p:cNvPr id="11" name="Cloud 10"/>
          <p:cNvSpPr/>
          <p:nvPr/>
        </p:nvSpPr>
        <p:spPr>
          <a:xfrm>
            <a:off x="6097211" y="5089272"/>
            <a:ext cx="2773833" cy="13928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11621" y="5601014"/>
            <a:ext cx="2156345" cy="646331"/>
          </a:xfrm>
          <a:prstGeom prst="rect">
            <a:avLst/>
          </a:prstGeom>
          <a:noFill/>
        </p:spPr>
        <p:txBody>
          <a:bodyPr wrap="square" rtlCol="0">
            <a:spAutoFit/>
          </a:bodyPr>
          <a:lstStyle/>
          <a:p>
            <a:pPr algn="ctr"/>
            <a:r>
              <a:rPr lang="en-US" b="1" dirty="0">
                <a:solidFill>
                  <a:schemeClr val="bg1"/>
                </a:solidFill>
              </a:rPr>
              <a:t>Mortality rate from 30-70%</a:t>
            </a:r>
          </a:p>
        </p:txBody>
      </p:sp>
    </p:spTree>
    <p:extLst>
      <p:ext uri="{BB962C8B-B14F-4D97-AF65-F5344CB8AC3E}">
        <p14:creationId xmlns:p14="http://schemas.microsoft.com/office/powerpoint/2010/main" val="425277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82" y="1118940"/>
            <a:ext cx="3057099" cy="2934269"/>
          </a:xfrm>
          <a:solidFill>
            <a:schemeClr val="accent2">
              <a:lumMod val="20000"/>
              <a:lumOff val="80000"/>
            </a:schemeClr>
          </a:solidFill>
          <a:ln>
            <a:solidFill>
              <a:schemeClr val="tx1"/>
            </a:solidFill>
          </a:ln>
        </p:spPr>
        <p:txBody>
          <a:bodyPr>
            <a:normAutofit lnSpcReduction="10000"/>
          </a:bodyPr>
          <a:lstStyle/>
          <a:p>
            <a:pPr>
              <a:lnSpc>
                <a:spcPct val="150000"/>
              </a:lnSpc>
            </a:pPr>
            <a:r>
              <a:rPr lang="en-US" sz="2000" b="1" dirty="0">
                <a:solidFill>
                  <a:srgbClr val="002060"/>
                </a:solidFill>
              </a:rPr>
              <a:t>Treatment by intravenous antibiotics</a:t>
            </a:r>
          </a:p>
          <a:p>
            <a:pPr>
              <a:lnSpc>
                <a:spcPct val="150000"/>
              </a:lnSpc>
            </a:pPr>
            <a:r>
              <a:rPr lang="en-US" sz="2000" b="1" dirty="0">
                <a:solidFill>
                  <a:srgbClr val="002060"/>
                </a:solidFill>
              </a:rPr>
              <a:t>Surgery like debridement or amputation may be needed</a:t>
            </a:r>
          </a:p>
        </p:txBody>
      </p:sp>
      <p:sp>
        <p:nvSpPr>
          <p:cNvPr id="4" name="Title 1"/>
          <p:cNvSpPr txBox="1">
            <a:spLocks/>
          </p:cNvSpPr>
          <p:nvPr/>
        </p:nvSpPr>
        <p:spPr>
          <a:xfrm>
            <a:off x="2260191" y="294596"/>
            <a:ext cx="4509371" cy="456787"/>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C00000"/>
                </a:solidFill>
                <a:latin typeface="Arial" pitchFamily="34" charset="0"/>
                <a:ea typeface="+mn-ea"/>
                <a:cs typeface="Arial" pitchFamily="34" charset="0"/>
              </a:rPr>
              <a:t>Necrotizing fasciitis</a:t>
            </a:r>
          </a:p>
        </p:txBody>
      </p:sp>
      <p:pic>
        <p:nvPicPr>
          <p:cNvPr id="5"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1414" y="173815"/>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REPTOCOCCUS PYOGENES –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00" y="0"/>
            <a:ext cx="1343878" cy="11191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asci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675" y="1119116"/>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
          <p:cNvGrpSpPr>
            <a:grpSpLocks/>
          </p:cNvGrpSpPr>
          <p:nvPr/>
        </p:nvGrpSpPr>
        <p:grpSpPr bwMode="auto">
          <a:xfrm>
            <a:off x="429257" y="4203865"/>
            <a:ext cx="3503221" cy="2654135"/>
            <a:chOff x="-129718" y="-144121"/>
            <a:chExt cx="9144000" cy="6858000"/>
          </a:xfrm>
        </p:grpSpPr>
        <p:pic>
          <p:nvPicPr>
            <p:cNvPr id="9" name="Picture 2" descr="Abs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718" y="-14412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5631492" y="3955318"/>
              <a:ext cx="2537270" cy="21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dirty="0">
                  <a:solidFill>
                    <a:schemeClr val="bg1"/>
                  </a:solidFill>
                  <a:latin typeface="Calibri" panose="020F0502020204030204" pitchFamily="34" charset="0"/>
                </a:rPr>
                <a:t>Cellulitis with abscess</a:t>
              </a:r>
            </a:p>
          </p:txBody>
        </p:sp>
        <p:sp>
          <p:nvSpPr>
            <p:cNvPr id="11" name="Line 4"/>
            <p:cNvSpPr>
              <a:spLocks noChangeShapeType="1"/>
            </p:cNvSpPr>
            <p:nvPr/>
          </p:nvSpPr>
          <p:spPr bwMode="auto">
            <a:xfrm flipV="1">
              <a:off x="3505200" y="5029200"/>
              <a:ext cx="457200" cy="1295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5"/>
            <p:cNvSpPr txBox="1">
              <a:spLocks noChangeArrowheads="1"/>
            </p:cNvSpPr>
            <p:nvPr/>
          </p:nvSpPr>
          <p:spPr bwMode="auto">
            <a:xfrm>
              <a:off x="3977" y="18144"/>
              <a:ext cx="3657601" cy="287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chemeClr val="bg1"/>
                  </a:solidFill>
                  <a:latin typeface="Calibri" panose="020F0502020204030204" pitchFamily="34" charset="0"/>
                </a:rPr>
                <a:t>If rapid spreading beyond this line occurs, this may be necrotizing fasciitis, and requires surgery</a:t>
              </a:r>
            </a:p>
          </p:txBody>
        </p:sp>
      </p:grpSp>
      <p:pic>
        <p:nvPicPr>
          <p:cNvPr id="11266" name="Picture 2" descr="Be careful text rubber stamp Royalty Free Vector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3557"/>
          <a:stretch/>
        </p:blipFill>
        <p:spPr bwMode="auto">
          <a:xfrm>
            <a:off x="4913431" y="5144449"/>
            <a:ext cx="2116059" cy="126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0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017" y="1669428"/>
            <a:ext cx="4771983" cy="5021657"/>
          </a:xfrm>
          <a:solidFill>
            <a:schemeClr val="accent6">
              <a:lumMod val="20000"/>
              <a:lumOff val="80000"/>
            </a:schemeClr>
          </a:solidFill>
          <a:ln>
            <a:solidFill>
              <a:schemeClr val="tx1"/>
            </a:solidFill>
          </a:ln>
        </p:spPr>
        <p:txBody>
          <a:bodyPr>
            <a:normAutofit fontScale="47500" lnSpcReduction="20000"/>
          </a:bodyPr>
          <a:lstStyle/>
          <a:p>
            <a:pPr>
              <a:buFont typeface="Wingdings" panose="05000000000000000000" pitchFamily="2" charset="2"/>
              <a:buChar char="v"/>
            </a:pPr>
            <a:endParaRPr lang="en-US" b="1" dirty="0">
              <a:solidFill>
                <a:srgbClr val="C00000"/>
              </a:solidFill>
            </a:endParaRPr>
          </a:p>
          <a:p>
            <a:pPr>
              <a:buFont typeface="Wingdings" panose="05000000000000000000" pitchFamily="2" charset="2"/>
              <a:buChar char="v"/>
            </a:pPr>
            <a:r>
              <a:rPr lang="en-US" sz="4000" b="1" dirty="0">
                <a:solidFill>
                  <a:srgbClr val="C00000"/>
                </a:solidFill>
              </a:rPr>
              <a:t>Scarlet fever:</a:t>
            </a:r>
          </a:p>
          <a:p>
            <a:pPr algn="just">
              <a:lnSpc>
                <a:spcPct val="160000"/>
              </a:lnSpc>
            </a:pPr>
            <a:r>
              <a:rPr lang="en-US" sz="4000" b="1" dirty="0">
                <a:solidFill>
                  <a:srgbClr val="002060"/>
                </a:solidFill>
              </a:rPr>
              <a:t>It is a droplet infection by strains capable of producing </a:t>
            </a:r>
            <a:r>
              <a:rPr lang="en-US" sz="4000" b="1" dirty="0" err="1">
                <a:solidFill>
                  <a:srgbClr val="002060"/>
                </a:solidFill>
              </a:rPr>
              <a:t>erythrogenic</a:t>
            </a:r>
            <a:r>
              <a:rPr lang="en-US" sz="4000" b="1" dirty="0">
                <a:solidFill>
                  <a:srgbClr val="002060"/>
                </a:solidFill>
              </a:rPr>
              <a:t> toxin and the patient usually has high fever, sore throat and macular rash </a:t>
            </a:r>
          </a:p>
          <a:p>
            <a:pPr algn="just">
              <a:lnSpc>
                <a:spcPct val="160000"/>
              </a:lnSpc>
            </a:pPr>
            <a:r>
              <a:rPr lang="en-US" sz="4000" b="1" dirty="0">
                <a:solidFill>
                  <a:srgbClr val="002060"/>
                </a:solidFill>
              </a:rPr>
              <a:t>It has a specific diagnostic test called </a:t>
            </a:r>
            <a:r>
              <a:rPr lang="en-US" sz="4000" b="1" dirty="0">
                <a:solidFill>
                  <a:srgbClr val="FF0000"/>
                </a:solidFill>
              </a:rPr>
              <a:t>Shultz-Charlton</a:t>
            </a:r>
            <a:r>
              <a:rPr lang="en-US" sz="4000" b="1" dirty="0">
                <a:solidFill>
                  <a:srgbClr val="002060"/>
                </a:solidFill>
              </a:rPr>
              <a:t> test in which intradermal injection of anti-</a:t>
            </a:r>
            <a:r>
              <a:rPr lang="en-US" sz="4000" b="1" dirty="0" err="1">
                <a:solidFill>
                  <a:srgbClr val="002060"/>
                </a:solidFill>
              </a:rPr>
              <a:t>erythrogenic</a:t>
            </a:r>
            <a:r>
              <a:rPr lang="en-US" sz="4000" b="1" dirty="0">
                <a:solidFill>
                  <a:srgbClr val="002060"/>
                </a:solidFill>
              </a:rPr>
              <a:t> toxin causes blanching of the erythematous areas</a:t>
            </a:r>
          </a:p>
        </p:txBody>
      </p:sp>
      <p:sp>
        <p:nvSpPr>
          <p:cNvPr id="4" name="Title 1"/>
          <p:cNvSpPr txBox="1">
            <a:spLocks/>
          </p:cNvSpPr>
          <p:nvPr/>
        </p:nvSpPr>
        <p:spPr>
          <a:xfrm>
            <a:off x="1530278" y="466074"/>
            <a:ext cx="6482736" cy="812176"/>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2060"/>
                </a:solidFill>
              </a:rPr>
              <a:t>Indirect skin affection by toxigenic strains of </a:t>
            </a:r>
            <a:r>
              <a:rPr lang="en-US" sz="3200" b="1" i="1" dirty="0">
                <a:solidFill>
                  <a:srgbClr val="002060"/>
                </a:solidFill>
              </a:rPr>
              <a:t>Streptococcus </a:t>
            </a:r>
            <a:r>
              <a:rPr lang="en-US" sz="3200" b="1" i="1" dirty="0" err="1">
                <a:solidFill>
                  <a:srgbClr val="002060"/>
                </a:solidFill>
              </a:rPr>
              <a:t>pyogenes</a:t>
            </a:r>
            <a:endParaRPr lang="en-US" sz="3200" b="1" i="1" dirty="0">
              <a:solidFill>
                <a:srgbClr val="002060"/>
              </a:solidFill>
              <a:latin typeface="Arial" pitchFamily="34" charset="0"/>
              <a:ea typeface="+mn-ea"/>
              <a:cs typeface="Arial" pitchFamily="34" charset="0"/>
            </a:endParaRPr>
          </a:p>
        </p:txBody>
      </p:sp>
      <p:pic>
        <p:nvPicPr>
          <p:cNvPr id="12290" name="Picture 2" descr="Scarlet fever - N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226" y="2097045"/>
            <a:ext cx="304800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414" y="173815"/>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REPTOCOCCUS PYOGENES – Microbi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00" y="0"/>
            <a:ext cx="1343878" cy="111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8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522" y="1627970"/>
            <a:ext cx="4287735" cy="4888944"/>
          </a:xfrm>
          <a:solidFill>
            <a:schemeClr val="accent6">
              <a:lumMod val="20000"/>
              <a:lumOff val="80000"/>
            </a:schemeClr>
          </a:solidFill>
        </p:spPr>
        <p:txBody>
          <a:bodyPr>
            <a:normAutofit/>
          </a:bodyPr>
          <a:lstStyle/>
          <a:p>
            <a:pPr>
              <a:lnSpc>
                <a:spcPct val="150000"/>
              </a:lnSpc>
              <a:buFont typeface="Wingdings" panose="05000000000000000000" pitchFamily="2" charset="2"/>
              <a:buChar char="v"/>
            </a:pPr>
            <a:r>
              <a:rPr lang="en-US" b="1" dirty="0">
                <a:solidFill>
                  <a:srgbClr val="C00000"/>
                </a:solidFill>
              </a:rPr>
              <a:t>Toxic shock syndrome</a:t>
            </a:r>
          </a:p>
          <a:p>
            <a:pPr algn="just">
              <a:lnSpc>
                <a:spcPct val="150000"/>
              </a:lnSpc>
            </a:pPr>
            <a:r>
              <a:rPr lang="en-US" b="1" dirty="0">
                <a:solidFill>
                  <a:srgbClr val="002060"/>
                </a:solidFill>
              </a:rPr>
              <a:t>It could affect the skin in the form of necrotizing fasciitis, myositis or gangrene with toxic shock and multisystem organ failure</a:t>
            </a:r>
          </a:p>
        </p:txBody>
      </p:sp>
      <p:sp>
        <p:nvSpPr>
          <p:cNvPr id="4" name="Title 1"/>
          <p:cNvSpPr txBox="1">
            <a:spLocks/>
          </p:cNvSpPr>
          <p:nvPr/>
        </p:nvSpPr>
        <p:spPr>
          <a:xfrm>
            <a:off x="1134467" y="210074"/>
            <a:ext cx="6875812" cy="1130443"/>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2060"/>
                </a:solidFill>
              </a:rPr>
              <a:t>Indirect skin affection by toxigenic strains of </a:t>
            </a:r>
            <a:r>
              <a:rPr lang="en-US" sz="3200" b="1" i="1" dirty="0">
                <a:solidFill>
                  <a:srgbClr val="002060"/>
                </a:solidFill>
              </a:rPr>
              <a:t>Streptococcus </a:t>
            </a:r>
            <a:r>
              <a:rPr lang="en-US" sz="3200" b="1" i="1" dirty="0" err="1">
                <a:solidFill>
                  <a:srgbClr val="002060"/>
                </a:solidFill>
              </a:rPr>
              <a:t>pyogenes</a:t>
            </a:r>
            <a:endParaRPr lang="en-US" sz="3200" b="1" i="1" dirty="0">
              <a:solidFill>
                <a:srgbClr val="002060"/>
              </a:solidFill>
              <a:latin typeface="Arial" pitchFamily="34" charset="0"/>
              <a:ea typeface="+mn-ea"/>
              <a:cs typeface="Arial" pitchFamily="34" charset="0"/>
            </a:endParaRPr>
          </a:p>
        </p:txBody>
      </p:sp>
      <p:pic>
        <p:nvPicPr>
          <p:cNvPr id="14338" name="Picture 2"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339" y="1837900"/>
            <a:ext cx="3740828" cy="2801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414" y="173815"/>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REPTOCOCCUS PYOGENES – Microbi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11" y="419653"/>
            <a:ext cx="855621" cy="71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44" y="1456564"/>
            <a:ext cx="4648271" cy="3192576"/>
          </a:xfrm>
          <a:solidFill>
            <a:schemeClr val="accent2">
              <a:lumMod val="20000"/>
              <a:lumOff val="80000"/>
            </a:schemeClr>
          </a:solidFill>
        </p:spPr>
        <p:txBody>
          <a:bodyPr>
            <a:normAutofit/>
          </a:bodyPr>
          <a:lstStyle/>
          <a:p>
            <a:pPr>
              <a:buFont typeface="Wingdings" panose="05000000000000000000" pitchFamily="2" charset="2"/>
              <a:buChar char="v"/>
            </a:pPr>
            <a:r>
              <a:rPr lang="en-US" sz="2200" b="1" dirty="0">
                <a:solidFill>
                  <a:srgbClr val="002060"/>
                </a:solidFill>
              </a:rPr>
              <a:t>Clinical: </a:t>
            </a:r>
          </a:p>
          <a:p>
            <a:pPr>
              <a:buFont typeface="Wingdings" panose="05000000000000000000" pitchFamily="2" charset="2"/>
              <a:buChar char="v"/>
            </a:pPr>
            <a:r>
              <a:rPr lang="en-US" sz="2200" b="1" dirty="0">
                <a:solidFill>
                  <a:srgbClr val="002060"/>
                </a:solidFill>
              </a:rPr>
              <a:t>Laboratory:</a:t>
            </a:r>
          </a:p>
          <a:p>
            <a:pPr>
              <a:buFontTx/>
              <a:buChar char="-"/>
            </a:pPr>
            <a:r>
              <a:rPr lang="en-US" sz="2200" dirty="0">
                <a:solidFill>
                  <a:srgbClr val="C00000"/>
                </a:solidFill>
              </a:rPr>
              <a:t>Specimen</a:t>
            </a:r>
            <a:r>
              <a:rPr lang="en-US" sz="2200" dirty="0"/>
              <a:t> from skin lesion</a:t>
            </a:r>
          </a:p>
          <a:p>
            <a:pPr>
              <a:buFontTx/>
              <a:buChar char="-"/>
            </a:pPr>
            <a:r>
              <a:rPr lang="en-US" sz="2200" dirty="0">
                <a:solidFill>
                  <a:srgbClr val="C00000"/>
                </a:solidFill>
              </a:rPr>
              <a:t>Smear</a:t>
            </a:r>
            <a:r>
              <a:rPr lang="en-US" sz="2200" dirty="0"/>
              <a:t> stained with Gram stain</a:t>
            </a:r>
          </a:p>
          <a:p>
            <a:pPr>
              <a:buFontTx/>
              <a:buChar char="-"/>
            </a:pPr>
            <a:r>
              <a:rPr lang="en-US" sz="2200" dirty="0">
                <a:solidFill>
                  <a:srgbClr val="C00000"/>
                </a:solidFill>
              </a:rPr>
              <a:t>Culture</a:t>
            </a:r>
            <a:r>
              <a:rPr lang="en-US" sz="2200" dirty="0"/>
              <a:t> on blood agar</a:t>
            </a:r>
          </a:p>
          <a:p>
            <a:pPr>
              <a:buFontTx/>
              <a:buChar char="-"/>
            </a:pPr>
            <a:r>
              <a:rPr lang="en-US" sz="2200" dirty="0">
                <a:solidFill>
                  <a:srgbClr val="C00000"/>
                </a:solidFill>
              </a:rPr>
              <a:t>Biochemical reaction</a:t>
            </a:r>
          </a:p>
          <a:p>
            <a:pPr>
              <a:buFontTx/>
              <a:buChar char="-"/>
            </a:pPr>
            <a:r>
              <a:rPr lang="en-US" sz="2200" dirty="0">
                <a:solidFill>
                  <a:srgbClr val="C00000"/>
                </a:solidFill>
              </a:rPr>
              <a:t>Antibiotic sensitivity</a:t>
            </a:r>
          </a:p>
        </p:txBody>
      </p:sp>
      <p:sp>
        <p:nvSpPr>
          <p:cNvPr id="4" name="Title 1"/>
          <p:cNvSpPr txBox="1">
            <a:spLocks/>
          </p:cNvSpPr>
          <p:nvPr/>
        </p:nvSpPr>
        <p:spPr>
          <a:xfrm>
            <a:off x="1148981" y="133189"/>
            <a:ext cx="6875812" cy="1130443"/>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2060"/>
                </a:solidFill>
              </a:rPr>
              <a:t>Diagnosis of skin infections caused by </a:t>
            </a:r>
            <a:r>
              <a:rPr lang="en-US" sz="3200" b="1" i="1" dirty="0">
                <a:solidFill>
                  <a:srgbClr val="002060"/>
                </a:solidFill>
              </a:rPr>
              <a:t>Streptococcus </a:t>
            </a:r>
            <a:r>
              <a:rPr lang="en-US" sz="3200" b="1" i="1" dirty="0" err="1">
                <a:solidFill>
                  <a:srgbClr val="002060"/>
                </a:solidFill>
              </a:rPr>
              <a:t>pyogenes</a:t>
            </a:r>
            <a:endParaRPr lang="en-US" sz="3200" b="1" i="1" dirty="0">
              <a:solidFill>
                <a:srgbClr val="002060"/>
              </a:solidFill>
              <a:latin typeface="Arial" pitchFamily="34" charset="0"/>
              <a:ea typeface="+mn-ea"/>
              <a:cs typeface="Arial" pitchFamily="34" charset="0"/>
            </a:endParaRPr>
          </a:p>
        </p:txBody>
      </p:sp>
      <p:pic>
        <p:nvPicPr>
          <p:cNvPr id="1026" name="Picture 2" descr="Gram's s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455" y="1401713"/>
            <a:ext cx="3580265" cy="2671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eta-haemolytic Streptococci on blood agar - YouTub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7238"/>
          <a:stretch/>
        </p:blipFill>
        <p:spPr bwMode="auto">
          <a:xfrm flipH="1">
            <a:off x="5544456" y="4167059"/>
            <a:ext cx="3454399" cy="26704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alase Test- Principle, Procedure, Types, Results, 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44" y="4649140"/>
            <a:ext cx="4049756" cy="212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92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288415" y="3543981"/>
            <a:ext cx="6812280" cy="1884362"/>
          </a:xfrm>
          <a:prstGeom prst="rect">
            <a:avLst/>
          </a:prstGeom>
          <a:solidFill>
            <a:schemeClr val="accent6">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buFont typeface="Wingdings" panose="05000000000000000000" pitchFamily="2" charset="2"/>
              <a:buChar char="v"/>
            </a:pPr>
            <a:r>
              <a:rPr lang="en-US" sz="4400" i="1" dirty="0" err="1">
                <a:solidFill>
                  <a:srgbClr val="002060"/>
                </a:solidFill>
              </a:rPr>
              <a:t>Cutibacterium</a:t>
            </a:r>
            <a:r>
              <a:rPr lang="en-US" sz="4400" i="1" dirty="0">
                <a:solidFill>
                  <a:srgbClr val="002060"/>
                </a:solidFill>
              </a:rPr>
              <a:t> acnes</a:t>
            </a:r>
          </a:p>
          <a:p>
            <a:r>
              <a:rPr lang="en-US" sz="3200" i="1" dirty="0">
                <a:solidFill>
                  <a:srgbClr val="002060"/>
                </a:solidFill>
              </a:rPr>
              <a:t>(</a:t>
            </a:r>
            <a:r>
              <a:rPr lang="en-US" sz="3200" dirty="0" err="1">
                <a:solidFill>
                  <a:srgbClr val="002060"/>
                </a:solidFill>
              </a:rPr>
              <a:t>Formarly</a:t>
            </a:r>
            <a:r>
              <a:rPr lang="en-US" sz="3200" i="1" dirty="0">
                <a:solidFill>
                  <a:srgbClr val="002060"/>
                </a:solidFill>
              </a:rPr>
              <a:t> </a:t>
            </a:r>
            <a:r>
              <a:rPr lang="en-US" sz="3200" i="1" dirty="0" err="1">
                <a:solidFill>
                  <a:srgbClr val="FF0000"/>
                </a:solidFill>
              </a:rPr>
              <a:t>Propionibacterium</a:t>
            </a:r>
            <a:r>
              <a:rPr lang="en-US" sz="3200" i="1" dirty="0">
                <a:solidFill>
                  <a:srgbClr val="FF0000"/>
                </a:solidFill>
              </a:rPr>
              <a:t> acnes</a:t>
            </a:r>
            <a:r>
              <a:rPr lang="en-US" sz="3200" i="1" dirty="0">
                <a:solidFill>
                  <a:srgbClr val="002060"/>
                </a:solidFill>
              </a:rPr>
              <a:t>)</a:t>
            </a:r>
          </a:p>
        </p:txBody>
      </p:sp>
      <p:sp>
        <p:nvSpPr>
          <p:cNvPr id="5" name="Title 1"/>
          <p:cNvSpPr>
            <a:spLocks noGrp="1"/>
          </p:cNvSpPr>
          <p:nvPr>
            <p:ph type="ctrTitle"/>
          </p:nvPr>
        </p:nvSpPr>
        <p:spPr>
          <a:xfrm>
            <a:off x="909592" y="2357120"/>
            <a:ext cx="7569926" cy="779780"/>
          </a:xfrm>
          <a:solidFill>
            <a:schemeClr val="accent1">
              <a:lumMod val="20000"/>
              <a:lumOff val="80000"/>
            </a:schemeClr>
          </a:solidFill>
        </p:spPr>
        <p:txBody>
          <a:bodyPr>
            <a:normAutofit/>
          </a:bodyPr>
          <a:lstStyle/>
          <a:p>
            <a:r>
              <a:rPr lang="en-US" sz="4400" b="1" dirty="0"/>
              <a:t>Bacterial infection of the skin</a:t>
            </a:r>
          </a:p>
        </p:txBody>
      </p:sp>
      <p:pic>
        <p:nvPicPr>
          <p:cNvPr id="6"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1414" y="173815"/>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243096" y="174837"/>
            <a:ext cx="2353260" cy="1365622"/>
          </a:xfrm>
          <a:prstGeom prst="rect">
            <a:avLst/>
          </a:prstGeom>
        </p:spPr>
      </p:pic>
    </p:spTree>
    <p:extLst>
      <p:ext uri="{BB962C8B-B14F-4D97-AF65-F5344CB8AC3E}">
        <p14:creationId xmlns:p14="http://schemas.microsoft.com/office/powerpoint/2010/main" val="225795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043" y="1341120"/>
            <a:ext cx="4566843" cy="5349966"/>
          </a:xfrm>
          <a:noFill/>
          <a:ln>
            <a:solidFill>
              <a:srgbClr val="002060"/>
            </a:solidFill>
          </a:ln>
        </p:spPr>
        <p:txBody>
          <a:bodyPr>
            <a:normAutofit fontScale="62500" lnSpcReduction="20000"/>
          </a:bodyPr>
          <a:lstStyle/>
          <a:p>
            <a:pPr algn="just">
              <a:lnSpc>
                <a:spcPct val="160000"/>
              </a:lnSpc>
            </a:pPr>
            <a:r>
              <a:rPr lang="en-US" b="1" dirty="0">
                <a:solidFill>
                  <a:srgbClr val="002060"/>
                </a:solidFill>
              </a:rPr>
              <a:t>Gram positive bacilli pleomorphic in shape (branched, Chinese letter arrangement)  may be slightly curved so described as </a:t>
            </a:r>
            <a:r>
              <a:rPr lang="en-US" b="1" dirty="0" err="1">
                <a:solidFill>
                  <a:srgbClr val="002060"/>
                </a:solidFill>
              </a:rPr>
              <a:t>diphteroids</a:t>
            </a:r>
            <a:r>
              <a:rPr lang="en-US" b="1" dirty="0">
                <a:solidFill>
                  <a:srgbClr val="002060"/>
                </a:solidFill>
              </a:rPr>
              <a:t> , non motile and non spore forming.</a:t>
            </a:r>
          </a:p>
          <a:p>
            <a:pPr algn="just">
              <a:lnSpc>
                <a:spcPct val="160000"/>
              </a:lnSpc>
            </a:pPr>
            <a:r>
              <a:rPr lang="en-US" b="1" dirty="0">
                <a:solidFill>
                  <a:srgbClr val="002060"/>
                </a:solidFill>
              </a:rPr>
              <a:t>Prefer the anaerobic growth condition (</a:t>
            </a:r>
            <a:r>
              <a:rPr lang="en-US" b="1" dirty="0" err="1">
                <a:solidFill>
                  <a:srgbClr val="002060"/>
                </a:solidFill>
              </a:rPr>
              <a:t>aerotolerant</a:t>
            </a:r>
            <a:r>
              <a:rPr lang="en-US" b="1" dirty="0">
                <a:solidFill>
                  <a:srgbClr val="002060"/>
                </a:solidFill>
              </a:rPr>
              <a:t> anaerobe) and characterized by slow growth </a:t>
            </a:r>
          </a:p>
          <a:p>
            <a:pPr algn="just">
              <a:lnSpc>
                <a:spcPct val="160000"/>
              </a:lnSpc>
            </a:pPr>
            <a:r>
              <a:rPr lang="en-US" b="1" dirty="0">
                <a:solidFill>
                  <a:srgbClr val="FF0000"/>
                </a:solidFill>
              </a:rPr>
              <a:t>It is catalase positive</a:t>
            </a:r>
          </a:p>
          <a:p>
            <a:pPr algn="just">
              <a:lnSpc>
                <a:spcPct val="160000"/>
              </a:lnSpc>
            </a:pPr>
            <a:r>
              <a:rPr lang="en-US" b="1" dirty="0">
                <a:solidFill>
                  <a:srgbClr val="002060"/>
                </a:solidFill>
              </a:rPr>
              <a:t>Produce lipases and proteases</a:t>
            </a:r>
          </a:p>
          <a:p>
            <a:pPr algn="just">
              <a:lnSpc>
                <a:spcPct val="160000"/>
              </a:lnSpc>
            </a:pPr>
            <a:r>
              <a:rPr lang="en-US" b="1" dirty="0">
                <a:solidFill>
                  <a:srgbClr val="002060"/>
                </a:solidFill>
              </a:rPr>
              <a:t>They are considered as a part of normal skin flora</a:t>
            </a:r>
          </a:p>
          <a:p>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664" y="1341120"/>
            <a:ext cx="3746622" cy="2809966"/>
          </a:xfrm>
          <a:prstGeom prst="rect">
            <a:avLst/>
          </a:prstGeom>
        </p:spPr>
      </p:pic>
      <p:sp>
        <p:nvSpPr>
          <p:cNvPr id="5" name="Title 1"/>
          <p:cNvSpPr>
            <a:spLocks noGrp="1"/>
          </p:cNvSpPr>
          <p:nvPr>
            <p:ph type="title"/>
          </p:nvPr>
        </p:nvSpPr>
        <p:spPr>
          <a:xfrm>
            <a:off x="2090056" y="325938"/>
            <a:ext cx="5172893" cy="692965"/>
          </a:xfrm>
          <a:solidFill>
            <a:schemeClr val="accent1">
              <a:lumMod val="20000"/>
              <a:lumOff val="80000"/>
            </a:schemeClr>
          </a:solidFill>
        </p:spPr>
        <p:txBody>
          <a:bodyPr>
            <a:normAutofit fontScale="90000"/>
          </a:bodyPr>
          <a:lstStyle/>
          <a:p>
            <a:pPr algn="ctr"/>
            <a:r>
              <a:rPr lang="en-US" b="1" dirty="0">
                <a:solidFill>
                  <a:srgbClr val="002060"/>
                </a:solidFill>
              </a:rPr>
              <a:t>Morphology and Culture</a:t>
            </a:r>
          </a:p>
        </p:txBody>
      </p:sp>
      <p:pic>
        <p:nvPicPr>
          <p:cNvPr id="6" name="Picture 6"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414" y="159301"/>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31648" y="230380"/>
            <a:ext cx="1523460" cy="884080"/>
          </a:xfrm>
          <a:prstGeom prst="rect">
            <a:avLst/>
          </a:prstGeom>
        </p:spPr>
      </p:pic>
      <p:sp>
        <p:nvSpPr>
          <p:cNvPr id="8" name="TextBox 7"/>
          <p:cNvSpPr txBox="1"/>
          <p:nvPr/>
        </p:nvSpPr>
        <p:spPr>
          <a:xfrm flipH="1">
            <a:off x="5225143" y="4473303"/>
            <a:ext cx="5529942" cy="523220"/>
          </a:xfrm>
          <a:prstGeom prst="rect">
            <a:avLst/>
          </a:prstGeom>
          <a:noFill/>
        </p:spPr>
        <p:txBody>
          <a:bodyPr wrap="square" rtlCol="0">
            <a:spAutoFit/>
          </a:bodyPr>
          <a:lstStyle/>
          <a:p>
            <a:r>
              <a:rPr lang="en-US" sz="2800" b="1" dirty="0">
                <a:solidFill>
                  <a:srgbClr val="C00000"/>
                </a:solidFill>
              </a:rPr>
              <a:t>Sensitive to tetracycline</a:t>
            </a:r>
          </a:p>
        </p:txBody>
      </p:sp>
      <p:sp>
        <p:nvSpPr>
          <p:cNvPr id="2" name="TextBox 1"/>
          <p:cNvSpPr txBox="1"/>
          <p:nvPr/>
        </p:nvSpPr>
        <p:spPr>
          <a:xfrm>
            <a:off x="5950857" y="5529943"/>
            <a:ext cx="2908429" cy="1200329"/>
          </a:xfrm>
          <a:prstGeom prst="rect">
            <a:avLst/>
          </a:prstGeom>
          <a:solidFill>
            <a:schemeClr val="bg2"/>
          </a:solidFill>
        </p:spPr>
        <p:txBody>
          <a:bodyPr wrap="square" rtlCol="0">
            <a:spAutoFit/>
          </a:bodyPr>
          <a:lstStyle/>
          <a:p>
            <a:pPr algn="ctr"/>
            <a:r>
              <a:rPr lang="en-US" sz="2400" b="1" dirty="0"/>
              <a:t>Linked to acne and isolated from joint infections</a:t>
            </a:r>
          </a:p>
        </p:txBody>
      </p:sp>
    </p:spTree>
    <p:extLst>
      <p:ext uri="{BB962C8B-B14F-4D97-AF65-F5344CB8AC3E}">
        <p14:creationId xmlns:p14="http://schemas.microsoft.com/office/powerpoint/2010/main" val="345578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1604" y="428604"/>
            <a:ext cx="6286544" cy="138499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i="1" dirty="0">
                <a:solidFill>
                  <a:srgbClr val="C00000"/>
                </a:solidFill>
                <a:latin typeface="Arial" pitchFamily="34" charset="0"/>
                <a:cs typeface="Arial" pitchFamily="34" charset="0"/>
              </a:rPr>
              <a:t>Streptococci</a:t>
            </a:r>
            <a:r>
              <a:rPr lang="en-US" sz="2800" b="1" dirty="0">
                <a:solidFill>
                  <a:srgbClr val="C00000"/>
                </a:solidFill>
                <a:latin typeface="Arial" pitchFamily="34" charset="0"/>
                <a:cs typeface="Arial" pitchFamily="34" charset="0"/>
              </a:rPr>
              <a:t> commonly affecting the skin</a:t>
            </a:r>
          </a:p>
          <a:p>
            <a:pPr algn="ctr" rtl="0"/>
            <a:r>
              <a:rPr lang="en-US" sz="2800" b="1" dirty="0">
                <a:solidFill>
                  <a:srgbClr val="002060"/>
                </a:solidFill>
                <a:latin typeface="Arial" pitchFamily="34" charset="0"/>
                <a:cs typeface="Arial" pitchFamily="34" charset="0"/>
              </a:rPr>
              <a:t>Beta haemolytic </a:t>
            </a:r>
            <a:r>
              <a:rPr lang="en-US" sz="2800" b="1" i="1" dirty="0">
                <a:solidFill>
                  <a:srgbClr val="002060"/>
                </a:solidFill>
                <a:latin typeface="Arial" pitchFamily="34" charset="0"/>
                <a:cs typeface="Arial" pitchFamily="34" charset="0"/>
              </a:rPr>
              <a:t>Streptococci</a:t>
            </a:r>
            <a:endParaRPr lang="ar-EG" sz="2800" b="1" i="1" dirty="0">
              <a:solidFill>
                <a:srgbClr val="002060"/>
              </a:solidFill>
              <a:latin typeface="Arial" pitchFamily="34" charset="0"/>
              <a:cs typeface="Arial" pitchFamily="34" charset="0"/>
            </a:endParaRPr>
          </a:p>
        </p:txBody>
      </p:sp>
      <p:cxnSp>
        <p:nvCxnSpPr>
          <p:cNvPr id="6" name="Straight Connector 5"/>
          <p:cNvCxnSpPr/>
          <p:nvPr/>
        </p:nvCxnSpPr>
        <p:spPr>
          <a:xfrm rot="5400000">
            <a:off x="4498137" y="2179597"/>
            <a:ext cx="284958"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3438" y="2353733"/>
            <a:ext cx="335758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425509" y="2346663"/>
            <a:ext cx="321471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339489" y="2460096"/>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536281" y="2482971"/>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887360" y="2462452"/>
            <a:ext cx="213520"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8782" y="3231524"/>
            <a:ext cx="2940806" cy="1354217"/>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lvl="0" algn="ctr">
              <a:buClr>
                <a:srgbClr val="C00000"/>
              </a:buClr>
              <a:buFont typeface="Wingdings" pitchFamily="2" charset="2"/>
              <a:buChar char="Ø"/>
            </a:pPr>
            <a:r>
              <a:rPr lang="en-US" b="1" dirty="0">
                <a:solidFill>
                  <a:srgbClr val="002060"/>
                </a:solidFill>
                <a:latin typeface="Arial" pitchFamily="34" charset="0"/>
                <a:cs typeface="Arial" pitchFamily="34" charset="0"/>
              </a:rPr>
              <a:t> Group A</a:t>
            </a:r>
          </a:p>
          <a:p>
            <a:pPr lvl="0" algn="ctr">
              <a:buClr>
                <a:srgbClr val="C00000"/>
              </a:buClr>
            </a:pPr>
            <a:r>
              <a:rPr lang="en-US" b="1" i="1" dirty="0">
                <a:solidFill>
                  <a:srgbClr val="C00000"/>
                </a:solidFill>
                <a:latin typeface="Arial" pitchFamily="34" charset="0"/>
                <a:cs typeface="Arial" pitchFamily="34" charset="0"/>
              </a:rPr>
              <a:t>Streptococcus </a:t>
            </a:r>
            <a:r>
              <a:rPr lang="en-US" b="1" i="1" dirty="0" err="1">
                <a:solidFill>
                  <a:srgbClr val="C00000"/>
                </a:solidFill>
                <a:latin typeface="Arial" pitchFamily="34" charset="0"/>
                <a:cs typeface="Arial" pitchFamily="34" charset="0"/>
              </a:rPr>
              <a:t>pyogens</a:t>
            </a:r>
            <a:endParaRPr lang="en-US" b="1" i="1" dirty="0">
              <a:solidFill>
                <a:srgbClr val="C00000"/>
              </a:solidFill>
              <a:latin typeface="Arial" pitchFamily="34" charset="0"/>
              <a:cs typeface="Arial" pitchFamily="34" charset="0"/>
            </a:endParaRPr>
          </a:p>
          <a:p>
            <a:pPr lvl="0" algn="ctr">
              <a:buClr>
                <a:srgbClr val="C00000"/>
              </a:buClr>
            </a:pPr>
            <a:endParaRPr lang="en-US" b="1" i="1" dirty="0">
              <a:solidFill>
                <a:srgbClr val="C00000"/>
              </a:solidFill>
              <a:latin typeface="Arial" pitchFamily="34" charset="0"/>
              <a:cs typeface="Arial" pitchFamily="34" charset="0"/>
            </a:endParaRPr>
          </a:p>
          <a:p>
            <a:pPr lvl="0" algn="ctr">
              <a:buClr>
                <a:srgbClr val="C00000"/>
              </a:buClr>
            </a:pPr>
            <a:r>
              <a:rPr lang="en-US" sz="1400" dirty="0">
                <a:solidFill>
                  <a:schemeClr val="tx1"/>
                </a:solidFill>
                <a:latin typeface="Arial" pitchFamily="34" charset="0"/>
                <a:cs typeface="Arial" pitchFamily="34" charset="0"/>
              </a:rPr>
              <a:t>The most common</a:t>
            </a:r>
          </a:p>
          <a:p>
            <a:pPr lvl="0" algn="ctr">
              <a:buClr>
                <a:srgbClr val="C00000"/>
              </a:buClr>
            </a:pPr>
            <a:r>
              <a:rPr lang="en-US" sz="1400" dirty="0">
                <a:solidFill>
                  <a:schemeClr val="tx1"/>
                </a:solidFill>
                <a:latin typeface="Arial" pitchFamily="34" charset="0"/>
                <a:cs typeface="Arial" pitchFamily="34" charset="0"/>
              </a:rPr>
              <a:t>The most serious </a:t>
            </a:r>
            <a:endParaRPr lang="en-US" sz="1400" dirty="0">
              <a:solidFill>
                <a:schemeClr val="tx1"/>
              </a:solidFill>
            </a:endParaRPr>
          </a:p>
        </p:txBody>
      </p:sp>
      <p:sp>
        <p:nvSpPr>
          <p:cNvPr id="26" name="TextBox 25"/>
          <p:cNvSpPr txBox="1"/>
          <p:nvPr/>
        </p:nvSpPr>
        <p:spPr>
          <a:xfrm>
            <a:off x="3530743" y="2746049"/>
            <a:ext cx="295141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85750" algn="ctr">
              <a:buClr>
                <a:srgbClr val="C00000"/>
              </a:buClr>
              <a:buFont typeface="Wingdings" panose="05000000000000000000" pitchFamily="2" charset="2"/>
              <a:buChar char="Ø"/>
            </a:pPr>
            <a:r>
              <a:rPr lang="en-US" dirty="0"/>
              <a:t> </a:t>
            </a:r>
            <a:r>
              <a:rPr lang="en-US" b="1" dirty="0">
                <a:solidFill>
                  <a:srgbClr val="002060"/>
                </a:solidFill>
                <a:latin typeface="Arial" pitchFamily="34" charset="0"/>
                <a:cs typeface="Arial" pitchFamily="34" charset="0"/>
              </a:rPr>
              <a:t>Group B</a:t>
            </a:r>
          </a:p>
          <a:p>
            <a:pPr algn="ctr">
              <a:buClr>
                <a:srgbClr val="C00000"/>
              </a:buClr>
            </a:pPr>
            <a:r>
              <a:rPr lang="en-US" b="1" i="1" dirty="0">
                <a:solidFill>
                  <a:srgbClr val="C00000"/>
                </a:solidFill>
                <a:latin typeface="Arial" pitchFamily="34" charset="0"/>
                <a:cs typeface="Arial" pitchFamily="34" charset="0"/>
              </a:rPr>
              <a:t>Streptococcus </a:t>
            </a:r>
            <a:r>
              <a:rPr lang="en-US" b="1" i="1" dirty="0" err="1">
                <a:solidFill>
                  <a:srgbClr val="C00000"/>
                </a:solidFill>
                <a:latin typeface="Arial" pitchFamily="34" charset="0"/>
                <a:cs typeface="Arial" pitchFamily="34" charset="0"/>
              </a:rPr>
              <a:t>agalactiae</a:t>
            </a:r>
            <a:endParaRPr lang="ar-EG" b="1" i="1" dirty="0">
              <a:solidFill>
                <a:srgbClr val="C00000"/>
              </a:solidFill>
              <a:latin typeface="Arial" pitchFamily="34" charset="0"/>
              <a:cs typeface="Arial" pitchFamily="34" charset="0"/>
            </a:endParaRPr>
          </a:p>
        </p:txBody>
      </p:sp>
      <p:sp>
        <p:nvSpPr>
          <p:cNvPr id="27" name="TextBox 26"/>
          <p:cNvSpPr txBox="1"/>
          <p:nvPr/>
        </p:nvSpPr>
        <p:spPr>
          <a:xfrm>
            <a:off x="6773312" y="2710789"/>
            <a:ext cx="21696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lvl="0" algn="ctr" rtl="0">
              <a:buClr>
                <a:srgbClr val="C00000"/>
              </a:buClr>
              <a:buFont typeface="Wingdings" pitchFamily="2" charset="2"/>
              <a:buChar char="Ø"/>
            </a:pPr>
            <a:r>
              <a:rPr lang="en-US" dirty="0">
                <a:solidFill>
                  <a:srgbClr val="002060"/>
                </a:solidFill>
              </a:rPr>
              <a:t> </a:t>
            </a:r>
            <a:r>
              <a:rPr lang="en-US" b="1" dirty="0">
                <a:solidFill>
                  <a:srgbClr val="002060"/>
                </a:solidFill>
              </a:rPr>
              <a:t>Group C and G</a:t>
            </a:r>
            <a:endParaRPr lang="ar-EG" b="1" dirty="0">
              <a:solidFill>
                <a:srgbClr val="002060"/>
              </a:solidFill>
            </a:endParaRPr>
          </a:p>
        </p:txBody>
      </p:sp>
      <p:pic>
        <p:nvPicPr>
          <p:cNvPr id="12"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5097" y="128268"/>
            <a:ext cx="805814" cy="8180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REPTOCOCCUS PYOGENES –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6" y="72597"/>
            <a:ext cx="1466208" cy="12209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0800000" flipV="1">
            <a:off x="473637" y="4706896"/>
            <a:ext cx="4532812" cy="2031325"/>
          </a:xfrm>
          <a:prstGeom prst="rect">
            <a:avLst/>
          </a:prstGeom>
          <a:solidFill>
            <a:schemeClr val="accent6">
              <a:lumMod val="20000"/>
              <a:lumOff val="80000"/>
            </a:schemeClr>
          </a:solidFill>
        </p:spPr>
        <p:txBody>
          <a:bodyPr wrap="square" rtlCol="0">
            <a:spAutoFit/>
          </a:bodyPr>
          <a:lstStyle/>
          <a:p>
            <a:pPr marL="285750" indent="-285750" algn="ctr">
              <a:buFont typeface="Arial" panose="020B0604020202020204" pitchFamily="34" charset="0"/>
              <a:buChar char="•"/>
            </a:pPr>
            <a:r>
              <a:rPr lang="en-US" b="1" dirty="0">
                <a:solidFill>
                  <a:srgbClr val="002060"/>
                </a:solidFill>
              </a:rPr>
              <a:t>Beta haemolytic </a:t>
            </a:r>
            <a:r>
              <a:rPr lang="en-US" dirty="0">
                <a:solidFill>
                  <a:srgbClr val="002060"/>
                </a:solidFill>
              </a:rPr>
              <a:t>means causing </a:t>
            </a:r>
            <a:r>
              <a:rPr lang="en-US" b="1" dirty="0">
                <a:solidFill>
                  <a:srgbClr val="002060"/>
                </a:solidFill>
              </a:rPr>
              <a:t>complete </a:t>
            </a:r>
            <a:r>
              <a:rPr lang="en-US" b="1" dirty="0" err="1">
                <a:solidFill>
                  <a:srgbClr val="002060"/>
                </a:solidFill>
              </a:rPr>
              <a:t>haemolysis</a:t>
            </a:r>
            <a:r>
              <a:rPr lang="en-US" b="1" dirty="0">
                <a:solidFill>
                  <a:srgbClr val="002060"/>
                </a:solidFill>
              </a:rPr>
              <a:t> on blood agar </a:t>
            </a:r>
            <a:r>
              <a:rPr lang="en-US" dirty="0">
                <a:solidFill>
                  <a:srgbClr val="002060"/>
                </a:solidFill>
              </a:rPr>
              <a:t>with complete destruction of RBCs and </a:t>
            </a:r>
            <a:r>
              <a:rPr lang="en-US" dirty="0" err="1">
                <a:solidFill>
                  <a:srgbClr val="002060"/>
                </a:solidFill>
              </a:rPr>
              <a:t>haemoglobin</a:t>
            </a:r>
            <a:r>
              <a:rPr lang="en-US" dirty="0">
                <a:solidFill>
                  <a:srgbClr val="002060"/>
                </a:solidFill>
              </a:rPr>
              <a:t> release</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b="1" dirty="0">
                <a:solidFill>
                  <a:srgbClr val="002060"/>
                </a:solidFill>
              </a:rPr>
              <a:t>Groups </a:t>
            </a:r>
            <a:r>
              <a:rPr lang="en-US" dirty="0">
                <a:solidFill>
                  <a:srgbClr val="002060"/>
                </a:solidFill>
              </a:rPr>
              <a:t>classified according to </a:t>
            </a:r>
            <a:r>
              <a:rPr lang="en-US" b="1" dirty="0">
                <a:solidFill>
                  <a:srgbClr val="002060"/>
                </a:solidFill>
              </a:rPr>
              <a:t>carbohydrate cell wall antigen</a:t>
            </a:r>
          </a:p>
        </p:txBody>
      </p:sp>
      <p:pic>
        <p:nvPicPr>
          <p:cNvPr id="1026" name="Picture 2" descr="Hemolysis of Streptococci- Types and Examples with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t="19526" r="67211" b="5763"/>
          <a:stretch/>
        </p:blipFill>
        <p:spPr bwMode="auto">
          <a:xfrm>
            <a:off x="6020798" y="3704640"/>
            <a:ext cx="2783568" cy="31533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1280448" y="3849118"/>
            <a:ext cx="1" cy="199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528483" y="3836753"/>
            <a:ext cx="1" cy="199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977318" y="3836753"/>
            <a:ext cx="1" cy="199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754959" y="3836753"/>
            <a:ext cx="1" cy="199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10,000+ Free Danger &amp; Dangerous Images -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90401" y="2594280"/>
            <a:ext cx="742143" cy="5570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10,000+ Free Danger &amp; Dangerous Images -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606246" y="2606973"/>
            <a:ext cx="742143" cy="55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81703"/>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19901"/>
            <a:ext cx="20097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43" y="294258"/>
            <a:ext cx="19812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648" y="-42538"/>
            <a:ext cx="19335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427" y="156225"/>
            <a:ext cx="18478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090056" y="325938"/>
            <a:ext cx="5172893" cy="692965"/>
          </a:xfrm>
          <a:solidFill>
            <a:schemeClr val="accent1">
              <a:lumMod val="20000"/>
              <a:lumOff val="80000"/>
            </a:schemeClr>
          </a:solidFill>
        </p:spPr>
        <p:txBody>
          <a:bodyPr>
            <a:normAutofit fontScale="90000"/>
          </a:bodyPr>
          <a:lstStyle/>
          <a:p>
            <a:pPr algn="ctr"/>
            <a:r>
              <a:rPr lang="en-US" b="1" dirty="0">
                <a:solidFill>
                  <a:srgbClr val="002060"/>
                </a:solidFill>
              </a:rPr>
              <a:t>Acne pathogenesis</a:t>
            </a:r>
          </a:p>
        </p:txBody>
      </p:sp>
      <p:sp>
        <p:nvSpPr>
          <p:cNvPr id="11" name="TextBox 10"/>
          <p:cNvSpPr txBox="1"/>
          <p:nvPr/>
        </p:nvSpPr>
        <p:spPr>
          <a:xfrm>
            <a:off x="4459839" y="3357165"/>
            <a:ext cx="1675192" cy="276999"/>
          </a:xfrm>
          <a:prstGeom prst="rect">
            <a:avLst/>
          </a:prstGeom>
          <a:solidFill>
            <a:schemeClr val="bg1"/>
          </a:solidFill>
        </p:spPr>
        <p:txBody>
          <a:bodyPr wrap="square" rtlCol="0">
            <a:spAutoFit/>
          </a:bodyPr>
          <a:lstStyle/>
          <a:p>
            <a:r>
              <a:rPr lang="en-US" sz="1200" i="1" dirty="0"/>
              <a:t>C. Acnes </a:t>
            </a:r>
            <a:r>
              <a:rPr lang="en-US" sz="1200" dirty="0"/>
              <a:t>proliferation</a:t>
            </a:r>
          </a:p>
        </p:txBody>
      </p:sp>
      <p:sp>
        <p:nvSpPr>
          <p:cNvPr id="13" name="Rectangle 12"/>
          <p:cNvSpPr/>
          <p:nvPr/>
        </p:nvSpPr>
        <p:spPr>
          <a:xfrm>
            <a:off x="519030" y="5069758"/>
            <a:ext cx="8314944" cy="1477328"/>
          </a:xfrm>
          <a:prstGeom prst="rect">
            <a:avLst/>
          </a:prstGeom>
          <a:solidFill>
            <a:schemeClr val="accent5">
              <a:lumMod val="20000"/>
              <a:lumOff val="80000"/>
            </a:schemeClr>
          </a:solidFill>
        </p:spPr>
        <p:txBody>
          <a:bodyPr wrap="square">
            <a:spAutoFit/>
          </a:bodyPr>
          <a:lstStyle/>
          <a:p>
            <a:pPr algn="just"/>
            <a:r>
              <a:rPr lang="en-US" altLang="en-US" dirty="0">
                <a:latin typeface="Calibri" panose="020F0502020204030204" pitchFamily="34" charset="0"/>
              </a:rPr>
              <a:t>The production of sebum is under the control of androgens. During  puberty the androgens stimulate the production of sebum plus increased keratinization and desquamation in sebaceous duct. This causing blockage of ducts (anaerobic condition) and this turns the  gland as a sac for the multiplication of </a:t>
            </a:r>
            <a:r>
              <a:rPr lang="en-US" altLang="en-US" i="1" dirty="0">
                <a:latin typeface="Calibri" panose="020F0502020204030204" pitchFamily="34" charset="0"/>
              </a:rPr>
              <a:t>C. acnes</a:t>
            </a:r>
            <a:r>
              <a:rPr lang="en-US" altLang="en-US" dirty="0">
                <a:latin typeface="Calibri" panose="020F0502020204030204" pitchFamily="34" charset="0"/>
              </a:rPr>
              <a:t> that degrade lipids forming free fatty acids that trigger the inflammatory cells</a:t>
            </a:r>
          </a:p>
        </p:txBody>
      </p:sp>
      <p:cxnSp>
        <p:nvCxnSpPr>
          <p:cNvPr id="3" name="Straight Arrow Connector 2"/>
          <p:cNvCxnSpPr/>
          <p:nvPr/>
        </p:nvCxnSpPr>
        <p:spPr>
          <a:xfrm>
            <a:off x="5181600" y="4038909"/>
            <a:ext cx="0" cy="3879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4942115" y="4038909"/>
            <a:ext cx="909" cy="358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427171" y="4061475"/>
            <a:ext cx="0" cy="3363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4590119" y="4504414"/>
            <a:ext cx="1674104" cy="369332"/>
          </a:xfrm>
          <a:prstGeom prst="rect">
            <a:avLst/>
          </a:prstGeom>
          <a:noFill/>
        </p:spPr>
        <p:txBody>
          <a:bodyPr wrap="square" rtlCol="0">
            <a:spAutoFit/>
          </a:bodyPr>
          <a:lstStyle/>
          <a:p>
            <a:r>
              <a:rPr lang="en-US" b="1" dirty="0"/>
              <a:t>Papule/pustule</a:t>
            </a:r>
          </a:p>
        </p:txBody>
      </p:sp>
      <p:cxnSp>
        <p:nvCxnSpPr>
          <p:cNvPr id="27" name="Straight Arrow Connector 26"/>
          <p:cNvCxnSpPr/>
          <p:nvPr/>
        </p:nvCxnSpPr>
        <p:spPr>
          <a:xfrm>
            <a:off x="7064884" y="4039798"/>
            <a:ext cx="909" cy="358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7227961" y="4038909"/>
            <a:ext cx="909" cy="358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7378165" y="4027236"/>
            <a:ext cx="909" cy="358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6368812" y="4426857"/>
            <a:ext cx="1674104" cy="369332"/>
          </a:xfrm>
          <a:prstGeom prst="rect">
            <a:avLst/>
          </a:prstGeom>
          <a:noFill/>
        </p:spPr>
        <p:txBody>
          <a:bodyPr wrap="square" rtlCol="0">
            <a:spAutoFit/>
          </a:bodyPr>
          <a:lstStyle/>
          <a:p>
            <a:pPr algn="ctr"/>
            <a:r>
              <a:rPr lang="en-US" b="1" dirty="0"/>
              <a:t>Nodule</a:t>
            </a:r>
          </a:p>
        </p:txBody>
      </p:sp>
      <p:pic>
        <p:nvPicPr>
          <p:cNvPr id="18" name="Picture 17"/>
          <p:cNvPicPr>
            <a:picLocks noChangeAspect="1"/>
          </p:cNvPicPr>
          <p:nvPr/>
        </p:nvPicPr>
        <p:blipFill>
          <a:blip r:embed="rId6"/>
          <a:stretch>
            <a:fillRect/>
          </a:stretch>
        </p:blipFill>
        <p:spPr>
          <a:xfrm>
            <a:off x="115014" y="136019"/>
            <a:ext cx="1174381" cy="681506"/>
          </a:xfrm>
          <a:prstGeom prst="rect">
            <a:avLst/>
          </a:prstGeom>
        </p:spPr>
      </p:pic>
      <p:pic>
        <p:nvPicPr>
          <p:cNvPr id="19" name="Picture 6" descr="No photo description availa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1414" y="159301"/>
            <a:ext cx="687872" cy="69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7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apules vs. Pustules: What's the Difference? – SLMD Skincare by Sandra Lee,  M.D. - Dr. Pimple Popper"/>
          <p:cNvPicPr>
            <a:picLocks noChangeAspect="1" noChangeArrowheads="1"/>
          </p:cNvPicPr>
          <p:nvPr/>
        </p:nvPicPr>
        <p:blipFill rotWithShape="1">
          <a:blip r:embed="rId2">
            <a:extLst>
              <a:ext uri="{28A0092B-C50C-407E-A947-70E740481C1C}">
                <a14:useLocalDpi xmlns:a14="http://schemas.microsoft.com/office/drawing/2010/main" val="0"/>
              </a:ext>
            </a:extLst>
          </a:blip>
          <a:srcRect r="50348"/>
          <a:stretch/>
        </p:blipFill>
        <p:spPr bwMode="auto">
          <a:xfrm>
            <a:off x="212709" y="1596290"/>
            <a:ext cx="2748205" cy="3459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dular acne - Stock Image - C038/4489 - Science Photo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224" y="3834963"/>
            <a:ext cx="4383289" cy="29203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372366" y="5110480"/>
            <a:ext cx="1659634" cy="400110"/>
          </a:xfrm>
          <a:prstGeom prst="rect">
            <a:avLst/>
          </a:prstGeom>
          <a:noFill/>
        </p:spPr>
        <p:txBody>
          <a:bodyPr wrap="square" rtlCol="0">
            <a:spAutoFit/>
          </a:bodyPr>
          <a:lstStyle/>
          <a:p>
            <a:pPr algn="ctr"/>
            <a:r>
              <a:rPr lang="en-US" sz="2000" b="1" dirty="0">
                <a:solidFill>
                  <a:srgbClr val="002060"/>
                </a:solidFill>
              </a:rPr>
              <a:t>Acne papule</a:t>
            </a:r>
          </a:p>
        </p:txBody>
      </p:sp>
      <p:sp>
        <p:nvSpPr>
          <p:cNvPr id="9" name="TextBox 8"/>
          <p:cNvSpPr txBox="1"/>
          <p:nvPr/>
        </p:nvSpPr>
        <p:spPr>
          <a:xfrm flipH="1">
            <a:off x="3875063" y="2066940"/>
            <a:ext cx="1659634" cy="400110"/>
          </a:xfrm>
          <a:prstGeom prst="rect">
            <a:avLst/>
          </a:prstGeom>
          <a:noFill/>
        </p:spPr>
        <p:txBody>
          <a:bodyPr wrap="square" rtlCol="0">
            <a:spAutoFit/>
          </a:bodyPr>
          <a:lstStyle/>
          <a:p>
            <a:pPr algn="ctr"/>
            <a:r>
              <a:rPr lang="en-US" sz="2000" b="1" dirty="0">
                <a:solidFill>
                  <a:srgbClr val="002060"/>
                </a:solidFill>
              </a:rPr>
              <a:t>Acne pustule</a:t>
            </a:r>
          </a:p>
        </p:txBody>
      </p:sp>
      <p:pic>
        <p:nvPicPr>
          <p:cNvPr id="10" name="Picture 6" descr="Papules vs. Pustules: What's the Difference? – SLMD Skincare by Sandra Lee,  M.D. - Dr. Pimple Popper"/>
          <p:cNvPicPr>
            <a:picLocks noChangeAspect="1" noChangeArrowheads="1"/>
          </p:cNvPicPr>
          <p:nvPr/>
        </p:nvPicPr>
        <p:blipFill rotWithShape="1">
          <a:blip r:embed="rId2">
            <a:extLst>
              <a:ext uri="{28A0092B-C50C-407E-A947-70E740481C1C}">
                <a14:useLocalDpi xmlns:a14="http://schemas.microsoft.com/office/drawing/2010/main" val="0"/>
              </a:ext>
            </a:extLst>
          </a:blip>
          <a:srcRect l="49783"/>
          <a:stretch/>
        </p:blipFill>
        <p:spPr bwMode="auto">
          <a:xfrm>
            <a:off x="6102398" y="235950"/>
            <a:ext cx="2779486" cy="34593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flipH="1">
            <a:off x="2432561" y="5848171"/>
            <a:ext cx="1659634" cy="400110"/>
          </a:xfrm>
          <a:prstGeom prst="rect">
            <a:avLst/>
          </a:prstGeom>
          <a:noFill/>
        </p:spPr>
        <p:txBody>
          <a:bodyPr wrap="square" rtlCol="0">
            <a:spAutoFit/>
          </a:bodyPr>
          <a:lstStyle/>
          <a:p>
            <a:pPr algn="ctr"/>
            <a:r>
              <a:rPr lang="en-US" sz="2000" b="1" dirty="0">
                <a:solidFill>
                  <a:srgbClr val="002060"/>
                </a:solidFill>
              </a:rPr>
              <a:t>Acne nodules</a:t>
            </a:r>
          </a:p>
        </p:txBody>
      </p:sp>
      <p:sp>
        <p:nvSpPr>
          <p:cNvPr id="5" name="Right Arrow 4"/>
          <p:cNvSpPr/>
          <p:nvPr/>
        </p:nvSpPr>
        <p:spPr>
          <a:xfrm>
            <a:off x="3715406" y="2351846"/>
            <a:ext cx="2227335" cy="52251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216945" y="6217503"/>
            <a:ext cx="2227335"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374467" y="396387"/>
            <a:ext cx="5172893" cy="692965"/>
          </a:xfrm>
          <a:solidFill>
            <a:schemeClr val="accent1">
              <a:lumMod val="20000"/>
              <a:lumOff val="80000"/>
            </a:schemeClr>
          </a:solidFill>
        </p:spPr>
        <p:txBody>
          <a:bodyPr>
            <a:normAutofit fontScale="90000"/>
          </a:bodyPr>
          <a:lstStyle/>
          <a:p>
            <a:pPr algn="ctr"/>
            <a:r>
              <a:rPr lang="en-US" b="1" dirty="0">
                <a:solidFill>
                  <a:srgbClr val="002060"/>
                </a:solidFill>
              </a:rPr>
              <a:t>Clinical forms of acne</a:t>
            </a:r>
          </a:p>
        </p:txBody>
      </p:sp>
    </p:spTree>
    <p:extLst>
      <p:ext uri="{BB962C8B-B14F-4D97-AF65-F5344CB8AC3E}">
        <p14:creationId xmlns:p14="http://schemas.microsoft.com/office/powerpoint/2010/main" val="405018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istic regression quiz question and ans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369" y="2037126"/>
            <a:ext cx="5142139" cy="2896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inancial literacy qui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1243">
            <a:off x="6398260" y="1307763"/>
            <a:ext cx="2270216" cy="50565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 illustrated brain wearing glasses with an orang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89" y="86266"/>
            <a:ext cx="2095011" cy="209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2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293730" y="621665"/>
            <a:ext cx="3850987" cy="29175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ts3.mm.bing.net/th?id=H.4954301857991874&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231" y="1756970"/>
            <a:ext cx="3157615" cy="20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flipH="1">
            <a:off x="403810" y="259816"/>
            <a:ext cx="3361012" cy="707886"/>
          </a:xfrm>
          <a:prstGeom prst="rect">
            <a:avLst/>
          </a:prstGeom>
          <a:solidFill>
            <a:schemeClr val="accent5">
              <a:lumMod val="20000"/>
              <a:lumOff val="80000"/>
            </a:schemeClr>
          </a:solidFill>
        </p:spPr>
        <p:txBody>
          <a:bodyPr wrap="square" rtlCol="0">
            <a:spAutoFit/>
          </a:bodyPr>
          <a:lstStyle/>
          <a:p>
            <a:pPr algn="ctr"/>
            <a:r>
              <a:rPr lang="en-US" sz="4000" b="1" dirty="0">
                <a:solidFill>
                  <a:srgbClr val="002060"/>
                </a:solidFill>
              </a:rPr>
              <a:t>Identify ?????</a:t>
            </a:r>
          </a:p>
        </p:txBody>
      </p:sp>
      <p:pic>
        <p:nvPicPr>
          <p:cNvPr id="3076" name="Picture 4" descr="https://dermnetnz.org/assets/Uploads/bacterial/ecthyma__WatermarkedWyJXYXRlcm1hcmtlZCJ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526" y="4221651"/>
            <a:ext cx="3371396" cy="25686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docs.google.com/gview?url=http%3A%2F%2Fwww.fda.gov%2Fohrms%2Fdockets%2Fac%2F04%2Fslides%2F4036S1_05_FDA-Bisno.ppt&amp;docid=3c790edc517d0cf2792ea21ad2e00f89&amp;a=bi&amp;pagenumber=4&amp;w=7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10" y="4612284"/>
            <a:ext cx="2735262"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4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8 Nodular Acne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390"/>
          <a:stretch/>
        </p:blipFill>
        <p:spPr bwMode="auto">
          <a:xfrm>
            <a:off x="5259161" y="4148591"/>
            <a:ext cx="3714750" cy="24699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enager with ac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2" y="228013"/>
            <a:ext cx="4741333"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6504576" y="1596570"/>
            <a:ext cx="1812110"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4"/>
          <a:stretch>
            <a:fillRect/>
          </a:stretch>
        </p:blipFill>
        <p:spPr>
          <a:xfrm>
            <a:off x="5450118" y="1060075"/>
            <a:ext cx="3523793" cy="1072989"/>
          </a:xfrm>
          <a:prstGeom prst="rect">
            <a:avLst/>
          </a:prstGeom>
        </p:spPr>
      </p:pic>
      <p:pic>
        <p:nvPicPr>
          <p:cNvPr id="2050" name="Picture 2" descr="impetigo-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43" y="3481840"/>
            <a:ext cx="3724275"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5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rgbClr val="C00000"/>
                </a:solidFill>
              </a:rPr>
              <a:t>????????????????</a:t>
            </a:r>
          </a:p>
        </p:txBody>
      </p:sp>
      <p:sp>
        <p:nvSpPr>
          <p:cNvPr id="3" name="Content Placeholder 2"/>
          <p:cNvSpPr>
            <a:spLocks noGrp="1"/>
          </p:cNvSpPr>
          <p:nvPr>
            <p:ph idx="1"/>
          </p:nvPr>
        </p:nvSpPr>
        <p:spPr>
          <a:xfrm>
            <a:off x="628650" y="1117600"/>
            <a:ext cx="8254092" cy="5602513"/>
          </a:xfrm>
        </p:spPr>
        <p:txBody>
          <a:bodyPr>
            <a:normAutofit fontScale="77500" lnSpcReduction="20000"/>
          </a:bodyPr>
          <a:lstStyle/>
          <a:p>
            <a:r>
              <a:rPr lang="en-US" b="1" dirty="0">
                <a:solidFill>
                  <a:srgbClr val="002060"/>
                </a:solidFill>
              </a:rPr>
              <a:t>Compare between impetigo and ecthyma (1, 2, 3)</a:t>
            </a:r>
          </a:p>
          <a:p>
            <a:endParaRPr lang="en-US" b="1" dirty="0">
              <a:solidFill>
                <a:srgbClr val="002060"/>
              </a:solidFill>
            </a:endParaRPr>
          </a:p>
          <a:p>
            <a:r>
              <a:rPr lang="en-US" b="1" dirty="0">
                <a:solidFill>
                  <a:srgbClr val="002060"/>
                </a:solidFill>
              </a:rPr>
              <a:t>Compare between erysipelas and cellulitis (1,2,3)</a:t>
            </a:r>
          </a:p>
          <a:p>
            <a:endParaRPr lang="en-US" b="1" dirty="0">
              <a:solidFill>
                <a:srgbClr val="002060"/>
              </a:solidFill>
            </a:endParaRPr>
          </a:p>
          <a:p>
            <a:r>
              <a:rPr lang="en-US" b="1" dirty="0">
                <a:solidFill>
                  <a:srgbClr val="002060"/>
                </a:solidFill>
              </a:rPr>
              <a:t>Case </a:t>
            </a:r>
          </a:p>
          <a:p>
            <a:pPr marL="0" indent="0" algn="just">
              <a:lnSpc>
                <a:spcPct val="170000"/>
              </a:lnSpc>
              <a:buNone/>
            </a:pPr>
            <a:r>
              <a:rPr lang="en-US" b="1" dirty="0"/>
              <a:t>A 27 years old man was seen for an infection  around  his toenail. The lesion was drained, and the pus cultured and gave beta-hemolytic </a:t>
            </a:r>
            <a:r>
              <a:rPr lang="en-US" b="1" i="1" dirty="0"/>
              <a:t>S. pyogenes</a:t>
            </a:r>
            <a:r>
              <a:rPr lang="en-US" b="1" dirty="0"/>
              <a:t>.  The patient was not given antibiotic because the physician believed that the drainage was sufficient. Five days later the patient complained of fever and sever pain in his foot, which had become erythematous and swollen with no line of demarcation. His temperature was 40.2◦C, sweaty and hot.     </a:t>
            </a:r>
          </a:p>
          <a:p>
            <a:endParaRPr lang="en-US" b="1" dirty="0">
              <a:solidFill>
                <a:srgbClr val="002060"/>
              </a:solidFill>
            </a:endParaRPr>
          </a:p>
        </p:txBody>
      </p:sp>
      <p:sp>
        <p:nvSpPr>
          <p:cNvPr id="10" name="TextBox 9"/>
          <p:cNvSpPr txBox="1"/>
          <p:nvPr/>
        </p:nvSpPr>
        <p:spPr>
          <a:xfrm>
            <a:off x="8469631" y="1451429"/>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1569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4100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879" y="1819675"/>
            <a:ext cx="7282543" cy="927463"/>
          </a:xfrm>
        </p:spPr>
        <p:txBody>
          <a:bodyPr>
            <a:normAutofit/>
          </a:bodyPr>
          <a:lstStyle/>
          <a:p>
            <a:pPr lvl="0"/>
            <a:r>
              <a:rPr lang="en-US" sz="4000" b="1" i="1" dirty="0">
                <a:solidFill>
                  <a:srgbClr val="C00000"/>
                </a:solidFill>
                <a:latin typeface="Arial" pitchFamily="34" charset="0"/>
                <a:cs typeface="Arial" pitchFamily="34" charset="0"/>
              </a:rPr>
              <a:t>Streptococcus </a:t>
            </a:r>
            <a:r>
              <a:rPr lang="en-US" sz="4000" b="1" i="1" dirty="0" err="1">
                <a:solidFill>
                  <a:srgbClr val="C00000"/>
                </a:solidFill>
                <a:latin typeface="Arial" pitchFamily="34" charset="0"/>
                <a:cs typeface="Arial" pitchFamily="34" charset="0"/>
              </a:rPr>
              <a:t>pyogens</a:t>
            </a:r>
            <a:endParaRPr lang="en-US" sz="4000" b="1" i="1"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1427939" y="2597074"/>
            <a:ext cx="6322422" cy="1240970"/>
          </a:xfrm>
        </p:spPr>
        <p:txBody>
          <a:bodyPr/>
          <a:lstStyle/>
          <a:p>
            <a:endParaRPr lang="en-US" dirty="0"/>
          </a:p>
          <a:p>
            <a:r>
              <a:rPr lang="en-US" b="1" dirty="0"/>
              <a:t>Group A beta haemolytic </a:t>
            </a:r>
            <a:r>
              <a:rPr lang="en-US" b="1" i="1" dirty="0"/>
              <a:t>Streptococci</a:t>
            </a:r>
          </a:p>
        </p:txBody>
      </p:sp>
      <p:pic>
        <p:nvPicPr>
          <p:cNvPr id="4"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5097" y="89079"/>
            <a:ext cx="805814" cy="818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TREPTOCOCCUS PYOGENES –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775" y="29703"/>
            <a:ext cx="1466208" cy="12209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acteria Streptococcus pyogenes Gram stain"/>
          <p:cNvPicPr>
            <a:picLocks noChangeAspect="1" noChangeArrowheads="1"/>
          </p:cNvPicPr>
          <p:nvPr/>
        </p:nvPicPr>
        <p:blipFill rotWithShape="1">
          <a:blip r:embed="rId4">
            <a:extLst>
              <a:ext uri="{28A0092B-C50C-407E-A947-70E740481C1C}">
                <a14:useLocalDpi xmlns:a14="http://schemas.microsoft.com/office/drawing/2010/main" val="0"/>
              </a:ext>
            </a:extLst>
          </a:blip>
          <a:srcRect l="31695" t="2314" r="7301" b="9698"/>
          <a:stretch/>
        </p:blipFill>
        <p:spPr bwMode="auto">
          <a:xfrm>
            <a:off x="5284258" y="3596383"/>
            <a:ext cx="3670663" cy="28788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1,422,765 Attention Images, Stock Photos &amp; Vector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b="6306"/>
          <a:stretch/>
        </p:blipFill>
        <p:spPr bwMode="auto">
          <a:xfrm rot="20664490">
            <a:off x="455105" y="4153962"/>
            <a:ext cx="3753198" cy="200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1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24" y="421512"/>
            <a:ext cx="5336721" cy="642227"/>
          </a:xfrm>
          <a:solidFill>
            <a:schemeClr val="accent5">
              <a:lumMod val="20000"/>
              <a:lumOff val="80000"/>
            </a:schemeClr>
          </a:solidFill>
        </p:spPr>
        <p:txBody>
          <a:bodyPr>
            <a:normAutofit fontScale="90000"/>
          </a:bodyPr>
          <a:lstStyle/>
          <a:p>
            <a:pPr algn="ctr"/>
            <a:r>
              <a:rPr lang="en-US" b="1" dirty="0">
                <a:solidFill>
                  <a:srgbClr val="002060"/>
                </a:solidFill>
              </a:rPr>
              <a:t>Name</a:t>
            </a:r>
          </a:p>
        </p:txBody>
      </p:sp>
      <p:sp>
        <p:nvSpPr>
          <p:cNvPr id="3" name="Content Placeholder 2"/>
          <p:cNvSpPr>
            <a:spLocks noGrp="1"/>
          </p:cNvSpPr>
          <p:nvPr>
            <p:ph idx="1"/>
          </p:nvPr>
        </p:nvSpPr>
        <p:spPr/>
        <p:txBody>
          <a:bodyPr/>
          <a:lstStyle/>
          <a:p>
            <a:r>
              <a:rPr lang="en-US" b="1" i="1" dirty="0" err="1">
                <a:solidFill>
                  <a:srgbClr val="C00000"/>
                </a:solidFill>
              </a:rPr>
              <a:t>Strept</a:t>
            </a:r>
            <a:r>
              <a:rPr lang="en-US" dirty="0">
                <a:solidFill>
                  <a:srgbClr val="C00000"/>
                </a:solidFill>
              </a:rPr>
              <a:t>.</a:t>
            </a:r>
          </a:p>
          <a:p>
            <a:endParaRPr lang="en-US" dirty="0"/>
          </a:p>
          <a:p>
            <a:r>
              <a:rPr lang="en-US" b="1" i="1" dirty="0" err="1">
                <a:solidFill>
                  <a:srgbClr val="C00000"/>
                </a:solidFill>
              </a:rPr>
              <a:t>pyogens</a:t>
            </a:r>
            <a:endParaRPr lang="en-US" b="1" i="1" dirty="0">
              <a:solidFill>
                <a:srgbClr val="C00000"/>
              </a:solidFill>
            </a:endParaRPr>
          </a:p>
        </p:txBody>
      </p:sp>
      <p:sp>
        <p:nvSpPr>
          <p:cNvPr id="4" name="Right Arrow 3"/>
          <p:cNvSpPr/>
          <p:nvPr/>
        </p:nvSpPr>
        <p:spPr>
          <a:xfrm>
            <a:off x="2407810" y="18256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3731367" y="1744775"/>
            <a:ext cx="4895688" cy="523220"/>
          </a:xfrm>
          <a:prstGeom prst="rect">
            <a:avLst/>
          </a:prstGeom>
          <a:noFill/>
        </p:spPr>
        <p:txBody>
          <a:bodyPr wrap="square" rtlCol="0">
            <a:spAutoFit/>
          </a:bodyPr>
          <a:lstStyle/>
          <a:p>
            <a:r>
              <a:rPr lang="en-US" sz="2800" dirty="0">
                <a:solidFill>
                  <a:srgbClr val="002060"/>
                </a:solidFill>
              </a:rPr>
              <a:t>Means chain</a:t>
            </a:r>
          </a:p>
        </p:txBody>
      </p:sp>
      <p:sp>
        <p:nvSpPr>
          <p:cNvPr id="6" name="Right Arrow 5"/>
          <p:cNvSpPr/>
          <p:nvPr/>
        </p:nvSpPr>
        <p:spPr>
          <a:xfrm>
            <a:off x="2407810" y="28521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3731367" y="2919472"/>
            <a:ext cx="3235490" cy="523220"/>
          </a:xfrm>
          <a:prstGeom prst="rect">
            <a:avLst/>
          </a:prstGeom>
          <a:noFill/>
        </p:spPr>
        <p:txBody>
          <a:bodyPr wrap="square" rtlCol="0">
            <a:spAutoFit/>
          </a:bodyPr>
          <a:lstStyle/>
          <a:p>
            <a:r>
              <a:rPr lang="en-US" sz="2800" dirty="0">
                <a:solidFill>
                  <a:srgbClr val="002060"/>
                </a:solidFill>
              </a:rPr>
              <a:t>Means pus forming</a:t>
            </a:r>
          </a:p>
        </p:txBody>
      </p:sp>
      <p:pic>
        <p:nvPicPr>
          <p:cNvPr id="8" name="Picture 2" descr="Bacteria Streptococcus pyogenes Gram stain"/>
          <p:cNvPicPr>
            <a:picLocks noChangeAspect="1" noChangeArrowheads="1"/>
          </p:cNvPicPr>
          <p:nvPr/>
        </p:nvPicPr>
        <p:blipFill rotWithShape="1">
          <a:blip r:embed="rId2">
            <a:extLst>
              <a:ext uri="{28A0092B-C50C-407E-A947-70E740481C1C}">
                <a14:useLocalDpi xmlns:a14="http://schemas.microsoft.com/office/drawing/2010/main" val="0"/>
              </a:ext>
            </a:extLst>
          </a:blip>
          <a:srcRect l="57385" t="14578" r="7300" b="43950"/>
          <a:stretch/>
        </p:blipFill>
        <p:spPr bwMode="auto">
          <a:xfrm>
            <a:off x="5863771" y="4180114"/>
            <a:ext cx="3091149" cy="19739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STREPTOCOCCUS PYOGENES –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83" y="3614056"/>
            <a:ext cx="3895454" cy="32439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928" y="167457"/>
            <a:ext cx="1404983" cy="14263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REPTOCOCCUS PYOGENES –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 y="58635"/>
            <a:ext cx="1885605" cy="157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1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56" y="325938"/>
            <a:ext cx="5172893" cy="692965"/>
          </a:xfrm>
          <a:solidFill>
            <a:schemeClr val="accent1">
              <a:lumMod val="20000"/>
              <a:lumOff val="80000"/>
            </a:schemeClr>
          </a:solidFill>
        </p:spPr>
        <p:txBody>
          <a:bodyPr>
            <a:normAutofit fontScale="90000"/>
          </a:bodyPr>
          <a:lstStyle/>
          <a:p>
            <a:pPr algn="ctr"/>
            <a:r>
              <a:rPr lang="en-US" b="1" dirty="0">
                <a:solidFill>
                  <a:srgbClr val="002060"/>
                </a:solidFill>
              </a:rPr>
              <a:t>Morphology and Culture</a:t>
            </a:r>
          </a:p>
        </p:txBody>
      </p:sp>
      <p:sp>
        <p:nvSpPr>
          <p:cNvPr id="3" name="Content Placeholder 2"/>
          <p:cNvSpPr>
            <a:spLocks noGrp="1"/>
          </p:cNvSpPr>
          <p:nvPr>
            <p:ph idx="1"/>
          </p:nvPr>
        </p:nvSpPr>
        <p:spPr>
          <a:xfrm>
            <a:off x="307435" y="1304722"/>
            <a:ext cx="3781240" cy="2380615"/>
          </a:xfrm>
          <a:solidFill>
            <a:schemeClr val="accent6">
              <a:lumMod val="20000"/>
              <a:lumOff val="80000"/>
            </a:schemeClr>
          </a:solidFill>
        </p:spPr>
        <p:txBody>
          <a:bodyPr>
            <a:normAutofit fontScale="92500"/>
          </a:bodyPr>
          <a:lstStyle/>
          <a:p>
            <a:r>
              <a:rPr lang="en-US" sz="2400" b="1" dirty="0"/>
              <a:t>Gram positive spherical cocci</a:t>
            </a:r>
          </a:p>
          <a:p>
            <a:r>
              <a:rPr lang="en-US" sz="2400" b="1" dirty="0"/>
              <a:t>Arranged in chain</a:t>
            </a:r>
          </a:p>
          <a:p>
            <a:r>
              <a:rPr lang="en-US" sz="2400" b="1" dirty="0"/>
              <a:t>Non motile</a:t>
            </a:r>
          </a:p>
          <a:p>
            <a:r>
              <a:rPr lang="en-US" sz="2400" b="1" dirty="0"/>
              <a:t>Non spore forming</a:t>
            </a:r>
          </a:p>
          <a:p>
            <a:r>
              <a:rPr lang="en-US" sz="2400" b="1" dirty="0"/>
              <a:t> Some strains are capsulated</a:t>
            </a:r>
          </a:p>
          <a:p>
            <a:endParaRPr lang="en-US" sz="2400" b="1" dirty="0"/>
          </a:p>
        </p:txBody>
      </p:sp>
      <p:pic>
        <p:nvPicPr>
          <p:cNvPr id="3074" name="Picture 2" descr="https://www.infectiousdiseaseadvisor.com/wp-content/uploads/sites/16/2019/01/ch2107.fig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145" y="1300132"/>
            <a:ext cx="3512179" cy="2380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5097" y="29702"/>
            <a:ext cx="805814" cy="818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REPTOCOCCUS PYOGENES – Microbi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74" y="57432"/>
            <a:ext cx="1466208" cy="122098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075467" y="4073714"/>
            <a:ext cx="3941533" cy="2574972"/>
          </a:xfrm>
          <a:prstGeom prst="rect">
            <a:avLst/>
          </a:prstGeom>
          <a:solidFill>
            <a:schemeClr val="accent6">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Facultative anaerobe</a:t>
            </a:r>
          </a:p>
          <a:p>
            <a:r>
              <a:rPr lang="en-US" sz="2200" b="1" dirty="0"/>
              <a:t>Cultured on blood agar</a:t>
            </a:r>
          </a:p>
          <a:p>
            <a:r>
              <a:rPr lang="en-US" sz="2200" b="1" dirty="0"/>
              <a:t>Surrounded by beta </a:t>
            </a:r>
            <a:r>
              <a:rPr lang="en-US" sz="2200" b="1" dirty="0" err="1"/>
              <a:t>haemolysis</a:t>
            </a:r>
            <a:endParaRPr lang="en-US" sz="2200" b="1" dirty="0"/>
          </a:p>
          <a:p>
            <a:r>
              <a:rPr lang="en-US" sz="2200" b="1" dirty="0">
                <a:solidFill>
                  <a:srgbClr val="FF0000"/>
                </a:solidFill>
              </a:rPr>
              <a:t>Catalase negative</a:t>
            </a:r>
          </a:p>
          <a:p>
            <a:r>
              <a:rPr lang="en-US" sz="2200" b="1" dirty="0"/>
              <a:t>Grow best at 37◦ C</a:t>
            </a:r>
          </a:p>
          <a:p>
            <a:r>
              <a:rPr lang="en-US" sz="2200" b="1" dirty="0"/>
              <a:t>Sensitive to penicillin</a:t>
            </a:r>
          </a:p>
          <a:p>
            <a:endParaRPr lang="en-US" sz="2200" b="1" dirty="0"/>
          </a:p>
          <a:p>
            <a:endParaRPr lang="en-US" sz="2400" b="1" dirty="0"/>
          </a:p>
        </p:txBody>
      </p:sp>
      <p:pic>
        <p:nvPicPr>
          <p:cNvPr id="3076" name="Picture 4" descr="Streptococcus pyogenes colonies on blood agar, colonies of beta hemolytic  streptococci"/>
          <p:cNvPicPr>
            <a:picLocks noChangeAspect="1" noChangeArrowheads="1"/>
          </p:cNvPicPr>
          <p:nvPr/>
        </p:nvPicPr>
        <p:blipFill rotWithShape="1">
          <a:blip r:embed="rId5">
            <a:extLst>
              <a:ext uri="{28A0092B-C50C-407E-A947-70E740481C1C}">
                <a14:useLocalDpi xmlns:a14="http://schemas.microsoft.com/office/drawing/2010/main" val="0"/>
              </a:ext>
            </a:extLst>
          </a:blip>
          <a:srcRect l="2714" t="10752" r="3858" b="4606"/>
          <a:stretch/>
        </p:blipFill>
        <p:spPr bwMode="auto">
          <a:xfrm>
            <a:off x="307435" y="3879360"/>
            <a:ext cx="3781239" cy="276932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219303" y="2338251"/>
            <a:ext cx="901337" cy="38640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4088674" y="5070821"/>
            <a:ext cx="901337" cy="3864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43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74" y="1341911"/>
            <a:ext cx="4370008" cy="5272645"/>
          </a:xfrm>
          <a:solidFill>
            <a:schemeClr val="accent6">
              <a:lumMod val="20000"/>
              <a:lumOff val="80000"/>
            </a:schemeClr>
          </a:solidFill>
        </p:spPr>
        <p:txBody>
          <a:bodyPr>
            <a:normAutofit/>
          </a:bodyPr>
          <a:lstStyle/>
          <a:p>
            <a:pPr marL="0" indent="0">
              <a:buNone/>
            </a:pPr>
            <a:r>
              <a:rPr lang="en-US" sz="2000" b="1" dirty="0">
                <a:solidFill>
                  <a:srgbClr val="002060"/>
                </a:solidFill>
              </a:rPr>
              <a:t>1. Capsule</a:t>
            </a:r>
            <a:r>
              <a:rPr lang="en-US" sz="2000" dirty="0">
                <a:solidFill>
                  <a:srgbClr val="002060"/>
                </a:solidFill>
              </a:rPr>
              <a:t>: hyaluronic acid</a:t>
            </a:r>
          </a:p>
          <a:p>
            <a:pPr marL="514350" indent="-514350">
              <a:buAutoNum type="arabicPeriod"/>
            </a:pPr>
            <a:endParaRPr lang="en-US" sz="2000" dirty="0"/>
          </a:p>
          <a:p>
            <a:pPr marL="58738" indent="0">
              <a:buNone/>
              <a:tabLst>
                <a:tab pos="58738" algn="l"/>
              </a:tabLst>
            </a:pPr>
            <a:r>
              <a:rPr lang="en-US" sz="2000" b="1" dirty="0">
                <a:solidFill>
                  <a:srgbClr val="002060"/>
                </a:solidFill>
              </a:rPr>
              <a:t>2. Cell wall </a:t>
            </a:r>
            <a:r>
              <a:rPr lang="en-US" sz="2000" dirty="0">
                <a:solidFill>
                  <a:srgbClr val="002060"/>
                </a:solidFill>
              </a:rPr>
              <a:t>:</a:t>
            </a:r>
          </a:p>
          <a:p>
            <a:pPr marL="0" indent="0">
              <a:buNone/>
            </a:pPr>
            <a:r>
              <a:rPr lang="en-US" sz="2000" dirty="0">
                <a:solidFill>
                  <a:srgbClr val="002060"/>
                </a:solidFill>
              </a:rPr>
              <a:t>- Inner peptidoglycan</a:t>
            </a:r>
          </a:p>
          <a:p>
            <a:pPr marL="0" indent="0">
              <a:buNone/>
            </a:pPr>
            <a:r>
              <a:rPr lang="en-US" sz="2000" dirty="0">
                <a:solidFill>
                  <a:srgbClr val="002060"/>
                </a:solidFill>
              </a:rPr>
              <a:t>- Middle carbohydrate</a:t>
            </a:r>
          </a:p>
          <a:p>
            <a:pPr marL="0" indent="0">
              <a:buNone/>
            </a:pPr>
            <a:r>
              <a:rPr lang="en-US" sz="2000" dirty="0">
                <a:solidFill>
                  <a:srgbClr val="002060"/>
                </a:solidFill>
              </a:rPr>
              <a:t>- Outer </a:t>
            </a:r>
            <a:r>
              <a:rPr lang="en-US" sz="2000" dirty="0" err="1">
                <a:solidFill>
                  <a:srgbClr val="002060"/>
                </a:solidFill>
              </a:rPr>
              <a:t>lipoteichoic</a:t>
            </a:r>
            <a:r>
              <a:rPr lang="en-US" sz="2000" dirty="0">
                <a:solidFill>
                  <a:srgbClr val="002060"/>
                </a:solidFill>
              </a:rPr>
              <a:t> acid and proteins</a:t>
            </a:r>
          </a:p>
          <a:p>
            <a:pPr>
              <a:buFontTx/>
              <a:buChar char="-"/>
            </a:pPr>
            <a:endParaRPr lang="en-US" sz="2000" dirty="0">
              <a:solidFill>
                <a:srgbClr val="002060"/>
              </a:solidFill>
            </a:endParaRPr>
          </a:p>
          <a:p>
            <a:pPr marL="0" indent="0">
              <a:buNone/>
            </a:pPr>
            <a:r>
              <a:rPr lang="en-US" sz="2000" dirty="0"/>
              <a:t>3. </a:t>
            </a:r>
            <a:r>
              <a:rPr lang="en-US" sz="2000" b="1" dirty="0">
                <a:solidFill>
                  <a:srgbClr val="002060"/>
                </a:solidFill>
              </a:rPr>
              <a:t>Type specific antigenic proteins:</a:t>
            </a:r>
          </a:p>
          <a:p>
            <a:pPr>
              <a:buFontTx/>
              <a:buChar char="-"/>
            </a:pPr>
            <a:r>
              <a:rPr lang="en-US" sz="2000" dirty="0">
                <a:solidFill>
                  <a:srgbClr val="002060"/>
                </a:solidFill>
              </a:rPr>
              <a:t>M protein</a:t>
            </a:r>
          </a:p>
          <a:p>
            <a:pPr>
              <a:buFontTx/>
              <a:buChar char="-"/>
            </a:pPr>
            <a:r>
              <a:rPr lang="en-US" sz="2000" dirty="0">
                <a:solidFill>
                  <a:srgbClr val="002060"/>
                </a:solidFill>
              </a:rPr>
              <a:t>R protein</a:t>
            </a:r>
          </a:p>
          <a:p>
            <a:pPr>
              <a:buFontTx/>
              <a:buChar char="-"/>
            </a:pPr>
            <a:r>
              <a:rPr lang="en-US" sz="2000" dirty="0">
                <a:solidFill>
                  <a:srgbClr val="002060"/>
                </a:solidFill>
              </a:rPr>
              <a:t>T protein</a:t>
            </a:r>
          </a:p>
          <a:p>
            <a:pPr marL="0" indent="0">
              <a:buNone/>
            </a:pPr>
            <a:endParaRPr lang="en-US" sz="2000" dirty="0">
              <a:solidFill>
                <a:srgbClr val="002060"/>
              </a:solidFill>
            </a:endParaRPr>
          </a:p>
          <a:p>
            <a:pPr marL="0" indent="0">
              <a:buNone/>
            </a:pPr>
            <a:r>
              <a:rPr lang="en-US" sz="2000" dirty="0">
                <a:solidFill>
                  <a:srgbClr val="002060"/>
                </a:solidFill>
              </a:rPr>
              <a:t>4. </a:t>
            </a:r>
            <a:r>
              <a:rPr lang="en-US" sz="2000" b="1" dirty="0">
                <a:solidFill>
                  <a:srgbClr val="002060"/>
                </a:solidFill>
              </a:rPr>
              <a:t>Cytoplasmic membrane</a:t>
            </a:r>
          </a:p>
        </p:txBody>
      </p:sp>
      <p:sp>
        <p:nvSpPr>
          <p:cNvPr id="4" name="Title 1"/>
          <p:cNvSpPr txBox="1">
            <a:spLocks/>
          </p:cNvSpPr>
          <p:nvPr/>
        </p:nvSpPr>
        <p:spPr>
          <a:xfrm>
            <a:off x="2090056" y="325938"/>
            <a:ext cx="5172893" cy="692965"/>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Structure</a:t>
            </a:r>
          </a:p>
        </p:txBody>
      </p:sp>
      <p:pic>
        <p:nvPicPr>
          <p:cNvPr id="5"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443" y="325938"/>
            <a:ext cx="805814" cy="818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REPTOCOCCUS PYOGENES –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775" y="0"/>
            <a:ext cx="1466208" cy="12209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ypeeDigital | eBook R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557" y="1859973"/>
            <a:ext cx="3895700" cy="324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1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1999" y="88350"/>
            <a:ext cx="5172893" cy="692965"/>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Virulence factors</a:t>
            </a:r>
          </a:p>
        </p:txBody>
      </p:sp>
      <p:pic>
        <p:nvPicPr>
          <p:cNvPr id="5"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158" y="68329"/>
            <a:ext cx="805814" cy="81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185318357"/>
              </p:ext>
            </p:extLst>
          </p:nvPr>
        </p:nvGraphicFramePr>
        <p:xfrm>
          <a:off x="225746" y="874039"/>
          <a:ext cx="8373197" cy="5762768"/>
        </p:xfrm>
        <a:graphic>
          <a:graphicData uri="http://schemas.openxmlformats.org/drawingml/2006/table">
            <a:tbl>
              <a:tblPr firstRow="1" bandRow="1">
                <a:tableStyleId>{5940675A-B579-460E-94D1-54222C63F5DA}</a:tableStyleId>
              </a:tblPr>
              <a:tblGrid>
                <a:gridCol w="2350656">
                  <a:extLst>
                    <a:ext uri="{9D8B030D-6E8A-4147-A177-3AD203B41FA5}">
                      <a16:colId xmlns:a16="http://schemas.microsoft.com/office/drawing/2014/main" val="3075150597"/>
                    </a:ext>
                  </a:extLst>
                </a:gridCol>
                <a:gridCol w="2032557">
                  <a:extLst>
                    <a:ext uri="{9D8B030D-6E8A-4147-A177-3AD203B41FA5}">
                      <a16:colId xmlns:a16="http://schemas.microsoft.com/office/drawing/2014/main" val="1897713706"/>
                    </a:ext>
                  </a:extLst>
                </a:gridCol>
                <a:gridCol w="1442369">
                  <a:extLst>
                    <a:ext uri="{9D8B030D-6E8A-4147-A177-3AD203B41FA5}">
                      <a16:colId xmlns:a16="http://schemas.microsoft.com/office/drawing/2014/main" val="3488358823"/>
                    </a:ext>
                  </a:extLst>
                </a:gridCol>
                <a:gridCol w="2547615">
                  <a:extLst>
                    <a:ext uri="{9D8B030D-6E8A-4147-A177-3AD203B41FA5}">
                      <a16:colId xmlns:a16="http://schemas.microsoft.com/office/drawing/2014/main" val="3554193517"/>
                    </a:ext>
                  </a:extLst>
                </a:gridCol>
              </a:tblGrid>
              <a:tr h="342762">
                <a:tc gridSpan="2">
                  <a:txBody>
                    <a:bodyPr/>
                    <a:lstStyle/>
                    <a:p>
                      <a:pPr algn="ctr"/>
                      <a:r>
                        <a:rPr lang="en-US" dirty="0"/>
                        <a:t>Cell surface virulence factors</a:t>
                      </a:r>
                    </a:p>
                  </a:txBody>
                  <a:tcPr>
                    <a:solidFill>
                      <a:schemeClr val="accent2">
                        <a:lumMod val="20000"/>
                        <a:lumOff val="80000"/>
                      </a:schemeClr>
                    </a:solidFill>
                  </a:tcPr>
                </a:tc>
                <a:tc hMerge="1">
                  <a:txBody>
                    <a:bodyPr/>
                    <a:lstStyle/>
                    <a:p>
                      <a:endParaRPr lang="en-US"/>
                    </a:p>
                  </a:txBody>
                  <a:tcPr/>
                </a:tc>
                <a:tc gridSpan="2">
                  <a:txBody>
                    <a:bodyPr/>
                    <a:lstStyle/>
                    <a:p>
                      <a:pPr algn="ctr"/>
                      <a:r>
                        <a:rPr lang="en-US" dirty="0"/>
                        <a:t>Secreted virulence</a:t>
                      </a:r>
                      <a:r>
                        <a:rPr lang="en-US" baseline="0" dirty="0"/>
                        <a:t> factors</a:t>
                      </a:r>
                      <a:endParaRPr lang="en-US" dirty="0"/>
                    </a:p>
                  </a:txBody>
                  <a:tcP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194702451"/>
                  </a:ext>
                </a:extLst>
              </a:tr>
              <a:tr h="2013728">
                <a:tc>
                  <a:txBody>
                    <a:bodyPr/>
                    <a:lstStyle/>
                    <a:p>
                      <a:pPr marL="0" algn="l" defTabSz="914400" rtl="0" eaLnBrk="1" latinLnBrk="0" hangingPunct="1"/>
                      <a:r>
                        <a:rPr lang="en-US" sz="1600" kern="1200" dirty="0"/>
                        <a:t>Anti-phagocytic</a:t>
                      </a:r>
                      <a:endParaRPr lang="en-US" sz="1600" kern="1200" dirty="0">
                        <a:solidFill>
                          <a:schemeClr val="dk1"/>
                        </a:solidFill>
                        <a:latin typeface="+mn-lt"/>
                        <a:ea typeface="+mn-ea"/>
                        <a:cs typeface="+mn-cs"/>
                      </a:endParaRPr>
                    </a:p>
                  </a:txBody>
                  <a:tcPr>
                    <a:solidFill>
                      <a:schemeClr val="accent2">
                        <a:lumMod val="20000"/>
                        <a:lumOff val="80000"/>
                      </a:schemeClr>
                    </a:solidFill>
                  </a:tcPr>
                </a:tc>
                <a:tc>
                  <a:txBody>
                    <a:bodyPr/>
                    <a:lstStyle/>
                    <a:p>
                      <a:pPr algn="ctr" defTabSz="1490663">
                        <a:tabLst>
                          <a:tab pos="1774825" algn="l"/>
                        </a:tabLst>
                      </a:pPr>
                      <a:r>
                        <a:rPr lang="en-US" sz="1500" dirty="0"/>
                        <a:t>- Hyaluronic acid capsule</a:t>
                      </a:r>
                    </a:p>
                    <a:p>
                      <a:pPr algn="ctr" defTabSz="1490663">
                        <a:tabLst>
                          <a:tab pos="1774825" algn="l"/>
                        </a:tabLst>
                      </a:pPr>
                      <a:endParaRPr lang="en-US" sz="1500" dirty="0"/>
                    </a:p>
                    <a:p>
                      <a:pPr marL="285750" indent="-285750" algn="ctr">
                        <a:buFontTx/>
                        <a:buChar char="-"/>
                      </a:pPr>
                      <a:r>
                        <a:rPr lang="en-US" sz="1500" dirty="0"/>
                        <a:t>M protein</a:t>
                      </a:r>
                    </a:p>
                    <a:p>
                      <a:pPr marL="0" indent="0" algn="ctr">
                        <a:buFontTx/>
                        <a:buNone/>
                      </a:pPr>
                      <a:r>
                        <a:rPr lang="en-US" sz="1500" dirty="0">
                          <a:solidFill>
                            <a:srgbClr val="FF0000"/>
                          </a:solidFill>
                        </a:rPr>
                        <a:t>(strains lacking</a:t>
                      </a:r>
                      <a:r>
                        <a:rPr lang="en-US" sz="1500" baseline="0" dirty="0">
                          <a:solidFill>
                            <a:srgbClr val="FF0000"/>
                          </a:solidFill>
                        </a:rPr>
                        <a:t> M protein are non virulent and antibodies against it are protective)</a:t>
                      </a:r>
                      <a:endParaRPr lang="en-US" sz="1500" dirty="0">
                        <a:solidFill>
                          <a:srgbClr val="FF0000"/>
                        </a:solidFill>
                      </a:endParaRPr>
                    </a:p>
                  </a:txBody>
                  <a:tcPr/>
                </a:tc>
                <a:tc>
                  <a:txBody>
                    <a:bodyPr/>
                    <a:lstStyle/>
                    <a:p>
                      <a:r>
                        <a:rPr lang="en-US" dirty="0"/>
                        <a:t>Enzymes</a:t>
                      </a:r>
                    </a:p>
                  </a:txBody>
                  <a:tcPr>
                    <a:solidFill>
                      <a:schemeClr val="accent6">
                        <a:lumMod val="20000"/>
                        <a:lumOff val="80000"/>
                      </a:schemeClr>
                    </a:solidFill>
                  </a:tcPr>
                </a:tc>
                <a:tc>
                  <a:txBody>
                    <a:bodyPr/>
                    <a:lstStyle/>
                    <a:p>
                      <a:pPr marL="285750" indent="-285750" algn="ctr">
                        <a:buFontTx/>
                        <a:buChar char="-"/>
                      </a:pPr>
                      <a:r>
                        <a:rPr lang="en-US" sz="1600" dirty="0"/>
                        <a:t>Streptokinase (</a:t>
                      </a:r>
                      <a:r>
                        <a:rPr lang="en-US" sz="1600" dirty="0" err="1"/>
                        <a:t>fibrinolysin</a:t>
                      </a:r>
                      <a:r>
                        <a:rPr lang="en-US" sz="1600" dirty="0"/>
                        <a:t>)</a:t>
                      </a:r>
                    </a:p>
                    <a:p>
                      <a:pPr marL="285750" indent="-285750" algn="ctr">
                        <a:buFontTx/>
                        <a:buChar char="-"/>
                      </a:pPr>
                      <a:endParaRPr lang="en-US" sz="1600" dirty="0"/>
                    </a:p>
                    <a:p>
                      <a:pPr marL="285750" indent="-285750" algn="ctr">
                        <a:buFontTx/>
                        <a:buChar char="-"/>
                      </a:pPr>
                      <a:r>
                        <a:rPr lang="en-US" sz="1600" dirty="0" err="1"/>
                        <a:t>Streptodornase</a:t>
                      </a:r>
                      <a:r>
                        <a:rPr lang="en-US" sz="1600" dirty="0"/>
                        <a:t> (DNase)</a:t>
                      </a:r>
                    </a:p>
                    <a:p>
                      <a:pPr marL="285750" indent="-285750" algn="ctr">
                        <a:buFontTx/>
                        <a:buChar char="-"/>
                      </a:pPr>
                      <a:endParaRPr lang="en-US" sz="1600" dirty="0"/>
                    </a:p>
                    <a:p>
                      <a:pPr marL="285750" indent="-285750" algn="ctr">
                        <a:buFontTx/>
                        <a:buChar char="-"/>
                      </a:pPr>
                      <a:r>
                        <a:rPr lang="en-US" sz="1600" dirty="0"/>
                        <a:t>Hyaluronidase</a:t>
                      </a:r>
                    </a:p>
                  </a:txBody>
                  <a:tcPr/>
                </a:tc>
                <a:extLst>
                  <a:ext uri="{0D108BD9-81ED-4DB2-BD59-A6C34878D82A}">
                    <a16:rowId xmlns:a16="http://schemas.microsoft.com/office/drawing/2014/main" val="3127090832"/>
                  </a:ext>
                </a:extLst>
              </a:tr>
              <a:tr h="3170550">
                <a:tc>
                  <a:txBody>
                    <a:bodyPr/>
                    <a:lstStyle/>
                    <a:p>
                      <a:pPr algn="l"/>
                      <a:r>
                        <a:rPr lang="en-US" sz="1600" dirty="0"/>
                        <a:t>Adherence to host surfaces</a:t>
                      </a:r>
                    </a:p>
                  </a:txBody>
                  <a:tcPr>
                    <a:solidFill>
                      <a:schemeClr val="accent2">
                        <a:lumMod val="20000"/>
                        <a:lumOff val="80000"/>
                      </a:schemeClr>
                    </a:solidFill>
                  </a:tcPr>
                </a:tc>
                <a:tc>
                  <a:txBody>
                    <a:bodyPr/>
                    <a:lstStyle/>
                    <a:p>
                      <a:pPr marL="0" indent="0" algn="ctr">
                        <a:buFontTx/>
                        <a:buNone/>
                      </a:pPr>
                      <a:r>
                        <a:rPr lang="en-US" sz="1600" dirty="0"/>
                        <a:t>- </a:t>
                      </a:r>
                      <a:r>
                        <a:rPr lang="en-US" sz="1600" dirty="0" err="1"/>
                        <a:t>Lipoteichoic</a:t>
                      </a:r>
                      <a:r>
                        <a:rPr lang="en-US" sz="1600" dirty="0"/>
                        <a:t> acid</a:t>
                      </a:r>
                    </a:p>
                    <a:p>
                      <a:pPr marL="0" indent="0" algn="ctr">
                        <a:buFontTx/>
                        <a:buNone/>
                      </a:pPr>
                      <a:endParaRPr lang="en-US" sz="1600" dirty="0"/>
                    </a:p>
                    <a:p>
                      <a:pPr marL="0" indent="0" algn="ctr">
                        <a:buFontTx/>
                        <a:buNone/>
                      </a:pPr>
                      <a:r>
                        <a:rPr lang="en-US" sz="1600" dirty="0"/>
                        <a:t>- Fibronectin binding protein</a:t>
                      </a:r>
                    </a:p>
                  </a:txBody>
                  <a:tcPr/>
                </a:tc>
                <a:tc>
                  <a:txBody>
                    <a:bodyPr/>
                    <a:lstStyle/>
                    <a:p>
                      <a:r>
                        <a:rPr lang="en-US" dirty="0"/>
                        <a:t>Toxins</a:t>
                      </a:r>
                    </a:p>
                  </a:txBody>
                  <a:tcPr>
                    <a:solidFill>
                      <a:schemeClr val="accent6">
                        <a:lumMod val="20000"/>
                        <a:lumOff val="80000"/>
                      </a:schemeClr>
                    </a:solidFill>
                  </a:tcPr>
                </a:tc>
                <a:tc>
                  <a:txBody>
                    <a:bodyPr/>
                    <a:lstStyle/>
                    <a:p>
                      <a:pPr marL="285750" indent="-285750" algn="ctr">
                        <a:buFontTx/>
                        <a:buChar char="-"/>
                      </a:pPr>
                      <a:r>
                        <a:rPr lang="en-US" dirty="0"/>
                        <a:t>Streptococcal pyrogenic</a:t>
                      </a:r>
                      <a:r>
                        <a:rPr lang="en-US" baseline="0" dirty="0"/>
                        <a:t> exotoxins (</a:t>
                      </a:r>
                      <a:r>
                        <a:rPr lang="en-US" baseline="0" dirty="0" err="1"/>
                        <a:t>superantigens</a:t>
                      </a:r>
                      <a:endParaRPr lang="en-US" baseline="0" dirty="0"/>
                    </a:p>
                    <a:p>
                      <a:pPr marL="285750" indent="-285750" algn="ctr">
                        <a:buFontTx/>
                        <a:buChar char="-"/>
                      </a:pPr>
                      <a:endParaRPr lang="en-US" baseline="0" dirty="0"/>
                    </a:p>
                    <a:p>
                      <a:pPr marL="285750" indent="-285750" algn="ctr">
                        <a:buFontTx/>
                        <a:buChar char="-"/>
                      </a:pPr>
                      <a:r>
                        <a:rPr lang="en-US" sz="1600" dirty="0" err="1"/>
                        <a:t>Streptolysin</a:t>
                      </a:r>
                      <a:r>
                        <a:rPr lang="en-US" sz="1600" dirty="0"/>
                        <a:t> O</a:t>
                      </a:r>
                    </a:p>
                    <a:p>
                      <a:pPr marL="0" indent="0" algn="ctr">
                        <a:buFontTx/>
                        <a:buNone/>
                      </a:pPr>
                      <a:r>
                        <a:rPr lang="en-US" sz="1600" dirty="0">
                          <a:solidFill>
                            <a:srgbClr val="FF0000"/>
                          </a:solidFill>
                        </a:rPr>
                        <a:t>{Antigenic stimulating antibody formation (ASO)}</a:t>
                      </a:r>
                    </a:p>
                    <a:p>
                      <a:pPr marL="0" indent="0" algn="ctr">
                        <a:buFontTx/>
                        <a:buNone/>
                      </a:pPr>
                      <a:endParaRPr lang="en-US" sz="1600" dirty="0">
                        <a:solidFill>
                          <a:srgbClr val="FF0000"/>
                        </a:solidFill>
                      </a:endParaRPr>
                    </a:p>
                    <a:p>
                      <a:pPr algn="ctr"/>
                      <a:r>
                        <a:rPr lang="en-US" sz="1600" dirty="0"/>
                        <a:t>- </a:t>
                      </a:r>
                      <a:r>
                        <a:rPr lang="en-US" sz="1600" dirty="0" err="1"/>
                        <a:t>Streptolysin</a:t>
                      </a:r>
                      <a:r>
                        <a:rPr lang="en-US" sz="1600" dirty="0"/>
                        <a:t> S is a type of secreted </a:t>
                      </a:r>
                      <a:r>
                        <a:rPr lang="en-US" sz="1600" dirty="0" err="1"/>
                        <a:t>streptolysins</a:t>
                      </a:r>
                      <a:r>
                        <a:rPr lang="en-US" sz="1600" dirty="0"/>
                        <a:t> but it is </a:t>
                      </a:r>
                      <a:r>
                        <a:rPr lang="en-US" sz="1600" dirty="0">
                          <a:solidFill>
                            <a:srgbClr val="FF0000"/>
                          </a:solidFill>
                        </a:rPr>
                        <a:t>Non antigenic and responsible for </a:t>
                      </a:r>
                      <a:r>
                        <a:rPr lang="en-US" sz="1600" dirty="0" err="1">
                          <a:solidFill>
                            <a:srgbClr val="FF0000"/>
                          </a:solidFill>
                        </a:rPr>
                        <a:t>haemolysis</a:t>
                      </a:r>
                      <a:r>
                        <a:rPr lang="en-US" sz="1600" dirty="0">
                          <a:solidFill>
                            <a:srgbClr val="FF0000"/>
                          </a:solidFill>
                        </a:rPr>
                        <a:t> on blood agar   </a:t>
                      </a:r>
                      <a:endParaRPr lang="en-US" dirty="0"/>
                    </a:p>
                  </a:txBody>
                  <a:tcPr/>
                </a:tc>
                <a:extLst>
                  <a:ext uri="{0D108BD9-81ED-4DB2-BD59-A6C34878D82A}">
                    <a16:rowId xmlns:a16="http://schemas.microsoft.com/office/drawing/2014/main" val="2768925447"/>
                  </a:ext>
                </a:extLst>
              </a:tr>
            </a:tbl>
          </a:graphicData>
        </a:graphic>
      </p:graphicFrame>
      <p:pic>
        <p:nvPicPr>
          <p:cNvPr id="12" name="Picture 4" descr="Bacterial virulence facto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70" t="33938" r="31480" b="8919"/>
          <a:stretch/>
        </p:blipFill>
        <p:spPr bwMode="auto">
          <a:xfrm>
            <a:off x="516032" y="46447"/>
            <a:ext cx="717682" cy="745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eptococcus Flashcards | Quizlet"/>
          <p:cNvPicPr>
            <a:picLocks noChangeAspect="1" noChangeArrowheads="1"/>
          </p:cNvPicPr>
          <p:nvPr/>
        </p:nvPicPr>
        <p:blipFill rotWithShape="1">
          <a:blip r:embed="rId4">
            <a:extLst>
              <a:ext uri="{28A0092B-C50C-407E-A947-70E740481C1C}">
                <a14:useLocalDpi xmlns:a14="http://schemas.microsoft.com/office/drawing/2010/main" val="0"/>
              </a:ext>
            </a:extLst>
          </a:blip>
          <a:srcRect t="8090" r="472" b="9179"/>
          <a:stretch/>
        </p:blipFill>
        <p:spPr bwMode="auto">
          <a:xfrm>
            <a:off x="468113" y="3929595"/>
            <a:ext cx="1563886" cy="226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55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1229" y="428604"/>
            <a:ext cx="6736919" cy="707886"/>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chemeClr val="accent5">
                    <a:lumMod val="50000"/>
                  </a:schemeClr>
                </a:solidFill>
                <a:latin typeface="Arial" pitchFamily="34" charset="0"/>
                <a:cs typeface="Arial" pitchFamily="34" charset="0"/>
              </a:rPr>
              <a:t>Skin diseases due to </a:t>
            </a:r>
            <a:r>
              <a:rPr lang="en-US" sz="2000" b="1" i="1" dirty="0">
                <a:solidFill>
                  <a:srgbClr val="C00000"/>
                </a:solidFill>
                <a:latin typeface="Arial" pitchFamily="34" charset="0"/>
                <a:cs typeface="Arial" pitchFamily="34" charset="0"/>
              </a:rPr>
              <a:t>streptococcal </a:t>
            </a:r>
            <a:r>
              <a:rPr lang="en-US" sz="2000" b="1" i="1" dirty="0" err="1">
                <a:solidFill>
                  <a:srgbClr val="C00000"/>
                </a:solidFill>
                <a:latin typeface="Arial" pitchFamily="34" charset="0"/>
                <a:cs typeface="Arial" pitchFamily="34" charset="0"/>
              </a:rPr>
              <a:t>pyogenes</a:t>
            </a:r>
            <a:r>
              <a:rPr lang="en-US" sz="2000" b="1" i="1" dirty="0">
                <a:solidFill>
                  <a:srgbClr val="C00000"/>
                </a:solidFill>
                <a:latin typeface="Arial" pitchFamily="34" charset="0"/>
                <a:cs typeface="Arial" pitchFamily="34" charset="0"/>
              </a:rPr>
              <a:t> </a:t>
            </a:r>
            <a:r>
              <a:rPr lang="en-US" sz="2000" b="1" dirty="0">
                <a:solidFill>
                  <a:schemeClr val="accent5">
                    <a:lumMod val="50000"/>
                  </a:schemeClr>
                </a:solidFill>
                <a:latin typeface="Arial" pitchFamily="34" charset="0"/>
                <a:cs typeface="Arial" pitchFamily="34" charset="0"/>
              </a:rPr>
              <a:t>infection</a:t>
            </a:r>
            <a:endParaRPr lang="ar-EG" sz="2000" b="1" dirty="0">
              <a:solidFill>
                <a:schemeClr val="accent5">
                  <a:lumMod val="50000"/>
                </a:schemeClr>
              </a:solidFill>
              <a:latin typeface="Arial" pitchFamily="34" charset="0"/>
              <a:cs typeface="Arial" pitchFamily="34" charset="0"/>
            </a:endParaRPr>
          </a:p>
        </p:txBody>
      </p:sp>
      <p:cxnSp>
        <p:nvCxnSpPr>
          <p:cNvPr id="5" name="Straight Connector 4"/>
          <p:cNvCxnSpPr/>
          <p:nvPr/>
        </p:nvCxnSpPr>
        <p:spPr>
          <a:xfrm flipH="1" flipV="1">
            <a:off x="1532937" y="1405088"/>
            <a:ext cx="571694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1426574" y="1511451"/>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7129460" y="1511451"/>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234714" y="1278572"/>
            <a:ext cx="284958"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6286" y="1888000"/>
            <a:ext cx="295141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85750" algn="ctr">
              <a:buClr>
                <a:srgbClr val="C00000"/>
              </a:buClr>
              <a:buFont typeface="Wingdings" panose="05000000000000000000" pitchFamily="2" charset="2"/>
              <a:buChar char="Ø"/>
            </a:pPr>
            <a:r>
              <a:rPr lang="en-US" b="1" dirty="0">
                <a:solidFill>
                  <a:schemeClr val="accent5">
                    <a:lumMod val="50000"/>
                  </a:schemeClr>
                </a:solidFill>
              </a:rPr>
              <a:t>Direct skin infection</a:t>
            </a:r>
            <a:endParaRPr lang="ar-EG" b="1" i="1" dirty="0">
              <a:solidFill>
                <a:schemeClr val="accent5">
                  <a:lumMod val="50000"/>
                </a:schemeClr>
              </a:solidFill>
              <a:latin typeface="Arial" pitchFamily="34" charset="0"/>
              <a:cs typeface="Arial" pitchFamily="34" charset="0"/>
            </a:endParaRPr>
          </a:p>
        </p:txBody>
      </p:sp>
      <p:sp>
        <p:nvSpPr>
          <p:cNvPr id="11" name="TextBox 10"/>
          <p:cNvSpPr txBox="1"/>
          <p:nvPr/>
        </p:nvSpPr>
        <p:spPr>
          <a:xfrm>
            <a:off x="5185372" y="1888000"/>
            <a:ext cx="295141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85750" algn="ctr">
              <a:buClr>
                <a:srgbClr val="C00000"/>
              </a:buClr>
              <a:buFont typeface="Wingdings" panose="05000000000000000000" pitchFamily="2" charset="2"/>
              <a:buChar char="Ø"/>
            </a:pPr>
            <a:r>
              <a:rPr lang="en-US" b="1" dirty="0">
                <a:solidFill>
                  <a:schemeClr val="accent5">
                    <a:lumMod val="50000"/>
                  </a:schemeClr>
                </a:solidFill>
              </a:rPr>
              <a:t>Indirect skin affection through toxins</a:t>
            </a:r>
            <a:endParaRPr lang="ar-EG" b="1" i="1" dirty="0">
              <a:solidFill>
                <a:schemeClr val="accent5">
                  <a:lumMod val="50000"/>
                </a:schemeClr>
              </a:solidFill>
              <a:latin typeface="Arial" pitchFamily="34" charset="0"/>
              <a:cs typeface="Arial" pitchFamily="34" charset="0"/>
            </a:endParaRPr>
          </a:p>
        </p:txBody>
      </p:sp>
      <p:sp>
        <p:nvSpPr>
          <p:cNvPr id="7" name="TextBox 6"/>
          <p:cNvSpPr txBox="1"/>
          <p:nvPr/>
        </p:nvSpPr>
        <p:spPr>
          <a:xfrm flipH="1">
            <a:off x="542424" y="2370912"/>
            <a:ext cx="2501401" cy="1477328"/>
          </a:xfrm>
          <a:prstGeom prst="rect">
            <a:avLst/>
          </a:prstGeom>
          <a:solidFill>
            <a:schemeClr val="accent2">
              <a:lumMod val="20000"/>
              <a:lumOff val="80000"/>
            </a:schemeClr>
          </a:solidFill>
        </p:spPr>
        <p:txBody>
          <a:bodyPr wrap="square" rtlCol="0">
            <a:spAutoFit/>
          </a:bodyPr>
          <a:lstStyle/>
          <a:p>
            <a:pPr marL="285750" indent="-285750">
              <a:buFontTx/>
              <a:buChar char="-"/>
            </a:pPr>
            <a:r>
              <a:rPr lang="en-US" dirty="0"/>
              <a:t>Impetigo</a:t>
            </a:r>
          </a:p>
          <a:p>
            <a:pPr marL="285750" indent="-285750">
              <a:buFontTx/>
              <a:buChar char="-"/>
            </a:pPr>
            <a:r>
              <a:rPr lang="en-US" dirty="0" err="1"/>
              <a:t>Ecthyma</a:t>
            </a:r>
            <a:endParaRPr lang="en-US" dirty="0"/>
          </a:p>
          <a:p>
            <a:pPr marL="285750" indent="-285750">
              <a:buFontTx/>
              <a:buChar char="-"/>
            </a:pPr>
            <a:r>
              <a:rPr lang="en-US" dirty="0" err="1"/>
              <a:t>Erysepilas</a:t>
            </a:r>
            <a:endParaRPr lang="en-US" dirty="0"/>
          </a:p>
          <a:p>
            <a:pPr marL="285750" indent="-285750">
              <a:buFontTx/>
              <a:buChar char="-"/>
            </a:pPr>
            <a:r>
              <a:rPr lang="en-US" dirty="0"/>
              <a:t>Cellulitis</a:t>
            </a:r>
          </a:p>
          <a:p>
            <a:pPr marL="285750" indent="-285750">
              <a:buFontTx/>
              <a:buChar char="-"/>
            </a:pPr>
            <a:r>
              <a:rPr lang="en-US" dirty="0"/>
              <a:t>Necrotizing fasciitis</a:t>
            </a:r>
          </a:p>
        </p:txBody>
      </p:sp>
      <p:sp>
        <p:nvSpPr>
          <p:cNvPr id="13" name="TextBox 12"/>
          <p:cNvSpPr txBox="1"/>
          <p:nvPr/>
        </p:nvSpPr>
        <p:spPr>
          <a:xfrm flipH="1">
            <a:off x="5363507" y="2718703"/>
            <a:ext cx="2595140" cy="646331"/>
          </a:xfrm>
          <a:prstGeom prst="rect">
            <a:avLst/>
          </a:prstGeom>
          <a:solidFill>
            <a:schemeClr val="accent6">
              <a:lumMod val="20000"/>
              <a:lumOff val="80000"/>
            </a:schemeClr>
          </a:solidFill>
        </p:spPr>
        <p:txBody>
          <a:bodyPr wrap="square" rtlCol="0">
            <a:spAutoFit/>
          </a:bodyPr>
          <a:lstStyle/>
          <a:p>
            <a:pPr marL="285750" indent="-285750">
              <a:buFontTx/>
              <a:buChar char="-"/>
            </a:pPr>
            <a:r>
              <a:rPr lang="en-US" dirty="0"/>
              <a:t>Scarlet fever</a:t>
            </a:r>
          </a:p>
          <a:p>
            <a:pPr marL="285750" indent="-285750">
              <a:buFontTx/>
              <a:buChar char="-"/>
            </a:pPr>
            <a:r>
              <a:rPr lang="en-US" dirty="0"/>
              <a:t>Toxic shock syndrome</a:t>
            </a:r>
          </a:p>
        </p:txBody>
      </p:sp>
      <p:pic>
        <p:nvPicPr>
          <p:cNvPr id="16"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443" y="325938"/>
            <a:ext cx="805814" cy="8180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nderstanding The Role Of The Hypodermis Layer Of Your Skin – SkinK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171" y="3649992"/>
            <a:ext cx="5760720" cy="299980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55998" y="5944031"/>
            <a:ext cx="1677337" cy="276999"/>
          </a:xfrm>
          <a:prstGeom prst="rect">
            <a:avLst/>
          </a:prstGeom>
          <a:noFill/>
        </p:spPr>
        <p:txBody>
          <a:bodyPr wrap="square" rtlCol="0">
            <a:spAutoFit/>
          </a:bodyPr>
          <a:lstStyle/>
          <a:p>
            <a:r>
              <a:rPr lang="en-US" sz="1200" dirty="0"/>
              <a:t>(Subcutaneous tissue) </a:t>
            </a:r>
          </a:p>
        </p:txBody>
      </p:sp>
      <p:cxnSp>
        <p:nvCxnSpPr>
          <p:cNvPr id="20" name="Straight Arrow Connector 19"/>
          <p:cNvCxnSpPr/>
          <p:nvPr/>
        </p:nvCxnSpPr>
        <p:spPr>
          <a:xfrm flipH="1" flipV="1">
            <a:off x="3195016" y="4368316"/>
            <a:ext cx="798053" cy="67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2113133" y="4214428"/>
            <a:ext cx="1364564" cy="307777"/>
          </a:xfrm>
          <a:prstGeom prst="rect">
            <a:avLst/>
          </a:prstGeom>
          <a:noFill/>
        </p:spPr>
        <p:txBody>
          <a:bodyPr wrap="square" rtlCol="0">
            <a:spAutoFit/>
          </a:bodyPr>
          <a:lstStyle/>
          <a:p>
            <a:r>
              <a:rPr lang="en-US" sz="1400" dirty="0"/>
              <a:t>Impetigo</a:t>
            </a:r>
          </a:p>
        </p:txBody>
      </p:sp>
      <p:pic>
        <p:nvPicPr>
          <p:cNvPr id="24" name="Picture 8" descr="STREPTOCOCCUS PYOGENES – Microbi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517" y="325938"/>
            <a:ext cx="915712" cy="76256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31"/>
          <p:cNvGrpSpPr>
            <a:grpSpLocks/>
          </p:cNvGrpSpPr>
          <p:nvPr/>
        </p:nvGrpSpPr>
        <p:grpSpPr bwMode="auto">
          <a:xfrm flipH="1">
            <a:off x="3766622" y="4442792"/>
            <a:ext cx="226447" cy="926297"/>
            <a:chOff x="4644008" y="1844824"/>
            <a:chExt cx="288032" cy="648072"/>
          </a:xfrm>
        </p:grpSpPr>
        <p:cxnSp>
          <p:nvCxnSpPr>
            <p:cNvPr id="31" name="Straight Connector 30"/>
            <p:cNvCxnSpPr/>
            <p:nvPr/>
          </p:nvCxnSpPr>
          <p:spPr>
            <a:xfrm>
              <a:off x="4788024" y="1844824"/>
              <a:ext cx="0" cy="648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44008" y="2492896"/>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44008" y="1844824"/>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nvCxnSpPr>
        <p:spPr>
          <a:xfrm flipH="1" flipV="1">
            <a:off x="3081792" y="4899168"/>
            <a:ext cx="798053" cy="677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2155444" y="4734504"/>
            <a:ext cx="1364564" cy="307777"/>
          </a:xfrm>
          <a:prstGeom prst="rect">
            <a:avLst/>
          </a:prstGeom>
          <a:noFill/>
        </p:spPr>
        <p:txBody>
          <a:bodyPr wrap="square" rtlCol="0">
            <a:spAutoFit/>
          </a:bodyPr>
          <a:lstStyle/>
          <a:p>
            <a:r>
              <a:rPr lang="en-US" sz="1400" dirty="0" err="1">
                <a:solidFill>
                  <a:srgbClr val="FF0000"/>
                </a:solidFill>
              </a:rPr>
              <a:t>Ecthyma</a:t>
            </a:r>
            <a:endParaRPr lang="en-US" sz="1400" dirty="0">
              <a:solidFill>
                <a:srgbClr val="FF0000"/>
              </a:solidFill>
            </a:endParaRPr>
          </a:p>
        </p:txBody>
      </p:sp>
      <p:cxnSp>
        <p:nvCxnSpPr>
          <p:cNvPr id="38" name="Straight Arrow Connector 37"/>
          <p:cNvCxnSpPr/>
          <p:nvPr/>
        </p:nvCxnSpPr>
        <p:spPr>
          <a:xfrm flipH="1">
            <a:off x="3195016" y="5473337"/>
            <a:ext cx="89909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a:off x="2187006" y="5276839"/>
            <a:ext cx="1946329" cy="307777"/>
          </a:xfrm>
          <a:prstGeom prst="rect">
            <a:avLst/>
          </a:prstGeom>
          <a:noFill/>
        </p:spPr>
        <p:txBody>
          <a:bodyPr wrap="square" rtlCol="0">
            <a:spAutoFit/>
          </a:bodyPr>
          <a:lstStyle/>
          <a:p>
            <a:r>
              <a:rPr lang="en-US" sz="1400" dirty="0" err="1"/>
              <a:t>Erysepilas</a:t>
            </a:r>
            <a:endParaRPr lang="en-US" sz="1400" dirty="0"/>
          </a:p>
        </p:txBody>
      </p:sp>
      <p:grpSp>
        <p:nvGrpSpPr>
          <p:cNvPr id="41" name="Group 31"/>
          <p:cNvGrpSpPr>
            <a:grpSpLocks/>
          </p:cNvGrpSpPr>
          <p:nvPr/>
        </p:nvGrpSpPr>
        <p:grpSpPr bwMode="auto">
          <a:xfrm>
            <a:off x="3644565" y="5603216"/>
            <a:ext cx="415670" cy="379216"/>
            <a:chOff x="4644008" y="1844824"/>
            <a:chExt cx="288032" cy="648072"/>
          </a:xfrm>
        </p:grpSpPr>
        <p:cxnSp>
          <p:nvCxnSpPr>
            <p:cNvPr id="42" name="Straight Connector 41"/>
            <p:cNvCxnSpPr/>
            <p:nvPr/>
          </p:nvCxnSpPr>
          <p:spPr>
            <a:xfrm>
              <a:off x="4788024" y="1844824"/>
              <a:ext cx="0" cy="64807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44008" y="2492896"/>
              <a:ext cx="2880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644008" y="1844824"/>
              <a:ext cx="2880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p:nvPr/>
        </p:nvCxnSpPr>
        <p:spPr>
          <a:xfrm flipH="1">
            <a:off x="3294666" y="5774523"/>
            <a:ext cx="547213" cy="659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2445082" y="5638935"/>
            <a:ext cx="1946329" cy="307777"/>
          </a:xfrm>
          <a:prstGeom prst="rect">
            <a:avLst/>
          </a:prstGeom>
          <a:noFill/>
        </p:spPr>
        <p:txBody>
          <a:bodyPr wrap="square" rtlCol="0">
            <a:spAutoFit/>
          </a:bodyPr>
          <a:lstStyle/>
          <a:p>
            <a:r>
              <a:rPr lang="en-US" sz="1400" dirty="0">
                <a:solidFill>
                  <a:srgbClr val="00B050"/>
                </a:solidFill>
              </a:rPr>
              <a:t>Cellulitis</a:t>
            </a:r>
          </a:p>
        </p:txBody>
      </p:sp>
    </p:spTree>
    <p:extLst>
      <p:ext uri="{BB962C8B-B14F-4D97-AF65-F5344CB8AC3E}">
        <p14:creationId xmlns:p14="http://schemas.microsoft.com/office/powerpoint/2010/main" val="6665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436" y="13993"/>
            <a:ext cx="5364273" cy="649127"/>
          </a:xfrm>
          <a:solidFill>
            <a:schemeClr val="accent1">
              <a:lumMod val="20000"/>
              <a:lumOff val="80000"/>
            </a:schemeClr>
          </a:solidFill>
        </p:spPr>
        <p:txBody>
          <a:bodyPr>
            <a:noAutofit/>
          </a:bodyPr>
          <a:lstStyle/>
          <a:p>
            <a:pPr algn="ctr"/>
            <a:r>
              <a:rPr lang="en-US" sz="2600" b="1" dirty="0">
                <a:solidFill>
                  <a:srgbClr val="C00000"/>
                </a:solidFill>
                <a:latin typeface="Arial" pitchFamily="34" charset="0"/>
                <a:ea typeface="+mn-ea"/>
                <a:cs typeface="Arial" pitchFamily="34" charset="0"/>
              </a:rPr>
              <a:t>Impetigo </a:t>
            </a:r>
            <a:r>
              <a:rPr lang="en-US" sz="2600" b="1" dirty="0" err="1">
                <a:solidFill>
                  <a:srgbClr val="C00000"/>
                </a:solidFill>
                <a:latin typeface="Arial" pitchFamily="34" charset="0"/>
                <a:ea typeface="+mn-ea"/>
                <a:cs typeface="Arial" pitchFamily="34" charset="0"/>
              </a:rPr>
              <a:t>contagiosum</a:t>
            </a:r>
            <a:endParaRPr lang="en-US" sz="2600" b="1" dirty="0">
              <a:solidFill>
                <a:srgbClr val="C00000"/>
              </a:solidFill>
              <a:latin typeface="Arial" pitchFamily="34" charset="0"/>
              <a:ea typeface="+mn-ea"/>
              <a:cs typeface="Arial" pitchFamily="34" charset="0"/>
            </a:endParaRPr>
          </a:p>
        </p:txBody>
      </p:sp>
      <p:sp>
        <p:nvSpPr>
          <p:cNvPr id="3" name="Content Placeholder 2"/>
          <p:cNvSpPr>
            <a:spLocks noGrp="1"/>
          </p:cNvSpPr>
          <p:nvPr>
            <p:ph idx="1"/>
          </p:nvPr>
        </p:nvSpPr>
        <p:spPr>
          <a:xfrm>
            <a:off x="168169" y="780383"/>
            <a:ext cx="4230535" cy="5403143"/>
          </a:xfrm>
          <a:solidFill>
            <a:schemeClr val="accent2">
              <a:lumMod val="20000"/>
              <a:lumOff val="80000"/>
            </a:schemeClr>
          </a:solidFill>
          <a:ln>
            <a:solidFill>
              <a:schemeClr val="tx2"/>
            </a:solidFill>
          </a:ln>
        </p:spPr>
        <p:txBody>
          <a:bodyPr>
            <a:normAutofit fontScale="70000" lnSpcReduction="20000"/>
          </a:bodyPr>
          <a:lstStyle/>
          <a:p>
            <a:pPr algn="just">
              <a:buFontTx/>
              <a:buChar char="-"/>
            </a:pPr>
            <a:endParaRPr lang="en-US" sz="2400" b="1" dirty="0">
              <a:solidFill>
                <a:srgbClr val="002060"/>
              </a:solidFill>
            </a:endParaRPr>
          </a:p>
          <a:p>
            <a:pPr algn="just">
              <a:buFontTx/>
              <a:buChar char="-"/>
            </a:pPr>
            <a:r>
              <a:rPr lang="en-US" sz="2400" b="1" dirty="0">
                <a:solidFill>
                  <a:srgbClr val="002060"/>
                </a:solidFill>
              </a:rPr>
              <a:t>It affects outer keratin layer of the skin</a:t>
            </a:r>
          </a:p>
          <a:p>
            <a:pPr algn="just">
              <a:lnSpc>
                <a:spcPct val="160000"/>
              </a:lnSpc>
              <a:buFontTx/>
              <a:buChar char="-"/>
            </a:pPr>
            <a:r>
              <a:rPr lang="en-US" sz="2400" b="1" i="1" dirty="0">
                <a:solidFill>
                  <a:srgbClr val="002060"/>
                </a:solidFill>
              </a:rPr>
              <a:t>S. </a:t>
            </a:r>
            <a:r>
              <a:rPr lang="en-US" sz="2400" b="1" i="1" dirty="0" err="1">
                <a:solidFill>
                  <a:srgbClr val="002060"/>
                </a:solidFill>
              </a:rPr>
              <a:t>pyogenes</a:t>
            </a:r>
            <a:r>
              <a:rPr lang="en-US" sz="2400" b="1" i="1" dirty="0">
                <a:solidFill>
                  <a:srgbClr val="002060"/>
                </a:solidFill>
              </a:rPr>
              <a:t> </a:t>
            </a:r>
            <a:r>
              <a:rPr lang="en-US" sz="2400" b="1" dirty="0">
                <a:solidFill>
                  <a:srgbClr val="002060"/>
                </a:solidFill>
              </a:rPr>
              <a:t>enter through minor skin abrasion , minor trauma or insect bite</a:t>
            </a:r>
          </a:p>
          <a:p>
            <a:pPr algn="just">
              <a:buFontTx/>
              <a:buChar char="-"/>
            </a:pPr>
            <a:r>
              <a:rPr lang="en-US" sz="2400" b="1" dirty="0">
                <a:solidFill>
                  <a:srgbClr val="002060"/>
                </a:solidFill>
              </a:rPr>
              <a:t>It is contagious (contact transmission)</a:t>
            </a:r>
          </a:p>
          <a:p>
            <a:pPr algn="just">
              <a:lnSpc>
                <a:spcPct val="150000"/>
              </a:lnSpc>
              <a:buFontTx/>
              <a:buChar char="-"/>
            </a:pPr>
            <a:r>
              <a:rPr lang="en-US" sz="2400" b="1" dirty="0">
                <a:solidFill>
                  <a:srgbClr val="002060"/>
                </a:solidFill>
              </a:rPr>
              <a:t>More common in summer, children (below 15 years with the peak from 2-5 years so called school sore) , bad hygiene and developing countries, and in the face.</a:t>
            </a:r>
          </a:p>
          <a:p>
            <a:pPr algn="just">
              <a:buFontTx/>
              <a:buChar char="-"/>
            </a:pPr>
            <a:r>
              <a:rPr lang="en-US" sz="2400" b="1" dirty="0">
                <a:solidFill>
                  <a:srgbClr val="002060"/>
                </a:solidFill>
              </a:rPr>
              <a:t>Types :</a:t>
            </a:r>
          </a:p>
          <a:p>
            <a:pPr algn="just">
              <a:lnSpc>
                <a:spcPct val="170000"/>
              </a:lnSpc>
            </a:pPr>
            <a:r>
              <a:rPr lang="en-US" sz="2400" b="1" dirty="0">
                <a:solidFill>
                  <a:srgbClr val="C00000"/>
                </a:solidFill>
              </a:rPr>
              <a:t>Non bullous </a:t>
            </a:r>
            <a:r>
              <a:rPr lang="en-US" sz="2400" b="1" dirty="0">
                <a:solidFill>
                  <a:srgbClr val="002060"/>
                </a:solidFill>
              </a:rPr>
              <a:t>streptococcal causing impetigo</a:t>
            </a:r>
          </a:p>
          <a:p>
            <a:pPr algn="just"/>
            <a:r>
              <a:rPr lang="en-US" sz="2400" b="1" dirty="0">
                <a:solidFill>
                  <a:srgbClr val="C00000"/>
                </a:solidFill>
              </a:rPr>
              <a:t>Bullous</a:t>
            </a:r>
            <a:r>
              <a:rPr lang="en-US" sz="2400" b="1" dirty="0">
                <a:solidFill>
                  <a:srgbClr val="002060"/>
                </a:solidFill>
              </a:rPr>
              <a:t> (mainly caused by </a:t>
            </a:r>
            <a:r>
              <a:rPr lang="en-US" sz="2400" b="1" i="1" dirty="0" err="1">
                <a:solidFill>
                  <a:srgbClr val="002060"/>
                </a:solidFill>
              </a:rPr>
              <a:t>Staph.aureus</a:t>
            </a:r>
            <a:r>
              <a:rPr lang="en-US" sz="2400" b="1" dirty="0">
                <a:solidFill>
                  <a:srgbClr val="002060"/>
                </a:solidFill>
              </a:rPr>
              <a:t>)</a:t>
            </a:r>
          </a:p>
          <a:p>
            <a:pPr>
              <a:buFontTx/>
              <a:buChar char="-"/>
              <a:tabLst>
                <a:tab pos="852488" algn="l"/>
              </a:tabLst>
            </a:pPr>
            <a:endParaRPr lang="en-US" sz="2400" dirty="0">
              <a:solidFill>
                <a:srgbClr val="002060"/>
              </a:solidFill>
            </a:endParaRPr>
          </a:p>
        </p:txBody>
      </p:sp>
      <p:pic>
        <p:nvPicPr>
          <p:cNvPr id="10" name="Picture 6"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463" y="13993"/>
            <a:ext cx="687872" cy="6983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REPTOCOCCUS PYOGENES – Microbi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48" y="-18113"/>
            <a:ext cx="915712" cy="7625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pcds.org.uk/imager/gallery/clinical/impetigo/36969/impetigo_estrept030_fee391183f15cb4d62773032fe0be92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636" y="744617"/>
            <a:ext cx="3975300" cy="27120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flipH="1">
            <a:off x="4585949" y="3778943"/>
            <a:ext cx="4558050" cy="1200329"/>
          </a:xfrm>
          <a:prstGeom prst="rect">
            <a:avLst/>
          </a:prstGeom>
          <a:solidFill>
            <a:schemeClr val="accent1">
              <a:lumMod val="20000"/>
              <a:lumOff val="80000"/>
            </a:schemeClr>
          </a:solidFill>
        </p:spPr>
        <p:txBody>
          <a:bodyPr wrap="square" rtlCol="0">
            <a:spAutoFit/>
          </a:bodyPr>
          <a:lstStyle/>
          <a:p>
            <a:pPr algn="ctr"/>
            <a:r>
              <a:rPr lang="en-US" dirty="0"/>
              <a:t>Begins as papules that form vesicles surrounded by erythema which enlarge and breakdown forming crusts (</a:t>
            </a:r>
            <a:r>
              <a:rPr lang="en-US" dirty="0">
                <a:solidFill>
                  <a:srgbClr val="FF0000"/>
                </a:solidFill>
              </a:rPr>
              <a:t>honey -</a:t>
            </a:r>
            <a:r>
              <a:rPr lang="en-US" dirty="0" err="1">
                <a:solidFill>
                  <a:srgbClr val="FF0000"/>
                </a:solidFill>
              </a:rPr>
              <a:t>coloured</a:t>
            </a:r>
            <a:r>
              <a:rPr lang="en-US" dirty="0">
                <a:solidFill>
                  <a:srgbClr val="FF0000"/>
                </a:solidFill>
              </a:rPr>
              <a:t>) and heal without scar </a:t>
            </a:r>
          </a:p>
        </p:txBody>
      </p:sp>
      <p:pic>
        <p:nvPicPr>
          <p:cNvPr id="5124" name="Picture 4" descr="Image: Bullous Impetigo - MSD Manual Consumer Vers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8015" y="5033541"/>
            <a:ext cx="2488849" cy="1707549"/>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4135228" y="6346520"/>
            <a:ext cx="1114817" cy="2630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585951" y="6068707"/>
            <a:ext cx="1114817" cy="2630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547365" y="6609567"/>
            <a:ext cx="1114817" cy="2630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flipH="1">
            <a:off x="889504" y="6183527"/>
            <a:ext cx="2346752" cy="523220"/>
          </a:xfrm>
          <a:prstGeom prst="rect">
            <a:avLst/>
          </a:prstGeom>
          <a:noFill/>
        </p:spPr>
        <p:txBody>
          <a:bodyPr wrap="square" rtlCol="0">
            <a:spAutoFit/>
          </a:bodyPr>
          <a:lstStyle/>
          <a:p>
            <a:pPr algn="ctr"/>
            <a:r>
              <a:rPr lang="en-US" sz="2800" b="1" dirty="0"/>
              <a:t>Bullous type</a:t>
            </a:r>
          </a:p>
        </p:txBody>
      </p:sp>
      <p:sp>
        <p:nvSpPr>
          <p:cNvPr id="15" name="TextBox 14"/>
          <p:cNvSpPr txBox="1"/>
          <p:nvPr/>
        </p:nvSpPr>
        <p:spPr>
          <a:xfrm flipH="1">
            <a:off x="4648504" y="3352901"/>
            <a:ext cx="3821895" cy="461665"/>
          </a:xfrm>
          <a:prstGeom prst="rect">
            <a:avLst/>
          </a:prstGeom>
          <a:noFill/>
        </p:spPr>
        <p:txBody>
          <a:bodyPr wrap="square" rtlCol="0">
            <a:spAutoFit/>
          </a:bodyPr>
          <a:lstStyle/>
          <a:p>
            <a:pPr algn="ctr"/>
            <a:r>
              <a:rPr lang="en-US" sz="2400" b="1" dirty="0"/>
              <a:t>Non bullous type</a:t>
            </a:r>
          </a:p>
        </p:txBody>
      </p:sp>
    </p:spTree>
    <p:extLst>
      <p:ext uri="{BB962C8B-B14F-4D97-AF65-F5344CB8AC3E}">
        <p14:creationId xmlns:p14="http://schemas.microsoft.com/office/powerpoint/2010/main" val="1824879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1453</TotalTime>
  <Words>1145</Words>
  <Application>Microsoft Office PowerPoint</Application>
  <PresentationFormat>On-screen Show (4:3)</PresentationFormat>
  <Paragraphs>187</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Bacterial infection of the skin</vt:lpstr>
      <vt:lpstr>PowerPoint Presentation</vt:lpstr>
      <vt:lpstr>Streptococcus pyogens</vt:lpstr>
      <vt:lpstr>Name</vt:lpstr>
      <vt:lpstr>Morphology and Culture</vt:lpstr>
      <vt:lpstr>PowerPoint Presentation</vt:lpstr>
      <vt:lpstr>PowerPoint Presentation</vt:lpstr>
      <vt:lpstr>PowerPoint Presentation</vt:lpstr>
      <vt:lpstr>Impetigo contagiosum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Bacterial infection of the skin</vt:lpstr>
      <vt:lpstr>Morphology and Culture</vt:lpstr>
      <vt:lpstr>Acne pathogenesis</vt:lpstr>
      <vt:lpstr>Clinical forms of acne</vt:lpstr>
      <vt:lpstr>PowerPoint Presentation</vt:lpstr>
      <vt:lpstr>PowerPoint Presentation</vt:lpstr>
      <vt:lpstr>PowerPoint Presentation</vt:lpstr>
      <vt:lpst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infection of the skin</dc:title>
  <dc:creator>Admin</dc:creator>
  <cp:lastModifiedBy>razanemad852@gmail.com</cp:lastModifiedBy>
  <cp:revision>250</cp:revision>
  <dcterms:created xsi:type="dcterms:W3CDTF">2023-02-22T19:41:36Z</dcterms:created>
  <dcterms:modified xsi:type="dcterms:W3CDTF">2023-03-02T03:39:22Z</dcterms:modified>
</cp:coreProperties>
</file>