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6858000" cx="9144000"/>
  <p:notesSz cx="6858000" cy="9144000"/>
  <p:embeddedFontLst>
    <p:embeddedFont>
      <p:font typeface="Tahoma"/>
      <p:regular r:id="rId70"/>
      <p:bold r:id="rId71"/>
    </p:embeddedFont>
    <p:embeddedFont>
      <p:font typeface="Noto Sans Symbols"/>
      <p:regular r:id="rId72"/>
      <p:bold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74" roundtripDataSignature="AMtx7miaA7D94Mrlj9fYu+QgmZ7yKgZD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NotoSansSymbols-bold.fntdata"/><Relationship Id="rId72" Type="http://schemas.openxmlformats.org/officeDocument/2006/relationships/font" Target="fonts/NotoSansSymbols-regular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customschemas.google.com/relationships/presentationmetadata" Target="meta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Tahoma-bold.fntdata"/><Relationship Id="rId70" Type="http://schemas.openxmlformats.org/officeDocument/2006/relationships/font" Target="fonts/Tahoma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iron is conserved for reuse, whereas carbon monoxide is excreted through the lungs and can be measured in the patient's breath to quantify bilirubin production.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66"/>
          <p:cNvGrpSpPr/>
          <p:nvPr/>
        </p:nvGrpSpPr>
        <p:grpSpPr>
          <a:xfrm>
            <a:off x="0" y="6350"/>
            <a:ext cx="9140827" cy="6851650"/>
            <a:chOff x="0" y="6350"/>
            <a:chExt cx="9140827" cy="6851650"/>
          </a:xfrm>
        </p:grpSpPr>
        <p:grpSp>
          <p:nvGrpSpPr>
            <p:cNvPr id="30" name="Google Shape;30;p66"/>
            <p:cNvGrpSpPr/>
            <p:nvPr/>
          </p:nvGrpSpPr>
          <p:grpSpPr>
            <a:xfrm>
              <a:off x="0" y="1843087"/>
              <a:ext cx="9140827" cy="5014913"/>
              <a:chOff x="0" y="1843087"/>
              <a:chExt cx="9140827" cy="5014913"/>
            </a:xfrm>
          </p:grpSpPr>
          <p:sp>
            <p:nvSpPr>
              <p:cNvPr id="31" name="Google Shape;31;p66"/>
              <p:cNvSpPr/>
              <p:nvPr/>
            </p:nvSpPr>
            <p:spPr>
              <a:xfrm>
                <a:off x="885825" y="1843087"/>
                <a:ext cx="8255002" cy="5014913"/>
              </a:xfrm>
              <a:custGeom>
                <a:rect b="b" l="l" r="r" t="t"/>
                <a:pathLst>
                  <a:path extrusionOk="0" h="3159" w="5184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66"/>
              <p:cNvSpPr/>
              <p:nvPr/>
            </p:nvSpPr>
            <p:spPr>
              <a:xfrm>
                <a:off x="0" y="1843087"/>
                <a:ext cx="885825" cy="5014913"/>
              </a:xfrm>
              <a:custGeom>
                <a:rect b="b" l="l" r="r" t="t"/>
                <a:pathLst>
                  <a:path extrusionOk="0" h="3159" w="556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66"/>
            <p:cNvSpPr/>
            <p:nvPr/>
          </p:nvSpPr>
          <p:spPr>
            <a:xfrm>
              <a:off x="876300" y="1509712"/>
              <a:ext cx="19050" cy="666750"/>
            </a:xfrm>
            <a:custGeom>
              <a:rect b="b" l="l" r="r" t="t"/>
              <a:pathLst>
                <a:path extrusionOk="0" h="420" w="12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6"/>
            <p:cNvSpPr/>
            <p:nvPr/>
          </p:nvSpPr>
          <p:spPr>
            <a:xfrm>
              <a:off x="1217612" y="1833562"/>
              <a:ext cx="400050" cy="19050"/>
            </a:xfrm>
            <a:custGeom>
              <a:rect b="b" l="l" r="r" t="t"/>
              <a:pathLst>
                <a:path extrusionOk="0" h="12" w="251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6"/>
            <p:cNvSpPr/>
            <p:nvPr/>
          </p:nvSpPr>
          <p:spPr>
            <a:xfrm>
              <a:off x="0" y="1833562"/>
              <a:ext cx="557212" cy="19050"/>
            </a:xfrm>
            <a:custGeom>
              <a:rect b="b" l="l" r="r" t="t"/>
              <a:pathLst>
                <a:path extrusionOk="0" h="12" w="251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36;p66"/>
            <p:cNvGrpSpPr/>
            <p:nvPr/>
          </p:nvGrpSpPr>
          <p:grpSpPr>
            <a:xfrm>
              <a:off x="552450" y="6350"/>
              <a:ext cx="8588371" cy="6851650"/>
              <a:chOff x="552450" y="6350"/>
              <a:chExt cx="8588371" cy="6851650"/>
            </a:xfrm>
          </p:grpSpPr>
          <p:sp>
            <p:nvSpPr>
              <p:cNvPr id="37" name="Google Shape;37;p66"/>
              <p:cNvSpPr/>
              <p:nvPr/>
            </p:nvSpPr>
            <p:spPr>
              <a:xfrm>
                <a:off x="876300" y="6350"/>
                <a:ext cx="19050" cy="1103313"/>
              </a:xfrm>
              <a:custGeom>
                <a:rect b="b" l="l" r="r" t="t"/>
                <a:pathLst>
                  <a:path extrusionOk="0" h="695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66"/>
              <p:cNvSpPr/>
              <p:nvPr/>
            </p:nvSpPr>
            <p:spPr>
              <a:xfrm>
                <a:off x="876300" y="2576512"/>
                <a:ext cx="19050" cy="4281488"/>
              </a:xfrm>
              <a:custGeom>
                <a:rect b="b" l="l" r="r" t="t"/>
                <a:pathLst>
                  <a:path extrusionOk="0" h="2697" w="12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66"/>
              <p:cNvSpPr/>
              <p:nvPr/>
            </p:nvSpPr>
            <p:spPr>
              <a:xfrm>
                <a:off x="1617662" y="1833562"/>
                <a:ext cx="7523159" cy="19050"/>
              </a:xfrm>
              <a:custGeom>
                <a:rect b="b" l="l" r="r" t="t"/>
                <a:pathLst>
                  <a:path extrusionOk="0" h="12" w="4724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66"/>
              <p:cNvSpPr/>
              <p:nvPr/>
            </p:nvSpPr>
            <p:spPr>
              <a:xfrm>
                <a:off x="876300" y="2176462"/>
                <a:ext cx="19050" cy="400050"/>
              </a:xfrm>
              <a:custGeom>
                <a:rect b="b" l="l" r="r" t="t"/>
                <a:pathLst>
                  <a:path extrusionOk="0" h="252" w="1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66"/>
              <p:cNvSpPr/>
              <p:nvPr/>
            </p:nvSpPr>
            <p:spPr>
              <a:xfrm>
                <a:off x="876300" y="1109662"/>
                <a:ext cx="19050" cy="400050"/>
              </a:xfrm>
              <a:custGeom>
                <a:rect b="b" l="l" r="r" t="t"/>
                <a:pathLst>
                  <a:path extrusionOk="0" h="252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66"/>
              <p:cNvSpPr/>
              <p:nvPr/>
            </p:nvSpPr>
            <p:spPr>
              <a:xfrm>
                <a:off x="552450" y="1833562"/>
                <a:ext cx="665162" cy="19050"/>
              </a:xfrm>
              <a:custGeom>
                <a:rect b="b" l="l" r="r" t="t"/>
                <a:pathLst>
                  <a:path extrusionOk="0" h="12" w="418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" name="Google Shape;43;p66"/>
          <p:cNvSpPr txBox="1"/>
          <p:nvPr>
            <p:ph type="ctrTitle"/>
          </p:nvPr>
        </p:nvSpPr>
        <p:spPr>
          <a:xfrm>
            <a:off x="1066800" y="1997075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6"/>
          <p:cNvSpPr txBox="1"/>
          <p:nvPr>
            <p:ph idx="1" type="subTitle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45" name="Google Shape;45;p66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6"/>
          <p:cNvSpPr txBox="1"/>
          <p:nvPr>
            <p:ph idx="11" type="ftr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6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7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7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0861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indent="-30861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indent="-30860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indent="-30860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51" name="Google Shape;51;p67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7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7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8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8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9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9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9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65"/>
          <p:cNvGrpSpPr/>
          <p:nvPr/>
        </p:nvGrpSpPr>
        <p:grpSpPr>
          <a:xfrm>
            <a:off x="0" y="6350"/>
            <a:ext cx="9140827" cy="6851650"/>
            <a:chOff x="0" y="6350"/>
            <a:chExt cx="9140827" cy="6851650"/>
          </a:xfrm>
        </p:grpSpPr>
        <p:sp>
          <p:nvSpPr>
            <p:cNvPr id="11" name="Google Shape;11;p65"/>
            <p:cNvSpPr/>
            <p:nvPr/>
          </p:nvSpPr>
          <p:spPr>
            <a:xfrm>
              <a:off x="885825" y="1843087"/>
              <a:ext cx="8255002" cy="5014913"/>
            </a:xfrm>
            <a:custGeom>
              <a:rect b="b" l="l" r="r" t="t"/>
              <a:pathLst>
                <a:path extrusionOk="0" h="3159" w="5184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65"/>
            <p:cNvSpPr/>
            <p:nvPr/>
          </p:nvSpPr>
          <p:spPr>
            <a:xfrm>
              <a:off x="0" y="1843087"/>
              <a:ext cx="885825" cy="5014913"/>
            </a:xfrm>
            <a:custGeom>
              <a:rect b="b" l="l" r="r" t="t"/>
              <a:pathLst>
                <a:path extrusionOk="0" h="3159" w="556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65"/>
            <p:cNvGrpSpPr/>
            <p:nvPr/>
          </p:nvGrpSpPr>
          <p:grpSpPr>
            <a:xfrm>
              <a:off x="0" y="6350"/>
              <a:ext cx="9140821" cy="6851650"/>
              <a:chOff x="0" y="6350"/>
              <a:chExt cx="9140821" cy="6851650"/>
            </a:xfrm>
          </p:grpSpPr>
          <p:sp>
            <p:nvSpPr>
              <p:cNvPr id="14" name="Google Shape;14;p65"/>
              <p:cNvSpPr/>
              <p:nvPr/>
            </p:nvSpPr>
            <p:spPr>
              <a:xfrm>
                <a:off x="876300" y="6350"/>
                <a:ext cx="19050" cy="1103313"/>
              </a:xfrm>
              <a:custGeom>
                <a:rect b="b" l="l" r="r" t="t"/>
                <a:pathLst>
                  <a:path extrusionOk="0" h="695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65"/>
              <p:cNvSpPr/>
              <p:nvPr/>
            </p:nvSpPr>
            <p:spPr>
              <a:xfrm>
                <a:off x="876300" y="2576512"/>
                <a:ext cx="19050" cy="4281488"/>
              </a:xfrm>
              <a:custGeom>
                <a:rect b="b" l="l" r="r" t="t"/>
                <a:pathLst>
                  <a:path extrusionOk="0" h="2697" w="12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65"/>
              <p:cNvSpPr/>
              <p:nvPr/>
            </p:nvSpPr>
            <p:spPr>
              <a:xfrm>
                <a:off x="1617662" y="1833562"/>
                <a:ext cx="7523159" cy="19050"/>
              </a:xfrm>
              <a:custGeom>
                <a:rect b="b" l="l" r="r" t="t"/>
                <a:pathLst>
                  <a:path extrusionOk="0" h="12" w="4724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65"/>
              <p:cNvSpPr/>
              <p:nvPr/>
            </p:nvSpPr>
            <p:spPr>
              <a:xfrm>
                <a:off x="876300" y="2176462"/>
                <a:ext cx="19050" cy="400050"/>
              </a:xfrm>
              <a:custGeom>
                <a:rect b="b" l="l" r="r" t="t"/>
                <a:pathLst>
                  <a:path extrusionOk="0" h="252" w="1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65"/>
              <p:cNvSpPr/>
              <p:nvPr/>
            </p:nvSpPr>
            <p:spPr>
              <a:xfrm>
                <a:off x="876300" y="1109662"/>
                <a:ext cx="19050" cy="400050"/>
              </a:xfrm>
              <a:custGeom>
                <a:rect b="b" l="l" r="r" t="t"/>
                <a:pathLst>
                  <a:path extrusionOk="0" h="252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65"/>
              <p:cNvSpPr/>
              <p:nvPr/>
            </p:nvSpPr>
            <p:spPr>
              <a:xfrm>
                <a:off x="876300" y="1509712"/>
                <a:ext cx="19050" cy="666750"/>
              </a:xfrm>
              <a:custGeom>
                <a:rect b="b" l="l" r="r" t="t"/>
                <a:pathLst>
                  <a:path extrusionOk="0" h="420" w="12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65"/>
              <p:cNvSpPr/>
              <p:nvPr/>
            </p:nvSpPr>
            <p:spPr>
              <a:xfrm>
                <a:off x="0" y="1833562"/>
                <a:ext cx="557212" cy="19050"/>
              </a:xfrm>
              <a:custGeom>
                <a:rect b="b" l="l" r="r" t="t"/>
                <a:pathLst>
                  <a:path extrusionOk="0" h="12" w="251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65"/>
              <p:cNvSpPr/>
              <p:nvPr/>
            </p:nvSpPr>
            <p:spPr>
              <a:xfrm>
                <a:off x="1217612" y="1833562"/>
                <a:ext cx="400050" cy="19050"/>
              </a:xfrm>
              <a:custGeom>
                <a:rect b="b" l="l" r="r" t="t"/>
                <a:pathLst>
                  <a:path extrusionOk="0" h="12" w="251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65"/>
              <p:cNvSpPr/>
              <p:nvPr/>
            </p:nvSpPr>
            <p:spPr>
              <a:xfrm>
                <a:off x="552450" y="1833562"/>
                <a:ext cx="665162" cy="19050"/>
              </a:xfrm>
              <a:custGeom>
                <a:rect b="b" l="l" r="r" t="t"/>
                <a:pathLst>
                  <a:path extrusionOk="0" h="12" w="418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" name="Google Shape;23;p65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65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65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5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5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medicine.medscape.com/article/975276-overview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://www.ncbi.nlm.nih.gov/entrez/query.fcgi?cmd=Retrieve&amp;db=PubMed&amp;list_uids=1306646&amp;dopt=Abstrac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1066800" y="1997075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ahoma"/>
              <a:buNone/>
            </a:pPr>
            <a:r>
              <a:rPr b="1" i="0" lang="en-US" sz="4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Hyperbilirubinaemia</a:t>
            </a:r>
            <a:endParaRPr/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1905000" y="3657600"/>
            <a:ext cx="533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0" i="0" lang="en-US" sz="24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             Dr. A. Tarawneh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b="0" i="1" lang="en-US" sz="18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                       Neonatologist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971550" y="2060575"/>
            <a:ext cx="7543800" cy="4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initial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haematocrit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decreased red blood cell survival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t1/2 of adult RBC’s is 120 days, of HbF containing RBC’s is 90 d.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Frequent occurrence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haematomas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(e.g. cephalhaematoma) and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bruising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newborn liver Metabolism in utero occurs via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placenta and maternal liver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At birth there is a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sudden increased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bilirubin load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1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Decreased ligandin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concentration</a:t>
            </a:r>
            <a:endParaRPr/>
          </a:p>
        </p:txBody>
      </p:sp>
      <p:sp>
        <p:nvSpPr>
          <p:cNvPr id="128" name="Google Shape;128;p10"/>
          <p:cNvSpPr txBox="1"/>
          <p:nvPr>
            <p:ph type="title"/>
          </p:nvPr>
        </p:nvSpPr>
        <p:spPr>
          <a:xfrm>
            <a:off x="1042987" y="26035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Neonatal Risk Factors</a:t>
            </a:r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1547812" y="5157787"/>
            <a:ext cx="1079400" cy="433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Neonatal Risk Factors</a:t>
            </a:r>
            <a:endParaRPr/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1042975" y="1765275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Decreased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activity of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glucuronidation pathway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Increased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enterohepatic circulation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dehydration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the first few days concentrates the bilirubin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calorie deprivation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the first few days decreases glucuronidation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These last 2 factors more marked in breast fed babies.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idx="4294967295" type="title"/>
          </p:nvPr>
        </p:nvSpPr>
        <p:spPr>
          <a:xfrm>
            <a:off x="1066800" y="495300"/>
            <a:ext cx="75438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Neonatal Risk Factors </a:t>
            </a: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Binding Site Competitors</a:t>
            </a:r>
            <a:endParaRPr/>
          </a:p>
        </p:txBody>
      </p:sp>
      <p:sp>
        <p:nvSpPr>
          <p:cNvPr id="141" name="Google Shape;141;p12"/>
          <p:cNvSpPr txBox="1"/>
          <p:nvPr>
            <p:ph idx="4294967295" type="body"/>
          </p:nvPr>
        </p:nvSpPr>
        <p:spPr>
          <a:xfrm>
            <a:off x="1066800" y="2590800"/>
            <a:ext cx="66651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Sulfonamides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Oxacillin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Diazepam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Cefonicid</a:t>
            </a:r>
            <a:endParaRPr/>
          </a:p>
        </p:txBody>
      </p:sp>
      <p:sp>
        <p:nvSpPr>
          <p:cNvPr id="142" name="Google Shape;142;p12"/>
          <p:cNvSpPr txBox="1"/>
          <p:nvPr>
            <p:ph idx="4294967295" type="body"/>
          </p:nvPr>
        </p:nvSpPr>
        <p:spPr>
          <a:xfrm>
            <a:off x="4911725" y="2590800"/>
            <a:ext cx="3699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Cefotetan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Ceftriaxone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Cefmetazole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Moxalactam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990600" y="5181600"/>
            <a:ext cx="75438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all these agents in the neonatal period, especially if jaundiced, they may </a:t>
            </a:r>
            <a:r>
              <a:rPr b="0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displace bilirubin from albumin binding sites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precipitate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kernicterus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 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History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149" name="Google Shape;149;p13"/>
          <p:cNvSpPr txBox="1"/>
          <p:nvPr>
            <p:ph idx="1" type="body"/>
          </p:nvPr>
        </p:nvSpPr>
        <p:spPr>
          <a:xfrm>
            <a:off x="971550" y="1989137"/>
            <a:ext cx="75438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Presentation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duration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neonatal jaundice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Typically, presentation is on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second or third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day of life.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Jaundice that is visible during the first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24 hours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life is likely to be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nonphysiologic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Infants who present with jaundice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after 3-4 days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life may also require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closer monitoring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infants with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severe jaundice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jaundice that continues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beyond the first 1-2 weeks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life: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the results of the newborn metabolic screen should be  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checked for </a:t>
            </a:r>
            <a:r>
              <a:rPr b="0" i="0" lang="en-US" sz="18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galactosemia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18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congenital hypothyroidism</a:t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1331912" y="5876925"/>
            <a:ext cx="760500" cy="2889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Family history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Previous sibling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jaundice in the neonatal period, particularly if the jaundice required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treatment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 family members with jaundice or known family history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Gilbert syndrome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Anemia, splenectomy, or bile stones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family members or known heredity for hemolytic disorders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Liver disease</a:t>
            </a:r>
            <a:endParaRPr/>
          </a:p>
        </p:txBody>
      </p:sp>
      <p:sp>
        <p:nvSpPr>
          <p:cNvPr id="156" name="Google Shape;156;p14"/>
          <p:cNvSpPr txBox="1"/>
          <p:nvPr>
            <p:ph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History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History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pregnancy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delivery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Maternal illness suggestive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viral or other infection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Maternal drug intake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Delayed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cord clamping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Birth trauma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bruising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5"/>
          <p:cNvSpPr txBox="1"/>
          <p:nvPr>
            <p:ph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History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Postnatal history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Loss of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stool color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Breast feeding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Greater than average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weight loss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Symptoms or signs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hypothyroidism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Symptoms or signs of metabolic disease (eg,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galactosemia)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Exposure to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total parental nutrition</a:t>
            </a:r>
            <a:endParaRPr/>
          </a:p>
        </p:txBody>
      </p:sp>
      <p:sp>
        <p:nvSpPr>
          <p:cNvPr id="168" name="Google Shape;168;p16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History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examination</a:t>
            </a:r>
            <a:endParaRPr/>
          </a:p>
        </p:txBody>
      </p:sp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most infants color is the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only finding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 physical examination.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intense jaundice may be associated with neurologic findings :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drowsiness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such as changes in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muscle tone</a:t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seizures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altered cry characteristics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a significantly jaundiced infant these are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danger signs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 require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immediate attention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prevent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kernicterus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1258887" y="5084762"/>
            <a:ext cx="831900" cy="287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Neonatal jaundice with ,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Hepatosplenomegaly, petechiae, and microcephaly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may be associated with 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hemolytic anemia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1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sepsis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1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congenital infection</a:t>
            </a:r>
            <a:endParaRPr/>
          </a:p>
          <a:p>
            <a:pPr indent="-15748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infant's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weight curve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should be evaluated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1" name="Google Shape;181;p18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Physical examination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  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Bilirubin Screening</a:t>
            </a:r>
            <a:endParaRPr/>
          </a:p>
        </p:txBody>
      </p:sp>
      <p:sp>
        <p:nvSpPr>
          <p:cNvPr id="187" name="Google Shape;187;p19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Visible jaundice at about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5 mg/dl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TCB 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Monitors (transcutaneous bilirubinometers)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 invasive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Actual levels usually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less than TCB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Heelstick vs. venous serum levels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Correlate well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levels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&lt; 10 mg/dl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Heel sticks run about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 mg higher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when levels &gt;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10 mg/dl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Background</a:t>
            </a:r>
            <a:b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Jaundice is the most common condition that requires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medical attention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newborns.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Jaundice is observed during the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1st wk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60% of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term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infants  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80% of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preterm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infants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yellow coloration of the skin and sclera (</a:t>
            </a:r>
            <a:r>
              <a:rPr b="1" i="1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icterus)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the result of accumulation of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unconjugated bilirubin</a:t>
            </a: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most infants: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unconjugated hyperbilirubinemia reflects a </a:t>
            </a:r>
            <a:r>
              <a:rPr b="1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normal transitional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phenomenon.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unconjugated bilirubin is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neurotoxic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kernicterus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Diagnosis of Hyperbilirubinaemia    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When To Work Up</a:t>
            </a:r>
            <a:endParaRPr/>
          </a:p>
        </p:txBody>
      </p:sp>
      <p:sp>
        <p:nvSpPr>
          <p:cNvPr id="193" name="Google Shape;193;p20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Conjugated hyperbilirubinaemia;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any time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Cord bilirubin (if obtained)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 70 </a:t>
            </a:r>
            <a:r>
              <a:rPr b="0" i="0" lang="en-US" sz="20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Total bilirubin &gt;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170 </a:t>
            </a:r>
            <a:r>
              <a:rPr b="0" i="0" lang="en-US" sz="20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 at or before 24 hours of life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increase of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 85 </a:t>
            </a:r>
            <a:r>
              <a:rPr b="0" i="0" lang="en-US" sz="20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mol/l/day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total bilirubin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 250 </a:t>
            </a:r>
            <a:r>
              <a:rPr b="0" i="0" lang="en-US" sz="20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 in any infant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Diagnosis of Hyperbilirubinaemia 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The Initial Work Up</a:t>
            </a:r>
            <a:endParaRPr/>
          </a:p>
        </p:txBody>
      </p:sp>
      <p:sp>
        <p:nvSpPr>
          <p:cNvPr id="199" name="Google Shape;199;p21"/>
          <p:cNvSpPr txBox="1"/>
          <p:nvPr>
            <p:ph idx="1" type="body"/>
          </p:nvPr>
        </p:nvSpPr>
        <p:spPr>
          <a:xfrm>
            <a:off x="1187450" y="2133600"/>
            <a:ext cx="7194600" cy="3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full history and physical exam , Attention to 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birth weight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discharge weight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weight on admission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feeding history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state of hydration</a:t>
            </a:r>
            <a:endParaRPr/>
          </a:p>
          <a:p>
            <a:pPr indent="-21844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Total and direct bilirubin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CBC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Blood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type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0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Rh determination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mother and infant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Direct antiglobulin test (DAT) in the infant </a:t>
            </a:r>
            <a:r>
              <a:rPr b="0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(direct Coombs test)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Hemoglobin and hematocrit value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Serum albumin levels</a:t>
            </a:r>
            <a:endParaRPr/>
          </a:p>
          <a:p>
            <a:pPr indent="-20066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22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Diagnosis of Hyperbilirubinaemia 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The Initial Work Up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Diagnosis of Hyperbilirubinaemia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Blood Group Incompatibility</a:t>
            </a:r>
            <a:endParaRPr/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1187450" y="2060575"/>
            <a:ext cx="71946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Blood group type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Coombs test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 infant if 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is a set up for blood group incompatibility : if the </a:t>
            </a:r>
            <a:r>
              <a:rPr b="0" i="1" lang="en-US" sz="18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mom O and baby A or B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significant anaemia 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Reticulocytosis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Direct Coombs test 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Reliable predictor of Rhesus ( if the </a:t>
            </a:r>
            <a:r>
              <a:rPr b="0" i="1" lang="en-US" sz="18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mom –ve and baby +ve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) and minor blood group incompatibility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Poor test in ABO incompatibility due to the relative lack of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type specific antigen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 the surface of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neonatal RBC’s, therefore often negative.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Diagnosis of Hyperbilirubinaemia</a:t>
            </a:r>
            <a:endParaRPr/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Peripheral blood film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 erythrocyte morphology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Reticulocyte count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Conjugated bilirubin levels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Liver function tests: 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Aspartate aminotransferase (ASAT or SGOT) and alanine aminotransferase (ALAT or SGPT) levels are elevated in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hepatocellular disease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Alkaline phosphatase and γ -glutamyltransferase (GGT) levels are often elevated in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cholestatic disease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Ultrasonography: Ultrasonography of the liver and bile ducts is warranted in infants with laboratory or clinical signs of cholestatic disease 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Diagnosis of Hyperbilirubinaemia</a:t>
            </a:r>
            <a:endParaRPr/>
          </a:p>
        </p:txBody>
      </p:sp>
      <p:sp>
        <p:nvSpPr>
          <p:cNvPr id="223" name="Google Shape;223;p25"/>
          <p:cNvSpPr txBox="1"/>
          <p:nvPr>
            <p:ph idx="1" type="body"/>
          </p:nvPr>
        </p:nvSpPr>
        <p:spPr>
          <a:xfrm>
            <a:off x="1277959" y="2743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Tests for viral and/or parasitic infection: These may be indicated in infants with </a:t>
            </a:r>
            <a:endParaRPr/>
          </a:p>
          <a:p>
            <a:pPr indent="-228600" lvl="4" marL="20574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Hepatosplenomegaly</a:t>
            </a:r>
            <a:endParaRPr/>
          </a:p>
          <a:p>
            <a:pPr indent="-228600" lvl="4" marL="20574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petechiae</a:t>
            </a:r>
            <a:endParaRPr/>
          </a:p>
          <a:p>
            <a:pPr indent="-228600" lvl="4" marL="20574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Thrombocytopenia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Reducing substance in urine: This is a useful screening test for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galactosemia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Blood gas measurements: The risk of bilirubin CNS toxicity is increased in acidosis.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Thyroid function tests</a:t>
            </a:r>
            <a:endParaRPr/>
          </a:p>
          <a:p>
            <a:pPr indent="-2540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ctrTitle"/>
          </p:nvPr>
        </p:nvSpPr>
        <p:spPr>
          <a:xfrm>
            <a:off x="1066800" y="1997075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Physiologic jaundice </a:t>
            </a:r>
            <a:endParaRPr/>
          </a:p>
        </p:txBody>
      </p:sp>
      <p:sp>
        <p:nvSpPr>
          <p:cNvPr id="229" name="Google Shape;229;p26"/>
          <p:cNvSpPr txBox="1"/>
          <p:nvPr>
            <p:ph idx="1" type="subTitle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Physiologic jaundice</a:t>
            </a:r>
            <a:endParaRPr/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Neonatal physiologic jaundice results from simultaneous occurrence of the following 2 phenomena: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Bilirubin production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elevated because of increased breakdown of fetal erythrocytes. This is the result of the shortened lifespan of fetal erythrocytes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Hepatic excretory capacity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low both because of :</a:t>
            </a:r>
            <a:endParaRPr/>
          </a:p>
          <a:p>
            <a:pPr indent="-2286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 concentrations of the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binding protein ligandin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the hepatocytes </a:t>
            </a:r>
            <a:endParaRPr/>
          </a:p>
          <a:p>
            <a:pPr indent="-2286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 activity of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glucuronyl transferase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the enzyme responsible for binding bilirubin to glucuronic acid, thus making bilirubin water soluble (conjugation).</a:t>
            </a:r>
            <a:endParaRPr/>
          </a:p>
          <a:p>
            <a:pPr indent="-27178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physiologic jaundice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TERM NEONATE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971550" y="1916112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characterized by a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progressive rise in TSB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concentration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from approximately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 mg/dL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(34 μmol/L) in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cord blood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a mean peak of 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 to 6 mg/dL (86 to 103 μmol/L) between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48 and 120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hours of age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most infants presenting at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72 to 96 hours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age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 to 14 mg/dL (171 to 239 μmol/L) between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72 and 120 hours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age.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is followed by a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rapid decline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approximately 3 mg/dL (51 μmol/L) by the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5-7 day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life.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results from 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Six fold increase in the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load of bilirubin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marked deficiency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UGT activity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Hepatic uptake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excretion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bilirubin are also deficient during this period </a:t>
            </a:r>
            <a:endParaRPr/>
          </a:p>
          <a:p>
            <a:pPr indent="-2362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2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Physiologic jaundice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TERM NEONATE</a:t>
            </a:r>
            <a:r>
              <a:rPr b="1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4294967295" type="title"/>
          </p:nvPr>
        </p:nvSpPr>
        <p:spPr>
          <a:xfrm>
            <a:off x="1042987" y="188912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BILIRUBIN METABOLISM</a:t>
            </a: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Bilirubin Production</a:t>
            </a: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80" name="Google Shape;80;p3"/>
          <p:cNvSpPr txBox="1"/>
          <p:nvPr>
            <p:ph idx="4294967295" type="body"/>
          </p:nvPr>
        </p:nvSpPr>
        <p:spPr>
          <a:xfrm>
            <a:off x="1042987" y="1989137"/>
            <a:ext cx="3702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Lysis of red blood cells (RBCs) releases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heme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from hemoglobin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heme is then converted to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biliverdin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by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Heme oxygenase-1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(HO-1)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rate-limiting step produces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free iron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carbon monoxide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(CO)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biliverdin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converted to bilirubin by biliverdin reductase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rPr b="1" i="1" lang="en-US" sz="1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 g of hemoglobin forms 34 mg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rPr b="1" i="1" lang="en-US" sz="1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of bilirubin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81" name="Google Shape;81;p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9337" y="1989137"/>
            <a:ext cx="4038600" cy="27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4787900" y="4783137"/>
            <a:ext cx="40845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Catabolism of heme to bilirubin by </a:t>
            </a:r>
            <a:r>
              <a:rPr b="1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mirosomal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1" lang="en-US" sz="1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heme oxygenase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biliverdin </a:t>
            </a:r>
            <a:r>
              <a:rPr b="1" i="1" lang="en-US" sz="1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reductase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1042987" y="1916112"/>
            <a:ext cx="7885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premature neonates is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more severe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than in full-term neonates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mean peak TSB concentrations reaching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10 to 12 mg/dL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(171 to 205 μmol/L) by the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fifth day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life.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</a:pP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This delay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reaching the maximum concentration as compared with the full-term neonates primarily reflects the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delay in maturation of hepatic UGT activity.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362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30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Physiologic jaundice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PRETERM NEONATE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Because mean peak unconjugated bilirubin concentrations of 10 to 12 mg/dL (171 to 205 μmol/L) may be associated with </a:t>
            </a:r>
            <a:r>
              <a:rPr b="1" i="1" lang="en-US" sz="20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acute bilirubin encephalopathy or kernicterus</a:t>
            </a:r>
            <a:r>
              <a:rPr b="0" i="0" lang="en-US" sz="2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sng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all degrees of visible jaundice in </a:t>
            </a:r>
            <a:r>
              <a:rPr b="1" i="1" lang="en-US" sz="20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premature neonates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should be monitored closely and investigated fully</a:t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1508125" y="3789362"/>
            <a:ext cx="976200" cy="360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1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Physiologic jaundice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PRETERM NEONATE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ctrTitle"/>
          </p:nvPr>
        </p:nvSpPr>
        <p:spPr>
          <a:xfrm>
            <a:off x="1066800" y="1997075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PATHOLOGIC   </a:t>
            </a:r>
            <a:b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HYPERBILIRUBINEMIA </a:t>
            </a:r>
            <a:endParaRPr/>
          </a:p>
        </p:txBody>
      </p:sp>
      <p:sp>
        <p:nvSpPr>
          <p:cNvPr id="266" name="Google Shape;266;p32"/>
          <p:cNvSpPr txBox="1"/>
          <p:nvPr>
            <p:ph idx="1" type="subTitle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type="title"/>
          </p:nvPr>
        </p:nvSpPr>
        <p:spPr>
          <a:xfrm>
            <a:off x="1042987" y="333375"/>
            <a:ext cx="7543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Conjugated Hyperbilirubinemia</a:t>
            </a:r>
            <a:endParaRPr/>
          </a:p>
        </p:txBody>
      </p:sp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Direct fraction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 10-30%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total bilirubin level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Always 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pathologic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Phototherapy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ineffective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in fact will stimulated melanin formation leading to the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bronze baby syndrome</a:t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362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idx="4294967295" type="title"/>
          </p:nvPr>
        </p:nvSpPr>
        <p:spPr>
          <a:xfrm>
            <a:off x="971550" y="404812"/>
            <a:ext cx="74169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Conjugated Hyperbilirubinemia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Differential Diagnosis</a:t>
            </a:r>
            <a:endParaRPr/>
          </a:p>
        </p:txBody>
      </p:sp>
      <p:sp>
        <p:nvSpPr>
          <p:cNvPr id="278" name="Google Shape;278;p34"/>
          <p:cNvSpPr txBox="1"/>
          <p:nvPr>
            <p:ph idx="4294967295" type="body"/>
          </p:nvPr>
        </p:nvSpPr>
        <p:spPr>
          <a:xfrm>
            <a:off x="1066800" y="1981200"/>
            <a:ext cx="369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Biliary atresia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Choledochal cysts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Choledocholithiasis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Bile duct plugs, perforation, or  compression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Galactosemia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Fructosemia</a:t>
            </a:r>
            <a:endParaRPr/>
          </a:p>
        </p:txBody>
      </p:sp>
      <p:sp>
        <p:nvSpPr>
          <p:cNvPr id="279" name="Google Shape;279;p34"/>
          <p:cNvSpPr txBox="1"/>
          <p:nvPr>
            <p:ph idx="4294967295" type="body"/>
          </p:nvPr>
        </p:nvSpPr>
        <p:spPr>
          <a:xfrm>
            <a:off x="4911725" y="1981200"/>
            <a:ext cx="369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Glycogen storage disease type IV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Tyrosinemia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Niemann-Pick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Gaucher disease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Wolmann Disease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Cholesterol ester storage disease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>
            <p:ph idx="4294967295" type="body"/>
          </p:nvPr>
        </p:nvSpPr>
        <p:spPr>
          <a:xfrm>
            <a:off x="1066800" y="1981200"/>
            <a:ext cx="369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Trisomy 18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Down syndrome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Alpha1 antitrypsin deficiency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Hypopituitarism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Cystic fibrosis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Zellweger syndrome</a:t>
            </a:r>
            <a:endParaRPr/>
          </a:p>
        </p:txBody>
      </p:sp>
      <p:sp>
        <p:nvSpPr>
          <p:cNvPr id="285" name="Google Shape;285;p35"/>
          <p:cNvSpPr txBox="1"/>
          <p:nvPr>
            <p:ph idx="4294967295" type="body"/>
          </p:nvPr>
        </p:nvSpPr>
        <p:spPr>
          <a:xfrm>
            <a:off x="4911725" y="1981200"/>
            <a:ext cx="369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Familial hepatosteatosis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Persistent intrahepatic cholestasis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Drug induced cholestasis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TPN hepatitis</a:t>
            </a:r>
            <a:endParaRPr/>
          </a:p>
        </p:txBody>
      </p:sp>
      <p:sp>
        <p:nvSpPr>
          <p:cNvPr id="286" name="Google Shape;286;p35"/>
          <p:cNvSpPr txBox="1"/>
          <p:nvPr>
            <p:ph idx="4294967295"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Conjugated Hyperbilirubinemia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Differential Diagnosis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idx="4294967295" type="body"/>
          </p:nvPr>
        </p:nvSpPr>
        <p:spPr>
          <a:xfrm>
            <a:off x="1066800" y="1981200"/>
            <a:ext cx="369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1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Infections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Hepatitis B and C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Syphilis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Toxoplasmosis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Rubella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CMV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HSV</a:t>
            </a:r>
            <a:endParaRPr/>
          </a:p>
        </p:txBody>
      </p:sp>
      <p:sp>
        <p:nvSpPr>
          <p:cNvPr id="292" name="Google Shape;292;p36"/>
          <p:cNvSpPr txBox="1"/>
          <p:nvPr>
            <p:ph idx="4294967295" type="body"/>
          </p:nvPr>
        </p:nvSpPr>
        <p:spPr>
          <a:xfrm>
            <a:off x="4911725" y="1981200"/>
            <a:ext cx="3699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2184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Varicella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Echovirus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Coxsackie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Leptospirosis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Tuberculosis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Bacterial sepsis</a:t>
            </a:r>
            <a:endParaRPr/>
          </a:p>
        </p:txBody>
      </p:sp>
      <p:sp>
        <p:nvSpPr>
          <p:cNvPr id="293" name="Google Shape;293;p36"/>
          <p:cNvSpPr txBox="1"/>
          <p:nvPr>
            <p:ph idx="4294967295"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Conjugated Hyperbilirubinemia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Differential Diagnosis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>
            <p:ph type="title"/>
          </p:nvPr>
        </p:nvSpPr>
        <p:spPr>
          <a:xfrm>
            <a:off x="1042987" y="333375"/>
            <a:ext cx="75438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Unconjugated Hyperbilirubinemia</a:t>
            </a:r>
            <a:endParaRPr/>
          </a:p>
        </p:txBody>
      </p:sp>
      <p:sp>
        <p:nvSpPr>
          <p:cNvPr id="299" name="Google Shape;299;p37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 far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more common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Usually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physiologic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Pathologic etiology considered when: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Clinical jaundice in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first 24 hours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Rapid rise in level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(&gt; 85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mol/L/day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Prolonged jaundic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&gt; 1 week term,  &gt; 2 weeks preterm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Approaching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threshold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 therapy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Unconjugated Hyperbilirubinemia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Differential Diagnosis</a:t>
            </a:r>
            <a:endParaRPr/>
          </a:p>
        </p:txBody>
      </p:sp>
      <p:sp>
        <p:nvSpPr>
          <p:cNvPr id="305" name="Google Shape;305;p38"/>
          <p:cNvSpPr txBox="1"/>
          <p:nvPr>
            <p:ph idx="4294967295" type="body"/>
          </p:nvPr>
        </p:nvSpPr>
        <p:spPr>
          <a:xfrm>
            <a:off x="971550" y="1989137"/>
            <a:ext cx="72582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Autoimmune hemolytic anemia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Rh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ABO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minor blood group incompatibility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RBC defects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Spherocytosis, elliptocytosis, G-6-PD deficiency, thalassaemia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Hemorrhage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Cephalhaematoma, birth trauma, clotting disorders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Sepsis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Maternal diabetes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Hypothyroidism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Crigler- Najjar (types I &amp; II)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Gilberts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Upper GI obstruction</a:t>
            </a:r>
            <a:endParaRPr/>
          </a:p>
        </p:txBody>
      </p:sp>
      <p:sp>
        <p:nvSpPr>
          <p:cNvPr id="311" name="Google Shape;311;p3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Unconjugated Hyperbilirubinemia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Differential Diagnosis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idx="4294967295"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BILIRUBIN METABOLISM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Transport of Bilirubin in Plasma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88" name="Google Shape;88;p4"/>
          <p:cNvSpPr txBox="1"/>
          <p:nvPr>
            <p:ph idx="4294967295" type="body"/>
          </p:nvPr>
        </p:nvSpPr>
        <p:spPr>
          <a:xfrm>
            <a:off x="1066800" y="1981200"/>
            <a:ext cx="370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Unconjugated bilirubin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released into the circulation by the reticuloendothelial cells is rapidly bound to </a:t>
            </a:r>
            <a:r>
              <a:rPr b="0" i="1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albumin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</a:pPr>
            <a:r>
              <a:rPr b="0" i="1" lang="en-US" sz="1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7 to 8 mg/dL</a:t>
            </a:r>
            <a:r>
              <a:rPr b="0" i="1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unconjugated bilirubin can be bound to each      </a:t>
            </a:r>
            <a:r>
              <a:rPr b="0" i="1" lang="en-US" sz="1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 gram</a:t>
            </a:r>
            <a:r>
              <a:rPr b="0" i="1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albumin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Binding of bilirubin to albumin increases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postnatally with age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is reduced in infants who are ill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presence of endogenous and exogenous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binding competitors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such as certain drugs, also decreases the binding affinity of albumin for bilirubin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89" name="Google Shape;89;p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844675"/>
            <a:ext cx="3930600" cy="35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approach to the diagnosis of neonatal jaundice </a:t>
            </a:r>
            <a:endParaRPr/>
          </a:p>
        </p:txBody>
      </p:sp>
      <p:pic>
        <p:nvPicPr>
          <p:cNvPr id="317" name="Google Shape;3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1916112"/>
            <a:ext cx="5715000" cy="494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/>
          <p:nvPr>
            <p:ph type="ctrTitle"/>
          </p:nvPr>
        </p:nvSpPr>
        <p:spPr>
          <a:xfrm>
            <a:off x="1066800" y="1997075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Breast Milk</a:t>
            </a:r>
            <a:r>
              <a:rPr b="1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Jaundice</a:t>
            </a:r>
            <a:endParaRPr/>
          </a:p>
        </p:txBody>
      </p:sp>
      <p:sp>
        <p:nvSpPr>
          <p:cNvPr id="323" name="Google Shape;323;p41"/>
          <p:cNvSpPr txBox="1"/>
          <p:nvPr>
            <p:ph idx="1" type="subTitle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>
            <p:ph type="title"/>
          </p:nvPr>
        </p:nvSpPr>
        <p:spPr>
          <a:xfrm>
            <a:off x="1066800" y="304800"/>
            <a:ext cx="75438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br>
              <a:rPr b="1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</a:t>
            </a:r>
            <a:r>
              <a:rPr b="1" i="1" lang="en-US" sz="2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Breast Feeding Jaundice</a:t>
            </a:r>
            <a:endParaRPr/>
          </a:p>
        </p:txBody>
      </p:sp>
      <p:sp>
        <p:nvSpPr>
          <p:cNvPr id="329" name="Google Shape;329;p42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Decreased elimination and increased enterohepatic reabsorption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associated with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poor feeding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practices and not with any change in milk composition.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1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contrast, the breast milk jaundice is apparently </a:t>
            </a:r>
            <a:r>
              <a:rPr b="0" i="1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related to a change in the composition</a:t>
            </a:r>
            <a:r>
              <a:rPr b="0" i="1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physical structure of the milk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Poor initial feeding and lactation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dehydration 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calorie deprivation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Occurs within the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first few days of life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Treatment should focus on establishing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adequate lactation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>
            <p:ph type="title"/>
          </p:nvPr>
        </p:nvSpPr>
        <p:spPr>
          <a:xfrm>
            <a:off x="1066800" y="304800"/>
            <a:ext cx="754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b="1" i="1" lang="en-US" sz="2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True Breast Milk Jaundice</a:t>
            </a:r>
            <a:endParaRPr/>
          </a:p>
        </p:txBody>
      </p:sp>
      <p:sp>
        <p:nvSpPr>
          <p:cNvPr id="335" name="Google Shape;335;p43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Relatively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uncommon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β-glucuronidase may play a role by uncoupling bilirubin from its binding to glucuronic acid, thus making it available for reabsorption </a:t>
            </a:r>
            <a:endParaRPr b="0" i="0" sz="18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1" lang="en-US" sz="20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fatty acids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the breast milk interfere with </a:t>
            </a:r>
            <a:r>
              <a:rPr b="0" i="1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bilirubin uptake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1" sz="20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Onset usually at about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one week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age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 definition, infant should be well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nourished 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gaining weight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Brief cessation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BM will cause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dramatic 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fall in levels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/>
          <p:nvPr>
            <p:ph type="ctrTitle"/>
          </p:nvPr>
        </p:nvSpPr>
        <p:spPr>
          <a:xfrm>
            <a:off x="1066800" y="1997075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341" name="Google Shape;341;p44"/>
          <p:cNvSpPr txBox="1"/>
          <p:nvPr>
            <p:ph idx="1" type="subTitle"/>
          </p:nvPr>
        </p:nvSpPr>
        <p:spPr>
          <a:xfrm>
            <a:off x="1331912" y="31416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Isoimmunization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endParaRPr/>
          </a:p>
        </p:txBody>
      </p:sp>
      <p:sp>
        <p:nvSpPr>
          <p:cNvPr id="347" name="Google Shape;347;p45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RH blood group proteins; are a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highly antigenic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causing severe isoimmunization with a high risk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fetal hydrops and death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 antigen may produce maternal sensitization with a fetomaternal hemorrhage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as small as 0.1 mL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Rh hemolytic disease was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most common cause of kernicterus.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maternal prophylaxis with high-titer anti-D immunoglobulin G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(RhoGAM)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combined with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aggressive fetal surveillance and transfusion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has greatly reduced the incidence and severity of this disease. </a:t>
            </a:r>
            <a:endParaRPr/>
          </a:p>
        </p:txBody>
      </p:sp>
      <p:sp>
        <p:nvSpPr>
          <p:cNvPr id="348" name="Google Shape;348;p45"/>
          <p:cNvSpPr txBox="1"/>
          <p:nvPr/>
        </p:nvSpPr>
        <p:spPr>
          <a:xfrm>
            <a:off x="1187450" y="188912"/>
            <a:ext cx="75597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Rh Isoimmunization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b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354" name="Google Shape;354;p46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Neonates with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group A or B erythrocytes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may have, hemolysis, and positive Coombs’ tests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because of transfer of maternal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anti-A or anti-B antibody into the fetal circulation.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disorder may occur in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first-born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without prior sensitization of the mother and is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generally milder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of shorter duration than Rh erythroblastosis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may also cause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severe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hemolysis, jaundice, and kernicterus. </a:t>
            </a:r>
            <a:endParaRPr/>
          </a:p>
        </p:txBody>
      </p:sp>
      <p:sp>
        <p:nvSpPr>
          <p:cNvPr id="355" name="Google Shape;355;p46"/>
          <p:cNvSpPr txBox="1"/>
          <p:nvPr/>
        </p:nvSpPr>
        <p:spPr>
          <a:xfrm>
            <a:off x="3059112" y="415925"/>
            <a:ext cx="53277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ABO Isoimmunization</a:t>
            </a:r>
            <a:r>
              <a:rPr b="0" i="0" lang="en-US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/>
          <p:nvPr>
            <p:ph type="ctrTitle"/>
          </p:nvPr>
        </p:nvSpPr>
        <p:spPr>
          <a:xfrm>
            <a:off x="1066800" y="1997075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Kernicterus</a:t>
            </a:r>
            <a:endParaRPr/>
          </a:p>
        </p:txBody>
      </p:sp>
      <p:sp>
        <p:nvSpPr>
          <p:cNvPr id="361" name="Google Shape;361;p47"/>
          <p:cNvSpPr txBox="1"/>
          <p:nvPr>
            <p:ph idx="1" type="subTitle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Kernicterus</a:t>
            </a:r>
            <a:endParaRPr/>
          </a:p>
        </p:txBody>
      </p:sp>
      <p:sp>
        <p:nvSpPr>
          <p:cNvPr id="367" name="Google Shape;367;p48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Acute complication of Conj. Hyperbilirubinaemia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stains and injures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basal ganglia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pitched cry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Neck retraction/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opisthotonous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Lethargy &amp; coma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Seizures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Death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/>
          <p:nvPr>
            <p:ph idx="1" type="body"/>
          </p:nvPr>
        </p:nvSpPr>
        <p:spPr>
          <a:xfrm>
            <a:off x="1066800" y="1981200"/>
            <a:ext cx="7543800" cy="4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Char char="■"/>
            </a:pPr>
            <a:r>
              <a:rPr b="1" i="0" lang="en-US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ACUTE FORM</a:t>
            </a:r>
            <a:r>
              <a:rPr b="0" i="0" lang="en-US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 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Char char="■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Phase 1 (1st 1–2 days): 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poor sucking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stupor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hypotonia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seizures 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Char char="■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Phase 2 (middle of 1st wk): 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hypertonia of extensor muscles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opisthotonos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fever 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Char char="■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Phase 3 (after the 1st wk):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hypertonia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Char char="■"/>
            </a:pPr>
            <a:r>
              <a:rPr b="1" i="0" lang="en-US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CHRONIC FORM</a:t>
            </a:r>
            <a:r>
              <a:rPr b="0" i="0" lang="en-US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Char char="■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First year: 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Hypotonia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active deep tendon reflexes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obligatory tonic neck reflexes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delayed motor skills  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Char char="■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1st yr: 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Char char="–"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movement disorders (choreoathetosis, tremor), upward gaze, sensorineural hearing loss</a:t>
            </a:r>
            <a:endParaRPr/>
          </a:p>
        </p:txBody>
      </p:sp>
      <p:sp>
        <p:nvSpPr>
          <p:cNvPr id="373" name="Google Shape;373;p4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Kernicterus                  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r>
              <a:rPr b="1" i="1" lang="en-US" sz="2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phases of kernicterus</a:t>
            </a:r>
            <a:br>
              <a:rPr b="0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idx="4294967295"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BILIRUBIN METABOLISM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Hepatic Uptake of Bilirubin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95" name="Google Shape;95;p5"/>
          <p:cNvSpPr txBox="1"/>
          <p:nvPr>
            <p:ph idx="4294967295" type="body"/>
          </p:nvPr>
        </p:nvSpPr>
        <p:spPr>
          <a:xfrm>
            <a:off x="1066800" y="1981200"/>
            <a:ext cx="370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enters the liver cell by a process of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carrier-mediated diffusion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with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B-ligandin (Y protein)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liver cell cytoplasm as the major intracellular transport protein.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dissociates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from circulating albumin before its entry into the liver cell. </a:t>
            </a:r>
            <a:endParaRPr/>
          </a:p>
          <a:p>
            <a:pPr indent="-28067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Ligandin concentrations are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low at birth</a:t>
            </a: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but rapidly increase over the first few weeks of life.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Uptake of bilirubin into hepatocytes increases with increasing ligandin concentrations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Char char="■"/>
            </a:pPr>
            <a:r>
              <a:rPr b="0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Ligandin concentrations may be increased by the administration of pharmacologic agents such as </a:t>
            </a:r>
            <a:r>
              <a:rPr b="0" i="0" lang="en-US" sz="1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phenobarbital.</a:t>
            </a:r>
            <a:endParaRPr/>
          </a:p>
        </p:txBody>
      </p:sp>
      <p:pic>
        <p:nvPicPr>
          <p:cNvPr id="96" name="Google Shape;96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800" y="2142058"/>
            <a:ext cx="3702000" cy="33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Kernicterus</a:t>
            </a:r>
            <a:b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Outcome</a:t>
            </a:r>
            <a:endParaRPr/>
          </a:p>
        </p:txBody>
      </p:sp>
      <p:sp>
        <p:nvSpPr>
          <p:cNvPr id="379" name="Google Shape;379;p50"/>
          <p:cNvSpPr txBox="1"/>
          <p:nvPr>
            <p:ph idx="1" type="body"/>
          </p:nvPr>
        </p:nvSpPr>
        <p:spPr>
          <a:xfrm>
            <a:off x="1066812" y="1925695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Long-term survivors often demonstrate 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choreoathetoid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cerebral palsy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upward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gaze palsy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sensorineural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hearing loss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mental retardation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dental dysplasia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during later infancy and childhood. 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/>
          <p:cNvSpPr txBox="1"/>
          <p:nvPr>
            <p:ph type="title"/>
          </p:nvPr>
        </p:nvSpPr>
        <p:spPr>
          <a:xfrm>
            <a:off x="971550" y="0"/>
            <a:ext cx="7638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Kernicterus</a:t>
            </a: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Vigintophobia (fear of 20 (mg/dl)</a:t>
            </a:r>
            <a:endParaRPr/>
          </a:p>
        </p:txBody>
      </p:sp>
      <p:sp>
        <p:nvSpPr>
          <p:cNvPr id="385" name="Google Shape;385;p51"/>
          <p:cNvSpPr txBox="1"/>
          <p:nvPr>
            <p:ph idx="1" type="body"/>
          </p:nvPr>
        </p:nvSpPr>
        <p:spPr>
          <a:xfrm>
            <a:off x="1019100" y="2532043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1952 study of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Rh incompatible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infants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50%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bilirubin levels 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 500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 developed kernicterus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cases in 200 consecutive infants with bilirubin levels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&lt; 340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 (20 mg/dl)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1959 study on 54 healthy full term infants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without Rh or ABO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disease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 infants &gt; 425 </a:t>
            </a:r>
            <a:r>
              <a:rPr b="0" i="0" lang="en-US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mol/l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 infants &gt; 510 </a:t>
            </a:r>
            <a:r>
              <a:rPr b="0" i="0" lang="en-US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mol/l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with normal N/D exams at 6 months, 1, 2, and 4 years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However kernicterus </a:t>
            </a:r>
            <a:r>
              <a:rPr b="0" i="0" lang="en-US" sz="2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occur in the absence of haemolysis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Kernicterus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The Dilemma</a:t>
            </a:r>
            <a:endParaRPr/>
          </a:p>
        </p:txBody>
      </p:sp>
      <p:sp>
        <p:nvSpPr>
          <p:cNvPr id="391" name="Google Shape;391;p52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Not clear what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level represents a risk to normal, healthy,  term infants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Infants with </a:t>
            </a:r>
            <a:r>
              <a:rPr b="0" i="1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Rhesus disease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clearly at risk </a:t>
            </a: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  (20 mg/dl)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ABO probably the </a:t>
            </a: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same risks as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those with Rhesus disease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Premature infants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probably develop kernicterus at levels well </a:t>
            </a: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below 340 </a:t>
            </a:r>
            <a:r>
              <a:rPr b="0" i="0" lang="en-US" sz="18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Sepsis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increases risk for any infant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Hyperosmolar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states injure the blood brain barrier and make it more permeable to bilirubin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/>
          <p:cNvSpPr txBox="1"/>
          <p:nvPr>
            <p:ph type="title"/>
          </p:nvPr>
        </p:nvSpPr>
        <p:spPr>
          <a:xfrm>
            <a:off x="1042987" y="260350"/>
            <a:ext cx="75438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Hyperbilirubinemia</a:t>
            </a: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b="1" i="1" lang="en-US" sz="40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Treatment</a:t>
            </a:r>
            <a:endParaRPr/>
          </a:p>
        </p:txBody>
      </p:sp>
      <p:sp>
        <p:nvSpPr>
          <p:cNvPr id="397" name="Google Shape;397;p53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Conjugated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Treat underlying illness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1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Phenobarbital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has minor effect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Actigall (</a:t>
            </a:r>
            <a:r>
              <a:rPr b="0" i="1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Ursodeoxycholic acid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by mouth) appears moderately effective.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Unconjugated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Benign neglect (With close follow up!)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Phototherapy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IVIG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Exchange transfusion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4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Breast feeding can be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continued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the majority of infants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there is significant weight loss or poor breast feeding , you may supplement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with formula</a:t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close to exchange level, </a:t>
            </a:r>
            <a:r>
              <a:rPr b="0" i="1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D/C feeding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as you may have to insert umbilical lines.</a:t>
            </a:r>
            <a:endParaRPr/>
          </a:p>
          <a:p>
            <a:pPr indent="-23622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3" name="Google Shape;403;p54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Hyperbilirubinemia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Treatment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Conj. Hyperbilirubinemia </a:t>
            </a:r>
            <a:r>
              <a:rPr b="1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Treatment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Phototherapy</a:t>
            </a:r>
            <a:endParaRPr/>
          </a:p>
        </p:txBody>
      </p:sp>
      <p:sp>
        <p:nvSpPr>
          <p:cNvPr id="409" name="Google Shape;409;p55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Induces a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conformational 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change in the shape of the bilirubin molecule.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Leads to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 carboxyl groups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becoming separated and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thus ionized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Therefore the bilirubin becomes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water soluble.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Known as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photo-isomerization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Start therapy at a bilirubin level which is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85 </a:t>
            </a:r>
            <a:r>
              <a:rPr b="0" i="0" lang="en-US" sz="20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</a:t>
            </a:r>
            <a:endParaRPr/>
          </a:p>
          <a:p>
            <a:pPr indent="-2540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lights should cover the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entire baby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Increase in either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intensity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</a:t>
            </a:r>
            <a:r>
              <a:rPr b="0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body surface area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covered will increase effectiveness.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Double phototherapy is more effective, especially if all round illumination is provided</a:t>
            </a:r>
            <a:endParaRPr/>
          </a:p>
        </p:txBody>
      </p:sp>
      <p:sp>
        <p:nvSpPr>
          <p:cNvPr id="415" name="Google Shape;415;p56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Conj. Hyperbilirubinemia Treatment              </a:t>
            </a:r>
            <a:br>
              <a:rPr b="1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Phototherapy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/>
          <p:nvPr>
            <p:ph idx="1" type="body"/>
          </p:nvPr>
        </p:nvSpPr>
        <p:spPr>
          <a:xfrm>
            <a:off x="1187450" y="2205037"/>
            <a:ext cx="7194600" cy="3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are no </a:t>
            </a:r>
            <a:r>
              <a:rPr b="0" i="0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known long term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effects from phototherapy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Animal studies have demonstrated a risk for </a:t>
            </a:r>
            <a:r>
              <a:rPr b="0" i="1" lang="en-US" sz="18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retinal damage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infants should have their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eyes covered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when being treated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Minor adverse effects include 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abdominal distension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frequent green stools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decrease serum calcium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Eye covers 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interfere with maternal-infant interaction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increase risk of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conjunctivitis.</a:t>
            </a:r>
            <a:endParaRPr/>
          </a:p>
        </p:txBody>
      </p:sp>
      <p:sp>
        <p:nvSpPr>
          <p:cNvPr id="421" name="Google Shape;421;p57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Conj. Hyperbilirubinemia Treatment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Phototherapy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8"/>
          <p:cNvSpPr txBox="1"/>
          <p:nvPr/>
        </p:nvSpPr>
        <p:spPr>
          <a:xfrm>
            <a:off x="1042987" y="333375"/>
            <a:ext cx="7543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1042987" y="333375"/>
            <a:ext cx="7543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1042987" y="333375"/>
            <a:ext cx="7543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042987" y="333375"/>
            <a:ext cx="7543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1042987" y="333375"/>
            <a:ext cx="7543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29" y="1736691"/>
            <a:ext cx="7488237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8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Guidelines for phototherapy in hospitalized infants of 35 or more G.A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Conj.Hyperbilirubinemia Treatment</a:t>
            </a: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b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 </a:t>
            </a:r>
            <a:r>
              <a:rPr b="1" i="1" lang="en-US" sz="4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IVIG</a:t>
            </a:r>
            <a:endParaRPr/>
          </a:p>
        </p:txBody>
      </p:sp>
      <p:sp>
        <p:nvSpPr>
          <p:cNvPr id="438" name="Google Shape;438;p59"/>
          <p:cNvSpPr txBox="1"/>
          <p:nvPr>
            <p:ph idx="1" type="body"/>
          </p:nvPr>
        </p:nvSpPr>
        <p:spPr>
          <a:xfrm>
            <a:off x="1187450" y="2205037"/>
            <a:ext cx="7194600" cy="4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1992 – Rubo J, et al 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prospective randomized trial: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32 infants with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Rh haemolytic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disease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Study group treated with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500 mg/kg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as a single dose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Both groups treated with phototherapy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11/16 controls required exchange transfusions vs. 2/16 study patients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No adverse effects in treatment group.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Alpay F, et al. Acta Paediatrica 1999;88(2):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Another randomized study, 58 patients per group which also showed benefit in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haemolytic disease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less exchange transfusion required.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idx="4294967295"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BILIRUBIN METABOLISM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Conjugation &amp; Excretion of Bilirubin</a:t>
            </a:r>
            <a:endParaRPr/>
          </a:p>
        </p:txBody>
      </p:sp>
      <p:sp>
        <p:nvSpPr>
          <p:cNvPr id="102" name="Google Shape;102;p6"/>
          <p:cNvSpPr txBox="1"/>
          <p:nvPr>
            <p:ph idx="4294967295" type="body"/>
          </p:nvPr>
        </p:nvSpPr>
        <p:spPr>
          <a:xfrm>
            <a:off x="1066800" y="1981200"/>
            <a:ext cx="370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is bound to glucuronic acid 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i="1" lang="en-US" sz="16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conjugated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the hepatocyte endoplasmic reticulum in a reaction catalyzed by </a:t>
            </a:r>
            <a:r>
              <a:rPr b="1" i="1" lang="en-US" sz="1400" u="sng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uridine diphosphoglucuronyltransferase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(UDPGT).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Water-solubility allows conjugated bilirubin to be excreted into bile. </a:t>
            </a:r>
            <a:endParaRPr/>
          </a:p>
        </p:txBody>
      </p:sp>
      <p:pic>
        <p:nvPicPr>
          <p:cNvPr id="103" name="Google Shape;103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700" y="1844675"/>
            <a:ext cx="3673500" cy="3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0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Conj.Hyperbilirubinemia Treatment</a:t>
            </a: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b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b="1" i="1" lang="en-US" sz="32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Exchange Transfusions</a:t>
            </a:r>
            <a:endParaRPr/>
          </a:p>
        </p:txBody>
      </p:sp>
      <p:sp>
        <p:nvSpPr>
          <p:cNvPr id="444" name="Google Shape;444;p60"/>
          <p:cNvSpPr txBox="1"/>
          <p:nvPr>
            <p:ph idx="1" type="body"/>
          </p:nvPr>
        </p:nvSpPr>
        <p:spPr>
          <a:xfrm>
            <a:off x="1066800" y="2051050"/>
            <a:ext cx="7543800" cy="4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infants with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bilirubin </a:t>
            </a:r>
            <a:r>
              <a:rPr b="0" i="0" lang="en-US" sz="2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500 </a:t>
            </a:r>
            <a:r>
              <a:rPr b="0" i="0" lang="en-US" sz="24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infants with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haemolytic disease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bilirubin </a:t>
            </a:r>
            <a:r>
              <a:rPr b="0" i="0" lang="en-US" sz="24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&gt;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340 </a:t>
            </a:r>
            <a:r>
              <a:rPr b="0" i="0" lang="en-US" sz="240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mol/l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Implement exchange transfusion at </a:t>
            </a:r>
            <a:r>
              <a:rPr b="0" i="0" lang="en-US" sz="2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lower levels when there is: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Rapid rise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Failed phototherapy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Prematurity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1844675"/>
            <a:ext cx="7920039" cy="482441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1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Guidelines for exchange transfusion in hospitalized infants of 35 or more G.A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2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Complications of Exchange Transfusion </a:t>
            </a:r>
            <a:endParaRPr/>
          </a:p>
        </p:txBody>
      </p:sp>
      <p:sp>
        <p:nvSpPr>
          <p:cNvPr id="456" name="Google Shape;456;p62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Thrombocytopenia particularly with repeat transfusions  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Portal vein thrombosis or other thromboembolic complications  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Umbilical or portal vein perforation  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Acute necrotizing enterocolitis  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Arrhythmia, cardiac arrest  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Hypocalcemia, hypomagnesemia, hypoglycemia  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Respiratory and metabolic acidosis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Graft-versus-host disease   </a:t>
            </a:r>
            <a:endParaRPr b="1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Human immunodeficiency virus, hepatitis B and C infections   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 other potential complications of blood transfusions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1916112"/>
            <a:ext cx="5715000" cy="46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63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Algorithm for the management of jaundice in the newborn nursery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4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Any Questions?</a:t>
            </a:r>
            <a:endParaRPr/>
          </a:p>
        </p:txBody>
      </p:sp>
      <p:pic>
        <p:nvPicPr>
          <p:cNvPr id="468" name="Google Shape;46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4800600"/>
            <a:ext cx="4038601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0" y="152400"/>
            <a:ext cx="1293813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152400"/>
            <a:ext cx="2362201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1752600"/>
            <a:ext cx="8837613" cy="238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200" y="2895600"/>
            <a:ext cx="2133600" cy="373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idx="4294967295" type="title"/>
          </p:nvPr>
        </p:nvSpPr>
        <p:spPr>
          <a:xfrm>
            <a:off x="1042987" y="333375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BILIRUBIN METABOLISM  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Enterohepatic Absorption of Bilirubin </a:t>
            </a:r>
            <a:b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109" name="Google Shape;109;p7"/>
          <p:cNvSpPr txBox="1"/>
          <p:nvPr>
            <p:ph idx="4294967295" type="body"/>
          </p:nvPr>
        </p:nvSpPr>
        <p:spPr>
          <a:xfrm>
            <a:off x="1042987" y="1989137"/>
            <a:ext cx="3702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Conjugated bilirubin is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not absorbed from the intestine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whereas unconjugated bilirubin is absorbed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Unconjugated bilirubin then may be reabsorbed across the intestinal mucosa to return to the liver </a:t>
            </a:r>
            <a:r>
              <a:rPr b="0" i="0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via the portal circulation.</a:t>
            </a:r>
            <a:endParaRPr/>
          </a:p>
        </p:txBody>
      </p:sp>
      <p:pic>
        <p:nvPicPr>
          <p:cNvPr id="110" name="Google Shape;110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1125" y="2006600"/>
            <a:ext cx="3702000" cy="33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type="title"/>
          </p:nvPr>
        </p:nvSpPr>
        <p:spPr>
          <a:xfrm>
            <a:off x="1042987" y="260350"/>
            <a:ext cx="75438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Bilirubin “Life Cycle”</a:t>
            </a:r>
            <a:b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  <a:endParaRPr/>
          </a:p>
        </p:txBody>
      </p:sp>
      <p:sp>
        <p:nvSpPr>
          <p:cNvPr id="116" name="Google Shape;116;p8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is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end product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haemoglobin breakdown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is formed from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non-toxic biliverdin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is released into the circulation in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unconjugated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Unconjugated bilirubin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binds with albumin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is transported to the liver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</a:pP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medications </a:t>
            </a:r>
            <a:r>
              <a:rPr b="0" i="1" lang="en-US" sz="18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compete</a:t>
            </a: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bilirubin for these albumin binding sites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idx="1" type="body"/>
          </p:nvPr>
        </p:nvSpPr>
        <p:spPr>
          <a:xfrm>
            <a:off x="1042987" y="1989137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Uptake of bilirubin by hepatocytes requires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intracellular proteins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known as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“Ligandins”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Bilirubin is converted to its conjugated form via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glucuronidation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conjugated form is then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excreted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into the GI tract and eliminated from the body via the stool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Reabsorption of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stercobilin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occur from the GI tract via the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enterohepatic circulation</a:t>
            </a:r>
            <a:endParaRPr/>
          </a:p>
        </p:txBody>
      </p:sp>
      <p:sp>
        <p:nvSpPr>
          <p:cNvPr id="122" name="Google Shape;122;p9"/>
          <p:cNvSpPr txBox="1"/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The Bilirubin “LifeCycle”</a:t>
            </a:r>
            <a:b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</a:t>
            </a:r>
            <a:r>
              <a:rPr b="1" i="1" lang="en-US" sz="2800" u="sng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mmer">
  <a:themeElements>
    <a:clrScheme name="default">
      <a:dk1>
        <a:srgbClr val="FFFFFF"/>
      </a:dk1>
      <a:lt1>
        <a:srgbClr val="000066"/>
      </a:lt1>
      <a:dk2>
        <a:srgbClr val="EAEAEA"/>
      </a:dk2>
      <a:lt2>
        <a:srgbClr val="000099"/>
      </a:lt2>
      <a:accent1>
        <a:srgbClr val="66CCFF"/>
      </a:accent1>
      <a:accent2>
        <a:srgbClr val="0066FF"/>
      </a:accent2>
      <a:accent3>
        <a:srgbClr val="000066"/>
      </a:accent3>
      <a:accent4>
        <a:srgbClr val="66CCFF"/>
      </a:accent4>
      <a:accent5>
        <a:srgbClr val="0066FF"/>
      </a:accent5>
      <a:accent6>
        <a:srgbClr val="000066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