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92" r:id="rId2"/>
    <p:sldId id="294" r:id="rId3"/>
    <p:sldId id="295" r:id="rId4"/>
    <p:sldId id="296" r:id="rId5"/>
    <p:sldId id="297" r:id="rId6"/>
    <p:sldId id="299" r:id="rId7"/>
    <p:sldId id="298" r:id="rId8"/>
    <p:sldId id="300" r:id="rId9"/>
    <p:sldId id="302" r:id="rId10"/>
    <p:sldId id="293" r:id="rId11"/>
    <p:sldId id="266" r:id="rId12"/>
    <p:sldId id="269" r:id="rId13"/>
    <p:sldId id="271" r:id="rId14"/>
    <p:sldId id="278" r:id="rId15"/>
    <p:sldId id="281" r:id="rId16"/>
    <p:sldId id="276" r:id="rId17"/>
    <p:sldId id="280" r:id="rId18"/>
    <p:sldId id="279" r:id="rId19"/>
    <p:sldId id="277" r:id="rId20"/>
    <p:sldId id="282" r:id="rId21"/>
    <p:sldId id="283" r:id="rId22"/>
    <p:sldId id="284" r:id="rId23"/>
    <p:sldId id="285" r:id="rId24"/>
    <p:sldId id="287" r:id="rId25"/>
    <p:sldId id="286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1ED3F"/>
    <a:srgbClr val="EF6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4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0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655AC-4244-4F75-9976-920176FCDF5B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D8A4-FCB9-4D2D-AFC8-80332DFA3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5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D8A4-FCB9-4D2D-AFC8-80332DFA38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8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D8A4-FCB9-4D2D-AFC8-80332DFA38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8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en-US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 woman who sustained a single gunshot injury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She arrived at the hospital conscious and breathing spontaneously. Impossible mask ventilation and difficult intubation were anticipated. Direct laryngoscopy was performed and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oro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-tracheal intubation was successful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D8A4-FCB9-4D2D-AFC8-80332DFA38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5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B5C6FC-1451-451D-92D4-BA8E42E73F2D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F19D9E-952C-4A01-B3D1-5BD3FE2B42E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C05A-1DBE-4924-84B0-FA89F6D0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Airway anatomy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44ED8-45DC-4EAB-BF89-2B1A9452EC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Supervised by : </a:t>
            </a:r>
            <a:r>
              <a:rPr lang="en-US" altLang="en-US" sz="2800" b="1" dirty="0" err="1">
                <a:solidFill>
                  <a:srgbClr val="C00000"/>
                </a:solidFill>
                <a:latin typeface="Abadi" panose="020B0604020104020204" pitchFamily="34" charset="0"/>
              </a:rPr>
              <a:t>Dr</a:t>
            </a:r>
            <a:r>
              <a:rPr lang="en-US" altLang="en-US" sz="2800" b="1" dirty="0">
                <a:solidFill>
                  <a:srgbClr val="C00000"/>
                </a:solidFill>
                <a:latin typeface="Abadi" panose="020B0604020104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badi" panose="020B0604020104020204" pitchFamily="34" charset="0"/>
              </a:rPr>
              <a:t>ashraf</a:t>
            </a:r>
            <a:r>
              <a:rPr lang="en-US" altLang="en-US" sz="2800" b="1" dirty="0">
                <a:solidFill>
                  <a:srgbClr val="C00000"/>
                </a:solidFill>
                <a:latin typeface="Abadi" panose="020B0604020104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badi" panose="020B0604020104020204" pitchFamily="34" charset="0"/>
              </a:rPr>
              <a:t>dmour</a:t>
            </a:r>
            <a:endParaRPr lang="en-US" altLang="en-US" sz="2800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Done by : </a:t>
            </a:r>
            <a:r>
              <a:rPr lang="en-US" b="1" dirty="0" err="1">
                <a:solidFill>
                  <a:srgbClr val="C00000"/>
                </a:solidFill>
              </a:rPr>
              <a:t>Rawan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zidanen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dirty="0"/>
              <a:t>                    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B03E77-4C46-4793-9D79-66AB9B04B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523" y="3100754"/>
            <a:ext cx="8534400" cy="1752600"/>
          </a:xfrm>
        </p:spPr>
        <p:txBody>
          <a:bodyPr>
            <a:normAutofit/>
          </a:bodyPr>
          <a:lstStyle/>
          <a:p>
            <a:r>
              <a:rPr lang="en-US" sz="1800" dirty="0"/>
              <a:t>Done by: </a:t>
            </a:r>
            <a:r>
              <a:rPr lang="en-US" sz="1800" dirty="0" err="1"/>
              <a:t>razan</a:t>
            </a:r>
            <a:r>
              <a:rPr lang="en-US" sz="1800" dirty="0"/>
              <a:t> </a:t>
            </a:r>
            <a:r>
              <a:rPr lang="en-US" sz="1800" dirty="0" err="1"/>
              <a:t>tarawneh</a:t>
            </a:r>
            <a:r>
              <a:rPr lang="en-US" sz="18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E8813-CC32-45B8-B950-FFD5F885F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FF0066"/>
                </a:solidFill>
                <a:effectLst/>
                <a:latin typeface="Univers" panose="020B0503020202020204" pitchFamily="34" charset="0"/>
              </a:rPr>
              <a:t>Airway Assessment</a:t>
            </a:r>
            <a:br>
              <a:rPr lang="en-US" b="1" i="0" dirty="0">
                <a:solidFill>
                  <a:srgbClr val="FF0066"/>
                </a:solidFill>
                <a:effectLst/>
                <a:latin typeface="Univers" panose="020B0503020202020204" pitchFamily="34" charset="0"/>
              </a:rPr>
            </a:br>
            <a:endParaRPr lang="en-US" b="1" dirty="0">
              <a:solidFill>
                <a:srgbClr val="FF0066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F723-CC37-44D8-B598-AF2E039C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3B3835"/>
                </a:solidFill>
                <a:effectLst/>
                <a:latin typeface="Helvetica Neue"/>
              </a:rPr>
              <a:t>Airway Assessment</a:t>
            </a:r>
            <a:br>
              <a:rPr lang="en-US" b="0" i="0" dirty="0">
                <a:solidFill>
                  <a:srgbClr val="3B3835"/>
                </a:solidFill>
                <a:effectLst/>
                <a:latin typeface="Helvetica Neue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559E4-7DA5-49E4-9F87-A23D629726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86178" y="1843006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008ED2"/>
                </a:solidFill>
                <a:latin typeface="Helvetica Neue"/>
              </a:rPr>
              <a:t> 1 ) </a:t>
            </a:r>
            <a:r>
              <a:rPr lang="en-US" b="0" i="0" dirty="0">
                <a:solidFill>
                  <a:srgbClr val="3B3835"/>
                </a:solidFill>
                <a:effectLst/>
                <a:latin typeface="+mj-lt"/>
              </a:rPr>
              <a:t>Why it is necessary ?? </a:t>
            </a: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3B3835"/>
                </a:solidFill>
                <a:effectLst/>
                <a:latin typeface="+mj-lt"/>
              </a:rPr>
              <a:t> PURPOSE</a:t>
            </a: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3B3835"/>
                </a:solidFill>
                <a:effectLst/>
                <a:latin typeface="+mj-lt"/>
              </a:rPr>
              <a:t> - TO DIAGNOSE THE POTENTIAL FOR DIFFICULT AIRWAY FOR</a:t>
            </a: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3B3835"/>
                </a:solidFill>
                <a:effectLst/>
                <a:latin typeface="+mj-lt"/>
              </a:rPr>
              <a:t>  Optimal patient preparation </a:t>
            </a: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3B3835"/>
                </a:solidFill>
                <a:effectLst/>
                <a:latin typeface="+mj-lt"/>
              </a:rPr>
              <a:t>  Proper selection of equipment </a:t>
            </a:r>
          </a:p>
          <a:p>
            <a:pPr marL="0" indent="0" algn="l">
              <a:buNone/>
            </a:pPr>
            <a:r>
              <a:rPr lang="en-US" sz="2000" b="0" i="0" dirty="0">
                <a:solidFill>
                  <a:srgbClr val="3B3835"/>
                </a:solidFill>
                <a:effectLst/>
                <a:latin typeface="+mj-lt"/>
              </a:rPr>
              <a:t>  Participation of personnel experienced in difficult airway management</a:t>
            </a:r>
          </a:p>
        </p:txBody>
      </p:sp>
    </p:spTree>
    <p:extLst>
      <p:ext uri="{BB962C8B-B14F-4D97-AF65-F5344CB8AC3E}">
        <p14:creationId xmlns:p14="http://schemas.microsoft.com/office/powerpoint/2010/main" val="162779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72AFC-B765-4878-9906-2C2AF1F2218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662" y="1311849"/>
            <a:ext cx="10515600" cy="51582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0" i="0" dirty="0">
                <a:solidFill>
                  <a:schemeClr val="bg2">
                    <a:lumMod val="5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n-US" b="1" i="0" dirty="0">
                <a:solidFill>
                  <a:schemeClr val="bg2">
                    <a:lumMod val="5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History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+mj-lt"/>
              </a:rPr>
              <a:t> – Patient/notes/chart/previous anesthesia records 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+mj-lt"/>
              </a:rPr>
              <a:t> – Surgery/burns/trauma/tumor in &amp; around oral cavity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+mj-lt"/>
              </a:rPr>
              <a:t> – Concurrent disease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+mj-lt"/>
              </a:rPr>
              <a:t> – Reflux/recent meals</a:t>
            </a:r>
          </a:p>
          <a:p>
            <a:pPr marL="0" indent="0" algn="ctr">
              <a:buNone/>
            </a:pPr>
            <a:r>
              <a:rPr lang="en-US" b="1" i="0" dirty="0">
                <a:solidFill>
                  <a:schemeClr val="bg2">
                    <a:lumMod val="5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General examination 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+mj-lt"/>
              </a:rPr>
              <a:t>– Do they just look difficult? </a:t>
            </a:r>
          </a:p>
          <a:p>
            <a:pPr marL="0" indent="0" algn="ctr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+mj-lt"/>
              </a:rPr>
              <a:t>– Recognition of anatomic factors that can cause difficult airway </a:t>
            </a:r>
          </a:p>
          <a:p>
            <a:pPr marL="0" indent="0" algn="ctr">
              <a:buNone/>
            </a:pPr>
            <a:r>
              <a:rPr lang="en-US" b="1" i="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• </a:t>
            </a:r>
            <a:r>
              <a:rPr lang="en-US" b="1" i="0" dirty="0">
                <a:solidFill>
                  <a:schemeClr val="bg2">
                    <a:lumMod val="5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Specific tests/indices</a:t>
            </a:r>
          </a:p>
          <a:p>
            <a:pPr marL="0" indent="0" algn="ctr">
              <a:buNone/>
            </a:pPr>
            <a:r>
              <a:rPr lang="en-US" b="1" i="0" dirty="0">
                <a:solidFill>
                  <a:schemeClr val="bg2">
                    <a:lumMod val="5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• Investigations. </a:t>
            </a:r>
          </a:p>
          <a:p>
            <a:pPr marL="0" indent="0" algn="l">
              <a:buNone/>
            </a:pPr>
            <a:endParaRPr lang="en-US" b="0" i="0" dirty="0">
              <a:solidFill>
                <a:srgbClr val="3B3835"/>
              </a:solidFill>
              <a:effectLst/>
              <a:latin typeface="+mj-lt"/>
            </a:endParaRPr>
          </a:p>
          <a:p>
            <a:pPr marL="0" indent="0" algn="l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904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4DE226-089C-4D07-84DF-FE3163BB7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0"/>
            <a:ext cx="11605846" cy="672904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768DE29-59B9-4D8A-9067-F06BF34F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CF29BA-E290-476B-9C6F-35339B71D3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7F105-F14B-4408-9617-B49DF79E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L</a:t>
            </a:r>
            <a:r>
              <a:rPr lang="en-US" sz="5400" b="0" i="0" dirty="0">
                <a:solidFill>
                  <a:srgbClr val="3B3835"/>
                </a:solidFill>
                <a:effectLst/>
                <a:latin typeface="+mj-lt"/>
              </a:rPr>
              <a:t>OOK Externally</a:t>
            </a:r>
            <a:br>
              <a:rPr lang="en-US" sz="5400" b="0" i="0" dirty="0">
                <a:solidFill>
                  <a:srgbClr val="3B3835"/>
                </a:solidFill>
                <a:effectLst/>
                <a:latin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A8F5-4919-40B3-965F-C9CA8FB83D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57224" y="1545907"/>
            <a:ext cx="8626221" cy="3766185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sz="11200" b="0" i="0" dirty="0">
                <a:solidFill>
                  <a:srgbClr val="3B3835"/>
                </a:solidFill>
                <a:effectLst/>
                <a:latin typeface="+mj-lt"/>
              </a:rPr>
              <a:t>Beards or facial hair </a:t>
            </a:r>
          </a:p>
          <a:p>
            <a:pPr marL="0" indent="0" algn="l">
              <a:buNone/>
            </a:pPr>
            <a:r>
              <a:rPr lang="en-US" sz="11200" b="0" i="0" dirty="0">
                <a:solidFill>
                  <a:srgbClr val="3B3835"/>
                </a:solidFill>
                <a:effectLst/>
                <a:latin typeface="+mj-lt"/>
              </a:rPr>
              <a:t>• Morbidly obese patients </a:t>
            </a:r>
          </a:p>
          <a:p>
            <a:pPr marL="0" indent="0" algn="l">
              <a:buNone/>
            </a:pPr>
            <a:r>
              <a:rPr lang="en-US" sz="11200" b="0" i="0" dirty="0">
                <a:solidFill>
                  <a:srgbClr val="3B3835"/>
                </a:solidFill>
                <a:effectLst/>
                <a:latin typeface="+mj-lt"/>
              </a:rPr>
              <a:t>• Facial or neck trauma </a:t>
            </a:r>
          </a:p>
          <a:p>
            <a:pPr marL="0" indent="0" algn="l">
              <a:buNone/>
            </a:pPr>
            <a:r>
              <a:rPr lang="en-US" altLang="en-US" sz="11200" dirty="0">
                <a:latin typeface="+mj-lt"/>
              </a:rPr>
              <a:t>Short immobile muscular neck</a:t>
            </a:r>
          </a:p>
          <a:p>
            <a:pPr marL="0" indent="0" algn="l">
              <a:buNone/>
            </a:pPr>
            <a:r>
              <a:rPr lang="en-US" altLang="en-US" sz="11200" dirty="0">
                <a:latin typeface="+mj-lt"/>
              </a:rPr>
              <a:t>Receding mandible</a:t>
            </a:r>
          </a:p>
          <a:p>
            <a:pPr marL="0" indent="0" algn="l">
              <a:buNone/>
            </a:pPr>
            <a:r>
              <a:rPr lang="en-US" altLang="en-US" sz="11200" dirty="0">
                <a:latin typeface="+mj-lt"/>
              </a:rPr>
              <a:t>Protruding maxillary incisors</a:t>
            </a:r>
          </a:p>
          <a:p>
            <a:pPr marL="0" indent="0" algn="l">
              <a:buNone/>
            </a:pPr>
            <a:r>
              <a:rPr lang="en-US" altLang="en-US" sz="11200" dirty="0">
                <a:latin typeface="+mj-lt"/>
              </a:rPr>
              <a:t>Long high-arched palate</a:t>
            </a:r>
          </a:p>
          <a:p>
            <a:pPr marL="0" indent="0" algn="l">
              <a:buNone/>
            </a:pPr>
            <a:r>
              <a:rPr lang="en-US" altLang="en-US" sz="11200" dirty="0">
                <a:latin typeface="+mj-lt"/>
              </a:rPr>
              <a:t>Loose or capped ,Missing teeth</a:t>
            </a:r>
          </a:p>
          <a:p>
            <a:pPr marL="0" indent="0" algn="l">
              <a:buNone/>
            </a:pPr>
            <a:r>
              <a:rPr lang="en-US" altLang="en-US" sz="11200" dirty="0">
                <a:latin typeface="+mj-lt"/>
              </a:rPr>
              <a:t>Enlarged tonsils &amp; Tongue</a:t>
            </a:r>
          </a:p>
          <a:p>
            <a:pPr marL="0" indent="0" algn="l">
              <a:buNone/>
            </a:pPr>
            <a:r>
              <a:rPr lang="en-US" altLang="en-US" sz="11200" dirty="0">
                <a:latin typeface="+mj-lt"/>
              </a:rPr>
              <a:t>Tumor that could obstruct air flow</a:t>
            </a:r>
          </a:p>
          <a:p>
            <a:pPr marL="0" indent="0" algn="l">
              <a:buNone/>
            </a:pPr>
            <a:r>
              <a:rPr lang="en-US" altLang="en-US" sz="11200" dirty="0">
                <a:latin typeface="+mj-lt"/>
              </a:rPr>
              <a:t>Limited temporomandibular joint mobility</a:t>
            </a:r>
          </a:p>
          <a:p>
            <a:pPr marL="0" indent="0" algn="l">
              <a:buNone/>
            </a:pPr>
            <a:endParaRPr lang="en-US" sz="2400" dirty="0">
              <a:latin typeface="+mj-lt"/>
            </a:endParaRP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14671-AD22-46B5-B21C-349802428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36" y="1453498"/>
            <a:ext cx="4874284" cy="1443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E9C37-4D60-45F1-A536-12DE7AF885F7}"/>
              </a:ext>
            </a:extLst>
          </p:cNvPr>
          <p:cNvSpPr txBox="1"/>
          <p:nvPr/>
        </p:nvSpPr>
        <p:spPr>
          <a:xfrm rot="10800000" flipV="1">
            <a:off x="7345678" y="-116163"/>
            <a:ext cx="3429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600" dirty="0">
                <a:latin typeface="+mj-lt"/>
              </a:rPr>
              <a:t> </a:t>
            </a:r>
            <a:r>
              <a:rPr lang="en-US" altLang="en-US" sz="2000" dirty="0">
                <a:latin typeface="+mj-lt"/>
              </a:rPr>
              <a:t>Receding mandible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39B66-0C52-4380-9823-F0ED72C9C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92" y="3373905"/>
            <a:ext cx="3257273" cy="25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6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7BA49-A178-444A-B7CF-76DC49F5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D82834-A706-494E-A822-84723F77B3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27" y="887571"/>
            <a:ext cx="3246357" cy="4351338"/>
          </a:xfrm>
        </p:spPr>
      </p:pic>
      <p:pic>
        <p:nvPicPr>
          <p:cNvPr id="4" name="Picture 2" descr="C:\Users\ali zwain\Desktop\u09d_t07[1].jpg">
            <a:extLst>
              <a:ext uri="{FF2B5EF4-FFF2-40B4-BE49-F238E27FC236}">
                <a16:creationId xmlns:a16="http://schemas.microsoft.com/office/drawing/2014/main" id="{DE794171-094C-4F5E-99AE-8F2E491B5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-13606" r="-8271" b="13606"/>
          <a:stretch/>
        </p:blipFill>
        <p:spPr>
          <a:xfrm>
            <a:off x="4764984" y="2617718"/>
            <a:ext cx="2946734" cy="3875157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500ACE1-F8FE-481C-8FDE-726BCB8B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10" y="310357"/>
            <a:ext cx="40433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B261BA-7CE6-4562-BF1B-41E7FBA15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29" y="3994836"/>
            <a:ext cx="3207142" cy="17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1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3F63-3CFD-4505-8E03-DEA7F14F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3B3835"/>
                </a:solidFill>
                <a:effectLst/>
                <a:latin typeface="Helvetica Neue"/>
              </a:rPr>
              <a:t>Predictors of difficulty to ventilate </a:t>
            </a:r>
            <a:br>
              <a:rPr lang="en-US" b="0" i="0" dirty="0">
                <a:solidFill>
                  <a:srgbClr val="3B3835"/>
                </a:solidFill>
                <a:effectLst/>
                <a:latin typeface="Helvetica Neue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B852-1DD0-4C34-8DE1-54FCF2677E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Helvetica Neue"/>
              </a:rPr>
              <a:t>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3B3835"/>
                </a:solidFill>
                <a:effectLst/>
                <a:latin typeface="Helvetica Neue"/>
              </a:rPr>
              <a:t>   - 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Bearded 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 The Elderly (older than 55 y)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The Edentulous (=BONES)</a:t>
            </a:r>
          </a:p>
          <a:p>
            <a:pPr algn="l"/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Obesity </a:t>
            </a:r>
          </a:p>
          <a:p>
            <a:pPr lvl="1" algn="l">
              <a:lnSpc>
                <a:spcPct val="90000"/>
              </a:lnSpc>
            </a:pPr>
            <a:r>
              <a:rPr lang="en-US" altLang="en-US" dirty="0"/>
              <a:t>Heavy chest</a:t>
            </a:r>
          </a:p>
          <a:p>
            <a:pPr lvl="1" algn="l">
              <a:lnSpc>
                <a:spcPct val="90000"/>
              </a:lnSpc>
            </a:pPr>
            <a:r>
              <a:rPr lang="en-US" altLang="en-US" dirty="0"/>
              <a:t>Abdominal contents inhibit movement of the diaphragm</a:t>
            </a:r>
          </a:p>
          <a:p>
            <a:pPr lvl="1" algn="l">
              <a:lnSpc>
                <a:spcPct val="90000"/>
              </a:lnSpc>
            </a:pPr>
            <a:r>
              <a:rPr lang="en-US" altLang="en-US" dirty="0"/>
              <a:t>Increased supraglottic airway resistance</a:t>
            </a:r>
          </a:p>
          <a:p>
            <a:pPr lvl="1" algn="l">
              <a:lnSpc>
                <a:spcPct val="90000"/>
              </a:lnSpc>
            </a:pPr>
            <a:r>
              <a:rPr lang="en-US" altLang="en-US" dirty="0"/>
              <a:t>huge cheeks</a:t>
            </a:r>
          </a:p>
          <a:p>
            <a:pPr lvl="1" algn="l">
              <a:lnSpc>
                <a:spcPct val="90000"/>
              </a:lnSpc>
            </a:pPr>
            <a:r>
              <a:rPr lang="en-US" altLang="en-US" dirty="0"/>
              <a:t>Difficult mask seal</a:t>
            </a:r>
          </a:p>
          <a:p>
            <a:pPr lvl="1" algn="l">
              <a:lnSpc>
                <a:spcPct val="90000"/>
              </a:lnSpc>
            </a:pPr>
            <a:r>
              <a:rPr lang="en-US" altLang="en-US" dirty="0"/>
              <a:t>Quicker desaturation</a:t>
            </a:r>
          </a:p>
          <a:p>
            <a:pPr marL="0" indent="0" algn="l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55E4C-EF11-42C3-9D22-15828A079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altLang="en-US" b="1" baseline="300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Trimester Pregnancy</a:t>
            </a:r>
          </a:p>
          <a:p>
            <a:pPr lvl="1" algn="l">
              <a:lnSpc>
                <a:spcPct val="90000"/>
              </a:lnSpc>
            </a:pPr>
            <a:r>
              <a:rPr lang="en-US" altLang="en-US" dirty="0"/>
              <a:t>Increased body mass</a:t>
            </a:r>
          </a:p>
          <a:p>
            <a:pPr lvl="1" algn="l">
              <a:lnSpc>
                <a:spcPct val="90000"/>
              </a:lnSpc>
            </a:pPr>
            <a:r>
              <a:rPr lang="en-US" altLang="en-US" dirty="0"/>
              <a:t>Quick desaturation</a:t>
            </a:r>
          </a:p>
          <a:p>
            <a:pPr lvl="1" algn="l">
              <a:lnSpc>
                <a:spcPct val="90000"/>
              </a:lnSpc>
            </a:pPr>
            <a:r>
              <a:rPr lang="en-US" altLang="en-US" dirty="0"/>
              <a:t>Increased </a:t>
            </a:r>
            <a:r>
              <a:rPr lang="en-US" altLang="en-US" dirty="0" err="1"/>
              <a:t>Mallampati</a:t>
            </a:r>
            <a:r>
              <a:rPr lang="en-US" altLang="en-US" dirty="0"/>
              <a:t> Score</a:t>
            </a:r>
          </a:p>
          <a:p>
            <a:pPr lvl="1" algn="l">
              <a:lnSpc>
                <a:spcPct val="90000"/>
              </a:lnSpc>
            </a:pPr>
            <a:r>
              <a:rPr lang="en-US" altLang="en-US" dirty="0"/>
              <a:t>Gravid uterus inhibits movement of the diaphragm</a:t>
            </a:r>
          </a:p>
          <a:p>
            <a:pPr marL="0" indent="0">
              <a:buNone/>
            </a:pPr>
            <a:endParaRPr lang="en-US" b="0" i="0" dirty="0">
              <a:solidFill>
                <a:schemeClr val="accent1">
                  <a:lumMod val="75000"/>
                </a:schemeClr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8494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1E34-3E8F-436A-BBDE-ECF32FF1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0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E</a:t>
            </a:r>
            <a:r>
              <a:rPr lang="en-US" altLang="en-US" b="0" dirty="0">
                <a:latin typeface="Abadi" panose="020B0604020104020204" pitchFamily="34" charset="0"/>
              </a:rPr>
              <a:t>VALUATE</a:t>
            </a:r>
            <a:r>
              <a:rPr lang="en-US" altLang="en-US" dirty="0">
                <a:latin typeface="Abadi" panose="020B0604020104020204" pitchFamily="34" charset="0"/>
              </a:rPr>
              <a:t> 3-3-2   (L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Abadi" panose="020B0604020104020204" pitchFamily="34" charset="0"/>
              </a:rPr>
              <a:t>E</a:t>
            </a:r>
            <a:r>
              <a:rPr lang="en-US" altLang="en-US" dirty="0">
                <a:latin typeface="Abadi" panose="020B0604020104020204" pitchFamily="34" charset="0"/>
              </a:rPr>
              <a:t>MON)</a:t>
            </a:r>
            <a:br>
              <a:rPr lang="en-US" dirty="0">
                <a:latin typeface="Abadi" panose="020B0604020104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A5489-EC0B-47FB-AA6E-A56051611E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en-US" sz="3600" dirty="0"/>
              <a:t>- </a:t>
            </a:r>
            <a:r>
              <a:rPr lang="en-US" altLang="en-US" sz="2400" dirty="0">
                <a:latin typeface="Abadi" panose="020B0604020104020204" pitchFamily="34" charset="0"/>
              </a:rPr>
              <a:t>Mouth Opens at least 3 finger widths (&gt;6cm).</a:t>
            </a:r>
          </a:p>
          <a:p>
            <a:pPr algn="l">
              <a:lnSpc>
                <a:spcPct val="90000"/>
              </a:lnSpc>
            </a:pPr>
            <a:r>
              <a:rPr lang="en-US" altLang="en-US" sz="2400" dirty="0">
                <a:latin typeface="Abadi" panose="020B0604020104020204" pitchFamily="34" charset="0"/>
              </a:rPr>
              <a:t>-Thyromental distance Three finger widths(&gt;6cm </a:t>
            </a:r>
          </a:p>
          <a:p>
            <a:pPr algn="l">
              <a:lnSpc>
                <a:spcPct val="90000"/>
              </a:lnSpc>
            </a:pPr>
            <a:r>
              <a:rPr lang="en-US" altLang="en-US" sz="2400" dirty="0">
                <a:latin typeface="Abadi" panose="020B0604020104020204" pitchFamily="34" charset="0"/>
              </a:rPr>
              <a:t> -</a:t>
            </a:r>
            <a:r>
              <a:rPr lang="en-US" altLang="en-US" sz="2400" dirty="0" err="1">
                <a:latin typeface="Abadi" panose="020B0604020104020204" pitchFamily="34" charset="0"/>
              </a:rPr>
              <a:t>hyomental</a:t>
            </a:r>
            <a:r>
              <a:rPr lang="en-US" altLang="en-US" sz="2400" dirty="0">
                <a:latin typeface="Abadi" panose="020B0604020104020204" pitchFamily="34" charset="0"/>
              </a:rPr>
              <a:t> distance Two finger widths</a:t>
            </a:r>
          </a:p>
          <a:p>
            <a:endParaRPr lang="en-US" dirty="0"/>
          </a:p>
        </p:txBody>
      </p:sp>
      <p:pic>
        <p:nvPicPr>
          <p:cNvPr id="5" name="Picture 7" descr="limitted mouth opening.jpg">
            <a:extLst>
              <a:ext uri="{FF2B5EF4-FFF2-40B4-BE49-F238E27FC236}">
                <a16:creationId xmlns:a16="http://schemas.microsoft.com/office/drawing/2014/main" id="{A09CF6CB-A7FC-43C9-9CE9-A4381363C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5"/>
          <a:stretch/>
        </p:blipFill>
        <p:spPr bwMode="auto">
          <a:xfrm>
            <a:off x="646614" y="4058879"/>
            <a:ext cx="4649155" cy="185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D82DB-E613-46C9-BD38-17F6A1B6974A}"/>
              </a:ext>
            </a:extLst>
          </p:cNvPr>
          <p:cNvSpPr txBox="1"/>
          <p:nvPr/>
        </p:nvSpPr>
        <p:spPr>
          <a:xfrm>
            <a:off x="5305485" y="4700270"/>
            <a:ext cx="5663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</a:rPr>
              <a:t>( Mouth opening ) Less than 3 fingers   width</a:t>
            </a:r>
          </a:p>
        </p:txBody>
      </p:sp>
    </p:spTree>
    <p:extLst>
      <p:ext uri="{BB962C8B-B14F-4D97-AF65-F5344CB8AC3E}">
        <p14:creationId xmlns:p14="http://schemas.microsoft.com/office/powerpoint/2010/main" val="365379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AC4C-6B31-4054-B072-61DC8D40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0967-301A-458F-8DE1-8A377AE344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73605" y="605041"/>
            <a:ext cx="4846701" cy="3145155"/>
          </a:xfrm>
        </p:spPr>
        <p:txBody>
          <a:bodyPr>
            <a:normAutofit fontScale="92500"/>
          </a:bodyPr>
          <a:lstStyle/>
          <a:p>
            <a:pPr marL="0" indent="0" algn="l">
              <a:lnSpc>
                <a:spcPct val="80000"/>
              </a:lnSpc>
              <a:buNone/>
            </a:pPr>
            <a:r>
              <a:rPr lang="en-US" altLang="en-US" sz="2400" dirty="0">
                <a:latin typeface="Abadi" panose="020B0604020104020204" pitchFamily="34" charset="0"/>
              </a:rPr>
              <a:t>Measured from the mentum to the top of the hyoid bone &gt;2 fingers</a:t>
            </a: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en-US" sz="2400" dirty="0">
                <a:latin typeface="Abadi" panose="020B0604020104020204" pitchFamily="34" charset="0"/>
              </a:rPr>
              <a:t>-The position of the hyoid bone marks  the entrance to the larynx.</a:t>
            </a: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en-US" sz="2400" dirty="0">
                <a:latin typeface="Abadi" panose="020B0604020104020204" pitchFamily="34" charset="0"/>
              </a:rPr>
              <a:t>-A more caudal hyoid bone thus  indicates  a relatively caudal larynx.</a:t>
            </a: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en-US" sz="2400" dirty="0">
                <a:latin typeface="Abadi" panose="020B0604020104020204" pitchFamily="34" charset="0"/>
              </a:rPr>
              <a:t> </a:t>
            </a:r>
          </a:p>
          <a:p>
            <a:pPr marL="0" indent="0" algn="l">
              <a:lnSpc>
                <a:spcPct val="80000"/>
              </a:lnSpc>
              <a:buNone/>
            </a:pPr>
            <a:r>
              <a:rPr lang="en-US" altLang="en-US" sz="2400" dirty="0">
                <a:latin typeface="Abadi" panose="020B0604020104020204" pitchFamily="34" charset="0"/>
              </a:rPr>
              <a:t>&lt;2 = Less space to displace tongue tend to be more difficult to intubate..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D0EF1-FE5F-4267-A552-978C7394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87" y="3529334"/>
            <a:ext cx="4528017" cy="2938394"/>
          </a:xfrm>
          <a:prstGeom prst="rect">
            <a:avLst/>
          </a:prstGeom>
        </p:spPr>
      </p:pic>
      <p:pic>
        <p:nvPicPr>
          <p:cNvPr id="6" name="Picture 6" descr="neck">
            <a:extLst>
              <a:ext uri="{FF2B5EF4-FFF2-40B4-BE49-F238E27FC236}">
                <a16:creationId xmlns:a16="http://schemas.microsoft.com/office/drawing/2014/main" id="{71986881-EA79-49A8-8C86-8339D61C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74918"/>
            <a:ext cx="4665704" cy="33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24E78-5055-41FE-AB33-58A14E380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48" y="3950158"/>
            <a:ext cx="3538696" cy="28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702C3-B67F-4019-B841-AA1DE42A80F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639488" y="604911"/>
            <a:ext cx="5095973" cy="392488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Thyromental Distance :Distance from the mentum to the        thyroid notch.</a:t>
            </a: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Ideally done with the neck fully extended.</a:t>
            </a:r>
          </a:p>
          <a:p>
            <a:pPr algn="ctr">
              <a:lnSpc>
                <a:spcPct val="14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If the thyromental distance is short, &lt;3 finger widths, the laryngeal axis makes a more acute angle with the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pharyngeal axis and it will be difficult to achieve alignment.</a:t>
            </a:r>
          </a:p>
          <a:p>
            <a:pPr algn="ctr">
              <a:lnSpc>
                <a:spcPct val="140000"/>
              </a:lnSpc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 space to displace tongue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C97D674-8682-40E9-9AB1-D9B05EB1F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0" y="3977711"/>
            <a:ext cx="5658978" cy="22351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56A54-B28D-4037-B7D3-FF0563217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" y="872197"/>
            <a:ext cx="6534248" cy="26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7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</a:t>
            </a:r>
            <a:endParaRPr lang="ar-JO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C00000"/>
                </a:solidFill>
              </a:rPr>
              <a:t>* Review of airway anatomy</a:t>
            </a:r>
          </a:p>
          <a:p>
            <a:pPr marL="0" indent="0" algn="l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sz="3600" b="1" dirty="0">
                <a:solidFill>
                  <a:srgbClr val="C00000"/>
                </a:solidFill>
              </a:rPr>
              <a:t>*Airway Assessment &amp; evaluation</a:t>
            </a:r>
          </a:p>
          <a:p>
            <a:pPr marL="0" indent="0" algn="l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en-US" sz="3600" b="1" dirty="0">
                <a:solidFill>
                  <a:srgbClr val="C00000"/>
                </a:solidFill>
              </a:rPr>
              <a:t>* Symptoms of airway obstruction</a:t>
            </a:r>
          </a:p>
          <a:p>
            <a:pPr marL="0" indent="0" algn="l">
              <a:buNone/>
            </a:pP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48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7439EF-2997-44D5-96DB-54325FB40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984" y="4319474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4800" i="1" u="sng" dirty="0"/>
              <a:t>Airway assessment</a:t>
            </a:r>
            <a:br>
              <a:rPr lang="en-US" sz="3200" dirty="0"/>
            </a:br>
            <a:r>
              <a:rPr lang="en-US" sz="2400" b="1" i="1" dirty="0"/>
              <a:t>Done by : </a:t>
            </a:r>
            <a:r>
              <a:rPr lang="en-US" sz="2400" b="1" i="1" dirty="0" err="1"/>
              <a:t>Mallak</a:t>
            </a:r>
            <a:r>
              <a:rPr lang="en-US" sz="2400" b="1" i="1" dirty="0"/>
              <a:t> </a:t>
            </a:r>
            <a:r>
              <a:rPr lang="en-US" sz="2400" b="1" i="1" dirty="0" err="1"/>
              <a:t>Aljafari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1DA4B-8E41-435A-8234-5BD71FBAF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F85D78-6F64-4383-B3FE-1218B3AE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76" y="882764"/>
            <a:ext cx="5621928" cy="319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55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67E7-B9BC-4D75-A1E3-D087162D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233C0-2CDC-42D7-9320-D71E70CF63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026942"/>
            <a:ext cx="10515600" cy="5150021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br>
              <a:rPr lang="en-US" dirty="0"/>
            </a:br>
            <a:r>
              <a:rPr lang="en-US" i="1" u="sng" dirty="0" err="1"/>
              <a:t>Mallampati</a:t>
            </a:r>
            <a:r>
              <a:rPr lang="en-US" i="1" u="sng" dirty="0"/>
              <a:t> score </a:t>
            </a:r>
            <a:br>
              <a:rPr lang="en-US" dirty="0"/>
            </a:br>
            <a:r>
              <a:rPr lang="en-US" sz="4000" dirty="0"/>
              <a:t>-</a:t>
            </a:r>
            <a:r>
              <a:rPr lang="en-US" sz="2800" i="1" dirty="0"/>
              <a:t>for assessing the adequacy of the oropharynx for laryngoscopy and intubation .</a:t>
            </a:r>
            <a:br>
              <a:rPr lang="ar-JO" sz="2800" i="1" dirty="0"/>
            </a:br>
            <a:br>
              <a:rPr lang="en-US" sz="2800" i="1" dirty="0"/>
            </a:br>
            <a:r>
              <a:rPr lang="en-US" sz="2800" i="1" dirty="0"/>
              <a:t>- good predictor in pregnancy , obesity and acromegaly </a:t>
            </a:r>
            <a:br>
              <a:rPr lang="ar-JO" sz="2800" i="1" dirty="0"/>
            </a:br>
            <a:br>
              <a:rPr lang="en-US" sz="2800" i="1" dirty="0"/>
            </a:br>
            <a:r>
              <a:rPr lang="en-US" sz="2800" i="1" dirty="0"/>
              <a:t>- relates to tongue size to pharyngeal size .</a:t>
            </a:r>
            <a:br>
              <a:rPr lang="en-US" sz="2800" i="1" dirty="0"/>
            </a:br>
            <a:br>
              <a:rPr lang="ar-JO" sz="2800" i="1" dirty="0"/>
            </a:br>
            <a:r>
              <a:rPr lang="en-US" sz="2800" i="1" dirty="0"/>
              <a:t>- Pt should be sitting, head in neutral position, mouth wide open, and tongue extended out as far as possible. </a:t>
            </a:r>
            <a:br>
              <a:rPr lang="en-US" sz="2800" i="1" dirty="0"/>
            </a:br>
            <a:br>
              <a:rPr lang="en-US" sz="2800" i="1" dirty="0"/>
            </a:br>
            <a:r>
              <a:rPr lang="en-US" sz="2800" i="1" dirty="0"/>
              <a:t>-The classification is based on the structures that are 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7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19D602C6-FF3B-4033-8CB1-743285E5E368}"/>
              </a:ext>
            </a:extLst>
          </p:cNvPr>
          <p:cNvSpPr txBox="1">
            <a:spLocks/>
          </p:cNvSpPr>
          <p:nvPr/>
        </p:nvSpPr>
        <p:spPr>
          <a:xfrm>
            <a:off x="168812" y="150394"/>
            <a:ext cx="8778240" cy="6707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sz="2700" b="1" i="1" u="sng" dirty="0" err="1"/>
              <a:t>Mallampati</a:t>
            </a:r>
            <a:r>
              <a:rPr lang="en-US" sz="2700" b="1" i="1" u="sng" dirty="0"/>
              <a:t> score : </a:t>
            </a:r>
            <a:br>
              <a:rPr lang="en-US" sz="2700" b="1" i="1" u="sng" dirty="0"/>
            </a:br>
            <a:br>
              <a:rPr lang="en-US" sz="2400" b="1" i="1" u="sng" dirty="0"/>
            </a:br>
            <a:br>
              <a:rPr lang="en-US" dirty="0"/>
            </a:br>
            <a:br>
              <a:rPr lang="en-US" sz="1400" i="1" dirty="0"/>
            </a:br>
            <a:br>
              <a:rPr lang="en-US" sz="2000" i="1" dirty="0"/>
            </a:br>
            <a:br>
              <a:rPr lang="en-US" sz="2000" i="1" dirty="0"/>
            </a:br>
            <a:br>
              <a:rPr lang="en-US" sz="2000" i="1" dirty="0"/>
            </a:br>
            <a:br>
              <a:rPr lang="en-US" sz="2000" i="1" dirty="0"/>
            </a:br>
            <a:br>
              <a:rPr lang="en-US" sz="2000" i="1" dirty="0"/>
            </a:br>
            <a:br>
              <a:rPr lang="en-US" sz="2000" i="1" dirty="0"/>
            </a:br>
            <a:br>
              <a:rPr lang="en-US" sz="2000" i="1" dirty="0"/>
            </a:br>
            <a:br>
              <a:rPr lang="en-US" sz="2000" i="1" dirty="0"/>
            </a:br>
            <a:r>
              <a:rPr lang="en-US" sz="1800" i="1" dirty="0">
                <a:solidFill>
                  <a:srgbClr val="0070C0"/>
                </a:solidFill>
                <a:latin typeface="Arial" charset="0"/>
                <a:ea typeface="ＭＳ Ｐゴシック" pitchFamily="-76" charset="-128"/>
                <a:cs typeface="+mn-cs"/>
              </a:rPr>
              <a:t>Class IV: &lt;1% prevalence (hard palate only visible) </a:t>
            </a:r>
            <a:br>
              <a:rPr lang="en-US" sz="1800" i="1" dirty="0">
                <a:solidFill>
                  <a:srgbClr val="0070C0"/>
                </a:solidFill>
                <a:latin typeface="Arial" charset="0"/>
                <a:ea typeface="ＭＳ Ｐゴシック" pitchFamily="-76" charset="-128"/>
                <a:cs typeface="+mn-cs"/>
              </a:rPr>
            </a:br>
            <a:r>
              <a:rPr lang="en-US" sz="1800" i="1" dirty="0">
                <a:solidFill>
                  <a:srgbClr val="0070C0"/>
                </a:solidFill>
                <a:latin typeface="Arial" charset="0"/>
                <a:ea typeface="ＭＳ Ｐゴシック" pitchFamily="-76" charset="-128"/>
                <a:cs typeface="+mn-cs"/>
              </a:rPr>
              <a:t>Severe Difficult intubation </a:t>
            </a:r>
            <a:br>
              <a:rPr lang="en-US" sz="1800" i="1" dirty="0">
                <a:solidFill>
                  <a:srgbClr val="0070C0"/>
                </a:solidFill>
                <a:latin typeface="Arial" charset="0"/>
                <a:ea typeface="ＭＳ Ｐゴシック" pitchFamily="-76" charset="-128"/>
                <a:cs typeface="+mn-cs"/>
              </a:rPr>
            </a:br>
            <a:r>
              <a:rPr lang="en-US" sz="1800" i="1" dirty="0">
                <a:solidFill>
                  <a:srgbClr val="FF0000"/>
                </a:solidFill>
                <a:latin typeface="Arial" charset="0"/>
                <a:ea typeface="ＭＳ Ｐゴシック" pitchFamily="-76" charset="-128"/>
                <a:cs typeface="+mn-cs"/>
              </a:rPr>
              <a:t>Class III: &lt;13% </a:t>
            </a:r>
            <a:r>
              <a:rPr lang="en-US" sz="1800" i="1" dirty="0" err="1">
                <a:solidFill>
                  <a:srgbClr val="FF0000"/>
                </a:solidFill>
                <a:latin typeface="Arial" charset="0"/>
                <a:ea typeface="ＭＳ Ｐゴシック" pitchFamily="-76" charset="-128"/>
                <a:cs typeface="+mn-cs"/>
              </a:rPr>
              <a:t>prevalance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  <a:ea typeface="ＭＳ Ｐゴシック" pitchFamily="-76" charset="-128"/>
                <a:cs typeface="+mn-cs"/>
              </a:rPr>
              <a:t> (soft palate, base of uvula visible)</a:t>
            </a:r>
            <a:br>
              <a:rPr lang="en-US" sz="1800" i="1" dirty="0">
                <a:solidFill>
                  <a:srgbClr val="FF0000"/>
                </a:solidFill>
                <a:latin typeface="Arial" charset="0"/>
                <a:ea typeface="ＭＳ Ｐゴシック" pitchFamily="-76" charset="-128"/>
                <a:cs typeface="+mn-cs"/>
              </a:rPr>
            </a:br>
            <a:r>
              <a:rPr lang="en-US" sz="1800" i="1" dirty="0">
                <a:solidFill>
                  <a:srgbClr val="FF0000"/>
                </a:solidFill>
                <a:latin typeface="Arial" charset="0"/>
                <a:ea typeface="ＭＳ Ｐゴシック" pitchFamily="-76" charset="-128"/>
                <a:cs typeface="+mn-cs"/>
              </a:rPr>
              <a:t> Moderate Difficult intubation </a:t>
            </a:r>
            <a:br>
              <a:rPr lang="en-US" sz="1800" i="1" dirty="0">
                <a:solidFill>
                  <a:srgbClr val="000000"/>
                </a:solidFill>
                <a:latin typeface="Arial" charset="0"/>
                <a:ea typeface="ＭＳ Ｐゴシック" pitchFamily="-76" charset="-128"/>
                <a:cs typeface="+mn-cs"/>
              </a:rPr>
            </a:br>
            <a:r>
              <a:rPr lang="en-US" sz="1800" i="1" dirty="0">
                <a:solidFill>
                  <a:srgbClr val="00B050"/>
                </a:solidFill>
                <a:latin typeface="Arial" charset="0"/>
                <a:ea typeface="ＭＳ Ｐゴシック" pitchFamily="-76" charset="-128"/>
                <a:cs typeface="+mn-cs"/>
              </a:rPr>
              <a:t>Class II: 40% prevalence (soft palate, uvula, </a:t>
            </a:r>
            <a:r>
              <a:rPr lang="en-US" sz="1800" i="1" dirty="0" err="1">
                <a:solidFill>
                  <a:srgbClr val="00B050"/>
                </a:solidFill>
                <a:latin typeface="Arial" charset="0"/>
                <a:ea typeface="ＭＳ Ｐゴシック" pitchFamily="-76" charset="-128"/>
                <a:cs typeface="+mn-cs"/>
              </a:rPr>
              <a:t>fauces</a:t>
            </a:r>
            <a:r>
              <a:rPr lang="en-US" sz="1800" i="1" dirty="0">
                <a:solidFill>
                  <a:srgbClr val="00B050"/>
                </a:solidFill>
                <a:latin typeface="Arial" charset="0"/>
                <a:ea typeface="ＭＳ Ｐゴシック" pitchFamily="-76" charset="-128"/>
                <a:cs typeface="+mn-cs"/>
              </a:rPr>
              <a:t> visible) </a:t>
            </a:r>
            <a:br>
              <a:rPr lang="en-US" sz="1800" i="1" dirty="0">
                <a:solidFill>
                  <a:srgbClr val="00B050"/>
                </a:solidFill>
                <a:latin typeface="Arial" charset="0"/>
                <a:ea typeface="ＭＳ Ｐゴシック" pitchFamily="-76" charset="-128"/>
                <a:cs typeface="+mn-cs"/>
              </a:rPr>
            </a:br>
            <a:r>
              <a:rPr lang="en-US" sz="1800" i="1" dirty="0">
                <a:solidFill>
                  <a:srgbClr val="00B050"/>
                </a:solidFill>
                <a:latin typeface="Arial" charset="0"/>
                <a:ea typeface="ＭＳ Ｐゴシック" pitchFamily="-76" charset="-128"/>
                <a:cs typeface="+mn-cs"/>
              </a:rPr>
              <a:t>No Difficult intubation </a:t>
            </a:r>
            <a:br>
              <a:rPr lang="en-US" sz="1800" i="1" dirty="0">
                <a:solidFill>
                  <a:srgbClr val="00B050"/>
                </a:solidFill>
                <a:latin typeface="Arial" charset="0"/>
                <a:ea typeface="ＭＳ Ｐゴシック" pitchFamily="-76" charset="-128"/>
                <a:cs typeface="+mn-cs"/>
              </a:rPr>
            </a:br>
            <a:r>
              <a:rPr lang="en-US" sz="1800" i="1" dirty="0">
                <a:solidFill>
                  <a:srgbClr val="7030A0"/>
                </a:solidFill>
                <a:latin typeface="Arial" charset="0"/>
                <a:ea typeface="ＭＳ Ｐゴシック" pitchFamily="-76" charset="-128"/>
                <a:cs typeface="+mn-cs"/>
              </a:rPr>
              <a:t>Class I: 46% prevalence (soft palate, uvula, </a:t>
            </a:r>
            <a:r>
              <a:rPr lang="en-US" sz="1800" i="1" dirty="0" err="1">
                <a:solidFill>
                  <a:srgbClr val="7030A0"/>
                </a:solidFill>
                <a:latin typeface="Arial" charset="0"/>
                <a:ea typeface="ＭＳ Ｐゴシック" pitchFamily="-76" charset="-128"/>
                <a:cs typeface="+mn-cs"/>
              </a:rPr>
              <a:t>fauces</a:t>
            </a:r>
            <a:r>
              <a:rPr lang="en-US" sz="1800" i="1" dirty="0">
                <a:solidFill>
                  <a:srgbClr val="7030A0"/>
                </a:solidFill>
                <a:latin typeface="Arial" charset="0"/>
                <a:ea typeface="ＭＳ Ｐゴシック" pitchFamily="-76" charset="-128"/>
                <a:cs typeface="+mn-cs"/>
              </a:rPr>
              <a:t>, pillars visible)</a:t>
            </a:r>
            <a:br>
              <a:rPr lang="en-US" sz="1800" i="1" dirty="0">
                <a:solidFill>
                  <a:srgbClr val="7030A0"/>
                </a:solidFill>
                <a:latin typeface="Arial" charset="0"/>
                <a:ea typeface="ＭＳ Ｐゴシック" pitchFamily="-76" charset="-128"/>
                <a:cs typeface="+mn-cs"/>
              </a:rPr>
            </a:br>
            <a:r>
              <a:rPr lang="en-US" sz="1800" i="1" dirty="0">
                <a:solidFill>
                  <a:srgbClr val="7030A0"/>
                </a:solidFill>
                <a:latin typeface="Arial" charset="0"/>
                <a:ea typeface="ＭＳ Ｐゴシック" pitchFamily="-76" charset="-128"/>
                <a:cs typeface="+mn-cs"/>
              </a:rPr>
              <a:t> No Difficult intubation </a:t>
            </a:r>
            <a:br>
              <a:rPr lang="en-US" sz="1800" i="1" dirty="0">
                <a:solidFill>
                  <a:srgbClr val="000000"/>
                </a:solidFill>
                <a:latin typeface="Arial" charset="0"/>
                <a:ea typeface="ＭＳ Ｐゴシック" pitchFamily="-76" charset="-128"/>
                <a:cs typeface="+mn-cs"/>
              </a:rPr>
            </a:b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-76" charset="-128"/>
                <a:cs typeface="+mn-cs"/>
              </a:rPr>
              <a:t>A Class I view is a Grade I Intubation 99% of the time</a:t>
            </a:r>
            <a:br>
              <a:rPr lang="en-US" sz="1800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-76" charset="-128"/>
                <a:cs typeface="+mn-cs"/>
              </a:rPr>
            </a:br>
            <a:r>
              <a:rPr lang="en-US" sz="1800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-76" charset="-128"/>
                <a:cs typeface="+mn-cs"/>
              </a:rPr>
              <a:t>A Class IV view is a Grade III or IV intubation 99% of the time </a:t>
            </a:r>
            <a:br>
              <a:rPr lang="en-US" sz="1300" i="1" dirty="0">
                <a:solidFill>
                  <a:schemeClr val="accent6">
                    <a:lumMod val="50000"/>
                  </a:schemeClr>
                </a:solidFill>
                <a:latin typeface="Arial" charset="0"/>
                <a:ea typeface="ＭＳ Ｐゴシック" pitchFamily="-76" charset="-128"/>
                <a:cs typeface="+mn-cs"/>
              </a:rPr>
            </a:br>
            <a:endParaRPr lang="en-US" sz="4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37241A77-1852-4F2A-B0DC-9E08E1550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944556"/>
            <a:ext cx="7807569" cy="275840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F0978E3-D096-43B3-A76E-41A48A59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59" y="1016355"/>
            <a:ext cx="1977379" cy="5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48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id="{BFFAB3D5-5B23-47F2-9C54-22E6ED19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741368"/>
          </a:xfrm>
        </p:spPr>
        <p:txBody>
          <a:bodyPr/>
          <a:lstStyle/>
          <a:p>
            <a:pPr algn="l"/>
            <a:r>
              <a:rPr lang="en-US" altLang="en-US" sz="2400" dirty="0">
                <a:solidFill>
                  <a:prstClr val="white"/>
                </a:solidFill>
                <a:latin typeface="Abadi" panose="020B0604020104020204" pitchFamily="34" charset="0"/>
                <a:ea typeface="Arial Unicode MS"/>
                <a:cs typeface="Arial" pitchFamily="34" charset="0"/>
              </a:rPr>
              <a:t>Grade 1:	Full aperture visible</a:t>
            </a:r>
            <a:br>
              <a:rPr lang="en-US" altLang="en-US" sz="2400" dirty="0">
                <a:solidFill>
                  <a:prstClr val="white"/>
                </a:solidFill>
                <a:latin typeface="Abadi" panose="020B0604020104020204" pitchFamily="34" charset="0"/>
                <a:ea typeface="Arial Unicode MS"/>
                <a:cs typeface="Arial" pitchFamily="34" charset="0"/>
              </a:rPr>
            </a:br>
            <a:r>
              <a:rPr lang="en-US" altLang="en-US" sz="2400" dirty="0">
                <a:solidFill>
                  <a:prstClr val="white"/>
                </a:solidFill>
                <a:latin typeface="Abadi" panose="020B0604020104020204" pitchFamily="34" charset="0"/>
                <a:ea typeface="Arial Unicode MS"/>
                <a:cs typeface="Arial" pitchFamily="34" charset="0"/>
              </a:rPr>
              <a:t>Grade 2:	Lower part of cords visible</a:t>
            </a:r>
            <a:br>
              <a:rPr lang="en-US" altLang="en-US" sz="2400" dirty="0">
                <a:solidFill>
                  <a:prstClr val="white"/>
                </a:solidFill>
                <a:latin typeface="Abadi" panose="020B0604020104020204" pitchFamily="34" charset="0"/>
                <a:ea typeface="Arial Unicode MS"/>
                <a:cs typeface="Arial" pitchFamily="34" charset="0"/>
              </a:rPr>
            </a:br>
            <a:r>
              <a:rPr lang="en-US" altLang="en-US" sz="2400" dirty="0">
                <a:solidFill>
                  <a:prstClr val="white"/>
                </a:solidFill>
                <a:latin typeface="Abadi" panose="020B0604020104020204" pitchFamily="34" charset="0"/>
                <a:ea typeface="Arial Unicode MS"/>
                <a:cs typeface="Arial" pitchFamily="34" charset="0"/>
              </a:rPr>
              <a:t>Grade 3:	Only epiglottis visible </a:t>
            </a:r>
            <a:br>
              <a:rPr lang="en-US" altLang="en-US" sz="2400" dirty="0">
                <a:solidFill>
                  <a:prstClr val="white"/>
                </a:solidFill>
                <a:latin typeface="Abadi" panose="020B0604020104020204" pitchFamily="34" charset="0"/>
                <a:ea typeface="Arial Unicode MS"/>
                <a:cs typeface="Arial" pitchFamily="34" charset="0"/>
              </a:rPr>
            </a:br>
            <a:br>
              <a:rPr lang="en-US" altLang="en-US" sz="2400" dirty="0">
                <a:solidFill>
                  <a:prstClr val="white"/>
                </a:solidFill>
                <a:latin typeface="Abadi" panose="020B0604020104020204" pitchFamily="34" charset="0"/>
                <a:ea typeface="Arial Unicode MS"/>
                <a:cs typeface="Arial" pitchFamily="34" charset="0"/>
              </a:rPr>
            </a:br>
            <a:br>
              <a:rPr lang="en-US" altLang="en-US" sz="2400" dirty="0">
                <a:solidFill>
                  <a:prstClr val="white"/>
                </a:solidFill>
                <a:latin typeface="Abadi" panose="020B0604020104020204" pitchFamily="34" charset="0"/>
                <a:ea typeface="Arial Unicode MS"/>
                <a:cs typeface="Arial" pitchFamily="34" charset="0"/>
              </a:rPr>
            </a:br>
            <a:r>
              <a:rPr lang="en-US" altLang="en-US" sz="2400" b="1" dirty="0" err="1">
                <a:solidFill>
                  <a:prstClr val="white"/>
                </a:solidFill>
                <a:latin typeface="Abadi" panose="020B0604020104020204" pitchFamily="34" charset="0"/>
                <a:ea typeface="Arial Unicode MS"/>
                <a:cs typeface="Arial" pitchFamily="34" charset="0"/>
              </a:rPr>
              <a:t>t</a:t>
            </a:r>
            <a:r>
              <a:rPr lang="en-US" altLang="en-US" sz="2000" b="1" dirty="0" err="1">
                <a:latin typeface="Abadi" panose="020B0604020104020204" pitchFamily="34" charset="0"/>
              </a:rPr>
              <a:t>Grade</a:t>
            </a:r>
            <a:r>
              <a:rPr lang="en-US" altLang="en-US" sz="2000" b="1" dirty="0">
                <a:latin typeface="Abadi" panose="020B0604020104020204" pitchFamily="34" charset="0"/>
              </a:rPr>
              <a:t> 1: 	Full aperture visible</a:t>
            </a:r>
            <a:br>
              <a:rPr lang="en-US" altLang="en-US" sz="2000" b="1" dirty="0">
                <a:latin typeface="Abadi" panose="020B0604020104020204" pitchFamily="34" charset="0"/>
              </a:rPr>
            </a:br>
            <a:r>
              <a:rPr lang="en-US" altLang="en-US" sz="2000" b="1" dirty="0">
                <a:latin typeface="Abadi" panose="020B0604020104020204" pitchFamily="34" charset="0"/>
              </a:rPr>
              <a:t>Grade 2:  Lower part of cords visible</a:t>
            </a:r>
            <a:br>
              <a:rPr lang="en-US" altLang="en-US" sz="2000" b="1" dirty="0">
                <a:latin typeface="Abadi" panose="020B0604020104020204" pitchFamily="34" charset="0"/>
              </a:rPr>
            </a:br>
            <a:r>
              <a:rPr lang="en-US" altLang="en-US" sz="2000" b="1" dirty="0">
                <a:latin typeface="Abadi" panose="020B0604020104020204" pitchFamily="34" charset="0"/>
              </a:rPr>
              <a:t>Grade 3:         Only epiglottis visible</a:t>
            </a:r>
            <a:br>
              <a:rPr lang="en-US" altLang="en-US" sz="2000" b="1" dirty="0">
                <a:latin typeface="Abadi" panose="020B0604020104020204" pitchFamily="34" charset="0"/>
              </a:rPr>
            </a:br>
            <a:r>
              <a:rPr lang="en-US" altLang="en-US" sz="2000" b="1" dirty="0">
                <a:latin typeface="Abadi" panose="020B0604020104020204" pitchFamily="34" charset="0"/>
              </a:rPr>
              <a:t>Grade 4:	Epiglottis not visible</a:t>
            </a:r>
            <a:br>
              <a:rPr lang="en-US" sz="2000" b="1" dirty="0">
                <a:latin typeface="Abadi" panose="020B0604020104020204" pitchFamily="34" charset="0"/>
              </a:rPr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A885-99B3-4EC1-B4DE-17616A332E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5A907-E12D-4C71-89C6-74EB70F99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3579"/>
            <a:ext cx="6701259" cy="115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2">
            <a:extLst>
              <a:ext uri="{FF2B5EF4-FFF2-40B4-BE49-F238E27FC236}">
                <a16:creationId xmlns:a16="http://schemas.microsoft.com/office/drawing/2014/main" id="{D4B421C5-2443-41FB-8965-E280CF45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95" y="1063069"/>
            <a:ext cx="7632848" cy="202377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EE36A42-B095-42F9-911F-CD0539E4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34" y="2796254"/>
            <a:ext cx="3577928" cy="19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B0D4F6F-8F8A-4F2C-BC5E-DFD76449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" y="4730973"/>
            <a:ext cx="10611377" cy="190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033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E86D09-0E78-4595-9449-27A06F5F7D76}"/>
              </a:ext>
            </a:extLst>
          </p:cNvPr>
          <p:cNvSpPr txBox="1">
            <a:spLocks/>
          </p:cNvSpPr>
          <p:nvPr/>
        </p:nvSpPr>
        <p:spPr>
          <a:xfrm>
            <a:off x="168813" y="0"/>
            <a:ext cx="9144000" cy="6858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600" dirty="0">
                <a:solidFill>
                  <a:schemeClr val="accent6"/>
                </a:solidFill>
                <a:latin typeface="Abadi" panose="020B0604020104020204" pitchFamily="34" charset="0"/>
              </a:rPr>
              <a:t>O</a:t>
            </a:r>
            <a:r>
              <a:rPr lang="en-GB" altLang="en-US" sz="3600" dirty="0">
                <a:latin typeface="Abadi" panose="020B0604020104020204" pitchFamily="34" charset="0"/>
              </a:rPr>
              <a:t>bstruction</a:t>
            </a:r>
            <a:br>
              <a:rPr lang="en-GB" altLang="en-US" sz="3600" dirty="0">
                <a:latin typeface="Abadi" panose="020B0604020104020204" pitchFamily="34" charset="0"/>
              </a:rPr>
            </a:br>
            <a:r>
              <a:rPr lang="en-GB" sz="3600" dirty="0">
                <a:latin typeface="Abadi" panose="020B0604020104020204" pitchFamily="34" charset="0"/>
              </a:rPr>
              <a:t>(LEM</a:t>
            </a:r>
            <a:r>
              <a:rPr lang="en-GB" sz="3600" dirty="0">
                <a:solidFill>
                  <a:schemeClr val="accent6"/>
                </a:solidFill>
                <a:latin typeface="Abadi" panose="020B0604020104020204" pitchFamily="34" charset="0"/>
              </a:rPr>
              <a:t>O</a:t>
            </a:r>
            <a:r>
              <a:rPr lang="en-GB" sz="3600" dirty="0">
                <a:latin typeface="Abadi" panose="020B0604020104020204" pitchFamily="34" charset="0"/>
              </a:rPr>
              <a:t>N</a:t>
            </a:r>
            <a:r>
              <a:rPr lang="en-GB" sz="3600" dirty="0"/>
              <a:t>)</a:t>
            </a:r>
            <a:br>
              <a:rPr lang="en-GB" sz="3600" dirty="0"/>
            </a:br>
            <a:br>
              <a:rPr lang="en-GB" dirty="0"/>
            </a:br>
            <a:r>
              <a:rPr lang="en-GB" sz="2400" i="1" dirty="0"/>
              <a:t>- note any thing might interfere with visualization or endotracheal tube placement .</a:t>
            </a:r>
            <a:br>
              <a:rPr lang="en-GB" sz="2400" i="1" dirty="0"/>
            </a:br>
            <a:br>
              <a:rPr lang="en-GB" sz="2400" i="1" dirty="0"/>
            </a:br>
            <a:r>
              <a:rPr lang="en-GB" sz="2400" i="1" dirty="0"/>
              <a:t>-patients are evaluated for </a:t>
            </a:r>
            <a:r>
              <a:rPr lang="en-GB" sz="2400" i="1" u="sng" dirty="0"/>
              <a:t>stridor</a:t>
            </a:r>
            <a:r>
              <a:rPr lang="en-GB" sz="2400" i="1" dirty="0"/>
              <a:t> , </a:t>
            </a:r>
            <a:r>
              <a:rPr lang="en-GB" sz="2400" i="1" u="sng" dirty="0"/>
              <a:t>foreign bodies </a:t>
            </a:r>
            <a:r>
              <a:rPr lang="en-GB" sz="2400" i="1" dirty="0"/>
              <a:t>and other forms of sub- and supraglottic obstructions including </a:t>
            </a:r>
            <a:r>
              <a:rPr lang="en-GB" sz="2400" i="1" u="sng" dirty="0" err="1"/>
              <a:t>tumors</a:t>
            </a:r>
            <a:r>
              <a:rPr lang="en-GB" sz="2400" i="1" u="sng" dirty="0"/>
              <a:t>  , </a:t>
            </a:r>
            <a:r>
              <a:rPr lang="en-GB" sz="2400" i="1" u="sng" dirty="0" err="1"/>
              <a:t>abcesses</a:t>
            </a:r>
            <a:r>
              <a:rPr lang="en-GB" sz="2400" i="1" dirty="0"/>
              <a:t> , </a:t>
            </a:r>
            <a:r>
              <a:rPr lang="en-GB" sz="2400" i="1" u="sng" dirty="0" err="1"/>
              <a:t>inflammed</a:t>
            </a:r>
            <a:r>
              <a:rPr lang="en-GB" sz="2400" i="1" u="sng" dirty="0"/>
              <a:t> glottis </a:t>
            </a:r>
            <a:r>
              <a:rPr lang="en-GB" sz="2400" i="1" dirty="0"/>
              <a:t>or </a:t>
            </a:r>
            <a:r>
              <a:rPr lang="en-GB" sz="2400" i="1" u="sng" dirty="0"/>
              <a:t>expanding hematoma </a:t>
            </a:r>
            <a:r>
              <a:rPr lang="en-GB" sz="2400" i="1" dirty="0"/>
              <a:t>.</a:t>
            </a:r>
            <a:br>
              <a:rPr lang="en-GB" sz="2400" i="1" dirty="0"/>
            </a:br>
            <a:br>
              <a:rPr lang="en-US" sz="2400" i="1" dirty="0"/>
            </a:br>
            <a:r>
              <a:rPr lang="en-US" sz="2400" i="1" dirty="0"/>
              <a:t>** other Potential causes of airway obstruction :</a:t>
            </a:r>
            <a:br>
              <a:rPr lang="en-US" sz="2400" i="1" dirty="0"/>
            </a:b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-Tongue</a:t>
            </a:r>
            <a:b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-Dentures</a:t>
            </a:r>
            <a:b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-Food stuffs</a:t>
            </a:r>
            <a:b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-Vomit</a:t>
            </a:r>
            <a:b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-Blood</a:t>
            </a:r>
            <a:b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  <a:t>-Secretions</a:t>
            </a:r>
            <a:br>
              <a:rPr lang="en-GB" alt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5657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7FE7B4-C429-4699-AF9C-13AD7DCF4557}"/>
              </a:ext>
            </a:extLst>
          </p:cNvPr>
          <p:cNvSpPr txBox="1">
            <a:spLocks/>
          </p:cNvSpPr>
          <p:nvPr/>
        </p:nvSpPr>
        <p:spPr>
          <a:xfrm>
            <a:off x="107504" y="351692"/>
            <a:ext cx="11484274" cy="638967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i="1" dirty="0">
                <a:latin typeface="Abadi" panose="020B0604020104020204" pitchFamily="34" charset="0"/>
              </a:rPr>
              <a:t>Airway obstruction can be either complete or partial </a:t>
            </a:r>
            <a:r>
              <a:rPr lang="en-US" altLang="en-US" sz="2800" b="1" dirty="0">
                <a:latin typeface="Abadi" panose="020B0604020104020204" pitchFamily="34" charset="0"/>
              </a:rPr>
              <a:t>:</a:t>
            </a:r>
            <a:br>
              <a:rPr lang="en-US" altLang="en-US" sz="2800" b="1" dirty="0">
                <a:latin typeface="Abadi" panose="020B0604020104020204" pitchFamily="34" charset="0"/>
              </a:rPr>
            </a:br>
            <a:r>
              <a:rPr lang="en-US" sz="2400" dirty="0">
                <a:highlight>
                  <a:srgbClr val="008080"/>
                </a:highlight>
                <a:latin typeface="Abadi" panose="020B0604020104020204" pitchFamily="34" charset="0"/>
              </a:rPr>
              <a:t> </a:t>
            </a:r>
            <a:br>
              <a:rPr lang="en-US" sz="2000" dirty="0">
                <a:highlight>
                  <a:srgbClr val="008080"/>
                </a:highlight>
                <a:latin typeface="Abadi" panose="020B0604020104020204" pitchFamily="34" charset="0"/>
              </a:rPr>
            </a:br>
            <a:r>
              <a:rPr lang="en-US" altLang="en-US" sz="2800" i="1" u="sng" dirty="0"/>
              <a:t>Symptoms of Partial Airway Obstruction</a:t>
            </a:r>
            <a:br>
              <a:rPr lang="en-US" altLang="en-US" sz="2000" i="1" dirty="0">
                <a:highlight>
                  <a:srgbClr val="008080"/>
                </a:highlight>
                <a:latin typeface="Abadi" panose="020B0604020104020204" pitchFamily="34" charset="0"/>
              </a:rPr>
            </a:br>
            <a:r>
              <a:rPr lang="en-US" altLang="en-US" sz="2000" i="1" dirty="0">
                <a:latin typeface="Abadi" panose="020B0604020104020204" pitchFamily="34" charset="0"/>
              </a:rPr>
              <a:t>1. noisy breathing , some air escaping from mouth .</a:t>
            </a:r>
            <a:br>
              <a:rPr lang="en-US" altLang="en-US" sz="2000" i="1" dirty="0">
                <a:latin typeface="Abadi" panose="020B0604020104020204" pitchFamily="34" charset="0"/>
              </a:rPr>
            </a:br>
            <a:r>
              <a:rPr lang="en-US" altLang="en-US" sz="2000" i="1" dirty="0">
                <a:latin typeface="Abadi" panose="020B0604020104020204" pitchFamily="34" charset="0"/>
              </a:rPr>
              <a:t>2. coughing .</a:t>
            </a:r>
            <a:br>
              <a:rPr lang="en-US" altLang="en-US" sz="2000" i="1" dirty="0">
                <a:latin typeface="Abadi" panose="020B0604020104020204" pitchFamily="34" charset="0"/>
              </a:rPr>
            </a:br>
            <a:r>
              <a:rPr lang="en-US" altLang="en-US" sz="2000" i="1" dirty="0">
                <a:latin typeface="Abadi" panose="020B0604020104020204" pitchFamily="34" charset="0"/>
              </a:rPr>
              <a:t>3. high-pitched sound upon inspiration (stridor)</a:t>
            </a:r>
            <a:br>
              <a:rPr lang="en-US" altLang="en-US" sz="2000" i="1" dirty="0">
                <a:latin typeface="Abadi" panose="020B0604020104020204" pitchFamily="34" charset="0"/>
              </a:rPr>
            </a:br>
            <a:r>
              <a:rPr lang="en-US" altLang="en-US" sz="2000" i="1" dirty="0">
                <a:latin typeface="Abadi" panose="020B0604020104020204" pitchFamily="34" charset="0"/>
              </a:rPr>
              <a:t>4. Hypoxemia</a:t>
            </a:r>
            <a:br>
              <a:rPr lang="en-US" altLang="en-US" sz="2000" i="1" dirty="0">
                <a:latin typeface="Abadi" panose="020B0604020104020204" pitchFamily="34" charset="0"/>
              </a:rPr>
            </a:br>
            <a:r>
              <a:rPr lang="en-US" altLang="en-US" sz="2000" i="1" dirty="0">
                <a:latin typeface="Abadi" panose="020B0604020104020204" pitchFamily="34" charset="0"/>
              </a:rPr>
              <a:t>5. Hypercapnia</a:t>
            </a:r>
            <a:br>
              <a:rPr lang="en-US" altLang="en-US" sz="2000" i="1" dirty="0">
                <a:latin typeface="Abadi" panose="020B0604020104020204" pitchFamily="34" charset="0"/>
              </a:rPr>
            </a:br>
            <a:br>
              <a:rPr lang="en-US" altLang="en-US" sz="2000" i="1" dirty="0">
                <a:latin typeface="Abadi" panose="020B0604020104020204" pitchFamily="34" charset="0"/>
              </a:rPr>
            </a:br>
            <a:br>
              <a:rPr lang="en-US" altLang="en-US" sz="2000" i="1" dirty="0">
                <a:latin typeface="Abadi" panose="020B0604020104020204" pitchFamily="34" charset="0"/>
              </a:rPr>
            </a:br>
            <a:r>
              <a:rPr lang="en-US" altLang="en-US" sz="3100" u="sng" dirty="0"/>
              <a:t>Symptoms of Complete Airway Obstruction</a:t>
            </a:r>
            <a:br>
              <a:rPr lang="en-US" altLang="en-US" sz="3100" u="sng" dirty="0"/>
            </a:br>
            <a:r>
              <a:rPr lang="en-US" altLang="en-US" sz="2000" i="1" dirty="0">
                <a:latin typeface="Abadi" panose="020B0604020104020204" pitchFamily="34" charset="0"/>
              </a:rPr>
              <a:t>1.Lack of any air movement perceived by feeling with the hand over the mouth or  placing the ear over the mouth</a:t>
            </a:r>
            <a:br>
              <a:rPr lang="en-US" altLang="en-US" sz="2000" i="1" dirty="0">
                <a:latin typeface="Abadi" panose="020B0604020104020204" pitchFamily="34" charset="0"/>
              </a:rPr>
            </a:br>
            <a:r>
              <a:rPr lang="en-US" altLang="en-US" sz="2000" i="1" dirty="0">
                <a:latin typeface="Abadi" panose="020B0604020104020204" pitchFamily="34" charset="0"/>
              </a:rPr>
              <a:t>2.Lack of breath sounds  with stethoscope </a:t>
            </a:r>
            <a:r>
              <a:rPr lang="ar-JO" altLang="en-US" sz="2000" i="1" dirty="0">
                <a:latin typeface="Abadi" panose="020B0604020104020204" pitchFamily="34" charset="0"/>
              </a:rPr>
              <a:t> .</a:t>
            </a:r>
            <a:br>
              <a:rPr lang="en-US" altLang="en-US" sz="2000" i="1" dirty="0">
                <a:latin typeface="Abadi" panose="020B0604020104020204" pitchFamily="34" charset="0"/>
              </a:rPr>
            </a:br>
            <a:r>
              <a:rPr lang="en-US" altLang="en-US" sz="2000" i="1" dirty="0">
                <a:latin typeface="Abadi" panose="020B0604020104020204" pitchFamily="34" charset="0"/>
              </a:rPr>
              <a:t>3.  violent coughing .</a:t>
            </a:r>
            <a:br>
              <a:rPr lang="en-US" altLang="en-US" sz="2000" i="1" dirty="0">
                <a:latin typeface="Abadi" panose="020B0604020104020204" pitchFamily="34" charset="0"/>
              </a:rPr>
            </a:br>
            <a:r>
              <a:rPr lang="en-US" altLang="en-US" sz="2000" i="1" dirty="0">
                <a:latin typeface="Abadi" panose="020B0604020104020204" pitchFamily="34" charset="0"/>
              </a:rPr>
              <a:t>4.Retraction of the sternum and rib cage.</a:t>
            </a:r>
            <a:br>
              <a:rPr lang="en-US" altLang="en-US" sz="2000" i="1" dirty="0">
                <a:latin typeface="Abadi" panose="020B0604020104020204" pitchFamily="34" charset="0"/>
              </a:rPr>
            </a:br>
            <a:r>
              <a:rPr lang="en-US" altLang="en-US" sz="2000" i="1" dirty="0">
                <a:latin typeface="Abadi" panose="020B0604020104020204" pitchFamily="34" charset="0"/>
              </a:rPr>
              <a:t>5.Hypoxemia</a:t>
            </a:r>
            <a:br>
              <a:rPr lang="en-US" altLang="en-US" sz="2000" i="1" dirty="0">
                <a:latin typeface="Abadi" panose="020B0604020104020204" pitchFamily="34" charset="0"/>
              </a:rPr>
            </a:br>
            <a:r>
              <a:rPr lang="en-US" altLang="en-US" sz="2000" i="1" dirty="0">
                <a:latin typeface="Abadi" panose="020B0604020104020204" pitchFamily="34" charset="0"/>
              </a:rPr>
              <a:t>6.Hypercapnia </a:t>
            </a:r>
            <a:br>
              <a:rPr lang="en-US" altLang="en-US" sz="2000" i="1" dirty="0">
                <a:latin typeface="Abadi" panose="020B0604020104020204" pitchFamily="34" charset="0"/>
              </a:rPr>
            </a:b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98259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CF80DD-C655-4A23-B63A-33E030002191}"/>
              </a:ext>
            </a:extLst>
          </p:cNvPr>
          <p:cNvSpPr txBox="1">
            <a:spLocks/>
          </p:cNvSpPr>
          <p:nvPr/>
        </p:nvSpPr>
        <p:spPr>
          <a:xfrm>
            <a:off x="107503" y="116632"/>
            <a:ext cx="12084497" cy="67413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rgbClr val="FF0000"/>
                </a:solidFill>
              </a:rPr>
              <a:t>N</a:t>
            </a:r>
            <a:r>
              <a:rPr lang="en-US" sz="3100" dirty="0"/>
              <a:t>eck mobility </a:t>
            </a:r>
            <a:br>
              <a:rPr lang="en-US" sz="3100" dirty="0"/>
            </a:br>
            <a:r>
              <a:rPr lang="en-US" sz="3100" dirty="0"/>
              <a:t>( LEMO</a:t>
            </a:r>
            <a:r>
              <a:rPr lang="en-US" sz="3100" dirty="0">
                <a:solidFill>
                  <a:srgbClr val="FF0000"/>
                </a:solidFill>
              </a:rPr>
              <a:t>N</a:t>
            </a:r>
            <a:r>
              <a:rPr lang="en-US" sz="3100" dirty="0"/>
              <a:t> )</a:t>
            </a:r>
            <a:br>
              <a:rPr lang="en-US" sz="3100" dirty="0"/>
            </a:br>
            <a:r>
              <a:rPr lang="en-US" sz="2200" i="1" u="sng" dirty="0"/>
              <a:t>neck mobility should be assessed as part of the patients ability to achieve the sniffing position </a:t>
            </a:r>
            <a:r>
              <a:rPr lang="en-US" sz="2200" i="1" dirty="0"/>
              <a:t>. </a:t>
            </a:r>
            <a:br>
              <a:rPr lang="en-US" sz="2200" i="1" dirty="0"/>
            </a:br>
            <a:r>
              <a:rPr lang="en-US" sz="2200" i="1" dirty="0"/>
              <a:t>** the best position for intubation is the sniffing position , it requires flexion of the neck to 35 degrees and head extension ( </a:t>
            </a:r>
            <a:r>
              <a:rPr lang="en-US" sz="2200" i="1" dirty="0" err="1"/>
              <a:t>atlanto</a:t>
            </a:r>
            <a:r>
              <a:rPr lang="en-US" sz="2200" i="1" dirty="0"/>
              <a:t>-occipital extension ) to 15 degrees .</a:t>
            </a:r>
            <a:br>
              <a:rPr lang="en-US" sz="2200" i="1" dirty="0"/>
            </a:br>
            <a:br>
              <a:rPr lang="en-US" sz="2200" i="1" dirty="0"/>
            </a:br>
            <a:r>
              <a:rPr lang="en-US" sz="2200" i="1" dirty="0"/>
              <a:t>- airway has three axes : </a:t>
            </a:r>
            <a:r>
              <a:rPr lang="en-US" sz="2200" i="1" dirty="0">
                <a:solidFill>
                  <a:schemeClr val="accent6">
                    <a:lumMod val="75000"/>
                  </a:schemeClr>
                </a:solidFill>
              </a:rPr>
              <a:t>oral</a:t>
            </a:r>
            <a:r>
              <a:rPr lang="en-US" sz="2200" i="1" dirty="0"/>
              <a:t> ,</a:t>
            </a:r>
            <a:r>
              <a:rPr lang="en-US" sz="2200" i="1" dirty="0">
                <a:solidFill>
                  <a:srgbClr val="00B0F0"/>
                </a:solidFill>
              </a:rPr>
              <a:t>pharyngeal</a:t>
            </a:r>
            <a:r>
              <a:rPr lang="en-US" sz="2200" i="1" dirty="0"/>
              <a:t> ,</a:t>
            </a:r>
            <a:r>
              <a:rPr lang="en-US" sz="2200" i="1" dirty="0">
                <a:solidFill>
                  <a:srgbClr val="00B050"/>
                </a:solidFill>
              </a:rPr>
              <a:t>laryngeal </a:t>
            </a:r>
            <a:r>
              <a:rPr lang="en-US" sz="2200" i="1" dirty="0"/>
              <a:t>:</a:t>
            </a:r>
            <a:br>
              <a:rPr lang="en-US" sz="2200" i="1" dirty="0"/>
            </a:br>
            <a:r>
              <a:rPr lang="en-US" sz="2200" i="1" dirty="0"/>
              <a:t>- </a:t>
            </a:r>
            <a:r>
              <a:rPr lang="en-US" sz="2200" i="1" dirty="0">
                <a:solidFill>
                  <a:srgbClr val="C00000"/>
                </a:solidFill>
              </a:rPr>
              <a:t>at acute angle in neutral position</a:t>
            </a:r>
            <a:r>
              <a:rPr lang="en-US" sz="2200" i="1" dirty="0"/>
              <a:t> ,,, we align the PA and LA to facilitate visualization of the airway by sniffing position .</a:t>
            </a:r>
            <a:br>
              <a:rPr lang="en-US" sz="2200" i="1" dirty="0"/>
            </a:br>
            <a:r>
              <a:rPr lang="en-US" sz="2200" i="1" dirty="0"/>
              <a:t>- </a:t>
            </a:r>
            <a:r>
              <a:rPr lang="en-US" sz="2200" i="1" dirty="0">
                <a:solidFill>
                  <a:srgbClr val="C00000"/>
                </a:solidFill>
              </a:rPr>
              <a:t>obese</a:t>
            </a:r>
            <a:r>
              <a:rPr lang="en-US" sz="2200" i="1" dirty="0"/>
              <a:t> patients may require a </a:t>
            </a:r>
            <a:r>
              <a:rPr lang="en-US" sz="2200" i="1" dirty="0">
                <a:solidFill>
                  <a:srgbClr val="C00000"/>
                </a:solidFill>
              </a:rPr>
              <a:t>ramped</a:t>
            </a:r>
            <a:r>
              <a:rPr lang="en-US" sz="2200" i="1" dirty="0"/>
              <a:t> position . </a:t>
            </a:r>
            <a:br>
              <a:rPr lang="en-US" sz="2200" i="1" dirty="0"/>
            </a:br>
            <a:br>
              <a:rPr lang="en-US" sz="2200" i="1" dirty="0"/>
            </a:br>
            <a:br>
              <a:rPr lang="en-US" sz="2200" i="1" dirty="0"/>
            </a:br>
            <a:br>
              <a:rPr lang="en-US" sz="2200" i="1" dirty="0"/>
            </a:br>
            <a:br>
              <a:rPr lang="en-US" sz="2400" i="1" dirty="0"/>
            </a:br>
            <a:br>
              <a:rPr lang="en-US" sz="2400" i="1" dirty="0"/>
            </a:br>
            <a:br>
              <a:rPr lang="en-US" sz="2400" i="1" dirty="0"/>
            </a:br>
            <a:endParaRPr lang="en-US" sz="3200" i="1" dirty="0"/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A6884BCD-4C3A-4E58-9075-E437387D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8" y="3366054"/>
            <a:ext cx="3072015" cy="282231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AE9021C-5F39-430E-85E6-30970AEE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80" y="3366054"/>
            <a:ext cx="3182333" cy="2991644"/>
          </a:xfrm>
          <a:prstGeom prst="rect">
            <a:avLst/>
          </a:prstGeom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776A20B5-B65B-45D8-8AFE-B566FCB17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80" y="3311230"/>
            <a:ext cx="3851920" cy="31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8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3C67AF-5FF7-4D36-95FB-9F2210590C6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6693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en-US" sz="3600" i="1" u="sng" kern="0" dirty="0">
                <a:solidFill>
                  <a:srgbClr val="272776"/>
                </a:solidFill>
                <a:latin typeface="Helvetica"/>
                <a:ea typeface="ＭＳ Ｐゴシック"/>
                <a:cs typeface="+mn-cs"/>
              </a:rPr>
              <a:t>Neck mobility : </a:t>
            </a:r>
            <a:br>
              <a:rPr kumimoji="1" lang="en-US" sz="3600" i="1" u="sng" kern="0" dirty="0">
                <a:solidFill>
                  <a:srgbClr val="272776"/>
                </a:solidFill>
                <a:latin typeface="Helvetica"/>
                <a:ea typeface="ＭＳ Ｐゴシック"/>
                <a:cs typeface="+mn-cs"/>
              </a:rPr>
            </a:br>
            <a:br>
              <a:rPr kumimoji="1" lang="en-US" sz="3600" i="1" u="sng" kern="0" dirty="0">
                <a:solidFill>
                  <a:srgbClr val="272776"/>
                </a:solidFill>
                <a:latin typeface="Helvetica"/>
                <a:ea typeface="ＭＳ Ｐゴシック"/>
                <a:cs typeface="+mn-cs"/>
              </a:rPr>
            </a:br>
            <a:br>
              <a:rPr kumimoji="1" lang="en-US" sz="2800" kern="0" dirty="0">
                <a:solidFill>
                  <a:srgbClr val="272776"/>
                </a:solidFill>
                <a:latin typeface="Helvetica"/>
                <a:ea typeface="ＭＳ Ｐゴシック"/>
                <a:cs typeface="+mn-cs"/>
              </a:rPr>
            </a:br>
            <a:r>
              <a:rPr kumimoji="1" lang="en-US" sz="3600" kern="0" dirty="0">
                <a:solidFill>
                  <a:srgbClr val="272776"/>
                </a:solidFill>
                <a:latin typeface="Helvetica"/>
                <a:ea typeface="ＭＳ Ｐゴシック"/>
                <a:cs typeface="+mn-cs"/>
              </a:rPr>
              <a:t>Ideally the neck should be able to extend back approximately 35</a:t>
            </a:r>
            <a:r>
              <a:rPr kumimoji="1" lang="en-US" sz="3600" kern="0" dirty="0">
                <a:solidFill>
                  <a:srgbClr val="272776"/>
                </a:solidFill>
                <a:latin typeface="Helvetica"/>
                <a:ea typeface="ＭＳ Ｐゴシック"/>
                <a:cs typeface="Times New Roman" pitchFamily="18" charset="0"/>
              </a:rPr>
              <a:t>°</a:t>
            </a:r>
            <a:br>
              <a:rPr kumimoji="1" lang="en-US" sz="3600" kern="0" dirty="0">
                <a:solidFill>
                  <a:srgbClr val="272776"/>
                </a:solidFill>
                <a:latin typeface="Helvetica"/>
                <a:ea typeface="ＭＳ Ｐゴシック"/>
                <a:cs typeface="Times New Roman" pitchFamily="18" charset="0"/>
              </a:rPr>
            </a:br>
            <a:br>
              <a:rPr kumimoji="1" lang="en-US" sz="3600" kern="0" dirty="0">
                <a:solidFill>
                  <a:srgbClr val="272776"/>
                </a:solidFill>
                <a:latin typeface="Helvetica"/>
                <a:ea typeface="ＭＳ Ｐゴシック"/>
                <a:cs typeface="Times New Roman" pitchFamily="18" charset="0"/>
              </a:rPr>
            </a:br>
            <a:r>
              <a:rPr kumimoji="1" lang="en-US" sz="3600" kern="0" dirty="0">
                <a:solidFill>
                  <a:srgbClr val="272776"/>
                </a:solidFill>
                <a:latin typeface="Helvetica"/>
                <a:ea typeface="ＭＳ Ｐゴシック"/>
                <a:cs typeface="Times New Roman" pitchFamily="18" charset="0"/>
              </a:rPr>
              <a:t>Problems:</a:t>
            </a:r>
            <a:br>
              <a:rPr kumimoji="1" lang="en-US" sz="3600" kern="0" dirty="0">
                <a:solidFill>
                  <a:srgbClr val="272776"/>
                </a:solidFill>
                <a:latin typeface="Helvetica"/>
                <a:ea typeface="ＭＳ Ｐゴシック"/>
                <a:cs typeface="+mn-cs"/>
              </a:rPr>
            </a:br>
            <a:r>
              <a:rPr kumimoji="1" lang="en-US" sz="3600" kern="0" dirty="0">
                <a:solidFill>
                  <a:srgbClr val="272776"/>
                </a:solidFill>
                <a:latin typeface="Helvetica"/>
                <a:ea typeface="ＭＳ Ｐゴシック"/>
                <a:cs typeface="+mn-cs"/>
              </a:rPr>
              <a:t>- </a:t>
            </a:r>
            <a:r>
              <a:rPr kumimoji="1" lang="en-US" sz="3100" kern="0" dirty="0">
                <a:solidFill>
                  <a:srgbClr val="272776"/>
                </a:solidFill>
                <a:latin typeface="Helvetica"/>
                <a:ea typeface="ＭＳ Ｐゴシック"/>
              </a:rPr>
              <a:t>Cervical Spine Immobilization</a:t>
            </a:r>
            <a:br>
              <a:rPr kumimoji="1" lang="en-US" sz="3100" kern="0" dirty="0">
                <a:solidFill>
                  <a:srgbClr val="272776"/>
                </a:solidFill>
                <a:latin typeface="Helvetica"/>
                <a:ea typeface="ＭＳ Ｐゴシック"/>
              </a:rPr>
            </a:br>
            <a:r>
              <a:rPr kumimoji="1" lang="en-US" sz="3100" kern="0" dirty="0">
                <a:solidFill>
                  <a:srgbClr val="272776"/>
                </a:solidFill>
                <a:latin typeface="Helvetica"/>
                <a:ea typeface="ＭＳ Ｐゴシック"/>
              </a:rPr>
              <a:t>- Ankylosing Spondylitis</a:t>
            </a:r>
            <a:br>
              <a:rPr kumimoji="1" lang="en-US" sz="3100" kern="0" dirty="0">
                <a:solidFill>
                  <a:srgbClr val="272776"/>
                </a:solidFill>
                <a:latin typeface="Helvetica"/>
                <a:ea typeface="ＭＳ Ｐゴシック"/>
              </a:rPr>
            </a:br>
            <a:r>
              <a:rPr kumimoji="1" lang="en-US" sz="3100" kern="0" dirty="0">
                <a:solidFill>
                  <a:srgbClr val="272776"/>
                </a:solidFill>
                <a:latin typeface="Helvetica"/>
                <a:ea typeface="ＭＳ Ｐゴシック"/>
              </a:rPr>
              <a:t>- Rheumatoid Arthritis</a:t>
            </a:r>
            <a:br>
              <a:rPr kumimoji="1" lang="en-US" sz="3100" kern="0" dirty="0">
                <a:solidFill>
                  <a:srgbClr val="272776"/>
                </a:solidFill>
                <a:latin typeface="Helvetica"/>
                <a:ea typeface="ＭＳ Ｐゴシック"/>
              </a:rPr>
            </a:br>
            <a:r>
              <a:rPr kumimoji="1" lang="en-US" sz="3100" kern="0" dirty="0">
                <a:solidFill>
                  <a:srgbClr val="272776"/>
                </a:solidFill>
                <a:latin typeface="Helvetica"/>
                <a:ea typeface="ＭＳ Ｐゴシック"/>
              </a:rPr>
              <a:t>- Halo fixation</a:t>
            </a:r>
            <a:br>
              <a:rPr kumimoji="1" lang="en-US" sz="3100" kern="0" dirty="0">
                <a:solidFill>
                  <a:srgbClr val="272776"/>
                </a:solidFill>
                <a:latin typeface="Helvetica"/>
                <a:ea typeface="ＭＳ Ｐゴシック"/>
              </a:rPr>
            </a:br>
            <a:br>
              <a:rPr kumimoji="1" lang="en-US" sz="3100" kern="0" dirty="0">
                <a:solidFill>
                  <a:srgbClr val="272776"/>
                </a:solidFill>
                <a:latin typeface="Helvetica"/>
                <a:ea typeface="ＭＳ Ｐゴシック"/>
              </a:rPr>
            </a:br>
            <a:endParaRPr lang="en-US" dirty="0"/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AF10A380-BB5D-42BA-AD54-3294F221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260" y="722143"/>
            <a:ext cx="3179190" cy="1812304"/>
          </a:xfrm>
          <a:prstGeom prst="rect">
            <a:avLst/>
          </a:prstGeom>
        </p:spPr>
      </p:pic>
      <p:pic>
        <p:nvPicPr>
          <p:cNvPr id="4" name="صورة 2">
            <a:extLst>
              <a:ext uri="{FF2B5EF4-FFF2-40B4-BE49-F238E27FC236}">
                <a16:creationId xmlns:a16="http://schemas.microsoft.com/office/drawing/2014/main" id="{04854DFB-8169-4A4E-9B6A-D1E35B750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92" y="3334680"/>
            <a:ext cx="4105195" cy="24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62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4">
            <a:extLst>
              <a:ext uri="{FF2B5EF4-FFF2-40B4-BE49-F238E27FC236}">
                <a16:creationId xmlns:a16="http://schemas.microsoft.com/office/drawing/2014/main" id="{DFBDAB1A-9548-40EC-907F-29443E247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2" y="-11868"/>
            <a:ext cx="9988062" cy="4032448"/>
          </a:xfrm>
          <a:prstGeom prst="rect">
            <a:avLst/>
          </a:prstGeom>
        </p:spPr>
      </p:pic>
      <p:pic>
        <p:nvPicPr>
          <p:cNvPr id="3" name="عنصر نائب للمحتوى 5">
            <a:extLst>
              <a:ext uri="{FF2B5EF4-FFF2-40B4-BE49-F238E27FC236}">
                <a16:creationId xmlns:a16="http://schemas.microsoft.com/office/drawing/2014/main" id="{930AA520-F391-4905-B318-32FD0FE96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39" y="3749960"/>
            <a:ext cx="3720792" cy="2520280"/>
          </a:xfrm>
          <a:prstGeom prst="rect">
            <a:avLst/>
          </a:prstGeom>
        </p:spPr>
      </p:pic>
      <p:sp>
        <p:nvSpPr>
          <p:cNvPr id="4" name="عنوان 1">
            <a:extLst>
              <a:ext uri="{FF2B5EF4-FFF2-40B4-BE49-F238E27FC236}">
                <a16:creationId xmlns:a16="http://schemas.microsoft.com/office/drawing/2014/main" id="{137EAA1F-7BB7-452E-BF00-FE5418A4311B}"/>
              </a:ext>
            </a:extLst>
          </p:cNvPr>
          <p:cNvSpPr txBox="1">
            <a:spLocks/>
          </p:cNvSpPr>
          <p:nvPr/>
        </p:nvSpPr>
        <p:spPr>
          <a:xfrm>
            <a:off x="5571837" y="3749960"/>
            <a:ext cx="5466612" cy="28529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/>
              <a:t>When the </a:t>
            </a:r>
            <a:r>
              <a:rPr lang="en-US" sz="2000" i="1" dirty="0" err="1"/>
              <a:t>atlanto</a:t>
            </a:r>
            <a:r>
              <a:rPr lang="en-US" sz="2000" i="1" dirty="0"/>
              <a:t>-occipital joint cannot be extended,</a:t>
            </a:r>
            <a:br>
              <a:rPr lang="en-US" sz="2000" i="1" dirty="0"/>
            </a:br>
            <a:r>
              <a:rPr lang="en-US" sz="2000" i="1" dirty="0"/>
              <a:t> Attempts to do so cause the convexity of the cervical spine to bulge anteriorly,</a:t>
            </a:r>
            <a:br>
              <a:rPr lang="en-US" sz="2000" i="1" dirty="0"/>
            </a:br>
            <a:r>
              <a:rPr lang="en-US" sz="2000" i="1" dirty="0"/>
              <a:t> pushing the larynx more anterior </a:t>
            </a:r>
            <a:br>
              <a:rPr lang="en-US" sz="2000" i="1" dirty="0"/>
            </a:br>
            <a:r>
              <a:rPr lang="en-US" sz="2000" i="1" dirty="0"/>
              <a:t>And more to be difficult</a:t>
            </a:r>
            <a:br>
              <a:rPr lang="en-US" sz="2000" i="1" dirty="0"/>
            </a:b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8850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2C015992-1902-47F0-9090-05EE6F30D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70" y="1287062"/>
            <a:ext cx="6288259" cy="42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1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ANATOMY </a:t>
            </a:r>
            <a:endParaRPr lang="ar-JO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92" y="1409945"/>
            <a:ext cx="4819345" cy="490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2708" y="1781908"/>
            <a:ext cx="3212123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consisting of: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Upper                                                       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</a:rPr>
              <a:t>● Nasal and oral cavities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Middle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</a:rPr>
              <a:t>●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Pharynx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C00000"/>
                </a:solidFill>
              </a:rPr>
              <a:t>● Larynx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Lower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●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Trachea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C00000"/>
                </a:solidFill>
              </a:rPr>
              <a:t> ● main  bronchi</a:t>
            </a:r>
          </a:p>
          <a:p>
            <a:endParaRPr lang="ar-JO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7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85" y="2008504"/>
            <a:ext cx="3711514" cy="355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495692" y="2667426"/>
            <a:ext cx="22860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sz="2400" dirty="0">
                <a:solidFill>
                  <a:srgbClr val="C00000"/>
                </a:solidFill>
                <a:latin typeface="Abadi" panose="020B0604020104020204" pitchFamily="34" charset="0"/>
              </a:rPr>
              <a:t>.Lips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Abadi" panose="020B0604020104020204" pitchFamily="34" charset="0"/>
              </a:rPr>
              <a:t>.Teeth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Abadi" panose="020B0604020104020204" pitchFamily="34" charset="0"/>
              </a:rPr>
              <a:t>.Palate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Abadi" panose="020B0604020104020204" pitchFamily="34" charset="0"/>
              </a:rPr>
              <a:t>.Uvula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Abadi" panose="020B0604020104020204" pitchFamily="34" charset="0"/>
              </a:rPr>
              <a:t>.Tonsils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Abadi" panose="020B0604020104020204" pitchFamily="34" charset="0"/>
              </a:rPr>
              <a:t>.tongue</a:t>
            </a:r>
          </a:p>
          <a:p>
            <a:endParaRPr lang="ar-JO" sz="24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74" y="2822814"/>
            <a:ext cx="2921976" cy="274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263162" y="1708796"/>
            <a:ext cx="2743200" cy="11140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TextBox 10"/>
          <p:cNvSpPr txBox="1"/>
          <p:nvPr/>
        </p:nvSpPr>
        <p:spPr>
          <a:xfrm>
            <a:off x="1263162" y="1888047"/>
            <a:ext cx="294249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en-US" dirty="0">
                <a:solidFill>
                  <a:srgbClr val="C00000"/>
                </a:solidFill>
                <a:latin typeface="Abadi" panose="020B0604020104020204" pitchFamily="34" charset="0"/>
              </a:rPr>
              <a:t>the normal mouth opening </a:t>
            </a:r>
          </a:p>
          <a:p>
            <a:pPr algn="ctr"/>
            <a:r>
              <a:rPr lang="en-US" altLang="en-US" dirty="0">
                <a:solidFill>
                  <a:srgbClr val="C00000"/>
                </a:solidFill>
                <a:latin typeface="Abadi" panose="020B0604020104020204" pitchFamily="34" charset="0"/>
              </a:rPr>
              <a:t>( ADULT )is </a:t>
            </a:r>
            <a:r>
              <a:rPr lang="en-US" altLang="en-US" u="sng" dirty="0">
                <a:solidFill>
                  <a:srgbClr val="C00000"/>
                </a:solidFill>
                <a:latin typeface="Abadi" panose="020B0604020104020204" pitchFamily="34" charset="0"/>
              </a:rPr>
              <a:t>4 to 6 cm</a:t>
            </a:r>
          </a:p>
          <a:p>
            <a:endParaRPr lang="en-US" altLang="en-US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endParaRPr lang="ar-JO" dirty="0">
              <a:solidFill>
                <a:srgbClr val="C00000"/>
              </a:solidFill>
            </a:endParaRPr>
          </a:p>
          <a:p>
            <a:endParaRPr lang="ar-J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4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Pharynx</a:t>
            </a:r>
            <a:endParaRPr lang="ar-JO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14" y="1688125"/>
            <a:ext cx="5784333" cy="435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4092" y="2039815"/>
            <a:ext cx="362243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rgbClr val="C00000"/>
                </a:solidFill>
              </a:rPr>
              <a:t>Mascular</a:t>
            </a:r>
            <a:r>
              <a:rPr lang="en-US" sz="2400" dirty="0">
                <a:solidFill>
                  <a:srgbClr val="C00000"/>
                </a:solidFill>
              </a:rPr>
              <a:t> tube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</a:rPr>
              <a:t>common opening of the digestive and respiratory systems.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</a:rPr>
              <a:t>Receives  both air from the nasal cavity , food and water from the mouth.</a:t>
            </a:r>
          </a:p>
          <a:p>
            <a:endParaRPr lang="ar-JO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Larynx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61" y="1609229"/>
            <a:ext cx="5450553" cy="452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3" y="1640131"/>
            <a:ext cx="5111262" cy="456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3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Vocal folds 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5" y="1574068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02376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Trachea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/>
              <a:t>*Cartilaginous tube </a:t>
            </a:r>
          </a:p>
          <a:p>
            <a:pPr marL="0" indent="0" algn="l">
              <a:buNone/>
            </a:pPr>
            <a:r>
              <a:rPr lang="en-US" dirty="0"/>
              <a:t>*connects the larynx to the  </a:t>
            </a:r>
          </a:p>
          <a:p>
            <a:pPr marL="0" indent="0" algn="l">
              <a:buNone/>
            </a:pPr>
            <a:r>
              <a:rPr lang="en-US" dirty="0"/>
              <a:t>primary bronchi of the lungs</a:t>
            </a:r>
          </a:p>
          <a:p>
            <a:pPr marL="0" indent="0" algn="l">
              <a:buNone/>
            </a:pPr>
            <a:r>
              <a:rPr lang="en-US" sz="2400" b="1" dirty="0"/>
              <a:t> </a:t>
            </a:r>
            <a:r>
              <a:rPr lang="en-US" sz="2400" b="1" dirty="0">
                <a:cs typeface="+mj-cs"/>
              </a:rPr>
              <a:t>* </a:t>
            </a:r>
            <a:r>
              <a:rPr lang="en-US" sz="2800" dirty="0">
                <a:latin typeface="+mj-lt"/>
                <a:cs typeface="+mj-cs"/>
              </a:rPr>
              <a:t>15-20 "C"-shaped pieces  </a:t>
            </a:r>
          </a:p>
          <a:p>
            <a:pPr marL="0" indent="0" algn="l">
              <a:buNone/>
            </a:pPr>
            <a:r>
              <a:rPr lang="en-US" sz="2800" dirty="0">
                <a:latin typeface="+mj-lt"/>
                <a:cs typeface="+mj-cs"/>
              </a:rPr>
              <a:t> of cartilage</a:t>
            </a:r>
          </a:p>
          <a:p>
            <a:pPr marL="0" indent="0" algn="l">
              <a:buNone/>
            </a:pPr>
            <a:r>
              <a:rPr lang="en-US" sz="2400" b="1" dirty="0"/>
              <a:t> * </a:t>
            </a:r>
            <a:r>
              <a:rPr lang="en-US" sz="2400" b="1" u="sng" dirty="0"/>
              <a:t>Posteriorly</a:t>
            </a:r>
            <a:r>
              <a:rPr lang="en-US" sz="2400" b="1" dirty="0"/>
              <a:t> contains no cartilage</a:t>
            </a:r>
          </a:p>
          <a:p>
            <a:pPr marL="0" indent="0" algn="l">
              <a:buNone/>
            </a:pPr>
            <a:r>
              <a:rPr lang="en-US" sz="2400" b="1" dirty="0"/>
              <a:t> </a:t>
            </a:r>
            <a:r>
              <a:rPr lang="en-US" sz="2400" dirty="0"/>
              <a:t>and consists of a ligamentous</a:t>
            </a:r>
          </a:p>
          <a:p>
            <a:pPr marL="0" indent="0" algn="l">
              <a:buNone/>
            </a:pPr>
            <a:r>
              <a:rPr lang="en-US" sz="2400" dirty="0"/>
              <a:t> membrane and smooth muscle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92" y="1641230"/>
            <a:ext cx="5825599" cy="436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75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Bronchi</a:t>
            </a:r>
            <a:endParaRPr lang="ar-JO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625969"/>
            <a:ext cx="3786554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# Right bronchus is </a:t>
            </a:r>
            <a:r>
              <a:rPr lang="en-US" sz="2400" dirty="0">
                <a:solidFill>
                  <a:srgbClr val="C00000"/>
                </a:solidFill>
              </a:rPr>
              <a:t>shorter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400" dirty="0">
                <a:solidFill>
                  <a:srgbClr val="C00000"/>
                </a:solidFill>
              </a:rPr>
              <a:t>wider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is </a:t>
            </a:r>
            <a:r>
              <a:rPr lang="en-US" sz="2400" dirty="0">
                <a:solidFill>
                  <a:srgbClr val="C00000"/>
                </a:solidFill>
              </a:rPr>
              <a:t>more vertical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 the left bronchus. 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# Foreign bodies usually enter the right bronchus</a:t>
            </a:r>
          </a:p>
          <a:p>
            <a:endParaRPr lang="ar-J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08" y="1559169"/>
            <a:ext cx="3569255" cy="475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459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802</TotalTime>
  <Words>1280</Words>
  <Application>Microsoft Office PowerPoint</Application>
  <PresentationFormat>Widescreen</PresentationFormat>
  <Paragraphs>135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Abadi</vt:lpstr>
      <vt:lpstr>Aharoni</vt:lpstr>
      <vt:lpstr>Arial</vt:lpstr>
      <vt:lpstr>Calibri</vt:lpstr>
      <vt:lpstr>Cambria</vt:lpstr>
      <vt:lpstr>Georgia</vt:lpstr>
      <vt:lpstr>Helvetica</vt:lpstr>
      <vt:lpstr>Helvetica Neue</vt:lpstr>
      <vt:lpstr>Univers</vt:lpstr>
      <vt:lpstr>Wingdings</vt:lpstr>
      <vt:lpstr>Wingdings 2</vt:lpstr>
      <vt:lpstr>Civic</vt:lpstr>
      <vt:lpstr>Airway anatomy </vt:lpstr>
      <vt:lpstr>CONTENT </vt:lpstr>
      <vt:lpstr>ANATOMY </vt:lpstr>
      <vt:lpstr>PowerPoint Presentation</vt:lpstr>
      <vt:lpstr>Pharynx</vt:lpstr>
      <vt:lpstr>Larynx</vt:lpstr>
      <vt:lpstr>Vocal folds </vt:lpstr>
      <vt:lpstr>Trachea</vt:lpstr>
      <vt:lpstr>Bronchi</vt:lpstr>
      <vt:lpstr>Airway Assessment </vt:lpstr>
      <vt:lpstr>Airway Assessment </vt:lpstr>
      <vt:lpstr>PowerPoint Presentation</vt:lpstr>
      <vt:lpstr>PowerPoint Presentation</vt:lpstr>
      <vt:lpstr>LOOK Externally </vt:lpstr>
      <vt:lpstr>PowerPoint Presentation</vt:lpstr>
      <vt:lpstr>Predictors of difficulty to ventilate  </vt:lpstr>
      <vt:lpstr>EVALUATE 3-3-2   (LEMON)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 1: Full aperture visible Grade 2: Lower part of cords visible Grade 3: Only epiglottis visible    tGrade 1:  Full aperture visible Grade 2:  Lower part of cords visible Grade 3:         Only epiglottis visible Grade 4: Epiglottis not visible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73</cp:revision>
  <dcterms:created xsi:type="dcterms:W3CDTF">2021-03-11T19:28:06Z</dcterms:created>
  <dcterms:modified xsi:type="dcterms:W3CDTF">2021-03-18T08:10:50Z</dcterms:modified>
</cp:coreProperties>
</file>