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6" r:id="rId5"/>
  </p:sldMasterIdLst>
  <p:sldIdLst>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 id="473" r:id="rId48"/>
    <p:sldId id="474" r:id="rId49"/>
    <p:sldId id="483" r:id="rId50"/>
    <p:sldId id="475" r:id="rId51"/>
    <p:sldId id="476" r:id="rId52"/>
    <p:sldId id="477" r:id="rId53"/>
    <p:sldId id="478" r:id="rId54"/>
    <p:sldId id="479" r:id="rId55"/>
    <p:sldId id="480" r:id="rId56"/>
    <p:sldId id="481" r:id="rId57"/>
    <p:sldId id="316" r:id="rId58"/>
    <p:sldId id="263" r:id="rId59"/>
    <p:sldId id="264" r:id="rId60"/>
    <p:sldId id="267" r:id="rId61"/>
    <p:sldId id="268" r:id="rId62"/>
    <p:sldId id="354" r:id="rId63"/>
    <p:sldId id="269" r:id="rId64"/>
    <p:sldId id="271" r:id="rId65"/>
    <p:sldId id="272" r:id="rId66"/>
    <p:sldId id="276" r:id="rId67"/>
    <p:sldId id="275" r:id="rId68"/>
    <p:sldId id="274" r:id="rId69"/>
    <p:sldId id="279" r:id="rId70"/>
    <p:sldId id="273" r:id="rId71"/>
    <p:sldId id="320" r:id="rId72"/>
    <p:sldId id="346" r:id="rId73"/>
    <p:sldId id="355" r:id="rId74"/>
    <p:sldId id="356" r:id="rId75"/>
    <p:sldId id="357" r:id="rId76"/>
    <p:sldId id="358" r:id="rId77"/>
    <p:sldId id="321" r:id="rId78"/>
    <p:sldId id="347" r:id="rId79"/>
    <p:sldId id="322" r:id="rId80"/>
    <p:sldId id="323" r:id="rId81"/>
    <p:sldId id="324" r:id="rId82"/>
    <p:sldId id="325" r:id="rId83"/>
    <p:sldId id="402" r:id="rId84"/>
    <p:sldId id="403" r:id="rId85"/>
    <p:sldId id="387" r:id="rId86"/>
    <p:sldId id="388" r:id="rId87"/>
    <p:sldId id="389" r:id="rId88"/>
    <p:sldId id="390" r:id="rId89"/>
    <p:sldId id="404" r:id="rId90"/>
    <p:sldId id="391" r:id="rId91"/>
    <p:sldId id="363" r:id="rId92"/>
    <p:sldId id="36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420" r:id="rId109"/>
    <p:sldId id="421" r:id="rId110"/>
    <p:sldId id="422" r:id="rId111"/>
    <p:sldId id="423" r:id="rId112"/>
    <p:sldId id="424" r:id="rId113"/>
    <p:sldId id="425" r:id="rId114"/>
    <p:sldId id="426" r:id="rId115"/>
    <p:sldId id="427" r:id="rId116"/>
    <p:sldId id="428" r:id="rId117"/>
    <p:sldId id="429" r:id="rId118"/>
    <p:sldId id="430"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19" autoAdjust="0"/>
  </p:normalViewPr>
  <p:slideViewPr>
    <p:cSldViewPr snapToGrid="0">
      <p:cViewPr varScale="1">
        <p:scale>
          <a:sx n="84" d="100"/>
          <a:sy n="84" d="100"/>
        </p:scale>
        <p:origin x="5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C0817-A112-4847-8014-A94B7D2A4EA3}"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1462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A2B21-3FCD-4721-B95C-427943F61125}"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78373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A2B21-3FCD-4721-B95C-427943F61125}"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765071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A0C0817-A112-4847-8014-A94B7D2A4EA3}" type="datetime1">
              <a:rPr lang="en-US" smtClean="0">
                <a:solidFill>
                  <a:srgbClr val="F8B323">
                    <a:lumMod val="50000"/>
                  </a:srgbClr>
                </a:solidFill>
              </a:rPr>
              <a:pPr/>
              <a:t>11/24/2021</a:t>
            </a:fld>
            <a:endParaRPr lang="en-US" dirty="0">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4B7E4EF-A1BD-40F4-AB7B-04F084DD991D}" type="slidenum">
              <a:rPr lang="en-US" smtClean="0">
                <a:solidFill>
                  <a:srgbClr val="F8B323">
                    <a:lumMod val="50000"/>
                  </a:srgbClr>
                </a:solidFill>
              </a:rPr>
              <a:pPr/>
              <a:t>‹#›</a:t>
            </a:fld>
            <a:endParaRPr lang="en-US" dirty="0">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651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2897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9C646AA-F36E-4540-911D-FFFC0A0EF24A}" type="datetime1">
              <a:rPr lang="en-US" smtClean="0">
                <a:solidFill>
                  <a:srgbClr val="F3F3F2"/>
                </a:solidFill>
              </a:rPr>
              <a:pPr/>
              <a:t>11/24/2021</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4B7E4EF-A1BD-40F4-AB7B-04F084DD991D}" type="slidenum">
              <a:rPr lang="en-US" smtClean="0">
                <a:solidFill>
                  <a:srgbClr val="F3F3F2"/>
                </a:solidFill>
              </a:rPr>
              <a:pPr/>
              <a:t>‹#›</a:t>
            </a:fld>
            <a:endParaRPr lang="en-US" dirty="0">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890305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27092051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40073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3897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4448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E8D12A6-918A-48BD-8CB9-CA713993B0EA}"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828068"/>
      </p:ext>
    </p:extLst>
  </p:cSld>
  <p:clrMapOvr>
    <a:masterClrMapping/>
  </p:clrMapOvr>
  <p:extLst>
    <p:ext uri="{DCECCB84-F9BA-43D5-87BE-67443E8EF086}">
      <p15:sldGuideLst xmlns:p15="http://schemas.microsoft.com/office/powerpoint/2012/main">
        <p15:guide id="4294967295"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2B432-ACDA-4023-A761-2BAB76577B62}"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5714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778CE86-875F-4587-BCF6-FA054AFC0D53}"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pPr algn="l"/>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6339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71428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solidFill>
                  <a:prstClr val="black">
                    <a:lumMod val="65000"/>
                    <a:lumOff val="35000"/>
                  </a:prstClr>
                </a:solidFill>
              </a:rPr>
              <a:pPr/>
              <a:t>11/24/2021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676723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823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86D26-FA5F-4637-B602-B7C2DC34CFD4}"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960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7F15D8-96D1-4781-BC50-CA8A088B2FE4}" type="datetime1">
              <a:rPr lang="en-US" smtClean="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871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96C99-B8F8-4528-BD05-0E16E943DC09}" type="datetime1">
              <a:rPr lang="en-US" smtClean="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5632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7171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1945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674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811832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457200"/>
            <a:fld id="{F6FA2B21-3FCD-4721-B95C-427943F61125}" type="datetime1">
              <a:rPr lang="en-US" smtClean="0">
                <a:solidFill>
                  <a:prstClr val="black">
                    <a:lumMod val="65000"/>
                    <a:lumOff val="35000"/>
                  </a:prstClr>
                </a:solidFill>
              </a:rPr>
              <a:pPr defTabSz="457200"/>
              <a:t>11/24/2021</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a:fld id="{34B7E4EF-A1BD-40F4-AB7B-04F084DD991D}" type="slidenum">
              <a:rPr lang="en-US" smtClean="0">
                <a:solidFill>
                  <a:prstClr val="black">
                    <a:lumMod val="65000"/>
                    <a:lumOff val="35000"/>
                  </a:prstClr>
                </a:solidFill>
              </a:rPr>
              <a:pPr defTabSz="457200"/>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9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webp"/><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webp"/><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emedicine.medscape.com/article/1146199-overview"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reference.medscape.com/drug/copaxone-glatiramer-343213"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reference.medscape.com/drug/cytoxan-cyclophosphamide-342214" TargetMode="External"/><Relationship Id="rId2" Type="http://schemas.openxmlformats.org/officeDocument/2006/relationships/hyperlink" Target="http://reference.medscape.com/drug/trexall-methotrexate-343201"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reference.medscape.com/drug/betaseron-extavia-interferon-beta-1b-343180" TargetMode="External"/><Relationship Id="rId2" Type="http://schemas.openxmlformats.org/officeDocument/2006/relationships/hyperlink" Target="http://reference.medscape.com/drug/avonex-rebif-interferon-beta-1a-343181"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emedicine.medscape.com/article/1171206-overview" TargetMode="External"/><Relationship Id="rId2" Type="http://schemas.openxmlformats.org/officeDocument/2006/relationships/hyperlink" Target="http://emedicine.medscape.com/article/793136-overview"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reference.medscape.com/drug/advil-motrin-ibuprofen-343289" TargetMode="External"/><Relationship Id="rId2" Type="http://schemas.openxmlformats.org/officeDocument/2006/relationships/hyperlink" Target="http://reference.medscape.com/drug/tylenol-acetaminophen-343346" TargetMode="External"/><Relationship Id="rId1" Type="http://schemas.openxmlformats.org/officeDocument/2006/relationships/slideLayout" Target="../slideLayouts/slideLayout13.xml"/><Relationship Id="rId6" Type="http://schemas.openxmlformats.org/officeDocument/2006/relationships/hyperlink" Target="http://reference.medscape.com/drug/phenergan-phenadoz-promethazine-342056" TargetMode="External"/><Relationship Id="rId5" Type="http://schemas.openxmlformats.org/officeDocument/2006/relationships/hyperlink" Target="http://reference.medscape.com/drug/compazine-spansules-prochlorperazine-342055" TargetMode="External"/><Relationship Id="rId4" Type="http://schemas.openxmlformats.org/officeDocument/2006/relationships/hyperlink" Target="http://reference.medscape.com/drug/aleve-anaprox-naproxen-343296"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emedicine.medscape.com/article/1187334-overview"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697" y="1550504"/>
            <a:ext cx="9713842" cy="3723861"/>
          </a:xfrm>
        </p:spPr>
        <p:txBody>
          <a:bodyPr>
            <a:noAutofit/>
          </a:bodyPr>
          <a:lstStyle/>
          <a:p>
            <a:r>
              <a:rPr lang="en-US" sz="8800" dirty="0"/>
              <a:t>Neurological Disorders In Pregnancy </a:t>
            </a:r>
            <a:endParaRPr lang="ar-JO" sz="8800" dirty="0"/>
          </a:p>
        </p:txBody>
      </p:sp>
      <p:sp>
        <p:nvSpPr>
          <p:cNvPr id="3" name="Subtitle 2"/>
          <p:cNvSpPr>
            <a:spLocks noGrp="1"/>
          </p:cNvSpPr>
          <p:nvPr>
            <p:ph type="subTitle" idx="1"/>
          </p:nvPr>
        </p:nvSpPr>
        <p:spPr/>
        <p:txBody>
          <a:bodyPr>
            <a:normAutofit lnSpcReduction="10000"/>
          </a:bodyPr>
          <a:lstStyle/>
          <a:p>
            <a:pPr algn="l"/>
            <a:endParaRPr lang="en-US" dirty="0"/>
          </a:p>
          <a:p>
            <a:pPr algn="l"/>
            <a:r>
              <a:rPr lang="en-US" dirty="0" err="1">
                <a:solidFill>
                  <a:schemeClr val="tx1"/>
                </a:solidFill>
              </a:rPr>
              <a:t>by:Maryam</a:t>
            </a:r>
            <a:r>
              <a:rPr lang="en-US" dirty="0">
                <a:solidFill>
                  <a:schemeClr val="tx1"/>
                </a:solidFill>
              </a:rPr>
              <a:t> Askar </a:t>
            </a:r>
            <a:endParaRPr lang="ar-JO" dirty="0">
              <a:solidFill>
                <a:schemeClr val="tx1"/>
              </a:solidFill>
            </a:endParaRPr>
          </a:p>
        </p:txBody>
      </p:sp>
    </p:spTree>
    <p:extLst>
      <p:ext uri="{BB962C8B-B14F-4D97-AF65-F5344CB8AC3E}">
        <p14:creationId xmlns:p14="http://schemas.microsoft.com/office/powerpoint/2010/main" val="58062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B78812-49D4-4146-8607-2AFF6802A07E}"/>
              </a:ext>
            </a:extLst>
          </p:cNvPr>
          <p:cNvSpPr>
            <a:spLocks noGrp="1"/>
          </p:cNvSpPr>
          <p:nvPr>
            <p:ph idx="1"/>
          </p:nvPr>
        </p:nvSpPr>
        <p:spPr>
          <a:xfrm>
            <a:off x="1251678" y="596348"/>
            <a:ext cx="10178322" cy="5671929"/>
          </a:xfrm>
        </p:spPr>
        <p:txBody>
          <a:bodyPr>
            <a:normAutofit fontScale="92500" lnSpcReduction="10000"/>
          </a:bodyPr>
          <a:lstStyle/>
          <a:p>
            <a:pPr algn="l"/>
            <a:r>
              <a:rPr lang="en-US" sz="2400" b="1" i="1" dirty="0">
                <a:solidFill>
                  <a:srgbClr val="2A2A2A"/>
                </a:solidFill>
                <a:effectLst/>
                <a:latin typeface="proxima_nova_rgregular"/>
              </a:rPr>
              <a:t>Risks of carbamazepine, </a:t>
            </a:r>
            <a:r>
              <a:rPr lang="en-US" sz="2400" b="1" i="1" dirty="0" err="1">
                <a:solidFill>
                  <a:srgbClr val="2A2A2A"/>
                </a:solidFill>
                <a:effectLst/>
                <a:latin typeface="proxima_nova_rgregular"/>
              </a:rPr>
              <a:t>nonvalproate</a:t>
            </a:r>
            <a:r>
              <a:rPr lang="en-US" sz="2400" b="1" i="1" dirty="0">
                <a:solidFill>
                  <a:srgbClr val="2A2A2A"/>
                </a:solidFill>
                <a:effectLst/>
                <a:latin typeface="proxima_nova_rgregular"/>
              </a:rPr>
              <a:t> AED, phenytoin, and phenobarbital monotherapy for fetus</a:t>
            </a:r>
            <a:br>
              <a:rPr lang="en-US" sz="2400" b="1" i="1" dirty="0">
                <a:solidFill>
                  <a:srgbClr val="2A2A2A"/>
                </a:solidFill>
                <a:effectLst/>
                <a:latin typeface="proxima_nova_rgregular"/>
              </a:rPr>
            </a:br>
            <a:r>
              <a:rPr lang="en-US" sz="2400" b="0" i="0" dirty="0">
                <a:solidFill>
                  <a:srgbClr val="2A2A2A"/>
                </a:solidFill>
                <a:effectLst/>
                <a:latin typeface="proxima_nova_rgregular"/>
              </a:rPr>
              <a:t>Spina bifida was the only major congenital malformation associated with carbamazepine as compared with no AED. The risk was smaller with carbamazepine than with valproate. However, the risk of spina bifida with carbamazepine was no different from that with other </a:t>
            </a:r>
            <a:r>
              <a:rPr lang="en-US" sz="2400" b="0" i="0" dirty="0" err="1">
                <a:solidFill>
                  <a:srgbClr val="2A2A2A"/>
                </a:solidFill>
                <a:effectLst/>
                <a:latin typeface="proxima_nova_rgregular"/>
              </a:rPr>
              <a:t>nonvalproate</a:t>
            </a:r>
            <a:r>
              <a:rPr lang="en-US" sz="2400" b="0" i="0" dirty="0">
                <a:solidFill>
                  <a:srgbClr val="2A2A2A"/>
                </a:solidFill>
                <a:effectLst/>
                <a:latin typeface="proxima_nova_rgregular"/>
              </a:rPr>
              <a:t> AEDs.</a:t>
            </a:r>
          </a:p>
          <a:p>
            <a:pPr algn="l"/>
            <a:r>
              <a:rPr lang="en-US" sz="2400" b="0" i="0" dirty="0">
                <a:solidFill>
                  <a:srgbClr val="2A2A2A"/>
                </a:solidFill>
                <a:effectLst/>
                <a:latin typeface="proxima_nova_rgregular"/>
              </a:rPr>
              <a:t>The risk of fetal hypospadias with mothers taking carbamazepine was comparable to that with mothers taking other </a:t>
            </a:r>
            <a:r>
              <a:rPr lang="en-US" sz="2400" b="0" i="0" dirty="0" err="1">
                <a:solidFill>
                  <a:srgbClr val="2A2A2A"/>
                </a:solidFill>
                <a:effectLst/>
                <a:latin typeface="proxima_nova_rgregular"/>
              </a:rPr>
              <a:t>nonvalproate</a:t>
            </a:r>
            <a:r>
              <a:rPr lang="en-US" sz="2400" b="0" i="0" dirty="0">
                <a:solidFill>
                  <a:srgbClr val="2A2A2A"/>
                </a:solidFill>
                <a:effectLst/>
                <a:latin typeface="proxima_nova_rgregular"/>
              </a:rPr>
              <a:t> AEDs and lower than that with mothers taking valproate. The risk of cleft lip, with or without cleft palate, was lower for carbamazepine monotherapy than for other </a:t>
            </a:r>
            <a:r>
              <a:rPr lang="en-US" sz="2400" b="0" i="0" dirty="0" err="1">
                <a:solidFill>
                  <a:srgbClr val="2A2A2A"/>
                </a:solidFill>
                <a:effectLst/>
                <a:latin typeface="proxima_nova_rgregular"/>
              </a:rPr>
              <a:t>nonvalproate</a:t>
            </a:r>
            <a:r>
              <a:rPr lang="en-US" sz="2400" b="0" i="0" dirty="0">
                <a:solidFill>
                  <a:srgbClr val="2A2A2A"/>
                </a:solidFill>
                <a:effectLst/>
                <a:latin typeface="proxima_nova_rgregular"/>
              </a:rPr>
              <a:t> AED monotherapy (phenobarbital in more than 50% of cases) or for valproate (though the difference in this case was statistically nonsignificant).</a:t>
            </a:r>
          </a:p>
          <a:p>
            <a:pPr algn="l"/>
            <a:r>
              <a:rPr lang="en-US" sz="2400" b="0" i="0" dirty="0">
                <a:solidFill>
                  <a:srgbClr val="2A2A2A"/>
                </a:solidFill>
                <a:effectLst/>
                <a:latin typeface="proxima_nova_rgregular"/>
              </a:rPr>
              <a:t>Overall, therefore, the risks of carbamazepine to the fetus are smaller than those of valproate and comparable to those of other </a:t>
            </a:r>
            <a:r>
              <a:rPr lang="en-US" sz="2400" b="0" i="0" dirty="0" err="1">
                <a:solidFill>
                  <a:srgbClr val="2A2A2A"/>
                </a:solidFill>
                <a:effectLst/>
                <a:latin typeface="proxima_nova_rgregular"/>
              </a:rPr>
              <a:t>nonvalproate</a:t>
            </a:r>
            <a:r>
              <a:rPr lang="en-US" sz="2400" b="0" i="0" dirty="0">
                <a:solidFill>
                  <a:srgbClr val="2A2A2A"/>
                </a:solidFill>
                <a:effectLst/>
                <a:latin typeface="proxima_nova_rgregular"/>
              </a:rPr>
              <a:t> AEDs, except for the lower risk of cleft lip, with or without cleft palate, on carbamazepine.</a:t>
            </a:r>
          </a:p>
          <a:p>
            <a:pPr algn="l"/>
            <a:endParaRPr lang="en-US" sz="2400" b="1" i="0" dirty="0">
              <a:solidFill>
                <a:srgbClr val="2A2A2A"/>
              </a:solidFill>
              <a:effectLst/>
              <a:latin typeface="proxima_nova_rgregular"/>
            </a:endParaRPr>
          </a:p>
          <a:p>
            <a:endParaRPr lang="en-US" b="0" i="1" dirty="0">
              <a:solidFill>
                <a:srgbClr val="2A2A2A"/>
              </a:solidFill>
              <a:effectLst/>
              <a:latin typeface="proxima_nova_rgregular"/>
            </a:endParaRPr>
          </a:p>
        </p:txBody>
      </p:sp>
    </p:spTree>
    <p:extLst>
      <p:ext uri="{BB962C8B-B14F-4D97-AF65-F5344CB8AC3E}">
        <p14:creationId xmlns:p14="http://schemas.microsoft.com/office/powerpoint/2010/main" val="4885526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8827F2-E7F1-40F0-8D04-2DDBD674AA96}"/>
              </a:ext>
            </a:extLst>
          </p:cNvPr>
          <p:cNvSpPr>
            <a:spLocks noGrp="1"/>
          </p:cNvSpPr>
          <p:nvPr>
            <p:ph idx="1"/>
          </p:nvPr>
        </p:nvSpPr>
        <p:spPr>
          <a:xfrm>
            <a:off x="600891" y="574766"/>
            <a:ext cx="10633165" cy="5943599"/>
          </a:xfrm>
        </p:spPr>
        <p:txBody>
          <a:bodyPr>
            <a:normAutofit/>
          </a:bodyPr>
          <a:lstStyle/>
          <a:p>
            <a:pPr marL="0" indent="0" fontAlgn="base">
              <a:buNone/>
            </a:pPr>
            <a:r>
              <a:rPr lang="en-US" b="1" u="sng" dirty="0" smtClean="0"/>
              <a:t>Treatment :</a:t>
            </a:r>
          </a:p>
          <a:p>
            <a:pPr marL="0" indent="0" fontAlgn="base">
              <a:buNone/>
            </a:pPr>
            <a:r>
              <a:rPr lang="en-US" sz="2600" dirty="0" smtClean="0"/>
              <a:t>The </a:t>
            </a:r>
            <a:r>
              <a:rPr lang="en-US" sz="2600" dirty="0"/>
              <a:t>main goals of treatment of pemphigoid </a:t>
            </a:r>
            <a:r>
              <a:rPr lang="en-US" sz="2600" dirty="0" err="1"/>
              <a:t>gestationis</a:t>
            </a:r>
            <a:r>
              <a:rPr lang="en-US" sz="2600" dirty="0"/>
              <a:t> are to decrease blister formation, promote the healing of blisters and erosions, and relieve pruritus</a:t>
            </a:r>
            <a:r>
              <a:rPr lang="en-US" sz="2600" dirty="0" smtClean="0"/>
              <a:t>.</a:t>
            </a:r>
            <a:endParaRPr lang="en-US" sz="2600" dirty="0"/>
          </a:p>
          <a:p>
            <a:pPr fontAlgn="base"/>
            <a:r>
              <a:rPr lang="en-US" sz="1900" dirty="0" smtClean="0"/>
              <a:t>high-potency </a:t>
            </a:r>
            <a:r>
              <a:rPr lang="en-US" sz="1900" dirty="0"/>
              <a:t>topical corticosteroids </a:t>
            </a:r>
            <a:r>
              <a:rPr lang="en-US" sz="1900" dirty="0" smtClean="0"/>
              <a:t>therapy </a:t>
            </a:r>
            <a:r>
              <a:rPr lang="en-US" sz="1900" dirty="0"/>
              <a:t>of localized disease. </a:t>
            </a:r>
          </a:p>
          <a:p>
            <a:pPr fontAlgn="base"/>
            <a:r>
              <a:rPr lang="en-US" sz="1900" dirty="0"/>
              <a:t>If symptoms are not controlled by topical </a:t>
            </a:r>
            <a:r>
              <a:rPr lang="en-US" sz="1900" dirty="0" smtClean="0"/>
              <a:t>corticosteroids, </a:t>
            </a:r>
            <a:r>
              <a:rPr lang="en-US" sz="1900" dirty="0"/>
              <a:t>then systemic corticosteroids (</a:t>
            </a:r>
            <a:r>
              <a:rPr lang="en-US" sz="1900" dirty="0" err="1"/>
              <a:t>eg</a:t>
            </a:r>
            <a:r>
              <a:rPr lang="en-US" sz="1900" dirty="0"/>
              <a:t>, prednisone 0.5 mg/kg per day) are usually </a:t>
            </a:r>
            <a:r>
              <a:rPr lang="en-US" sz="1900" dirty="0" smtClean="0"/>
              <a:t>effective</a:t>
            </a:r>
            <a:endParaRPr lang="en-US" sz="1900" dirty="0"/>
          </a:p>
          <a:p>
            <a:pPr fontAlgn="base"/>
            <a:endParaRPr lang="en-US" sz="1900" b="0" i="0" dirty="0" smtClean="0">
              <a:effectLst/>
            </a:endParaRPr>
          </a:p>
          <a:p>
            <a:pPr fontAlgn="base"/>
            <a:r>
              <a:rPr lang="en-US" sz="2600" dirty="0"/>
              <a:t>Severe, persistent </a:t>
            </a:r>
            <a:r>
              <a:rPr lang="en-US" sz="3000" dirty="0" smtClean="0">
                <a:solidFill>
                  <a:srgbClr val="FF0000"/>
                </a:solidFill>
              </a:rPr>
              <a:t>postpartum </a:t>
            </a:r>
            <a:r>
              <a:rPr lang="en-US" sz="3000" dirty="0" err="1" smtClean="0">
                <a:solidFill>
                  <a:srgbClr val="FF0000"/>
                </a:solidFill>
              </a:rPr>
              <a:t>pemphigoid</a:t>
            </a:r>
            <a:r>
              <a:rPr lang="en-US" sz="3000" dirty="0" smtClean="0">
                <a:solidFill>
                  <a:srgbClr val="FF0000"/>
                </a:solidFill>
              </a:rPr>
              <a:t> </a:t>
            </a:r>
            <a:r>
              <a:rPr lang="en-US" sz="2600" dirty="0" err="1" smtClean="0"/>
              <a:t>gestationis</a:t>
            </a:r>
            <a:r>
              <a:rPr lang="en-US" sz="2600" dirty="0" smtClean="0"/>
              <a:t> </a:t>
            </a:r>
            <a:r>
              <a:rPr lang="en-US" sz="2600" dirty="0"/>
              <a:t>may require </a:t>
            </a:r>
            <a:endParaRPr lang="en-US" sz="2600" dirty="0" smtClean="0"/>
          </a:p>
          <a:p>
            <a:pPr lvl="2" fontAlgn="base"/>
            <a:r>
              <a:rPr lang="en-US" sz="2600" dirty="0" smtClean="0"/>
              <a:t>higher </a:t>
            </a:r>
            <a:r>
              <a:rPr lang="en-US" sz="2600" dirty="0"/>
              <a:t>doses of systemic corticosteroids or alternative immunosuppressant agents</a:t>
            </a:r>
            <a:r>
              <a:rPr lang="en-US" sz="2600" dirty="0" smtClean="0"/>
              <a:t>.</a:t>
            </a:r>
            <a:endParaRPr lang="en-US" sz="1900" dirty="0" smtClean="0"/>
          </a:p>
          <a:p>
            <a:pPr fontAlgn="base"/>
            <a:endParaRPr lang="en-US" sz="1900" dirty="0"/>
          </a:p>
          <a:p>
            <a:pPr fontAlgn="base"/>
            <a:r>
              <a:rPr lang="en-US" sz="2600" b="1" u="sng" dirty="0" smtClean="0"/>
              <a:t>for </a:t>
            </a:r>
            <a:r>
              <a:rPr lang="en-US" sz="2600" b="1" u="sng" dirty="0"/>
              <a:t>the symptomatic control </a:t>
            </a:r>
            <a:r>
              <a:rPr lang="en-US" sz="2600" b="1" dirty="0"/>
              <a:t>of pruritus. </a:t>
            </a:r>
            <a:endParaRPr lang="en-US" sz="2600" b="1" i="0" dirty="0">
              <a:effectLst/>
            </a:endParaRPr>
          </a:p>
          <a:p>
            <a:pPr marL="0" indent="0">
              <a:buNone/>
            </a:pPr>
            <a:r>
              <a:rPr lang="en-US" sz="2600" dirty="0"/>
              <a:t>First-generation oral </a:t>
            </a:r>
            <a:r>
              <a:rPr lang="en-US" sz="2600" dirty="0" smtClean="0"/>
              <a:t>antihistamine </a:t>
            </a:r>
            <a:r>
              <a:rPr lang="en-US" sz="2600" dirty="0" err="1" smtClean="0"/>
              <a:t>chlorpheniramine</a:t>
            </a:r>
            <a:r>
              <a:rPr lang="en-US" sz="2600" dirty="0" smtClean="0"/>
              <a:t> </a:t>
            </a:r>
            <a:r>
              <a:rPr lang="en-US" sz="2600" dirty="0"/>
              <a:t>or second-generation </a:t>
            </a:r>
            <a:r>
              <a:rPr lang="en-US" sz="2600" dirty="0" err="1"/>
              <a:t>loratadine</a:t>
            </a:r>
            <a:r>
              <a:rPr lang="en-US" sz="2600" dirty="0"/>
              <a:t> and cetirizine </a:t>
            </a:r>
          </a:p>
        </p:txBody>
      </p:sp>
    </p:spTree>
    <p:extLst>
      <p:ext uri="{BB962C8B-B14F-4D97-AF65-F5344CB8AC3E}">
        <p14:creationId xmlns:p14="http://schemas.microsoft.com/office/powerpoint/2010/main" val="4994682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Atopic </a:t>
            </a:r>
            <a:r>
              <a:rPr lang="en-US" b="1" dirty="0">
                <a:solidFill>
                  <a:srgbClr val="FF0000"/>
                </a:solidFill>
              </a:rPr>
              <a:t>eruption of pregnancy</a:t>
            </a:r>
          </a:p>
        </p:txBody>
      </p:sp>
      <p:sp>
        <p:nvSpPr>
          <p:cNvPr id="3" name="Content Placeholder 2"/>
          <p:cNvSpPr>
            <a:spLocks noGrp="1"/>
          </p:cNvSpPr>
          <p:nvPr>
            <p:ph idx="1"/>
          </p:nvPr>
        </p:nvSpPr>
        <p:spPr>
          <a:xfrm>
            <a:off x="838200" y="1582057"/>
            <a:ext cx="10515600" cy="4992914"/>
          </a:xfrm>
        </p:spPr>
        <p:txBody>
          <a:bodyPr>
            <a:normAutofit fontScale="92500" lnSpcReduction="10000"/>
          </a:bodyPr>
          <a:lstStyle/>
          <a:p>
            <a:r>
              <a:rPr lang="en-US" b="1" u="sng" dirty="0" smtClean="0"/>
              <a:t>Definition </a:t>
            </a:r>
            <a:r>
              <a:rPr lang="en-US" dirty="0"/>
              <a:t>: </a:t>
            </a:r>
            <a:r>
              <a:rPr lang="en-US" dirty="0" smtClean="0"/>
              <a:t>is </a:t>
            </a:r>
            <a:r>
              <a:rPr lang="en-US" dirty="0"/>
              <a:t>a pruritic disorder of pregnancy that presents as an eczematous or </a:t>
            </a:r>
            <a:r>
              <a:rPr lang="en-US" dirty="0" err="1"/>
              <a:t>papular</a:t>
            </a:r>
            <a:r>
              <a:rPr lang="en-US" dirty="0"/>
              <a:t> eruption in patients with an atopic background. </a:t>
            </a:r>
            <a:endParaRPr lang="en-US" dirty="0" smtClean="0"/>
          </a:p>
          <a:p>
            <a:r>
              <a:rPr lang="en-US" b="1" u="sng" dirty="0" smtClean="0"/>
              <a:t>Incidence </a:t>
            </a:r>
            <a:r>
              <a:rPr lang="en-US" b="1" u="sng" dirty="0"/>
              <a:t>: </a:t>
            </a:r>
            <a:r>
              <a:rPr lang="en-US" dirty="0"/>
              <a:t>AEP is the most common of the pregnancy dermatoses, accounting for over 50 percent of all cases</a:t>
            </a:r>
            <a:r>
              <a:rPr lang="en-US" dirty="0" smtClean="0"/>
              <a:t>.</a:t>
            </a:r>
          </a:p>
          <a:p>
            <a:r>
              <a:rPr lang="en-US" b="1" u="sng" dirty="0" smtClean="0"/>
              <a:t>Onset: </a:t>
            </a:r>
            <a:r>
              <a:rPr lang="en-US" dirty="0" smtClean="0"/>
              <a:t>It </a:t>
            </a:r>
            <a:r>
              <a:rPr lang="en-US" dirty="0"/>
              <a:t>starts during early pregnancy, with 75 percent of cases occurring before the third trimester</a:t>
            </a:r>
            <a:r>
              <a:rPr lang="en-US" dirty="0" smtClean="0"/>
              <a:t>,</a:t>
            </a:r>
          </a:p>
          <a:p>
            <a:r>
              <a:rPr lang="en-US" b="1" u="sng" dirty="0" smtClean="0"/>
              <a:t>Recurrence : </a:t>
            </a:r>
            <a:r>
              <a:rPr lang="en-US" dirty="0" smtClean="0"/>
              <a:t>recur in subsequent </a:t>
            </a:r>
            <a:r>
              <a:rPr lang="en-US" dirty="0"/>
              <a:t>pregnancies</a:t>
            </a:r>
            <a:r>
              <a:rPr lang="en-US" dirty="0" smtClean="0"/>
              <a:t>.</a:t>
            </a:r>
          </a:p>
          <a:p>
            <a:r>
              <a:rPr lang="en-US" b="1" u="sng" dirty="0" smtClean="0"/>
              <a:t>Fetal prognosis: </a:t>
            </a:r>
            <a:r>
              <a:rPr lang="en-US" dirty="0"/>
              <a:t>not </a:t>
            </a:r>
            <a:r>
              <a:rPr lang="en-US" dirty="0" smtClean="0"/>
              <a:t>associated </a:t>
            </a:r>
            <a:r>
              <a:rPr lang="en-US" dirty="0"/>
              <a:t>with adverse effects on the </a:t>
            </a:r>
            <a:r>
              <a:rPr lang="en-US" dirty="0" smtClean="0"/>
              <a:t>fetus , but there's higher risk of developing atopic skin changes later on </a:t>
            </a:r>
          </a:p>
          <a:p>
            <a:r>
              <a:rPr lang="en-US" b="1" u="sng" dirty="0" smtClean="0"/>
              <a:t>Maternal prognosis: </a:t>
            </a:r>
            <a:r>
              <a:rPr lang="en-US" dirty="0" smtClean="0"/>
              <a:t>Prognosis </a:t>
            </a:r>
            <a:r>
              <a:rPr lang="en-US" dirty="0"/>
              <a:t>is good even in severe cases. </a:t>
            </a:r>
            <a:endParaRPr lang="en-US" dirty="0" smtClean="0"/>
          </a:p>
          <a:p>
            <a:r>
              <a:rPr lang="en-US" b="1" u="sng" dirty="0"/>
              <a:t>Diagnosis: </a:t>
            </a:r>
            <a:r>
              <a:rPr lang="en-US" dirty="0"/>
              <a:t> The diagnosis is usually clinical, based upon the recognition of clinical features in a patient with a personal or family history of atopy</a:t>
            </a:r>
            <a:r>
              <a:rPr lang="en-US" dirty="0" smtClean="0"/>
              <a:t>.</a:t>
            </a:r>
            <a:endParaRPr lang="en-US" dirty="0"/>
          </a:p>
          <a:p>
            <a:endParaRPr lang="en-US" b="1" u="sng" dirty="0" smtClean="0"/>
          </a:p>
        </p:txBody>
      </p:sp>
      <p:sp>
        <p:nvSpPr>
          <p:cNvPr id="4" name="Half Frame 3"/>
          <p:cNvSpPr/>
          <p:nvPr/>
        </p:nvSpPr>
        <p:spPr>
          <a:xfrm>
            <a:off x="0" y="0"/>
            <a:ext cx="2931886" cy="1799772"/>
          </a:xfrm>
          <a:prstGeom prst="halfFram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75431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0"/>
            <a:ext cx="10515600" cy="1325563"/>
          </a:xfrm>
        </p:spPr>
        <p:txBody>
          <a:bodyPr/>
          <a:lstStyle/>
          <a:p>
            <a:r>
              <a:rPr lang="en-US" dirty="0" smtClean="0"/>
              <a:t>3  types :</a:t>
            </a:r>
            <a:endParaRPr lang="en-US" dirty="0"/>
          </a:p>
        </p:txBody>
      </p:sp>
      <p:sp>
        <p:nvSpPr>
          <p:cNvPr id="3" name="Content Placeholder 2"/>
          <p:cNvSpPr>
            <a:spLocks noGrp="1"/>
          </p:cNvSpPr>
          <p:nvPr>
            <p:ph idx="1"/>
          </p:nvPr>
        </p:nvSpPr>
        <p:spPr>
          <a:xfrm>
            <a:off x="733697" y="1031263"/>
            <a:ext cx="10515600" cy="4351338"/>
          </a:xfrm>
        </p:spPr>
        <p:txBody>
          <a:bodyPr/>
          <a:lstStyle/>
          <a:p>
            <a:pPr marL="742950" indent="-742950" algn="ctr">
              <a:buFont typeface="+mj-lt"/>
              <a:buAutoNum type="arabicPeriod"/>
            </a:pPr>
            <a:r>
              <a:rPr lang="en-US" sz="3600" b="1" dirty="0">
                <a:solidFill>
                  <a:srgbClr val="FF0000"/>
                </a:solidFill>
              </a:rPr>
              <a:t>Eczema</a:t>
            </a:r>
            <a:r>
              <a:rPr lang="en-US" dirty="0"/>
              <a:t> </a:t>
            </a:r>
            <a:endParaRPr lang="en-US" dirty="0" smtClean="0"/>
          </a:p>
          <a:p>
            <a:r>
              <a:rPr lang="en-US" dirty="0" smtClean="0"/>
              <a:t>The </a:t>
            </a:r>
            <a:r>
              <a:rPr lang="en-US" dirty="0"/>
              <a:t>vast majority of patients with AEP present with a widespread eczematous eruption (the E-type AEP) involving the face, neck, and flexural areas, similar to classic atopic dermatitis </a:t>
            </a:r>
            <a:r>
              <a:rPr lang="en-US" dirty="0" smtClean="0"/>
              <a:t>.</a:t>
            </a:r>
            <a:endParaRPr lang="en-US" dirty="0"/>
          </a:p>
          <a:p>
            <a:r>
              <a:rPr lang="en-US" dirty="0" smtClean="0"/>
              <a:t>However</a:t>
            </a:r>
            <a:r>
              <a:rPr lang="en-US" dirty="0"/>
              <a:t>, any area of the skin may be affected. </a:t>
            </a:r>
            <a:endParaRPr lang="en-US" dirty="0" smtClean="0"/>
          </a:p>
          <a:p>
            <a:r>
              <a:rPr lang="en-US" dirty="0" smtClean="0"/>
              <a:t>Lesions </a:t>
            </a:r>
            <a:r>
              <a:rPr lang="en-US" dirty="0"/>
              <a:t>may be eczematous patches or intact or excoriated papules. Papules can be follicle based, grouped, </a:t>
            </a:r>
            <a:r>
              <a:rPr lang="en-US" dirty="0" smtClean="0"/>
              <a:t>or scattered . </a:t>
            </a:r>
            <a:r>
              <a:rPr lang="en-US" dirty="0"/>
              <a:t>Skin dryness, which may be severe, is invariably present.</a:t>
            </a:r>
          </a:p>
        </p:txBody>
      </p:sp>
      <p:pic>
        <p:nvPicPr>
          <p:cNvPr id="4" name="Picture 3"/>
          <p:cNvPicPr>
            <a:picLocks noChangeAspect="1"/>
          </p:cNvPicPr>
          <p:nvPr/>
        </p:nvPicPr>
        <p:blipFill>
          <a:blip r:embed="rId2"/>
          <a:stretch>
            <a:fillRect/>
          </a:stretch>
        </p:blipFill>
        <p:spPr>
          <a:xfrm>
            <a:off x="8749937" y="4276453"/>
            <a:ext cx="3442063" cy="2581547"/>
          </a:xfrm>
          <a:prstGeom prst="rect">
            <a:avLst/>
          </a:prstGeom>
        </p:spPr>
      </p:pic>
    </p:spTree>
    <p:extLst>
      <p:ext uri="{BB962C8B-B14F-4D97-AF65-F5344CB8AC3E}">
        <p14:creationId xmlns:p14="http://schemas.microsoft.com/office/powerpoint/2010/main" val="33919862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2. </a:t>
            </a:r>
            <a:r>
              <a:rPr lang="en-US" b="1" dirty="0" err="1" smtClean="0">
                <a:solidFill>
                  <a:srgbClr val="FF0000"/>
                </a:solidFill>
              </a:rPr>
              <a:t>Prurigo</a:t>
            </a:r>
            <a:r>
              <a:rPr lang="en-US" b="1" dirty="0" smtClean="0">
                <a:solidFill>
                  <a:srgbClr val="FF0000"/>
                </a:solidFill>
              </a:rPr>
              <a:t> </a:t>
            </a:r>
            <a:r>
              <a:rPr lang="en-US" b="1" dirty="0">
                <a:solidFill>
                  <a:srgbClr val="FF0000"/>
                </a:solidFill>
              </a:rPr>
              <a:t>of pregnancy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67937" y="1690688"/>
            <a:ext cx="8710749" cy="4351338"/>
          </a:xfrm>
        </p:spPr>
        <p:txBody>
          <a:bodyPr/>
          <a:lstStyle/>
          <a:p>
            <a:r>
              <a:rPr lang="en-US" dirty="0" smtClean="0"/>
              <a:t>A </a:t>
            </a:r>
            <a:r>
              <a:rPr lang="en-US" dirty="0"/>
              <a:t>less common presentation of AEP is </a:t>
            </a:r>
            <a:r>
              <a:rPr lang="en-US" dirty="0" err="1"/>
              <a:t>prurigo</a:t>
            </a:r>
            <a:r>
              <a:rPr lang="en-US" dirty="0"/>
              <a:t> of pregnancy, also called P-type AEP, which presents with erythematous, excoriated nodules or papules on the </a:t>
            </a:r>
            <a:r>
              <a:rPr lang="en-US" b="1" dirty="0"/>
              <a:t>extensor surfaces of the limbs and </a:t>
            </a:r>
            <a:r>
              <a:rPr lang="en-US" b="1" dirty="0" smtClean="0"/>
              <a:t>trunk</a:t>
            </a:r>
            <a:r>
              <a:rPr lang="en-US" dirty="0" smtClean="0"/>
              <a:t>. </a:t>
            </a:r>
          </a:p>
          <a:p>
            <a:r>
              <a:rPr lang="en-US" dirty="0" smtClean="0"/>
              <a:t>Lesions </a:t>
            </a:r>
            <a:r>
              <a:rPr lang="en-US" dirty="0"/>
              <a:t>are grouped and may be crusted or appear </a:t>
            </a:r>
            <a:r>
              <a:rPr lang="en-US" dirty="0" smtClean="0"/>
              <a:t>eczematous. </a:t>
            </a:r>
            <a:r>
              <a:rPr lang="en-US" dirty="0"/>
              <a:t>The </a:t>
            </a:r>
            <a:r>
              <a:rPr lang="en-US" b="1" dirty="0"/>
              <a:t>eruption usually resolves in the immediate postpartum period </a:t>
            </a:r>
            <a:r>
              <a:rPr lang="en-US" dirty="0" smtClean="0"/>
              <a:t>, </a:t>
            </a:r>
            <a:r>
              <a:rPr lang="en-US" dirty="0"/>
              <a:t>although it can persist </a:t>
            </a:r>
            <a:r>
              <a:rPr lang="en-US" dirty="0" smtClean="0"/>
              <a:t>for up to three months .</a:t>
            </a:r>
            <a:endParaRPr lang="en-US" dirty="0"/>
          </a:p>
        </p:txBody>
      </p:sp>
      <p:pic>
        <p:nvPicPr>
          <p:cNvPr id="4" name="Picture 3"/>
          <p:cNvPicPr>
            <a:picLocks noChangeAspect="1"/>
          </p:cNvPicPr>
          <p:nvPr/>
        </p:nvPicPr>
        <p:blipFill>
          <a:blip r:embed="rId2"/>
          <a:stretch>
            <a:fillRect/>
          </a:stretch>
        </p:blipFill>
        <p:spPr>
          <a:xfrm>
            <a:off x="9307178" y="1354451"/>
            <a:ext cx="2884822" cy="5023811"/>
          </a:xfrm>
          <a:prstGeom prst="rect">
            <a:avLst/>
          </a:prstGeom>
        </p:spPr>
      </p:pic>
    </p:spTree>
    <p:extLst>
      <p:ext uri="{BB962C8B-B14F-4D97-AF65-F5344CB8AC3E}">
        <p14:creationId xmlns:p14="http://schemas.microsoft.com/office/powerpoint/2010/main" val="3642219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3. Pruritic </a:t>
            </a:r>
            <a:r>
              <a:rPr lang="en-US" b="1" dirty="0">
                <a:solidFill>
                  <a:srgbClr val="FF0000"/>
                </a:solidFill>
              </a:rPr>
              <a:t>folliculitis of pregnancy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61405" y="1263922"/>
            <a:ext cx="6984275" cy="5463449"/>
          </a:xfrm>
        </p:spPr>
        <p:txBody>
          <a:bodyPr>
            <a:normAutofit/>
          </a:bodyPr>
          <a:lstStyle/>
          <a:p>
            <a:r>
              <a:rPr lang="en-US" dirty="0" smtClean="0"/>
              <a:t>In </a:t>
            </a:r>
            <a:r>
              <a:rPr lang="en-US" dirty="0"/>
              <a:t>rare cases, AEP presents as a follicular </a:t>
            </a:r>
            <a:r>
              <a:rPr lang="en-US" dirty="0" err="1"/>
              <a:t>papulopustular</a:t>
            </a:r>
            <a:r>
              <a:rPr lang="en-US" dirty="0"/>
              <a:t> eruption (formerly known as pruritic folliculitis of pregnancy). Scattered follicle-based papules and pustules </a:t>
            </a:r>
            <a:r>
              <a:rPr lang="en-US" b="1" dirty="0"/>
              <a:t>appear initially on the abdomen but may spread to the trunk and extremities and become </a:t>
            </a:r>
            <a:r>
              <a:rPr lang="en-US" b="1" dirty="0" smtClean="0"/>
              <a:t>generalized. </a:t>
            </a:r>
          </a:p>
          <a:p>
            <a:r>
              <a:rPr lang="en-US" dirty="0" smtClean="0"/>
              <a:t>The </a:t>
            </a:r>
            <a:r>
              <a:rPr lang="en-US" dirty="0"/>
              <a:t>appearance is similar to that of steroid-induced acne </a:t>
            </a:r>
            <a:r>
              <a:rPr lang="en-US" dirty="0" smtClean="0"/>
              <a:t>and </a:t>
            </a:r>
            <a:r>
              <a:rPr lang="en-US" dirty="0"/>
              <a:t>is only mildly </a:t>
            </a:r>
            <a:r>
              <a:rPr lang="en-US" dirty="0" smtClean="0"/>
              <a:t>pruritic.</a:t>
            </a:r>
            <a:endParaRPr lang="en-US" dirty="0"/>
          </a:p>
          <a:p>
            <a:r>
              <a:rPr lang="en-US" dirty="0"/>
              <a:t>The eruption typically clears within two weeks of delivery </a:t>
            </a:r>
            <a:r>
              <a:rPr lang="en-US" dirty="0" smtClean="0"/>
              <a:t>. </a:t>
            </a:r>
            <a:endParaRPr lang="en-US" dirty="0"/>
          </a:p>
        </p:txBody>
      </p:sp>
      <p:pic>
        <p:nvPicPr>
          <p:cNvPr id="4" name="Picture 3"/>
          <p:cNvPicPr>
            <a:picLocks noChangeAspect="1"/>
          </p:cNvPicPr>
          <p:nvPr/>
        </p:nvPicPr>
        <p:blipFill>
          <a:blip r:embed="rId2"/>
          <a:stretch>
            <a:fillRect/>
          </a:stretch>
        </p:blipFill>
        <p:spPr>
          <a:xfrm>
            <a:off x="7345680" y="2047603"/>
            <a:ext cx="4846320" cy="3634740"/>
          </a:xfrm>
          <a:prstGeom prst="rect">
            <a:avLst/>
          </a:prstGeom>
        </p:spPr>
      </p:pic>
    </p:spTree>
    <p:extLst>
      <p:ext uri="{BB962C8B-B14F-4D97-AF65-F5344CB8AC3E}">
        <p14:creationId xmlns:p14="http://schemas.microsoft.com/office/powerpoint/2010/main" val="958120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241C6-CD0A-4978-B98E-F1CCC4C3B72E}"/>
              </a:ext>
            </a:extLst>
          </p:cNvPr>
          <p:cNvSpPr>
            <a:spLocks noGrp="1"/>
          </p:cNvSpPr>
          <p:nvPr>
            <p:ph type="title"/>
          </p:nvPr>
        </p:nvSpPr>
        <p:spPr/>
        <p:txBody>
          <a:bodyPr>
            <a:normAutofit/>
          </a:bodyPr>
          <a:lstStyle/>
          <a:p>
            <a:pPr algn="ctr"/>
            <a:r>
              <a:rPr lang="en-US" b="1" i="0" u="none" strike="noStrike" dirty="0" smtClean="0">
                <a:solidFill>
                  <a:srgbClr val="FF0000"/>
                </a:solidFill>
                <a:effectLst/>
              </a:rPr>
              <a:t>pustular</a:t>
            </a:r>
            <a:r>
              <a:rPr lang="en-US" b="1" i="0" dirty="0">
                <a:solidFill>
                  <a:srgbClr val="FF0000"/>
                </a:solidFill>
                <a:effectLst/>
              </a:rPr>
              <a:t> psoriasis of pregnancy</a:t>
            </a:r>
            <a:br>
              <a:rPr lang="en-US" b="1" i="0" dirty="0">
                <a:solidFill>
                  <a:srgbClr val="FF0000"/>
                </a:solidFill>
                <a:effectLst/>
              </a:rPr>
            </a:br>
            <a:r>
              <a:rPr lang="en-US" b="1" i="0" dirty="0">
                <a:solidFill>
                  <a:srgbClr val="FF0000"/>
                </a:solidFill>
                <a:effectLst/>
              </a:rPr>
              <a:t>( impetigo </a:t>
            </a:r>
            <a:r>
              <a:rPr lang="en-US" b="1" i="0" u="none" strike="noStrike" dirty="0">
                <a:solidFill>
                  <a:srgbClr val="FF0000"/>
                </a:solidFill>
                <a:effectLst/>
              </a:rPr>
              <a:t>herpetiformis)</a:t>
            </a:r>
            <a:endParaRPr lang="en-US" b="1" dirty="0">
              <a:solidFill>
                <a:srgbClr val="FF0000"/>
              </a:solidFill>
            </a:endParaRPr>
          </a:p>
        </p:txBody>
      </p:sp>
      <p:sp>
        <p:nvSpPr>
          <p:cNvPr id="3" name="Content Placeholder 2">
            <a:extLst>
              <a:ext uri="{FF2B5EF4-FFF2-40B4-BE49-F238E27FC236}">
                <a16:creationId xmlns:a16="http://schemas.microsoft.com/office/drawing/2014/main" xmlns="" id="{EC08D982-2BCD-4E61-A372-E80D5FD9E1C8}"/>
              </a:ext>
            </a:extLst>
          </p:cNvPr>
          <p:cNvSpPr>
            <a:spLocks noGrp="1"/>
          </p:cNvSpPr>
          <p:nvPr>
            <p:ph idx="1"/>
          </p:nvPr>
        </p:nvSpPr>
        <p:spPr>
          <a:xfrm>
            <a:off x="838200" y="2051403"/>
            <a:ext cx="10515600" cy="4351338"/>
          </a:xfrm>
        </p:spPr>
        <p:txBody>
          <a:bodyPr>
            <a:normAutofit/>
          </a:bodyPr>
          <a:lstStyle/>
          <a:p>
            <a:pPr algn="l" fontAlgn="base"/>
            <a:r>
              <a:rPr lang="en-US" sz="2400" b="0" i="0" dirty="0" smtClean="0">
                <a:effectLst/>
              </a:rPr>
              <a:t>is </a:t>
            </a:r>
            <a:r>
              <a:rPr lang="en-US" sz="2400" b="0" i="0" dirty="0">
                <a:effectLst/>
              </a:rPr>
              <a:t>a rare variant of </a:t>
            </a:r>
            <a:r>
              <a:rPr lang="en-US" sz="2400" b="0" i="0" u="none" strike="noStrike" dirty="0" smtClean="0">
                <a:solidFill>
                  <a:srgbClr val="FF0000"/>
                </a:solidFill>
                <a:effectLst/>
              </a:rPr>
              <a:t>generalized </a:t>
            </a:r>
            <a:r>
              <a:rPr lang="en-US" sz="2400" b="0" i="0" u="none" strike="noStrike" dirty="0" err="1" smtClean="0">
                <a:solidFill>
                  <a:srgbClr val="FF0000"/>
                </a:solidFill>
                <a:effectLst/>
              </a:rPr>
              <a:t>pustular</a:t>
            </a:r>
            <a:r>
              <a:rPr lang="en-US" sz="2400" b="0" i="0" u="none" strike="noStrike" dirty="0" smtClean="0">
                <a:solidFill>
                  <a:srgbClr val="FF0000"/>
                </a:solidFill>
                <a:effectLst/>
              </a:rPr>
              <a:t> psoriasis</a:t>
            </a:r>
            <a:r>
              <a:rPr lang="en-US" sz="2400" b="0" i="0" dirty="0">
                <a:effectLst/>
              </a:rPr>
              <a:t> that occurs in </a:t>
            </a:r>
            <a:r>
              <a:rPr lang="en-US" sz="2400" b="0" i="0" u="none" strike="noStrike" dirty="0" err="1" smtClean="0">
                <a:effectLst/>
              </a:rPr>
              <a:t>pregnency</a:t>
            </a:r>
            <a:r>
              <a:rPr lang="en-US" sz="2400" b="0" i="0" dirty="0" smtClean="0">
                <a:effectLst/>
              </a:rPr>
              <a:t>.</a:t>
            </a:r>
          </a:p>
          <a:p>
            <a:pPr algn="l" fontAlgn="base"/>
            <a:endParaRPr lang="en-US" sz="2400" dirty="0"/>
          </a:p>
          <a:p>
            <a:pPr fontAlgn="base"/>
            <a:r>
              <a:rPr lang="en-US" sz="2400" b="1" u="sng" dirty="0" smtClean="0"/>
              <a:t>onset </a:t>
            </a:r>
            <a:r>
              <a:rPr lang="en-US" sz="2400" b="1" u="sng" dirty="0"/>
              <a:t>: </a:t>
            </a:r>
            <a:r>
              <a:rPr lang="en-US" sz="2400" dirty="0"/>
              <a:t>presents during the third trimester but may occur earlier or in the immediate postpartum period</a:t>
            </a:r>
          </a:p>
          <a:p>
            <a:pPr marL="0" indent="0">
              <a:buNone/>
            </a:pPr>
            <a:r>
              <a:rPr lang="en-US" sz="2400" dirty="0" smtClean="0">
                <a:solidFill>
                  <a:srgbClr val="333333"/>
                </a:solidFill>
              </a:rPr>
              <a:t>                        remits </a:t>
            </a:r>
            <a:r>
              <a:rPr lang="en-US" sz="2400" dirty="0">
                <a:solidFill>
                  <a:srgbClr val="333333"/>
                </a:solidFill>
              </a:rPr>
              <a:t>quickly postpartum but may flare after delivery </a:t>
            </a:r>
            <a:endParaRPr lang="en-US" sz="2400" dirty="0" smtClean="0">
              <a:solidFill>
                <a:srgbClr val="333333"/>
              </a:solidFill>
            </a:endParaRPr>
          </a:p>
          <a:p>
            <a:r>
              <a:rPr lang="en-US" sz="2400" b="1" u="sng" dirty="0" smtClean="0"/>
              <a:t>Fetal prognosis </a:t>
            </a:r>
            <a:r>
              <a:rPr lang="en-US" sz="2400" b="1" u="sng" dirty="0"/>
              <a:t>: </a:t>
            </a:r>
            <a:r>
              <a:rPr lang="en-US" sz="2400" dirty="0"/>
              <a:t>Placental insufficiency with severe sequelae such as miscarriage, fetal growth restriction, or stillbirth may occur</a:t>
            </a:r>
          </a:p>
          <a:p>
            <a:pPr marL="0" indent="0">
              <a:buNone/>
            </a:pPr>
            <a:r>
              <a:rPr lang="en-US" sz="2400" b="0" i="0" dirty="0">
                <a:solidFill>
                  <a:srgbClr val="333333"/>
                </a:solidFill>
                <a:effectLst/>
              </a:rPr>
              <a:t/>
            </a:r>
            <a:br>
              <a:rPr lang="en-US" sz="2400" b="0" i="0" dirty="0">
                <a:solidFill>
                  <a:srgbClr val="333333"/>
                </a:solidFill>
                <a:effectLst/>
              </a:rPr>
            </a:br>
            <a:endParaRPr lang="en-US" sz="2400" dirty="0"/>
          </a:p>
        </p:txBody>
      </p:sp>
      <p:sp>
        <p:nvSpPr>
          <p:cNvPr id="4" name="Half Frame 3"/>
          <p:cNvSpPr/>
          <p:nvPr/>
        </p:nvSpPr>
        <p:spPr>
          <a:xfrm>
            <a:off x="0" y="0"/>
            <a:ext cx="2931886" cy="1799772"/>
          </a:xfrm>
          <a:prstGeom prst="halfFram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26166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36F0C-2390-47F6-A6E6-1EA9BB18A4F9}"/>
              </a:ext>
            </a:extLst>
          </p:cNvPr>
          <p:cNvSpPr>
            <a:spLocks noGrp="1"/>
          </p:cNvSpPr>
          <p:nvPr>
            <p:ph type="title"/>
          </p:nvPr>
        </p:nvSpPr>
        <p:spPr>
          <a:xfrm>
            <a:off x="510823" y="421570"/>
            <a:ext cx="10515600" cy="1325563"/>
          </a:xfrm>
        </p:spPr>
        <p:txBody>
          <a:bodyPr>
            <a:normAutofit/>
          </a:bodyPr>
          <a:lstStyle/>
          <a:p>
            <a:r>
              <a:rPr lang="en-US" sz="3600" b="1" u="sng" dirty="0" smtClean="0"/>
              <a:t>Clinically</a:t>
            </a:r>
            <a:r>
              <a:rPr lang="en-US" b="1" dirty="0" smtClean="0"/>
              <a:t> :</a:t>
            </a:r>
            <a:r>
              <a:rPr lang="en-US" b="1" i="0" dirty="0">
                <a:effectLst/>
              </a:rPr>
              <a:t/>
            </a:r>
            <a:br>
              <a:rPr lang="en-US" b="1" i="0" dirty="0">
                <a:effectLst/>
              </a:rPr>
            </a:br>
            <a:endParaRPr lang="en-US" dirty="0"/>
          </a:p>
        </p:txBody>
      </p:sp>
      <p:sp>
        <p:nvSpPr>
          <p:cNvPr id="3" name="Content Placeholder 2">
            <a:extLst>
              <a:ext uri="{FF2B5EF4-FFF2-40B4-BE49-F238E27FC236}">
                <a16:creationId xmlns:a16="http://schemas.microsoft.com/office/drawing/2014/main" xmlns="" id="{39145A9A-9C57-4BFD-8C79-39D7BCA7204A}"/>
              </a:ext>
            </a:extLst>
          </p:cNvPr>
          <p:cNvSpPr>
            <a:spLocks noGrp="1"/>
          </p:cNvSpPr>
          <p:nvPr>
            <p:ph idx="1"/>
          </p:nvPr>
        </p:nvSpPr>
        <p:spPr>
          <a:xfrm>
            <a:off x="646289" y="1651000"/>
            <a:ext cx="11239500" cy="5207000"/>
          </a:xfrm>
          <a:ln>
            <a:noFill/>
          </a:ln>
        </p:spPr>
        <p:txBody>
          <a:bodyPr>
            <a:normAutofit/>
          </a:bodyPr>
          <a:lstStyle/>
          <a:p>
            <a:pPr marL="0" indent="0" algn="ctr" fontAlgn="base">
              <a:buNone/>
            </a:pPr>
            <a:r>
              <a:rPr lang="en-US" sz="2400" b="1" u="sng" dirty="0">
                <a:solidFill>
                  <a:srgbClr val="333333"/>
                </a:solidFill>
              </a:rPr>
              <a:t>Pruritus is usually absent.</a:t>
            </a:r>
          </a:p>
          <a:p>
            <a:pPr fontAlgn="base"/>
            <a:r>
              <a:rPr lang="en-US" sz="2200" b="0" i="0" dirty="0" smtClean="0">
                <a:solidFill>
                  <a:srgbClr val="333333"/>
                </a:solidFill>
                <a:effectLst/>
              </a:rPr>
              <a:t>Pustular </a:t>
            </a:r>
            <a:r>
              <a:rPr lang="en-US" sz="2200" b="0" i="0" dirty="0">
                <a:solidFill>
                  <a:srgbClr val="333333"/>
                </a:solidFill>
                <a:effectLst/>
              </a:rPr>
              <a:t>psoriasis of pregnancy presents as</a:t>
            </a:r>
            <a:r>
              <a:rPr lang="en-US" sz="2000" b="0" i="0" dirty="0">
                <a:solidFill>
                  <a:srgbClr val="333333"/>
                </a:solidFill>
                <a:effectLst/>
              </a:rPr>
              <a:t> </a:t>
            </a:r>
            <a:r>
              <a:rPr lang="en-US" sz="2000" dirty="0"/>
              <a:t>symmetric, erythematous plaques studded at the periphery with sterile pustules in a </a:t>
            </a:r>
            <a:r>
              <a:rPr lang="en-US" sz="2000" dirty="0" err="1"/>
              <a:t>circinate</a:t>
            </a:r>
            <a:r>
              <a:rPr lang="en-US" sz="2000" dirty="0"/>
              <a:t> pattern </a:t>
            </a:r>
            <a:r>
              <a:rPr lang="en-US" sz="2000" dirty="0" smtClean="0"/>
              <a:t>. </a:t>
            </a:r>
            <a:r>
              <a:rPr lang="en-US" sz="2000" dirty="0"/>
              <a:t>The plaques then enlarge from the periphery as the center becomes eroded and crusted </a:t>
            </a:r>
            <a:r>
              <a:rPr lang="en-US" sz="2000" dirty="0" smtClean="0"/>
              <a:t>. </a:t>
            </a:r>
            <a:r>
              <a:rPr lang="en-US" sz="2000" dirty="0"/>
              <a:t>There may be concentric rings of pustules. The pustules are typically sterile</a:t>
            </a:r>
            <a:r>
              <a:rPr lang="en-US" dirty="0"/>
              <a:t>.</a:t>
            </a:r>
            <a:endParaRPr lang="en-US" sz="2200" b="0" i="0" dirty="0" smtClean="0">
              <a:solidFill>
                <a:srgbClr val="333333"/>
              </a:solidFill>
              <a:effectLst/>
            </a:endParaRPr>
          </a:p>
          <a:p>
            <a:pPr fontAlgn="base"/>
            <a:r>
              <a:rPr lang="en-US" sz="2200" b="1" u="sng" dirty="0" smtClean="0">
                <a:solidFill>
                  <a:srgbClr val="333333"/>
                </a:solidFill>
              </a:rPr>
              <a:t>Distribution :</a:t>
            </a:r>
            <a:r>
              <a:rPr lang="en-US" sz="2200" dirty="0" smtClean="0">
                <a:solidFill>
                  <a:srgbClr val="333333"/>
                </a:solidFill>
              </a:rPr>
              <a:t> </a:t>
            </a:r>
            <a:r>
              <a:rPr lang="en-US" sz="2200" dirty="0">
                <a:solidFill>
                  <a:srgbClr val="333333"/>
                </a:solidFill>
              </a:rPr>
              <a:t> The eruption begins in the flexural areas and spreads centrifugally. The trunk and extremities are usually involved, </a:t>
            </a:r>
            <a:r>
              <a:rPr lang="en-US" sz="2200" b="1" dirty="0">
                <a:solidFill>
                  <a:srgbClr val="FF0000"/>
                </a:solidFill>
              </a:rPr>
              <a:t>while the hands, feet, and face are usually spared</a:t>
            </a:r>
            <a:r>
              <a:rPr lang="en-US" sz="2200" b="1" dirty="0">
                <a:solidFill>
                  <a:srgbClr val="333333"/>
                </a:solidFill>
              </a:rPr>
              <a:t>. </a:t>
            </a:r>
            <a:r>
              <a:rPr lang="en-US" sz="2200" dirty="0">
                <a:solidFill>
                  <a:srgbClr val="333333"/>
                </a:solidFill>
              </a:rPr>
              <a:t>Oral and </a:t>
            </a:r>
            <a:r>
              <a:rPr lang="en-US" sz="2200" dirty="0" smtClean="0">
                <a:solidFill>
                  <a:srgbClr val="333333"/>
                </a:solidFill>
              </a:rPr>
              <a:t>esophageal erosions </a:t>
            </a:r>
            <a:r>
              <a:rPr lang="en-US" sz="2200" dirty="0">
                <a:solidFill>
                  <a:srgbClr val="333333"/>
                </a:solidFill>
              </a:rPr>
              <a:t>may occur. </a:t>
            </a:r>
            <a:endParaRPr lang="en-US" sz="2200" b="0" i="0" dirty="0" smtClean="0">
              <a:solidFill>
                <a:srgbClr val="333333"/>
              </a:solidFill>
              <a:effectLst/>
            </a:endParaRPr>
          </a:p>
          <a:p>
            <a:pPr fontAlgn="base"/>
            <a:r>
              <a:rPr lang="en-US" sz="2200" dirty="0" err="1" smtClean="0">
                <a:solidFill>
                  <a:srgbClr val="333333"/>
                </a:solidFill>
              </a:rPr>
              <a:t>onycholysis</a:t>
            </a:r>
            <a:r>
              <a:rPr lang="en-US" sz="2200" dirty="0" smtClean="0">
                <a:solidFill>
                  <a:srgbClr val="333333"/>
                </a:solidFill>
              </a:rPr>
              <a:t> and   pitting </a:t>
            </a:r>
          </a:p>
          <a:p>
            <a:pPr fontAlgn="base"/>
            <a:endParaRPr lang="en-US" sz="2200" b="0" i="0" dirty="0" smtClean="0">
              <a:solidFill>
                <a:srgbClr val="333333"/>
              </a:solidFill>
              <a:effectLst/>
            </a:endParaRPr>
          </a:p>
          <a:p>
            <a:pPr marL="0" indent="0" algn="ctr" fontAlgn="base">
              <a:buNone/>
            </a:pPr>
            <a:r>
              <a:rPr lang="en-US" sz="2200" b="1" i="0" dirty="0" smtClean="0">
                <a:solidFill>
                  <a:srgbClr val="333333"/>
                </a:solidFill>
                <a:effectLst/>
              </a:rPr>
              <a:t>accompanied </a:t>
            </a:r>
            <a:r>
              <a:rPr lang="en-US" sz="2400" b="1" i="0" dirty="0">
                <a:solidFill>
                  <a:srgbClr val="FF0000"/>
                </a:solidFill>
                <a:effectLst/>
              </a:rPr>
              <a:t>by constitutional symptoms </a:t>
            </a:r>
            <a:r>
              <a:rPr lang="en-US" sz="2200" b="1" i="0" dirty="0">
                <a:solidFill>
                  <a:srgbClr val="333333"/>
                </a:solidFill>
                <a:effectLst/>
              </a:rPr>
              <a:t>which may include </a:t>
            </a:r>
            <a:r>
              <a:rPr lang="en-US" sz="2200" b="1" i="0" u="none" strike="noStrike" dirty="0">
                <a:solidFill>
                  <a:srgbClr val="333333"/>
                </a:solidFill>
                <a:effectLst/>
              </a:rPr>
              <a:t>fever</a:t>
            </a:r>
            <a:r>
              <a:rPr lang="en-US" sz="2200" b="1" i="0" dirty="0">
                <a:solidFill>
                  <a:srgbClr val="333333"/>
                </a:solidFill>
                <a:effectLst/>
              </a:rPr>
              <a:t>, </a:t>
            </a:r>
            <a:r>
              <a:rPr lang="en-US" sz="2200" b="1" i="0" u="none" strike="noStrike" dirty="0">
                <a:solidFill>
                  <a:srgbClr val="333333"/>
                </a:solidFill>
                <a:effectLst/>
              </a:rPr>
              <a:t>malaise</a:t>
            </a:r>
            <a:r>
              <a:rPr lang="en-US" sz="2200" b="1" i="0" dirty="0">
                <a:solidFill>
                  <a:srgbClr val="333333"/>
                </a:solidFill>
                <a:effectLst/>
              </a:rPr>
              <a:t>, nausea and diarrhea, </a:t>
            </a:r>
            <a:r>
              <a:rPr lang="en-US" sz="2200" b="1" i="0" u="none" strike="noStrike" dirty="0">
                <a:solidFill>
                  <a:srgbClr val="333333"/>
                </a:solidFill>
                <a:effectLst/>
              </a:rPr>
              <a:t>arthralgias</a:t>
            </a:r>
            <a:r>
              <a:rPr lang="en-US" sz="2200" b="1" i="0" dirty="0">
                <a:solidFill>
                  <a:srgbClr val="333333"/>
                </a:solidFill>
                <a:effectLst/>
              </a:rPr>
              <a:t>, </a:t>
            </a:r>
            <a:r>
              <a:rPr lang="en-US" sz="2200" b="1" i="0" u="none" strike="noStrike" dirty="0">
                <a:solidFill>
                  <a:srgbClr val="333333"/>
                </a:solidFill>
                <a:effectLst/>
              </a:rPr>
              <a:t>tachycardia</a:t>
            </a:r>
            <a:r>
              <a:rPr lang="en-US" sz="2200" b="1" i="0" dirty="0">
                <a:solidFill>
                  <a:srgbClr val="333333"/>
                </a:solidFill>
                <a:effectLst/>
              </a:rPr>
              <a:t>, delirium, and </a:t>
            </a:r>
            <a:r>
              <a:rPr lang="en-US" sz="2200" b="1" i="0" u="none" strike="noStrike" dirty="0">
                <a:solidFill>
                  <a:srgbClr val="333333"/>
                </a:solidFill>
                <a:effectLst/>
              </a:rPr>
              <a:t>seizures</a:t>
            </a:r>
            <a:r>
              <a:rPr lang="en-US" sz="2200" b="1" i="0" dirty="0">
                <a:solidFill>
                  <a:srgbClr val="333333"/>
                </a:solidFill>
                <a:effectLst/>
              </a:rPr>
              <a:t>.</a:t>
            </a:r>
          </a:p>
          <a:p>
            <a:pPr marL="0" indent="0" algn="ctr">
              <a:buNone/>
            </a:pPr>
            <a:endParaRPr lang="en-US" b="1" dirty="0"/>
          </a:p>
        </p:txBody>
      </p:sp>
      <p:sp>
        <p:nvSpPr>
          <p:cNvPr id="4" name="Rectangle 3"/>
          <p:cNvSpPr/>
          <p:nvPr/>
        </p:nvSpPr>
        <p:spPr>
          <a:xfrm>
            <a:off x="798286" y="5123543"/>
            <a:ext cx="10972800" cy="140788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9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28D39F-C765-4029-A776-A9DFFEE7BFD2}"/>
              </a:ext>
            </a:extLst>
          </p:cNvPr>
          <p:cNvSpPr>
            <a:spLocks noGrp="1"/>
          </p:cNvSpPr>
          <p:nvPr>
            <p:ph idx="1"/>
          </p:nvPr>
        </p:nvSpPr>
        <p:spPr>
          <a:xfrm>
            <a:off x="838200" y="841829"/>
            <a:ext cx="10515600" cy="5335134"/>
          </a:xfrm>
        </p:spPr>
        <p:txBody>
          <a:bodyPr/>
          <a:lstStyle/>
          <a:p>
            <a:r>
              <a:rPr lang="en-US" b="1" u="sng" dirty="0" smtClean="0"/>
              <a:t>Diagnosis: </a:t>
            </a:r>
          </a:p>
          <a:p>
            <a:r>
              <a:rPr lang="en-US" dirty="0" smtClean="0"/>
              <a:t>The </a:t>
            </a:r>
            <a:r>
              <a:rPr lang="en-US" dirty="0"/>
              <a:t>diagnosis can be made clinically, based upon history and physical examination </a:t>
            </a:r>
            <a:endParaRPr lang="en-US" dirty="0" smtClean="0"/>
          </a:p>
          <a:p>
            <a:r>
              <a:rPr lang="en-US" dirty="0"/>
              <a:t>confirmation by histologic evaluation of a biopsy </a:t>
            </a:r>
            <a:r>
              <a:rPr lang="en-US" dirty="0" smtClean="0"/>
              <a:t>specimen</a:t>
            </a:r>
          </a:p>
          <a:p>
            <a:r>
              <a:rPr lang="en-US" b="1" dirty="0"/>
              <a:t>Laboratory findings : </a:t>
            </a:r>
            <a:r>
              <a:rPr lang="en-US" dirty="0"/>
              <a:t>Leukocytosis and elevated erythrocyte sedimentation rate are common. Hypocalcemia may be present, possibly related to </a:t>
            </a:r>
            <a:r>
              <a:rPr lang="en-US" dirty="0" smtClean="0"/>
              <a:t>hypoparathyroidism, </a:t>
            </a:r>
            <a:r>
              <a:rPr lang="en-US" dirty="0"/>
              <a:t>Albuminuria, hypoalbuminemia, pyuria, and hematuria occasionally occur.</a:t>
            </a:r>
          </a:p>
          <a:p>
            <a:endParaRPr lang="en-US" dirty="0"/>
          </a:p>
        </p:txBody>
      </p:sp>
    </p:spTree>
    <p:extLst>
      <p:ext uri="{BB962C8B-B14F-4D97-AF65-F5344CB8AC3E}">
        <p14:creationId xmlns:p14="http://schemas.microsoft.com/office/powerpoint/2010/main" val="26093750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A37883-F749-480E-BBCF-EF53C286E5E6}"/>
              </a:ext>
            </a:extLst>
          </p:cNvPr>
          <p:cNvSpPr>
            <a:spLocks noGrp="1"/>
          </p:cNvSpPr>
          <p:nvPr>
            <p:ph idx="1"/>
          </p:nvPr>
        </p:nvSpPr>
        <p:spPr>
          <a:xfrm>
            <a:off x="1066800" y="1947796"/>
            <a:ext cx="10058400" cy="4453003"/>
          </a:xfrm>
        </p:spPr>
        <p:txBody>
          <a:bodyPr>
            <a:noAutofit/>
          </a:bodyPr>
          <a:lstStyle/>
          <a:p>
            <a:pPr marL="0" indent="0" fontAlgn="base">
              <a:buNone/>
            </a:pPr>
            <a:r>
              <a:rPr lang="en-US" sz="1600" dirty="0">
                <a:effectLst/>
              </a:rPr>
              <a:t/>
            </a:r>
            <a:br>
              <a:rPr lang="en-US" sz="1600" dirty="0">
                <a:effectLst/>
              </a:rPr>
            </a:br>
            <a:r>
              <a:rPr lang="en-US" sz="3600" b="1" u="sng" dirty="0" smtClean="0">
                <a:effectLst/>
              </a:rPr>
              <a:t>treatment</a:t>
            </a:r>
            <a:r>
              <a:rPr lang="en-US" sz="1600" dirty="0" smtClean="0">
                <a:effectLst/>
              </a:rPr>
              <a:t> :</a:t>
            </a:r>
          </a:p>
          <a:p>
            <a:pPr marL="0" indent="0" fontAlgn="base">
              <a:buNone/>
            </a:pPr>
            <a:r>
              <a:rPr lang="en-US" sz="2400" dirty="0" smtClean="0"/>
              <a:t>Because </a:t>
            </a:r>
            <a:r>
              <a:rPr lang="en-US" sz="2400" dirty="0"/>
              <a:t>of the associated risk for the fetus, prompt institution of treatment is required for women with PPP. Fetal monitoring with </a:t>
            </a:r>
            <a:r>
              <a:rPr lang="en-US" sz="2400" dirty="0" err="1"/>
              <a:t>nonstress</a:t>
            </a:r>
            <a:r>
              <a:rPr lang="en-US" sz="2400" dirty="0"/>
              <a:t> tests or biophysical profiles and ultrasound assessment of fetal growth are indicated. Hypocalcemia must be corrected, when present, and fluid and electrolyte balance should be maintained. </a:t>
            </a:r>
            <a:r>
              <a:rPr lang="en-US" sz="2400" b="1" dirty="0"/>
              <a:t>These patients </a:t>
            </a:r>
            <a:r>
              <a:rPr lang="en-US" sz="2400" b="1" dirty="0" smtClean="0"/>
              <a:t>sometimes require </a:t>
            </a:r>
            <a:r>
              <a:rPr lang="en-US" sz="2400" b="1" dirty="0"/>
              <a:t>early delivery for relief of symptoms and for fetal </a:t>
            </a:r>
            <a:r>
              <a:rPr lang="en-US" sz="2400" b="1" dirty="0" smtClean="0"/>
              <a:t>safety .</a:t>
            </a:r>
          </a:p>
          <a:p>
            <a:pPr fontAlgn="base"/>
            <a:r>
              <a:rPr lang="en-US" sz="2400" dirty="0" smtClean="0"/>
              <a:t> </a:t>
            </a:r>
            <a:r>
              <a:rPr lang="en-US" sz="2400" dirty="0"/>
              <a:t>initial therapy. High-dose systemic corticosteroids, such as prednisolone </a:t>
            </a:r>
          </a:p>
        </p:txBody>
      </p:sp>
    </p:spTree>
    <p:extLst>
      <p:ext uri="{BB962C8B-B14F-4D97-AF65-F5344CB8AC3E}">
        <p14:creationId xmlns:p14="http://schemas.microsoft.com/office/powerpoint/2010/main" val="38237263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04F55A7-D5C7-4770-AA3F-F8F224BAE51E}"/>
              </a:ext>
            </a:extLst>
          </p:cNvPr>
          <p:cNvPicPr>
            <a:picLocks noGrp="1" noChangeAspect="1"/>
          </p:cNvPicPr>
          <p:nvPr>
            <p:ph idx="1"/>
          </p:nvPr>
        </p:nvPicPr>
        <p:blipFill>
          <a:blip r:embed="rId2"/>
          <a:stretch>
            <a:fillRect/>
          </a:stretch>
        </p:blipFill>
        <p:spPr>
          <a:xfrm>
            <a:off x="0" y="307070"/>
            <a:ext cx="4373217" cy="3472069"/>
          </a:xfrm>
          <a:prstGeom prst="rect">
            <a:avLst/>
          </a:prstGeom>
        </p:spPr>
      </p:pic>
      <p:pic>
        <p:nvPicPr>
          <p:cNvPr id="5" name="Picture 4">
            <a:extLst>
              <a:ext uri="{FF2B5EF4-FFF2-40B4-BE49-F238E27FC236}">
                <a16:creationId xmlns:a16="http://schemas.microsoft.com/office/drawing/2014/main" xmlns="" id="{91D29AD2-1C90-484C-830C-BE2BB1621710}"/>
              </a:ext>
            </a:extLst>
          </p:cNvPr>
          <p:cNvPicPr>
            <a:picLocks noChangeAspect="1"/>
          </p:cNvPicPr>
          <p:nvPr/>
        </p:nvPicPr>
        <p:blipFill>
          <a:blip r:embed="rId3"/>
          <a:stretch>
            <a:fillRect/>
          </a:stretch>
        </p:blipFill>
        <p:spPr>
          <a:xfrm>
            <a:off x="4373217" y="307070"/>
            <a:ext cx="4227442" cy="3472069"/>
          </a:xfrm>
          <a:prstGeom prst="rect">
            <a:avLst/>
          </a:prstGeom>
        </p:spPr>
      </p:pic>
      <p:pic>
        <p:nvPicPr>
          <p:cNvPr id="2" name="Picture 1"/>
          <p:cNvPicPr>
            <a:picLocks noChangeAspect="1"/>
          </p:cNvPicPr>
          <p:nvPr/>
        </p:nvPicPr>
        <p:blipFill>
          <a:blip r:embed="rId4"/>
          <a:stretch>
            <a:fillRect/>
          </a:stretch>
        </p:blipFill>
        <p:spPr>
          <a:xfrm>
            <a:off x="6963193" y="2936395"/>
            <a:ext cx="5228807" cy="3921605"/>
          </a:xfrm>
          <a:prstGeom prst="rect">
            <a:avLst/>
          </a:prstGeom>
        </p:spPr>
      </p:pic>
    </p:spTree>
    <p:extLst>
      <p:ext uri="{BB962C8B-B14F-4D97-AF65-F5344CB8AC3E}">
        <p14:creationId xmlns:p14="http://schemas.microsoft.com/office/powerpoint/2010/main" val="120280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4C44ED-B834-409F-A074-1423DEE966C1}"/>
              </a:ext>
            </a:extLst>
          </p:cNvPr>
          <p:cNvSpPr>
            <a:spLocks noGrp="1"/>
          </p:cNvSpPr>
          <p:nvPr>
            <p:ph idx="1"/>
          </p:nvPr>
        </p:nvSpPr>
        <p:spPr>
          <a:xfrm>
            <a:off x="1251678" y="251791"/>
            <a:ext cx="10178322" cy="5627801"/>
          </a:xfrm>
        </p:spPr>
        <p:txBody>
          <a:bodyPr>
            <a:noAutofit/>
          </a:bodyPr>
          <a:lstStyle/>
          <a:p>
            <a:r>
              <a:rPr lang="en-US" sz="2400" b="1" i="0" dirty="0">
                <a:solidFill>
                  <a:schemeClr val="accent1"/>
                </a:solidFill>
                <a:effectLst/>
                <a:latin typeface="proxima_nova_rgregular"/>
              </a:rPr>
              <a:t>Phenytoin</a:t>
            </a:r>
            <a:r>
              <a:rPr lang="en-US" sz="2400" b="0" i="0" dirty="0">
                <a:solidFill>
                  <a:srgbClr val="222222"/>
                </a:solidFill>
                <a:effectLst/>
                <a:latin typeface="proxima_nova_rgregular"/>
              </a:rPr>
              <a:t> </a:t>
            </a:r>
            <a:br>
              <a:rPr lang="en-US" sz="2400" b="0" i="0" dirty="0">
                <a:solidFill>
                  <a:srgbClr val="222222"/>
                </a:solidFill>
                <a:effectLst/>
                <a:latin typeface="proxima_nova_rgregular"/>
              </a:rPr>
            </a:br>
            <a:endParaRPr lang="en-US" sz="2400" b="0" i="0" dirty="0">
              <a:solidFill>
                <a:srgbClr val="222222"/>
              </a:solidFill>
              <a:effectLst/>
              <a:latin typeface="proxima_nova_rgregular"/>
            </a:endParaRPr>
          </a:p>
          <a:p>
            <a:r>
              <a:rPr lang="en-US" sz="2400" b="0" i="0" dirty="0">
                <a:solidFill>
                  <a:srgbClr val="222222"/>
                </a:solidFill>
                <a:effectLst/>
              </a:rPr>
              <a:t>Phenytoin (Dilantin) is an older, first-generation AED.</a:t>
            </a:r>
          </a:p>
          <a:p>
            <a:endParaRPr lang="en-US" sz="2400" b="0" i="0" dirty="0">
              <a:solidFill>
                <a:srgbClr val="222222"/>
              </a:solidFill>
              <a:effectLst/>
            </a:endParaRPr>
          </a:p>
          <a:p>
            <a:r>
              <a:rPr lang="en-US" sz="2400" b="0" i="0" dirty="0">
                <a:solidFill>
                  <a:srgbClr val="222222"/>
                </a:solidFill>
                <a:effectLst/>
              </a:rPr>
              <a:t>The American College of Obstetricians and Gynecologists recommends 4 mg of folate per day for women taking phenytoin (Dilantin) during pregnancy</a:t>
            </a:r>
          </a:p>
          <a:p>
            <a:endParaRPr lang="en-US" sz="2400" b="0" i="0" dirty="0">
              <a:solidFill>
                <a:srgbClr val="222222"/>
              </a:solidFill>
              <a:effectLst/>
            </a:endParaRPr>
          </a:p>
          <a:p>
            <a:r>
              <a:rPr lang="en-US" sz="2400" b="0" i="0" dirty="0">
                <a:solidFill>
                  <a:srgbClr val="222222"/>
                </a:solidFill>
                <a:effectLst/>
              </a:rPr>
              <a:t>Although folate supplementation is recommended for pregnant women taking the drug, the efficacy of folate supplementation in preventing neural tube defects is unproved</a:t>
            </a:r>
          </a:p>
          <a:p>
            <a:r>
              <a:rPr lang="en-US" sz="2400" b="0" i="0" dirty="0">
                <a:solidFill>
                  <a:srgbClr val="202122"/>
                </a:solidFill>
                <a:effectLst/>
              </a:rPr>
              <a:t>About one third of children whose mothers are taking this drug during pregnancy typically have  </a:t>
            </a:r>
            <a:r>
              <a:rPr lang="en-US" sz="2400" b="1" i="0" dirty="0">
                <a:solidFill>
                  <a:schemeClr val="accent1"/>
                </a:solidFill>
                <a:effectLst/>
                <a:latin typeface="proxima_nova_rgregular"/>
              </a:rPr>
              <a:t> fetal hydantoin syndrome </a:t>
            </a:r>
            <a:endParaRPr lang="en-US" sz="2400" b="1" dirty="0">
              <a:solidFill>
                <a:schemeClr val="accent1"/>
              </a:solidFill>
            </a:endParaRPr>
          </a:p>
        </p:txBody>
      </p:sp>
    </p:spTree>
    <p:extLst>
      <p:ext uri="{BB962C8B-B14F-4D97-AF65-F5344CB8AC3E}">
        <p14:creationId xmlns:p14="http://schemas.microsoft.com/office/powerpoint/2010/main" val="19815318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0" y="6070"/>
            <a:ext cx="7432766" cy="6959029"/>
          </a:xfrm>
          <a:prstGeom prst="rect">
            <a:avLst/>
          </a:prstGeom>
        </p:spPr>
      </p:pic>
    </p:spTree>
    <p:extLst>
      <p:ext uri="{BB962C8B-B14F-4D97-AF65-F5344CB8AC3E}">
        <p14:creationId xmlns:p14="http://schemas.microsoft.com/office/powerpoint/2010/main" val="37139766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INTRAHEPATIC CHOLESTASIS OF PREGNANCY</a:t>
            </a:r>
          </a:p>
        </p:txBody>
      </p:sp>
      <p:sp>
        <p:nvSpPr>
          <p:cNvPr id="3" name="Content Placeholder 2"/>
          <p:cNvSpPr>
            <a:spLocks noGrp="1"/>
          </p:cNvSpPr>
          <p:nvPr>
            <p:ph idx="1"/>
          </p:nvPr>
        </p:nvSpPr>
        <p:spPr>
          <a:xfrm>
            <a:off x="838200" y="1825624"/>
            <a:ext cx="10515600" cy="4792889"/>
          </a:xfrm>
        </p:spPr>
        <p:txBody>
          <a:bodyPr>
            <a:normAutofit fontScale="92500" lnSpcReduction="20000"/>
          </a:bodyPr>
          <a:lstStyle/>
          <a:p>
            <a:r>
              <a:rPr lang="en-US" dirty="0"/>
              <a:t>Intrahepatic cholestasis of pregnancy (ICP, obstetric cholestasis) is the only pregnancy dermatosis </a:t>
            </a:r>
            <a:r>
              <a:rPr lang="en-US" dirty="0">
                <a:solidFill>
                  <a:srgbClr val="FF0000"/>
                </a:solidFill>
              </a:rPr>
              <a:t>without primary skin </a:t>
            </a:r>
            <a:r>
              <a:rPr lang="en-US" dirty="0" smtClean="0">
                <a:solidFill>
                  <a:srgbClr val="FF0000"/>
                </a:solidFill>
              </a:rPr>
              <a:t>changes.</a:t>
            </a:r>
          </a:p>
          <a:p>
            <a:r>
              <a:rPr lang="en-US" dirty="0"/>
              <a:t>Patients experience severe, generalized pruritus, predominantly on the palms and soles, and may present with excoriations secondary </a:t>
            </a:r>
            <a:r>
              <a:rPr lang="en-US" dirty="0" smtClean="0"/>
              <a:t>to scratching.</a:t>
            </a:r>
          </a:p>
          <a:p>
            <a:r>
              <a:rPr lang="en-US" b="1" u="sng" dirty="0"/>
              <a:t>Onset</a:t>
            </a:r>
            <a:r>
              <a:rPr lang="en-US" dirty="0"/>
              <a:t> : Late </a:t>
            </a:r>
            <a:r>
              <a:rPr lang="en-US" dirty="0" smtClean="0"/>
              <a:t>pregnancy after 31 </a:t>
            </a:r>
            <a:r>
              <a:rPr lang="en-US" dirty="0" err="1" smtClean="0"/>
              <a:t>wk</a:t>
            </a:r>
            <a:r>
              <a:rPr lang="en-US" dirty="0" smtClean="0"/>
              <a:t> .</a:t>
            </a:r>
            <a:endParaRPr lang="en-US" dirty="0"/>
          </a:p>
          <a:p>
            <a:r>
              <a:rPr lang="en-US" b="1" u="sng" dirty="0" smtClean="0"/>
              <a:t>Recurrence</a:t>
            </a:r>
            <a:r>
              <a:rPr lang="en-US" dirty="0" smtClean="0"/>
              <a:t> : 45 – 70% of subsequent pregnancies </a:t>
            </a:r>
          </a:p>
          <a:p>
            <a:r>
              <a:rPr lang="en-US" b="1" u="sng" dirty="0" smtClean="0"/>
              <a:t>Diagnosis </a:t>
            </a:r>
            <a:r>
              <a:rPr lang="en-US" dirty="0" smtClean="0"/>
              <a:t>:  elevated liver transaminase ,total bile acid &gt; 10 </a:t>
            </a:r>
            <a:r>
              <a:rPr lang="en-US" dirty="0" err="1" smtClean="0"/>
              <a:t>mmol</a:t>
            </a:r>
            <a:r>
              <a:rPr lang="en-US" dirty="0" smtClean="0"/>
              <a:t>/L , total and direct bilirubin </a:t>
            </a:r>
          </a:p>
          <a:p>
            <a:r>
              <a:rPr lang="en-US" b="1" u="sng" dirty="0" smtClean="0"/>
              <a:t>Fetal prognosis </a:t>
            </a:r>
            <a:r>
              <a:rPr lang="en-US" dirty="0" smtClean="0"/>
              <a:t>: 60% prematurity , intrapartum fetal distress, still birth and  </a:t>
            </a:r>
            <a:r>
              <a:rPr lang="en-US" dirty="0"/>
              <a:t>increased risk for neonatal respiratory distress </a:t>
            </a:r>
            <a:r>
              <a:rPr lang="en-US" dirty="0" smtClean="0"/>
              <a:t>syndrome.</a:t>
            </a:r>
          </a:p>
          <a:p>
            <a:r>
              <a:rPr lang="en-US" b="1" u="sng" dirty="0" smtClean="0"/>
              <a:t> maternal prognosis </a:t>
            </a:r>
            <a:r>
              <a:rPr lang="en-US" dirty="0" smtClean="0"/>
              <a:t>is generally favorable, although one study suggests that affected women have an increased risk of later hepatobiliary disease and Intra/postpartum </a:t>
            </a:r>
            <a:r>
              <a:rPr lang="en-US" dirty="0" err="1" smtClean="0"/>
              <a:t>h’age</a:t>
            </a:r>
            <a:r>
              <a:rPr lang="en-US" dirty="0" smtClean="0"/>
              <a:t> .</a:t>
            </a:r>
            <a:endParaRPr lang="en-US" dirty="0"/>
          </a:p>
          <a:p>
            <a:endParaRPr lang="en-US" dirty="0"/>
          </a:p>
        </p:txBody>
      </p:sp>
      <p:sp>
        <p:nvSpPr>
          <p:cNvPr id="4" name="Half Frame 3"/>
          <p:cNvSpPr/>
          <p:nvPr/>
        </p:nvSpPr>
        <p:spPr>
          <a:xfrm>
            <a:off x="0" y="0"/>
            <a:ext cx="2931886" cy="1799772"/>
          </a:xfrm>
          <a:prstGeom prst="halfFram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66211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094" y="365125"/>
            <a:ext cx="9313812" cy="6253781"/>
          </a:xfrm>
        </p:spPr>
      </p:pic>
    </p:spTree>
    <p:extLst>
      <p:ext uri="{BB962C8B-B14F-4D97-AF65-F5344CB8AC3E}">
        <p14:creationId xmlns:p14="http://schemas.microsoft.com/office/powerpoint/2010/main" val="40698044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2958" y="90311"/>
            <a:ext cx="6446083" cy="6767689"/>
          </a:xfrm>
        </p:spPr>
      </p:pic>
    </p:spTree>
    <p:extLst>
      <p:ext uri="{BB962C8B-B14F-4D97-AF65-F5344CB8AC3E}">
        <p14:creationId xmlns:p14="http://schemas.microsoft.com/office/powerpoint/2010/main" val="34269317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153892"/>
            <a:ext cx="9321800" cy="6513608"/>
          </a:xfrm>
          <a:prstGeom prst="rect">
            <a:avLst/>
          </a:prstGeom>
        </p:spPr>
      </p:pic>
    </p:spTree>
    <p:extLst>
      <p:ext uri="{BB962C8B-B14F-4D97-AF65-F5344CB8AC3E}">
        <p14:creationId xmlns:p14="http://schemas.microsoft.com/office/powerpoint/2010/main" val="3537088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B10F64-635F-4185-8C4F-0D4367187A22}"/>
              </a:ext>
            </a:extLst>
          </p:cNvPr>
          <p:cNvSpPr>
            <a:spLocks noGrp="1"/>
          </p:cNvSpPr>
          <p:nvPr>
            <p:ph idx="1"/>
          </p:nvPr>
        </p:nvSpPr>
        <p:spPr>
          <a:xfrm>
            <a:off x="1251678" y="967409"/>
            <a:ext cx="10178322" cy="4912183"/>
          </a:xfrm>
        </p:spPr>
        <p:txBody>
          <a:bodyPr/>
          <a:lstStyle/>
          <a:p>
            <a:r>
              <a:rPr lang="en-US" sz="2400" b="0" i="0" dirty="0">
                <a:solidFill>
                  <a:srgbClr val="333333"/>
                </a:solidFill>
                <a:effectLst/>
              </a:rPr>
              <a:t>Fetal hydantoin syndrome is a characteristic pattern of mental and physical birth defects that results from maternal use of drug phenytoin (Dilantin) during pregnancy. The range and severity of associated abnormalities will vary greatly from one infant to another . </a:t>
            </a:r>
          </a:p>
          <a:p>
            <a:endParaRPr lang="en-US" sz="2400" dirty="0">
              <a:solidFill>
                <a:srgbClr val="333333"/>
              </a:solidFill>
            </a:endParaRPr>
          </a:p>
          <a:p>
            <a:r>
              <a:rPr lang="en-US" sz="2400" b="0" i="0" dirty="0">
                <a:solidFill>
                  <a:srgbClr val="222222"/>
                </a:solidFill>
                <a:effectLst/>
              </a:rPr>
              <a:t>The characteristics of fetal hydantoin syndrome include IUGR with small head circumference, dysmorphic facies, orofacial clefts, cardiac defects, and distal digital hypoplasia with small nails.</a:t>
            </a:r>
            <a:endParaRPr lang="en-US" sz="2400" dirty="0"/>
          </a:p>
          <a:p>
            <a:endParaRPr lang="en-US" dirty="0"/>
          </a:p>
        </p:txBody>
      </p:sp>
    </p:spTree>
    <p:extLst>
      <p:ext uri="{BB962C8B-B14F-4D97-AF65-F5344CB8AC3E}">
        <p14:creationId xmlns:p14="http://schemas.microsoft.com/office/powerpoint/2010/main" val="68669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37B16E-1899-4FB7-B550-B9B5BFBBA1E9}"/>
              </a:ext>
            </a:extLst>
          </p:cNvPr>
          <p:cNvSpPr>
            <a:spLocks noGrp="1"/>
          </p:cNvSpPr>
          <p:nvPr>
            <p:ph idx="1"/>
          </p:nvPr>
        </p:nvSpPr>
        <p:spPr>
          <a:xfrm>
            <a:off x="1251678" y="848139"/>
            <a:ext cx="10178322" cy="5031453"/>
          </a:xfrm>
        </p:spPr>
        <p:txBody>
          <a:bodyPr/>
          <a:lstStyle/>
          <a:p>
            <a:pPr algn="l"/>
            <a:r>
              <a:rPr lang="en-US" sz="2400" b="1" i="1" dirty="0">
                <a:solidFill>
                  <a:srgbClr val="2A2A2A"/>
                </a:solidFill>
                <a:effectLst/>
                <a:latin typeface="proxima_nova_rgregular"/>
              </a:rPr>
              <a:t>Risks of </a:t>
            </a:r>
            <a:r>
              <a:rPr lang="en-US" sz="2400" b="1" i="1" dirty="0">
                <a:solidFill>
                  <a:schemeClr val="accent1"/>
                </a:solidFill>
                <a:effectLst/>
                <a:latin typeface="proxima_nova_rgregular"/>
              </a:rPr>
              <a:t>lamotrigine</a:t>
            </a:r>
            <a:r>
              <a:rPr lang="en-US" sz="2400" b="1" i="1" dirty="0">
                <a:solidFill>
                  <a:srgbClr val="2A2A2A"/>
                </a:solidFill>
                <a:effectLst/>
                <a:latin typeface="proxima_nova_rgregular"/>
              </a:rPr>
              <a:t> therapy for fetus</a:t>
            </a:r>
            <a:endParaRPr lang="en-US" sz="2400" b="1" i="0" dirty="0">
              <a:solidFill>
                <a:srgbClr val="2A2A2A"/>
              </a:solidFill>
              <a:effectLst/>
              <a:latin typeface="proxima_nova_rgregular"/>
            </a:endParaRPr>
          </a:p>
          <a:p>
            <a:r>
              <a:rPr lang="en-US" sz="2400" b="0" i="0" dirty="0">
                <a:solidFill>
                  <a:srgbClr val="2A2A2A"/>
                </a:solidFill>
                <a:effectLst/>
                <a:latin typeface="proxima_nova_rgregular"/>
              </a:rPr>
              <a:t>The North American Antiepileptic Drug (NAAED) pregnancy registry reported an elevated prevalence of isolated, </a:t>
            </a:r>
            <a:r>
              <a:rPr lang="en-US" sz="2400" b="0" i="0" dirty="0" err="1">
                <a:solidFill>
                  <a:srgbClr val="2A2A2A"/>
                </a:solidFill>
                <a:effectLst/>
                <a:latin typeface="proxima_nova_rgregular"/>
              </a:rPr>
              <a:t>nonsyndromic</a:t>
            </a:r>
            <a:r>
              <a:rPr lang="en-US" sz="2400" b="0" i="0" dirty="0">
                <a:solidFill>
                  <a:srgbClr val="2A2A2A"/>
                </a:solidFill>
                <a:effectLst/>
                <a:latin typeface="proxima_nova_rgregular"/>
              </a:rPr>
              <a:t> oral clefts in infants exposed to lamotrigine monotherapy during the first trimester as compared with a reference population</a:t>
            </a:r>
            <a:r>
              <a:rPr lang="en-US" sz="2400" dirty="0"/>
              <a:t/>
            </a:r>
            <a:br>
              <a:rPr lang="en-US" sz="2400" dirty="0"/>
            </a:br>
            <a:endParaRPr lang="en-US" sz="2400" dirty="0"/>
          </a:p>
        </p:txBody>
      </p:sp>
    </p:spTree>
    <p:extLst>
      <p:ext uri="{BB962C8B-B14F-4D97-AF65-F5344CB8AC3E}">
        <p14:creationId xmlns:p14="http://schemas.microsoft.com/office/powerpoint/2010/main" val="353963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epilepsy and medications on lactation </a:t>
            </a:r>
            <a:endParaRPr lang="ar-JO" dirty="0"/>
          </a:p>
        </p:txBody>
      </p:sp>
      <p:sp>
        <p:nvSpPr>
          <p:cNvPr id="3" name="Content Placeholder 2"/>
          <p:cNvSpPr>
            <a:spLocks noGrp="1"/>
          </p:cNvSpPr>
          <p:nvPr>
            <p:ph idx="1"/>
          </p:nvPr>
        </p:nvSpPr>
        <p:spPr>
          <a:xfrm>
            <a:off x="1251678" y="2001079"/>
            <a:ext cx="10178322" cy="3905018"/>
          </a:xfrm>
        </p:spPr>
        <p:txBody>
          <a:bodyPr>
            <a:noAutofit/>
          </a:bodyPr>
          <a:lstStyle/>
          <a:p>
            <a:r>
              <a:rPr lang="en-US" sz="2200" dirty="0">
                <a:solidFill>
                  <a:schemeClr val="tx1"/>
                </a:solidFill>
              </a:rPr>
              <a:t>Breastfeeding is known for its beneficial effects on both mothers and infants [1,2]. Nevertheless, in mothers suffering from epilepsy or bipolar disorders treated with antiepileptic drugs (AEDs), some concerns on infant health may raise. The decision to encourage breastfeeding in those women should be taken after a careful evaluation of the possible side-effects on the infant caused by the indirect exposure to AEDs via breast milk. Data on the use of AEDs by the nursing woman are mainly represented by single pharmacologic or pharmacokinetic studies and/or by case reports or case series on the side-effects attributed to their presence in breast milk. Moreover, toxicological and clinical data on AEDs during breastfeeding are dispersed in the scientific literature and consequently not easily accessible to health professionals called to give an evidence-based clinical advice. The present paper aims at providing the clinician with an updated synopsis of the lactation risk of AEDs</a:t>
            </a:r>
            <a:r>
              <a:rPr lang="en-US" sz="2400" dirty="0">
                <a:solidFill>
                  <a:schemeClr val="tx1"/>
                </a:solidFill>
              </a:rPr>
              <a:t>.</a:t>
            </a:r>
            <a:endParaRPr lang="ar-JO" sz="2400" dirty="0">
              <a:solidFill>
                <a:schemeClr val="tx1"/>
              </a:solidFill>
            </a:endParaRPr>
          </a:p>
        </p:txBody>
      </p:sp>
    </p:spTree>
    <p:extLst>
      <p:ext uri="{BB962C8B-B14F-4D97-AF65-F5344CB8AC3E}">
        <p14:creationId xmlns:p14="http://schemas.microsoft.com/office/powerpoint/2010/main" val="71220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MATERNNAL EFFECTS</a:t>
            </a:r>
            <a:endParaRPr lang="ar-JO" dirty="0">
              <a:solidFill>
                <a:schemeClr val="tx1"/>
              </a:solidFill>
            </a:endParaRPr>
          </a:p>
        </p:txBody>
      </p:sp>
      <p:sp>
        <p:nvSpPr>
          <p:cNvPr id="3" name="Content Placeholder 2"/>
          <p:cNvSpPr>
            <a:spLocks noGrp="1"/>
          </p:cNvSpPr>
          <p:nvPr>
            <p:ph idx="1"/>
          </p:nvPr>
        </p:nvSpPr>
        <p:spPr/>
        <p:txBody>
          <a:bodyPr>
            <a:normAutofit/>
          </a:bodyPr>
          <a:lstStyle/>
          <a:p>
            <a:pPr algn="l"/>
            <a:r>
              <a:rPr lang="en-US" dirty="0"/>
              <a:t> </a:t>
            </a:r>
            <a:r>
              <a:rPr lang="en-US" dirty="0">
                <a:solidFill>
                  <a:srgbClr val="FF0000"/>
                </a:solidFill>
              </a:rPr>
              <a:t>1)</a:t>
            </a:r>
            <a:r>
              <a:rPr lang="en-US" dirty="0"/>
              <a:t>Lactic acidosis </a:t>
            </a:r>
          </a:p>
          <a:p>
            <a:pPr algn="l"/>
            <a:r>
              <a:rPr lang="en-US" dirty="0">
                <a:solidFill>
                  <a:srgbClr val="FF0000"/>
                </a:solidFill>
              </a:rPr>
              <a:t>2)</a:t>
            </a:r>
            <a:r>
              <a:rPr lang="en-US" dirty="0"/>
              <a:t>Increased cardiac output </a:t>
            </a:r>
          </a:p>
          <a:p>
            <a:pPr algn="l"/>
            <a:r>
              <a:rPr lang="en-US" dirty="0">
                <a:solidFill>
                  <a:srgbClr val="FF0000"/>
                </a:solidFill>
              </a:rPr>
              <a:t>3)</a:t>
            </a:r>
            <a:r>
              <a:rPr lang="en-US" dirty="0"/>
              <a:t>transient elevation of blood pressure </a:t>
            </a:r>
            <a:r>
              <a:rPr lang="en-US" dirty="0">
                <a:solidFill>
                  <a:srgbClr val="FF0000"/>
                </a:solidFill>
              </a:rPr>
              <a:t>4)</a:t>
            </a:r>
            <a:r>
              <a:rPr lang="en-US" dirty="0"/>
              <a:t>Increased intra-abdominal pressure </a:t>
            </a:r>
            <a:r>
              <a:rPr lang="en-US" dirty="0">
                <a:solidFill>
                  <a:srgbClr val="FF0000"/>
                </a:solidFill>
              </a:rPr>
              <a:t>5)</a:t>
            </a:r>
            <a:r>
              <a:rPr lang="en-US" dirty="0"/>
              <a:t>Redistribution of blood flow to the brain and muscles, with consequent decrease in visceral and uterine flow. </a:t>
            </a:r>
          </a:p>
          <a:p>
            <a:pPr algn="l"/>
            <a:r>
              <a:rPr lang="en-US" dirty="0">
                <a:solidFill>
                  <a:srgbClr val="FF0000"/>
                </a:solidFill>
              </a:rPr>
              <a:t>6)</a:t>
            </a:r>
            <a:r>
              <a:rPr lang="en-US" dirty="0"/>
              <a:t>The risk of developing a seizure during labor is nine times that during the rest of pregnancy</a:t>
            </a:r>
            <a:endParaRPr lang="ar-J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1340768"/>
            <a:ext cx="185965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88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FETAL EFFECT</a:t>
            </a:r>
            <a:r>
              <a:rPr lang="en-US" dirty="0">
                <a:solidFill>
                  <a:schemeClr val="bg1"/>
                </a:solidFill>
              </a:rPr>
              <a:t>S</a:t>
            </a:r>
            <a:endParaRPr lang="ar-JO" dirty="0">
              <a:solidFill>
                <a:schemeClr val="bg1"/>
              </a:solidFill>
            </a:endParaRPr>
          </a:p>
        </p:txBody>
      </p:sp>
      <p:sp>
        <p:nvSpPr>
          <p:cNvPr id="3" name="Content Placeholder 2"/>
          <p:cNvSpPr>
            <a:spLocks noGrp="1"/>
          </p:cNvSpPr>
          <p:nvPr>
            <p:ph idx="1"/>
          </p:nvPr>
        </p:nvSpPr>
        <p:spPr/>
        <p:txBody>
          <a:bodyPr>
            <a:normAutofit/>
          </a:bodyPr>
          <a:lstStyle/>
          <a:p>
            <a:pPr algn="l"/>
            <a:r>
              <a:rPr lang="en-US" dirty="0">
                <a:solidFill>
                  <a:srgbClr val="FF0000"/>
                </a:solidFill>
              </a:rPr>
              <a:t>1)</a:t>
            </a:r>
            <a:r>
              <a:rPr lang="en-US" dirty="0"/>
              <a:t>Perinatal mortality is 1.2 to three times higher. </a:t>
            </a:r>
          </a:p>
          <a:p>
            <a:pPr algn="l"/>
            <a:r>
              <a:rPr lang="en-US" dirty="0">
                <a:solidFill>
                  <a:srgbClr val="FF0000"/>
                </a:solidFill>
              </a:rPr>
              <a:t>2)</a:t>
            </a:r>
            <a:r>
              <a:rPr lang="en-US" dirty="0"/>
              <a:t>Stillbirth </a:t>
            </a:r>
          </a:p>
          <a:p>
            <a:pPr algn="l"/>
            <a:r>
              <a:rPr lang="en-US" dirty="0">
                <a:solidFill>
                  <a:srgbClr val="FF0000"/>
                </a:solidFill>
              </a:rPr>
              <a:t>3)</a:t>
            </a:r>
            <a:r>
              <a:rPr lang="en-US" dirty="0"/>
              <a:t>Prematurity </a:t>
            </a:r>
          </a:p>
          <a:p>
            <a:pPr algn="l"/>
            <a:r>
              <a:rPr lang="en-US" dirty="0">
                <a:solidFill>
                  <a:srgbClr val="FF0000"/>
                </a:solidFill>
              </a:rPr>
              <a:t>4)</a:t>
            </a:r>
            <a:r>
              <a:rPr lang="en-US" dirty="0"/>
              <a:t>perinatal death </a:t>
            </a:r>
          </a:p>
          <a:p>
            <a:pPr algn="l"/>
            <a:r>
              <a:rPr lang="en-US" dirty="0">
                <a:solidFill>
                  <a:srgbClr val="FF0000"/>
                </a:solidFill>
              </a:rPr>
              <a:t>5)</a:t>
            </a:r>
            <a:r>
              <a:rPr lang="en-US" dirty="0"/>
              <a:t>congenital anomalies (associated with antiepileptic drugs) </a:t>
            </a:r>
          </a:p>
          <a:p>
            <a:pPr algn="l"/>
            <a:r>
              <a:rPr lang="en-US" dirty="0">
                <a:solidFill>
                  <a:srgbClr val="FF0000"/>
                </a:solidFill>
              </a:rPr>
              <a:t>6)</a:t>
            </a:r>
            <a:r>
              <a:rPr lang="en-US" dirty="0"/>
              <a:t>hemorrhagic diseases of the newborn </a:t>
            </a:r>
            <a:r>
              <a:rPr lang="en-US" dirty="0">
                <a:solidFill>
                  <a:srgbClr val="FF0000"/>
                </a:solidFill>
              </a:rPr>
              <a:t>7)</a:t>
            </a:r>
            <a:r>
              <a:rPr lang="en-US" dirty="0"/>
              <a:t>Intracranial hemorrhage</a:t>
            </a:r>
            <a:endParaRPr lang="ar-JO" dirty="0"/>
          </a:p>
        </p:txBody>
      </p:sp>
    </p:spTree>
    <p:extLst>
      <p:ext uri="{BB962C8B-B14F-4D97-AF65-F5344CB8AC3E}">
        <p14:creationId xmlns:p14="http://schemas.microsoft.com/office/powerpoint/2010/main" val="287661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Multiple sclerosis</a:t>
            </a:r>
            <a:endParaRPr lang="ar-JO" dirty="0">
              <a:solidFill>
                <a:schemeClr val="tx1"/>
              </a:solidFill>
            </a:endParaRPr>
          </a:p>
        </p:txBody>
      </p:sp>
      <p:sp>
        <p:nvSpPr>
          <p:cNvPr id="3" name="Content Placeholder 2"/>
          <p:cNvSpPr>
            <a:spLocks noGrp="1"/>
          </p:cNvSpPr>
          <p:nvPr>
            <p:ph idx="1"/>
          </p:nvPr>
        </p:nvSpPr>
        <p:spPr/>
        <p:txBody>
          <a:bodyPr>
            <a:normAutofit/>
          </a:bodyPr>
          <a:lstStyle/>
          <a:p>
            <a:pPr algn="l"/>
            <a:r>
              <a:rPr lang="en-US" dirty="0">
                <a:solidFill>
                  <a:schemeClr val="tx1"/>
                </a:solidFill>
              </a:rPr>
              <a:t>is a relapsing and remitting disease that causes disability through  demyelination  of  nerves,  leading  to  weakness,  lack  of  coordination, numbness  in  the  hands  or  feet,  blurred  vision,  tremor,  spasticity  and  voiding Dysfunction</a:t>
            </a:r>
          </a:p>
          <a:p>
            <a:pPr algn="l"/>
            <a:r>
              <a:rPr lang="en-US" dirty="0">
                <a:solidFill>
                  <a:schemeClr val="tx1"/>
                </a:solidFill>
              </a:rPr>
              <a:t>*The course of MS during pregnancy changes – a</a:t>
            </a:r>
          </a:p>
          <a:p>
            <a:pPr algn="l"/>
            <a:r>
              <a:rPr lang="en-US" dirty="0">
                <a:solidFill>
                  <a:schemeClr val="tx1"/>
                </a:solidFill>
              </a:rPr>
              <a:t>lower relapse rate has been shown, while the rate of relapse rises significantly</a:t>
            </a:r>
          </a:p>
          <a:p>
            <a:pPr algn="l"/>
            <a:r>
              <a:rPr lang="en-US" dirty="0">
                <a:solidFill>
                  <a:schemeClr val="tx1"/>
                </a:solidFill>
              </a:rPr>
              <a:t>during the first 3 months postpartum</a:t>
            </a:r>
          </a:p>
          <a:p>
            <a:pPr algn="l"/>
            <a:r>
              <a:rPr lang="en-US" dirty="0">
                <a:solidFill>
                  <a:schemeClr val="tx1"/>
                </a:solidFill>
              </a:rPr>
              <a:t>* MS is usually diagnosed between 20 and 50 years old, and so women with MS will therefore become pregnant relatively early in the course of their illness and usually have correspondingly little associated disability.</a:t>
            </a:r>
            <a:endParaRPr lang="ar-JO" dirty="0">
              <a:solidFill>
                <a:schemeClr val="tx1"/>
              </a:solidFill>
            </a:endParaRPr>
          </a:p>
        </p:txBody>
      </p:sp>
    </p:spTree>
    <p:extLst>
      <p:ext uri="{BB962C8B-B14F-4D97-AF65-F5344CB8AC3E}">
        <p14:creationId xmlns:p14="http://schemas.microsoft.com/office/powerpoint/2010/main" val="99071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86181B-28FE-45FB-A977-88C52C9FD5FE}"/>
              </a:ext>
            </a:extLst>
          </p:cNvPr>
          <p:cNvSpPr>
            <a:spLocks noGrp="1"/>
          </p:cNvSpPr>
          <p:nvPr>
            <p:ph idx="1"/>
          </p:nvPr>
        </p:nvSpPr>
        <p:spPr>
          <a:xfrm>
            <a:off x="1251678" y="384312"/>
            <a:ext cx="10178322" cy="5870713"/>
          </a:xfrm>
        </p:spPr>
        <p:txBody>
          <a:bodyPr>
            <a:noAutofit/>
          </a:bodyPr>
          <a:lstStyle/>
          <a:p>
            <a:r>
              <a:rPr lang="en-US" sz="2400" b="0" i="0" dirty="0">
                <a:solidFill>
                  <a:srgbClr val="2A2A2A"/>
                </a:solidFill>
                <a:effectLst/>
                <a:latin typeface="proxima_nova_rgregular"/>
              </a:rPr>
              <a:t>complications of pregnancy are generally thought to affect women with </a:t>
            </a:r>
            <a:r>
              <a:rPr lang="en-US" sz="2400" b="0" i="0" u="none" strike="noStrike" dirty="0">
                <a:solidFill>
                  <a:srgbClr val="007CB0"/>
                </a:solidFill>
                <a:effectLst/>
                <a:latin typeface="proxima_nova_rgregular"/>
                <a:hlinkClick r:id="rId2"/>
              </a:rPr>
              <a:t>multiple sclerosis</a:t>
            </a:r>
            <a:r>
              <a:rPr lang="en-US" sz="2400" b="0" i="0" dirty="0">
                <a:solidFill>
                  <a:srgbClr val="2A2A2A"/>
                </a:solidFill>
                <a:effectLst/>
                <a:latin typeface="proxima_nova_rgregular"/>
              </a:rPr>
              <a:t> (MS) no more often than they affect women in the general population . Data also suggest that the risk of spontaneous abortions, congenital malformations, stillbirths, and complications of pregnancy (</a:t>
            </a:r>
            <a:r>
              <a:rPr lang="en-US" sz="2400" b="0" i="0" dirty="0" err="1">
                <a:solidFill>
                  <a:srgbClr val="2A2A2A"/>
                </a:solidFill>
                <a:effectLst/>
                <a:latin typeface="proxima_nova_rgregular"/>
              </a:rPr>
              <a:t>eg</a:t>
            </a:r>
            <a:r>
              <a:rPr lang="en-US" sz="2400" b="0" i="0" dirty="0">
                <a:solidFill>
                  <a:srgbClr val="2A2A2A"/>
                </a:solidFill>
                <a:effectLst/>
                <a:latin typeface="proxima_nova_rgregular"/>
              </a:rPr>
              <a:t>, preeclampsia, premature delivery) is not increased</a:t>
            </a:r>
          </a:p>
          <a:p>
            <a:endParaRPr lang="en-US" sz="2400" dirty="0">
              <a:solidFill>
                <a:srgbClr val="2A2A2A"/>
              </a:solidFill>
              <a:latin typeface="proxima_nova_rgregular"/>
            </a:endParaRPr>
          </a:p>
          <a:p>
            <a:r>
              <a:rPr lang="en-US" sz="2400" b="0" i="0" dirty="0">
                <a:solidFill>
                  <a:srgbClr val="2A2A2A"/>
                </a:solidFill>
                <a:effectLst/>
                <a:latin typeface="proxima_nova_rgregular"/>
              </a:rPr>
              <a:t>Although many findings weigh against the idea that there is a higher risk of low birth weight in infants of mothers with MS, a retrospective study of the Norwegian national registry showed an increased rate of neonates being small for their gestational age (SGA).</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These neonates had a reduced mean birth weight and length but normal head circumference. The etiology was unclear, though the subtle morphologic changes in the pelvic organs of women with MS may result in suboptimal intrauterine conditions that influence fetal development.</a:t>
            </a:r>
            <a:endParaRPr lang="en-US" sz="2400" dirty="0"/>
          </a:p>
        </p:txBody>
      </p:sp>
    </p:spTree>
    <p:extLst>
      <p:ext uri="{BB962C8B-B14F-4D97-AF65-F5344CB8AC3E}">
        <p14:creationId xmlns:p14="http://schemas.microsoft.com/office/powerpoint/2010/main" val="14715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80B46A-DE8D-49ED-BE3F-0265B6102213}"/>
              </a:ext>
            </a:extLst>
          </p:cNvPr>
          <p:cNvSpPr>
            <a:spLocks noGrp="1"/>
          </p:cNvSpPr>
          <p:nvPr>
            <p:ph idx="1"/>
          </p:nvPr>
        </p:nvSpPr>
        <p:spPr>
          <a:xfrm>
            <a:off x="1251678" y="874643"/>
            <a:ext cx="10178322" cy="5004949"/>
          </a:xfrm>
        </p:spPr>
        <p:txBody>
          <a:bodyPr>
            <a:normAutofit/>
          </a:bodyPr>
          <a:lstStyle/>
          <a:p>
            <a:r>
              <a:rPr lang="en-US" sz="2400" b="0" i="0" dirty="0">
                <a:solidFill>
                  <a:srgbClr val="2A2A2A"/>
                </a:solidFill>
                <a:effectLst/>
                <a:latin typeface="proxima_nova_rgregular"/>
              </a:rPr>
              <a:t>The data also suggested an effect on deliveries.</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Although the number of planned cesarean deliveries increased, women delivering vaginally had an increased incidence of slow labor progression necessitating interventions. This result may have been partly due to perineal weakness and spasticity and fatigue related to MS.</a:t>
            </a:r>
            <a:endParaRPr lang="en-US" sz="2400" dirty="0"/>
          </a:p>
        </p:txBody>
      </p:sp>
    </p:spTree>
    <p:extLst>
      <p:ext uri="{BB962C8B-B14F-4D97-AF65-F5344CB8AC3E}">
        <p14:creationId xmlns:p14="http://schemas.microsoft.com/office/powerpoint/2010/main" val="179320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INTRODUCTION</a:t>
            </a:r>
            <a:r>
              <a:rPr lang="en-US" dirty="0">
                <a:solidFill>
                  <a:schemeClr val="bg1"/>
                </a:solidFill>
              </a:rPr>
              <a:t> </a:t>
            </a:r>
            <a:endParaRPr lang="ar-JO" dirty="0">
              <a:solidFill>
                <a:schemeClr val="bg1"/>
              </a:solidFill>
            </a:endParaRPr>
          </a:p>
        </p:txBody>
      </p:sp>
      <p:sp>
        <p:nvSpPr>
          <p:cNvPr id="3" name="Content Placeholder 2"/>
          <p:cNvSpPr>
            <a:spLocks noGrp="1"/>
          </p:cNvSpPr>
          <p:nvPr>
            <p:ph idx="1"/>
          </p:nvPr>
        </p:nvSpPr>
        <p:spPr>
          <a:xfrm>
            <a:off x="1251678" y="1298713"/>
            <a:ext cx="10178322" cy="5176902"/>
          </a:xfrm>
        </p:spPr>
        <p:txBody>
          <a:bodyPr>
            <a:noAutofit/>
          </a:bodyPr>
          <a:lstStyle/>
          <a:p>
            <a:pPr algn="l"/>
            <a:r>
              <a:rPr lang="en-US" sz="2800" b="1" i="0" dirty="0">
                <a:solidFill>
                  <a:srgbClr val="2A2A2A"/>
                </a:solidFill>
                <a:effectLst/>
                <a:latin typeface="proxima_nova_ltsemibold"/>
              </a:rPr>
              <a:t>All women with neurologic disease who are or wish to become pregnant</a:t>
            </a:r>
          </a:p>
          <a:p>
            <a:pPr algn="l"/>
            <a:r>
              <a:rPr lang="en-US" sz="2400" b="0" i="0" dirty="0">
                <a:solidFill>
                  <a:srgbClr val="2A2A2A"/>
                </a:solidFill>
                <a:effectLst/>
                <a:latin typeface="proxima_nova_rgregular"/>
              </a:rPr>
              <a:t>Any woman with an existing neurologic condition should consult her obstetrician and her neurologist </a:t>
            </a:r>
            <a:r>
              <a:rPr lang="en-US" sz="2400" b="1" i="0" dirty="0">
                <a:solidFill>
                  <a:schemeClr val="tx2">
                    <a:lumMod val="50000"/>
                    <a:lumOff val="50000"/>
                  </a:schemeClr>
                </a:solidFill>
                <a:effectLst/>
                <a:latin typeface="proxima_nova_rgregular"/>
              </a:rPr>
              <a:t>before</a:t>
            </a:r>
            <a:r>
              <a:rPr lang="en-US" sz="2400" b="0" i="0" dirty="0">
                <a:solidFill>
                  <a:srgbClr val="2A2A2A"/>
                </a:solidFill>
                <a:effectLst/>
                <a:latin typeface="proxima_nova_rgregular"/>
              </a:rPr>
              <a:t> </a:t>
            </a:r>
            <a:r>
              <a:rPr lang="en-US" sz="2400" b="1" i="0" dirty="0">
                <a:solidFill>
                  <a:schemeClr val="tx2">
                    <a:lumMod val="50000"/>
                    <a:lumOff val="50000"/>
                  </a:schemeClr>
                </a:solidFill>
                <a:effectLst/>
                <a:latin typeface="proxima_nova_rgregular"/>
              </a:rPr>
              <a:t>she becomes pregnant</a:t>
            </a:r>
            <a:r>
              <a:rPr lang="en-US" sz="2400" b="0" i="0" dirty="0">
                <a:solidFill>
                  <a:srgbClr val="2A2A2A"/>
                </a:solidFill>
                <a:effectLst/>
                <a:latin typeface="proxima_nova_rgregular"/>
              </a:rPr>
              <a:t>. During this consultation, the patient can be advised about the possible risks associated with her condition during pregnancy and about the possible teratogenic effects of her medications.</a:t>
            </a:r>
          </a:p>
          <a:p>
            <a:pPr algn="l"/>
            <a:r>
              <a:rPr lang="en-US" sz="2400" b="0" i="0" dirty="0">
                <a:solidFill>
                  <a:srgbClr val="2A2A2A"/>
                </a:solidFill>
                <a:effectLst/>
                <a:latin typeface="proxima_nova_rgregular"/>
              </a:rPr>
              <a:t>If the woman is already pregnant and did not consult her physician in advance, she must alert her obstetrician and neurologist </a:t>
            </a:r>
            <a:r>
              <a:rPr lang="en-US" sz="2400" b="1" i="0" dirty="0">
                <a:solidFill>
                  <a:schemeClr val="tx2">
                    <a:lumMod val="50000"/>
                    <a:lumOff val="50000"/>
                  </a:schemeClr>
                </a:solidFill>
                <a:effectLst/>
                <a:latin typeface="proxima_nova_rgregular"/>
              </a:rPr>
              <a:t>as soon as possible</a:t>
            </a:r>
            <a:r>
              <a:rPr lang="en-US" sz="2400" b="0" i="0" dirty="0">
                <a:solidFill>
                  <a:srgbClr val="2A2A2A"/>
                </a:solidFill>
                <a:effectLst/>
                <a:latin typeface="proxima_nova_rgregular"/>
              </a:rPr>
              <a:t>. Her physicians should review her current medications for their teratogenic potential, and drugs that pose a significant teratogenic risk should be discontinued if possible.</a:t>
            </a:r>
          </a:p>
        </p:txBody>
      </p:sp>
    </p:spTree>
    <p:extLst>
      <p:ext uri="{BB962C8B-B14F-4D97-AF65-F5344CB8AC3E}">
        <p14:creationId xmlns:p14="http://schemas.microsoft.com/office/powerpoint/2010/main" val="3829548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MANAGEMENT </a:t>
            </a:r>
            <a:endParaRPr lang="ar-JO" dirty="0">
              <a:solidFill>
                <a:schemeClr val="tx1"/>
              </a:solidFill>
            </a:endParaRPr>
          </a:p>
        </p:txBody>
      </p:sp>
      <p:sp>
        <p:nvSpPr>
          <p:cNvPr id="3" name="Content Placeholder 2"/>
          <p:cNvSpPr>
            <a:spLocks noGrp="1"/>
          </p:cNvSpPr>
          <p:nvPr>
            <p:ph idx="1"/>
          </p:nvPr>
        </p:nvSpPr>
        <p:spPr>
          <a:xfrm>
            <a:off x="1251678" y="1470991"/>
            <a:ext cx="10178322" cy="5004624"/>
          </a:xfrm>
        </p:spPr>
        <p:txBody>
          <a:bodyPr>
            <a:normAutofit/>
          </a:bodyPr>
          <a:lstStyle/>
          <a:p>
            <a:pPr algn="l"/>
            <a:r>
              <a:rPr lang="en-US" sz="2400" b="1" i="0" dirty="0">
                <a:solidFill>
                  <a:schemeClr val="tx1"/>
                </a:solidFill>
                <a:effectLst/>
                <a:latin typeface="proxima_nova_ltsemibold"/>
              </a:rPr>
              <a:t>Treatments during pregnancy</a:t>
            </a:r>
          </a:p>
          <a:p>
            <a:pPr algn="l"/>
            <a:r>
              <a:rPr lang="en-US" sz="2000" b="0" i="0" dirty="0">
                <a:solidFill>
                  <a:srgbClr val="2A2A2A"/>
                </a:solidFill>
                <a:effectLst/>
                <a:latin typeface="proxima_nova_rgregular"/>
              </a:rPr>
              <a:t>How best to treat pregnant women with MS remains controversial</a:t>
            </a:r>
          </a:p>
          <a:p>
            <a:pPr algn="l"/>
            <a:r>
              <a:rPr lang="en-US" b="0" i="1" dirty="0">
                <a:solidFill>
                  <a:srgbClr val="2A2A2A"/>
                </a:solidFill>
                <a:effectLst/>
                <a:latin typeface="proxima_nova_rgregular"/>
              </a:rPr>
              <a:t>glatiramer acetate (category B)</a:t>
            </a:r>
            <a:endParaRPr lang="en-US" b="0" i="0" dirty="0">
              <a:solidFill>
                <a:srgbClr val="2A2A2A"/>
              </a:solidFill>
              <a:effectLst/>
              <a:latin typeface="proxima_nova_rgregular"/>
            </a:endParaRPr>
          </a:p>
          <a:p>
            <a:pPr algn="l"/>
            <a:r>
              <a:rPr lang="en-US" b="0" i="0" dirty="0">
                <a:solidFill>
                  <a:srgbClr val="2A2A2A"/>
                </a:solidFill>
                <a:effectLst/>
                <a:latin typeface="proxima_nova_rgregular"/>
              </a:rPr>
              <a:t>An abstract presented at a meeting of the American Academy of Neurology (AAN) in 2003 suggested that </a:t>
            </a:r>
            <a:r>
              <a:rPr lang="en-US" b="0" i="0" u="none" strike="noStrike" dirty="0">
                <a:solidFill>
                  <a:srgbClr val="007CB0"/>
                </a:solidFill>
                <a:effectLst/>
                <a:latin typeface="proxima_nova_rgregular"/>
                <a:hlinkClick r:id="rId2"/>
              </a:rPr>
              <a:t>glatiramer acetate</a:t>
            </a:r>
            <a:r>
              <a:rPr lang="en-US" b="0" i="0" dirty="0">
                <a:solidFill>
                  <a:srgbClr val="2A2A2A"/>
                </a:solidFill>
                <a:effectLst/>
                <a:latin typeface="proxima_nova_rgregular"/>
              </a:rPr>
              <a:t> imposes no substantial risks in pregnancy and has no abortifacient or teratogenic effects. This drug is not known to be excreted in breast milk. Evidence suggests that glatiramer acetate might be safe in pregnancy and breastfeeding. However, caution should be exercised if one decides to treat patients with this drug.</a:t>
            </a:r>
          </a:p>
          <a:p>
            <a:pPr algn="l"/>
            <a:endParaRPr lang="en-US" dirty="0">
              <a:solidFill>
                <a:srgbClr val="2A2A2A"/>
              </a:solidFill>
              <a:latin typeface="proxima_nova_rgregular"/>
            </a:endParaRPr>
          </a:p>
          <a:p>
            <a:pPr algn="l"/>
            <a:endParaRPr lang="en-US" b="0" i="0" dirty="0">
              <a:solidFill>
                <a:srgbClr val="2A2A2A"/>
              </a:solidFill>
              <a:effectLst/>
              <a:latin typeface="proxima_nova_rgregular"/>
            </a:endParaRPr>
          </a:p>
          <a:p>
            <a:pPr marL="0" indent="0">
              <a:buNone/>
            </a:pPr>
            <a:endParaRPr lang="ar-JO" dirty="0"/>
          </a:p>
        </p:txBody>
      </p:sp>
    </p:spTree>
    <p:extLst>
      <p:ext uri="{BB962C8B-B14F-4D97-AF65-F5344CB8AC3E}">
        <p14:creationId xmlns:p14="http://schemas.microsoft.com/office/powerpoint/2010/main" val="205253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72D031-23F6-441C-BC1F-2FF96CCAE1BB}"/>
              </a:ext>
            </a:extLst>
          </p:cNvPr>
          <p:cNvSpPr>
            <a:spLocks noGrp="1"/>
          </p:cNvSpPr>
          <p:nvPr>
            <p:ph idx="1"/>
          </p:nvPr>
        </p:nvSpPr>
        <p:spPr>
          <a:xfrm>
            <a:off x="1251678" y="596348"/>
            <a:ext cx="10178322" cy="5963477"/>
          </a:xfrm>
        </p:spPr>
        <p:txBody>
          <a:bodyPr/>
          <a:lstStyle/>
          <a:p>
            <a:pPr algn="l"/>
            <a:r>
              <a:rPr lang="en-US" b="0" i="1" dirty="0">
                <a:solidFill>
                  <a:srgbClr val="2A2A2A"/>
                </a:solidFill>
                <a:effectLst/>
                <a:latin typeface="proxima_nova_rgregular"/>
              </a:rPr>
              <a:t>Methotrexate (category X)</a:t>
            </a:r>
            <a:endParaRPr lang="en-US" b="0" i="0" dirty="0">
              <a:solidFill>
                <a:srgbClr val="2A2A2A"/>
              </a:solidFill>
              <a:effectLst/>
              <a:latin typeface="proxima_nova_rgregular"/>
            </a:endParaRPr>
          </a:p>
          <a:p>
            <a:pPr algn="l"/>
            <a:r>
              <a:rPr lang="en-US" b="0" i="0" u="none" strike="noStrike" dirty="0">
                <a:solidFill>
                  <a:srgbClr val="007CB0"/>
                </a:solidFill>
                <a:effectLst/>
                <a:latin typeface="proxima_nova_rgregular"/>
                <a:hlinkClick r:id="rId2"/>
              </a:rPr>
              <a:t>Methotrexate</a:t>
            </a:r>
            <a:r>
              <a:rPr lang="en-US" b="0" i="0" dirty="0">
                <a:solidFill>
                  <a:srgbClr val="2A2A2A"/>
                </a:solidFill>
                <a:effectLst/>
                <a:latin typeface="proxima_nova_rgregular"/>
              </a:rPr>
              <a:t> is known to be capable of causing malformations and abortifacient effects.</a:t>
            </a:r>
            <a:r>
              <a:rPr lang="en-US" b="0" i="0" baseline="30000" dirty="0">
                <a:solidFill>
                  <a:srgbClr val="2A2A2A"/>
                </a:solidFill>
                <a:effectLst/>
                <a:latin typeface="proxima_nova_rgregular"/>
              </a:rPr>
              <a:t> [</a:t>
            </a:r>
            <a:r>
              <a:rPr lang="en-US" b="0" i="0" u="none" strike="noStrike" baseline="30000" dirty="0">
                <a:solidFill>
                  <a:srgbClr val="007CB0"/>
                </a:solidFill>
                <a:effectLst/>
                <a:latin typeface="proxima_nova_rgregular"/>
              </a:rPr>
              <a:t>57</a:t>
            </a:r>
            <a:r>
              <a:rPr lang="en-US" b="0" i="0" baseline="30000" dirty="0">
                <a:solidFill>
                  <a:srgbClr val="2A2A2A"/>
                </a:solidFill>
                <a:effectLst/>
                <a:latin typeface="proxima_nova_rgregular"/>
              </a:rPr>
              <a:t>] </a:t>
            </a:r>
            <a:r>
              <a:rPr lang="en-US" b="0" i="0" dirty="0">
                <a:solidFill>
                  <a:srgbClr val="2A2A2A"/>
                </a:solidFill>
                <a:effectLst/>
                <a:latin typeface="proxima_nova_rgregular"/>
              </a:rPr>
              <a:t>It has a category X rating and should not be used in pregnant patients.</a:t>
            </a:r>
          </a:p>
          <a:p>
            <a:pPr algn="l"/>
            <a:endParaRPr lang="en-US" dirty="0">
              <a:solidFill>
                <a:srgbClr val="2A2A2A"/>
              </a:solidFill>
              <a:latin typeface="proxima_nova_rgregular"/>
            </a:endParaRPr>
          </a:p>
          <a:p>
            <a:pPr algn="l"/>
            <a:r>
              <a:rPr lang="en-US" b="0" i="1" dirty="0">
                <a:solidFill>
                  <a:srgbClr val="2A2A2A"/>
                </a:solidFill>
                <a:effectLst/>
                <a:latin typeface="proxima_nova_rgregular"/>
              </a:rPr>
              <a:t>Cyclophosphamide (category D)</a:t>
            </a:r>
            <a:endParaRPr lang="en-US" b="0" i="0" dirty="0">
              <a:solidFill>
                <a:srgbClr val="2A2A2A"/>
              </a:solidFill>
              <a:effectLst/>
              <a:latin typeface="proxima_nova_rgregular"/>
            </a:endParaRPr>
          </a:p>
          <a:p>
            <a:pPr algn="l"/>
            <a:r>
              <a:rPr lang="en-US" b="0" i="0" u="none" strike="noStrike" dirty="0">
                <a:solidFill>
                  <a:srgbClr val="007CB0"/>
                </a:solidFill>
                <a:effectLst/>
                <a:latin typeface="proxima_nova_rgregular"/>
                <a:hlinkClick r:id="rId3"/>
              </a:rPr>
              <a:t>Cyclophosphamide</a:t>
            </a:r>
            <a:r>
              <a:rPr lang="en-US" b="0" i="0" dirty="0">
                <a:solidFill>
                  <a:srgbClr val="2A2A2A"/>
                </a:solidFill>
                <a:effectLst/>
                <a:latin typeface="proxima_nova_rgregular"/>
              </a:rPr>
              <a:t> is teratogenic in animals, but whether it is also teratogenic in humans has not been clearly determined.</a:t>
            </a:r>
            <a:r>
              <a:rPr lang="en-US" b="0" i="0" baseline="30000" dirty="0">
                <a:solidFill>
                  <a:srgbClr val="2A2A2A"/>
                </a:solidFill>
                <a:effectLst/>
                <a:latin typeface="proxima_nova_rgregular"/>
              </a:rPr>
              <a:t> </a:t>
            </a:r>
            <a:r>
              <a:rPr lang="en-US" b="0" i="0" dirty="0">
                <a:solidFill>
                  <a:srgbClr val="2A2A2A"/>
                </a:solidFill>
                <a:effectLst/>
                <a:latin typeface="proxima_nova_rgregular"/>
              </a:rPr>
              <a:t>Nevertheless, it is a category D agent and therefore should be avoided in pregnant patients.</a:t>
            </a:r>
          </a:p>
          <a:p>
            <a:pPr algn="l"/>
            <a:endParaRPr lang="en-US" dirty="0">
              <a:solidFill>
                <a:srgbClr val="2A2A2A"/>
              </a:solidFill>
              <a:latin typeface="proxima_nova_rgregular"/>
            </a:endParaRPr>
          </a:p>
          <a:p>
            <a:pPr algn="l"/>
            <a:endParaRPr lang="en-US" b="0" i="0" dirty="0">
              <a:solidFill>
                <a:srgbClr val="2A2A2A"/>
              </a:solidFill>
              <a:effectLst/>
              <a:latin typeface="proxima_nova_rgregular"/>
            </a:endParaRPr>
          </a:p>
          <a:p>
            <a:endParaRPr lang="en-US" dirty="0"/>
          </a:p>
        </p:txBody>
      </p:sp>
    </p:spTree>
    <p:extLst>
      <p:ext uri="{BB962C8B-B14F-4D97-AF65-F5344CB8AC3E}">
        <p14:creationId xmlns:p14="http://schemas.microsoft.com/office/powerpoint/2010/main" val="173828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B698DD-076F-45E6-99B0-551912120BB9}"/>
              </a:ext>
            </a:extLst>
          </p:cNvPr>
          <p:cNvSpPr>
            <a:spLocks noGrp="1"/>
          </p:cNvSpPr>
          <p:nvPr>
            <p:ph idx="1"/>
          </p:nvPr>
        </p:nvSpPr>
        <p:spPr>
          <a:xfrm>
            <a:off x="1251678" y="781879"/>
            <a:ext cx="10178322" cy="5097714"/>
          </a:xfrm>
        </p:spPr>
        <p:txBody>
          <a:bodyPr>
            <a:normAutofit fontScale="92500" lnSpcReduction="10000"/>
          </a:bodyPr>
          <a:lstStyle/>
          <a:p>
            <a:pPr algn="l"/>
            <a:endParaRPr lang="en-US" sz="2400" b="0" i="0" dirty="0">
              <a:solidFill>
                <a:srgbClr val="2A2A2A"/>
              </a:solidFill>
              <a:effectLst/>
              <a:latin typeface="proxima_nova_rgregular"/>
            </a:endParaRPr>
          </a:p>
          <a:p>
            <a:r>
              <a:rPr lang="en-US" sz="2400" i="1" dirty="0">
                <a:solidFill>
                  <a:srgbClr val="2A2A2A"/>
                </a:solidFill>
                <a:latin typeface="proxima_nova_rgregular"/>
              </a:rPr>
              <a:t>I</a:t>
            </a:r>
            <a:r>
              <a:rPr lang="en-US" sz="2400" b="0" i="1" dirty="0">
                <a:solidFill>
                  <a:srgbClr val="2A2A2A"/>
                </a:solidFill>
                <a:effectLst/>
                <a:latin typeface="proxima_nova_rgregular"/>
              </a:rPr>
              <a:t>nterferons (category C)</a:t>
            </a:r>
            <a:endParaRPr lang="en-US" sz="2400" b="0" i="0" dirty="0">
              <a:solidFill>
                <a:srgbClr val="2A2A2A"/>
              </a:solidFill>
              <a:effectLst/>
              <a:latin typeface="proxima_nova_rgregular"/>
            </a:endParaRPr>
          </a:p>
          <a:p>
            <a:pPr algn="l"/>
            <a:r>
              <a:rPr lang="en-US" sz="2400" b="0" i="0" dirty="0">
                <a:solidFill>
                  <a:srgbClr val="2A2A2A"/>
                </a:solidFill>
                <a:effectLst/>
                <a:latin typeface="proxima_nova_rgregular"/>
              </a:rPr>
              <a:t>Although </a:t>
            </a:r>
            <a:r>
              <a:rPr lang="en-US" sz="2400" b="0" i="0" u="none" strike="noStrike" dirty="0">
                <a:solidFill>
                  <a:srgbClr val="007CB0"/>
                </a:solidFill>
                <a:effectLst/>
                <a:latin typeface="proxima_nova_rgregular"/>
                <a:hlinkClick r:id="rId2"/>
              </a:rPr>
              <a:t>interferon beta-1a</a:t>
            </a:r>
            <a:r>
              <a:rPr lang="en-US" sz="2400" b="0" i="0" dirty="0">
                <a:solidFill>
                  <a:srgbClr val="2A2A2A"/>
                </a:solidFill>
                <a:effectLst/>
                <a:latin typeface="proxima_nova_rgregular"/>
              </a:rPr>
              <a:t> (IFN-β1a) and </a:t>
            </a:r>
            <a:r>
              <a:rPr lang="en-US" sz="2400" b="0" i="0" u="none" strike="noStrike" dirty="0">
                <a:solidFill>
                  <a:srgbClr val="007CB0"/>
                </a:solidFill>
                <a:effectLst/>
                <a:latin typeface="proxima_nova_rgregular"/>
                <a:hlinkClick r:id="rId3"/>
              </a:rPr>
              <a:t>interferon beta-1b</a:t>
            </a:r>
            <a:r>
              <a:rPr lang="en-US" sz="2400" b="0" i="0" dirty="0">
                <a:solidFill>
                  <a:srgbClr val="2A2A2A"/>
                </a:solidFill>
                <a:effectLst/>
                <a:latin typeface="proxima_nova_rgregular"/>
              </a:rPr>
              <a:t> (IFN-β1b) are category C agents, sufficient data are available from published reports to indicate that they should not be used in pregnant patients, because they impose a high frequency of serious risks on the fetus.</a:t>
            </a:r>
          </a:p>
          <a:p>
            <a:pPr algn="l"/>
            <a:r>
              <a:rPr lang="en-US" sz="2400" b="0" i="0" dirty="0">
                <a:solidFill>
                  <a:srgbClr val="2A2A2A"/>
                </a:solidFill>
                <a:effectLst/>
                <a:latin typeface="proxima_nova_rgregular"/>
              </a:rPr>
              <a:t>In a rhesus monkey model, high doses of IFN-β1a were not teratogenic but had a dose-dependent abortive effect.</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In a longitudinal, 3-pronged cohort study involving a group exposed to IFN-β1a and IFN-β1b, a disease-matched unexposed group, and a healthy control group, mean birth weight decreased and rates of miscarriages and stillbirths increased in the exposed group as compared with the control group (39.1% vs 5%). Two major malformations were also identified: an X chromosomal abnormality and Down syndrome</a:t>
            </a:r>
          </a:p>
          <a:p>
            <a:endParaRPr lang="en-US" dirty="0"/>
          </a:p>
        </p:txBody>
      </p:sp>
    </p:spTree>
    <p:extLst>
      <p:ext uri="{BB962C8B-B14F-4D97-AF65-F5344CB8AC3E}">
        <p14:creationId xmlns:p14="http://schemas.microsoft.com/office/powerpoint/2010/main" val="289213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MYASTHENIA GRAVIS</a:t>
            </a:r>
            <a:endParaRPr lang="ar-JO" dirty="0">
              <a:solidFill>
                <a:schemeClr val="tx1"/>
              </a:solidFill>
            </a:endParaRPr>
          </a:p>
        </p:txBody>
      </p:sp>
      <p:sp>
        <p:nvSpPr>
          <p:cNvPr id="3" name="Content Placeholder 2"/>
          <p:cNvSpPr>
            <a:spLocks noGrp="1"/>
          </p:cNvSpPr>
          <p:nvPr>
            <p:ph idx="1"/>
          </p:nvPr>
        </p:nvSpPr>
        <p:spPr>
          <a:xfrm>
            <a:off x="1251678" y="1874517"/>
            <a:ext cx="10178322" cy="4005075"/>
          </a:xfrm>
        </p:spPr>
        <p:txBody>
          <a:bodyPr>
            <a:noAutofit/>
          </a:bodyPr>
          <a:lstStyle/>
          <a:p>
            <a:pPr algn="l"/>
            <a:r>
              <a:rPr lang="en-US" sz="2400" b="0" i="0" u="none" strike="noStrike" dirty="0">
                <a:solidFill>
                  <a:srgbClr val="007CB0"/>
                </a:solidFill>
                <a:effectLst/>
                <a:latin typeface="proxima_nova_rgregular"/>
                <a:hlinkClick r:id="rId2"/>
              </a:rPr>
              <a:t>Myasthenia gravis</a:t>
            </a:r>
            <a:r>
              <a:rPr lang="en-US" sz="2400" b="0" i="0" dirty="0">
                <a:solidFill>
                  <a:srgbClr val="2A2A2A"/>
                </a:solidFill>
                <a:effectLst/>
                <a:latin typeface="proxima_nova_rgregular"/>
              </a:rPr>
              <a:t> is an autoimmune neuromuscular disease characterized by weakness and fatigue of the skeletal muscles of the face and extremities. </a:t>
            </a:r>
          </a:p>
          <a:p>
            <a:pPr algn="l"/>
            <a:r>
              <a:rPr lang="en-US" sz="2400" b="0" i="0" dirty="0">
                <a:solidFill>
                  <a:srgbClr val="2A2A2A"/>
                </a:solidFill>
                <a:effectLst/>
                <a:latin typeface="proxima_nova_rgregular"/>
              </a:rPr>
              <a:t>It affects people of both sexes and all ages, but twice as many female patients are affected as male patients. </a:t>
            </a:r>
          </a:p>
          <a:p>
            <a:pPr algn="l"/>
            <a:r>
              <a:rPr lang="en-US" sz="2400" b="0" i="0" dirty="0">
                <a:solidFill>
                  <a:srgbClr val="2A2A2A"/>
                </a:solidFill>
                <a:effectLst/>
                <a:latin typeface="proxima_nova_rgregular"/>
              </a:rPr>
              <a:t>Myasthenia gravis usually strikes in women in their third decade of life, but the elderly are increasingly affected.</a:t>
            </a:r>
            <a:r>
              <a:rPr lang="en-US" sz="2400" b="0" i="0" baseline="30000" dirty="0">
                <a:solidFill>
                  <a:srgbClr val="2A2A2A"/>
                </a:solidFill>
                <a:effectLst/>
                <a:latin typeface="proxima_nova_rgregular"/>
              </a:rPr>
              <a:t> </a:t>
            </a:r>
          </a:p>
          <a:p>
            <a:pPr algn="l"/>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Although the disease course is variable, pregnant patients face risks of exacerbation, respiratory failure, adverse drug response, crisis, and death.</a:t>
            </a:r>
            <a:r>
              <a:rPr lang="en-US" sz="2400" b="0" i="0" baseline="30000" dirty="0">
                <a:solidFill>
                  <a:srgbClr val="2A2A2A"/>
                </a:solidFill>
                <a:effectLst/>
                <a:latin typeface="proxima_nova_rgregular"/>
              </a:rPr>
              <a:t> </a:t>
            </a:r>
          </a:p>
          <a:p>
            <a:pPr algn="l"/>
            <a:r>
              <a:rPr lang="en-US" sz="2400" b="0" i="0" dirty="0">
                <a:solidFill>
                  <a:srgbClr val="2A2A2A"/>
                </a:solidFill>
                <a:effectLst/>
                <a:latin typeface="proxima_nova_rgregular"/>
              </a:rPr>
              <a:t>The course of </a:t>
            </a:r>
            <a:r>
              <a:rPr lang="en-US" sz="2400" b="0" i="0" u="none" strike="noStrike" dirty="0">
                <a:solidFill>
                  <a:srgbClr val="007CB0"/>
                </a:solidFill>
                <a:effectLst/>
                <a:latin typeface="proxima_nova_rgregular"/>
                <a:hlinkClick r:id="rId3"/>
              </a:rPr>
              <a:t>myasthenia gravis</a:t>
            </a:r>
            <a:r>
              <a:rPr lang="en-US" sz="2400" b="0" i="0" dirty="0">
                <a:solidFill>
                  <a:srgbClr val="2A2A2A"/>
                </a:solidFill>
                <a:effectLst/>
                <a:latin typeface="proxima_nova_rgregular"/>
              </a:rPr>
              <a:t> during pregnancy is hard to predict</a:t>
            </a:r>
            <a:endParaRPr lang="ar-JO" sz="2400" dirty="0"/>
          </a:p>
        </p:txBody>
      </p:sp>
    </p:spTree>
    <p:extLst>
      <p:ext uri="{BB962C8B-B14F-4D97-AF65-F5344CB8AC3E}">
        <p14:creationId xmlns:p14="http://schemas.microsoft.com/office/powerpoint/2010/main" val="111328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A9C738-ACAF-457F-ACA0-C1E11AEB1C5D}"/>
              </a:ext>
            </a:extLst>
          </p:cNvPr>
          <p:cNvSpPr>
            <a:spLocks noGrp="1"/>
          </p:cNvSpPr>
          <p:nvPr>
            <p:ph idx="1"/>
          </p:nvPr>
        </p:nvSpPr>
        <p:spPr>
          <a:xfrm>
            <a:off x="1251678" y="1060175"/>
            <a:ext cx="10178322" cy="5433390"/>
          </a:xfrm>
        </p:spPr>
        <p:txBody>
          <a:bodyPr>
            <a:normAutofit/>
          </a:bodyPr>
          <a:lstStyle/>
          <a:p>
            <a:r>
              <a:rPr lang="en-US" sz="2400" b="0" i="0" dirty="0">
                <a:solidFill>
                  <a:srgbClr val="2A2A2A"/>
                </a:solidFill>
                <a:effectLst/>
                <a:latin typeface="proxima_nova_rgregular"/>
              </a:rPr>
              <a:t>Because the severity of symptoms, as well as maternal mortality, is highest in the first 2 years following onset of myasthenia gravis, it is advisable for women to delay pregnancy for at least 2 years following diagnosis.</a:t>
            </a:r>
          </a:p>
          <a:p>
            <a:endParaRPr lang="en-US" sz="2400" baseline="30000" dirty="0">
              <a:solidFill>
                <a:srgbClr val="2A2A2A"/>
              </a:solidFill>
              <a:latin typeface="proxima_nova_rgregular"/>
            </a:endParaRPr>
          </a:p>
          <a:p>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Severity of symptoms and risk of maternal mortality is lowest 7 years after onset of the disease.</a:t>
            </a:r>
            <a:r>
              <a:rPr lang="en-US" sz="2400" b="0" i="0" baseline="30000" dirty="0">
                <a:solidFill>
                  <a:srgbClr val="2A2A2A"/>
                </a:solidFill>
                <a:effectLst/>
                <a:latin typeface="proxima_nova_rgregular"/>
              </a:rPr>
              <a:t> </a:t>
            </a:r>
          </a:p>
          <a:p>
            <a:endParaRPr lang="en-US" sz="2400" baseline="30000" dirty="0">
              <a:solidFill>
                <a:srgbClr val="2A2A2A"/>
              </a:solidFill>
              <a:latin typeface="proxima_nova_rgregular"/>
            </a:endParaRPr>
          </a:p>
          <a:p>
            <a:r>
              <a:rPr lang="en-US" sz="2400" b="0" i="0" dirty="0">
                <a:solidFill>
                  <a:srgbClr val="2A2A2A"/>
                </a:solidFill>
                <a:effectLst/>
                <a:latin typeface="proxima_nova_rgregular"/>
              </a:rPr>
              <a:t>Hypoventilation is a risk during pregnancy, because respiratory muscles are weakened from myasthenia gravis. Also, the lungs do not become fully inflated, because the diaphragm is elevated during pregnancy. Approximately 20% of patients experience respiratory crises that require mechanical ventilation. This is one of most severe complications.</a:t>
            </a:r>
            <a:endParaRPr lang="en-US" sz="2400" dirty="0"/>
          </a:p>
        </p:txBody>
      </p:sp>
    </p:spTree>
    <p:extLst>
      <p:ext uri="{BB962C8B-B14F-4D97-AF65-F5344CB8AC3E}">
        <p14:creationId xmlns:p14="http://schemas.microsoft.com/office/powerpoint/2010/main" val="169167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13B5B2-79F4-42AA-9B30-B1929F7C3601}"/>
              </a:ext>
            </a:extLst>
          </p:cNvPr>
          <p:cNvSpPr>
            <a:spLocks noGrp="1"/>
          </p:cNvSpPr>
          <p:nvPr>
            <p:ph idx="1"/>
          </p:nvPr>
        </p:nvSpPr>
        <p:spPr>
          <a:xfrm>
            <a:off x="1251678" y="834887"/>
            <a:ext cx="10178322" cy="5044705"/>
          </a:xfrm>
        </p:spPr>
        <p:txBody>
          <a:bodyPr/>
          <a:lstStyle/>
          <a:p>
            <a:pPr algn="l"/>
            <a:r>
              <a:rPr lang="en-US" sz="2400" b="0" i="0" dirty="0">
                <a:solidFill>
                  <a:srgbClr val="2A2A2A"/>
                </a:solidFill>
                <a:effectLst/>
                <a:latin typeface="proxima_nova_rgregular"/>
              </a:rPr>
              <a:t>Infections due to decreased immunity play a very important role in the exacerbation of myasthenia gravis during pregnancy.</a:t>
            </a:r>
          </a:p>
          <a:p>
            <a:pPr algn="l"/>
            <a:r>
              <a:rPr lang="en-US" sz="2400" b="0" i="0" dirty="0">
                <a:solidFill>
                  <a:srgbClr val="2A2A2A"/>
                </a:solidFill>
                <a:effectLst/>
                <a:latin typeface="proxima_nova_rgregular"/>
              </a:rPr>
              <a:t>Labor may be complicated. Although smooth muscle is not affected by autoantibodies and the uterus is not compromised, the second stage of labor involves striated muscle. The patient may become exhausted during labor and may require assistance. Operative vaginal delivery has been recommended</a:t>
            </a:r>
            <a:r>
              <a:rPr lang="en-US" b="0" i="0" dirty="0">
                <a:solidFill>
                  <a:srgbClr val="2A2A2A"/>
                </a:solidFill>
                <a:effectLst/>
                <a:latin typeface="proxima_nova_rgregular"/>
              </a:rPr>
              <a:t>.</a:t>
            </a:r>
          </a:p>
          <a:p>
            <a:endParaRPr lang="en-US" dirty="0"/>
          </a:p>
        </p:txBody>
      </p:sp>
    </p:spTree>
    <p:extLst>
      <p:ext uri="{BB962C8B-B14F-4D97-AF65-F5344CB8AC3E}">
        <p14:creationId xmlns:p14="http://schemas.microsoft.com/office/powerpoint/2010/main" val="56344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FETAL EFFECTS</a:t>
            </a:r>
            <a:endParaRPr lang="ar-JO" dirty="0">
              <a:solidFill>
                <a:schemeClr val="tx1"/>
              </a:solidFill>
            </a:endParaRPr>
          </a:p>
        </p:txBody>
      </p:sp>
      <p:sp>
        <p:nvSpPr>
          <p:cNvPr id="3" name="Content Placeholder 2"/>
          <p:cNvSpPr>
            <a:spLocks noGrp="1"/>
          </p:cNvSpPr>
          <p:nvPr>
            <p:ph idx="1"/>
          </p:nvPr>
        </p:nvSpPr>
        <p:spPr>
          <a:xfrm>
            <a:off x="1251678" y="2001079"/>
            <a:ext cx="10178322" cy="4638259"/>
          </a:xfrm>
        </p:spPr>
        <p:txBody>
          <a:bodyPr>
            <a:normAutofit lnSpcReduction="10000"/>
          </a:bodyPr>
          <a:lstStyle/>
          <a:p>
            <a:pPr algn="l"/>
            <a:r>
              <a:rPr lang="en-US" sz="2400" dirty="0"/>
              <a:t> </a:t>
            </a:r>
            <a:r>
              <a:rPr lang="en-US" sz="2400" b="0" i="0" dirty="0">
                <a:solidFill>
                  <a:srgbClr val="2A2A2A"/>
                </a:solidFill>
                <a:effectLst/>
                <a:latin typeface="proxima_nova_rgregular"/>
              </a:rPr>
              <a:t>Neonatal MG may result from passive transplacental transfer of antibodies to the nicotinic acetylcholine receptor from the myasthenic mother to the fetus. However, not all infants with detectable levels of antibodies to acetylcholine receptor develop neonatal MG.</a:t>
            </a:r>
          </a:p>
          <a:p>
            <a:pPr algn="l"/>
            <a:r>
              <a:rPr lang="en-US" sz="2400" b="0" i="0" dirty="0">
                <a:solidFill>
                  <a:srgbClr val="2A2A2A"/>
                </a:solidFill>
                <a:effectLst/>
                <a:latin typeface="proxima_nova_rgregular"/>
              </a:rPr>
              <a:t>The severity of symptoms varies, ranging from mild hypotonia to respiratory distress. Clinical symptoms develop in the first few hours after birth and usually resolve within 2-3 weeks.</a:t>
            </a:r>
          </a:p>
          <a:p>
            <a:pPr algn="l"/>
            <a:r>
              <a:rPr lang="en-US" sz="2400" b="0" i="0" dirty="0">
                <a:solidFill>
                  <a:srgbClr val="2A2A2A"/>
                </a:solidFill>
                <a:effectLst/>
                <a:latin typeface="proxima_nova_rgregular"/>
              </a:rPr>
              <a:t>Children of mothers with MG require careful observation in the first few days after birth, and symptoms may respond to anticholinesterase medication.</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Women with MG should deliver in a facility with a neonatal ICU.</a:t>
            </a:r>
          </a:p>
        </p:txBody>
      </p:sp>
    </p:spTree>
    <p:extLst>
      <p:ext uri="{BB962C8B-B14F-4D97-AF65-F5344CB8AC3E}">
        <p14:creationId xmlns:p14="http://schemas.microsoft.com/office/powerpoint/2010/main" val="412506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00F6CC-A555-486B-B63C-2D8C4172F289}"/>
              </a:ext>
            </a:extLst>
          </p:cNvPr>
          <p:cNvSpPr>
            <a:spLocks noGrp="1"/>
          </p:cNvSpPr>
          <p:nvPr>
            <p:ph idx="1"/>
          </p:nvPr>
        </p:nvSpPr>
        <p:spPr>
          <a:xfrm>
            <a:off x="1251678" y="1232453"/>
            <a:ext cx="10178322" cy="4647140"/>
          </a:xfrm>
        </p:spPr>
        <p:txBody>
          <a:bodyPr>
            <a:normAutofit/>
          </a:bodyPr>
          <a:lstStyle/>
          <a:p>
            <a:r>
              <a:rPr lang="en-US" sz="2400" b="0" i="0" dirty="0">
                <a:solidFill>
                  <a:srgbClr val="2A2A2A"/>
                </a:solidFill>
                <a:effectLst/>
                <a:latin typeface="proxima_nova_rgregular"/>
              </a:rPr>
              <a:t>Arthrogryposis multiplex congenita, characterized by multiple joint contractures in utero, occasionally complicates the pregnancy of a mother with MG. Circulating antibodies may inhibit the function of fetal acetylcholine receptors, with little effect on adult acetylcholine receptor function, and may be responsible for this condition.</a:t>
            </a:r>
            <a:endParaRPr lang="en-US" sz="2400" dirty="0"/>
          </a:p>
        </p:txBody>
      </p:sp>
    </p:spTree>
    <p:extLst>
      <p:ext uri="{BB962C8B-B14F-4D97-AF65-F5344CB8AC3E}">
        <p14:creationId xmlns:p14="http://schemas.microsoft.com/office/powerpoint/2010/main" val="230891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MANAGEMENT</a:t>
            </a:r>
            <a:endParaRPr lang="ar-JO" dirty="0">
              <a:solidFill>
                <a:schemeClr val="tx1"/>
              </a:solidFill>
            </a:endParaRPr>
          </a:p>
        </p:txBody>
      </p:sp>
      <p:sp>
        <p:nvSpPr>
          <p:cNvPr id="3" name="Content Placeholder 2"/>
          <p:cNvSpPr>
            <a:spLocks noGrp="1"/>
          </p:cNvSpPr>
          <p:nvPr>
            <p:ph idx="1"/>
          </p:nvPr>
        </p:nvSpPr>
        <p:spPr>
          <a:xfrm>
            <a:off x="1251678" y="1550504"/>
            <a:ext cx="10178322" cy="4585253"/>
          </a:xfrm>
        </p:spPr>
        <p:txBody>
          <a:bodyPr>
            <a:normAutofit lnSpcReduction="10000"/>
          </a:bodyPr>
          <a:lstStyle/>
          <a:p>
            <a:pPr algn="l"/>
            <a:r>
              <a:rPr lang="en-US" dirty="0"/>
              <a:t> </a:t>
            </a:r>
            <a:r>
              <a:rPr lang="en-US" sz="2000" b="0" i="0" dirty="0">
                <a:solidFill>
                  <a:srgbClr val="2A2A2A"/>
                </a:solidFill>
                <a:effectLst/>
                <a:latin typeface="proxima_nova_rgregular"/>
              </a:rPr>
              <a:t>An international consensus guidance for the management of myasthenia gravis included the following recommendations for myasthenia gravis in pregnancy</a:t>
            </a:r>
            <a:r>
              <a:rPr lang="en-US" dirty="0">
                <a:solidFill>
                  <a:srgbClr val="2A2A2A"/>
                </a:solidFill>
                <a:latin typeface="proxima_nova_rgregular"/>
              </a:rPr>
              <a:t> :</a:t>
            </a:r>
            <a:r>
              <a:rPr lang="en-US" sz="2000" b="0" i="0" baseline="30000" dirty="0">
                <a:solidFill>
                  <a:srgbClr val="2A2A2A"/>
                </a:solidFill>
                <a:effectLst/>
                <a:latin typeface="proxima_nova_rgregular"/>
              </a:rPr>
              <a:t> </a:t>
            </a:r>
          </a:p>
          <a:p>
            <a:pPr algn="l"/>
            <a:r>
              <a:rPr lang="en-US" sz="2000" b="0" i="0" dirty="0">
                <a:solidFill>
                  <a:srgbClr val="2A2A2A"/>
                </a:solidFill>
                <a:effectLst/>
                <a:latin typeface="proxima_nova_rgregular"/>
              </a:rPr>
              <a:t>Planning for pregnancy should be instituted well in advance to allow time for optimization of myasthenic clinical status and to minimize risks to the fetus.</a:t>
            </a:r>
          </a:p>
          <a:p>
            <a:pPr algn="l">
              <a:buFont typeface="Arial" panose="020B0604020202020204" pitchFamily="34" charset="0"/>
              <a:buChar char="•"/>
            </a:pPr>
            <a:r>
              <a:rPr lang="en-US" sz="2000" b="0" i="0" dirty="0">
                <a:solidFill>
                  <a:srgbClr val="2A2A2A"/>
                </a:solidFill>
                <a:effectLst/>
                <a:latin typeface="proxima_nova_rgregular"/>
              </a:rPr>
              <a:t>Multidisciplinary communication among relevant specialists should occur throughout pregnancy, during delivery, and in the postpartum period.</a:t>
            </a:r>
          </a:p>
          <a:p>
            <a:pPr algn="l">
              <a:buFont typeface="Arial" panose="020B0604020202020204" pitchFamily="34" charset="0"/>
              <a:buChar char="•"/>
            </a:pPr>
            <a:r>
              <a:rPr lang="en-US" sz="2000" b="0" i="0" dirty="0">
                <a:solidFill>
                  <a:srgbClr val="2A2A2A"/>
                </a:solidFill>
                <a:effectLst/>
                <a:latin typeface="proxima_nova_rgregular"/>
              </a:rPr>
              <a:t>Provided that their myasthenia is under good control before pregnancy, the majority of women can be reassured that they will remain stable throughout pregnancy. If worsening occurs, it may be more likely during the first few months after delivery.</a:t>
            </a:r>
          </a:p>
          <a:p>
            <a:pPr algn="l">
              <a:buFont typeface="Arial" panose="020B0604020202020204" pitchFamily="34" charset="0"/>
              <a:buChar char="•"/>
            </a:pPr>
            <a:r>
              <a:rPr lang="en-US" sz="2000" b="0" i="0" dirty="0">
                <a:solidFill>
                  <a:srgbClr val="2A2A2A"/>
                </a:solidFill>
                <a:effectLst/>
                <a:latin typeface="proxima_nova_rgregular"/>
              </a:rPr>
              <a:t>Oral pyridostigmine is the first-line treatment during pregnancy. IV cholinesterase inhibitors may produce uterine contractions and should not be used during pregnancy.</a:t>
            </a:r>
          </a:p>
          <a:p>
            <a:pPr algn="l">
              <a:buFont typeface="Arial" panose="020B0604020202020204" pitchFamily="34" charset="0"/>
              <a:buChar char="•"/>
            </a:pPr>
            <a:r>
              <a:rPr lang="en-US" sz="2000" b="0" i="0" dirty="0">
                <a:solidFill>
                  <a:srgbClr val="2A2A2A"/>
                </a:solidFill>
                <a:effectLst/>
                <a:latin typeface="proxima_nova_rgregular"/>
              </a:rPr>
              <a:t>Thymectomy should be postponed until after pregnancy as benefit is unlikely to occur during pregnancy.</a:t>
            </a:r>
          </a:p>
        </p:txBody>
      </p:sp>
    </p:spTree>
    <p:extLst>
      <p:ext uri="{BB962C8B-B14F-4D97-AF65-F5344CB8AC3E}">
        <p14:creationId xmlns:p14="http://schemas.microsoft.com/office/powerpoint/2010/main" val="4219223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5936F-13A8-439D-A796-5109E908ED11}"/>
              </a:ext>
            </a:extLst>
          </p:cNvPr>
          <p:cNvSpPr>
            <a:spLocks noGrp="1"/>
          </p:cNvSpPr>
          <p:nvPr>
            <p:ph idx="1"/>
          </p:nvPr>
        </p:nvSpPr>
        <p:spPr>
          <a:xfrm>
            <a:off x="1251678" y="675861"/>
            <a:ext cx="10178322" cy="5203731"/>
          </a:xfrm>
        </p:spPr>
        <p:txBody>
          <a:bodyPr/>
          <a:lstStyle/>
          <a:p>
            <a:pPr algn="l">
              <a:buFont typeface="Arial" panose="020B0604020202020204" pitchFamily="34" charset="0"/>
              <a:buChar char="•"/>
            </a:pPr>
            <a:r>
              <a:rPr lang="en-US" b="0" i="0" dirty="0">
                <a:solidFill>
                  <a:srgbClr val="2A2A2A"/>
                </a:solidFill>
                <a:effectLst/>
                <a:latin typeface="proxima_nova_rgregular"/>
              </a:rPr>
              <a:t>Chest CT without contrast can be performed safely during pregnancy, although the risks of radiation to the fetus need to be carefully considered. Unless there is a compelling indication, postponement of diagnostic CT until after delivery is preferable.</a:t>
            </a:r>
          </a:p>
          <a:p>
            <a:pPr algn="l">
              <a:buFont typeface="Arial" panose="020B0604020202020204" pitchFamily="34" charset="0"/>
              <a:buChar char="•"/>
            </a:pPr>
            <a:r>
              <a:rPr lang="en-US" b="0" i="0" dirty="0">
                <a:solidFill>
                  <a:srgbClr val="2A2A2A"/>
                </a:solidFill>
                <a:effectLst/>
                <a:latin typeface="proxima_nova_rgregular"/>
              </a:rPr>
              <a:t>Prednisone is the IS agent of choice during pregnancy.</a:t>
            </a:r>
          </a:p>
          <a:p>
            <a:r>
              <a:rPr lang="en-US" b="0" i="0" dirty="0">
                <a:solidFill>
                  <a:srgbClr val="2A2A2A"/>
                </a:solidFill>
                <a:effectLst/>
                <a:latin typeface="proxima_nova_rgregular"/>
              </a:rPr>
              <a:t>Current information indicates that azathioprine and cyclosporine are relatively safe in expectant mothers who are not satisfactorily controlled with or cannot tolerate corticosteroids. Current evidence indicates that mycophenolate mofetil and methotrexate increase the risk of teratogenicity and are contraindicated during pregnancy. Although this statement achieved consensus, there was a strong minority opinion against the use of azathioprine in pregnancy. Azathioprine is the nonsteroidal IS of choice for MG in pregnancy in Europe but is considered high risk in the United States. This difference is based on a small number of animal studies and case reports.</a:t>
            </a:r>
          </a:p>
          <a:p>
            <a:endParaRPr lang="en-US" dirty="0"/>
          </a:p>
        </p:txBody>
      </p:sp>
    </p:spTree>
    <p:extLst>
      <p:ext uri="{BB962C8B-B14F-4D97-AF65-F5344CB8AC3E}">
        <p14:creationId xmlns:p14="http://schemas.microsoft.com/office/powerpoint/2010/main" val="416784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FDF9F-E6F4-4FAE-963D-74670E0CE57A}"/>
              </a:ext>
            </a:extLst>
          </p:cNvPr>
          <p:cNvSpPr>
            <a:spLocks noGrp="1"/>
          </p:cNvSpPr>
          <p:nvPr>
            <p:ph type="title"/>
          </p:nvPr>
        </p:nvSpPr>
        <p:spPr/>
        <p:txBody>
          <a:bodyPr/>
          <a:lstStyle/>
          <a:p>
            <a:r>
              <a:rPr lang="en-US" dirty="0"/>
              <a:t>Epilepsy </a:t>
            </a:r>
          </a:p>
        </p:txBody>
      </p:sp>
      <p:sp>
        <p:nvSpPr>
          <p:cNvPr id="3" name="Content Placeholder 2">
            <a:extLst>
              <a:ext uri="{FF2B5EF4-FFF2-40B4-BE49-F238E27FC236}">
                <a16:creationId xmlns:a16="http://schemas.microsoft.com/office/drawing/2014/main" xmlns="" id="{98BBB875-5773-474E-81BC-92923B9DC7DA}"/>
              </a:ext>
            </a:extLst>
          </p:cNvPr>
          <p:cNvSpPr>
            <a:spLocks noGrp="1"/>
          </p:cNvSpPr>
          <p:nvPr>
            <p:ph idx="1"/>
          </p:nvPr>
        </p:nvSpPr>
        <p:spPr>
          <a:xfrm>
            <a:off x="1251678" y="1749287"/>
            <a:ext cx="10178322" cy="4726328"/>
          </a:xfrm>
        </p:spPr>
        <p:txBody>
          <a:bodyPr/>
          <a:lstStyle/>
          <a:p>
            <a:pPr algn="l"/>
            <a:r>
              <a:rPr lang="en-US" sz="2400" b="0" i="0" dirty="0">
                <a:solidFill>
                  <a:srgbClr val="2A2A2A"/>
                </a:solidFill>
                <a:effectLst/>
                <a:latin typeface="proxima_nova_rgregular"/>
              </a:rPr>
              <a:t>Most women of childbearing potential who have epilepsy expect to become pregnant. Epilepsy is not in itself a contraindication to pregnancy; however, seizure management should be optimized before pregnancy is considered. If seizures are not acceptably controlled, attention to compliance is recommended. Furthermore, video or electroencephalographic (EEG) monitoring is recommended for classifying intractable seizures before conception so as to optimize treatment and minimize the risk to the woman and the fetus.</a:t>
            </a:r>
          </a:p>
          <a:p>
            <a:pPr marL="0" indent="0">
              <a:buNone/>
            </a:pPr>
            <a:endParaRPr lang="en-US" dirty="0"/>
          </a:p>
        </p:txBody>
      </p:sp>
    </p:spTree>
    <p:extLst>
      <p:ext uri="{BB962C8B-B14F-4D97-AF65-F5344CB8AC3E}">
        <p14:creationId xmlns:p14="http://schemas.microsoft.com/office/powerpoint/2010/main" val="4850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2944D4-F27E-4E09-9A1A-DF2758699084}"/>
              </a:ext>
            </a:extLst>
          </p:cNvPr>
          <p:cNvSpPr>
            <a:spLocks noGrp="1"/>
          </p:cNvSpPr>
          <p:nvPr>
            <p:ph idx="1"/>
          </p:nvPr>
        </p:nvSpPr>
        <p:spPr>
          <a:xfrm>
            <a:off x="1251678" y="940905"/>
            <a:ext cx="10178322" cy="4938688"/>
          </a:xfrm>
        </p:spPr>
        <p:txBody>
          <a:bodyPr>
            <a:normAutofit/>
          </a:bodyPr>
          <a:lstStyle/>
          <a:p>
            <a:pPr algn="l">
              <a:buFont typeface="Arial" panose="020B0604020202020204" pitchFamily="34" charset="0"/>
              <a:buChar char="•"/>
            </a:pPr>
            <a:r>
              <a:rPr lang="en-US" sz="2200" b="0" i="0" dirty="0">
                <a:solidFill>
                  <a:srgbClr val="2A2A2A"/>
                </a:solidFill>
                <a:effectLst/>
                <a:latin typeface="proxima_nova_rgregular"/>
              </a:rPr>
              <a:t>PLEX or IVIg are useful when a prompt, although temporary, response is required during pregnancy. Careful consideration of both maternal and fetal issues, weighing the risks of these treatments against the requirement for use during pregnancy and their potential benefits, is required.</a:t>
            </a:r>
          </a:p>
          <a:p>
            <a:pPr algn="l">
              <a:buFont typeface="Arial" panose="020B0604020202020204" pitchFamily="34" charset="0"/>
              <a:buChar char="•"/>
            </a:pPr>
            <a:r>
              <a:rPr lang="en-US" sz="2200" b="0" i="0" dirty="0">
                <a:solidFill>
                  <a:srgbClr val="2A2A2A"/>
                </a:solidFill>
                <a:effectLst/>
                <a:latin typeface="proxima_nova_rgregular"/>
              </a:rPr>
              <a:t>Spontaneous vaginal delivery should be the objective and is actively encouraged.</a:t>
            </a:r>
          </a:p>
          <a:p>
            <a:pPr algn="l">
              <a:buFont typeface="Arial" panose="020B0604020202020204" pitchFamily="34" charset="0"/>
              <a:buChar char="•"/>
            </a:pPr>
            <a:r>
              <a:rPr lang="en-US" sz="2200" b="0" i="0" dirty="0">
                <a:solidFill>
                  <a:srgbClr val="2A2A2A"/>
                </a:solidFill>
                <a:effectLst/>
                <a:latin typeface="proxima_nova_rgregular"/>
              </a:rPr>
              <a:t>Magnesium sulfate is not recommended for management of eclampsia in MG because of its neuromuscular blocking effects; barbiturates or phenytoin usually provide adequate treatment.</a:t>
            </a:r>
          </a:p>
          <a:p>
            <a:pPr algn="l">
              <a:buFont typeface="Arial" panose="020B0604020202020204" pitchFamily="34" charset="0"/>
              <a:buChar char="•"/>
            </a:pPr>
            <a:r>
              <a:rPr lang="en-US" sz="2200" b="0" i="0" dirty="0">
                <a:solidFill>
                  <a:srgbClr val="2A2A2A"/>
                </a:solidFill>
                <a:effectLst/>
                <a:latin typeface="proxima_nova_rgregular"/>
              </a:rPr>
              <a:t>All babies born to myasthenic mothers should be examined for evidence of transient myasthenic weakness, even if the mother’s myasthenia is well-controlled, and should have rapid access to neonatal critical care support.</a:t>
            </a:r>
          </a:p>
          <a:p>
            <a:endParaRPr lang="en-US" dirty="0"/>
          </a:p>
        </p:txBody>
      </p:sp>
    </p:spTree>
    <p:extLst>
      <p:ext uri="{BB962C8B-B14F-4D97-AF65-F5344CB8AC3E}">
        <p14:creationId xmlns:p14="http://schemas.microsoft.com/office/powerpoint/2010/main" val="78786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4D8859-26F9-4951-93A2-3F80B1FBB62D}"/>
              </a:ext>
            </a:extLst>
          </p:cNvPr>
          <p:cNvSpPr>
            <a:spLocks noGrp="1"/>
          </p:cNvSpPr>
          <p:nvPr>
            <p:ph type="title"/>
          </p:nvPr>
        </p:nvSpPr>
        <p:spPr>
          <a:xfrm>
            <a:off x="1251678" y="382385"/>
            <a:ext cx="10178322" cy="889824"/>
          </a:xfrm>
        </p:spPr>
        <p:txBody>
          <a:bodyPr>
            <a:normAutofit/>
          </a:bodyPr>
          <a:lstStyle/>
          <a:p>
            <a:r>
              <a:rPr lang="en-US" sz="4000" dirty="0"/>
              <a:t>Postpartum headache </a:t>
            </a:r>
          </a:p>
        </p:txBody>
      </p:sp>
      <p:sp>
        <p:nvSpPr>
          <p:cNvPr id="3" name="Content Placeholder 2">
            <a:extLst>
              <a:ext uri="{FF2B5EF4-FFF2-40B4-BE49-F238E27FC236}">
                <a16:creationId xmlns:a16="http://schemas.microsoft.com/office/drawing/2014/main" xmlns="" id="{83EE0EAB-5B17-4B4F-B811-AE5C4D090040}"/>
              </a:ext>
            </a:extLst>
          </p:cNvPr>
          <p:cNvSpPr>
            <a:spLocks noGrp="1"/>
          </p:cNvSpPr>
          <p:nvPr>
            <p:ph idx="1"/>
          </p:nvPr>
        </p:nvSpPr>
        <p:spPr>
          <a:xfrm>
            <a:off x="1251678" y="1272209"/>
            <a:ext cx="10178322" cy="4607383"/>
          </a:xfrm>
        </p:spPr>
        <p:txBody>
          <a:bodyPr>
            <a:normAutofit/>
          </a:bodyPr>
          <a:lstStyle/>
          <a:p>
            <a:r>
              <a:rPr lang="en-US" sz="2400" b="0" i="0" dirty="0">
                <a:solidFill>
                  <a:schemeClr val="tx1"/>
                </a:solidFill>
                <a:effectLst/>
              </a:rPr>
              <a:t>postpartum headache is described as a complaint of headache and neck or shoulder pain in the first 6 weeks after delivery</a:t>
            </a:r>
          </a:p>
          <a:p>
            <a:r>
              <a:rPr lang="en-US" sz="2400" b="0" i="0" dirty="0">
                <a:solidFill>
                  <a:schemeClr val="tx1"/>
                </a:solidFill>
                <a:effectLst/>
              </a:rPr>
              <a:t>It is one of the most common symptoms with up to 39% of postpartum </a:t>
            </a:r>
            <a:r>
              <a:rPr lang="en-US" sz="2400" b="0" i="0" dirty="0" err="1">
                <a:solidFill>
                  <a:schemeClr val="tx1"/>
                </a:solidFill>
                <a:effectLst/>
              </a:rPr>
              <a:t>womens</a:t>
            </a:r>
            <a:r>
              <a:rPr lang="en-US" sz="2400" b="0" i="0" dirty="0">
                <a:solidFill>
                  <a:schemeClr val="tx1"/>
                </a:solidFill>
                <a:effectLst/>
              </a:rPr>
              <a:t> experiencing headache in the first postpartum week.</a:t>
            </a:r>
          </a:p>
          <a:p>
            <a:endParaRPr lang="en-US" sz="2400" dirty="0">
              <a:solidFill>
                <a:schemeClr val="tx1"/>
              </a:solidFill>
            </a:endParaRPr>
          </a:p>
          <a:p>
            <a:r>
              <a:rPr lang="en-US" sz="2400" dirty="0">
                <a:solidFill>
                  <a:schemeClr val="tx1"/>
                </a:solidFill>
              </a:rPr>
              <a:t>Sudden dips in estrogen, hypercoagulability, and endothelial dysfunction increase the likelihood of both primary and secondary headache disorders during the postpartum period</a:t>
            </a:r>
          </a:p>
        </p:txBody>
      </p:sp>
    </p:spTree>
    <p:extLst>
      <p:ext uri="{BB962C8B-B14F-4D97-AF65-F5344CB8AC3E}">
        <p14:creationId xmlns:p14="http://schemas.microsoft.com/office/powerpoint/2010/main" val="340674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057C6-225B-476C-8D93-3036B527DE16}"/>
              </a:ext>
            </a:extLst>
          </p:cNvPr>
          <p:cNvSpPr>
            <a:spLocks noGrp="1"/>
          </p:cNvSpPr>
          <p:nvPr>
            <p:ph type="title"/>
          </p:nvPr>
        </p:nvSpPr>
        <p:spPr>
          <a:xfrm>
            <a:off x="1251678" y="382385"/>
            <a:ext cx="10178322" cy="995841"/>
          </a:xfrm>
        </p:spPr>
        <p:txBody>
          <a:bodyPr>
            <a:noAutofit/>
          </a:bodyPr>
          <a:lstStyle/>
          <a:p>
            <a:r>
              <a:rPr lang="en-US" sz="2800" b="1" i="0" dirty="0">
                <a:solidFill>
                  <a:srgbClr val="2A2A2A"/>
                </a:solidFill>
                <a:effectLst/>
                <a:latin typeface="Source Sans Pro" panose="020B0503030403020204" pitchFamily="34" charset="0"/>
              </a:rPr>
              <a:t>Differential diagnosis: what should we be looking for?</a:t>
            </a:r>
            <a:br>
              <a:rPr lang="en-US" sz="2800" b="1" i="0" dirty="0">
                <a:solidFill>
                  <a:srgbClr val="2A2A2A"/>
                </a:solidFill>
                <a:effectLst/>
                <a:latin typeface="Source Sans Pro" panose="020B0503030403020204" pitchFamily="34" charset="0"/>
              </a:rPr>
            </a:br>
            <a:endParaRPr lang="en-US" sz="2800" dirty="0"/>
          </a:p>
        </p:txBody>
      </p:sp>
      <p:graphicFrame>
        <p:nvGraphicFramePr>
          <p:cNvPr id="4" name="Content Placeholder 3">
            <a:extLst>
              <a:ext uri="{FF2B5EF4-FFF2-40B4-BE49-F238E27FC236}">
                <a16:creationId xmlns:a16="http://schemas.microsoft.com/office/drawing/2014/main" xmlns="" id="{1DC712EB-2BDD-46CB-ABF3-67171BBB9F2D}"/>
              </a:ext>
            </a:extLst>
          </p:cNvPr>
          <p:cNvGraphicFramePr>
            <a:graphicFrameLocks noGrp="1"/>
          </p:cNvGraphicFramePr>
          <p:nvPr>
            <p:ph idx="1"/>
            <p:extLst/>
          </p:nvPr>
        </p:nvGraphicFramePr>
        <p:xfrm>
          <a:off x="2748514" y="1615508"/>
          <a:ext cx="5991225" cy="4663440"/>
        </p:xfrm>
        <a:graphic>
          <a:graphicData uri="http://schemas.openxmlformats.org/drawingml/2006/table">
            <a:tbl>
              <a:tblPr/>
              <a:tblGrid>
                <a:gridCol w="5991225">
                  <a:extLst>
                    <a:ext uri="{9D8B030D-6E8A-4147-A177-3AD203B41FA5}">
                      <a16:colId xmlns:a16="http://schemas.microsoft.com/office/drawing/2014/main" xmlns="" val="2695140357"/>
                    </a:ext>
                  </a:extLst>
                </a:gridCol>
              </a:tblGrid>
              <a:tr h="0">
                <a:tc>
                  <a:txBody>
                    <a:bodyPr/>
                    <a:lstStyle/>
                    <a:p>
                      <a:pPr algn="l" fontAlgn="base"/>
                      <a:r>
                        <a:rPr lang="en-US" b="1">
                          <a:effectLst/>
                          <a:latin typeface="inherit"/>
                        </a:rPr>
                        <a:t>Headache aetiology</a:t>
                      </a:r>
                    </a:p>
                  </a:txBody>
                  <a:tcPr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xmlns="" val="2274544548"/>
                  </a:ext>
                </a:extLst>
              </a:tr>
              <a:tr h="0">
                <a:tc>
                  <a:txBody>
                    <a:bodyPr/>
                    <a:lstStyle/>
                    <a:p>
                      <a:pPr algn="l" fontAlgn="t"/>
                      <a:r>
                        <a:rPr lang="en-US">
                          <a:effectLst/>
                          <a:latin typeface="inherit"/>
                        </a:rPr>
                        <a:t>Non-specific/tension headache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3663263890"/>
                  </a:ext>
                </a:extLst>
              </a:tr>
              <a:tr h="0">
                <a:tc>
                  <a:txBody>
                    <a:bodyPr/>
                    <a:lstStyle/>
                    <a:p>
                      <a:pPr algn="l" fontAlgn="t"/>
                      <a:r>
                        <a:rPr lang="en-US">
                          <a:effectLst/>
                          <a:latin typeface="inherit"/>
                        </a:rPr>
                        <a:t>Migraine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2721678456"/>
                  </a:ext>
                </a:extLst>
              </a:tr>
              <a:tr h="0">
                <a:tc>
                  <a:txBody>
                    <a:bodyPr/>
                    <a:lstStyle/>
                    <a:p>
                      <a:pPr algn="l" fontAlgn="t"/>
                      <a:r>
                        <a:rPr lang="en-US">
                          <a:effectLst/>
                          <a:latin typeface="inherit"/>
                        </a:rPr>
                        <a:t>Pre-eclampsia/eclampsia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1094984027"/>
                  </a:ext>
                </a:extLst>
              </a:tr>
              <a:tr h="0">
                <a:tc>
                  <a:txBody>
                    <a:bodyPr/>
                    <a:lstStyle/>
                    <a:p>
                      <a:pPr algn="l" fontAlgn="t"/>
                      <a:r>
                        <a:rPr lang="en-US">
                          <a:effectLst/>
                          <a:latin typeface="inherit"/>
                        </a:rPr>
                        <a:t>Post-dural puncture headache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1147921660"/>
                  </a:ext>
                </a:extLst>
              </a:tr>
              <a:tr h="0">
                <a:tc>
                  <a:txBody>
                    <a:bodyPr/>
                    <a:lstStyle/>
                    <a:p>
                      <a:pPr algn="l" fontAlgn="t"/>
                      <a:r>
                        <a:rPr lang="en-US">
                          <a:effectLst/>
                          <a:latin typeface="inherit"/>
                        </a:rPr>
                        <a:t>Cortical vein thrombosis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243015440"/>
                  </a:ext>
                </a:extLst>
              </a:tr>
              <a:tr h="0">
                <a:tc>
                  <a:txBody>
                    <a:bodyPr/>
                    <a:lstStyle/>
                    <a:p>
                      <a:pPr algn="l" fontAlgn="t"/>
                      <a:r>
                        <a:rPr lang="en-US">
                          <a:effectLst/>
                          <a:latin typeface="inherit"/>
                        </a:rPr>
                        <a:t>Subarachnoid haemorrhage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3119733434"/>
                  </a:ext>
                </a:extLst>
              </a:tr>
              <a:tr h="0">
                <a:tc>
                  <a:txBody>
                    <a:bodyPr/>
                    <a:lstStyle/>
                    <a:p>
                      <a:pPr algn="l" fontAlgn="t"/>
                      <a:r>
                        <a:rPr lang="en-US">
                          <a:effectLst/>
                          <a:latin typeface="inherit"/>
                        </a:rPr>
                        <a:t>Posterior reversible leucoencephalopathy syndrome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64377090"/>
                  </a:ext>
                </a:extLst>
              </a:tr>
              <a:tr h="0">
                <a:tc>
                  <a:txBody>
                    <a:bodyPr/>
                    <a:lstStyle/>
                    <a:p>
                      <a:pPr algn="l" fontAlgn="t"/>
                      <a:r>
                        <a:rPr lang="en-US">
                          <a:effectLst/>
                          <a:latin typeface="inherit"/>
                        </a:rPr>
                        <a:t>Space-occupying lesion—brain tumour, subdural haematoma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371585716"/>
                  </a:ext>
                </a:extLst>
              </a:tr>
              <a:tr h="0">
                <a:tc>
                  <a:txBody>
                    <a:bodyPr/>
                    <a:lstStyle/>
                    <a:p>
                      <a:pPr algn="l" fontAlgn="t"/>
                      <a:r>
                        <a:rPr lang="en-US">
                          <a:effectLst/>
                          <a:latin typeface="inherit"/>
                        </a:rPr>
                        <a:t>Cerebral infarction/ischaemia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2537025733"/>
                  </a:ext>
                </a:extLst>
              </a:tr>
              <a:tr h="0">
                <a:tc>
                  <a:txBody>
                    <a:bodyPr/>
                    <a:lstStyle/>
                    <a:p>
                      <a:pPr algn="l" fontAlgn="t"/>
                      <a:r>
                        <a:rPr lang="en-US">
                          <a:effectLst/>
                          <a:latin typeface="inherit"/>
                        </a:rPr>
                        <a:t>Sinusitis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485300638"/>
                  </a:ext>
                </a:extLst>
              </a:tr>
              <a:tr h="0">
                <a:tc>
                  <a:txBody>
                    <a:bodyPr/>
                    <a:lstStyle/>
                    <a:p>
                      <a:pPr algn="l" fontAlgn="t"/>
                      <a:r>
                        <a:rPr lang="en-US" dirty="0">
                          <a:effectLst/>
                          <a:latin typeface="inherit"/>
                        </a:rPr>
                        <a:t>Meningitis </a:t>
                      </a:r>
                    </a:p>
                  </a:txBody>
                  <a:tcP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xmlns="" val="3601066450"/>
                  </a:ext>
                </a:extLst>
              </a:tr>
            </a:tbl>
          </a:graphicData>
        </a:graphic>
      </p:graphicFrame>
    </p:spTree>
    <p:extLst>
      <p:ext uri="{BB962C8B-B14F-4D97-AF65-F5344CB8AC3E}">
        <p14:creationId xmlns:p14="http://schemas.microsoft.com/office/powerpoint/2010/main" val="291294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05273-D551-4645-BA5C-567AF6C9EDFD}"/>
              </a:ext>
            </a:extLst>
          </p:cNvPr>
          <p:cNvSpPr>
            <a:spLocks noGrp="1"/>
          </p:cNvSpPr>
          <p:nvPr>
            <p:ph type="title"/>
          </p:nvPr>
        </p:nvSpPr>
        <p:spPr>
          <a:xfrm>
            <a:off x="1251678" y="382385"/>
            <a:ext cx="10178322" cy="783806"/>
          </a:xfrm>
        </p:spPr>
        <p:txBody>
          <a:bodyPr>
            <a:normAutofit fontScale="90000"/>
          </a:bodyPr>
          <a:lstStyle/>
          <a:p>
            <a:pPr fontAlgn="base"/>
            <a:r>
              <a:rPr lang="en-US" sz="3200" b="1" i="0" dirty="0">
                <a:solidFill>
                  <a:srgbClr val="2A2A2A"/>
                </a:solidFill>
                <a:effectLst/>
                <a:latin typeface="Source Sans Pro" panose="020B0503030403020204" pitchFamily="34" charset="0"/>
              </a:rPr>
              <a:t>Non-specific/tension headaches</a:t>
            </a:r>
            <a:br>
              <a:rPr lang="en-US" sz="3200" b="1" i="0" dirty="0">
                <a:solidFill>
                  <a:srgbClr val="2A2A2A"/>
                </a:solidFill>
                <a:effectLst/>
                <a:latin typeface="Source Sans Pro" panose="020B0503030403020204" pitchFamily="34" charset="0"/>
              </a:rPr>
            </a:br>
            <a:r>
              <a:rPr lang="en-US" sz="3200" b="1" dirty="0"/>
              <a:t/>
            </a:r>
            <a:br>
              <a:rPr lang="en-US" sz="3200" b="1" dirty="0"/>
            </a:br>
            <a:endParaRPr lang="en-US" sz="3200" b="1" dirty="0"/>
          </a:p>
        </p:txBody>
      </p:sp>
      <p:sp>
        <p:nvSpPr>
          <p:cNvPr id="3" name="Content Placeholder 2">
            <a:extLst>
              <a:ext uri="{FF2B5EF4-FFF2-40B4-BE49-F238E27FC236}">
                <a16:creationId xmlns:a16="http://schemas.microsoft.com/office/drawing/2014/main" xmlns="" id="{DE128B24-2AD2-4FB2-ABB4-2949EAE74E3B}"/>
              </a:ext>
            </a:extLst>
          </p:cNvPr>
          <p:cNvSpPr>
            <a:spLocks noGrp="1"/>
          </p:cNvSpPr>
          <p:nvPr>
            <p:ph idx="1"/>
          </p:nvPr>
        </p:nvSpPr>
        <p:spPr>
          <a:xfrm>
            <a:off x="1251678" y="1431235"/>
            <a:ext cx="10178322" cy="5044380"/>
          </a:xfrm>
        </p:spPr>
        <p:txBody>
          <a:bodyPr>
            <a:normAutofit fontScale="92500"/>
          </a:bodyPr>
          <a:lstStyle/>
          <a:p>
            <a:r>
              <a:rPr lang="en-US" sz="2400" b="0" i="0" dirty="0">
                <a:solidFill>
                  <a:srgbClr val="2A2A2A"/>
                </a:solidFill>
                <a:effectLst/>
                <a:latin typeface="Merriweather" panose="00000500000000000000" pitchFamily="2" charset="0"/>
              </a:rPr>
              <a:t>Changes associated with pregnancy and motherhood should always be considered when looking for a cause of headache. These changes can result from fluctuating hormone and hydration levels, caffeine withdrawal as well as various life changes associated with motherhood. </a:t>
            </a:r>
          </a:p>
          <a:p>
            <a:endParaRPr lang="en-US" sz="2400" dirty="0">
              <a:solidFill>
                <a:srgbClr val="2A2A2A"/>
              </a:solidFill>
              <a:latin typeface="Merriweather" panose="00000500000000000000" pitchFamily="2" charset="0"/>
            </a:endParaRPr>
          </a:p>
          <a:p>
            <a:r>
              <a:rPr lang="en-US" sz="2400" b="0" i="0" dirty="0">
                <a:solidFill>
                  <a:srgbClr val="2A2A2A"/>
                </a:solidFill>
                <a:effectLst/>
                <a:latin typeface="Merriweather" panose="00000500000000000000" pitchFamily="2" charset="0"/>
              </a:rPr>
              <a:t>Tension headache is characterized by a mild-to-moderate ‘band-like’ headache that lasts from 30 min to 7 days. It is not aggravated by physical activity and is usually self-remitting. There can be associated neck and shoulder pain resulting in a musculoskeletal component. Treatment includes simple analgesia, massage, or physiotherapy.</a:t>
            </a:r>
          </a:p>
          <a:p>
            <a:endParaRPr lang="en-US" sz="2400" dirty="0">
              <a:solidFill>
                <a:srgbClr val="2A2A2A"/>
              </a:solidFill>
              <a:latin typeface="Merriweather" panose="00000500000000000000" pitchFamily="2" charset="0"/>
            </a:endParaRPr>
          </a:p>
          <a:p>
            <a:endParaRPr lang="en-US" dirty="0"/>
          </a:p>
        </p:txBody>
      </p:sp>
    </p:spTree>
    <p:extLst>
      <p:ext uri="{BB962C8B-B14F-4D97-AF65-F5344CB8AC3E}">
        <p14:creationId xmlns:p14="http://schemas.microsoft.com/office/powerpoint/2010/main" val="12452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Migraine</a:t>
            </a:r>
            <a:endParaRPr lang="ar-JO" dirty="0">
              <a:solidFill>
                <a:schemeClr val="tx1"/>
              </a:solidFill>
            </a:endParaRPr>
          </a:p>
        </p:txBody>
      </p:sp>
      <p:sp>
        <p:nvSpPr>
          <p:cNvPr id="3" name="Content Placeholder 2"/>
          <p:cNvSpPr>
            <a:spLocks noGrp="1"/>
          </p:cNvSpPr>
          <p:nvPr>
            <p:ph idx="1"/>
          </p:nvPr>
        </p:nvSpPr>
        <p:spPr>
          <a:xfrm>
            <a:off x="1251678" y="1749287"/>
            <a:ext cx="10178322" cy="4518991"/>
          </a:xfrm>
        </p:spPr>
        <p:txBody>
          <a:bodyPr>
            <a:normAutofit/>
          </a:bodyPr>
          <a:lstStyle/>
          <a:p>
            <a:pPr algn="l"/>
            <a:r>
              <a:rPr lang="en-US" dirty="0"/>
              <a:t> </a:t>
            </a:r>
            <a:r>
              <a:rPr lang="en-US" sz="2400" dirty="0">
                <a:solidFill>
                  <a:schemeClr val="tx1"/>
                </a:solidFill>
              </a:rPr>
              <a:t>Migraine headaches are a type of vascular headache that results from blood vessels dilating in the brain. These are different from stress or tension headaches. influenced by cyclical changes in the sex hormones, and attacks often</a:t>
            </a:r>
          </a:p>
          <a:p>
            <a:pPr algn="l"/>
            <a:r>
              <a:rPr lang="en-US" sz="2400" dirty="0">
                <a:solidFill>
                  <a:schemeClr val="tx1"/>
                </a:solidFill>
              </a:rPr>
              <a:t>occur  during  the  menstrual  period,  attributed  to  a  fall  in  </a:t>
            </a:r>
            <a:r>
              <a:rPr lang="en-US" sz="2400" dirty="0" err="1">
                <a:solidFill>
                  <a:schemeClr val="tx1"/>
                </a:solidFill>
              </a:rPr>
              <a:t>oestrogen</a:t>
            </a:r>
            <a:r>
              <a:rPr lang="en-US" sz="2400" dirty="0">
                <a:solidFill>
                  <a:schemeClr val="tx1"/>
                </a:solidFill>
              </a:rPr>
              <a:t>  levels.</a:t>
            </a:r>
          </a:p>
          <a:p>
            <a:pPr algn="l"/>
            <a:r>
              <a:rPr lang="en-US" sz="2400" dirty="0">
                <a:solidFill>
                  <a:schemeClr val="tx1"/>
                </a:solidFill>
              </a:rPr>
              <a:t> It starts out as a dull ache and then eventually becomes a throbbing, constant, and pulsating pain in the temples, front of the head, or base of the head </a:t>
            </a:r>
          </a:p>
          <a:p>
            <a:pPr algn="l"/>
            <a:r>
              <a:rPr lang="en-US" sz="2400" dirty="0">
                <a:solidFill>
                  <a:schemeClr val="tx1"/>
                </a:solidFill>
              </a:rPr>
              <a:t> Sometimes accompanied by nausea and vomiting. Or also experience tunnel vision or blind </a:t>
            </a:r>
            <a:r>
              <a:rPr lang="en-US" sz="2400" dirty="0" err="1">
                <a:solidFill>
                  <a:schemeClr val="tx1"/>
                </a:solidFill>
              </a:rPr>
              <a:t>spotshead</a:t>
            </a:r>
            <a:r>
              <a:rPr lang="en-US" sz="2400" dirty="0">
                <a:solidFill>
                  <a:schemeClr val="tx1"/>
                </a:solidFill>
              </a:rPr>
              <a:t>. </a:t>
            </a:r>
            <a:endParaRPr lang="ar-JO" sz="2400" dirty="0">
              <a:solidFill>
                <a:schemeClr val="tx1"/>
              </a:solidFill>
            </a:endParaRPr>
          </a:p>
        </p:txBody>
      </p:sp>
    </p:spTree>
    <p:extLst>
      <p:ext uri="{BB962C8B-B14F-4D97-AF65-F5344CB8AC3E}">
        <p14:creationId xmlns:p14="http://schemas.microsoft.com/office/powerpoint/2010/main" val="1460881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66427"/>
            <a:ext cx="10058400" cy="5286317"/>
          </a:xfrm>
        </p:spPr>
        <p:txBody>
          <a:bodyPr>
            <a:normAutofit/>
          </a:bodyPr>
          <a:lstStyle/>
          <a:p>
            <a:r>
              <a:rPr lang="en-US" sz="2400" b="1" dirty="0">
                <a:solidFill>
                  <a:schemeClr val="tx1"/>
                </a:solidFill>
              </a:rPr>
              <a:t>Migraine headaches are usually characterized by the following </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Severe pain on one or both sides of the head</a:t>
            </a:r>
          </a:p>
          <a:p>
            <a:endParaRPr lang="en-US" dirty="0">
              <a:solidFill>
                <a:schemeClr val="tx1"/>
              </a:solidFill>
            </a:endParaRPr>
          </a:p>
          <a:p>
            <a:r>
              <a:rPr lang="en-US" dirty="0">
                <a:solidFill>
                  <a:schemeClr val="tx1"/>
                </a:solidFill>
              </a:rPr>
              <a:t>    Nausea and/or vomiting</a:t>
            </a:r>
          </a:p>
          <a:p>
            <a:endParaRPr lang="en-US" dirty="0">
              <a:solidFill>
                <a:schemeClr val="tx1"/>
              </a:solidFill>
            </a:endParaRPr>
          </a:p>
          <a:p>
            <a:r>
              <a:rPr lang="en-US" dirty="0">
                <a:solidFill>
                  <a:schemeClr val="tx1"/>
                </a:solidFill>
              </a:rPr>
              <a:t>    Disturbed vision and intolerance to light</a:t>
            </a:r>
          </a:p>
          <a:p>
            <a:endParaRPr lang="ar-JO" dirty="0"/>
          </a:p>
        </p:txBody>
      </p:sp>
    </p:spTree>
    <p:extLst>
      <p:ext uri="{BB962C8B-B14F-4D97-AF65-F5344CB8AC3E}">
        <p14:creationId xmlns:p14="http://schemas.microsoft.com/office/powerpoint/2010/main" val="3553658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pregnancy affect migraine headaches?</a:t>
            </a:r>
            <a:endParaRPr lang="ar-JO" dirty="0"/>
          </a:p>
        </p:txBody>
      </p:sp>
      <p:sp>
        <p:nvSpPr>
          <p:cNvPr id="3" name="Content Placeholder 2"/>
          <p:cNvSpPr>
            <a:spLocks noGrp="1"/>
          </p:cNvSpPr>
          <p:nvPr>
            <p:ph idx="1"/>
          </p:nvPr>
        </p:nvSpPr>
        <p:spPr>
          <a:xfrm>
            <a:off x="1251678" y="2286001"/>
            <a:ext cx="10178322" cy="4189614"/>
          </a:xfrm>
        </p:spPr>
        <p:txBody>
          <a:bodyPr>
            <a:normAutofit fontScale="92500"/>
          </a:bodyPr>
          <a:lstStyle/>
          <a:p>
            <a:pPr algn="l"/>
            <a:r>
              <a:rPr lang="en-US" sz="2400" b="0" i="0" dirty="0">
                <a:solidFill>
                  <a:srgbClr val="2A2A2A"/>
                </a:solidFill>
                <a:effectLst/>
                <a:latin typeface="proxima_nova_rgregular"/>
              </a:rPr>
              <a:t>Approximately 60-70% of migraineurs improve spontaneously during pregnancy, usually in the third or fourth month. On occasion, the first migraine attack occurs during pregnancy, usually during the first trimester. New onset of aura may occur during the second and third trimesters.</a:t>
            </a:r>
          </a:p>
          <a:p>
            <a:pPr algn="l"/>
            <a:r>
              <a:rPr lang="en-US" sz="2400" b="0" i="0" dirty="0">
                <a:solidFill>
                  <a:srgbClr val="2A2A2A"/>
                </a:solidFill>
                <a:effectLst/>
                <a:latin typeface="proxima_nova_rgregular"/>
              </a:rPr>
              <a:t>Headaches often return during the first week post partum; however, lactation may also affect the presence of headache. Postpartum headaches occur in about 34% of women, typically from days 3 to 6. Postpartum headache is usually less severe than the typical migraine and is usually bifrontal, prolonged, and associated with photophobia, nausea, and anorexia.</a:t>
            </a:r>
          </a:p>
          <a:p>
            <a:endParaRPr lang="ar-JO" dirty="0"/>
          </a:p>
        </p:txBody>
      </p:sp>
    </p:spTree>
    <p:extLst>
      <p:ext uri="{BB962C8B-B14F-4D97-AF65-F5344CB8AC3E}">
        <p14:creationId xmlns:p14="http://schemas.microsoft.com/office/powerpoint/2010/main" val="3606503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C8B2F-9767-4361-A6EB-2964671884C2}"/>
              </a:ext>
            </a:extLst>
          </p:cNvPr>
          <p:cNvSpPr>
            <a:spLocks noGrp="1"/>
          </p:cNvSpPr>
          <p:nvPr>
            <p:ph type="title"/>
          </p:nvPr>
        </p:nvSpPr>
        <p:spPr/>
        <p:txBody>
          <a:bodyPr/>
          <a:lstStyle/>
          <a:p>
            <a:r>
              <a:rPr lang="en-US" dirty="0"/>
              <a:t>Management </a:t>
            </a:r>
          </a:p>
        </p:txBody>
      </p:sp>
      <p:sp>
        <p:nvSpPr>
          <p:cNvPr id="3" name="Content Placeholder 2">
            <a:extLst>
              <a:ext uri="{FF2B5EF4-FFF2-40B4-BE49-F238E27FC236}">
                <a16:creationId xmlns:a16="http://schemas.microsoft.com/office/drawing/2014/main" xmlns="" id="{9E25EA6E-AAAF-4850-85F0-AED9A9134A2D}"/>
              </a:ext>
            </a:extLst>
          </p:cNvPr>
          <p:cNvSpPr>
            <a:spLocks noGrp="1"/>
          </p:cNvSpPr>
          <p:nvPr>
            <p:ph idx="1"/>
          </p:nvPr>
        </p:nvSpPr>
        <p:spPr/>
        <p:txBody>
          <a:bodyPr>
            <a:normAutofit/>
          </a:bodyPr>
          <a:lstStyle/>
          <a:p>
            <a:r>
              <a:rPr lang="en-US" sz="2400" b="0" i="0" dirty="0">
                <a:solidFill>
                  <a:srgbClr val="2A2A2A"/>
                </a:solidFill>
                <a:effectLst/>
                <a:latin typeface="proxima_nova_rgregular"/>
              </a:rPr>
              <a:t>Pharmacologic options for treatment of headaches during pregnancy are limited and should be avoided if possible. Acceptable agents for acute attacks include </a:t>
            </a:r>
            <a:r>
              <a:rPr lang="en-US" sz="2400" b="0" i="0" u="none" strike="noStrike" dirty="0">
                <a:solidFill>
                  <a:srgbClr val="007CB0"/>
                </a:solidFill>
                <a:effectLst/>
                <a:latin typeface="proxima_nova_rgregular"/>
                <a:hlinkClick r:id="rId2"/>
              </a:rPr>
              <a:t>acetaminophen</a:t>
            </a:r>
            <a:r>
              <a:rPr lang="en-US" sz="2400" b="0" i="0" dirty="0">
                <a:solidFill>
                  <a:srgbClr val="2A2A2A"/>
                </a:solidFill>
                <a:effectLst/>
                <a:latin typeface="proxima_nova_rgregular"/>
              </a:rPr>
              <a:t>, caffeine, and opioids. </a:t>
            </a:r>
            <a:r>
              <a:rPr lang="en-US" sz="2400" b="0" i="0" u="none" strike="noStrike" dirty="0">
                <a:solidFill>
                  <a:srgbClr val="007CB0"/>
                </a:solidFill>
                <a:effectLst/>
                <a:latin typeface="proxima_nova_rgregular"/>
                <a:hlinkClick r:id="rId3"/>
              </a:rPr>
              <a:t>Ibuprofen</a:t>
            </a:r>
            <a:r>
              <a:rPr lang="en-US" sz="2400" b="0" i="0" dirty="0">
                <a:solidFill>
                  <a:srgbClr val="2A2A2A"/>
                </a:solidFill>
                <a:effectLst/>
                <a:latin typeface="proxima_nova_rgregular"/>
              </a:rPr>
              <a:t> and </a:t>
            </a:r>
            <a:r>
              <a:rPr lang="en-US" sz="2400" b="0" i="0" u="none" strike="noStrike" dirty="0">
                <a:solidFill>
                  <a:srgbClr val="007CB0"/>
                </a:solidFill>
                <a:effectLst/>
                <a:latin typeface="proxima_nova_rgregular"/>
                <a:hlinkClick r:id="rId4"/>
              </a:rPr>
              <a:t>naproxen</a:t>
            </a:r>
            <a:r>
              <a:rPr lang="en-US" sz="2400" b="0" i="0" dirty="0">
                <a:solidFill>
                  <a:srgbClr val="2A2A2A"/>
                </a:solidFill>
                <a:effectLst/>
                <a:latin typeface="proxima_nova_rgregular"/>
              </a:rPr>
              <a:t> are also acceptable before the third trimester. Caffeine is particularly effective for women who do not habitually consume caffeine and women in whom caffeine withdrawal does not trigger migraine. Antiemetics that may be considered for use during pregnancy are </a:t>
            </a:r>
            <a:r>
              <a:rPr lang="en-US" sz="2400" b="0" i="0" u="none" strike="noStrike" dirty="0">
                <a:solidFill>
                  <a:srgbClr val="007CB0"/>
                </a:solidFill>
                <a:effectLst/>
                <a:latin typeface="proxima_nova_rgregular"/>
                <a:hlinkClick r:id="rId5"/>
              </a:rPr>
              <a:t>prochlorperazine</a:t>
            </a:r>
            <a:r>
              <a:rPr lang="en-US" sz="2400" b="0" i="0" dirty="0">
                <a:solidFill>
                  <a:srgbClr val="2A2A2A"/>
                </a:solidFill>
                <a:effectLst/>
                <a:latin typeface="proxima_nova_rgregular"/>
              </a:rPr>
              <a:t> and </a:t>
            </a:r>
            <a:r>
              <a:rPr lang="en-US" sz="2400" b="0" i="0" u="none" strike="noStrike" dirty="0">
                <a:solidFill>
                  <a:srgbClr val="007CB0"/>
                </a:solidFill>
                <a:effectLst/>
                <a:latin typeface="proxima_nova_rgregular"/>
                <a:hlinkClick r:id="rId6"/>
              </a:rPr>
              <a:t>promethazine</a:t>
            </a:r>
            <a:r>
              <a:rPr lang="en-US" sz="2400" b="0" i="0" dirty="0">
                <a:solidFill>
                  <a:srgbClr val="2A2A2A"/>
                </a:solidFill>
                <a:effectLst/>
                <a:latin typeface="proxima_nova_rgregular"/>
              </a:rPr>
              <a:t>.</a:t>
            </a:r>
            <a:endParaRPr lang="en-US" sz="2400" dirty="0"/>
          </a:p>
        </p:txBody>
      </p:sp>
    </p:spTree>
    <p:extLst>
      <p:ext uri="{BB962C8B-B14F-4D97-AF65-F5344CB8AC3E}">
        <p14:creationId xmlns:p14="http://schemas.microsoft.com/office/powerpoint/2010/main" val="144834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F2F97-95F1-4FFF-B8CC-3996C483E609}"/>
              </a:ext>
            </a:extLst>
          </p:cNvPr>
          <p:cNvSpPr>
            <a:spLocks noGrp="1"/>
          </p:cNvSpPr>
          <p:nvPr>
            <p:ph type="title"/>
          </p:nvPr>
        </p:nvSpPr>
        <p:spPr>
          <a:xfrm>
            <a:off x="1251678" y="382385"/>
            <a:ext cx="10178322" cy="1101858"/>
          </a:xfrm>
        </p:spPr>
        <p:txBody>
          <a:bodyPr>
            <a:noAutofit/>
          </a:bodyPr>
          <a:lstStyle/>
          <a:p>
            <a:pPr fontAlgn="base"/>
            <a:r>
              <a:rPr lang="en-US" sz="4000" b="1" i="0" dirty="0">
                <a:solidFill>
                  <a:srgbClr val="2A2A2A"/>
                </a:solidFill>
                <a:effectLst/>
                <a:latin typeface="Source Sans Pro" panose="020B0503030403020204" pitchFamily="34" charset="0"/>
              </a:rPr>
              <a:t>Post-</a:t>
            </a:r>
            <a:r>
              <a:rPr lang="en-US" sz="4000" b="1" i="0" dirty="0" err="1">
                <a:solidFill>
                  <a:srgbClr val="2A2A2A"/>
                </a:solidFill>
                <a:effectLst/>
                <a:latin typeface="Source Sans Pro" panose="020B0503030403020204" pitchFamily="34" charset="0"/>
              </a:rPr>
              <a:t>dural</a:t>
            </a:r>
            <a:r>
              <a:rPr lang="en-US" sz="4000" b="1" i="0" dirty="0">
                <a:solidFill>
                  <a:srgbClr val="2A2A2A"/>
                </a:solidFill>
                <a:effectLst/>
                <a:latin typeface="Source Sans Pro" panose="020B0503030403020204" pitchFamily="34" charset="0"/>
              </a:rPr>
              <a:t> puncture headache</a:t>
            </a:r>
            <a:br>
              <a:rPr lang="en-US" sz="4000" b="1" i="0" dirty="0">
                <a:solidFill>
                  <a:srgbClr val="2A2A2A"/>
                </a:solidFill>
                <a:effectLst/>
                <a:latin typeface="Source Sans Pro" panose="020B0503030403020204" pitchFamily="34" charset="0"/>
              </a:rPr>
            </a:br>
            <a:r>
              <a:rPr lang="en-US" sz="4000" dirty="0"/>
              <a:t/>
            </a:r>
            <a:br>
              <a:rPr lang="en-US" sz="4000" dirty="0"/>
            </a:br>
            <a:endParaRPr lang="en-US" sz="4000" dirty="0"/>
          </a:p>
        </p:txBody>
      </p:sp>
      <p:sp>
        <p:nvSpPr>
          <p:cNvPr id="3" name="Content Placeholder 2">
            <a:extLst>
              <a:ext uri="{FF2B5EF4-FFF2-40B4-BE49-F238E27FC236}">
                <a16:creationId xmlns:a16="http://schemas.microsoft.com/office/drawing/2014/main" xmlns="" id="{535BFF84-6CC6-446D-86E4-02D11C80C6FE}"/>
              </a:ext>
            </a:extLst>
          </p:cNvPr>
          <p:cNvSpPr>
            <a:spLocks noGrp="1"/>
          </p:cNvSpPr>
          <p:nvPr>
            <p:ph idx="1"/>
          </p:nvPr>
        </p:nvSpPr>
        <p:spPr>
          <a:xfrm>
            <a:off x="1251678" y="1192696"/>
            <a:ext cx="10178322" cy="5088833"/>
          </a:xfrm>
        </p:spPr>
        <p:txBody>
          <a:bodyPr>
            <a:normAutofit lnSpcReduction="10000"/>
          </a:bodyPr>
          <a:lstStyle/>
          <a:p>
            <a:r>
              <a:rPr lang="en-US" b="0" i="0" dirty="0">
                <a:solidFill>
                  <a:srgbClr val="2A2A2A"/>
                </a:solidFill>
                <a:effectLst/>
                <a:latin typeface="Merriweather" panose="00000500000000000000" pitchFamily="2" charset="0"/>
              </a:rPr>
              <a:t>The cause of PDPH is believed to be secondary to intracranial hypotension caused by CSF leak through the puncture site. Pain is thought to be a result of either traction on intracranial structures or from compensatory cerebral vasodilatation</a:t>
            </a:r>
          </a:p>
          <a:p>
            <a:endParaRPr lang="en-US" dirty="0">
              <a:solidFill>
                <a:srgbClr val="2A2A2A"/>
              </a:solidFill>
              <a:latin typeface="Merriweather" panose="00000500000000000000" pitchFamily="2" charset="0"/>
            </a:endParaRPr>
          </a:p>
          <a:p>
            <a:r>
              <a:rPr lang="en-US" b="0" i="0" dirty="0">
                <a:solidFill>
                  <a:srgbClr val="2A2A2A"/>
                </a:solidFill>
                <a:effectLst/>
                <a:latin typeface="Merriweather" panose="00000500000000000000" pitchFamily="2" charset="0"/>
              </a:rPr>
              <a:t>Headaches normally occur in the first 72 h after </a:t>
            </a:r>
            <a:r>
              <a:rPr lang="en-US" b="0" i="0" dirty="0" err="1">
                <a:solidFill>
                  <a:srgbClr val="2A2A2A"/>
                </a:solidFill>
                <a:effectLst/>
                <a:latin typeface="Merriweather" panose="00000500000000000000" pitchFamily="2" charset="0"/>
              </a:rPr>
              <a:t>dural</a:t>
            </a:r>
            <a:r>
              <a:rPr lang="en-US" b="0" i="0" dirty="0">
                <a:solidFill>
                  <a:srgbClr val="2A2A2A"/>
                </a:solidFill>
                <a:effectLst/>
                <a:latin typeface="Merriweather" panose="00000500000000000000" pitchFamily="2" charset="0"/>
              </a:rPr>
              <a:t> puncture. Patients complain of a frontal or occipital headache, characterized by its postural component. The severity increases on sitting or standing, coughing or straining, and improves on lying down.</a:t>
            </a:r>
          </a:p>
          <a:p>
            <a:pPr marL="0" indent="0">
              <a:buNone/>
            </a:pPr>
            <a:endParaRPr lang="en-US" b="0" i="0" dirty="0">
              <a:solidFill>
                <a:srgbClr val="2A2A2A"/>
              </a:solidFill>
              <a:effectLst/>
              <a:latin typeface="Merriweather" panose="00000500000000000000" pitchFamily="2" charset="0"/>
            </a:endParaRPr>
          </a:p>
          <a:p>
            <a:r>
              <a:rPr lang="en-US" b="0" i="0" dirty="0">
                <a:solidFill>
                  <a:srgbClr val="2A2A2A"/>
                </a:solidFill>
                <a:effectLst/>
                <a:latin typeface="Merriweather" panose="00000500000000000000" pitchFamily="2" charset="0"/>
              </a:rPr>
              <a:t>Associated symptoms include: neck stiffness, nausea, vomiting, visual disturbances, photophobia and auditory symptoms, such as hearing loss, </a:t>
            </a:r>
            <a:r>
              <a:rPr lang="en-US" b="0" i="0" dirty="0" err="1">
                <a:solidFill>
                  <a:srgbClr val="2A2A2A"/>
                </a:solidFill>
                <a:effectLst/>
                <a:latin typeface="Merriweather" panose="00000500000000000000" pitchFamily="2" charset="0"/>
              </a:rPr>
              <a:t>hypacusis</a:t>
            </a:r>
            <a:r>
              <a:rPr lang="en-US" b="0" i="0" dirty="0">
                <a:solidFill>
                  <a:srgbClr val="2A2A2A"/>
                </a:solidFill>
                <a:effectLst/>
                <a:latin typeface="Merriweather" panose="00000500000000000000" pitchFamily="2" charset="0"/>
              </a:rPr>
              <a:t>, and tinnitus.</a:t>
            </a:r>
          </a:p>
          <a:p>
            <a:endParaRPr lang="en-US" dirty="0">
              <a:solidFill>
                <a:srgbClr val="2A2A2A"/>
              </a:solidFill>
              <a:latin typeface="Merriweather" panose="00000500000000000000" pitchFamily="2" charset="0"/>
            </a:endParaRPr>
          </a:p>
          <a:p>
            <a:endParaRPr lang="en-US" b="0" i="0" dirty="0">
              <a:solidFill>
                <a:srgbClr val="2A2A2A"/>
              </a:solidFill>
              <a:effectLst/>
              <a:latin typeface="Merriweather" panose="00000500000000000000" pitchFamily="2" charset="0"/>
            </a:endParaRPr>
          </a:p>
          <a:p>
            <a:endParaRPr lang="en-US" dirty="0">
              <a:solidFill>
                <a:srgbClr val="2A2A2A"/>
              </a:solidFill>
              <a:latin typeface="Merriweather" panose="00000500000000000000" pitchFamily="2" charset="0"/>
            </a:endParaRPr>
          </a:p>
          <a:p>
            <a:endParaRPr lang="en-US" dirty="0"/>
          </a:p>
        </p:txBody>
      </p:sp>
    </p:spTree>
    <p:extLst>
      <p:ext uri="{BB962C8B-B14F-4D97-AF65-F5344CB8AC3E}">
        <p14:creationId xmlns:p14="http://schemas.microsoft.com/office/powerpoint/2010/main" val="352825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Subarachnoid hemorrhage </a:t>
            </a:r>
            <a:endParaRPr lang="ar-JO" b="1" dirty="0"/>
          </a:p>
        </p:txBody>
      </p:sp>
      <p:sp>
        <p:nvSpPr>
          <p:cNvPr id="3" name="Content Placeholder 2"/>
          <p:cNvSpPr>
            <a:spLocks noGrp="1"/>
          </p:cNvSpPr>
          <p:nvPr>
            <p:ph idx="1"/>
          </p:nvPr>
        </p:nvSpPr>
        <p:spPr/>
        <p:txBody>
          <a:bodyPr>
            <a:normAutofit lnSpcReduction="10000"/>
          </a:bodyPr>
          <a:lstStyle/>
          <a:p>
            <a:r>
              <a:rPr lang="en-US" dirty="0"/>
              <a:t>Outside pregnancy the commonest cause is a ruptured berry aneurysm, </a:t>
            </a:r>
          </a:p>
          <a:p>
            <a:r>
              <a:rPr lang="en-US" dirty="0"/>
              <a:t>but </a:t>
            </a:r>
            <a:r>
              <a:rPr lang="en-US" dirty="0" err="1"/>
              <a:t>arteriovenous</a:t>
            </a:r>
            <a:r>
              <a:rPr lang="en-US" dirty="0"/>
              <a:t> malformations (AVMs) may dilate in pregnancy due to </a:t>
            </a:r>
          </a:p>
          <a:p>
            <a:r>
              <a:rPr lang="en-US" dirty="0"/>
              <a:t>the effect of </a:t>
            </a:r>
            <a:r>
              <a:rPr lang="en-US" dirty="0" err="1"/>
              <a:t>oestrogen</a:t>
            </a:r>
            <a:r>
              <a:rPr lang="en-US" dirty="0"/>
              <a:t>, resulting in a similar incidence. </a:t>
            </a:r>
          </a:p>
          <a:p>
            <a:r>
              <a:rPr lang="en-US" dirty="0"/>
              <a:t>  Presentation  </a:t>
            </a:r>
          </a:p>
          <a:p>
            <a:r>
              <a:rPr lang="en-US" dirty="0"/>
              <a:t>   Headache.  • </a:t>
            </a:r>
          </a:p>
          <a:p>
            <a:r>
              <a:rPr lang="en-US" dirty="0"/>
              <a:t>  Vomiting.  • </a:t>
            </a:r>
          </a:p>
          <a:p>
            <a:r>
              <a:rPr lang="en-US" dirty="0"/>
              <a:t>  Loss of or impaired consciousness.  • </a:t>
            </a:r>
          </a:p>
          <a:p>
            <a:r>
              <a:rPr lang="en-US" dirty="0"/>
              <a:t>  Neck stiffness.  • </a:t>
            </a:r>
          </a:p>
          <a:p>
            <a:r>
              <a:rPr lang="en-US" dirty="0"/>
              <a:t>  Focal neurological signs. </a:t>
            </a:r>
            <a:endParaRPr lang="ar-JO" dirty="0"/>
          </a:p>
        </p:txBody>
      </p:sp>
    </p:spTree>
    <p:extLst>
      <p:ext uri="{BB962C8B-B14F-4D97-AF65-F5344CB8AC3E}">
        <p14:creationId xmlns:p14="http://schemas.microsoft.com/office/powerpoint/2010/main" val="360053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6A822-D18F-4070-A2CF-1B102652950C}"/>
              </a:ext>
            </a:extLst>
          </p:cNvPr>
          <p:cNvSpPr>
            <a:spLocks noGrp="1"/>
          </p:cNvSpPr>
          <p:nvPr>
            <p:ph type="title"/>
          </p:nvPr>
        </p:nvSpPr>
        <p:spPr/>
        <p:txBody>
          <a:bodyPr>
            <a:normAutofit fontScale="90000"/>
          </a:bodyPr>
          <a:lstStyle/>
          <a:p>
            <a:r>
              <a:rPr lang="en-US" b="0" i="0" dirty="0">
                <a:solidFill>
                  <a:srgbClr val="2A2A2A"/>
                </a:solidFill>
                <a:effectLst/>
                <a:latin typeface="proxima_nova_ltsemibold"/>
              </a:rPr>
              <a:t>Seizures in pregnancy</a:t>
            </a:r>
            <a:br>
              <a:rPr lang="en-US" b="0" i="0" dirty="0">
                <a:solidFill>
                  <a:srgbClr val="2A2A2A"/>
                </a:solidFill>
                <a:effectLst/>
                <a:latin typeface="proxima_nova_ltsemibold"/>
              </a:rPr>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F10A3E34-2543-453B-8C1E-40F21DFF3EED}"/>
              </a:ext>
            </a:extLst>
          </p:cNvPr>
          <p:cNvSpPr>
            <a:spLocks noGrp="1"/>
          </p:cNvSpPr>
          <p:nvPr>
            <p:ph idx="1"/>
          </p:nvPr>
        </p:nvSpPr>
        <p:spPr>
          <a:xfrm>
            <a:off x="1251678" y="1762539"/>
            <a:ext cx="10178322" cy="4876800"/>
          </a:xfrm>
        </p:spPr>
        <p:txBody>
          <a:bodyPr/>
          <a:lstStyle/>
          <a:p>
            <a:r>
              <a:rPr lang="en-US" b="0" i="0" dirty="0">
                <a:solidFill>
                  <a:srgbClr val="2A2A2A"/>
                </a:solidFill>
                <a:effectLst/>
                <a:latin typeface="proxima_nova_rgregular"/>
              </a:rPr>
              <a:t>Approximately 35% of women with epilepsy have more seizures during pregnancy, 10% have fewer, and 55% remain the same.</a:t>
            </a:r>
          </a:p>
          <a:p>
            <a:endParaRPr lang="en-US" dirty="0">
              <a:solidFill>
                <a:srgbClr val="2A2A2A"/>
              </a:solidFill>
              <a:latin typeface="proxima_nova_rgregular"/>
            </a:endParaRPr>
          </a:p>
          <a:p>
            <a:r>
              <a:rPr lang="en-US" b="0" i="0" dirty="0">
                <a:solidFill>
                  <a:srgbClr val="2A2A2A"/>
                </a:solidFill>
                <a:effectLst/>
                <a:latin typeface="proxima_nova_rgregular"/>
              </a:rPr>
              <a:t>Multiple factors may contribute to worsening seizures. </a:t>
            </a:r>
            <a:r>
              <a:rPr lang="en-US" dirty="0">
                <a:solidFill>
                  <a:srgbClr val="2A2A2A"/>
                </a:solidFill>
                <a:latin typeface="proxima_nova_rgregular"/>
              </a:rPr>
              <a:t> </a:t>
            </a:r>
            <a:r>
              <a:rPr lang="en-US" b="0" i="0" dirty="0">
                <a:solidFill>
                  <a:srgbClr val="2A2A2A"/>
                </a:solidFill>
                <a:effectLst/>
                <a:latin typeface="proxima_nova_rgregular"/>
              </a:rPr>
              <a:t>In women who are pregnant, the volume of distribution and the hepatic metabolism of </a:t>
            </a:r>
            <a:r>
              <a:rPr lang="en-US" b="0" i="0" u="none" strike="noStrike" dirty="0">
                <a:solidFill>
                  <a:srgbClr val="007CB0"/>
                </a:solidFill>
                <a:effectLst/>
                <a:latin typeface="proxima_nova_rgregular"/>
                <a:hlinkClick r:id="rId2"/>
              </a:rPr>
              <a:t>antiepileptic drugs</a:t>
            </a:r>
            <a:r>
              <a:rPr lang="en-US" b="0" i="0" dirty="0">
                <a:solidFill>
                  <a:srgbClr val="2A2A2A"/>
                </a:solidFill>
                <a:effectLst/>
                <a:latin typeface="proxima_nova_rgregular"/>
              </a:rPr>
              <a:t> (AEDs) are increased. This, along with decreased compliance with AEDs because of concerns about their effects on the fetus, leads to an increase in seizure frequency, which is observed in as many as 17-33% of pregnancies.</a:t>
            </a:r>
            <a:endParaRPr lang="en-US" dirty="0"/>
          </a:p>
        </p:txBody>
      </p:sp>
    </p:spTree>
    <p:extLst>
      <p:ext uri="{BB962C8B-B14F-4D97-AF65-F5344CB8AC3E}">
        <p14:creationId xmlns:p14="http://schemas.microsoft.com/office/powerpoint/2010/main" val="208160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88936"/>
            <a:ext cx="10058400" cy="5363808"/>
          </a:xfrm>
        </p:spPr>
        <p:txBody>
          <a:bodyPr>
            <a:normAutofit fontScale="70000" lnSpcReduction="20000"/>
          </a:bodyPr>
          <a:lstStyle/>
          <a:p>
            <a:r>
              <a:rPr lang="en-US" sz="2400" b="1" dirty="0"/>
              <a:t> </a:t>
            </a:r>
            <a:r>
              <a:rPr lang="en-US" sz="3200" b="1" dirty="0"/>
              <a:t>Management</a:t>
            </a:r>
          </a:p>
          <a:p>
            <a:r>
              <a:rPr lang="en-US" sz="2400" b="1" i="1" dirty="0"/>
              <a:t> Early treatment is recommended to reduce the chance of subsequent • </a:t>
            </a:r>
          </a:p>
          <a:p>
            <a:r>
              <a:rPr lang="en-US" sz="2400" b="1" i="1" dirty="0"/>
              <a:t>bleeding (the risk is high for AVM).  </a:t>
            </a:r>
          </a:p>
          <a:p>
            <a:r>
              <a:rPr lang="en-US" sz="2400" b="1" i="1" dirty="0"/>
              <a:t>  Surgery is usually recommended, excision of the AVM, coiling, or • </a:t>
            </a:r>
          </a:p>
          <a:p>
            <a:r>
              <a:rPr lang="en-US" sz="2400" b="1" i="1" dirty="0"/>
              <a:t>clipping.  </a:t>
            </a:r>
          </a:p>
          <a:p>
            <a:r>
              <a:rPr lang="en-US" sz="2400" b="1" i="1" dirty="0"/>
              <a:t>  Interventional radiology is associated with exposure of the fetus to • </a:t>
            </a:r>
          </a:p>
          <a:p>
            <a:r>
              <a:rPr lang="en-US" sz="2400" b="1" i="1" dirty="0"/>
              <a:t>large doses of radiation.  </a:t>
            </a:r>
          </a:p>
          <a:p>
            <a:r>
              <a:rPr lang="en-US" sz="2400" b="1" i="1" dirty="0"/>
              <a:t>  </a:t>
            </a:r>
            <a:r>
              <a:rPr lang="en-US" sz="2400" b="1" i="1" dirty="0" err="1"/>
              <a:t>Nimodipine</a:t>
            </a:r>
            <a:r>
              <a:rPr lang="en-US" sz="2400" b="1" i="1" dirty="0"/>
              <a:t> is used to decrease vasospasm.  • </a:t>
            </a:r>
          </a:p>
          <a:p>
            <a:r>
              <a:rPr lang="en-US" sz="2400" b="1" i="1" dirty="0"/>
              <a:t>   •  Delivery:  </a:t>
            </a:r>
          </a:p>
          <a:p>
            <a:r>
              <a:rPr lang="en-US" sz="2400" b="1" i="1" dirty="0"/>
              <a:t>   </a:t>
            </a:r>
            <a:r>
              <a:rPr lang="en-US" sz="2400" b="1" i="1" dirty="0" err="1"/>
              <a:t>labour</a:t>
            </a:r>
            <a:r>
              <a:rPr lang="en-US" sz="2400" b="1" i="1" dirty="0"/>
              <a:t> is a high-risk time for bleeding, so elective CS should be • </a:t>
            </a:r>
          </a:p>
          <a:p>
            <a:r>
              <a:rPr lang="en-US" sz="2400" b="1" i="1" dirty="0"/>
              <a:t>recommended if the lesion is inoperable  </a:t>
            </a:r>
          </a:p>
          <a:p>
            <a:r>
              <a:rPr lang="en-US" sz="2400" b="1" i="1" dirty="0"/>
              <a:t>  epidural </a:t>
            </a:r>
            <a:r>
              <a:rPr lang="en-US" sz="2400" b="1" i="1" dirty="0" err="1"/>
              <a:t>anaesthesia</a:t>
            </a:r>
            <a:r>
              <a:rPr lang="en-US" sz="2400" b="1" i="1" dirty="0"/>
              <a:t> is contraindicated with a recent subarachnoid • </a:t>
            </a:r>
          </a:p>
          <a:p>
            <a:r>
              <a:rPr lang="en-US" sz="2400" b="1" i="1" dirty="0" err="1"/>
              <a:t>haemorrhage</a:t>
            </a:r>
            <a:r>
              <a:rPr lang="en-US" sz="2400" b="1" i="1" dirty="0"/>
              <a:t> (SAH) due to raised intracranial pressure  </a:t>
            </a:r>
          </a:p>
          <a:p>
            <a:r>
              <a:rPr lang="en-US" sz="2400" b="1" i="1" dirty="0"/>
              <a:t>  if the lesion has been successfully treated, vaginal delivery is • </a:t>
            </a:r>
          </a:p>
          <a:p>
            <a:r>
              <a:rPr lang="en-US" sz="2400" b="1" i="1" dirty="0"/>
              <a:t>recommended (a longer passive 2nd stage with early use of assisted </a:t>
            </a:r>
          </a:p>
          <a:p>
            <a:r>
              <a:rPr lang="en-US" sz="2400" b="1" i="1" dirty="0"/>
              <a:t>delivery may reduce the risk of </a:t>
            </a:r>
            <a:r>
              <a:rPr lang="en-US" sz="2400" b="1" i="1" dirty="0" err="1"/>
              <a:t>rebleeding</a:t>
            </a:r>
            <a:r>
              <a:rPr lang="en-US" sz="2400" b="1" i="1" dirty="0"/>
              <a:t>). </a:t>
            </a:r>
            <a:endParaRPr lang="ar-JO" sz="2400" b="1" i="1" dirty="0"/>
          </a:p>
        </p:txBody>
      </p:sp>
    </p:spTree>
    <p:extLst>
      <p:ext uri="{BB962C8B-B14F-4D97-AF65-F5344CB8AC3E}">
        <p14:creationId xmlns:p14="http://schemas.microsoft.com/office/powerpoint/2010/main" val="699194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95841"/>
          </a:xfrm>
        </p:spPr>
        <p:txBody>
          <a:bodyPr>
            <a:normAutofit/>
          </a:bodyPr>
          <a:lstStyle/>
          <a:p>
            <a:r>
              <a:rPr lang="en-US" sz="4000" dirty="0"/>
              <a:t> </a:t>
            </a:r>
            <a:r>
              <a:rPr lang="en-US" sz="4000" b="1" dirty="0"/>
              <a:t>Cerebrovascular disease in pregnancy </a:t>
            </a:r>
            <a:endParaRPr lang="ar-JO" sz="4000" b="1" dirty="0"/>
          </a:p>
        </p:txBody>
      </p:sp>
      <p:sp>
        <p:nvSpPr>
          <p:cNvPr id="3" name="Content Placeholder 2"/>
          <p:cNvSpPr>
            <a:spLocks noGrp="1"/>
          </p:cNvSpPr>
          <p:nvPr>
            <p:ph idx="1"/>
          </p:nvPr>
        </p:nvSpPr>
        <p:spPr>
          <a:xfrm>
            <a:off x="1251678" y="1470991"/>
            <a:ext cx="10178322" cy="5168348"/>
          </a:xfrm>
        </p:spPr>
        <p:txBody>
          <a:bodyPr>
            <a:noAutofit/>
          </a:bodyPr>
          <a:lstStyle/>
          <a:p>
            <a:pPr algn="l"/>
            <a:r>
              <a:rPr lang="en-US" sz="2400" b="0" i="0" dirty="0">
                <a:solidFill>
                  <a:srgbClr val="2A2A2A"/>
                </a:solidFill>
                <a:effectLst/>
                <a:latin typeface="proxima_nova_rgregular"/>
              </a:rPr>
              <a:t>Ischemic strokes account for 85% of all strokes.</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Causes of ischemic stroke in pregnancy may be divided into 2 general categories: pregnancy-specific etiologies and stroke-in-the-young factors.</a:t>
            </a:r>
          </a:p>
          <a:p>
            <a:pPr algn="l"/>
            <a:r>
              <a:rPr lang="en-US" sz="2400" b="0" i="0" dirty="0">
                <a:solidFill>
                  <a:srgbClr val="2A2A2A"/>
                </a:solidFill>
                <a:effectLst/>
                <a:latin typeface="proxima_nova_rgregular"/>
              </a:rPr>
              <a:t>The first category includes the following:</a:t>
            </a:r>
          </a:p>
          <a:p>
            <a:pPr algn="l">
              <a:buFont typeface="Arial" panose="020B0604020202020204" pitchFamily="34" charset="0"/>
              <a:buChar char="•"/>
            </a:pPr>
            <a:r>
              <a:rPr lang="en-US" sz="2400" b="0" i="0" dirty="0">
                <a:solidFill>
                  <a:srgbClr val="2A2A2A"/>
                </a:solidFill>
                <a:effectLst/>
                <a:latin typeface="proxima_nova_rgregular"/>
              </a:rPr>
              <a:t>Preeclampsia</a:t>
            </a:r>
            <a:r>
              <a:rPr lang="en-US" sz="2400" baseline="30000" dirty="0">
                <a:solidFill>
                  <a:srgbClr val="2A2A2A"/>
                </a:solidFill>
                <a:latin typeface="proxima_nova_rgregular"/>
              </a:rPr>
              <a:t> </a:t>
            </a:r>
            <a:r>
              <a:rPr lang="en-US" sz="2400" b="0" i="0" baseline="30000" dirty="0">
                <a:solidFill>
                  <a:srgbClr val="2A2A2A"/>
                </a:solidFill>
                <a:effectLst/>
                <a:latin typeface="proxima_nova_rgregular"/>
              </a:rPr>
              <a:t> </a:t>
            </a:r>
            <a:r>
              <a:rPr lang="en-US" sz="2400" b="0" i="0" dirty="0">
                <a:solidFill>
                  <a:srgbClr val="2A2A2A"/>
                </a:solidFill>
                <a:effectLst/>
                <a:latin typeface="proxima_nova_rgregular"/>
              </a:rPr>
              <a:t>and eclampsia – These are present in 24-47% of ischemic strokes and 14-44% of intracranial hemorrhages</a:t>
            </a:r>
          </a:p>
          <a:p>
            <a:pPr algn="l">
              <a:buFont typeface="Arial" panose="020B0604020202020204" pitchFamily="34" charset="0"/>
              <a:buChar char="•"/>
            </a:pPr>
            <a:r>
              <a:rPr lang="en-US" sz="2400" b="0" i="0" dirty="0">
                <a:solidFill>
                  <a:srgbClr val="2A2A2A"/>
                </a:solidFill>
                <a:effectLst/>
                <a:latin typeface="proxima_nova_rgregular"/>
              </a:rPr>
              <a:t> Choriocarcinoma</a:t>
            </a:r>
          </a:p>
          <a:p>
            <a:pPr algn="l">
              <a:buFont typeface="Arial" panose="020B0604020202020204" pitchFamily="34" charset="0"/>
              <a:buChar char="•"/>
            </a:pPr>
            <a:r>
              <a:rPr lang="en-US" sz="2400" b="0" i="0" dirty="0">
                <a:solidFill>
                  <a:srgbClr val="2A2A2A"/>
                </a:solidFill>
                <a:effectLst/>
                <a:latin typeface="proxima_nova_rgregular"/>
              </a:rPr>
              <a:t>Amniotic fluid embolism</a:t>
            </a:r>
          </a:p>
          <a:p>
            <a:pPr algn="l">
              <a:buFont typeface="Arial" panose="020B0604020202020204" pitchFamily="34" charset="0"/>
              <a:buChar char="•"/>
            </a:pPr>
            <a:r>
              <a:rPr lang="en-US" sz="2400" b="0" i="0" dirty="0">
                <a:solidFill>
                  <a:srgbClr val="2A2A2A"/>
                </a:solidFill>
                <a:effectLst/>
                <a:latin typeface="proxima_nova_rgregular"/>
              </a:rPr>
              <a:t>Peripartum cardiomyopathy</a:t>
            </a:r>
          </a:p>
          <a:p>
            <a:pPr algn="l">
              <a:buFont typeface="Arial" panose="020B0604020202020204" pitchFamily="34" charset="0"/>
              <a:buChar char="•"/>
            </a:pPr>
            <a:r>
              <a:rPr lang="en-US" sz="2400" b="0" i="0" dirty="0">
                <a:solidFill>
                  <a:srgbClr val="2A2A2A"/>
                </a:solidFill>
                <a:effectLst/>
                <a:latin typeface="proxima_nova_rgregular"/>
              </a:rPr>
              <a:t>Postpartum cerebral angiopathy – This rare and reversible condition causes narrowing of the blood vessels, which can lead to ischemia</a:t>
            </a:r>
            <a:r>
              <a:rPr lang="en-US" sz="2400" b="0" i="0" baseline="30000" dirty="0">
                <a:solidFill>
                  <a:srgbClr val="2A2A2A"/>
                </a:solidFill>
                <a:effectLst/>
                <a:latin typeface="proxima_nova_rgregular"/>
              </a:rPr>
              <a:t> </a:t>
            </a:r>
            <a:endParaRPr lang="ar-JO" sz="2400" b="1" dirty="0"/>
          </a:p>
        </p:txBody>
      </p:sp>
    </p:spTree>
    <p:extLst>
      <p:ext uri="{BB962C8B-B14F-4D97-AF65-F5344CB8AC3E}">
        <p14:creationId xmlns:p14="http://schemas.microsoft.com/office/powerpoint/2010/main" val="322606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80447"/>
            <a:ext cx="10058400" cy="5472297"/>
          </a:xfrm>
        </p:spPr>
        <p:txBody>
          <a:bodyPr/>
          <a:lstStyle/>
          <a:p>
            <a:pPr algn="l"/>
            <a:r>
              <a:rPr lang="en-US" sz="2400" b="0" i="0" dirty="0">
                <a:solidFill>
                  <a:schemeClr val="tx1"/>
                </a:solidFill>
                <a:effectLst/>
                <a:latin typeface="proxima_nova_rgregular"/>
              </a:rPr>
              <a:t>Causes of stroke in a young person include the following:</a:t>
            </a:r>
          </a:p>
          <a:p>
            <a:pPr algn="l">
              <a:buFont typeface="Arial" panose="020B0604020202020204" pitchFamily="34" charset="0"/>
              <a:buChar char="•"/>
            </a:pPr>
            <a:r>
              <a:rPr lang="en-US" sz="2400" b="0" i="0" dirty="0">
                <a:solidFill>
                  <a:schemeClr val="tx1"/>
                </a:solidFill>
                <a:effectLst/>
                <a:latin typeface="proxima_nova_rgregular"/>
              </a:rPr>
              <a:t>Atherothrombotic etiologies</a:t>
            </a:r>
          </a:p>
          <a:p>
            <a:pPr algn="l">
              <a:buFont typeface="Arial" panose="020B0604020202020204" pitchFamily="34" charset="0"/>
              <a:buChar char="•"/>
            </a:pPr>
            <a:r>
              <a:rPr lang="en-US" sz="2400" b="0" i="0" dirty="0">
                <a:solidFill>
                  <a:schemeClr val="tx1"/>
                </a:solidFill>
                <a:effectLst/>
                <a:latin typeface="proxima_nova_rgregular"/>
              </a:rPr>
              <a:t>Cardioembolic events</a:t>
            </a:r>
          </a:p>
          <a:p>
            <a:pPr algn="l">
              <a:buFont typeface="Arial" panose="020B0604020202020204" pitchFamily="34" charset="0"/>
              <a:buChar char="•"/>
            </a:pPr>
            <a:r>
              <a:rPr lang="en-US" sz="2400" b="0" i="0" dirty="0">
                <a:solidFill>
                  <a:schemeClr val="tx1"/>
                </a:solidFill>
                <a:effectLst/>
                <a:latin typeface="proxima_nova_rgregular"/>
              </a:rPr>
              <a:t>Lacunar disease</a:t>
            </a:r>
          </a:p>
          <a:p>
            <a:pPr algn="l">
              <a:buFont typeface="Arial" panose="020B0604020202020204" pitchFamily="34" charset="0"/>
              <a:buChar char="•"/>
            </a:pPr>
            <a:r>
              <a:rPr lang="en-US" sz="2400" b="0" i="0" dirty="0">
                <a:solidFill>
                  <a:schemeClr val="tx1"/>
                </a:solidFill>
                <a:effectLst/>
                <a:latin typeface="proxima_nova_rgregular"/>
              </a:rPr>
              <a:t>Other vasculopathy (</a:t>
            </a:r>
            <a:r>
              <a:rPr lang="en-US" sz="2400" b="0" i="0" dirty="0" err="1">
                <a:solidFill>
                  <a:schemeClr val="tx1"/>
                </a:solidFill>
                <a:effectLst/>
                <a:latin typeface="proxima_nova_rgregular"/>
              </a:rPr>
              <a:t>eg</a:t>
            </a:r>
            <a:r>
              <a:rPr lang="en-US" sz="2400" b="0" i="0" dirty="0">
                <a:solidFill>
                  <a:schemeClr val="tx1"/>
                </a:solidFill>
                <a:effectLst/>
                <a:latin typeface="proxima_nova_rgregular"/>
              </a:rPr>
              <a:t>, fibromuscular dysplasia [FMD], dissection, or arteritis)</a:t>
            </a:r>
          </a:p>
          <a:p>
            <a:pPr algn="l">
              <a:buFont typeface="Arial" panose="020B0604020202020204" pitchFamily="34" charset="0"/>
              <a:buChar char="•"/>
            </a:pPr>
            <a:r>
              <a:rPr lang="en-US" sz="2400" b="0" i="0" dirty="0">
                <a:solidFill>
                  <a:schemeClr val="tx1"/>
                </a:solidFill>
                <a:effectLst/>
                <a:latin typeface="proxima_nova_rgregular"/>
              </a:rPr>
              <a:t>Hematologic disorders</a:t>
            </a:r>
          </a:p>
          <a:p>
            <a:pPr algn="l">
              <a:buFont typeface="Arial" panose="020B0604020202020204" pitchFamily="34" charset="0"/>
              <a:buChar char="•"/>
            </a:pPr>
            <a:r>
              <a:rPr lang="en-US" sz="2400" b="0" i="0" dirty="0">
                <a:solidFill>
                  <a:schemeClr val="tx1"/>
                </a:solidFill>
                <a:effectLst/>
                <a:latin typeface="proxima_nova_rgregular"/>
              </a:rPr>
              <a:t>Drugs (</a:t>
            </a:r>
            <a:r>
              <a:rPr lang="en-US" sz="2400" b="0" i="0" dirty="0" err="1">
                <a:solidFill>
                  <a:schemeClr val="tx1"/>
                </a:solidFill>
                <a:effectLst/>
                <a:latin typeface="proxima_nova_rgregular"/>
              </a:rPr>
              <a:t>eg</a:t>
            </a:r>
            <a:r>
              <a:rPr lang="en-US" sz="2400" b="0" i="0" dirty="0">
                <a:solidFill>
                  <a:schemeClr val="tx1"/>
                </a:solidFill>
                <a:effectLst/>
                <a:latin typeface="proxima_nova_rgregular"/>
              </a:rPr>
              <a:t>, cocaine)</a:t>
            </a:r>
          </a:p>
          <a:p>
            <a:r>
              <a:rPr lang="en-US" sz="2000" b="1" dirty="0">
                <a:solidFill>
                  <a:schemeClr val="tx1"/>
                </a:solidFill>
              </a:rPr>
              <a:t>Management</a:t>
            </a:r>
            <a:r>
              <a:rPr lang="en-US" dirty="0">
                <a:solidFill>
                  <a:schemeClr val="tx1"/>
                </a:solidFill>
              </a:rPr>
              <a:t> </a:t>
            </a:r>
          </a:p>
          <a:p>
            <a:r>
              <a:rPr lang="en-US" dirty="0">
                <a:solidFill>
                  <a:schemeClr val="tx1"/>
                </a:solidFill>
              </a:rPr>
              <a:t>1)treatments depend on the cause </a:t>
            </a:r>
          </a:p>
          <a:p>
            <a:r>
              <a:rPr lang="en-US" dirty="0">
                <a:solidFill>
                  <a:schemeClr val="tx1"/>
                </a:solidFill>
              </a:rPr>
              <a:t>2)anticoagulation  </a:t>
            </a:r>
          </a:p>
        </p:txBody>
      </p:sp>
    </p:spTree>
    <p:extLst>
      <p:ext uri="{BB962C8B-B14F-4D97-AF65-F5344CB8AC3E}">
        <p14:creationId xmlns:p14="http://schemas.microsoft.com/office/powerpoint/2010/main" val="309139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Pseudotumor</a:t>
            </a:r>
            <a:r>
              <a:rPr lang="en-US" b="1" dirty="0"/>
              <a:t> </a:t>
            </a:r>
            <a:r>
              <a:rPr lang="en-US" b="1" dirty="0" err="1"/>
              <a:t>cerebri</a:t>
            </a:r>
            <a:r>
              <a:rPr lang="en-US" b="1" dirty="0"/>
              <a:t> </a:t>
            </a:r>
            <a:endParaRPr lang="ar-JO" b="1" dirty="0"/>
          </a:p>
        </p:txBody>
      </p:sp>
      <p:sp>
        <p:nvSpPr>
          <p:cNvPr id="3" name="Content Placeholder 2"/>
          <p:cNvSpPr>
            <a:spLocks noGrp="1"/>
          </p:cNvSpPr>
          <p:nvPr>
            <p:ph idx="1"/>
          </p:nvPr>
        </p:nvSpPr>
        <p:spPr/>
        <p:txBody>
          <a:bodyPr>
            <a:normAutofit/>
          </a:bodyPr>
          <a:lstStyle/>
          <a:p>
            <a:r>
              <a:rPr lang="en-US" sz="2000" dirty="0" err="1"/>
              <a:t>Pseudotumor</a:t>
            </a:r>
            <a:r>
              <a:rPr lang="en-US" sz="2000" dirty="0"/>
              <a:t> </a:t>
            </a:r>
            <a:r>
              <a:rPr lang="en-US" sz="2000" dirty="0" err="1"/>
              <a:t>cerebri</a:t>
            </a:r>
            <a:r>
              <a:rPr lang="en-US" sz="2000" dirty="0"/>
              <a:t> (PTC) is most commonly seen in obese women of reproductive age. We studied 109 women with PTC between ages 16 and 44 years. In 11, PTC started during pregnancy. Thirteen women with previous diagnosis of PTC, including two of the aforementioned 11, had an additional 17 documented pregnancies. Patients were matched by age and parity with controls. Obstetric complications occurred more frequently in the controls. Visual loss occurred with the same frequency in pregnant and </a:t>
            </a:r>
            <a:r>
              <a:rPr lang="en-US" sz="2000" dirty="0" err="1"/>
              <a:t>nonpregnant</a:t>
            </a:r>
            <a:r>
              <a:rPr lang="en-US" sz="2000" dirty="0"/>
              <a:t> patients. Treatment of PTC patients in pregnancy should be the same as for </a:t>
            </a:r>
            <a:r>
              <a:rPr lang="en-US" sz="2000" dirty="0" err="1"/>
              <a:t>nonpregnant</a:t>
            </a:r>
            <a:r>
              <a:rPr lang="en-US" sz="2000" dirty="0"/>
              <a:t> PTC patients, except that calorie restriction and diuretic use are contraindicated. Obstetric management is no different from that of normal pregnancy</a:t>
            </a:r>
            <a:endParaRPr lang="ar-JO" sz="2000" dirty="0"/>
          </a:p>
        </p:txBody>
      </p:sp>
    </p:spTree>
    <p:extLst>
      <p:ext uri="{BB962C8B-B14F-4D97-AF65-F5344CB8AC3E}">
        <p14:creationId xmlns:p14="http://schemas.microsoft.com/office/powerpoint/2010/main" val="57152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176" y="619931"/>
            <a:ext cx="10107102" cy="570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55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32687-98E1-4646-A445-EE490014D1A4}"/>
              </a:ext>
            </a:extLst>
          </p:cNvPr>
          <p:cNvSpPr>
            <a:spLocks noGrp="1"/>
          </p:cNvSpPr>
          <p:nvPr>
            <p:ph type="ctrTitle"/>
          </p:nvPr>
        </p:nvSpPr>
        <p:spPr/>
        <p:txBody>
          <a:bodyPr>
            <a:normAutofit/>
          </a:bodyPr>
          <a:lstStyle/>
          <a:p>
            <a:r>
              <a:rPr lang="en-US" b="1" i="1" dirty="0" smtClean="0">
                <a:latin typeface="+mn-lt"/>
              </a:rPr>
              <a:t>Brain tumors during pregnancy </a:t>
            </a:r>
            <a:endParaRPr lang="en-US" b="1" i="1" dirty="0">
              <a:latin typeface="+mn-lt"/>
            </a:endParaRPr>
          </a:p>
        </p:txBody>
      </p:sp>
      <p:sp>
        <p:nvSpPr>
          <p:cNvPr id="5" name="Subtitle 4">
            <a:extLst>
              <a:ext uri="{FF2B5EF4-FFF2-40B4-BE49-F238E27FC236}">
                <a16:creationId xmlns:a16="http://schemas.microsoft.com/office/drawing/2014/main" xmlns="" id="{201972C2-C5BC-48F4-86DC-175F245B69DF}"/>
              </a:ext>
            </a:extLst>
          </p:cNvPr>
          <p:cNvSpPr>
            <a:spLocks noGrp="1"/>
          </p:cNvSpPr>
          <p:nvPr>
            <p:ph type="subTitle" idx="1"/>
          </p:nvPr>
        </p:nvSpPr>
        <p:spPr>
          <a:xfrm>
            <a:off x="1524000" y="4042304"/>
            <a:ext cx="9144000" cy="1655762"/>
          </a:xfrm>
        </p:spPr>
        <p:txBody>
          <a:bodyPr/>
          <a:lstStyle/>
          <a:p>
            <a:r>
              <a:rPr lang="en-US" dirty="0" smtClean="0"/>
              <a:t>Done by</a:t>
            </a:r>
            <a:r>
              <a:rPr lang="en-US" dirty="0"/>
              <a:t>: </a:t>
            </a:r>
            <a:r>
              <a:rPr lang="en-US" dirty="0" err="1" smtClean="0"/>
              <a:t>Abdelrahman</a:t>
            </a:r>
            <a:r>
              <a:rPr lang="en-US" dirty="0" smtClean="0"/>
              <a:t> </a:t>
            </a:r>
            <a:r>
              <a:rPr lang="en-US" dirty="0" err="1" smtClean="0"/>
              <a:t>Bdeir</a:t>
            </a:r>
            <a:endParaRPr lang="en-US" dirty="0" smtClean="0"/>
          </a:p>
          <a:p>
            <a:r>
              <a:rPr lang="en-US" dirty="0" smtClean="0"/>
              <a:t>Supervised by: Dr. </a:t>
            </a:r>
            <a:r>
              <a:rPr lang="en-US" dirty="0" err="1" smtClean="0"/>
              <a:t>Seham</a:t>
            </a:r>
            <a:r>
              <a:rPr lang="en-US" dirty="0" smtClean="0"/>
              <a:t> Abu </a:t>
            </a:r>
            <a:r>
              <a:rPr lang="en-US" dirty="0" err="1" smtClean="0"/>
              <a:t>Fraijeh</a:t>
            </a:r>
            <a:endParaRPr lang="en-US" dirty="0"/>
          </a:p>
        </p:txBody>
      </p:sp>
    </p:spTree>
    <p:extLst>
      <p:ext uri="{BB962C8B-B14F-4D97-AF65-F5344CB8AC3E}">
        <p14:creationId xmlns:p14="http://schemas.microsoft.com/office/powerpoint/2010/main" val="9317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tumors during pregnancy</a:t>
            </a:r>
          </a:p>
        </p:txBody>
      </p:sp>
      <p:sp>
        <p:nvSpPr>
          <p:cNvPr id="3" name="Content Placeholder 2"/>
          <p:cNvSpPr>
            <a:spLocks noGrp="1"/>
          </p:cNvSpPr>
          <p:nvPr>
            <p:ph idx="1"/>
          </p:nvPr>
        </p:nvSpPr>
        <p:spPr/>
        <p:txBody>
          <a:bodyPr/>
          <a:lstStyle/>
          <a:p>
            <a:r>
              <a:rPr lang="en-US" dirty="0"/>
              <a:t>Meningiomas are a common type of benign brain tumor that sometimes grows dramatically in pregnant women. A new study suggests that this sudden tumor growth likely results from "hemodynamic changes" associated with pregnancy, reports the November issue of Neurosurgery, official journal of the Congress of Neurological Surgeons.</a:t>
            </a:r>
          </a:p>
        </p:txBody>
      </p:sp>
    </p:spTree>
    <p:extLst>
      <p:ext uri="{BB962C8B-B14F-4D97-AF65-F5344CB8AC3E}">
        <p14:creationId xmlns:p14="http://schemas.microsoft.com/office/powerpoint/2010/main" val="1247015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 the years, there have been several reports of meningiomas enlarging or becoming symptomatic during pregnancy. For this reason -- and because meningiomas occur more often in women than men -- it has sometimes been assumed that rapid tumor growth is related to changes in hormone levels during pregnancy.</a:t>
            </a:r>
          </a:p>
        </p:txBody>
      </p:sp>
    </p:spTree>
    <p:extLst>
      <p:ext uri="{BB962C8B-B14F-4D97-AF65-F5344CB8AC3E}">
        <p14:creationId xmlns:p14="http://schemas.microsoft.com/office/powerpoint/2010/main" val="403104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Surgery for meningioma was successful in 16 of the 17 patients; the remaining patient died before surgery. Most of the women developed meningioma-related symptoms during the third trimester of pregnancy or within eight days after delivery. The most common symptoms of enlarging meningioma were changes in vision and facial paralysis or other cranial nerve palsies.</a:t>
            </a:r>
          </a:p>
        </p:txBody>
      </p:sp>
    </p:spTree>
    <p:extLst>
      <p:ext uri="{BB962C8B-B14F-4D97-AF65-F5344CB8AC3E}">
        <p14:creationId xmlns:p14="http://schemas.microsoft.com/office/powerpoint/2010/main" val="2432561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Most of the tumors were located in the skull base region and were typical, "low-grade" benign tumors. At surgery, the tumors showed an unusual "</a:t>
            </a:r>
            <a:r>
              <a:rPr lang="en-US" dirty="0" err="1"/>
              <a:t>hypervascular</a:t>
            </a:r>
            <a:r>
              <a:rPr lang="en-US" dirty="0"/>
              <a:t>" pattern, which was not seen in other cases of meningioma in non-pregnant patients. There was also a high rate of edema (swelling) in and around the tumor.</a:t>
            </a:r>
          </a:p>
        </p:txBody>
      </p:sp>
    </p:spTree>
    <p:extLst>
      <p:ext uri="{BB962C8B-B14F-4D97-AF65-F5344CB8AC3E}">
        <p14:creationId xmlns:p14="http://schemas.microsoft.com/office/powerpoint/2010/main" val="212726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6D5F-B123-4967-803B-C977CDA37A4C}"/>
              </a:ext>
            </a:extLst>
          </p:cNvPr>
          <p:cNvSpPr>
            <a:spLocks noGrp="1"/>
          </p:cNvSpPr>
          <p:nvPr>
            <p:ph type="title"/>
          </p:nvPr>
        </p:nvSpPr>
        <p:spPr/>
        <p:txBody>
          <a:bodyPr>
            <a:normAutofit fontScale="90000"/>
          </a:bodyPr>
          <a:lstStyle/>
          <a:p>
            <a:r>
              <a:rPr lang="en-US" b="1" i="0" dirty="0">
                <a:solidFill>
                  <a:srgbClr val="2A2A2A"/>
                </a:solidFill>
                <a:effectLst/>
                <a:latin typeface="proxima_nova_ltsemibold"/>
              </a:rPr>
              <a:t>Epilepsy management before and after conception</a:t>
            </a:r>
            <a:br>
              <a:rPr lang="en-US" b="1" i="0" dirty="0">
                <a:solidFill>
                  <a:srgbClr val="2A2A2A"/>
                </a:solidFill>
                <a:effectLst/>
                <a:latin typeface="proxima_nova_ltsemibold"/>
              </a:rPr>
            </a:br>
            <a:endParaRPr lang="en-US" b="1" dirty="0"/>
          </a:p>
        </p:txBody>
      </p:sp>
      <p:sp>
        <p:nvSpPr>
          <p:cNvPr id="3" name="Content Placeholder 2">
            <a:extLst>
              <a:ext uri="{FF2B5EF4-FFF2-40B4-BE49-F238E27FC236}">
                <a16:creationId xmlns:a16="http://schemas.microsoft.com/office/drawing/2014/main" xmlns="" id="{6FC210B4-9798-42DD-9867-7E20ED73F765}"/>
              </a:ext>
            </a:extLst>
          </p:cNvPr>
          <p:cNvSpPr>
            <a:spLocks noGrp="1"/>
          </p:cNvSpPr>
          <p:nvPr>
            <p:ph idx="1"/>
          </p:nvPr>
        </p:nvSpPr>
        <p:spPr>
          <a:xfrm>
            <a:off x="1251678" y="2286001"/>
            <a:ext cx="10178322" cy="4340086"/>
          </a:xfrm>
        </p:spPr>
        <p:txBody>
          <a:bodyPr>
            <a:normAutofit/>
          </a:bodyPr>
          <a:lstStyle/>
          <a:p>
            <a:pPr algn="l"/>
            <a:r>
              <a:rPr lang="en-US" b="0" i="0" dirty="0">
                <a:solidFill>
                  <a:srgbClr val="2A2A2A"/>
                </a:solidFill>
                <a:effectLst/>
                <a:latin typeface="proxima_nova_rgregular"/>
              </a:rPr>
              <a:t>Preconceptual management of women with epilepsy includes the following:</a:t>
            </a:r>
          </a:p>
          <a:p>
            <a:pPr>
              <a:buFont typeface="Wingdings" panose="05000000000000000000" pitchFamily="2" charset="2"/>
              <a:buChar char="v"/>
            </a:pPr>
            <a:r>
              <a:rPr lang="en-US" b="0" i="0" dirty="0">
                <a:solidFill>
                  <a:srgbClr val="2A2A2A"/>
                </a:solidFill>
                <a:effectLst/>
                <a:latin typeface="proxima_nova_rgregular"/>
              </a:rPr>
              <a:t>Attempt to decrease pharmacotherapy to monotherapy</a:t>
            </a:r>
          </a:p>
          <a:p>
            <a:pPr algn="l">
              <a:buFont typeface="Wingdings" panose="05000000000000000000" pitchFamily="2" charset="2"/>
              <a:buChar char="v"/>
            </a:pPr>
            <a:r>
              <a:rPr lang="en-US" b="0" i="0" dirty="0">
                <a:solidFill>
                  <a:srgbClr val="2A2A2A"/>
                </a:solidFill>
                <a:effectLst/>
                <a:latin typeface="proxima_nova_rgregular"/>
              </a:rPr>
              <a:t>Taper dosages of AEDs to the lowest possible dose</a:t>
            </a:r>
          </a:p>
          <a:p>
            <a:pPr algn="l">
              <a:buFont typeface="Wingdings" panose="05000000000000000000" pitchFamily="2" charset="2"/>
              <a:buChar char="v"/>
            </a:pPr>
            <a:r>
              <a:rPr lang="en-US" b="0" i="0" dirty="0">
                <a:solidFill>
                  <a:srgbClr val="2A2A2A"/>
                </a:solidFill>
                <a:effectLst/>
                <a:latin typeface="proxima_nova_rgregular"/>
              </a:rPr>
              <a:t>In women who have not had a seizure for 2-5 years, attempt complete withdrawal of pharmacotherapy</a:t>
            </a:r>
          </a:p>
          <a:p>
            <a:pPr algn="l">
              <a:buFont typeface="Wingdings" panose="05000000000000000000" pitchFamily="2" charset="2"/>
              <a:buChar char="v"/>
            </a:pPr>
            <a:r>
              <a:rPr lang="en-US" b="0" i="0" dirty="0">
                <a:solidFill>
                  <a:srgbClr val="2A2A2A"/>
                </a:solidFill>
                <a:effectLst/>
                <a:latin typeface="proxima_nova_rgregular"/>
              </a:rPr>
              <a:t>Consider preconceptual genetic counseling</a:t>
            </a:r>
          </a:p>
          <a:p>
            <a:pPr algn="l">
              <a:buFont typeface="Wingdings" panose="05000000000000000000" pitchFamily="2" charset="2"/>
              <a:buChar char="v"/>
            </a:pPr>
            <a:r>
              <a:rPr lang="en-US" b="0" i="0" dirty="0">
                <a:solidFill>
                  <a:srgbClr val="2A2A2A"/>
                </a:solidFill>
                <a:effectLst/>
                <a:latin typeface="proxima_nova_rgregular"/>
              </a:rPr>
              <a:t>Supplement the diet with folate at 4 mg/d</a:t>
            </a:r>
          </a:p>
          <a:p>
            <a:endParaRPr lang="en-US" dirty="0"/>
          </a:p>
        </p:txBody>
      </p:sp>
    </p:spTree>
    <p:extLst>
      <p:ext uri="{BB962C8B-B14F-4D97-AF65-F5344CB8AC3E}">
        <p14:creationId xmlns:p14="http://schemas.microsoft.com/office/powerpoint/2010/main" val="3678277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These and other findings strongly suggested that the rapid tumor growth resulted from "potentially reversible hemodynamic changes" -- changes in blood flow -- related to pregnancy. The pattern did not support the theory that meningioma growth resulted from "hormone-induced cellular proliferation."</a:t>
            </a:r>
          </a:p>
        </p:txBody>
      </p:sp>
    </p:spTree>
    <p:extLst>
      <p:ext uri="{BB962C8B-B14F-4D97-AF65-F5344CB8AC3E}">
        <p14:creationId xmlns:p14="http://schemas.microsoft.com/office/powerpoint/2010/main" val="177170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results may help to explain the uncommon but well-documented occurrence of rapid meningioma growth during pregnancy. Since most </a:t>
            </a:r>
            <a:r>
              <a:rPr lang="en-US" dirty="0" err="1"/>
              <a:t>meningiomas</a:t>
            </a:r>
            <a:r>
              <a:rPr lang="en-US" dirty="0"/>
              <a:t> don't cause any symptoms, they may go undetected. Even if they are detected, they may require no treatment unless they grow.</a:t>
            </a:r>
          </a:p>
          <a:p>
            <a:endParaRPr lang="en-US" dirty="0"/>
          </a:p>
          <a:p>
            <a:r>
              <a:rPr lang="en-US" dirty="0"/>
              <a:t>Together with previous evidence, the findings may have implications for the management of </a:t>
            </a:r>
            <a:r>
              <a:rPr lang="en-US" dirty="0" err="1"/>
              <a:t>meningiomas</a:t>
            </a:r>
            <a:r>
              <a:rPr lang="en-US" dirty="0"/>
              <a:t> in women of child-bearing age. Dr. </a:t>
            </a:r>
            <a:r>
              <a:rPr lang="en-US" dirty="0" err="1"/>
              <a:t>Lusis</a:t>
            </a:r>
            <a:r>
              <a:rPr lang="en-US" dirty="0"/>
              <a:t> and coauthors write, "[F]or the vast majority of women of child bearing age, we would not consider the presence of residual or unresected meningioma to be a contraindication to pregnancy." In contrast, for patients with evidence of tumor growth or swelling, the authors suggest they might consider treating the tumor before pregnancy.</a:t>
            </a:r>
            <a:br>
              <a:rPr lang="en-US" dirty="0"/>
            </a:br>
            <a:endParaRPr lang="en-US" dirty="0"/>
          </a:p>
        </p:txBody>
      </p:sp>
    </p:spTree>
    <p:extLst>
      <p:ext uri="{BB962C8B-B14F-4D97-AF65-F5344CB8AC3E}">
        <p14:creationId xmlns:p14="http://schemas.microsoft.com/office/powerpoint/2010/main" val="3029080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1F1C746-2725-4D90-A950-5C31C2DBBB01}"/>
              </a:ext>
            </a:extLst>
          </p:cNvPr>
          <p:cNvPicPr>
            <a:picLocks noGrp="1" noChangeAspect="1"/>
          </p:cNvPicPr>
          <p:nvPr>
            <p:ph idx="1"/>
          </p:nvPr>
        </p:nvPicPr>
        <p:blipFill>
          <a:blip r:embed="rId2"/>
          <a:stretch>
            <a:fillRect/>
          </a:stretch>
        </p:blipFill>
        <p:spPr>
          <a:xfrm>
            <a:off x="2172726" y="1103086"/>
            <a:ext cx="7846548" cy="4876799"/>
          </a:xfrm>
          <a:prstGeom prst="rect">
            <a:avLst/>
          </a:prstGeom>
        </p:spPr>
      </p:pic>
    </p:spTree>
    <p:extLst>
      <p:ext uri="{BB962C8B-B14F-4D97-AF65-F5344CB8AC3E}">
        <p14:creationId xmlns:p14="http://schemas.microsoft.com/office/powerpoint/2010/main" val="2560652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32687-98E1-4646-A445-EE490014D1A4}"/>
              </a:ext>
            </a:extLst>
          </p:cNvPr>
          <p:cNvSpPr>
            <a:spLocks noGrp="1"/>
          </p:cNvSpPr>
          <p:nvPr>
            <p:ph type="ctrTitle"/>
          </p:nvPr>
        </p:nvSpPr>
        <p:spPr/>
        <p:txBody>
          <a:bodyPr>
            <a:normAutofit/>
          </a:bodyPr>
          <a:lstStyle/>
          <a:p>
            <a:r>
              <a:rPr lang="en-US" b="1" i="1" dirty="0" smtClean="0">
                <a:latin typeface="+mn-lt"/>
              </a:rPr>
              <a:t>Dermatological </a:t>
            </a:r>
            <a:r>
              <a:rPr lang="en-US" b="1" i="1" dirty="0">
                <a:latin typeface="+mn-lt"/>
              </a:rPr>
              <a:t>conditions in pregnancy </a:t>
            </a:r>
          </a:p>
        </p:txBody>
      </p:sp>
      <p:sp>
        <p:nvSpPr>
          <p:cNvPr id="5" name="Subtitle 4">
            <a:extLst>
              <a:ext uri="{FF2B5EF4-FFF2-40B4-BE49-F238E27FC236}">
                <a16:creationId xmlns:a16="http://schemas.microsoft.com/office/drawing/2014/main" xmlns="" id="{201972C2-C5BC-48F4-86DC-175F245B69DF}"/>
              </a:ext>
            </a:extLst>
          </p:cNvPr>
          <p:cNvSpPr>
            <a:spLocks noGrp="1"/>
          </p:cNvSpPr>
          <p:nvPr>
            <p:ph type="subTitle" idx="1"/>
          </p:nvPr>
        </p:nvSpPr>
        <p:spPr>
          <a:xfrm>
            <a:off x="1524000" y="4042304"/>
            <a:ext cx="9144000" cy="1655762"/>
          </a:xfrm>
        </p:spPr>
        <p:txBody>
          <a:bodyPr/>
          <a:lstStyle/>
          <a:p>
            <a:r>
              <a:rPr lang="en-US" dirty="0" smtClean="0"/>
              <a:t>Done by</a:t>
            </a:r>
            <a:r>
              <a:rPr lang="en-US" dirty="0"/>
              <a:t>: </a:t>
            </a:r>
            <a:r>
              <a:rPr lang="en-US" dirty="0" err="1" smtClean="0"/>
              <a:t>Abdelrahman</a:t>
            </a:r>
            <a:r>
              <a:rPr lang="en-US" dirty="0" smtClean="0"/>
              <a:t> </a:t>
            </a:r>
            <a:r>
              <a:rPr lang="en-US" dirty="0" err="1" smtClean="0"/>
              <a:t>Bdeir</a:t>
            </a:r>
            <a:endParaRPr lang="en-US" dirty="0" smtClean="0"/>
          </a:p>
          <a:p>
            <a:r>
              <a:rPr lang="en-US" dirty="0" smtClean="0"/>
              <a:t>Supervised by: Dr. </a:t>
            </a:r>
            <a:r>
              <a:rPr lang="en-US" dirty="0" err="1" smtClean="0"/>
              <a:t>Seham</a:t>
            </a:r>
            <a:r>
              <a:rPr lang="en-US" dirty="0" smtClean="0"/>
              <a:t> Abu </a:t>
            </a:r>
            <a:r>
              <a:rPr lang="en-US" dirty="0" err="1" smtClean="0"/>
              <a:t>Fraijeh</a:t>
            </a:r>
            <a:endParaRPr lang="en-US" dirty="0"/>
          </a:p>
        </p:txBody>
      </p:sp>
    </p:spTree>
    <p:extLst>
      <p:ext uri="{BB962C8B-B14F-4D97-AF65-F5344CB8AC3E}">
        <p14:creationId xmlns:p14="http://schemas.microsoft.com/office/powerpoint/2010/main" val="3801622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CFF76-5196-4846-B359-1AD2AFB3485E}"/>
              </a:ext>
            </a:extLst>
          </p:cNvPr>
          <p:cNvSpPr>
            <a:spLocks noGrp="1"/>
          </p:cNvSpPr>
          <p:nvPr>
            <p:ph type="title"/>
          </p:nvPr>
        </p:nvSpPr>
        <p:spPr/>
        <p:txBody>
          <a:bodyPr/>
          <a:lstStyle/>
          <a:p>
            <a:pPr algn="ctr"/>
            <a:r>
              <a:rPr lang="en-US" b="1" dirty="0" smtClean="0">
                <a:solidFill>
                  <a:srgbClr val="FF0000"/>
                </a:solidFill>
              </a:rPr>
              <a:t>Common skin changes during pregnancy </a:t>
            </a:r>
            <a:endParaRPr lang="en-US" b="1" dirty="0">
              <a:solidFill>
                <a:srgbClr val="FF0000"/>
              </a:solidFill>
            </a:endParaRPr>
          </a:p>
        </p:txBody>
      </p:sp>
      <p:sp>
        <p:nvSpPr>
          <p:cNvPr id="6" name="TextBox 5">
            <a:extLst>
              <a:ext uri="{FF2B5EF4-FFF2-40B4-BE49-F238E27FC236}">
                <a16:creationId xmlns:a16="http://schemas.microsoft.com/office/drawing/2014/main" xmlns="" id="{448EEB65-AB3F-4484-BDF2-72A96D9D342E}"/>
              </a:ext>
            </a:extLst>
          </p:cNvPr>
          <p:cNvSpPr txBox="1"/>
          <p:nvPr/>
        </p:nvSpPr>
        <p:spPr>
          <a:xfrm>
            <a:off x="689113" y="2582670"/>
            <a:ext cx="6096000" cy="1938992"/>
          </a:xfrm>
          <a:prstGeom prst="rect">
            <a:avLst/>
          </a:prstGeom>
          <a:noFill/>
        </p:spPr>
        <p:txBody>
          <a:bodyPr wrap="square">
            <a:spAutoFit/>
          </a:bodyPr>
          <a:lstStyle/>
          <a:p>
            <a:r>
              <a:rPr lang="en-US" sz="2000" dirty="0"/>
              <a:t>The maternal skin and related structures, including glands, hair, nails, and mucosa, undergo numerous changes during pregnancy and the puerperium. The normal physiological alterations in skin during pregnancy are reviewed in the following table . </a:t>
            </a:r>
          </a:p>
        </p:txBody>
      </p:sp>
      <p:pic>
        <p:nvPicPr>
          <p:cNvPr id="5" name="Picture 4">
            <a:extLst>
              <a:ext uri="{FF2B5EF4-FFF2-40B4-BE49-F238E27FC236}">
                <a16:creationId xmlns:a16="http://schemas.microsoft.com/office/drawing/2014/main" xmlns="" id="{E34EDDEE-A12D-4704-8C9D-7A60B9BAF8F5}"/>
              </a:ext>
            </a:extLst>
          </p:cNvPr>
          <p:cNvPicPr>
            <a:picLocks noChangeAspect="1"/>
          </p:cNvPicPr>
          <p:nvPr/>
        </p:nvPicPr>
        <p:blipFill>
          <a:blip r:embed="rId2"/>
          <a:stretch>
            <a:fillRect/>
          </a:stretch>
        </p:blipFill>
        <p:spPr>
          <a:xfrm>
            <a:off x="7010400" y="2582670"/>
            <a:ext cx="4200629" cy="2625472"/>
          </a:xfrm>
          <a:prstGeom prst="rect">
            <a:avLst/>
          </a:prstGeom>
        </p:spPr>
      </p:pic>
    </p:spTree>
    <p:extLst>
      <p:ext uri="{BB962C8B-B14F-4D97-AF65-F5344CB8AC3E}">
        <p14:creationId xmlns:p14="http://schemas.microsoft.com/office/powerpoint/2010/main" val="2384791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98579-2C95-4624-9A0A-55D2B2DC01B9}"/>
              </a:ext>
            </a:extLst>
          </p:cNvPr>
          <p:cNvSpPr>
            <a:spLocks noGrp="1"/>
          </p:cNvSpPr>
          <p:nvPr>
            <p:ph type="title"/>
          </p:nvPr>
        </p:nvSpPr>
        <p:spPr>
          <a:xfrm>
            <a:off x="451555" y="191038"/>
            <a:ext cx="11373557" cy="1146449"/>
          </a:xfrm>
        </p:spPr>
        <p:txBody>
          <a:bodyPr>
            <a:normAutofit fontScale="90000"/>
          </a:bodyPr>
          <a:lstStyle/>
          <a:p>
            <a:r>
              <a:rPr lang="en-US" b="1" i="0" dirty="0">
                <a:solidFill>
                  <a:schemeClr val="accent2">
                    <a:lumMod val="75000"/>
                  </a:schemeClr>
                </a:solidFill>
                <a:effectLst/>
                <a:latin typeface="Verdana" panose="020B0604030504040204" pitchFamily="34" charset="0"/>
              </a:rPr>
              <a:t>Pregnancy-related changes to skin and related structures</a:t>
            </a:r>
            <a:endParaRPr lang="en-US" dirty="0">
              <a:solidFill>
                <a:schemeClr val="accent2">
                  <a:lumMod val="75000"/>
                </a:schemeClr>
              </a:solidFill>
            </a:endParaRPr>
          </a:p>
        </p:txBody>
      </p:sp>
      <p:graphicFrame>
        <p:nvGraphicFramePr>
          <p:cNvPr id="6" name="Table 6">
            <a:extLst>
              <a:ext uri="{FF2B5EF4-FFF2-40B4-BE49-F238E27FC236}">
                <a16:creationId xmlns:a16="http://schemas.microsoft.com/office/drawing/2014/main" xmlns="" id="{7731392B-D34A-42B9-A07C-0F28E1D14E7D}"/>
              </a:ext>
            </a:extLst>
          </p:cNvPr>
          <p:cNvGraphicFramePr>
            <a:graphicFrameLocks noGrp="1"/>
          </p:cNvGraphicFramePr>
          <p:nvPr>
            <p:ph idx="1"/>
            <p:extLst>
              <p:ext uri="{D42A27DB-BD31-4B8C-83A1-F6EECF244321}">
                <p14:modId xmlns:p14="http://schemas.microsoft.com/office/powerpoint/2010/main" val="2457439330"/>
              </p:ext>
            </p:extLst>
          </p:nvPr>
        </p:nvGraphicFramePr>
        <p:xfrm>
          <a:off x="331306" y="1337487"/>
          <a:ext cx="3134383" cy="5106210"/>
        </p:xfrm>
        <a:graphic>
          <a:graphicData uri="http://schemas.openxmlformats.org/drawingml/2006/table">
            <a:tbl>
              <a:tblPr firstRow="1" bandRow="1">
                <a:tableStyleId>{5C22544A-7EE6-4342-B048-85BDC9FD1C3A}</a:tableStyleId>
              </a:tblPr>
              <a:tblGrid>
                <a:gridCol w="3134383">
                  <a:extLst>
                    <a:ext uri="{9D8B030D-6E8A-4147-A177-3AD203B41FA5}">
                      <a16:colId xmlns:a16="http://schemas.microsoft.com/office/drawing/2014/main" xmlns="" val="2192691337"/>
                    </a:ext>
                  </a:extLst>
                </a:gridCol>
              </a:tblGrid>
              <a:tr h="717090">
                <a:tc>
                  <a:txBody>
                    <a:bodyPr/>
                    <a:lstStyle/>
                    <a:p>
                      <a:pPr fontAlgn="ctr"/>
                      <a:r>
                        <a:rPr lang="en-US" b="1" dirty="0" smtClean="0">
                          <a:effectLst/>
                        </a:rPr>
                        <a:t>                         Skin</a:t>
                      </a:r>
                      <a:endParaRPr lang="en-US" b="1" dirty="0">
                        <a:effectLst/>
                      </a:endParaRPr>
                    </a:p>
                  </a:txBody>
                  <a:tcPr anchor="ctr">
                    <a:solidFill>
                      <a:schemeClr val="accent2"/>
                    </a:solidFill>
                  </a:tcPr>
                </a:tc>
                <a:extLst>
                  <a:ext uri="{0D108BD9-81ED-4DB2-BD59-A6C34878D82A}">
                    <a16:rowId xmlns:a16="http://schemas.microsoft.com/office/drawing/2014/main" xmlns="" val="1942551157"/>
                  </a:ext>
                </a:extLst>
              </a:tr>
              <a:tr h="335671">
                <a:tc>
                  <a:txBody>
                    <a:bodyPr/>
                    <a:lstStyle/>
                    <a:p>
                      <a:pPr fontAlgn="t"/>
                      <a:r>
                        <a:rPr lang="en-US" dirty="0">
                          <a:effectLst/>
                        </a:rPr>
                        <a:t>Hyperpigmentation</a:t>
                      </a:r>
                    </a:p>
                  </a:txBody>
                  <a:tcPr anchor="ctr">
                    <a:solidFill>
                      <a:schemeClr val="accent2">
                        <a:lumMod val="60000"/>
                        <a:lumOff val="40000"/>
                      </a:schemeClr>
                    </a:solidFill>
                  </a:tcPr>
                </a:tc>
                <a:extLst>
                  <a:ext uri="{0D108BD9-81ED-4DB2-BD59-A6C34878D82A}">
                    <a16:rowId xmlns:a16="http://schemas.microsoft.com/office/drawing/2014/main" xmlns="" val="1361321897"/>
                  </a:ext>
                </a:extLst>
              </a:tr>
              <a:tr h="335671">
                <a:tc>
                  <a:txBody>
                    <a:bodyPr/>
                    <a:lstStyle/>
                    <a:p>
                      <a:pPr fontAlgn="t"/>
                      <a:r>
                        <a:rPr lang="en-US" dirty="0">
                          <a:effectLst/>
                        </a:rPr>
                        <a:t>Melasma</a:t>
                      </a:r>
                    </a:p>
                  </a:txBody>
                  <a:tcPr anchor="ctr">
                    <a:solidFill>
                      <a:schemeClr val="accent2">
                        <a:lumMod val="60000"/>
                        <a:lumOff val="40000"/>
                      </a:schemeClr>
                    </a:solidFill>
                  </a:tcPr>
                </a:tc>
                <a:extLst>
                  <a:ext uri="{0D108BD9-81ED-4DB2-BD59-A6C34878D82A}">
                    <a16:rowId xmlns:a16="http://schemas.microsoft.com/office/drawing/2014/main" xmlns="" val="2074009266"/>
                  </a:ext>
                </a:extLst>
              </a:tr>
              <a:tr h="335671">
                <a:tc>
                  <a:txBody>
                    <a:bodyPr/>
                    <a:lstStyle/>
                    <a:p>
                      <a:pPr fontAlgn="t"/>
                      <a:r>
                        <a:rPr lang="en-US" dirty="0" err="1">
                          <a:effectLst/>
                        </a:rPr>
                        <a:t>Striae</a:t>
                      </a:r>
                      <a:r>
                        <a:rPr lang="en-US" dirty="0">
                          <a:effectLst/>
                        </a:rPr>
                        <a:t> </a:t>
                      </a:r>
                      <a:r>
                        <a:rPr lang="en-US" dirty="0" err="1" smtClean="0">
                          <a:effectLst/>
                        </a:rPr>
                        <a:t>gravidarum</a:t>
                      </a:r>
                      <a:endParaRPr lang="en-US" dirty="0">
                        <a:effectLst/>
                      </a:endParaRPr>
                    </a:p>
                  </a:txBody>
                  <a:tcPr anchor="ctr">
                    <a:solidFill>
                      <a:schemeClr val="accent2">
                        <a:lumMod val="60000"/>
                        <a:lumOff val="40000"/>
                      </a:schemeClr>
                    </a:solidFill>
                  </a:tcPr>
                </a:tc>
                <a:extLst>
                  <a:ext uri="{0D108BD9-81ED-4DB2-BD59-A6C34878D82A}">
                    <a16:rowId xmlns:a16="http://schemas.microsoft.com/office/drawing/2014/main" xmlns="" val="797895855"/>
                  </a:ext>
                </a:extLst>
              </a:tr>
              <a:tr h="839177">
                <a:tc>
                  <a:txBody>
                    <a:bodyPr/>
                    <a:lstStyle/>
                    <a:p>
                      <a:pPr fontAlgn="t"/>
                      <a:r>
                        <a:rPr lang="en-US" dirty="0">
                          <a:effectLst/>
                        </a:rPr>
                        <a:t>Vascular changes (</a:t>
                      </a:r>
                      <a:r>
                        <a:rPr lang="en-US" dirty="0" err="1" smtClean="0">
                          <a:effectLst/>
                        </a:rPr>
                        <a:t>eg.varicosities</a:t>
                      </a:r>
                      <a:r>
                        <a:rPr lang="en-US" dirty="0">
                          <a:effectLst/>
                        </a:rPr>
                        <a:t>, pyogenic granuloma</a:t>
                      </a:r>
                      <a:r>
                        <a:rPr lang="en-US" dirty="0" smtClean="0">
                          <a:effectLst/>
                        </a:rPr>
                        <a:t>,)</a:t>
                      </a:r>
                      <a:endParaRPr lang="en-US" dirty="0">
                        <a:effectLst/>
                      </a:endParaRPr>
                    </a:p>
                  </a:txBody>
                  <a:tcPr anchor="ctr">
                    <a:solidFill>
                      <a:schemeClr val="accent2">
                        <a:lumMod val="60000"/>
                        <a:lumOff val="40000"/>
                      </a:schemeClr>
                    </a:solidFill>
                  </a:tcPr>
                </a:tc>
                <a:extLst>
                  <a:ext uri="{0D108BD9-81ED-4DB2-BD59-A6C34878D82A}">
                    <a16:rowId xmlns:a16="http://schemas.microsoft.com/office/drawing/2014/main" xmlns="" val="3924443763"/>
                  </a:ext>
                </a:extLst>
              </a:tr>
              <a:tr h="335671">
                <a:tc>
                  <a:txBody>
                    <a:bodyPr/>
                    <a:lstStyle/>
                    <a:p>
                      <a:pPr fontAlgn="t"/>
                      <a:r>
                        <a:rPr lang="en-US" dirty="0">
                          <a:effectLst/>
                        </a:rPr>
                        <a:t>Palmar erythema</a:t>
                      </a:r>
                    </a:p>
                  </a:txBody>
                  <a:tcPr anchor="ctr">
                    <a:solidFill>
                      <a:schemeClr val="accent2">
                        <a:lumMod val="60000"/>
                        <a:lumOff val="40000"/>
                      </a:schemeClr>
                    </a:solidFill>
                  </a:tcPr>
                </a:tc>
                <a:extLst>
                  <a:ext uri="{0D108BD9-81ED-4DB2-BD59-A6C34878D82A}">
                    <a16:rowId xmlns:a16="http://schemas.microsoft.com/office/drawing/2014/main" xmlns="" val="3413799968"/>
                  </a:ext>
                </a:extLst>
              </a:tr>
              <a:tr h="335671">
                <a:tc>
                  <a:txBody>
                    <a:bodyPr/>
                    <a:lstStyle/>
                    <a:p>
                      <a:pPr fontAlgn="t"/>
                      <a:r>
                        <a:rPr lang="en-US" dirty="0" err="1">
                          <a:effectLst/>
                        </a:rPr>
                        <a:t>Nonpitting</a:t>
                      </a:r>
                      <a:r>
                        <a:rPr lang="en-US" dirty="0">
                          <a:effectLst/>
                        </a:rPr>
                        <a:t> edema</a:t>
                      </a:r>
                    </a:p>
                  </a:txBody>
                  <a:tcPr anchor="ctr">
                    <a:solidFill>
                      <a:schemeClr val="accent2">
                        <a:lumMod val="60000"/>
                        <a:lumOff val="40000"/>
                      </a:schemeClr>
                    </a:solidFill>
                  </a:tcPr>
                </a:tc>
                <a:extLst>
                  <a:ext uri="{0D108BD9-81ED-4DB2-BD59-A6C34878D82A}">
                    <a16:rowId xmlns:a16="http://schemas.microsoft.com/office/drawing/2014/main" xmlns="" val="3660287824"/>
                  </a:ext>
                </a:extLst>
              </a:tr>
              <a:tr h="587424">
                <a:tc>
                  <a:txBody>
                    <a:bodyPr/>
                    <a:lstStyle/>
                    <a:p>
                      <a:pPr fontAlgn="t"/>
                      <a:r>
                        <a:rPr lang="en-US" dirty="0">
                          <a:effectLst/>
                        </a:rPr>
                        <a:t>Changes in keloids, </a:t>
                      </a:r>
                      <a:r>
                        <a:rPr lang="en-US" dirty="0" err="1">
                          <a:effectLst/>
                        </a:rPr>
                        <a:t>leiomyomas</a:t>
                      </a:r>
                      <a:r>
                        <a:rPr lang="en-US" dirty="0">
                          <a:effectLst/>
                        </a:rPr>
                        <a:t>, </a:t>
                      </a:r>
                      <a:r>
                        <a:rPr lang="en-US" dirty="0" err="1">
                          <a:effectLst/>
                        </a:rPr>
                        <a:t>dermatofibromas</a:t>
                      </a:r>
                      <a:r>
                        <a:rPr lang="en-US" dirty="0">
                          <a:effectLst/>
                        </a:rPr>
                        <a:t>, </a:t>
                      </a:r>
                      <a:r>
                        <a:rPr lang="en-US" dirty="0" err="1">
                          <a:effectLst/>
                        </a:rPr>
                        <a:t>neurofibromas</a:t>
                      </a:r>
                      <a:endParaRPr lang="en-US" dirty="0">
                        <a:effectLst/>
                      </a:endParaRPr>
                    </a:p>
                  </a:txBody>
                  <a:tcPr anchor="ctr">
                    <a:solidFill>
                      <a:schemeClr val="accent2">
                        <a:lumMod val="60000"/>
                        <a:lumOff val="40000"/>
                      </a:schemeClr>
                    </a:solidFill>
                  </a:tcPr>
                </a:tc>
                <a:extLst>
                  <a:ext uri="{0D108BD9-81ED-4DB2-BD59-A6C34878D82A}">
                    <a16:rowId xmlns:a16="http://schemas.microsoft.com/office/drawing/2014/main" xmlns="" val="2021929546"/>
                  </a:ext>
                </a:extLst>
              </a:tr>
              <a:tr h="335671">
                <a:tc>
                  <a:txBody>
                    <a:bodyPr/>
                    <a:lstStyle/>
                    <a:p>
                      <a:pPr fontAlgn="t"/>
                      <a:r>
                        <a:rPr lang="en-US" dirty="0">
                          <a:effectLst/>
                        </a:rPr>
                        <a:t>Pruritus</a:t>
                      </a:r>
                    </a:p>
                  </a:txBody>
                  <a:tcPr anchor="ctr">
                    <a:solidFill>
                      <a:schemeClr val="accent2">
                        <a:lumMod val="60000"/>
                        <a:lumOff val="40000"/>
                      </a:schemeClr>
                    </a:solidFill>
                  </a:tcPr>
                </a:tc>
                <a:extLst>
                  <a:ext uri="{0D108BD9-81ED-4DB2-BD59-A6C34878D82A}">
                    <a16:rowId xmlns:a16="http://schemas.microsoft.com/office/drawing/2014/main" xmlns="" val="574351744"/>
                  </a:ext>
                </a:extLst>
              </a:tr>
              <a:tr h="335671">
                <a:tc>
                  <a:txBody>
                    <a:bodyPr/>
                    <a:lstStyle/>
                    <a:p>
                      <a:pPr fontAlgn="t"/>
                      <a:r>
                        <a:rPr lang="en-US" dirty="0">
                          <a:effectLst/>
                        </a:rPr>
                        <a:t>Skin tags</a:t>
                      </a:r>
                    </a:p>
                  </a:txBody>
                  <a:tcPr anchor="ctr">
                    <a:solidFill>
                      <a:schemeClr val="accent2">
                        <a:lumMod val="60000"/>
                        <a:lumOff val="40000"/>
                      </a:schemeClr>
                    </a:solidFill>
                  </a:tcPr>
                </a:tc>
                <a:extLst>
                  <a:ext uri="{0D108BD9-81ED-4DB2-BD59-A6C34878D82A}">
                    <a16:rowId xmlns:a16="http://schemas.microsoft.com/office/drawing/2014/main" xmlns="" val="2189584564"/>
                  </a:ext>
                </a:extLst>
              </a:tr>
            </a:tbl>
          </a:graphicData>
        </a:graphic>
      </p:graphicFrame>
      <p:graphicFrame>
        <p:nvGraphicFramePr>
          <p:cNvPr id="7" name="Table 7">
            <a:extLst>
              <a:ext uri="{FF2B5EF4-FFF2-40B4-BE49-F238E27FC236}">
                <a16:creationId xmlns:a16="http://schemas.microsoft.com/office/drawing/2014/main" xmlns="" id="{83D5EEA3-7AB6-43AC-8164-DD894A5D3386}"/>
              </a:ext>
            </a:extLst>
          </p:cNvPr>
          <p:cNvGraphicFramePr>
            <a:graphicFrameLocks noGrp="1"/>
          </p:cNvGraphicFramePr>
          <p:nvPr>
            <p:extLst>
              <p:ext uri="{D42A27DB-BD31-4B8C-83A1-F6EECF244321}">
                <p14:modId xmlns:p14="http://schemas.microsoft.com/office/powerpoint/2010/main" val="664001808"/>
              </p:ext>
            </p:extLst>
          </p:nvPr>
        </p:nvGraphicFramePr>
        <p:xfrm>
          <a:off x="3543238" y="1337487"/>
          <a:ext cx="1491606" cy="2371456"/>
        </p:xfrm>
        <a:graphic>
          <a:graphicData uri="http://schemas.openxmlformats.org/drawingml/2006/table">
            <a:tbl>
              <a:tblPr firstRow="1" bandRow="1">
                <a:tableStyleId>{5C22544A-7EE6-4342-B048-85BDC9FD1C3A}</a:tableStyleId>
              </a:tblPr>
              <a:tblGrid>
                <a:gridCol w="1491606">
                  <a:extLst>
                    <a:ext uri="{9D8B030D-6E8A-4147-A177-3AD203B41FA5}">
                      <a16:colId xmlns:a16="http://schemas.microsoft.com/office/drawing/2014/main" xmlns="" val="847527710"/>
                    </a:ext>
                  </a:extLst>
                </a:gridCol>
              </a:tblGrid>
              <a:tr h="717090">
                <a:tc>
                  <a:txBody>
                    <a:bodyPr/>
                    <a:lstStyle/>
                    <a:p>
                      <a:pPr fontAlgn="ctr"/>
                      <a:r>
                        <a:rPr lang="en-US" b="1" dirty="0">
                          <a:effectLst/>
                        </a:rPr>
                        <a:t>Hair</a:t>
                      </a:r>
                    </a:p>
                  </a:txBody>
                  <a:tcPr anchor="ctr">
                    <a:solidFill>
                      <a:schemeClr val="accent2"/>
                    </a:solidFill>
                  </a:tcPr>
                </a:tc>
                <a:extLst>
                  <a:ext uri="{0D108BD9-81ED-4DB2-BD59-A6C34878D82A}">
                    <a16:rowId xmlns:a16="http://schemas.microsoft.com/office/drawing/2014/main" xmlns="" val="3725364487"/>
                  </a:ext>
                </a:extLst>
              </a:tr>
              <a:tr h="374206">
                <a:tc>
                  <a:txBody>
                    <a:bodyPr/>
                    <a:lstStyle/>
                    <a:p>
                      <a:pPr fontAlgn="t"/>
                      <a:r>
                        <a:rPr lang="en-US" dirty="0" err="1">
                          <a:effectLst/>
                        </a:rPr>
                        <a:t>Hirsutism</a:t>
                      </a:r>
                      <a:endParaRPr lang="en-US" dirty="0">
                        <a:effectLst/>
                      </a:endParaRPr>
                    </a:p>
                  </a:txBody>
                  <a:tcPr anchor="ctr">
                    <a:solidFill>
                      <a:schemeClr val="accent2">
                        <a:lumMod val="60000"/>
                        <a:lumOff val="40000"/>
                      </a:schemeClr>
                    </a:solidFill>
                  </a:tcPr>
                </a:tc>
                <a:extLst>
                  <a:ext uri="{0D108BD9-81ED-4DB2-BD59-A6C34878D82A}">
                    <a16:rowId xmlns:a16="http://schemas.microsoft.com/office/drawing/2014/main" xmlns="" val="2129122439"/>
                  </a:ext>
                </a:extLst>
              </a:tr>
              <a:tr h="388473">
                <a:tc>
                  <a:txBody>
                    <a:bodyPr/>
                    <a:lstStyle/>
                    <a:p>
                      <a:pPr fontAlgn="t"/>
                      <a:r>
                        <a:rPr lang="en-US" dirty="0">
                          <a:effectLst/>
                        </a:rPr>
                        <a:t>Postpartum hair loss</a:t>
                      </a:r>
                    </a:p>
                  </a:txBody>
                  <a:tcPr anchor="ctr">
                    <a:solidFill>
                      <a:schemeClr val="accent2">
                        <a:lumMod val="60000"/>
                        <a:lumOff val="40000"/>
                      </a:schemeClr>
                    </a:solidFill>
                  </a:tcPr>
                </a:tc>
                <a:extLst>
                  <a:ext uri="{0D108BD9-81ED-4DB2-BD59-A6C34878D82A}">
                    <a16:rowId xmlns:a16="http://schemas.microsoft.com/office/drawing/2014/main" xmlns="" val="19750047"/>
                  </a:ext>
                </a:extLst>
              </a:tr>
              <a:tr h="374206">
                <a:tc>
                  <a:txBody>
                    <a:bodyPr/>
                    <a:lstStyle/>
                    <a:p>
                      <a:pPr fontAlgn="t"/>
                      <a:r>
                        <a:rPr lang="en-US" dirty="0">
                          <a:effectLst/>
                        </a:rPr>
                        <a:t>Frontal thinning</a:t>
                      </a:r>
                    </a:p>
                  </a:txBody>
                  <a:tcPr anchor="ctr">
                    <a:solidFill>
                      <a:schemeClr val="accent2">
                        <a:lumMod val="60000"/>
                        <a:lumOff val="40000"/>
                      </a:schemeClr>
                    </a:solidFill>
                  </a:tcPr>
                </a:tc>
                <a:extLst>
                  <a:ext uri="{0D108BD9-81ED-4DB2-BD59-A6C34878D82A}">
                    <a16:rowId xmlns:a16="http://schemas.microsoft.com/office/drawing/2014/main" xmlns="" val="144762998"/>
                  </a:ext>
                </a:extLst>
              </a:tr>
            </a:tbl>
          </a:graphicData>
        </a:graphic>
      </p:graphicFrame>
      <p:graphicFrame>
        <p:nvGraphicFramePr>
          <p:cNvPr id="8" name="Table 8">
            <a:extLst>
              <a:ext uri="{FF2B5EF4-FFF2-40B4-BE49-F238E27FC236}">
                <a16:creationId xmlns:a16="http://schemas.microsoft.com/office/drawing/2014/main" xmlns="" id="{03B64100-164F-41CE-9D11-529DD24EEB64}"/>
              </a:ext>
            </a:extLst>
          </p:cNvPr>
          <p:cNvGraphicFramePr>
            <a:graphicFrameLocks noGrp="1"/>
          </p:cNvGraphicFramePr>
          <p:nvPr>
            <p:extLst>
              <p:ext uri="{D42A27DB-BD31-4B8C-83A1-F6EECF244321}">
                <p14:modId xmlns:p14="http://schemas.microsoft.com/office/powerpoint/2010/main" val="2582985926"/>
              </p:ext>
            </p:extLst>
          </p:nvPr>
        </p:nvGraphicFramePr>
        <p:xfrm>
          <a:off x="5157306" y="1337487"/>
          <a:ext cx="2259494" cy="2728770"/>
        </p:xfrm>
        <a:graphic>
          <a:graphicData uri="http://schemas.openxmlformats.org/drawingml/2006/table">
            <a:tbl>
              <a:tblPr firstRow="1" bandRow="1">
                <a:tableStyleId>{5C22544A-7EE6-4342-B048-85BDC9FD1C3A}</a:tableStyleId>
              </a:tblPr>
              <a:tblGrid>
                <a:gridCol w="2259494">
                  <a:extLst>
                    <a:ext uri="{9D8B030D-6E8A-4147-A177-3AD203B41FA5}">
                      <a16:colId xmlns:a16="http://schemas.microsoft.com/office/drawing/2014/main" xmlns="" val="1335545470"/>
                    </a:ext>
                  </a:extLst>
                </a:gridCol>
              </a:tblGrid>
              <a:tr h="717090">
                <a:tc>
                  <a:txBody>
                    <a:bodyPr/>
                    <a:lstStyle/>
                    <a:p>
                      <a:pPr fontAlgn="ctr"/>
                      <a:r>
                        <a:rPr lang="en-US" b="1" dirty="0">
                          <a:effectLst/>
                        </a:rPr>
                        <a:t>Mucous membranes</a:t>
                      </a:r>
                    </a:p>
                  </a:txBody>
                  <a:tcPr anchor="ctr">
                    <a:solidFill>
                      <a:schemeClr val="accent2"/>
                    </a:solidFill>
                  </a:tcPr>
                </a:tc>
                <a:extLst>
                  <a:ext uri="{0D108BD9-81ED-4DB2-BD59-A6C34878D82A}">
                    <a16:rowId xmlns:a16="http://schemas.microsoft.com/office/drawing/2014/main" xmlns="" val="3570102317"/>
                  </a:ext>
                </a:extLst>
              </a:tr>
              <a:tr h="320799">
                <a:tc>
                  <a:txBody>
                    <a:bodyPr/>
                    <a:lstStyle/>
                    <a:p>
                      <a:pPr fontAlgn="t"/>
                      <a:r>
                        <a:rPr lang="en-US" dirty="0">
                          <a:effectLst/>
                        </a:rPr>
                        <a:t>Gingival hyperemia</a:t>
                      </a:r>
                    </a:p>
                  </a:txBody>
                  <a:tcPr anchor="ctr">
                    <a:solidFill>
                      <a:schemeClr val="accent2">
                        <a:lumMod val="60000"/>
                        <a:lumOff val="40000"/>
                      </a:schemeClr>
                    </a:solidFill>
                  </a:tcPr>
                </a:tc>
                <a:extLst>
                  <a:ext uri="{0D108BD9-81ED-4DB2-BD59-A6C34878D82A}">
                    <a16:rowId xmlns:a16="http://schemas.microsoft.com/office/drawing/2014/main" xmlns="" val="986137040"/>
                  </a:ext>
                </a:extLst>
              </a:tr>
              <a:tr h="320799">
                <a:tc>
                  <a:txBody>
                    <a:bodyPr/>
                    <a:lstStyle/>
                    <a:p>
                      <a:pPr fontAlgn="t"/>
                      <a:r>
                        <a:rPr lang="en-US" dirty="0">
                          <a:effectLst/>
                        </a:rPr>
                        <a:t>Gingivitis</a:t>
                      </a:r>
                    </a:p>
                  </a:txBody>
                  <a:tcPr anchor="ctr">
                    <a:solidFill>
                      <a:schemeClr val="accent2">
                        <a:lumMod val="60000"/>
                        <a:lumOff val="40000"/>
                      </a:schemeClr>
                    </a:solidFill>
                  </a:tcPr>
                </a:tc>
                <a:extLst>
                  <a:ext uri="{0D108BD9-81ED-4DB2-BD59-A6C34878D82A}">
                    <a16:rowId xmlns:a16="http://schemas.microsoft.com/office/drawing/2014/main" xmlns="" val="2570804833"/>
                  </a:ext>
                </a:extLst>
              </a:tr>
              <a:tr h="320799">
                <a:tc>
                  <a:txBody>
                    <a:bodyPr/>
                    <a:lstStyle/>
                    <a:p>
                      <a:pPr fontAlgn="t"/>
                      <a:r>
                        <a:rPr lang="en-US" dirty="0">
                          <a:effectLst/>
                        </a:rPr>
                        <a:t>Bluish discoloration of the cervix</a:t>
                      </a:r>
                    </a:p>
                  </a:txBody>
                  <a:tcPr anchor="ctr">
                    <a:solidFill>
                      <a:schemeClr val="accent2">
                        <a:lumMod val="60000"/>
                        <a:lumOff val="40000"/>
                      </a:schemeClr>
                    </a:solidFill>
                  </a:tcPr>
                </a:tc>
                <a:extLst>
                  <a:ext uri="{0D108BD9-81ED-4DB2-BD59-A6C34878D82A}">
                    <a16:rowId xmlns:a16="http://schemas.microsoft.com/office/drawing/2014/main" xmlns="" val="501061421"/>
                  </a:ext>
                </a:extLst>
              </a:tr>
              <a:tr h="320799">
                <a:tc>
                  <a:txBody>
                    <a:bodyPr/>
                    <a:lstStyle/>
                    <a:p>
                      <a:pPr fontAlgn="t"/>
                      <a:r>
                        <a:rPr lang="en-US" dirty="0">
                          <a:effectLst/>
                        </a:rPr>
                        <a:t>Erythema of the vagina</a:t>
                      </a:r>
                    </a:p>
                  </a:txBody>
                  <a:tcPr anchor="ctr">
                    <a:solidFill>
                      <a:schemeClr val="accent2">
                        <a:lumMod val="60000"/>
                        <a:lumOff val="40000"/>
                      </a:schemeClr>
                    </a:solidFill>
                  </a:tcPr>
                </a:tc>
                <a:extLst>
                  <a:ext uri="{0D108BD9-81ED-4DB2-BD59-A6C34878D82A}">
                    <a16:rowId xmlns:a16="http://schemas.microsoft.com/office/drawing/2014/main" xmlns="" val="2941567969"/>
                  </a:ext>
                </a:extLst>
              </a:tr>
            </a:tbl>
          </a:graphicData>
        </a:graphic>
      </p:graphicFrame>
      <p:graphicFrame>
        <p:nvGraphicFramePr>
          <p:cNvPr id="9" name="Table 9">
            <a:extLst>
              <a:ext uri="{FF2B5EF4-FFF2-40B4-BE49-F238E27FC236}">
                <a16:creationId xmlns:a16="http://schemas.microsoft.com/office/drawing/2014/main" xmlns="" id="{4F629965-3392-43CD-854F-B9BD9AED13AD}"/>
              </a:ext>
            </a:extLst>
          </p:cNvPr>
          <p:cNvGraphicFramePr>
            <a:graphicFrameLocks noGrp="1"/>
          </p:cNvGraphicFramePr>
          <p:nvPr>
            <p:extLst>
              <p:ext uri="{D42A27DB-BD31-4B8C-83A1-F6EECF244321}">
                <p14:modId xmlns:p14="http://schemas.microsoft.com/office/powerpoint/2010/main" val="3590846146"/>
              </p:ext>
            </p:extLst>
          </p:nvPr>
        </p:nvGraphicFramePr>
        <p:xfrm>
          <a:off x="7562085" y="1337487"/>
          <a:ext cx="2044760" cy="2294148"/>
        </p:xfrm>
        <a:graphic>
          <a:graphicData uri="http://schemas.openxmlformats.org/drawingml/2006/table">
            <a:tbl>
              <a:tblPr firstRow="1" bandRow="1">
                <a:tableStyleId>{5C22544A-7EE6-4342-B048-85BDC9FD1C3A}</a:tableStyleId>
              </a:tblPr>
              <a:tblGrid>
                <a:gridCol w="2044760">
                  <a:extLst>
                    <a:ext uri="{9D8B030D-6E8A-4147-A177-3AD203B41FA5}">
                      <a16:colId xmlns:a16="http://schemas.microsoft.com/office/drawing/2014/main" xmlns="" val="249451984"/>
                    </a:ext>
                  </a:extLst>
                </a:gridCol>
              </a:tblGrid>
              <a:tr h="739668">
                <a:tc>
                  <a:txBody>
                    <a:bodyPr/>
                    <a:lstStyle/>
                    <a:p>
                      <a:pPr fontAlgn="ctr"/>
                      <a:r>
                        <a:rPr lang="en-US" b="1" dirty="0">
                          <a:effectLst/>
                        </a:rPr>
                        <a:t>Sweat and sebaceous glands</a:t>
                      </a:r>
                    </a:p>
                  </a:txBody>
                  <a:tcPr anchor="ctr">
                    <a:solidFill>
                      <a:schemeClr val="accent2"/>
                    </a:solidFill>
                  </a:tcPr>
                </a:tc>
                <a:extLst>
                  <a:ext uri="{0D108BD9-81ED-4DB2-BD59-A6C34878D82A}">
                    <a16:rowId xmlns:a16="http://schemas.microsoft.com/office/drawing/2014/main" xmlns="" val="3029488162"/>
                  </a:ext>
                </a:extLst>
              </a:tr>
              <a:tr h="342995">
                <a:tc>
                  <a:txBody>
                    <a:bodyPr/>
                    <a:lstStyle/>
                    <a:p>
                      <a:pPr fontAlgn="t"/>
                      <a:r>
                        <a:rPr lang="en-US" dirty="0">
                          <a:effectLst/>
                        </a:rPr>
                        <a:t>Increased </a:t>
                      </a:r>
                      <a:r>
                        <a:rPr lang="en-US" dirty="0" err="1">
                          <a:effectLst/>
                        </a:rPr>
                        <a:t>eccrine</a:t>
                      </a:r>
                      <a:r>
                        <a:rPr lang="en-US" dirty="0">
                          <a:effectLst/>
                        </a:rPr>
                        <a:t> and sebaceous function</a:t>
                      </a:r>
                    </a:p>
                  </a:txBody>
                  <a:tcPr anchor="ctr">
                    <a:solidFill>
                      <a:schemeClr val="accent2">
                        <a:lumMod val="60000"/>
                        <a:lumOff val="40000"/>
                      </a:schemeClr>
                    </a:solidFill>
                  </a:tcPr>
                </a:tc>
                <a:extLst>
                  <a:ext uri="{0D108BD9-81ED-4DB2-BD59-A6C34878D82A}">
                    <a16:rowId xmlns:a16="http://schemas.microsoft.com/office/drawing/2014/main" xmlns="" val="4093997028"/>
                  </a:ext>
                </a:extLst>
              </a:tr>
              <a:tr h="342995">
                <a:tc>
                  <a:txBody>
                    <a:bodyPr/>
                    <a:lstStyle/>
                    <a:p>
                      <a:pPr fontAlgn="t"/>
                      <a:r>
                        <a:rPr lang="en-US" dirty="0">
                          <a:effectLst/>
                        </a:rPr>
                        <a:t>Decreased apocrine function</a:t>
                      </a:r>
                    </a:p>
                  </a:txBody>
                  <a:tcPr anchor="ctr">
                    <a:solidFill>
                      <a:schemeClr val="accent2">
                        <a:lumMod val="60000"/>
                        <a:lumOff val="40000"/>
                      </a:schemeClr>
                    </a:solidFill>
                  </a:tcPr>
                </a:tc>
                <a:extLst>
                  <a:ext uri="{0D108BD9-81ED-4DB2-BD59-A6C34878D82A}">
                    <a16:rowId xmlns:a16="http://schemas.microsoft.com/office/drawing/2014/main" xmlns="" val="797818449"/>
                  </a:ext>
                </a:extLst>
              </a:tr>
            </a:tbl>
          </a:graphicData>
        </a:graphic>
      </p:graphicFrame>
      <p:graphicFrame>
        <p:nvGraphicFramePr>
          <p:cNvPr id="10" name="Table 7">
            <a:extLst>
              <a:ext uri="{FF2B5EF4-FFF2-40B4-BE49-F238E27FC236}">
                <a16:creationId xmlns:a16="http://schemas.microsoft.com/office/drawing/2014/main" xmlns="" id="{A94257D8-3C46-4FF9-B7AA-B05D0EF500A2}"/>
              </a:ext>
            </a:extLst>
          </p:cNvPr>
          <p:cNvGraphicFramePr>
            <a:graphicFrameLocks/>
          </p:cNvGraphicFramePr>
          <p:nvPr>
            <p:extLst>
              <p:ext uri="{D42A27DB-BD31-4B8C-83A1-F6EECF244321}">
                <p14:modId xmlns:p14="http://schemas.microsoft.com/office/powerpoint/2010/main" val="209007969"/>
              </p:ext>
            </p:extLst>
          </p:nvPr>
        </p:nvGraphicFramePr>
        <p:xfrm>
          <a:off x="9736667" y="1337487"/>
          <a:ext cx="1981200" cy="385638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1273156499"/>
                    </a:ext>
                  </a:extLst>
                </a:gridCol>
              </a:tblGrid>
              <a:tr h="642731">
                <a:tc>
                  <a:txBody>
                    <a:bodyPr/>
                    <a:lstStyle/>
                    <a:p>
                      <a:pPr fontAlgn="ctr"/>
                      <a:r>
                        <a:rPr lang="en-US" b="1" dirty="0">
                          <a:effectLst/>
                        </a:rPr>
                        <a:t>Nails</a:t>
                      </a:r>
                    </a:p>
                  </a:txBody>
                  <a:tcPr anchor="ctr">
                    <a:solidFill>
                      <a:schemeClr val="accent2"/>
                    </a:solidFill>
                  </a:tcPr>
                </a:tc>
                <a:extLst>
                  <a:ext uri="{0D108BD9-81ED-4DB2-BD59-A6C34878D82A}">
                    <a16:rowId xmlns:a16="http://schemas.microsoft.com/office/drawing/2014/main" xmlns="" val="1881543497"/>
                  </a:ext>
                </a:extLst>
              </a:tr>
              <a:tr h="642731">
                <a:tc>
                  <a:txBody>
                    <a:bodyPr/>
                    <a:lstStyle/>
                    <a:p>
                      <a:pPr fontAlgn="t"/>
                      <a:r>
                        <a:rPr lang="en-US" dirty="0" err="1">
                          <a:effectLst/>
                        </a:rPr>
                        <a:t>Subungual</a:t>
                      </a:r>
                      <a:r>
                        <a:rPr lang="en-US" dirty="0">
                          <a:effectLst/>
                        </a:rPr>
                        <a:t> hyperkeratosis</a:t>
                      </a:r>
                    </a:p>
                  </a:txBody>
                  <a:tcPr anchor="ctr">
                    <a:solidFill>
                      <a:schemeClr val="accent2">
                        <a:lumMod val="60000"/>
                        <a:lumOff val="40000"/>
                      </a:schemeClr>
                    </a:solidFill>
                  </a:tcPr>
                </a:tc>
                <a:extLst>
                  <a:ext uri="{0D108BD9-81ED-4DB2-BD59-A6C34878D82A}">
                    <a16:rowId xmlns:a16="http://schemas.microsoft.com/office/drawing/2014/main" xmlns="" val="1696032289"/>
                  </a:ext>
                </a:extLst>
              </a:tr>
              <a:tr h="642731">
                <a:tc>
                  <a:txBody>
                    <a:bodyPr/>
                    <a:lstStyle/>
                    <a:p>
                      <a:pPr fontAlgn="t"/>
                      <a:r>
                        <a:rPr lang="en-US" dirty="0">
                          <a:effectLst/>
                        </a:rPr>
                        <a:t>Distal </a:t>
                      </a:r>
                      <a:r>
                        <a:rPr lang="en-US" dirty="0" err="1">
                          <a:effectLst/>
                        </a:rPr>
                        <a:t>onycholysis</a:t>
                      </a:r>
                      <a:endParaRPr lang="en-US" dirty="0">
                        <a:effectLst/>
                      </a:endParaRPr>
                    </a:p>
                  </a:txBody>
                  <a:tcPr anchor="ctr">
                    <a:solidFill>
                      <a:schemeClr val="accent2">
                        <a:lumMod val="60000"/>
                        <a:lumOff val="40000"/>
                      </a:schemeClr>
                    </a:solidFill>
                  </a:tcPr>
                </a:tc>
                <a:extLst>
                  <a:ext uri="{0D108BD9-81ED-4DB2-BD59-A6C34878D82A}">
                    <a16:rowId xmlns:a16="http://schemas.microsoft.com/office/drawing/2014/main" xmlns="" val="4121251529"/>
                  </a:ext>
                </a:extLst>
              </a:tr>
              <a:tr h="642731">
                <a:tc>
                  <a:txBody>
                    <a:bodyPr/>
                    <a:lstStyle/>
                    <a:p>
                      <a:pPr fontAlgn="t"/>
                      <a:r>
                        <a:rPr lang="en-US" dirty="0">
                          <a:effectLst/>
                        </a:rPr>
                        <a:t>Transverse grooves</a:t>
                      </a:r>
                    </a:p>
                  </a:txBody>
                  <a:tcPr anchor="ctr">
                    <a:solidFill>
                      <a:schemeClr val="accent2">
                        <a:lumMod val="60000"/>
                        <a:lumOff val="40000"/>
                      </a:schemeClr>
                    </a:solidFill>
                  </a:tcPr>
                </a:tc>
                <a:extLst>
                  <a:ext uri="{0D108BD9-81ED-4DB2-BD59-A6C34878D82A}">
                    <a16:rowId xmlns:a16="http://schemas.microsoft.com/office/drawing/2014/main" xmlns="" val="2352736654"/>
                  </a:ext>
                </a:extLst>
              </a:tr>
              <a:tr h="642731">
                <a:tc>
                  <a:txBody>
                    <a:bodyPr/>
                    <a:lstStyle/>
                    <a:p>
                      <a:pPr fontAlgn="t"/>
                      <a:r>
                        <a:rPr lang="en-US" dirty="0">
                          <a:effectLst/>
                        </a:rPr>
                        <a:t>Brittleness</a:t>
                      </a:r>
                    </a:p>
                  </a:txBody>
                  <a:tcPr anchor="ctr">
                    <a:solidFill>
                      <a:schemeClr val="accent2">
                        <a:lumMod val="60000"/>
                        <a:lumOff val="40000"/>
                      </a:schemeClr>
                    </a:solidFill>
                  </a:tcPr>
                </a:tc>
                <a:extLst>
                  <a:ext uri="{0D108BD9-81ED-4DB2-BD59-A6C34878D82A}">
                    <a16:rowId xmlns:a16="http://schemas.microsoft.com/office/drawing/2014/main" xmlns="" val="3629182213"/>
                  </a:ext>
                </a:extLst>
              </a:tr>
              <a:tr h="642731">
                <a:tc>
                  <a:txBody>
                    <a:bodyPr/>
                    <a:lstStyle/>
                    <a:p>
                      <a:pPr fontAlgn="t"/>
                      <a:r>
                        <a:rPr lang="en-US" dirty="0">
                          <a:effectLst/>
                        </a:rPr>
                        <a:t>Rapid growth</a:t>
                      </a:r>
                    </a:p>
                  </a:txBody>
                  <a:tcPr anchor="ctr">
                    <a:solidFill>
                      <a:schemeClr val="accent2">
                        <a:lumMod val="60000"/>
                        <a:lumOff val="40000"/>
                      </a:schemeClr>
                    </a:solidFill>
                  </a:tcPr>
                </a:tc>
                <a:extLst>
                  <a:ext uri="{0D108BD9-81ED-4DB2-BD59-A6C34878D82A}">
                    <a16:rowId xmlns:a16="http://schemas.microsoft.com/office/drawing/2014/main" xmlns="" val="361658092"/>
                  </a:ext>
                </a:extLst>
              </a:tr>
            </a:tbl>
          </a:graphicData>
        </a:graphic>
      </p:graphicFrame>
    </p:spTree>
    <p:extLst>
      <p:ext uri="{BB962C8B-B14F-4D97-AF65-F5344CB8AC3E}">
        <p14:creationId xmlns:p14="http://schemas.microsoft.com/office/powerpoint/2010/main" val="1460100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0804B4-AE6F-4E3B-92D9-46C626139239}"/>
              </a:ext>
            </a:extLst>
          </p:cNvPr>
          <p:cNvSpPr>
            <a:spLocks noGrp="1"/>
          </p:cNvSpPr>
          <p:nvPr>
            <p:ph idx="1"/>
          </p:nvPr>
        </p:nvSpPr>
        <p:spPr>
          <a:xfrm>
            <a:off x="767888" y="1512712"/>
            <a:ext cx="10058400" cy="4899377"/>
          </a:xfrm>
        </p:spPr>
        <p:txBody>
          <a:bodyPr>
            <a:normAutofit/>
          </a:bodyPr>
          <a:lstStyle/>
          <a:p>
            <a:r>
              <a:rPr lang="en-US" sz="2400" b="1" dirty="0" smtClean="0"/>
              <a:t>Changes </a:t>
            </a:r>
            <a:r>
              <a:rPr lang="en-US" sz="2400" b="1" dirty="0"/>
              <a:t>in pregnancy </a:t>
            </a:r>
            <a:r>
              <a:rPr lang="en-US" sz="2400" dirty="0"/>
              <a:t>– Almost all pregnant people develop increased skin pigmentation. The increased pigmentation usually occurs in discrete, localized areas, possibly because of regional differences in melanocyte density within the epidermis . </a:t>
            </a:r>
          </a:p>
          <a:p>
            <a:r>
              <a:rPr lang="en-US" sz="2400" dirty="0"/>
              <a:t>Generalized hyperpigmentation may occur , but is rarely caused by pregnancy alone, so other causes, such as Addison's disease, should be considered. </a:t>
            </a:r>
          </a:p>
          <a:p>
            <a:pPr>
              <a:buFont typeface="Arial" panose="020B0604020202020204" pitchFamily="34" charset="0"/>
              <a:buChar char="•"/>
            </a:pPr>
            <a:endParaRPr lang="en-US" sz="2400" b="1" u="sng" dirty="0" smtClean="0"/>
          </a:p>
          <a:p>
            <a:pPr>
              <a:buFont typeface="Arial" panose="020B0604020202020204" pitchFamily="34" charset="0"/>
              <a:buChar char="•"/>
            </a:pPr>
            <a:r>
              <a:rPr lang="en-US" sz="2400" b="1" u="sng" dirty="0" smtClean="0"/>
              <a:t>Pathogenesis</a:t>
            </a:r>
            <a:r>
              <a:rPr lang="en-US" sz="2000" b="1" u="sng" dirty="0" smtClean="0"/>
              <a:t> </a:t>
            </a:r>
            <a:r>
              <a:rPr lang="en-US" sz="2000" dirty="0"/>
              <a:t>– </a:t>
            </a:r>
            <a:r>
              <a:rPr lang="en-US" sz="2400" dirty="0"/>
              <a:t>The pathogenesis of the increased pigmentation related to pregnancy is not completely understood. One possibility is that estrogens and progesterone cause </a:t>
            </a:r>
            <a:r>
              <a:rPr lang="en-US" sz="2400" dirty="0">
                <a:solidFill>
                  <a:srgbClr val="FF0000"/>
                </a:solidFill>
              </a:rPr>
              <a:t>melanocytic stimulation </a:t>
            </a:r>
            <a:r>
              <a:rPr lang="en-US" sz="2400" dirty="0"/>
              <a:t>. </a:t>
            </a:r>
          </a:p>
        </p:txBody>
      </p:sp>
      <p:sp>
        <p:nvSpPr>
          <p:cNvPr id="4" name="TextBox 3"/>
          <p:cNvSpPr txBox="1"/>
          <p:nvPr/>
        </p:nvSpPr>
        <p:spPr>
          <a:xfrm>
            <a:off x="3694655" y="349955"/>
            <a:ext cx="4204867" cy="923330"/>
          </a:xfrm>
          <a:prstGeom prst="rect">
            <a:avLst/>
          </a:prstGeom>
          <a:noFill/>
        </p:spPr>
        <p:txBody>
          <a:bodyPr wrap="square" rtlCol="0">
            <a:spAutoFit/>
          </a:bodyPr>
          <a:lstStyle/>
          <a:p>
            <a:pPr algn="ctr"/>
            <a:r>
              <a:rPr lang="en-US" sz="3600" b="1" dirty="0" smtClean="0">
                <a:solidFill>
                  <a:srgbClr val="FF0000"/>
                </a:solidFill>
              </a:rPr>
              <a:t>Hyperpigmentation</a:t>
            </a:r>
            <a:endParaRPr lang="en-US" b="1" dirty="0">
              <a:solidFill>
                <a:srgbClr val="FF0000"/>
              </a:solidFill>
            </a:endParaRPr>
          </a:p>
          <a:p>
            <a:endParaRPr lang="en-US" dirty="0"/>
          </a:p>
        </p:txBody>
      </p:sp>
    </p:spTree>
    <p:extLst>
      <p:ext uri="{BB962C8B-B14F-4D97-AF65-F5344CB8AC3E}">
        <p14:creationId xmlns:p14="http://schemas.microsoft.com/office/powerpoint/2010/main" val="1145343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86C352-2FE9-40E2-8F91-55B6CCFBF40A}"/>
              </a:ext>
            </a:extLst>
          </p:cNvPr>
          <p:cNvSpPr>
            <a:spLocks noGrp="1"/>
          </p:cNvSpPr>
          <p:nvPr>
            <p:ph idx="1"/>
          </p:nvPr>
        </p:nvSpPr>
        <p:spPr>
          <a:xfrm>
            <a:off x="1066800" y="1040362"/>
            <a:ext cx="10058400" cy="5405594"/>
          </a:xfrm>
        </p:spPr>
        <p:txBody>
          <a:bodyPr>
            <a:noAutofit/>
          </a:bodyPr>
          <a:lstStyle/>
          <a:p>
            <a:pPr marL="0" indent="0">
              <a:buNone/>
            </a:pPr>
            <a:r>
              <a:rPr lang="en-US" sz="2000" b="1" dirty="0" smtClean="0"/>
              <a:t>Clinical </a:t>
            </a:r>
            <a:r>
              <a:rPr lang="en-US" sz="2000" b="1" dirty="0"/>
              <a:t>findings</a:t>
            </a:r>
          </a:p>
          <a:p>
            <a:r>
              <a:rPr lang="en-US" sz="2000" dirty="0" smtClean="0"/>
              <a:t>Darkening </a:t>
            </a:r>
            <a:r>
              <a:rPr lang="en-US" sz="2000" dirty="0"/>
              <a:t>of facial skin (</a:t>
            </a:r>
            <a:r>
              <a:rPr lang="en-US" sz="2000" dirty="0" err="1"/>
              <a:t>ie</a:t>
            </a:r>
            <a:r>
              <a:rPr lang="en-US" sz="2000" dirty="0"/>
              <a:t>, melasma). </a:t>
            </a:r>
            <a:r>
              <a:rPr lang="en-US" sz="2000" dirty="0" smtClean="0"/>
              <a:t>Darkening </a:t>
            </a:r>
            <a:r>
              <a:rPr lang="en-US" sz="2000" dirty="0"/>
              <a:t>of the midline skin, which becomes the </a:t>
            </a:r>
            <a:r>
              <a:rPr lang="en-US" sz="2000" dirty="0" err="1"/>
              <a:t>linea</a:t>
            </a:r>
            <a:r>
              <a:rPr lang="en-US" sz="2000" dirty="0"/>
              <a:t> nigra, is the most common finding . The increased pigmentation may span from the pubic symphysis to the xiphoid process. </a:t>
            </a:r>
          </a:p>
          <a:p>
            <a:r>
              <a:rPr lang="en-US" sz="2000" dirty="0" smtClean="0"/>
              <a:t>The </a:t>
            </a:r>
            <a:r>
              <a:rPr lang="en-US" sz="2000" dirty="0" err="1"/>
              <a:t>periareolar</a:t>
            </a:r>
            <a:r>
              <a:rPr lang="en-US" sz="2000" dirty="0"/>
              <a:t> skin also commonly darkens and extends outward in a net-like array, referred to as the secondary areola .</a:t>
            </a:r>
          </a:p>
          <a:p>
            <a:r>
              <a:rPr lang="en-US" sz="2000" dirty="0" smtClean="0"/>
              <a:t>Other </a:t>
            </a:r>
            <a:r>
              <a:rPr lang="en-US" sz="2000" dirty="0"/>
              <a:t>areas with increased pigmentation include the nipples, axillae, genitalia, perineum, anus, inner thighs, and the neck .</a:t>
            </a:r>
          </a:p>
          <a:p>
            <a:r>
              <a:rPr lang="en-US" sz="2000" dirty="0" smtClean="0"/>
              <a:t>A </a:t>
            </a:r>
            <a:r>
              <a:rPr lang="en-US" sz="2000" dirty="0"/>
              <a:t>darker hue may also be noted in recent scars and freckles</a:t>
            </a:r>
          </a:p>
          <a:p>
            <a:r>
              <a:rPr lang="en-US" sz="2000" dirty="0" err="1" smtClean="0"/>
              <a:t>Pigmentary</a:t>
            </a:r>
            <a:r>
              <a:rPr lang="en-US" sz="2000" dirty="0" smtClean="0"/>
              <a:t> </a:t>
            </a:r>
            <a:r>
              <a:rPr lang="en-US" sz="2000" dirty="0"/>
              <a:t>demarcation lines may become visible during pregnancy. </a:t>
            </a:r>
            <a:endParaRPr lang="en-US" sz="2000" dirty="0" smtClean="0"/>
          </a:p>
          <a:p>
            <a:r>
              <a:rPr lang="en-US" sz="2000" dirty="0" err="1" smtClean="0"/>
              <a:t>Acanthosis</a:t>
            </a:r>
            <a:r>
              <a:rPr lang="en-US" sz="2000" dirty="0" smtClean="0"/>
              <a:t> </a:t>
            </a:r>
            <a:r>
              <a:rPr lang="en-US" sz="2000" dirty="0" err="1" smtClean="0"/>
              <a:t>nigricans</a:t>
            </a:r>
            <a:r>
              <a:rPr lang="en-US" sz="2000" dirty="0" smtClean="0"/>
              <a:t> :Epidermal </a:t>
            </a:r>
            <a:r>
              <a:rPr lang="en-US" sz="2000" dirty="0"/>
              <a:t>hyperplasia causing symmetric, </a:t>
            </a:r>
            <a:r>
              <a:rPr lang="en-US" sz="2000" dirty="0" err="1"/>
              <a:t>hyperpigmented</a:t>
            </a:r>
            <a:r>
              <a:rPr lang="en-US" sz="2000" dirty="0"/>
              <a:t> thickening of skin, especially in axilla or on neck. Associated with </a:t>
            </a:r>
            <a:r>
              <a:rPr lang="en-US" sz="2000" dirty="0">
                <a:solidFill>
                  <a:srgbClr val="FF0000"/>
                </a:solidFill>
              </a:rPr>
              <a:t>insulin resistance </a:t>
            </a:r>
            <a:r>
              <a:rPr lang="en-US" sz="2000" dirty="0"/>
              <a:t>(</a:t>
            </a:r>
            <a:r>
              <a:rPr lang="en-US" sz="2000" dirty="0" err="1"/>
              <a:t>eg</a:t>
            </a:r>
            <a:r>
              <a:rPr lang="en-US" sz="2000" dirty="0"/>
              <a:t>, diabetes, obesity, Cushing syndrome, PCOS), visceral malignancy (</a:t>
            </a:r>
            <a:r>
              <a:rPr lang="en-US" sz="2000" dirty="0" err="1"/>
              <a:t>eg</a:t>
            </a:r>
            <a:r>
              <a:rPr lang="en-US" sz="2000" dirty="0"/>
              <a:t>, gastric adenocarcinoma</a:t>
            </a:r>
            <a:r>
              <a:rPr lang="en-US" sz="2000" dirty="0" smtClean="0"/>
              <a:t>).</a:t>
            </a:r>
            <a:endParaRPr lang="en-US" sz="2000" dirty="0"/>
          </a:p>
          <a:p>
            <a:r>
              <a:rPr lang="en-US" sz="2000" b="1" dirty="0" smtClean="0"/>
              <a:t>Postpartum </a:t>
            </a:r>
            <a:r>
              <a:rPr lang="en-US" sz="2000" b="1" dirty="0"/>
              <a:t>course </a:t>
            </a:r>
            <a:r>
              <a:rPr lang="en-US" sz="2000" dirty="0"/>
              <a:t>– Hyperpigmented areas become </a:t>
            </a:r>
            <a:r>
              <a:rPr lang="en-US" sz="2000" dirty="0">
                <a:solidFill>
                  <a:srgbClr val="FF0000"/>
                </a:solidFill>
              </a:rPr>
              <a:t>less pigmented </a:t>
            </a:r>
            <a:r>
              <a:rPr lang="en-US" sz="2000" dirty="0"/>
              <a:t>over a period of several months</a:t>
            </a:r>
            <a:r>
              <a:rPr lang="en-US" sz="2000" dirty="0" smtClean="0"/>
              <a:t>.</a:t>
            </a:r>
          </a:p>
        </p:txBody>
      </p:sp>
    </p:spTree>
    <p:extLst>
      <p:ext uri="{BB962C8B-B14F-4D97-AF65-F5344CB8AC3E}">
        <p14:creationId xmlns:p14="http://schemas.microsoft.com/office/powerpoint/2010/main" val="361595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34EDDEE-A12D-4704-8C9D-7A60B9BAF8F5}"/>
              </a:ext>
            </a:extLst>
          </p:cNvPr>
          <p:cNvPicPr>
            <a:picLocks noChangeAspect="1"/>
          </p:cNvPicPr>
          <p:nvPr/>
        </p:nvPicPr>
        <p:blipFill>
          <a:blip r:embed="rId2"/>
          <a:stretch>
            <a:fillRect/>
          </a:stretch>
        </p:blipFill>
        <p:spPr>
          <a:xfrm>
            <a:off x="304800" y="1772355"/>
            <a:ext cx="5410761" cy="3381827"/>
          </a:xfrm>
          <a:prstGeom prst="rect">
            <a:avLst/>
          </a:prstGeom>
        </p:spPr>
      </p:pic>
      <p:pic>
        <p:nvPicPr>
          <p:cNvPr id="6" name="Picture 2" descr="Image result for acanthosis nigri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641" y="1772355"/>
            <a:ext cx="4509102" cy="338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02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52CD0-6C65-41BE-88DD-E6EBEA63BA81}"/>
              </a:ext>
            </a:extLst>
          </p:cNvPr>
          <p:cNvSpPr>
            <a:spLocks noGrp="1"/>
          </p:cNvSpPr>
          <p:nvPr>
            <p:ph type="title"/>
          </p:nvPr>
        </p:nvSpPr>
        <p:spPr/>
        <p:txBody>
          <a:bodyPr/>
          <a:lstStyle/>
          <a:p>
            <a:pPr algn="ctr"/>
            <a:r>
              <a:rPr lang="en-US" b="1" dirty="0">
                <a:solidFill>
                  <a:srgbClr val="FF0000"/>
                </a:solidFill>
              </a:rPr>
              <a:t>Melasma</a:t>
            </a:r>
            <a:r>
              <a:rPr lang="en-US" dirty="0"/>
              <a:t> </a:t>
            </a:r>
          </a:p>
        </p:txBody>
      </p:sp>
      <p:sp>
        <p:nvSpPr>
          <p:cNvPr id="3" name="Content Placeholder 2">
            <a:extLst>
              <a:ext uri="{FF2B5EF4-FFF2-40B4-BE49-F238E27FC236}">
                <a16:creationId xmlns:a16="http://schemas.microsoft.com/office/drawing/2014/main" xmlns="" id="{61AD6D80-4216-45B6-A539-F173B4CA51D3}"/>
              </a:ext>
            </a:extLst>
          </p:cNvPr>
          <p:cNvSpPr>
            <a:spLocks noGrp="1"/>
          </p:cNvSpPr>
          <p:nvPr>
            <p:ph idx="1"/>
          </p:nvPr>
        </p:nvSpPr>
        <p:spPr>
          <a:xfrm>
            <a:off x="838200" y="1938514"/>
            <a:ext cx="10515600" cy="4351338"/>
          </a:xfrm>
        </p:spPr>
        <p:txBody>
          <a:bodyPr>
            <a:noAutofit/>
          </a:bodyPr>
          <a:lstStyle/>
          <a:p>
            <a:r>
              <a:rPr lang="en-US" sz="2000" b="1" dirty="0"/>
              <a:t>Course in pregnancy </a:t>
            </a:r>
            <a:r>
              <a:rPr lang="en-US" sz="2000" dirty="0"/>
              <a:t>– Melasma (</a:t>
            </a:r>
            <a:r>
              <a:rPr lang="en-US" sz="2000" dirty="0" err="1"/>
              <a:t>ie</a:t>
            </a:r>
            <a:r>
              <a:rPr lang="en-US" sz="2000" dirty="0"/>
              <a:t>, chloasma or mask of pregnancy) is the most cosmetically disturbing pigmentary change in pregnancy and occurs in up to 75 percent of pregnant people . The characteristic hyperpigmentation of the face may also occur in individuals taking oral contraceptive pills. </a:t>
            </a:r>
          </a:p>
          <a:p>
            <a:r>
              <a:rPr lang="en-US" sz="2000" b="1" dirty="0"/>
              <a:t>Risk factors</a:t>
            </a:r>
            <a:r>
              <a:rPr lang="en-US" sz="2000" dirty="0"/>
              <a:t>: – Risk factors and trigger factors include genetic predisposition, exposure to sunlight (including ultraviolet and, possibly, visible light), skin </a:t>
            </a:r>
            <a:r>
              <a:rPr lang="en-US" sz="2000" dirty="0" err="1" smtClean="0"/>
              <a:t>phototype</a:t>
            </a:r>
            <a:r>
              <a:rPr lang="en-US" sz="2000" dirty="0" smtClean="0"/>
              <a:t> </a:t>
            </a:r>
            <a:r>
              <a:rPr lang="en-US" sz="2000" dirty="0" smtClean="0">
                <a:solidFill>
                  <a:srgbClr val="FF0000"/>
                </a:solidFill>
              </a:rPr>
              <a:t>(darker skin) </a:t>
            </a:r>
            <a:r>
              <a:rPr lang="en-US" sz="2000" dirty="0"/>
              <a:t>and hormonal factors (including pregnancy, hormonal therapies, and use of oral contraceptives)</a:t>
            </a:r>
          </a:p>
          <a:p>
            <a:r>
              <a:rPr lang="en-US" sz="2000" dirty="0"/>
              <a:t> Protection from the sun (including use of broad-spectrum sunscreens with sun protection factor [SPF] of 50 or higher) is an essential part of a preventive treatment regimen</a:t>
            </a:r>
            <a:r>
              <a:rPr lang="en-US" sz="2000" dirty="0" smtClean="0"/>
              <a:t>.</a:t>
            </a:r>
          </a:p>
          <a:p>
            <a:endParaRPr lang="en-US" sz="2000" dirty="0"/>
          </a:p>
        </p:txBody>
      </p:sp>
    </p:spTree>
    <p:extLst>
      <p:ext uri="{BB962C8B-B14F-4D97-AF65-F5344CB8AC3E}">
        <p14:creationId xmlns:p14="http://schemas.microsoft.com/office/powerpoint/2010/main" val="132571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24B60D-BA2C-4231-B8FE-50CD7D1C1B67}"/>
              </a:ext>
            </a:extLst>
          </p:cNvPr>
          <p:cNvSpPr>
            <a:spLocks noGrp="1"/>
          </p:cNvSpPr>
          <p:nvPr>
            <p:ph idx="1"/>
          </p:nvPr>
        </p:nvSpPr>
        <p:spPr>
          <a:xfrm>
            <a:off x="1251678" y="954157"/>
            <a:ext cx="10178322" cy="4925435"/>
          </a:xfrm>
        </p:spPr>
        <p:txBody>
          <a:bodyPr/>
          <a:lstStyle/>
          <a:p>
            <a:pPr algn="l"/>
            <a:r>
              <a:rPr lang="en-US" sz="2400" b="1" i="0" dirty="0">
                <a:solidFill>
                  <a:srgbClr val="2A2A2A"/>
                </a:solidFill>
                <a:effectLst/>
                <a:latin typeface="proxima_nova_rgregular"/>
              </a:rPr>
              <a:t>Management of women with epilepsy during pregnancy includes the following:</a:t>
            </a:r>
          </a:p>
          <a:p>
            <a:pPr algn="l">
              <a:buFont typeface="Wingdings" panose="05000000000000000000" pitchFamily="2" charset="2"/>
              <a:buChar char="v"/>
            </a:pPr>
            <a:r>
              <a:rPr lang="en-US" sz="2400" b="0" i="0" dirty="0">
                <a:solidFill>
                  <a:srgbClr val="2A2A2A"/>
                </a:solidFill>
                <a:effectLst/>
                <a:latin typeface="proxima_nova_rgregular"/>
              </a:rPr>
              <a:t>Check total and free levels of AEDs monthly</a:t>
            </a:r>
          </a:p>
          <a:p>
            <a:pPr algn="l">
              <a:buFont typeface="Wingdings" panose="05000000000000000000" pitchFamily="2" charset="2"/>
              <a:buChar char="v"/>
            </a:pPr>
            <a:r>
              <a:rPr lang="en-US" sz="2400" b="0" i="0" dirty="0">
                <a:solidFill>
                  <a:srgbClr val="2A2A2A"/>
                </a:solidFill>
                <a:effectLst/>
                <a:latin typeface="proxima_nova_rgregular"/>
              </a:rPr>
              <a:t>Consider early genetic counseling</a:t>
            </a:r>
          </a:p>
          <a:p>
            <a:pPr algn="l">
              <a:buFont typeface="Wingdings" panose="05000000000000000000" pitchFamily="2" charset="2"/>
              <a:buChar char="v"/>
            </a:pPr>
            <a:r>
              <a:rPr lang="en-US" sz="2400" b="0" i="0" dirty="0">
                <a:solidFill>
                  <a:srgbClr val="2A2A2A"/>
                </a:solidFill>
                <a:effectLst/>
                <a:latin typeface="proxima_nova_rgregular"/>
              </a:rPr>
              <a:t>Check maternal serum alpha-fetoprotein (MSAFP) levels and perform a level II fetal survey and ultrasonography at 19-20 weeks' gestation</a:t>
            </a:r>
          </a:p>
          <a:p>
            <a:pPr algn="l">
              <a:buFont typeface="Wingdings" panose="05000000000000000000" pitchFamily="2" charset="2"/>
              <a:buChar char="v"/>
            </a:pPr>
            <a:r>
              <a:rPr lang="en-US" sz="2400" b="0" i="0" dirty="0">
                <a:solidFill>
                  <a:srgbClr val="2A2A2A"/>
                </a:solidFill>
                <a:effectLst/>
                <a:latin typeface="proxima_nova_rgregular"/>
              </a:rPr>
              <a:t>Consider amniocentesis for alpha-fetoprotein and acetylcholinesterase</a:t>
            </a:r>
          </a:p>
          <a:p>
            <a:endParaRPr lang="en-US" dirty="0"/>
          </a:p>
        </p:txBody>
      </p:sp>
    </p:spTree>
    <p:extLst>
      <p:ext uri="{BB962C8B-B14F-4D97-AF65-F5344CB8AC3E}">
        <p14:creationId xmlns:p14="http://schemas.microsoft.com/office/powerpoint/2010/main" val="1045266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58569A-1DF1-4BF1-BE10-ADD245D767E5}"/>
              </a:ext>
            </a:extLst>
          </p:cNvPr>
          <p:cNvSpPr>
            <a:spLocks noGrp="1"/>
          </p:cNvSpPr>
          <p:nvPr>
            <p:ph idx="1"/>
          </p:nvPr>
        </p:nvSpPr>
        <p:spPr>
          <a:xfrm>
            <a:off x="801757" y="711641"/>
            <a:ext cx="10058400" cy="3849624"/>
          </a:xfrm>
        </p:spPr>
        <p:txBody>
          <a:bodyPr>
            <a:normAutofit/>
          </a:bodyPr>
          <a:lstStyle/>
          <a:p>
            <a:r>
              <a:rPr lang="en-US" sz="2000" b="1" dirty="0"/>
              <a:t>Clinical findings </a:t>
            </a:r>
            <a:r>
              <a:rPr lang="en-US" sz="2000" dirty="0"/>
              <a:t>– The three clinical melasma patterns are :</a:t>
            </a:r>
          </a:p>
          <a:p>
            <a:r>
              <a:rPr lang="en-US" sz="2000" dirty="0" err="1" smtClean="0">
                <a:solidFill>
                  <a:srgbClr val="FF0000"/>
                </a:solidFill>
              </a:rPr>
              <a:t>Centrofacial</a:t>
            </a:r>
            <a:r>
              <a:rPr lang="en-US" sz="2000" dirty="0" smtClean="0"/>
              <a:t> </a:t>
            </a:r>
            <a:r>
              <a:rPr lang="en-US" sz="2000" dirty="0"/>
              <a:t>– Involving the cheeks , forehead , upper lip , nose and chin </a:t>
            </a:r>
          </a:p>
          <a:p>
            <a:r>
              <a:rPr lang="en-US" sz="2000" dirty="0" smtClean="0">
                <a:solidFill>
                  <a:srgbClr val="FF0000"/>
                </a:solidFill>
              </a:rPr>
              <a:t>Malar </a:t>
            </a:r>
            <a:r>
              <a:rPr lang="en-US" sz="2000" dirty="0" smtClean="0"/>
              <a:t>– </a:t>
            </a:r>
            <a:r>
              <a:rPr lang="en-US" sz="2000" dirty="0"/>
              <a:t>Involving the cheeks and nose .</a:t>
            </a:r>
          </a:p>
          <a:p>
            <a:r>
              <a:rPr lang="en-US" sz="2000" dirty="0" smtClean="0">
                <a:solidFill>
                  <a:srgbClr val="FF0000"/>
                </a:solidFill>
              </a:rPr>
              <a:t>Mandibular</a:t>
            </a:r>
            <a:r>
              <a:rPr lang="en-US" sz="2000" dirty="0" smtClean="0"/>
              <a:t> </a:t>
            </a:r>
            <a:r>
              <a:rPr lang="en-US" sz="2000" dirty="0"/>
              <a:t>– Involving the ramus of the mandible .</a:t>
            </a:r>
          </a:p>
          <a:p>
            <a:r>
              <a:rPr lang="en-US" sz="2000" dirty="0" smtClean="0"/>
              <a:t>There </a:t>
            </a:r>
            <a:r>
              <a:rPr lang="en-US" sz="2000" dirty="0"/>
              <a:t>is conflicting information about the frequency of each type . It is possible that differences in skin pigmentation, as well as different climates, play a role in which pattern is.</a:t>
            </a:r>
          </a:p>
          <a:p>
            <a:endParaRPr lang="en-US" sz="2000" dirty="0"/>
          </a:p>
        </p:txBody>
      </p:sp>
      <p:pic>
        <p:nvPicPr>
          <p:cNvPr id="4098" name="Picture 2" descr="Differnet patterns of melasma | Download Scientific Diagram">
            <a:extLst>
              <a:ext uri="{FF2B5EF4-FFF2-40B4-BE49-F238E27FC236}">
                <a16:creationId xmlns:a16="http://schemas.microsoft.com/office/drawing/2014/main" xmlns="" id="{0352D83B-0B56-4696-BE53-42F58B234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7" y="3721169"/>
            <a:ext cx="1024393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6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C027E-B864-4E83-BDCC-3F3D4560897A}"/>
              </a:ext>
            </a:extLst>
          </p:cNvPr>
          <p:cNvSpPr>
            <a:spLocks noGrp="1"/>
          </p:cNvSpPr>
          <p:nvPr>
            <p:ph type="title"/>
          </p:nvPr>
        </p:nvSpPr>
        <p:spPr/>
        <p:txBody>
          <a:bodyPr/>
          <a:lstStyle/>
          <a:p>
            <a:pPr algn="ctr"/>
            <a:r>
              <a:rPr lang="en-US" b="1" dirty="0" err="1" smtClean="0">
                <a:solidFill>
                  <a:srgbClr val="FF0000"/>
                </a:solidFill>
              </a:rPr>
              <a:t>Melasma</a:t>
            </a:r>
            <a:r>
              <a:rPr lang="en-US" b="1" dirty="0" smtClean="0"/>
              <a:t> </a:t>
            </a:r>
            <a:r>
              <a:rPr lang="en-US" b="1" dirty="0" smtClean="0">
                <a:solidFill>
                  <a:srgbClr val="FF0000"/>
                </a:solidFill>
              </a:rPr>
              <a:t>(pregnancy</a:t>
            </a:r>
            <a:r>
              <a:rPr lang="en-US" b="1" dirty="0" smtClean="0"/>
              <a:t> </a:t>
            </a:r>
            <a:r>
              <a:rPr lang="en-US" b="1" dirty="0" smtClean="0">
                <a:solidFill>
                  <a:srgbClr val="FF0000"/>
                </a:solidFill>
              </a:rPr>
              <a:t>mask)</a:t>
            </a:r>
            <a:endParaRPr lang="en-US" b="1" dirty="0">
              <a:solidFill>
                <a:srgbClr val="FF0000"/>
              </a:solidFill>
            </a:endParaRPr>
          </a:p>
        </p:txBody>
      </p:sp>
      <p:pic>
        <p:nvPicPr>
          <p:cNvPr id="2054" name="Picture 6" descr="Melasma - Dermatology - Medbullets Step 1">
            <a:extLst>
              <a:ext uri="{FF2B5EF4-FFF2-40B4-BE49-F238E27FC236}">
                <a16:creationId xmlns:a16="http://schemas.microsoft.com/office/drawing/2014/main" xmlns="" id="{82B0339D-4DD9-4D33-9BFC-19520702AC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4370" y="2137526"/>
            <a:ext cx="4041290" cy="3869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 what you are Looking at in the mirror melasma? - Agriculture Alliance">
            <a:extLst>
              <a:ext uri="{FF2B5EF4-FFF2-40B4-BE49-F238E27FC236}">
                <a16:creationId xmlns:a16="http://schemas.microsoft.com/office/drawing/2014/main" xmlns="" id="{70CD7273-CC45-4227-83B6-DEDB41F62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49" y="2146852"/>
            <a:ext cx="4263887" cy="386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91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2A3FFC-2F2D-4952-8643-6A7517C7D344}"/>
              </a:ext>
            </a:extLst>
          </p:cNvPr>
          <p:cNvSpPr>
            <a:spLocks noGrp="1"/>
          </p:cNvSpPr>
          <p:nvPr>
            <p:ph idx="1"/>
          </p:nvPr>
        </p:nvSpPr>
        <p:spPr>
          <a:xfrm>
            <a:off x="883233" y="1738141"/>
            <a:ext cx="10058400" cy="3849624"/>
          </a:xfrm>
        </p:spPr>
        <p:txBody>
          <a:bodyPr>
            <a:normAutofit/>
          </a:bodyPr>
          <a:lstStyle/>
          <a:p>
            <a:r>
              <a:rPr lang="en-US" sz="2000" b="1" dirty="0"/>
              <a:t>Postpartum course </a:t>
            </a:r>
            <a:r>
              <a:rPr lang="en-US" sz="2000" dirty="0"/>
              <a:t>– Melasma related to pregnancy </a:t>
            </a:r>
            <a:r>
              <a:rPr lang="en-US" sz="2000" dirty="0">
                <a:solidFill>
                  <a:srgbClr val="FF0000"/>
                </a:solidFill>
              </a:rPr>
              <a:t>usually regresses within one year </a:t>
            </a:r>
            <a:r>
              <a:rPr lang="en-US" sz="2000" dirty="0"/>
              <a:t>. However, </a:t>
            </a:r>
            <a:r>
              <a:rPr lang="en-US" sz="2000" dirty="0">
                <a:solidFill>
                  <a:srgbClr val="FF0000"/>
                </a:solidFill>
              </a:rPr>
              <a:t>some areas of hyperpigmentation may never completely resolve </a:t>
            </a:r>
            <a:r>
              <a:rPr lang="en-US" sz="2000" dirty="0"/>
              <a:t>.</a:t>
            </a:r>
          </a:p>
          <a:p>
            <a:r>
              <a:rPr lang="en-US" sz="2000" b="1" dirty="0" smtClean="0"/>
              <a:t>Treatment</a:t>
            </a:r>
            <a:r>
              <a:rPr lang="en-US" sz="2000" dirty="0" smtClean="0"/>
              <a:t> </a:t>
            </a:r>
            <a:r>
              <a:rPr lang="en-US" sz="2000" dirty="0"/>
              <a:t>– Postpartum patients who are bothered by persistent melasma may desire treatment. Options include topical skin-lightening </a:t>
            </a:r>
            <a:r>
              <a:rPr lang="en-US" sz="2000" dirty="0" smtClean="0"/>
              <a:t>agents as hydroquinone (inhibit </a:t>
            </a:r>
            <a:r>
              <a:rPr lang="en-US" sz="2000" dirty="0" err="1" smtClean="0"/>
              <a:t>tyrosinase</a:t>
            </a:r>
            <a:r>
              <a:rPr lang="en-US" sz="2000" dirty="0"/>
              <a:t>)</a:t>
            </a:r>
            <a:r>
              <a:rPr lang="en-US" sz="2000" dirty="0" smtClean="0"/>
              <a:t>, </a:t>
            </a:r>
            <a:r>
              <a:rPr lang="en-US" sz="2000" dirty="0"/>
              <a:t>oral tranexamic acid, chemical peels, and laser and light therapies.</a:t>
            </a:r>
          </a:p>
        </p:txBody>
      </p:sp>
    </p:spTree>
    <p:extLst>
      <p:ext uri="{BB962C8B-B14F-4D97-AF65-F5344CB8AC3E}">
        <p14:creationId xmlns:p14="http://schemas.microsoft.com/office/powerpoint/2010/main" val="1000242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69E65-34D4-46FE-962B-3A5CAFAE56EE}"/>
              </a:ext>
            </a:extLst>
          </p:cNvPr>
          <p:cNvSpPr>
            <a:spLocks noGrp="1"/>
          </p:cNvSpPr>
          <p:nvPr>
            <p:ph type="title"/>
          </p:nvPr>
        </p:nvSpPr>
        <p:spPr/>
        <p:txBody>
          <a:bodyPr/>
          <a:lstStyle/>
          <a:p>
            <a:pPr algn="ctr"/>
            <a:r>
              <a:rPr lang="en-US" b="1" dirty="0">
                <a:solidFill>
                  <a:srgbClr val="FF0000"/>
                </a:solidFill>
              </a:rPr>
              <a:t>Vascular </a:t>
            </a:r>
            <a:r>
              <a:rPr lang="en-US" b="1" dirty="0" smtClean="0">
                <a:solidFill>
                  <a:srgbClr val="FF0000"/>
                </a:solidFill>
              </a:rPr>
              <a:t>changes</a:t>
            </a:r>
            <a:endParaRPr lang="en-US" b="1" dirty="0">
              <a:solidFill>
                <a:srgbClr val="FF0000"/>
              </a:solidFill>
            </a:endParaRPr>
          </a:p>
        </p:txBody>
      </p:sp>
      <p:sp>
        <p:nvSpPr>
          <p:cNvPr id="3" name="Content Placeholder 2">
            <a:extLst>
              <a:ext uri="{FF2B5EF4-FFF2-40B4-BE49-F238E27FC236}">
                <a16:creationId xmlns:a16="http://schemas.microsoft.com/office/drawing/2014/main" xmlns="" id="{19304B2C-8628-4978-A9AF-86C5DDC31707}"/>
              </a:ext>
            </a:extLst>
          </p:cNvPr>
          <p:cNvSpPr>
            <a:spLocks noGrp="1"/>
          </p:cNvSpPr>
          <p:nvPr>
            <p:ph idx="1"/>
          </p:nvPr>
        </p:nvSpPr>
        <p:spPr/>
        <p:txBody>
          <a:bodyPr>
            <a:normAutofit/>
          </a:bodyPr>
          <a:lstStyle/>
          <a:p>
            <a:r>
              <a:rPr lang="en-US" sz="2400" dirty="0"/>
              <a:t>Estrogen and other pregnancy-related factors cause vascular distention, vascular instability, and proliferation of blood vessels during pregnancy. These vascular alterations result in the numerous changes in skin, which are described in the following sections and usually </a:t>
            </a:r>
            <a:r>
              <a:rPr lang="en-US" sz="2400" dirty="0">
                <a:solidFill>
                  <a:srgbClr val="FF0000"/>
                </a:solidFill>
              </a:rPr>
              <a:t>regress postpartum</a:t>
            </a:r>
            <a:r>
              <a:rPr lang="en-US" sz="2400" dirty="0"/>
              <a:t>. </a:t>
            </a:r>
            <a:endParaRPr lang="en-US" sz="2400" dirty="0" smtClean="0"/>
          </a:p>
          <a:p>
            <a:endParaRPr lang="en-US" sz="2400" dirty="0"/>
          </a:p>
          <a:p>
            <a:pPr marL="0" indent="0">
              <a:buNone/>
            </a:pPr>
            <a:r>
              <a:rPr lang="en-US" sz="2400" b="1" dirty="0" smtClean="0">
                <a:solidFill>
                  <a:srgbClr val="FF0000"/>
                </a:solidFill>
              </a:rPr>
              <a:t>Vascular spiders:</a:t>
            </a:r>
            <a:endParaRPr lang="en-US" sz="2400" b="1" dirty="0">
              <a:solidFill>
                <a:srgbClr val="FF0000"/>
              </a:solidFill>
            </a:endParaRPr>
          </a:p>
          <a:p>
            <a:r>
              <a:rPr lang="en-US" sz="2400" b="1" dirty="0"/>
              <a:t>Course in pregnancy </a:t>
            </a:r>
            <a:r>
              <a:rPr lang="en-US" sz="2400" dirty="0"/>
              <a:t>– Vascular spiders (</a:t>
            </a:r>
            <a:r>
              <a:rPr lang="en-US" sz="2400" dirty="0" err="1"/>
              <a:t>eg</a:t>
            </a:r>
            <a:r>
              <a:rPr lang="en-US" sz="2400" dirty="0"/>
              <a:t>, spider angiomas, spider nevi, arterial spiders, spider telangiectasia)  develop in approximately 66 percent of light-skinned and 11 percent of dark-skinned pregnant people, typically appearing in the </a:t>
            </a:r>
            <a:r>
              <a:rPr lang="en-US" sz="2400" dirty="0">
                <a:solidFill>
                  <a:srgbClr val="FF0000"/>
                </a:solidFill>
              </a:rPr>
              <a:t>second to fifth month of pregnancy </a:t>
            </a:r>
            <a:r>
              <a:rPr lang="en-US" sz="2400" dirty="0"/>
              <a:t>.</a:t>
            </a:r>
            <a:endParaRPr lang="en-US" sz="2000" dirty="0"/>
          </a:p>
        </p:txBody>
      </p:sp>
    </p:spTree>
    <p:extLst>
      <p:ext uri="{BB962C8B-B14F-4D97-AF65-F5344CB8AC3E}">
        <p14:creationId xmlns:p14="http://schemas.microsoft.com/office/powerpoint/2010/main" val="3008992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508B03-F61D-4A90-8B68-BFE33EF36C45}"/>
              </a:ext>
            </a:extLst>
          </p:cNvPr>
          <p:cNvSpPr>
            <a:spLocks noGrp="1"/>
          </p:cNvSpPr>
          <p:nvPr>
            <p:ph idx="1"/>
          </p:nvPr>
        </p:nvSpPr>
        <p:spPr>
          <a:xfrm>
            <a:off x="532787" y="976684"/>
            <a:ext cx="10677080" cy="5051582"/>
          </a:xfrm>
        </p:spPr>
        <p:txBody>
          <a:bodyPr>
            <a:noAutofit/>
          </a:bodyPr>
          <a:lstStyle/>
          <a:p>
            <a:r>
              <a:rPr lang="en-US" sz="2400" b="1" dirty="0"/>
              <a:t>Clinical findings </a:t>
            </a:r>
            <a:r>
              <a:rPr lang="en-US" sz="2400" dirty="0"/>
              <a:t>– The lesions are red with branches extending out from a central puncta. They are most common around the eyes and occur almost exclusively in areas drained by the superior vena cava: neck, face, upper chest, arms, and hands . Lesions in a dermatomal distribution, termed unilateral nevoid telangiectasia or unilateral dermatomal superficial telangiectasia, may appear during pregnancy, as well. </a:t>
            </a:r>
            <a:r>
              <a:rPr lang="en-US" sz="2400" dirty="0">
                <a:solidFill>
                  <a:srgbClr val="FF0000"/>
                </a:solidFill>
              </a:rPr>
              <a:t>(</a:t>
            </a:r>
            <a:r>
              <a:rPr lang="en-US" sz="2400" dirty="0" err="1" smtClean="0">
                <a:solidFill>
                  <a:srgbClr val="FF0000"/>
                </a:solidFill>
              </a:rPr>
              <a:t>Blanchable</a:t>
            </a:r>
            <a:r>
              <a:rPr lang="en-US" sz="2400" dirty="0" smtClean="0">
                <a:solidFill>
                  <a:srgbClr val="FF0000"/>
                </a:solidFill>
              </a:rPr>
              <a:t>)</a:t>
            </a:r>
            <a:r>
              <a:rPr lang="en-US" sz="2400" dirty="0" smtClean="0"/>
              <a:t> </a:t>
            </a:r>
            <a:endParaRPr lang="en-US" sz="2400" dirty="0"/>
          </a:p>
          <a:p>
            <a:r>
              <a:rPr lang="en-US" sz="2400" b="1" dirty="0"/>
              <a:t>Postpartum course </a:t>
            </a:r>
            <a:r>
              <a:rPr lang="en-US" sz="2400" dirty="0"/>
              <a:t>– Most lesions (90 percent) </a:t>
            </a:r>
            <a:r>
              <a:rPr lang="en-US" sz="2400" dirty="0">
                <a:solidFill>
                  <a:srgbClr val="FF0000"/>
                </a:solidFill>
              </a:rPr>
              <a:t>regress by three months </a:t>
            </a:r>
            <a:r>
              <a:rPr lang="en-US" sz="2400" dirty="0"/>
              <a:t>postpartum. </a:t>
            </a:r>
          </a:p>
          <a:p>
            <a:r>
              <a:rPr lang="en-US" sz="2400" b="1" dirty="0"/>
              <a:t>Treatment</a:t>
            </a:r>
            <a:r>
              <a:rPr lang="en-US" sz="2400" dirty="0"/>
              <a:t> – Persistent spider veins/telangiectasias of the lower extremity can be cosmetically disturbing to patients and can be treated with sclerotherapy or with lasers .</a:t>
            </a:r>
          </a:p>
        </p:txBody>
      </p:sp>
    </p:spTree>
    <p:extLst>
      <p:ext uri="{BB962C8B-B14F-4D97-AF65-F5344CB8AC3E}">
        <p14:creationId xmlns:p14="http://schemas.microsoft.com/office/powerpoint/2010/main" val="179132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regnancy Dermatoses">
            <a:extLst>
              <a:ext uri="{FF2B5EF4-FFF2-40B4-BE49-F238E27FC236}">
                <a16:creationId xmlns:a16="http://schemas.microsoft.com/office/drawing/2014/main" xmlns="" id="{A81976EF-FAE4-427E-894D-E8EE68C4C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06" y="1800989"/>
            <a:ext cx="4587015" cy="36534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clerotherapy using image guidance">
            <a:extLst>
              <a:ext uri="{FF2B5EF4-FFF2-40B4-BE49-F238E27FC236}">
                <a16:creationId xmlns:a16="http://schemas.microsoft.com/office/drawing/2014/main" xmlns="" id="{B80CC6EF-DCFA-4E79-A6D5-6B244E69D8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5439" y="1182629"/>
            <a:ext cx="3390900" cy="489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82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5D1D4-671F-430C-A957-3D243C999F82}"/>
              </a:ext>
            </a:extLst>
          </p:cNvPr>
          <p:cNvSpPr>
            <a:spLocks noGrp="1"/>
          </p:cNvSpPr>
          <p:nvPr>
            <p:ph type="title"/>
          </p:nvPr>
        </p:nvSpPr>
        <p:spPr/>
        <p:txBody>
          <a:bodyPr/>
          <a:lstStyle/>
          <a:p>
            <a:pPr algn="ctr"/>
            <a:r>
              <a:rPr lang="en-US" b="1" dirty="0">
                <a:solidFill>
                  <a:srgbClr val="FF0000"/>
                </a:solidFill>
              </a:rPr>
              <a:t>Palmar erythema </a:t>
            </a:r>
          </a:p>
        </p:txBody>
      </p:sp>
      <p:pic>
        <p:nvPicPr>
          <p:cNvPr id="7172" name="Picture 4" descr="Palmar erythema causes, diagnosis &amp;amp; palmar erythema treatment">
            <a:extLst>
              <a:ext uri="{FF2B5EF4-FFF2-40B4-BE49-F238E27FC236}">
                <a16:creationId xmlns:a16="http://schemas.microsoft.com/office/drawing/2014/main" xmlns="" id="{05DB0E3C-C230-4D79-9110-3D970CC8E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6" y="2014194"/>
            <a:ext cx="5281958" cy="38300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329E5835-1FE8-4FA2-BD96-D0500E098C51}"/>
              </a:ext>
            </a:extLst>
          </p:cNvPr>
          <p:cNvPicPr>
            <a:picLocks noChangeAspect="1"/>
          </p:cNvPicPr>
          <p:nvPr/>
        </p:nvPicPr>
        <p:blipFill>
          <a:blip r:embed="rId3"/>
          <a:stretch>
            <a:fillRect/>
          </a:stretch>
        </p:blipFill>
        <p:spPr>
          <a:xfrm>
            <a:off x="6294784" y="2014194"/>
            <a:ext cx="4830416" cy="3830015"/>
          </a:xfrm>
          <a:prstGeom prst="rect">
            <a:avLst/>
          </a:prstGeom>
        </p:spPr>
      </p:pic>
    </p:spTree>
    <p:extLst>
      <p:ext uri="{BB962C8B-B14F-4D97-AF65-F5344CB8AC3E}">
        <p14:creationId xmlns:p14="http://schemas.microsoft.com/office/powerpoint/2010/main" val="1442401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rgbClr val="FF0000"/>
                </a:solidFill>
              </a:rPr>
              <a:t>Vascular</a:t>
            </a:r>
            <a:r>
              <a:rPr lang="en-US" sz="2400" b="1" dirty="0">
                <a:solidFill>
                  <a:srgbClr val="FF0000"/>
                </a:solidFill>
              </a:rPr>
              <a:t> </a:t>
            </a:r>
            <a:r>
              <a:rPr lang="en-US" b="1" dirty="0" smtClean="0">
                <a:solidFill>
                  <a:srgbClr val="FF0000"/>
                </a:solidFill>
              </a:rPr>
              <a:t>tumors</a:t>
            </a:r>
            <a:endParaRPr lang="en-US" sz="2400" dirty="0">
              <a:solidFill>
                <a:srgbClr val="FF0000"/>
              </a:solidFill>
            </a:endParaRPr>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FF0000"/>
                </a:solidFill>
              </a:rPr>
              <a:t>Pyogenic </a:t>
            </a:r>
            <a:r>
              <a:rPr lang="en-US" sz="2400" b="1" dirty="0">
                <a:solidFill>
                  <a:srgbClr val="FF0000"/>
                </a:solidFill>
              </a:rPr>
              <a:t>granulomas</a:t>
            </a:r>
          </a:p>
          <a:p>
            <a:r>
              <a:rPr lang="en-US" sz="1900" b="1" dirty="0"/>
              <a:t>Clinical findings </a:t>
            </a:r>
            <a:r>
              <a:rPr lang="en-US" sz="1900" dirty="0"/>
              <a:t>– Pyogenic granulomas (also known as lobular capillary hemangioma, pregnancy tumor or </a:t>
            </a:r>
            <a:r>
              <a:rPr lang="en-US" sz="1900" dirty="0" err="1"/>
              <a:t>epulis</a:t>
            </a:r>
            <a:r>
              <a:rPr lang="en-US" sz="1900" dirty="0"/>
              <a:t>, and granuloma </a:t>
            </a:r>
            <a:r>
              <a:rPr lang="en-US" sz="1900" dirty="0" err="1"/>
              <a:t>gravidarum</a:t>
            </a:r>
            <a:r>
              <a:rPr lang="en-US" sz="1900" dirty="0"/>
              <a:t>) are benign, vascular tumors with friable surfaces that develop over a few days to weeks. The small, soft, </a:t>
            </a:r>
            <a:r>
              <a:rPr lang="en-US" sz="1900" dirty="0" err="1"/>
              <a:t>exophytic</a:t>
            </a:r>
            <a:r>
              <a:rPr lang="en-US" sz="1900" dirty="0"/>
              <a:t>, pink or reddish purple, smooth or lobulated papules are made up of granulation tissue. </a:t>
            </a:r>
            <a:endParaRPr lang="en-US" sz="1900" dirty="0" smtClean="0"/>
          </a:p>
          <a:p>
            <a:r>
              <a:rPr lang="en-US" sz="1900" dirty="0" smtClean="0"/>
              <a:t>They </a:t>
            </a:r>
            <a:r>
              <a:rPr lang="en-US" sz="1900" dirty="0"/>
              <a:t>can occur on the oral mucous membranes or </a:t>
            </a:r>
            <a:r>
              <a:rPr lang="en-US" sz="1900" dirty="0" smtClean="0"/>
              <a:t>skin. While </a:t>
            </a:r>
            <a:r>
              <a:rPr lang="en-US" sz="1900" dirty="0"/>
              <a:t>the gingiva is the most common location, tumors of the tongue and </a:t>
            </a:r>
            <a:r>
              <a:rPr lang="en-US" sz="1900" dirty="0" err="1"/>
              <a:t>extragingival</a:t>
            </a:r>
            <a:r>
              <a:rPr lang="en-US" sz="1900" dirty="0"/>
              <a:t> sites (</a:t>
            </a:r>
            <a:r>
              <a:rPr lang="en-US" sz="1900" dirty="0" err="1"/>
              <a:t>eg</a:t>
            </a:r>
            <a:r>
              <a:rPr lang="en-US" sz="1900" dirty="0"/>
              <a:t>, lip , fingers) have also been reported. It has been estimated that approximately 2 to 5 percent of pregnant people develop intraoral pyogenic granuloma within the first five months of </a:t>
            </a:r>
            <a:r>
              <a:rPr lang="en-US" sz="1900" dirty="0" smtClean="0"/>
              <a:t>pregnancy.</a:t>
            </a:r>
            <a:endParaRPr lang="en-US" sz="1900" dirty="0"/>
          </a:p>
          <a:p>
            <a:r>
              <a:rPr lang="en-US" sz="1900" b="1" dirty="0"/>
              <a:t>Pathogenesis</a:t>
            </a:r>
            <a:r>
              <a:rPr lang="en-US" sz="1900" dirty="0"/>
              <a:t> – The lesion is thought to arise in response to local irritation/trauma and/or hormonal factors.</a:t>
            </a:r>
          </a:p>
          <a:p>
            <a:r>
              <a:rPr lang="en-US" sz="1900" b="1" dirty="0"/>
              <a:t>Course and treatment </a:t>
            </a:r>
            <a:r>
              <a:rPr lang="en-US" sz="1900" dirty="0"/>
              <a:t>– Pyogenic granulomas do not need to be excised during pregnancy as spontaneous resolution often occurs after delivery .The time to regression is unclear but can take </a:t>
            </a:r>
            <a:r>
              <a:rPr lang="en-US" sz="1900" dirty="0">
                <a:solidFill>
                  <a:srgbClr val="FF0000"/>
                </a:solidFill>
              </a:rPr>
              <a:t>weeks to months</a:t>
            </a:r>
            <a:r>
              <a:rPr lang="en-US" sz="1900" dirty="0"/>
              <a:t>.</a:t>
            </a:r>
          </a:p>
        </p:txBody>
      </p:sp>
    </p:spTree>
    <p:extLst>
      <p:ext uri="{BB962C8B-B14F-4D97-AF65-F5344CB8AC3E}">
        <p14:creationId xmlns:p14="http://schemas.microsoft.com/office/powerpoint/2010/main" val="2226310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08DF70-68BE-46E5-9DC6-3E0F25CC4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348" y="2706104"/>
            <a:ext cx="3161195" cy="18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81B5323A-5922-478A-8979-FB75353969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303" y="2706104"/>
            <a:ext cx="3011883" cy="180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xmlns="" id="{812BA82A-167E-4CB4-A471-4204B5993A0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385552" y="2706103"/>
            <a:ext cx="3274598" cy="180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372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5E6D4-0526-449E-AA2E-7A36AF4315A3}"/>
              </a:ext>
            </a:extLst>
          </p:cNvPr>
          <p:cNvSpPr>
            <a:spLocks noGrp="1"/>
          </p:cNvSpPr>
          <p:nvPr>
            <p:ph type="title"/>
          </p:nvPr>
        </p:nvSpPr>
        <p:spPr>
          <a:xfrm>
            <a:off x="838200" y="156368"/>
            <a:ext cx="10515600" cy="1325563"/>
          </a:xfrm>
        </p:spPr>
        <p:txBody>
          <a:bodyPr/>
          <a:lstStyle/>
          <a:p>
            <a:pPr algn="ctr"/>
            <a:r>
              <a:rPr lang="en-US" b="1" dirty="0">
                <a:solidFill>
                  <a:srgbClr val="FF0000"/>
                </a:solidFill>
              </a:rPr>
              <a:t>Varicosities</a:t>
            </a:r>
          </a:p>
        </p:txBody>
      </p:sp>
      <p:sp>
        <p:nvSpPr>
          <p:cNvPr id="3" name="Content Placeholder 2">
            <a:extLst>
              <a:ext uri="{FF2B5EF4-FFF2-40B4-BE49-F238E27FC236}">
                <a16:creationId xmlns:a16="http://schemas.microsoft.com/office/drawing/2014/main" xmlns="" id="{6FBE214B-C5B5-4E5F-9629-4C56C58F68AF}"/>
              </a:ext>
            </a:extLst>
          </p:cNvPr>
          <p:cNvSpPr>
            <a:spLocks noGrp="1"/>
          </p:cNvSpPr>
          <p:nvPr>
            <p:ph idx="1"/>
          </p:nvPr>
        </p:nvSpPr>
        <p:spPr>
          <a:xfrm>
            <a:off x="838200" y="1481931"/>
            <a:ext cx="10515600" cy="4351338"/>
          </a:xfrm>
        </p:spPr>
        <p:txBody>
          <a:bodyPr>
            <a:normAutofit fontScale="85000" lnSpcReduction="20000"/>
          </a:bodyPr>
          <a:lstStyle/>
          <a:p>
            <a:r>
              <a:rPr lang="en-US" sz="2100" b="1" dirty="0"/>
              <a:t>Clinical findings and course in pregnancy </a:t>
            </a:r>
            <a:r>
              <a:rPr lang="en-US" sz="2100" dirty="0"/>
              <a:t>– Lower extremity, anorectal, and vulvar varicosities all occur at increased frequency during pregnancy and cannot be prevented</a:t>
            </a:r>
            <a:r>
              <a:rPr lang="en-US" sz="2000" dirty="0"/>
              <a:t>. </a:t>
            </a:r>
            <a:endParaRPr lang="en-US" sz="2000" dirty="0" smtClean="0"/>
          </a:p>
          <a:p>
            <a:endParaRPr lang="en-US" sz="2000" dirty="0"/>
          </a:p>
          <a:p>
            <a:pPr marL="0" indent="0" algn="ctr">
              <a:buNone/>
            </a:pPr>
            <a:r>
              <a:rPr lang="en-US" sz="3000" b="1" dirty="0">
                <a:solidFill>
                  <a:srgbClr val="FF0000"/>
                </a:solidFill>
              </a:rPr>
              <a:t>Varicose veins of the lower extremity </a:t>
            </a:r>
            <a:endParaRPr lang="en-US" sz="3000" dirty="0" smtClean="0">
              <a:solidFill>
                <a:srgbClr val="FF0000"/>
              </a:solidFill>
            </a:endParaRPr>
          </a:p>
          <a:p>
            <a:r>
              <a:rPr lang="en-US" sz="2100" dirty="0" smtClean="0"/>
              <a:t>Up </a:t>
            </a:r>
            <a:r>
              <a:rPr lang="en-US" sz="2100" dirty="0"/>
              <a:t>to 50 percent of pregnant </a:t>
            </a:r>
            <a:r>
              <a:rPr lang="en-US" sz="2100" dirty="0" smtClean="0"/>
              <a:t>female </a:t>
            </a:r>
            <a:r>
              <a:rPr lang="en-US" sz="2100" dirty="0"/>
              <a:t>experience abnormal dilation of the superficial veins of the lower extremities. The varicosities can become visible anytime during pregnancy but are </a:t>
            </a:r>
            <a:r>
              <a:rPr lang="en-US" sz="2100" dirty="0">
                <a:solidFill>
                  <a:srgbClr val="FF0000"/>
                </a:solidFill>
              </a:rPr>
              <a:t>most common in the third trimester</a:t>
            </a:r>
            <a:r>
              <a:rPr lang="en-US" sz="2100" dirty="0"/>
              <a:t>. </a:t>
            </a:r>
            <a:endParaRPr lang="en-US" sz="2100" dirty="0" smtClean="0"/>
          </a:p>
          <a:p>
            <a:r>
              <a:rPr lang="en-US" sz="2100" b="1" dirty="0" smtClean="0"/>
              <a:t>Risk </a:t>
            </a:r>
            <a:r>
              <a:rPr lang="en-US" sz="2100" b="1" dirty="0"/>
              <a:t>factors </a:t>
            </a:r>
            <a:r>
              <a:rPr lang="en-US" sz="2100" dirty="0"/>
              <a:t>associated with the development of varicose veins </a:t>
            </a:r>
            <a:r>
              <a:rPr lang="en-US" sz="2100" dirty="0" smtClean="0"/>
              <a:t>include</a:t>
            </a:r>
          </a:p>
          <a:p>
            <a:pPr marL="914400" lvl="1" indent="-457200">
              <a:buAutoNum type="arabicPeriod"/>
            </a:pPr>
            <a:r>
              <a:rPr lang="en-US" sz="2100" dirty="0" smtClean="0"/>
              <a:t>high </a:t>
            </a:r>
            <a:r>
              <a:rPr lang="en-US" sz="2100" dirty="0"/>
              <a:t>estrogen/progesterone states (</a:t>
            </a:r>
            <a:r>
              <a:rPr lang="en-US" sz="2100" dirty="0" err="1"/>
              <a:t>eg</a:t>
            </a:r>
            <a:r>
              <a:rPr lang="en-US" sz="2100" dirty="0"/>
              <a:t>, pregnancy</a:t>
            </a:r>
            <a:r>
              <a:rPr lang="en-US" sz="2100" dirty="0" smtClean="0"/>
              <a:t>)</a:t>
            </a:r>
          </a:p>
          <a:p>
            <a:pPr marL="914400" lvl="1" indent="-457200">
              <a:buAutoNum type="arabicPeriod"/>
            </a:pPr>
            <a:r>
              <a:rPr lang="en-US" sz="2100" dirty="0" smtClean="0"/>
              <a:t>advancing age</a:t>
            </a:r>
          </a:p>
          <a:p>
            <a:pPr marL="914400" lvl="1" indent="-457200">
              <a:buAutoNum type="arabicPeriod"/>
            </a:pPr>
            <a:r>
              <a:rPr lang="en-US" sz="2100" dirty="0" smtClean="0"/>
              <a:t>family </a:t>
            </a:r>
            <a:r>
              <a:rPr lang="en-US" sz="2100" dirty="0"/>
              <a:t>history of venous </a:t>
            </a:r>
            <a:r>
              <a:rPr lang="en-US" sz="2100" dirty="0" smtClean="0"/>
              <a:t>disease </a:t>
            </a:r>
          </a:p>
          <a:p>
            <a:pPr marL="914400" lvl="1" indent="-457200">
              <a:buAutoNum type="arabicPeriod"/>
            </a:pPr>
            <a:r>
              <a:rPr lang="en-US" sz="2100" dirty="0" smtClean="0"/>
              <a:t>prolonged standing</a:t>
            </a:r>
          </a:p>
          <a:p>
            <a:pPr marL="914400" lvl="1" indent="-457200">
              <a:buAutoNum type="arabicPeriod"/>
            </a:pPr>
            <a:r>
              <a:rPr lang="en-US" sz="2100" dirty="0" smtClean="0"/>
              <a:t>increased </a:t>
            </a:r>
            <a:r>
              <a:rPr lang="en-US" sz="2100" dirty="0"/>
              <a:t>body mass </a:t>
            </a:r>
            <a:r>
              <a:rPr lang="en-US" sz="2100" dirty="0" smtClean="0"/>
              <a:t>index </a:t>
            </a:r>
          </a:p>
          <a:p>
            <a:pPr marL="914400" lvl="1" indent="-457200">
              <a:buAutoNum type="arabicPeriod"/>
            </a:pPr>
            <a:r>
              <a:rPr lang="en-US" sz="2100" dirty="0" smtClean="0"/>
              <a:t>physical inactivity</a:t>
            </a:r>
          </a:p>
          <a:p>
            <a:pPr marL="914400" lvl="1" indent="-457200">
              <a:buAutoNum type="arabicPeriod"/>
            </a:pPr>
            <a:r>
              <a:rPr lang="en-US" sz="2100" dirty="0" smtClean="0"/>
              <a:t>leg trauma</a:t>
            </a:r>
          </a:p>
          <a:p>
            <a:pPr marL="914400" lvl="1" indent="-457200">
              <a:buAutoNum type="arabicPeriod"/>
            </a:pPr>
            <a:r>
              <a:rPr lang="en-US" sz="2100" dirty="0" smtClean="0"/>
              <a:t>smoking</a:t>
            </a:r>
            <a:r>
              <a:rPr lang="en-US" sz="2100" dirty="0"/>
              <a:t>.</a:t>
            </a:r>
            <a:r>
              <a:rPr lang="en-US" sz="1900" dirty="0"/>
              <a:t> </a:t>
            </a:r>
          </a:p>
        </p:txBody>
      </p:sp>
      <p:pic>
        <p:nvPicPr>
          <p:cNvPr id="4" name="Picture 3"/>
          <p:cNvPicPr>
            <a:picLocks noChangeAspect="1"/>
          </p:cNvPicPr>
          <p:nvPr/>
        </p:nvPicPr>
        <p:blipFill>
          <a:blip r:embed="rId2"/>
          <a:stretch>
            <a:fillRect/>
          </a:stretch>
        </p:blipFill>
        <p:spPr>
          <a:xfrm>
            <a:off x="7915863" y="3318933"/>
            <a:ext cx="3971337" cy="3200400"/>
          </a:xfrm>
          <a:prstGeom prst="rect">
            <a:avLst/>
          </a:prstGeom>
        </p:spPr>
      </p:pic>
    </p:spTree>
    <p:extLst>
      <p:ext uri="{BB962C8B-B14F-4D97-AF65-F5344CB8AC3E}">
        <p14:creationId xmlns:p14="http://schemas.microsoft.com/office/powerpoint/2010/main" val="91617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7B587-275B-4406-A246-B0259E01183F}"/>
              </a:ext>
            </a:extLst>
          </p:cNvPr>
          <p:cNvSpPr>
            <a:spLocks noGrp="1"/>
          </p:cNvSpPr>
          <p:nvPr>
            <p:ph type="title"/>
          </p:nvPr>
        </p:nvSpPr>
        <p:spPr/>
        <p:txBody>
          <a:bodyPr>
            <a:normAutofit fontScale="90000"/>
          </a:bodyPr>
          <a:lstStyle/>
          <a:p>
            <a:r>
              <a:rPr lang="en-US" sz="4000" b="1" i="1" dirty="0">
                <a:solidFill>
                  <a:srgbClr val="2A2A2A"/>
                </a:solidFill>
                <a:effectLst/>
                <a:latin typeface="proxima_nova_rgregular"/>
              </a:rPr>
              <a:t>Risks of antiepileptic drug polytherapy for fetus</a:t>
            </a:r>
            <a:r>
              <a:rPr lang="en-US" b="0" i="0" dirty="0">
                <a:solidFill>
                  <a:srgbClr val="2A2A2A"/>
                </a:solidFill>
                <a:effectLst/>
                <a:latin typeface="proxima_nova_rgregular"/>
              </a:rPr>
              <a:t/>
            </a:r>
            <a:br>
              <a:rPr lang="en-US" b="0" i="0" dirty="0">
                <a:solidFill>
                  <a:srgbClr val="2A2A2A"/>
                </a:solidFill>
                <a:effectLst/>
                <a:latin typeface="proxima_nova_rgregular"/>
              </a:rPr>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C3A308DF-CF3D-4CB0-A517-B3AC4D9B6DB1}"/>
              </a:ext>
            </a:extLst>
          </p:cNvPr>
          <p:cNvSpPr>
            <a:spLocks noGrp="1"/>
          </p:cNvSpPr>
          <p:nvPr>
            <p:ph idx="1"/>
          </p:nvPr>
        </p:nvSpPr>
        <p:spPr>
          <a:xfrm>
            <a:off x="1251678" y="2286001"/>
            <a:ext cx="10178322" cy="4189614"/>
          </a:xfrm>
        </p:spPr>
        <p:txBody>
          <a:bodyPr/>
          <a:lstStyle/>
          <a:p>
            <a:pPr algn="l"/>
            <a:r>
              <a:rPr lang="en-US" b="0" i="0" dirty="0">
                <a:solidFill>
                  <a:srgbClr val="2A2A2A"/>
                </a:solidFill>
                <a:effectLst/>
                <a:latin typeface="proxima_nova_rgregular"/>
              </a:rPr>
              <a:t>In general, monotherapy is preferable to polytherapy when AEDs are used, and this is particularly true during pregnancy. The risk of major malformations is as high as 25% in infants of women who are taking 4 or more AEDs.</a:t>
            </a:r>
            <a:r>
              <a:rPr lang="en-US" b="0" i="0" baseline="30000" dirty="0">
                <a:solidFill>
                  <a:srgbClr val="2A2A2A"/>
                </a:solidFill>
                <a:effectLst/>
                <a:latin typeface="proxima_nova_rgregular"/>
              </a:rPr>
              <a:t> </a:t>
            </a:r>
            <a:r>
              <a:rPr lang="en-US" b="0" i="0" dirty="0">
                <a:solidFill>
                  <a:srgbClr val="2A2A2A"/>
                </a:solidFill>
                <a:effectLst/>
                <a:latin typeface="proxima_nova_rgregular"/>
              </a:rPr>
              <a:t>The AAN/AES guidelines state that AED polytherapy, as compared with monotherapy regimens, probably contributes to the development of major congenital malformations and to reduced cognitive outcomes in the fetus, and they recommend avoidance of polytherapy if possible.</a:t>
            </a:r>
          </a:p>
          <a:p>
            <a:pPr marL="0" indent="0">
              <a:buNone/>
            </a:pPr>
            <a:r>
              <a:rPr lang="en-US" dirty="0"/>
              <a:t/>
            </a:r>
            <a:br>
              <a:rPr lang="en-US" dirty="0"/>
            </a:br>
            <a:endParaRPr lang="en-US" dirty="0"/>
          </a:p>
        </p:txBody>
      </p:sp>
    </p:spTree>
    <p:extLst>
      <p:ext uri="{BB962C8B-B14F-4D97-AF65-F5344CB8AC3E}">
        <p14:creationId xmlns:p14="http://schemas.microsoft.com/office/powerpoint/2010/main" val="37802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292E2E-52C3-4E6E-87DD-2DAC3F677BDC}"/>
              </a:ext>
            </a:extLst>
          </p:cNvPr>
          <p:cNvSpPr>
            <a:spLocks noGrp="1"/>
          </p:cNvSpPr>
          <p:nvPr>
            <p:ph idx="1"/>
          </p:nvPr>
        </p:nvSpPr>
        <p:spPr>
          <a:xfrm>
            <a:off x="769365" y="997151"/>
            <a:ext cx="10058400" cy="3849624"/>
          </a:xfrm>
        </p:spPr>
        <p:txBody>
          <a:bodyPr>
            <a:noAutofit/>
          </a:bodyPr>
          <a:lstStyle/>
          <a:p>
            <a:pPr marL="0" indent="0" algn="ctr">
              <a:buNone/>
            </a:pPr>
            <a:r>
              <a:rPr lang="en-US" b="1" dirty="0">
                <a:solidFill>
                  <a:srgbClr val="FF0000"/>
                </a:solidFill>
              </a:rPr>
              <a:t>Anorectal varicosities (hemorrhoids</a:t>
            </a:r>
            <a:r>
              <a:rPr lang="en-US" b="1" dirty="0" smtClean="0">
                <a:solidFill>
                  <a:srgbClr val="FF0000"/>
                </a:solidFill>
              </a:rPr>
              <a:t>)</a:t>
            </a:r>
          </a:p>
          <a:p>
            <a:r>
              <a:rPr lang="en-US" sz="2000" dirty="0" err="1" smtClean="0"/>
              <a:t>Anorectal</a:t>
            </a:r>
            <a:r>
              <a:rPr lang="en-US" sz="2000" dirty="0" smtClean="0"/>
              <a:t> </a:t>
            </a:r>
            <a:r>
              <a:rPr lang="en-US" sz="2000" dirty="0"/>
              <a:t>symptoms are common in pregnancy, affecting up to 70 percent of pregnant patients, and these symptoms are often related to hemorrhoids . Pain and bleeding appear to be more common in the third trimester, whereas perianal itching seems to be distributed equally amongst the trimesters. </a:t>
            </a:r>
          </a:p>
          <a:p>
            <a:pPr marL="0" indent="0" algn="ctr">
              <a:buNone/>
            </a:pPr>
            <a:r>
              <a:rPr lang="en-US" b="1" dirty="0">
                <a:solidFill>
                  <a:srgbClr val="FF0000"/>
                </a:solidFill>
              </a:rPr>
              <a:t>Vulvar varicosities </a:t>
            </a:r>
            <a:endParaRPr lang="en-US" b="1" dirty="0" smtClean="0">
              <a:solidFill>
                <a:srgbClr val="FF0000"/>
              </a:solidFill>
            </a:endParaRPr>
          </a:p>
          <a:p>
            <a:r>
              <a:rPr lang="en-US" sz="2000" dirty="0" err="1"/>
              <a:t>Jacquemier's</a:t>
            </a:r>
            <a:r>
              <a:rPr lang="en-US" sz="2000" dirty="0"/>
              <a:t> sign refers to venous distention in the vestibule </a:t>
            </a:r>
            <a:r>
              <a:rPr lang="en-US" sz="2000" dirty="0" smtClean="0"/>
              <a:t>and vagina and </a:t>
            </a:r>
            <a:r>
              <a:rPr lang="en-US" sz="2000" dirty="0"/>
              <a:t>is associated with vulvar varicosities, which </a:t>
            </a:r>
            <a:r>
              <a:rPr lang="en-US" sz="2000" dirty="0" smtClean="0"/>
              <a:t>are particularly </a:t>
            </a:r>
            <a:r>
              <a:rPr lang="en-US" sz="2000" dirty="0"/>
              <a:t>difficult </a:t>
            </a:r>
            <a:r>
              <a:rPr lang="en-US" sz="2000" dirty="0" smtClean="0"/>
              <a:t>to treat. </a:t>
            </a:r>
            <a:r>
              <a:rPr lang="en-US" sz="2000" dirty="0"/>
              <a:t>The varicosities may appear like </a:t>
            </a:r>
            <a:r>
              <a:rPr lang="en-US" sz="2000" dirty="0" smtClean="0"/>
              <a:t>a </a:t>
            </a:r>
            <a:r>
              <a:rPr lang="en-US" sz="2000" dirty="0"/>
              <a:t>"bag of worms" in the </a:t>
            </a:r>
            <a:r>
              <a:rPr lang="en-US" sz="2000" dirty="0" smtClean="0"/>
              <a:t>enlarged labia. Vulvar </a:t>
            </a:r>
            <a:r>
              <a:rPr lang="en-US" sz="2000" dirty="0"/>
              <a:t>varicosities </a:t>
            </a:r>
            <a:r>
              <a:rPr lang="en-US" sz="2000" dirty="0" smtClean="0"/>
              <a:t>may be </a:t>
            </a:r>
            <a:r>
              <a:rPr lang="en-US" sz="2000" dirty="0"/>
              <a:t>associated with pelvic congestion syndrome. </a:t>
            </a:r>
            <a:r>
              <a:rPr lang="en-US" sz="2000" dirty="0" smtClean="0"/>
              <a:t>They </a:t>
            </a:r>
            <a:r>
              <a:rPr lang="en-US" sz="2000" dirty="0"/>
              <a:t>can be </a:t>
            </a:r>
            <a:r>
              <a:rPr lang="en-US" sz="2000" dirty="0" smtClean="0"/>
              <a:t>misdiagnosed </a:t>
            </a:r>
            <a:r>
              <a:rPr lang="en-US" sz="2000" dirty="0"/>
              <a:t>as cysts or </a:t>
            </a:r>
            <a:r>
              <a:rPr lang="en-US" sz="2000" dirty="0" smtClean="0"/>
              <a:t>masses                                                     , </a:t>
            </a:r>
            <a:r>
              <a:rPr lang="en-US" sz="2000" dirty="0"/>
              <a:t>including disorders of the </a:t>
            </a:r>
            <a:r>
              <a:rPr lang="en-US" sz="2000" dirty="0" err="1"/>
              <a:t>Bartholin</a:t>
            </a:r>
            <a:r>
              <a:rPr lang="en-US" sz="2000" dirty="0"/>
              <a:t> glands . </a:t>
            </a:r>
          </a:p>
          <a:p>
            <a:endParaRPr lang="en-US" sz="2000" dirty="0"/>
          </a:p>
        </p:txBody>
      </p:sp>
      <p:pic>
        <p:nvPicPr>
          <p:cNvPr id="2" name="Picture 1"/>
          <p:cNvPicPr>
            <a:picLocks noChangeAspect="1"/>
          </p:cNvPicPr>
          <p:nvPr/>
        </p:nvPicPr>
        <p:blipFill>
          <a:blip r:embed="rId2"/>
          <a:stretch>
            <a:fillRect/>
          </a:stretch>
        </p:blipFill>
        <p:spPr>
          <a:xfrm>
            <a:off x="8266430" y="4084720"/>
            <a:ext cx="2842311" cy="2676863"/>
          </a:xfrm>
          <a:prstGeom prst="rect">
            <a:avLst/>
          </a:prstGeom>
        </p:spPr>
      </p:pic>
    </p:spTree>
    <p:extLst>
      <p:ext uri="{BB962C8B-B14F-4D97-AF65-F5344CB8AC3E}">
        <p14:creationId xmlns:p14="http://schemas.microsoft.com/office/powerpoint/2010/main" val="1780332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B5483A-33EC-48D9-978F-5E4654CCAE19}"/>
              </a:ext>
            </a:extLst>
          </p:cNvPr>
          <p:cNvSpPr>
            <a:spLocks noGrp="1"/>
          </p:cNvSpPr>
          <p:nvPr>
            <p:ph idx="1"/>
          </p:nvPr>
        </p:nvSpPr>
        <p:spPr>
          <a:xfrm>
            <a:off x="1066800" y="1504188"/>
            <a:ext cx="10058400" cy="3849624"/>
          </a:xfrm>
        </p:spPr>
        <p:txBody>
          <a:bodyPr>
            <a:normAutofit/>
          </a:bodyPr>
          <a:lstStyle/>
          <a:p>
            <a:r>
              <a:rPr lang="en-US" sz="2000" b="1" dirty="0"/>
              <a:t>Pathogenesis</a:t>
            </a:r>
            <a:r>
              <a:rPr lang="en-US" sz="2000" dirty="0"/>
              <a:t> – The etiology is partly </a:t>
            </a:r>
            <a:r>
              <a:rPr lang="en-US" sz="2000" dirty="0">
                <a:solidFill>
                  <a:srgbClr val="FF0000"/>
                </a:solidFill>
              </a:rPr>
              <a:t>hemodynamic, </a:t>
            </a:r>
            <a:r>
              <a:rPr lang="en-US" sz="2000" dirty="0"/>
              <a:t>due to increased blood volume and increased venous pressure in femoral and pelvic vessels from the enlarging uterus. </a:t>
            </a:r>
            <a:r>
              <a:rPr lang="en-US" sz="2000" dirty="0">
                <a:solidFill>
                  <a:srgbClr val="FF0000"/>
                </a:solidFill>
              </a:rPr>
              <a:t>Hormonal</a:t>
            </a:r>
            <a:r>
              <a:rPr lang="en-US" sz="2000" dirty="0"/>
              <a:t> changes related to pregnancy contribute by causing relaxation of the muscular walls of the blood vessels. </a:t>
            </a:r>
            <a:r>
              <a:rPr lang="en-US" sz="2000" dirty="0">
                <a:solidFill>
                  <a:srgbClr val="FF0000"/>
                </a:solidFill>
              </a:rPr>
              <a:t>Genetic predisposition </a:t>
            </a:r>
            <a:r>
              <a:rPr lang="en-US" sz="2000" dirty="0"/>
              <a:t>also plays a role. </a:t>
            </a:r>
            <a:endParaRPr lang="en-US" sz="2000" dirty="0" smtClean="0"/>
          </a:p>
          <a:p>
            <a:r>
              <a:rPr lang="en-US" sz="2000" dirty="0" smtClean="0"/>
              <a:t>Because </a:t>
            </a:r>
            <a:r>
              <a:rPr lang="en-US" sz="2000" dirty="0"/>
              <a:t>the perineal veins do not have valves, they are susceptible to the development of varices: Up to one-half of vulvar varicosities arise from an incompetent great saphenous vein, which drains the superficial and deep external pudendal veins and posteromedial tributaries.</a:t>
            </a:r>
          </a:p>
          <a:p>
            <a:r>
              <a:rPr lang="en-US" sz="2000" dirty="0" smtClean="0"/>
              <a:t> </a:t>
            </a:r>
            <a:r>
              <a:rPr lang="en-US" sz="2000" b="1" dirty="0"/>
              <a:t>Postpartum course – </a:t>
            </a:r>
            <a:r>
              <a:rPr lang="en-US" sz="2000" dirty="0"/>
              <a:t>Varicosities </a:t>
            </a:r>
            <a:r>
              <a:rPr lang="en-US" sz="2000" dirty="0">
                <a:solidFill>
                  <a:srgbClr val="FF0000"/>
                </a:solidFill>
              </a:rPr>
              <a:t>usually regress</a:t>
            </a:r>
            <a:r>
              <a:rPr lang="en-US" sz="2000" dirty="0"/>
              <a:t>, at least partially, postpartum</a:t>
            </a:r>
            <a:r>
              <a:rPr lang="en-US" sz="2400" dirty="0"/>
              <a:t>. </a:t>
            </a:r>
            <a:endParaRPr lang="en-US" sz="2000" dirty="0"/>
          </a:p>
        </p:txBody>
      </p:sp>
    </p:spTree>
    <p:extLst>
      <p:ext uri="{BB962C8B-B14F-4D97-AF65-F5344CB8AC3E}">
        <p14:creationId xmlns:p14="http://schemas.microsoft.com/office/powerpoint/2010/main" val="32487135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F4040-3711-4687-9CC1-ED30A8CA716F}"/>
              </a:ext>
            </a:extLst>
          </p:cNvPr>
          <p:cNvSpPr>
            <a:spLocks noGrp="1"/>
          </p:cNvSpPr>
          <p:nvPr>
            <p:ph type="title"/>
          </p:nvPr>
        </p:nvSpPr>
        <p:spPr>
          <a:xfrm>
            <a:off x="838200" y="308680"/>
            <a:ext cx="10515600" cy="1325563"/>
          </a:xfrm>
        </p:spPr>
        <p:txBody>
          <a:bodyPr/>
          <a:lstStyle/>
          <a:p>
            <a:pPr algn="ctr"/>
            <a:r>
              <a:rPr lang="en-US" b="1" dirty="0">
                <a:solidFill>
                  <a:srgbClr val="FF0000"/>
                </a:solidFill>
              </a:rPr>
              <a:t>Treatment</a:t>
            </a:r>
          </a:p>
        </p:txBody>
      </p:sp>
      <p:sp>
        <p:nvSpPr>
          <p:cNvPr id="3" name="Content Placeholder 2">
            <a:extLst>
              <a:ext uri="{FF2B5EF4-FFF2-40B4-BE49-F238E27FC236}">
                <a16:creationId xmlns:a16="http://schemas.microsoft.com/office/drawing/2014/main" xmlns="" id="{FDEF49FA-0357-423D-A330-11827E42CC73}"/>
              </a:ext>
            </a:extLst>
          </p:cNvPr>
          <p:cNvSpPr>
            <a:spLocks noGrp="1"/>
          </p:cNvSpPr>
          <p:nvPr>
            <p:ph idx="1"/>
          </p:nvPr>
        </p:nvSpPr>
        <p:spPr/>
        <p:txBody>
          <a:bodyPr>
            <a:normAutofit/>
          </a:bodyPr>
          <a:lstStyle/>
          <a:p>
            <a:r>
              <a:rPr lang="en-US" sz="2000" b="1" dirty="0" smtClean="0"/>
              <a:t>Leg </a:t>
            </a:r>
            <a:r>
              <a:rPr lang="en-US" sz="2000" b="1" dirty="0"/>
              <a:t>varicosities </a:t>
            </a:r>
            <a:r>
              <a:rPr lang="en-US" sz="2000" dirty="0"/>
              <a:t>– Supportive therapy of leg varicosities includes leg elevation, compression hosiery, exercise, and avoidance of long periods of standing or sitting. Medical or surgical intervention can be considered three to six months after delivery and depends on the clinical severity and nature of underlying venous reflux ; as well as the patient’s future childbearing plans.</a:t>
            </a:r>
          </a:p>
          <a:p>
            <a:r>
              <a:rPr lang="en-US" sz="2000" b="1" dirty="0"/>
              <a:t>Hemorrhoids</a:t>
            </a:r>
            <a:r>
              <a:rPr lang="en-US" sz="2000" dirty="0"/>
              <a:t> – Adequate hydration and a diet replete with fiber may reduce constipation, which aggravates discomfort of hemorrhoids. Treatment for relief of symptoms consists of local application of anti-inflammatory, antipruritic, and local anesthetic preparations. Recurrent and severe hemorrhoids usually require surgical treatment, typically hemorrhoidectomy, which </a:t>
            </a:r>
            <a:r>
              <a:rPr lang="en-US" sz="2000" dirty="0" smtClean="0"/>
              <a:t>can be performed </a:t>
            </a:r>
            <a:r>
              <a:rPr lang="en-US" sz="2000" dirty="0"/>
              <a:t>safely during pregnancy if </a:t>
            </a:r>
            <a:r>
              <a:rPr lang="en-US" sz="2000" dirty="0" smtClean="0"/>
              <a:t>necessary.</a:t>
            </a:r>
          </a:p>
          <a:p>
            <a:r>
              <a:rPr lang="en-US" sz="2000" b="1" dirty="0" smtClean="0">
                <a:solidFill>
                  <a:prstClr val="black"/>
                </a:solidFill>
              </a:rPr>
              <a:t>Vulvar </a:t>
            </a:r>
            <a:r>
              <a:rPr lang="en-US" sz="2000" b="1" dirty="0">
                <a:solidFill>
                  <a:prstClr val="black"/>
                </a:solidFill>
              </a:rPr>
              <a:t>varicosities </a:t>
            </a:r>
            <a:r>
              <a:rPr lang="en-US" sz="2000" dirty="0">
                <a:solidFill>
                  <a:prstClr val="black"/>
                </a:solidFill>
              </a:rPr>
              <a:t>– During pregnancy, they are managed conservatively by vulvar support and compression and by avoiding prolonged standing. Symptomatic varicosities that do not resolve postpartum have been treated by </a:t>
            </a:r>
            <a:r>
              <a:rPr lang="en-US" sz="2000" dirty="0" err="1">
                <a:solidFill>
                  <a:prstClr val="black"/>
                </a:solidFill>
              </a:rPr>
              <a:t>sclerotherapy</a:t>
            </a:r>
            <a:r>
              <a:rPr lang="en-US" sz="2000" dirty="0">
                <a:solidFill>
                  <a:prstClr val="black"/>
                </a:solidFill>
              </a:rPr>
              <a:t>, excision, embolization, and ligation . The treatment depends on the size and source of the varicosities. </a:t>
            </a:r>
          </a:p>
          <a:p>
            <a:endParaRPr lang="en-US" dirty="0"/>
          </a:p>
        </p:txBody>
      </p:sp>
    </p:spTree>
    <p:extLst>
      <p:ext uri="{BB962C8B-B14F-4D97-AF65-F5344CB8AC3E}">
        <p14:creationId xmlns:p14="http://schemas.microsoft.com/office/powerpoint/2010/main" val="4208011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1" y="640293"/>
            <a:ext cx="10515600" cy="5991930"/>
          </a:xfrm>
        </p:spPr>
        <p:txBody>
          <a:bodyPr>
            <a:noAutofit/>
          </a:bodyPr>
          <a:lstStyle/>
          <a:p>
            <a:endParaRPr lang="en-US" sz="2000" b="1" dirty="0" smtClean="0"/>
          </a:p>
          <a:p>
            <a:r>
              <a:rPr lang="en-US" sz="2000" b="1" dirty="0" err="1" smtClean="0"/>
              <a:t>Hemangiomas</a:t>
            </a:r>
            <a:r>
              <a:rPr lang="en-US" sz="2000" dirty="0"/>
              <a:t>, </a:t>
            </a:r>
            <a:r>
              <a:rPr lang="en-US" sz="2000" b="1" dirty="0" err="1"/>
              <a:t>angiolipomas</a:t>
            </a:r>
            <a:r>
              <a:rPr lang="en-US" sz="2000" dirty="0"/>
              <a:t>, and </a:t>
            </a:r>
            <a:r>
              <a:rPr lang="en-US" sz="2000" b="1" dirty="0" err="1"/>
              <a:t>angiolymphoid</a:t>
            </a:r>
            <a:r>
              <a:rPr lang="en-US" sz="2000" b="1" dirty="0"/>
              <a:t> hyperplasia with  </a:t>
            </a:r>
            <a:r>
              <a:rPr lang="en-US" sz="2000" b="1" dirty="0" smtClean="0"/>
              <a:t>                                   eosinophilia</a:t>
            </a:r>
            <a:r>
              <a:rPr lang="en-US" sz="1800" b="1" dirty="0" smtClean="0"/>
              <a:t> </a:t>
            </a:r>
            <a:r>
              <a:rPr lang="en-US" sz="1800" dirty="0"/>
              <a:t>have been reported to develop or enlarge during </a:t>
            </a:r>
            <a:r>
              <a:rPr lang="en-US" sz="1800" dirty="0" smtClean="0"/>
              <a:t>pregnancy                                                                        and </a:t>
            </a:r>
            <a:r>
              <a:rPr lang="en-US" sz="1800" dirty="0"/>
              <a:t>may regress </a:t>
            </a:r>
            <a:r>
              <a:rPr lang="en-US" sz="1800" dirty="0" smtClean="0"/>
              <a:t>postpartum.</a:t>
            </a:r>
          </a:p>
          <a:p>
            <a:endParaRPr lang="en-US" sz="1800" dirty="0" smtClean="0"/>
          </a:p>
          <a:p>
            <a:endParaRPr lang="en-US" sz="1800" dirty="0" smtClean="0"/>
          </a:p>
          <a:p>
            <a:pPr marL="0" indent="0">
              <a:buNone/>
            </a:pPr>
            <a:endParaRPr lang="en-US" sz="1800" dirty="0">
              <a:solidFill>
                <a:srgbClr val="FF0000"/>
              </a:solidFill>
            </a:endParaRPr>
          </a:p>
          <a:p>
            <a:r>
              <a:rPr lang="en-US" sz="2000" b="1" dirty="0" smtClean="0">
                <a:solidFill>
                  <a:srgbClr val="FF0000"/>
                </a:solidFill>
              </a:rPr>
              <a:t>Other </a:t>
            </a:r>
            <a:r>
              <a:rPr lang="en-US" sz="2000" b="1" dirty="0">
                <a:solidFill>
                  <a:srgbClr val="FF0000"/>
                </a:solidFill>
              </a:rPr>
              <a:t>vascular changes :</a:t>
            </a:r>
            <a:r>
              <a:rPr lang="en-US" sz="2000" b="1" dirty="0"/>
              <a:t> </a:t>
            </a:r>
          </a:p>
          <a:p>
            <a:r>
              <a:rPr lang="en-US" sz="1800" b="1" dirty="0" smtClean="0"/>
              <a:t>Vasomotor </a:t>
            </a:r>
            <a:r>
              <a:rPr lang="en-US" sz="1800" b="1" dirty="0"/>
              <a:t>instability</a:t>
            </a:r>
            <a:r>
              <a:rPr lang="en-US" sz="1800" dirty="0"/>
              <a:t>, which can cause facial flushing, pallor, hot/cold sensations, and cutis </a:t>
            </a:r>
            <a:r>
              <a:rPr lang="en-US" sz="1800" dirty="0" err="1"/>
              <a:t>marmorata</a:t>
            </a:r>
            <a:r>
              <a:rPr lang="en-US" sz="1800" dirty="0"/>
              <a:t> (a bluish reticulated patch on the leg exaggerated by exposure to cold</a:t>
            </a:r>
            <a:r>
              <a:rPr lang="en-US" sz="1800" dirty="0" smtClean="0"/>
              <a:t>).</a:t>
            </a:r>
          </a:p>
          <a:p>
            <a:r>
              <a:rPr lang="en-US" sz="1800" b="1" dirty="0" smtClean="0"/>
              <a:t>capillary permeability</a:t>
            </a:r>
            <a:r>
              <a:rPr lang="en-US" sz="1800" dirty="0" smtClean="0"/>
              <a:t>, increased hydrostatic pressure &amp;increase Na &amp;water retention, which can result in peripheral or facial edema (</a:t>
            </a:r>
            <a:r>
              <a:rPr lang="en-US" sz="1800" dirty="0" err="1" smtClean="0">
                <a:solidFill>
                  <a:srgbClr val="FF0000"/>
                </a:solidFill>
              </a:rPr>
              <a:t>nonpitting</a:t>
            </a:r>
            <a:r>
              <a:rPr lang="en-US" sz="1800" dirty="0" smtClean="0">
                <a:solidFill>
                  <a:srgbClr val="FF0000"/>
                </a:solidFill>
              </a:rPr>
              <a:t>).</a:t>
            </a:r>
          </a:p>
          <a:p>
            <a:r>
              <a:rPr lang="en-US" sz="1800" b="1" dirty="0" smtClean="0"/>
              <a:t>Capillary fragility, </a:t>
            </a:r>
            <a:r>
              <a:rPr lang="en-US" sz="1800" dirty="0" smtClean="0"/>
              <a:t>leading to </a:t>
            </a:r>
            <a:r>
              <a:rPr lang="en-US" sz="1800" dirty="0" err="1" smtClean="0"/>
              <a:t>purpura</a:t>
            </a:r>
            <a:r>
              <a:rPr lang="en-US" sz="1800" dirty="0" smtClean="0"/>
              <a:t> &amp; pigmented </a:t>
            </a:r>
            <a:r>
              <a:rPr lang="en-US" sz="1800" dirty="0" err="1" smtClean="0"/>
              <a:t>purpura</a:t>
            </a:r>
            <a:r>
              <a:rPr lang="en-US" sz="1800" dirty="0" smtClean="0"/>
              <a:t> from extravasation of RBC. The lesions are </a:t>
            </a:r>
            <a:r>
              <a:rPr lang="en-US" sz="1800" dirty="0" err="1" smtClean="0">
                <a:solidFill>
                  <a:srgbClr val="FF0000"/>
                </a:solidFill>
              </a:rPr>
              <a:t>nonblanchable</a:t>
            </a:r>
            <a:r>
              <a:rPr lang="en-US" sz="1800" dirty="0" smtClean="0">
                <a:solidFill>
                  <a:srgbClr val="FF0000"/>
                </a:solidFill>
              </a:rPr>
              <a:t> &amp; </a:t>
            </a:r>
            <a:r>
              <a:rPr lang="en-US" sz="1800" dirty="0" err="1" smtClean="0">
                <a:solidFill>
                  <a:srgbClr val="FF0000"/>
                </a:solidFill>
              </a:rPr>
              <a:t>nonpalpaple</a:t>
            </a:r>
            <a:r>
              <a:rPr lang="en-US" sz="1800" dirty="0">
                <a:solidFill>
                  <a:srgbClr val="FF0000"/>
                </a:solidFill>
              </a:rPr>
              <a:t>.</a:t>
            </a:r>
          </a:p>
          <a:p>
            <a:endParaRPr lang="en-US" sz="1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250" y="1027471"/>
            <a:ext cx="2645661" cy="2157231"/>
          </a:xfrm>
          <a:prstGeom prst="rect">
            <a:avLst/>
          </a:prstGeom>
        </p:spPr>
      </p:pic>
    </p:spTree>
    <p:extLst>
      <p:ext uri="{BB962C8B-B14F-4D97-AF65-F5344CB8AC3E}">
        <p14:creationId xmlns:p14="http://schemas.microsoft.com/office/powerpoint/2010/main" val="1526884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58E14A-D013-4696-8D99-3D0DB15D85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9910" y="1590554"/>
            <a:ext cx="5350934" cy="454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91843" y="614936"/>
            <a:ext cx="4047068" cy="707886"/>
          </a:xfrm>
          <a:prstGeom prst="rect">
            <a:avLst/>
          </a:prstGeom>
          <a:noFill/>
        </p:spPr>
        <p:txBody>
          <a:bodyPr wrap="square" rtlCol="0">
            <a:spAutoFit/>
          </a:bodyPr>
          <a:lstStyle/>
          <a:p>
            <a:pPr algn="ctr"/>
            <a:r>
              <a:rPr lang="en-US" sz="4000" b="1" dirty="0">
                <a:solidFill>
                  <a:srgbClr val="FF0000"/>
                </a:solidFill>
              </a:rPr>
              <a:t>cutis </a:t>
            </a:r>
            <a:r>
              <a:rPr lang="en-US" sz="4000" b="1" dirty="0" err="1">
                <a:solidFill>
                  <a:srgbClr val="FF0000"/>
                </a:solidFill>
              </a:rPr>
              <a:t>marmorata</a:t>
            </a:r>
            <a:endParaRPr lang="en-US" sz="4000" b="1" dirty="0">
              <a:solidFill>
                <a:srgbClr val="FF0000"/>
              </a:solidFill>
            </a:endParaRPr>
          </a:p>
        </p:txBody>
      </p:sp>
    </p:spTree>
    <p:extLst>
      <p:ext uri="{BB962C8B-B14F-4D97-AF65-F5344CB8AC3E}">
        <p14:creationId xmlns:p14="http://schemas.microsoft.com/office/powerpoint/2010/main" val="18322449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FF0000"/>
                </a:solidFill>
              </a:rPr>
              <a:t>Striae</a:t>
            </a:r>
            <a:r>
              <a:rPr lang="en-US" b="1" dirty="0">
                <a:solidFill>
                  <a:srgbClr val="FF0000"/>
                </a:solidFill>
              </a:rPr>
              <a:t> </a:t>
            </a:r>
            <a:r>
              <a:rPr lang="en-US" b="1" dirty="0" err="1">
                <a:solidFill>
                  <a:srgbClr val="FF0000"/>
                </a:solidFill>
              </a:rPr>
              <a:t>gravidarum</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b="1" dirty="0"/>
              <a:t>Clinical findings and risk factors </a:t>
            </a:r>
            <a:r>
              <a:rPr lang="en-US" dirty="0"/>
              <a:t>– </a:t>
            </a:r>
            <a:r>
              <a:rPr lang="en-US" dirty="0" err="1"/>
              <a:t>Striae</a:t>
            </a:r>
            <a:r>
              <a:rPr lang="en-US" dirty="0"/>
              <a:t> </a:t>
            </a:r>
            <a:r>
              <a:rPr lang="en-US" dirty="0" err="1"/>
              <a:t>gravidarum</a:t>
            </a:r>
            <a:r>
              <a:rPr lang="en-US" dirty="0"/>
              <a:t> (</a:t>
            </a:r>
            <a:r>
              <a:rPr lang="en-US" dirty="0" err="1"/>
              <a:t>eg</a:t>
            </a:r>
            <a:r>
              <a:rPr lang="en-US" dirty="0"/>
              <a:t>, "stretch marks" or </a:t>
            </a:r>
            <a:r>
              <a:rPr lang="en-US" dirty="0" err="1"/>
              <a:t>striae</a:t>
            </a:r>
            <a:r>
              <a:rPr lang="en-US" dirty="0"/>
              <a:t> </a:t>
            </a:r>
            <a:r>
              <a:rPr lang="en-US" dirty="0" err="1"/>
              <a:t>distensae</a:t>
            </a:r>
            <a:r>
              <a:rPr lang="en-US" dirty="0"/>
              <a:t>) begin as </a:t>
            </a:r>
            <a:r>
              <a:rPr lang="en-US" dirty="0" smtClean="0"/>
              <a:t>pink/</a:t>
            </a:r>
            <a:r>
              <a:rPr lang="en-US" dirty="0" err="1" smtClean="0"/>
              <a:t>violaceous</a:t>
            </a:r>
            <a:r>
              <a:rPr lang="en-US" dirty="0" smtClean="0"/>
              <a:t> </a:t>
            </a:r>
            <a:r>
              <a:rPr lang="en-US" dirty="0"/>
              <a:t>linear </a:t>
            </a:r>
            <a:r>
              <a:rPr lang="en-US" dirty="0" smtClean="0"/>
              <a:t>patches (</a:t>
            </a:r>
            <a:r>
              <a:rPr lang="en-US" dirty="0" err="1" smtClean="0"/>
              <a:t>striae</a:t>
            </a:r>
            <a:r>
              <a:rPr lang="en-US" dirty="0" smtClean="0"/>
              <a:t> </a:t>
            </a:r>
            <a:r>
              <a:rPr lang="en-US" dirty="0" err="1" smtClean="0"/>
              <a:t>rubra</a:t>
            </a:r>
            <a:r>
              <a:rPr lang="en-US" dirty="0" smtClean="0"/>
              <a:t>) in </a:t>
            </a:r>
            <a:r>
              <a:rPr lang="en-US" dirty="0"/>
              <a:t>the </a:t>
            </a:r>
            <a:r>
              <a:rPr lang="en-US" dirty="0">
                <a:solidFill>
                  <a:srgbClr val="FF0000"/>
                </a:solidFill>
              </a:rPr>
              <a:t>sixth to seventh month of gestation</a:t>
            </a:r>
            <a:r>
              <a:rPr lang="en-US" dirty="0"/>
              <a:t>. They are most prominent on the abdomen, breasts, and thighs but also arise on the lower back, buttocks, hips, and upper arms</a:t>
            </a:r>
            <a:r>
              <a:rPr lang="en-US" dirty="0" smtClean="0"/>
              <a:t>.</a:t>
            </a:r>
          </a:p>
          <a:p>
            <a:r>
              <a:rPr lang="en-US" b="1" dirty="0" smtClean="0"/>
              <a:t>Risk </a:t>
            </a:r>
            <a:r>
              <a:rPr lang="en-US" b="1" dirty="0"/>
              <a:t>factors </a:t>
            </a:r>
            <a:r>
              <a:rPr lang="en-US" dirty="0"/>
              <a:t>include a family history of </a:t>
            </a:r>
            <a:r>
              <a:rPr lang="en-US" dirty="0" err="1"/>
              <a:t>striae</a:t>
            </a:r>
            <a:r>
              <a:rPr lang="en-US" dirty="0"/>
              <a:t> </a:t>
            </a:r>
            <a:r>
              <a:rPr lang="en-US" dirty="0" err="1"/>
              <a:t>gravidarum</a:t>
            </a:r>
            <a:r>
              <a:rPr lang="en-US" dirty="0"/>
              <a:t>, higher </a:t>
            </a:r>
            <a:r>
              <a:rPr lang="en-US" dirty="0" err="1"/>
              <a:t>prepregnancy</a:t>
            </a:r>
            <a:r>
              <a:rPr lang="en-US" dirty="0"/>
              <a:t> body mass index and weight gain during pregnancy, and increased uterine distention from multiple gestation or polyhydramnios.</a:t>
            </a:r>
          </a:p>
          <a:p>
            <a:r>
              <a:rPr lang="en-US" b="1" dirty="0"/>
              <a:t>Pathogenesis</a:t>
            </a:r>
            <a:r>
              <a:rPr lang="en-US" dirty="0"/>
              <a:t> – The pathogenesis of </a:t>
            </a:r>
            <a:r>
              <a:rPr lang="en-US" dirty="0" err="1" smtClean="0"/>
              <a:t>striae</a:t>
            </a:r>
            <a:r>
              <a:rPr lang="en-US" dirty="0" smtClean="0"/>
              <a:t> </a:t>
            </a:r>
            <a:r>
              <a:rPr lang="en-US" dirty="0" err="1"/>
              <a:t>distensae</a:t>
            </a:r>
            <a:r>
              <a:rPr lang="en-US" dirty="0"/>
              <a:t> is not well understood and is likely multifactorial. Physical factors resulting </a:t>
            </a:r>
            <a:r>
              <a:rPr lang="en-US" dirty="0" smtClean="0"/>
              <a:t>in </a:t>
            </a:r>
            <a:r>
              <a:rPr lang="en-US" dirty="0" smtClean="0">
                <a:solidFill>
                  <a:srgbClr val="FF0000"/>
                </a:solidFill>
              </a:rPr>
              <a:t>increased tension </a:t>
            </a:r>
            <a:r>
              <a:rPr lang="en-US" dirty="0" smtClean="0"/>
              <a:t>on </a:t>
            </a:r>
            <a:r>
              <a:rPr lang="en-US" dirty="0"/>
              <a:t>the skin, intrinsic alterations in skin structure or function, and hormonal factors (including </a:t>
            </a:r>
            <a:r>
              <a:rPr lang="en-US" dirty="0" err="1"/>
              <a:t>estrogens,androgens</a:t>
            </a:r>
            <a:r>
              <a:rPr lang="en-US" dirty="0"/>
              <a:t> and glucocorticoids) may be involved.</a:t>
            </a:r>
          </a:p>
          <a:p>
            <a:r>
              <a:rPr lang="en-US" b="1" dirty="0" smtClean="0"/>
              <a:t>Postpartum </a:t>
            </a:r>
            <a:r>
              <a:rPr lang="en-US" b="1" dirty="0"/>
              <a:t>course </a:t>
            </a:r>
            <a:r>
              <a:rPr lang="en-US" dirty="0"/>
              <a:t>– </a:t>
            </a:r>
            <a:r>
              <a:rPr lang="en-US" dirty="0" err="1"/>
              <a:t>Striae</a:t>
            </a:r>
            <a:r>
              <a:rPr lang="en-US" dirty="0"/>
              <a:t> </a:t>
            </a:r>
            <a:r>
              <a:rPr lang="en-US" dirty="0" smtClean="0"/>
              <a:t>can evolve into linear depressions, with fine wrinkles and hypopigmentation (</a:t>
            </a:r>
            <a:r>
              <a:rPr lang="en-US" dirty="0" err="1" smtClean="0"/>
              <a:t>striae</a:t>
            </a:r>
            <a:r>
              <a:rPr lang="en-US" dirty="0" smtClean="0"/>
              <a:t> alba) over </a:t>
            </a:r>
            <a:r>
              <a:rPr lang="en-US" dirty="0"/>
              <a:t>a period of months to one or two years postpartum, but </a:t>
            </a:r>
            <a:r>
              <a:rPr lang="en-US" b="1" dirty="0">
                <a:solidFill>
                  <a:srgbClr val="FF0000"/>
                </a:solidFill>
              </a:rPr>
              <a:t>do not </a:t>
            </a:r>
            <a:r>
              <a:rPr lang="en-US" b="1" dirty="0" smtClean="0">
                <a:solidFill>
                  <a:srgbClr val="FF0000"/>
                </a:solidFill>
              </a:rPr>
              <a:t>disappear.</a:t>
            </a:r>
            <a:endParaRPr lang="en-US" b="1" dirty="0"/>
          </a:p>
          <a:p>
            <a:r>
              <a:rPr lang="en-US" b="1" dirty="0"/>
              <a:t>Treatment</a:t>
            </a:r>
            <a:r>
              <a:rPr lang="en-US" dirty="0"/>
              <a:t> – Treatment may be desired postpartum to improve the appearance of affected skin through reducing color or texture differences between </a:t>
            </a:r>
            <a:r>
              <a:rPr lang="en-US" dirty="0" err="1"/>
              <a:t>striae</a:t>
            </a:r>
            <a:r>
              <a:rPr lang="en-US" dirty="0"/>
              <a:t> and adjacent normal skin.</a:t>
            </a:r>
          </a:p>
        </p:txBody>
      </p:sp>
    </p:spTree>
    <p:extLst>
      <p:ext uri="{BB962C8B-B14F-4D97-AF65-F5344CB8AC3E}">
        <p14:creationId xmlns:p14="http://schemas.microsoft.com/office/powerpoint/2010/main" val="40157036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8711" y="993423"/>
            <a:ext cx="6781800" cy="512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6917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Skin tags</a:t>
            </a:r>
          </a:p>
        </p:txBody>
      </p:sp>
      <p:sp>
        <p:nvSpPr>
          <p:cNvPr id="3" name="Content Placeholder 2"/>
          <p:cNvSpPr>
            <a:spLocks noGrp="1"/>
          </p:cNvSpPr>
          <p:nvPr>
            <p:ph idx="1"/>
          </p:nvPr>
        </p:nvSpPr>
        <p:spPr/>
        <p:txBody>
          <a:bodyPr/>
          <a:lstStyle/>
          <a:p>
            <a:r>
              <a:rPr lang="en-US" dirty="0"/>
              <a:t>Skin tags (</a:t>
            </a:r>
            <a:r>
              <a:rPr lang="en-US" dirty="0" err="1"/>
              <a:t>molluscum</a:t>
            </a:r>
            <a:r>
              <a:rPr lang="en-US" dirty="0"/>
              <a:t> </a:t>
            </a:r>
            <a:r>
              <a:rPr lang="en-US" dirty="0" err="1"/>
              <a:t>fibrosum</a:t>
            </a:r>
            <a:r>
              <a:rPr lang="en-US" dirty="0"/>
              <a:t> </a:t>
            </a:r>
            <a:r>
              <a:rPr lang="en-US" dirty="0" err="1"/>
              <a:t>gravidarum</a:t>
            </a:r>
            <a:r>
              <a:rPr lang="en-US" dirty="0"/>
              <a:t>, </a:t>
            </a:r>
            <a:r>
              <a:rPr lang="en-US" dirty="0" err="1"/>
              <a:t>acrochordon</a:t>
            </a:r>
            <a:r>
              <a:rPr lang="en-US" dirty="0"/>
              <a:t> develop on the face, neck, axillae, chest, groin, and inframammary area during the second half of pregnancy; they </a:t>
            </a:r>
            <a:r>
              <a:rPr lang="en-US" dirty="0">
                <a:solidFill>
                  <a:srgbClr val="FF0000"/>
                </a:solidFill>
              </a:rPr>
              <a:t>may regress postpartum</a:t>
            </a:r>
          </a:p>
          <a:p>
            <a:endParaRPr lang="en-US" sz="1200" dirty="0"/>
          </a:p>
          <a:p>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615267"/>
            <a:ext cx="3505200" cy="238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89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Keloids, leiomyomas, </a:t>
            </a:r>
            <a:r>
              <a:rPr lang="en-US" dirty="0" err="1" smtClean="0">
                <a:solidFill>
                  <a:srgbClr val="FF0000"/>
                </a:solidFill>
              </a:rPr>
              <a:t>dermatofibromas,nevi</a:t>
            </a:r>
            <a:r>
              <a:rPr lang="en-US" dirty="0" smtClean="0">
                <a:solidFill>
                  <a:srgbClr val="FF0000"/>
                </a:solidFill>
              </a:rPr>
              <a:t> </a:t>
            </a:r>
            <a:r>
              <a:rPr lang="en-US" dirty="0">
                <a:solidFill>
                  <a:srgbClr val="FF0000"/>
                </a:solidFill>
              </a:rPr>
              <a:t>and </a:t>
            </a:r>
            <a:r>
              <a:rPr lang="en-US" dirty="0" err="1">
                <a:solidFill>
                  <a:srgbClr val="FF0000"/>
                </a:solidFill>
              </a:rPr>
              <a:t>neurofibromas</a:t>
            </a:r>
            <a:endParaRPr lang="en-US" dirty="0">
              <a:solidFill>
                <a:srgbClr val="FF0000"/>
              </a:solidFill>
            </a:endParaRPr>
          </a:p>
        </p:txBody>
      </p:sp>
      <p:sp>
        <p:nvSpPr>
          <p:cNvPr id="3" name="Content Placeholder 2"/>
          <p:cNvSpPr>
            <a:spLocks noGrp="1"/>
          </p:cNvSpPr>
          <p:nvPr>
            <p:ph idx="1"/>
          </p:nvPr>
        </p:nvSpPr>
        <p:spPr/>
        <p:txBody>
          <a:bodyPr/>
          <a:lstStyle/>
          <a:p>
            <a:r>
              <a:rPr lang="en-US" dirty="0"/>
              <a:t>These may </a:t>
            </a:r>
            <a:r>
              <a:rPr lang="en-US" b="1" dirty="0"/>
              <a:t>enlarge</a:t>
            </a:r>
            <a:r>
              <a:rPr lang="en-US" dirty="0"/>
              <a:t> during pregnancy and new </a:t>
            </a:r>
            <a:r>
              <a:rPr lang="en-US" dirty="0" err="1"/>
              <a:t>neurofibromas</a:t>
            </a:r>
            <a:r>
              <a:rPr lang="en-US" dirty="0"/>
              <a:t> may form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72" y="3182144"/>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54604" y="5004642"/>
            <a:ext cx="2057400" cy="369332"/>
          </a:xfrm>
          <a:prstGeom prst="rect">
            <a:avLst/>
          </a:prstGeom>
          <a:noFill/>
        </p:spPr>
        <p:txBody>
          <a:bodyPr wrap="square" rtlCol="0">
            <a:spAutoFit/>
          </a:bodyPr>
          <a:lstStyle/>
          <a:p>
            <a:r>
              <a:rPr lang="en-US" dirty="0"/>
              <a:t>Keloids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190" y="3146752"/>
            <a:ext cx="3381619"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89902" y="4908789"/>
            <a:ext cx="2286000" cy="369332"/>
          </a:xfrm>
          <a:prstGeom prst="rect">
            <a:avLst/>
          </a:prstGeom>
          <a:noFill/>
        </p:spPr>
        <p:txBody>
          <a:bodyPr wrap="square" rtlCol="0">
            <a:spAutoFit/>
          </a:bodyPr>
          <a:lstStyle/>
          <a:p>
            <a:r>
              <a:rPr lang="en-US" dirty="0"/>
              <a:t>dermatofibromas</a:t>
            </a:r>
          </a:p>
        </p:txBody>
      </p:sp>
    </p:spTree>
    <p:extLst>
      <p:ext uri="{BB962C8B-B14F-4D97-AF65-F5344CB8AC3E}">
        <p14:creationId xmlns:p14="http://schemas.microsoft.com/office/powerpoint/2010/main" val="2982287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Systemic lupus </a:t>
            </a:r>
            <a:r>
              <a:rPr lang="en-US" b="1" dirty="0" err="1" smtClean="0">
                <a:solidFill>
                  <a:srgbClr val="FF0000"/>
                </a:solidFill>
              </a:rPr>
              <a:t>erythematosus</a:t>
            </a:r>
            <a:r>
              <a:rPr lang="en-US" b="1" dirty="0" smtClean="0">
                <a:solidFill>
                  <a:srgbClr val="FF0000"/>
                </a:solidFill>
              </a:rPr>
              <a:t>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SLE may worsen and may flare postpartum.</a:t>
            </a:r>
          </a:p>
          <a:p>
            <a:r>
              <a:rPr lang="en-US" dirty="0" smtClean="0"/>
              <a:t>Lupus patients are advised to avoid trying to conceive when their disease is active.</a:t>
            </a:r>
          </a:p>
          <a:p>
            <a:r>
              <a:rPr lang="en-US" dirty="0" smtClean="0"/>
              <a:t>Underlying lupus renal disease may worsen during pregnancy.</a:t>
            </a:r>
          </a:p>
          <a:p>
            <a:r>
              <a:rPr lang="en-US" dirty="0" smtClean="0"/>
              <a:t>There is a significant risk of </a:t>
            </a:r>
            <a:r>
              <a:rPr lang="en-US" dirty="0" err="1" smtClean="0"/>
              <a:t>eclampsia</a:t>
            </a:r>
            <a:r>
              <a:rPr lang="en-US" dirty="0" smtClean="0"/>
              <a:t> .</a:t>
            </a:r>
          </a:p>
          <a:p>
            <a:r>
              <a:rPr lang="en-US" dirty="0"/>
              <a:t>In an </a:t>
            </a:r>
            <a:r>
              <a:rPr lang="en-US" dirty="0" smtClean="0">
                <a:solidFill>
                  <a:srgbClr val="FF0000"/>
                </a:solidFill>
              </a:rPr>
              <a:t>anti-SSA(Ro) + </a:t>
            </a:r>
            <a:r>
              <a:rPr lang="en-US" dirty="0" smtClean="0"/>
              <a:t>pregnant patient, increase risk of </a:t>
            </a:r>
            <a:r>
              <a:rPr lang="en-US" dirty="0"/>
              <a:t>newborn developing </a:t>
            </a:r>
            <a:r>
              <a:rPr lang="en-US" dirty="0">
                <a:solidFill>
                  <a:srgbClr val="FF0000"/>
                </a:solidFill>
              </a:rPr>
              <a:t>neonatal </a:t>
            </a:r>
            <a:r>
              <a:rPr lang="en-US" dirty="0" smtClean="0">
                <a:solidFill>
                  <a:srgbClr val="FF0000"/>
                </a:solidFill>
              </a:rPr>
              <a:t>lupus </a:t>
            </a:r>
            <a:r>
              <a:rPr lang="en-US" dirty="0" smtClean="0"/>
              <a:t>→ congenital heart </a:t>
            </a:r>
            <a:r>
              <a:rPr lang="en-US" dirty="0"/>
              <a:t>block, </a:t>
            </a:r>
            <a:r>
              <a:rPr lang="en-US" dirty="0" err="1" smtClean="0"/>
              <a:t>periorbital</a:t>
            </a:r>
            <a:r>
              <a:rPr lang="en-US" dirty="0" smtClean="0"/>
              <a:t> /</a:t>
            </a:r>
            <a:r>
              <a:rPr lang="en-US" dirty="0">
                <a:solidFill>
                  <a:srgbClr val="FF0000"/>
                </a:solidFill>
              </a:rPr>
              <a:t>diffuse rash</a:t>
            </a:r>
            <a:r>
              <a:rPr lang="en-US" dirty="0"/>
              <a:t>, </a:t>
            </a:r>
            <a:r>
              <a:rPr lang="en-US" dirty="0" err="1"/>
              <a:t>transaminitis</a:t>
            </a:r>
            <a:r>
              <a:rPr lang="en-US" dirty="0"/>
              <a:t>, and </a:t>
            </a:r>
            <a:r>
              <a:rPr lang="en-US" dirty="0" err="1"/>
              <a:t>cytopenias</a:t>
            </a:r>
            <a:r>
              <a:rPr lang="en-US" dirty="0"/>
              <a:t> at birth.</a:t>
            </a:r>
            <a:endParaRPr lang="en-US" dirty="0" smtClean="0"/>
          </a:p>
        </p:txBody>
      </p:sp>
    </p:spTree>
    <p:extLst>
      <p:ext uri="{BB962C8B-B14F-4D97-AF65-F5344CB8AC3E}">
        <p14:creationId xmlns:p14="http://schemas.microsoft.com/office/powerpoint/2010/main" val="124941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A824E3-5963-4929-9C21-6398C7981C8D}"/>
              </a:ext>
            </a:extLst>
          </p:cNvPr>
          <p:cNvSpPr>
            <a:spLocks noGrp="1"/>
          </p:cNvSpPr>
          <p:nvPr>
            <p:ph idx="1"/>
          </p:nvPr>
        </p:nvSpPr>
        <p:spPr>
          <a:xfrm>
            <a:off x="1251678" y="516835"/>
            <a:ext cx="10178322" cy="5362757"/>
          </a:xfrm>
        </p:spPr>
        <p:txBody>
          <a:bodyPr/>
          <a:lstStyle/>
          <a:p>
            <a:r>
              <a:rPr lang="en-US" sz="2400" b="1" i="1" dirty="0">
                <a:solidFill>
                  <a:srgbClr val="2A2A2A"/>
                </a:solidFill>
                <a:effectLst/>
                <a:latin typeface="proxima_nova_rgregular"/>
              </a:rPr>
              <a:t>Risks of valproate therapy for fetus</a:t>
            </a:r>
            <a:r>
              <a:rPr lang="en-US" b="0" i="1" dirty="0">
                <a:solidFill>
                  <a:srgbClr val="2A2A2A"/>
                </a:solidFill>
                <a:effectLst/>
                <a:latin typeface="proxima_nova_rgregular"/>
              </a:rPr>
              <a:t/>
            </a:r>
            <a:br>
              <a:rPr lang="en-US" b="0" i="1" dirty="0">
                <a:solidFill>
                  <a:srgbClr val="2A2A2A"/>
                </a:solidFill>
                <a:effectLst/>
                <a:latin typeface="proxima_nova_rgregular"/>
              </a:rPr>
            </a:br>
            <a:r>
              <a:rPr lang="en-US" sz="2400" b="0" i="0" dirty="0">
                <a:solidFill>
                  <a:srgbClr val="2A2A2A"/>
                </a:solidFill>
                <a:effectLst/>
                <a:latin typeface="proxima_nova_rgregular"/>
              </a:rPr>
              <a:t>According to the AAN/AES guidelines, it is highly probable that intrauterine first-trimester valproate exposure carries a higher risk of major congenital malformations than carbamazepine exposure, and it is possible that it carries a higher risk than phenytoin or lamotrigine exposure. Valproate as part of polytherapy probably contributes to the development of major congenital malformations, and valproate as monotherapy possibly contributes. For monotherapy, intrauterine exposure to valproate probably reduces cognitive outcomes.</a:t>
            </a:r>
            <a:endParaRPr lang="en-US" sz="2400" dirty="0"/>
          </a:p>
        </p:txBody>
      </p:sp>
    </p:spTree>
    <p:extLst>
      <p:ext uri="{BB962C8B-B14F-4D97-AF65-F5344CB8AC3E}">
        <p14:creationId xmlns:p14="http://schemas.microsoft.com/office/powerpoint/2010/main" val="763373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110" y="2144888"/>
            <a:ext cx="4009171" cy="322165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839" y="2144888"/>
            <a:ext cx="4295540" cy="3221655"/>
          </a:xfrm>
          <a:prstGeom prst="rect">
            <a:avLst/>
          </a:prstGeom>
        </p:spPr>
      </p:pic>
    </p:spTree>
    <p:extLst>
      <p:ext uri="{BB962C8B-B14F-4D97-AF65-F5344CB8AC3E}">
        <p14:creationId xmlns:p14="http://schemas.microsoft.com/office/powerpoint/2010/main" val="25266882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rPr>
              <a:t>SKIN APPENDAGES (ECCRINE, APOCRINE, AND SEBACEOUS GLANDS)</a:t>
            </a:r>
          </a:p>
        </p:txBody>
      </p:sp>
      <p:sp>
        <p:nvSpPr>
          <p:cNvPr id="3" name="Content Placeholder 2"/>
          <p:cNvSpPr>
            <a:spLocks noGrp="1"/>
          </p:cNvSpPr>
          <p:nvPr>
            <p:ph idx="1"/>
          </p:nvPr>
        </p:nvSpPr>
        <p:spPr/>
        <p:txBody>
          <a:bodyPr>
            <a:normAutofit/>
          </a:bodyPr>
          <a:lstStyle/>
          <a:p>
            <a:r>
              <a:rPr lang="en-US" dirty="0">
                <a:solidFill>
                  <a:srgbClr val="FF0000"/>
                </a:solidFill>
              </a:rPr>
              <a:t>Eccrine gland </a:t>
            </a:r>
            <a:r>
              <a:rPr lang="en-US" dirty="0"/>
              <a:t>activity increases (except on the palms) primarily toward the end of pregnancy. This may lead to </a:t>
            </a:r>
            <a:r>
              <a:rPr lang="en-US" dirty="0" err="1"/>
              <a:t>miliaria</a:t>
            </a:r>
            <a:r>
              <a:rPr lang="en-US" dirty="0"/>
              <a:t> or generalized hyperhidrosis</a:t>
            </a:r>
          </a:p>
          <a:p>
            <a:r>
              <a:rPr lang="en-US" dirty="0">
                <a:solidFill>
                  <a:srgbClr val="FF0000"/>
                </a:solidFill>
              </a:rPr>
              <a:t>Apocrine gland </a:t>
            </a:r>
            <a:r>
              <a:rPr lang="en-US" dirty="0"/>
              <a:t>activity decreases. This may lead to improvement in hidradenitis </a:t>
            </a:r>
            <a:r>
              <a:rPr lang="en-US" dirty="0" err="1"/>
              <a:t>suppurativa</a:t>
            </a:r>
            <a:r>
              <a:rPr lang="en-US" dirty="0"/>
              <a:t> and Fox-Fordyce disease</a:t>
            </a:r>
          </a:p>
          <a:p>
            <a:r>
              <a:rPr lang="en-US" dirty="0">
                <a:solidFill>
                  <a:srgbClr val="FF0000"/>
                </a:solidFill>
              </a:rPr>
              <a:t>Sebaceous gland </a:t>
            </a:r>
            <a:r>
              <a:rPr lang="en-US" dirty="0"/>
              <a:t>activity may increase in the third </a:t>
            </a:r>
            <a:r>
              <a:rPr lang="en-US" dirty="0" smtClean="0"/>
              <a:t>trimester</a:t>
            </a:r>
            <a:r>
              <a:rPr lang="en-US" dirty="0"/>
              <a:t>.</a:t>
            </a:r>
            <a:r>
              <a:rPr lang="en-US" dirty="0" smtClean="0"/>
              <a:t> Montgomery </a:t>
            </a:r>
            <a:r>
              <a:rPr lang="en-US" dirty="0"/>
              <a:t>tubercles (</a:t>
            </a:r>
            <a:r>
              <a:rPr lang="en-US" dirty="0" err="1"/>
              <a:t>ie</a:t>
            </a:r>
            <a:r>
              <a:rPr lang="en-US" dirty="0"/>
              <a:t>, small, brown papules on the areolae consisting, in part, of hypertrophied sebaceous glands) develop in 30 to 50 percent of pregnant people and regress </a:t>
            </a:r>
            <a:r>
              <a:rPr lang="en-US" dirty="0" smtClean="0"/>
              <a:t>postpartum.</a:t>
            </a:r>
            <a:endParaRPr lang="en-US" dirty="0"/>
          </a:p>
        </p:txBody>
      </p:sp>
    </p:spTree>
    <p:extLst>
      <p:ext uri="{BB962C8B-B14F-4D97-AF65-F5344CB8AC3E}">
        <p14:creationId xmlns:p14="http://schemas.microsoft.com/office/powerpoint/2010/main" val="4230285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652" y="1883655"/>
            <a:ext cx="5849761" cy="4387321"/>
          </a:xfrm>
        </p:spPr>
      </p:pic>
      <p:sp>
        <p:nvSpPr>
          <p:cNvPr id="2" name="TextBox 1"/>
          <p:cNvSpPr txBox="1"/>
          <p:nvPr/>
        </p:nvSpPr>
        <p:spPr>
          <a:xfrm>
            <a:off x="3578575" y="733777"/>
            <a:ext cx="4763913" cy="646331"/>
          </a:xfrm>
          <a:prstGeom prst="rect">
            <a:avLst/>
          </a:prstGeom>
          <a:noFill/>
        </p:spPr>
        <p:txBody>
          <a:bodyPr wrap="square" rtlCol="0">
            <a:spAutoFit/>
          </a:bodyPr>
          <a:lstStyle/>
          <a:p>
            <a:pPr algn="ctr"/>
            <a:r>
              <a:rPr lang="en-US" sz="3600" b="1" dirty="0">
                <a:solidFill>
                  <a:srgbClr val="FF0000"/>
                </a:solidFill>
              </a:rPr>
              <a:t>Montgomery</a:t>
            </a:r>
            <a:r>
              <a:rPr lang="en-US" sz="2400" b="1" dirty="0">
                <a:solidFill>
                  <a:srgbClr val="FF0000"/>
                </a:solidFill>
              </a:rPr>
              <a:t> </a:t>
            </a:r>
            <a:r>
              <a:rPr lang="en-US" sz="3600" b="1" dirty="0">
                <a:solidFill>
                  <a:srgbClr val="FF0000"/>
                </a:solidFill>
              </a:rPr>
              <a:t>tubercles</a:t>
            </a:r>
            <a:endParaRPr lang="en-US" sz="2400" b="1" dirty="0">
              <a:solidFill>
                <a:srgbClr val="FF0000"/>
              </a:solidFill>
            </a:endParaRPr>
          </a:p>
        </p:txBody>
      </p:sp>
    </p:spTree>
    <p:extLst>
      <p:ext uri="{BB962C8B-B14F-4D97-AF65-F5344CB8AC3E}">
        <p14:creationId xmlns:p14="http://schemas.microsoft.com/office/powerpoint/2010/main" val="1233917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HAIR</a:t>
            </a:r>
          </a:p>
        </p:txBody>
      </p:sp>
      <p:sp>
        <p:nvSpPr>
          <p:cNvPr id="3" name="Content Placeholder 2"/>
          <p:cNvSpPr>
            <a:spLocks noGrp="1"/>
          </p:cNvSpPr>
          <p:nvPr>
            <p:ph idx="1"/>
          </p:nvPr>
        </p:nvSpPr>
        <p:spPr>
          <a:xfrm>
            <a:off x="838200" y="1772356"/>
            <a:ext cx="10697554" cy="4404607"/>
          </a:xfrm>
        </p:spPr>
        <p:txBody>
          <a:bodyPr>
            <a:normAutofit fontScale="85000" lnSpcReduction="20000"/>
          </a:bodyPr>
          <a:lstStyle/>
          <a:p>
            <a:pPr fontAlgn="base"/>
            <a:r>
              <a:rPr lang="en-US" sz="3300" b="1" dirty="0"/>
              <a:t>Hair changes with pregnancy</a:t>
            </a:r>
          </a:p>
          <a:p>
            <a:r>
              <a:rPr lang="en-US" dirty="0" smtClean="0"/>
              <a:t>Face, trunk, extremities – </a:t>
            </a:r>
            <a:r>
              <a:rPr lang="en-US" dirty="0" err="1" smtClean="0"/>
              <a:t>Hirsutism</a:t>
            </a:r>
            <a:r>
              <a:rPr lang="en-US" dirty="0" smtClean="0"/>
              <a:t> in pregnancy results from increased levels of ovarian and placental androgens on the </a:t>
            </a:r>
            <a:r>
              <a:rPr lang="en-US" dirty="0" err="1" smtClean="0"/>
              <a:t>pilosebaceous</a:t>
            </a:r>
            <a:r>
              <a:rPr lang="en-US" dirty="0" smtClean="0"/>
              <a:t> unit. It is noted most frequently on the face but may also be seen on the arms, legs, back, and </a:t>
            </a:r>
            <a:r>
              <a:rPr lang="en-US" dirty="0" err="1" smtClean="0"/>
              <a:t>suprapubic</a:t>
            </a:r>
            <a:r>
              <a:rPr lang="en-US" dirty="0"/>
              <a:t>. When accompanied by acne and other signs of </a:t>
            </a:r>
            <a:r>
              <a:rPr lang="en-US" dirty="0" err="1"/>
              <a:t>virilisation</a:t>
            </a:r>
            <a:r>
              <a:rPr lang="en-US" dirty="0"/>
              <a:t>, it may rarely result from an androgen-secreting </a:t>
            </a:r>
            <a:r>
              <a:rPr lang="en-US" dirty="0" err="1"/>
              <a:t>tumour</a:t>
            </a:r>
            <a:r>
              <a:rPr lang="en-US" dirty="0"/>
              <a:t>, </a:t>
            </a:r>
            <a:r>
              <a:rPr lang="en-US" dirty="0" err="1"/>
              <a:t>luteoma</a:t>
            </a:r>
            <a:r>
              <a:rPr lang="en-US" dirty="0"/>
              <a:t>, lutein cysts, or </a:t>
            </a:r>
            <a:r>
              <a:rPr lang="en-US" dirty="0" smtClean="0"/>
              <a:t>polycystic ovary syndrome. </a:t>
            </a:r>
            <a:r>
              <a:rPr lang="en-US" dirty="0"/>
              <a:t>These conditions should be thoroughly investigated to avoid </a:t>
            </a:r>
            <a:r>
              <a:rPr lang="en-US" dirty="0" err="1"/>
              <a:t>masculinisation</a:t>
            </a:r>
            <a:r>
              <a:rPr lang="en-US" dirty="0"/>
              <a:t> of a female fetus. In the absence of a </a:t>
            </a:r>
            <a:r>
              <a:rPr lang="en-US" dirty="0" err="1"/>
              <a:t>tumour</a:t>
            </a:r>
            <a:r>
              <a:rPr lang="en-US" dirty="0"/>
              <a:t> that can be removed, the problem tends to recur in subsequent pregnancies. </a:t>
            </a:r>
            <a:r>
              <a:rPr lang="en-US" dirty="0" err="1"/>
              <a:t>Hirsutism</a:t>
            </a:r>
            <a:r>
              <a:rPr lang="en-US" dirty="0"/>
              <a:t> may regress between pregnancies, but this is not always complete</a:t>
            </a:r>
            <a:r>
              <a:rPr lang="en-US" dirty="0" smtClean="0"/>
              <a:t>.</a:t>
            </a:r>
          </a:p>
          <a:p>
            <a:r>
              <a:rPr lang="en-US" dirty="0" smtClean="0"/>
              <a:t>Scalp – Scalp hair appears thicker or denser during gestation due to slowing of the normal progression of hairs from </a:t>
            </a:r>
            <a:r>
              <a:rPr lang="en-US" dirty="0" err="1" smtClean="0"/>
              <a:t>anagen</a:t>
            </a:r>
            <a:r>
              <a:rPr lang="en-US" dirty="0" smtClean="0"/>
              <a:t> (the "growing" stage) to </a:t>
            </a:r>
            <a:r>
              <a:rPr lang="en-US" dirty="0" err="1" smtClean="0"/>
              <a:t>telogen</a:t>
            </a:r>
            <a:r>
              <a:rPr lang="en-US" dirty="0" smtClean="0"/>
              <a:t> (the "resting" stage), thereby creating a relative increase in </a:t>
            </a:r>
            <a:r>
              <a:rPr lang="en-US" dirty="0" err="1" smtClean="0"/>
              <a:t>anagen</a:t>
            </a:r>
            <a:r>
              <a:rPr lang="en-US" dirty="0" smtClean="0"/>
              <a:t> hair.</a:t>
            </a:r>
          </a:p>
          <a:p>
            <a:r>
              <a:rPr lang="en-US" dirty="0" smtClean="0"/>
              <a:t>Rarely, late in pregnancy, hair in the </a:t>
            </a:r>
            <a:r>
              <a:rPr lang="en-US" dirty="0" err="1" smtClean="0"/>
              <a:t>frontoparietal</a:t>
            </a:r>
            <a:r>
              <a:rPr lang="en-US" dirty="0" smtClean="0"/>
              <a:t> area recedes in a mild form of androgenic alopecia.</a:t>
            </a:r>
          </a:p>
          <a:p>
            <a:endParaRPr lang="en-US" dirty="0"/>
          </a:p>
        </p:txBody>
      </p:sp>
    </p:spTree>
    <p:extLst>
      <p:ext uri="{BB962C8B-B14F-4D97-AF65-F5344CB8AC3E}">
        <p14:creationId xmlns:p14="http://schemas.microsoft.com/office/powerpoint/2010/main" val="2573643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Postpartum course </a:t>
            </a:r>
            <a:r>
              <a:rPr lang="en-US" dirty="0" smtClean="0"/>
              <a:t>Face, trunk, extremities – For increased hair growth on the face, trunk, and extremities, the terminal hairs tend to be permanent, whereas the lanugo hairs are likely to regress by six months postpartum.</a:t>
            </a:r>
            <a:endParaRPr lang="en-US" dirty="0"/>
          </a:p>
          <a:p>
            <a:r>
              <a:rPr lang="en-US" dirty="0" smtClean="0"/>
              <a:t>Scalp – For the scalp, the percentage of </a:t>
            </a:r>
            <a:r>
              <a:rPr lang="en-US" dirty="0" err="1" smtClean="0"/>
              <a:t>telogen</a:t>
            </a:r>
            <a:r>
              <a:rPr lang="en-US" dirty="0" smtClean="0"/>
              <a:t> hairs in the scalp increases one to five months postpartum, thus hair loss (</a:t>
            </a:r>
            <a:r>
              <a:rPr lang="en-US" dirty="0" err="1" smtClean="0"/>
              <a:t>telogen</a:t>
            </a:r>
            <a:r>
              <a:rPr lang="en-US" dirty="0" smtClean="0"/>
              <a:t> effluvium) is common at this time and scalp hair may become thin. </a:t>
            </a:r>
            <a:r>
              <a:rPr lang="en-US" dirty="0" err="1" smtClean="0"/>
              <a:t>Telogen</a:t>
            </a:r>
            <a:r>
              <a:rPr lang="en-US" dirty="0" smtClean="0"/>
              <a:t> effluvium </a:t>
            </a:r>
            <a:r>
              <a:rPr lang="en-US" dirty="0" smtClean="0">
                <a:solidFill>
                  <a:srgbClr val="FF0000"/>
                </a:solidFill>
              </a:rPr>
              <a:t>resolves within 15 months </a:t>
            </a:r>
            <a:r>
              <a:rPr lang="en-US" dirty="0" smtClean="0"/>
              <a:t>postpartum, but the scalp hair may never be as dense as it was prior to pregnancy. </a:t>
            </a:r>
          </a:p>
          <a:p>
            <a:r>
              <a:rPr lang="en-US" dirty="0" smtClean="0"/>
              <a:t>Androgenic alopecia generally resolves postpartum but may persist.</a:t>
            </a:r>
            <a:endParaRPr lang="en-US" dirty="0"/>
          </a:p>
        </p:txBody>
      </p:sp>
    </p:spTree>
    <p:extLst>
      <p:ext uri="{BB962C8B-B14F-4D97-AF65-F5344CB8AC3E}">
        <p14:creationId xmlns:p14="http://schemas.microsoft.com/office/powerpoint/2010/main" val="973125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8295" y="2040644"/>
            <a:ext cx="5135497" cy="3846425"/>
          </a:xfrm>
        </p:spPr>
      </p:pic>
    </p:spTree>
    <p:extLst>
      <p:ext uri="{BB962C8B-B14F-4D97-AF65-F5344CB8AC3E}">
        <p14:creationId xmlns:p14="http://schemas.microsoft.com/office/powerpoint/2010/main" val="3985598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Nails</a:t>
            </a:r>
          </a:p>
        </p:txBody>
      </p:sp>
      <p:sp>
        <p:nvSpPr>
          <p:cNvPr id="3" name="Content Placeholder 2"/>
          <p:cNvSpPr>
            <a:spLocks noGrp="1"/>
          </p:cNvSpPr>
          <p:nvPr>
            <p:ph idx="1"/>
          </p:nvPr>
        </p:nvSpPr>
        <p:spPr/>
        <p:txBody>
          <a:bodyPr/>
          <a:lstStyle/>
          <a:p>
            <a:r>
              <a:rPr lang="en-US" dirty="0"/>
              <a:t>Nails </a:t>
            </a:r>
            <a:r>
              <a:rPr lang="en-US" b="1" dirty="0"/>
              <a:t>grow faster </a:t>
            </a:r>
            <a:r>
              <a:rPr lang="en-US" dirty="0"/>
              <a:t>during gestation but can become dystrophic with transverse grooves, </a:t>
            </a:r>
            <a:r>
              <a:rPr lang="en-US" b="1" dirty="0"/>
              <a:t>subungual keratosis</a:t>
            </a:r>
            <a:r>
              <a:rPr lang="en-US" dirty="0"/>
              <a:t>, and distal </a:t>
            </a:r>
            <a:r>
              <a:rPr lang="en-US" b="1" dirty="0" err="1"/>
              <a:t>onycholysis</a:t>
            </a:r>
            <a:r>
              <a:rPr lang="en-US" dirty="0"/>
              <a:t> (</a:t>
            </a:r>
            <a:r>
              <a:rPr lang="en-US" dirty="0" err="1"/>
              <a:t>ie</a:t>
            </a:r>
            <a:r>
              <a:rPr lang="en-US" dirty="0"/>
              <a:t>, painless separation of the nail from the nail bed). The nail plate may become soft or brittle .an increase of </a:t>
            </a:r>
            <a:r>
              <a:rPr lang="en-US" b="1" dirty="0" err="1"/>
              <a:t>melanonychia</a:t>
            </a:r>
            <a:r>
              <a:rPr lang="en-US" dirty="0"/>
              <a:t> (</a:t>
            </a:r>
            <a:r>
              <a:rPr lang="en-US" dirty="0" err="1"/>
              <a:t>ie</a:t>
            </a:r>
            <a:r>
              <a:rPr lang="en-US" dirty="0"/>
              <a:t>, pigmented streaks in the nail bed) has also been reported</a:t>
            </a:r>
          </a:p>
        </p:txBody>
      </p:sp>
    </p:spTree>
    <p:extLst>
      <p:ext uri="{BB962C8B-B14F-4D97-AF65-F5344CB8AC3E}">
        <p14:creationId xmlns:p14="http://schemas.microsoft.com/office/powerpoint/2010/main" val="16899612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rPr>
              <a:t>MUCOSA AND NONKERATINIZED EPITHELIUM</a:t>
            </a:r>
          </a:p>
        </p:txBody>
      </p:sp>
      <p:sp>
        <p:nvSpPr>
          <p:cNvPr id="3" name="Content Placeholder 2"/>
          <p:cNvSpPr>
            <a:spLocks noGrp="1"/>
          </p:cNvSpPr>
          <p:nvPr>
            <p:ph idx="1"/>
          </p:nvPr>
        </p:nvSpPr>
        <p:spPr/>
        <p:txBody>
          <a:bodyPr>
            <a:normAutofit/>
          </a:bodyPr>
          <a:lstStyle/>
          <a:p>
            <a:r>
              <a:rPr lang="en-US" dirty="0"/>
              <a:t>Vagina – Bluish/purplish coloration of the vagina ( Chadwick sign) and </a:t>
            </a:r>
            <a:r>
              <a:rPr lang="en-US" dirty="0" smtClean="0"/>
              <a:t>softening cervix </a:t>
            </a:r>
            <a:r>
              <a:rPr lang="en-US" dirty="0"/>
              <a:t>(Goodell sign) are early anatomic changes historically important in the diagnosis of pregnancy. The blue appearance is related to increased blood flow.</a:t>
            </a:r>
          </a:p>
          <a:p>
            <a:endParaRPr lang="en-US" dirty="0"/>
          </a:p>
        </p:txBody>
      </p:sp>
      <p:pic>
        <p:nvPicPr>
          <p:cNvPr id="4" name="Picture 6" descr="نتيجة بحث الصور عن ‪chadwick sign‬‏"/>
          <p:cNvPicPr>
            <a:picLocks noChangeAspect="1" noChangeArrowheads="1"/>
          </p:cNvPicPr>
          <p:nvPr/>
        </p:nvPicPr>
        <p:blipFill>
          <a:blip r:embed="rId2"/>
          <a:srcRect/>
          <a:stretch>
            <a:fillRect/>
          </a:stretch>
        </p:blipFill>
        <p:spPr bwMode="auto">
          <a:xfrm>
            <a:off x="6480582" y="3288226"/>
            <a:ext cx="4225013" cy="3276600"/>
          </a:xfrm>
          <a:prstGeom prst="rect">
            <a:avLst/>
          </a:prstGeom>
          <a:noFill/>
        </p:spPr>
      </p:pic>
    </p:spTree>
    <p:extLst>
      <p:ext uri="{BB962C8B-B14F-4D97-AF65-F5344CB8AC3E}">
        <p14:creationId xmlns:p14="http://schemas.microsoft.com/office/powerpoint/2010/main" val="13683603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814" y="399433"/>
            <a:ext cx="10058400" cy="3849624"/>
          </a:xfrm>
        </p:spPr>
        <p:txBody>
          <a:bodyPr>
            <a:noAutofit/>
          </a:bodyPr>
          <a:lstStyle/>
          <a:p>
            <a:pPr lvl="0">
              <a:buClr>
                <a:srgbClr val="D34817"/>
              </a:buClr>
            </a:pPr>
            <a:endParaRPr lang="en-US" sz="2400" dirty="0" smtClean="0">
              <a:solidFill>
                <a:prstClr val="black"/>
              </a:solidFill>
            </a:endParaRPr>
          </a:p>
          <a:p>
            <a:pPr lvl="0">
              <a:buClr>
                <a:srgbClr val="D34817"/>
              </a:buClr>
            </a:pPr>
            <a:r>
              <a:rPr lang="en-US" sz="2400" dirty="0" smtClean="0">
                <a:solidFill>
                  <a:srgbClr val="FF0000"/>
                </a:solidFill>
              </a:rPr>
              <a:t>Mouth</a:t>
            </a:r>
            <a:r>
              <a:rPr lang="en-US" sz="2400" dirty="0" smtClean="0">
                <a:solidFill>
                  <a:prstClr val="black"/>
                </a:solidFill>
              </a:rPr>
              <a:t> </a:t>
            </a:r>
            <a:r>
              <a:rPr lang="en-US" sz="2400" dirty="0">
                <a:solidFill>
                  <a:prstClr val="black"/>
                </a:solidFill>
              </a:rPr>
              <a:t>– Pregnancy-related changes to the oral mucosa are caused by increased levels of sex steroids (</a:t>
            </a:r>
            <a:r>
              <a:rPr lang="en-US" sz="2400" b="1" dirty="0">
                <a:solidFill>
                  <a:prstClr val="black"/>
                </a:solidFill>
              </a:rPr>
              <a:t>pregnancy-induced gingivitis</a:t>
            </a:r>
            <a:r>
              <a:rPr lang="en-US" sz="2400" dirty="0">
                <a:solidFill>
                  <a:prstClr val="black"/>
                </a:solidFill>
              </a:rPr>
              <a:t>) so Optimal oral hygiene can reduce gingival swelling, erythema, and bleeding tendencies, therefore, brushing twice daily, flossing daily, and rinsing with an antimicrobial/antiseptic </a:t>
            </a:r>
            <a:r>
              <a:rPr lang="en-US" sz="2400" dirty="0" smtClean="0">
                <a:solidFill>
                  <a:prstClr val="black"/>
                </a:solidFill>
              </a:rPr>
              <a:t>mouth rinse </a:t>
            </a:r>
            <a:r>
              <a:rPr lang="en-US" sz="2400" dirty="0">
                <a:solidFill>
                  <a:prstClr val="black"/>
                </a:solidFill>
              </a:rPr>
              <a:t>once or twice a day are important</a:t>
            </a:r>
            <a:r>
              <a:rPr lang="en-US" sz="2400" dirty="0" smtClean="0">
                <a:solidFill>
                  <a:prstClr val="black"/>
                </a:solidFill>
              </a:rPr>
              <a:t>.</a:t>
            </a:r>
          </a:p>
          <a:p>
            <a:pPr marL="0" lvl="0" indent="0">
              <a:buClr>
                <a:srgbClr val="D34817"/>
              </a:buClr>
              <a:buNone/>
            </a:pPr>
            <a:endParaRPr lang="en-US" sz="2400" dirty="0">
              <a:solidFill>
                <a:prstClr val="black"/>
              </a:solidFill>
            </a:endParaRPr>
          </a:p>
          <a:p>
            <a:pPr lvl="0">
              <a:buClr>
                <a:srgbClr val="D34817"/>
              </a:buClr>
            </a:pPr>
            <a:r>
              <a:rPr lang="en-US" sz="2400" dirty="0">
                <a:solidFill>
                  <a:srgbClr val="FF0000"/>
                </a:solidFill>
              </a:rPr>
              <a:t>Nasopharynx</a:t>
            </a:r>
            <a:r>
              <a:rPr lang="en-US" sz="2400" dirty="0">
                <a:solidFill>
                  <a:prstClr val="black"/>
                </a:solidFill>
              </a:rPr>
              <a:t> – Many pregnant people experience </a:t>
            </a:r>
            <a:r>
              <a:rPr lang="en-US" sz="2400" b="1" dirty="0">
                <a:solidFill>
                  <a:prstClr val="black"/>
                </a:solidFill>
              </a:rPr>
              <a:t>hyperemia</a:t>
            </a:r>
            <a:r>
              <a:rPr lang="en-US" sz="2400" dirty="0">
                <a:solidFill>
                  <a:prstClr val="black"/>
                </a:solidFill>
              </a:rPr>
              <a:t> of the membranes of the nasal mucosa and sinuses, which is thought to be related to the hormonal changes of pregnancy. Hyperemia can cause significant, and sometimes uncomfortable, </a:t>
            </a:r>
            <a:r>
              <a:rPr lang="en-US" sz="2400" b="1" dirty="0">
                <a:solidFill>
                  <a:prstClr val="black"/>
                </a:solidFill>
              </a:rPr>
              <a:t>nasal and sinus congestion</a:t>
            </a:r>
            <a:r>
              <a:rPr lang="en-US" sz="2400" dirty="0">
                <a:solidFill>
                  <a:prstClr val="black"/>
                </a:solidFill>
              </a:rPr>
              <a:t>, but its presence does not necessarily represent pathology. </a:t>
            </a:r>
            <a:endParaRPr lang="en-US" sz="3200" dirty="0"/>
          </a:p>
        </p:txBody>
      </p:sp>
      <p:pic>
        <p:nvPicPr>
          <p:cNvPr id="4" name="Picture 3"/>
          <p:cNvPicPr>
            <a:picLocks noChangeAspect="1"/>
          </p:cNvPicPr>
          <p:nvPr/>
        </p:nvPicPr>
        <p:blipFill>
          <a:blip r:embed="rId2"/>
          <a:stretch>
            <a:fillRect/>
          </a:stretch>
        </p:blipFill>
        <p:spPr>
          <a:xfrm>
            <a:off x="7614355" y="4494765"/>
            <a:ext cx="3448756" cy="2227768"/>
          </a:xfrm>
          <a:prstGeom prst="rect">
            <a:avLst/>
          </a:prstGeom>
        </p:spPr>
      </p:pic>
    </p:spTree>
    <p:extLst>
      <p:ext uri="{BB962C8B-B14F-4D97-AF65-F5344CB8AC3E}">
        <p14:creationId xmlns:p14="http://schemas.microsoft.com/office/powerpoint/2010/main" val="2530001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6619" y="1377243"/>
            <a:ext cx="9437513" cy="2471387"/>
          </a:xfrm>
        </p:spPr>
        <p:txBody>
          <a:bodyPr>
            <a:normAutofit/>
          </a:bodyPr>
          <a:lstStyle/>
          <a:p>
            <a:pPr rtl="1"/>
            <a:r>
              <a:rPr lang="en-US" dirty="0" smtClean="0"/>
              <a:t>Pregnancy dermatosis</a:t>
            </a:r>
            <a:r>
              <a:rPr lang="en-US" dirty="0"/>
              <a:t/>
            </a:r>
            <a:br>
              <a:rPr lang="en-US" dirty="0"/>
            </a:br>
            <a:r>
              <a:rPr lang="en-US" sz="2800" dirty="0" smtClean="0"/>
              <a:t>Specific </a:t>
            </a:r>
            <a:r>
              <a:rPr lang="en-US" sz="2800" dirty="0"/>
              <a:t>skin conditions of pregnancy </a:t>
            </a:r>
            <a:r>
              <a:rPr lang="en-US" dirty="0"/>
              <a:t/>
            </a:r>
            <a:br>
              <a:rPr lang="en-US" dirty="0"/>
            </a:br>
            <a:r>
              <a:rPr lang="en-US" dirty="0"/>
              <a:t> </a:t>
            </a:r>
          </a:p>
        </p:txBody>
      </p:sp>
      <p:sp>
        <p:nvSpPr>
          <p:cNvPr id="2" name="TextBox 1"/>
          <p:cNvSpPr txBox="1"/>
          <p:nvPr/>
        </p:nvSpPr>
        <p:spPr>
          <a:xfrm>
            <a:off x="3016953" y="4447823"/>
            <a:ext cx="5796846" cy="830997"/>
          </a:xfrm>
          <a:prstGeom prst="rect">
            <a:avLst/>
          </a:prstGeom>
          <a:noFill/>
        </p:spPr>
        <p:txBody>
          <a:bodyPr wrap="square" rtlCol="0">
            <a:spAutoFit/>
          </a:bodyPr>
          <a:lstStyle/>
          <a:p>
            <a:pPr algn="ctr"/>
            <a:r>
              <a:rPr lang="en-US" sz="2400" dirty="0" smtClean="0"/>
              <a:t>Done by : Tamara </a:t>
            </a:r>
            <a:r>
              <a:rPr lang="en-US" sz="2400" dirty="0" err="1" smtClean="0"/>
              <a:t>Zyoud</a:t>
            </a:r>
            <a:r>
              <a:rPr lang="en-US" sz="2400" dirty="0" smtClean="0"/>
              <a:t> </a:t>
            </a:r>
          </a:p>
          <a:p>
            <a:pPr algn="ctr"/>
            <a:r>
              <a:rPr lang="en-US" sz="2400" dirty="0" smtClean="0"/>
              <a:t>Supervised by: Dr. </a:t>
            </a:r>
            <a:r>
              <a:rPr lang="en-US" sz="2400" dirty="0" err="1" smtClean="0"/>
              <a:t>Seham</a:t>
            </a:r>
            <a:r>
              <a:rPr lang="en-US" sz="2400" dirty="0" smtClean="0"/>
              <a:t> Abu </a:t>
            </a:r>
            <a:r>
              <a:rPr lang="en-US" sz="2400" dirty="0" err="1" smtClean="0"/>
              <a:t>Fraijeh</a:t>
            </a:r>
            <a:r>
              <a:rPr lang="en-US" sz="2400" dirty="0" smtClean="0"/>
              <a:t> </a:t>
            </a:r>
            <a:endParaRPr lang="en-US" sz="2400" dirty="0"/>
          </a:p>
        </p:txBody>
      </p:sp>
    </p:spTree>
    <p:extLst>
      <p:ext uri="{BB962C8B-B14F-4D97-AF65-F5344CB8AC3E}">
        <p14:creationId xmlns:p14="http://schemas.microsoft.com/office/powerpoint/2010/main" val="300964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ED0F43-4226-4B3E-8AF4-58C6A7752DC5}"/>
              </a:ext>
            </a:extLst>
          </p:cNvPr>
          <p:cNvSpPr>
            <a:spLocks noGrp="1"/>
          </p:cNvSpPr>
          <p:nvPr>
            <p:ph idx="1"/>
          </p:nvPr>
        </p:nvSpPr>
        <p:spPr>
          <a:xfrm>
            <a:off x="1251678" y="967409"/>
            <a:ext cx="10178322" cy="4912183"/>
          </a:xfrm>
        </p:spPr>
        <p:txBody>
          <a:bodyPr>
            <a:normAutofit/>
          </a:bodyPr>
          <a:lstStyle/>
          <a:p>
            <a:r>
              <a:rPr lang="en-US" sz="2400" b="0" i="0" dirty="0">
                <a:solidFill>
                  <a:schemeClr val="tx1"/>
                </a:solidFill>
                <a:effectLst/>
                <a:latin typeface="Lato" panose="020F0502020204030203" pitchFamily="34" charset="0"/>
              </a:rPr>
              <a:t>The use of VPA as a single drug (monotherapy) in the first trimester of pregnancy was associated with significantly increased risks of major and minor malformations, including a 20-fold increase in neural tube defects (NTDs) such as spina bifida, cleft lip and palate, cardiovascular abnormalities, genitourinary defects, developmental delay, endocrine disorders, limb defects, and autism as compared with no-use of antiepileptic drugs (AEDs) or with use of other AEDs.</a:t>
            </a:r>
            <a:endParaRPr lang="en-US" sz="2400" dirty="0">
              <a:solidFill>
                <a:schemeClr val="tx1"/>
              </a:solidFill>
            </a:endParaRPr>
          </a:p>
        </p:txBody>
      </p:sp>
    </p:spTree>
    <p:extLst>
      <p:ext uri="{BB962C8B-B14F-4D97-AF65-F5344CB8AC3E}">
        <p14:creationId xmlns:p14="http://schemas.microsoft.com/office/powerpoint/2010/main" val="6181103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heterogeneous group of pruritic inflammatory dermatoses that occur exclusively during pregnancy and/or in the immediate postpartum </a:t>
            </a:r>
            <a:r>
              <a:rPr lang="en-US" dirty="0" smtClean="0"/>
              <a:t>period. </a:t>
            </a:r>
            <a:r>
              <a:rPr lang="en-US" dirty="0"/>
              <a:t>These include the following </a:t>
            </a:r>
            <a:r>
              <a:rPr lang="en-US" dirty="0" smtClean="0"/>
              <a:t>conditions :</a:t>
            </a:r>
            <a:endParaRPr lang="en-US" dirty="0"/>
          </a:p>
          <a:p>
            <a:pPr marL="514350" indent="-514350">
              <a:buFont typeface="+mj-lt"/>
              <a:buAutoNum type="arabicPeriod"/>
            </a:pPr>
            <a:r>
              <a:rPr lang="en-US" dirty="0" smtClean="0"/>
              <a:t>Pemphigoid </a:t>
            </a:r>
            <a:r>
              <a:rPr lang="en-US" dirty="0" err="1"/>
              <a:t>gestationis</a:t>
            </a:r>
            <a:r>
              <a:rPr lang="en-US" dirty="0"/>
              <a:t> </a:t>
            </a:r>
            <a:endParaRPr lang="en-US" dirty="0" smtClean="0"/>
          </a:p>
          <a:p>
            <a:pPr marL="514350" indent="-514350">
              <a:buFont typeface="+mj-lt"/>
              <a:buAutoNum type="arabicPeriod"/>
            </a:pPr>
            <a:r>
              <a:rPr lang="en-US" dirty="0" smtClean="0"/>
              <a:t>Polymorphic </a:t>
            </a:r>
            <a:r>
              <a:rPr lang="en-US" dirty="0"/>
              <a:t>eruption of pregnancy (pruritic urticarial papules and plaques of pregnancy [PUPPP</a:t>
            </a:r>
            <a:r>
              <a:rPr lang="en-US" dirty="0" smtClean="0"/>
              <a:t>])</a:t>
            </a:r>
            <a:endParaRPr lang="en-US" dirty="0"/>
          </a:p>
          <a:p>
            <a:pPr marL="514350" indent="-514350">
              <a:buFont typeface="+mj-lt"/>
              <a:buAutoNum type="arabicPeriod"/>
            </a:pPr>
            <a:r>
              <a:rPr lang="en-US" dirty="0"/>
              <a:t>Atopic eruption of pregnancy (eczema in pregnancy, </a:t>
            </a:r>
            <a:r>
              <a:rPr lang="en-US" dirty="0" err="1"/>
              <a:t>prurigo</a:t>
            </a:r>
            <a:r>
              <a:rPr lang="en-US" dirty="0"/>
              <a:t> of pregnancy, pruritic folliculitis of pregnancy)</a:t>
            </a:r>
          </a:p>
          <a:p>
            <a:pPr marL="514350" indent="-514350">
              <a:buFont typeface="+mj-lt"/>
              <a:buAutoNum type="arabicPeriod"/>
            </a:pPr>
            <a:r>
              <a:rPr lang="en-US" dirty="0" smtClean="0"/>
              <a:t>Intrahepatic </a:t>
            </a:r>
            <a:r>
              <a:rPr lang="en-US" dirty="0"/>
              <a:t>cholestasis of </a:t>
            </a:r>
            <a:r>
              <a:rPr lang="en-US" dirty="0" smtClean="0"/>
              <a:t>pregnancy</a:t>
            </a:r>
            <a:endParaRPr lang="en-US" dirty="0"/>
          </a:p>
          <a:p>
            <a:pPr marL="514350" indent="-514350">
              <a:buFont typeface="+mj-lt"/>
              <a:buAutoNum type="arabicPeriod"/>
            </a:pPr>
            <a:r>
              <a:rPr lang="en-US" dirty="0" smtClean="0"/>
              <a:t>Pustular </a:t>
            </a:r>
            <a:r>
              <a:rPr lang="en-US" dirty="0"/>
              <a:t>psoriasis of pregnancy</a:t>
            </a:r>
          </a:p>
        </p:txBody>
      </p:sp>
    </p:spTree>
    <p:extLst>
      <p:ext uri="{BB962C8B-B14F-4D97-AF65-F5344CB8AC3E}">
        <p14:creationId xmlns:p14="http://schemas.microsoft.com/office/powerpoint/2010/main" val="17743586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Polymorphic</a:t>
            </a:r>
            <a:r>
              <a:rPr lang="en-US" b="1" dirty="0">
                <a:solidFill>
                  <a:srgbClr val="FF0000"/>
                </a:solidFill>
              </a:rPr>
              <a:t> eruption of </a:t>
            </a:r>
            <a:r>
              <a:rPr lang="en-US" b="1" dirty="0" smtClean="0">
                <a:solidFill>
                  <a:srgbClr val="FF0000"/>
                </a:solidFill>
              </a:rPr>
              <a:t>pregnancy</a:t>
            </a:r>
            <a:br>
              <a:rPr lang="en-US" b="1" dirty="0" smtClean="0">
                <a:solidFill>
                  <a:srgbClr val="FF0000"/>
                </a:solidFill>
              </a:rPr>
            </a:br>
            <a:r>
              <a:rPr lang="en-US" b="1" dirty="0" smtClean="0">
                <a:solidFill>
                  <a:srgbClr val="FF0000"/>
                </a:solidFill>
              </a:rPr>
              <a:t>PEP</a:t>
            </a:r>
            <a:endParaRPr lang="en-US" b="1" dirty="0">
              <a:solidFill>
                <a:srgbClr val="FF0000"/>
              </a:solidFill>
            </a:endParaRPr>
          </a:p>
        </p:txBody>
      </p:sp>
      <p:sp>
        <p:nvSpPr>
          <p:cNvPr id="3" name="Content Placeholder 2"/>
          <p:cNvSpPr>
            <a:spLocks noGrp="1"/>
          </p:cNvSpPr>
          <p:nvPr>
            <p:ph idx="1"/>
          </p:nvPr>
        </p:nvSpPr>
        <p:spPr>
          <a:xfrm>
            <a:off x="838200" y="1825624"/>
            <a:ext cx="10883900" cy="4676775"/>
          </a:xfrm>
        </p:spPr>
        <p:txBody>
          <a:bodyPr>
            <a:normAutofit fontScale="92500" lnSpcReduction="20000"/>
          </a:bodyPr>
          <a:lstStyle/>
          <a:p>
            <a:pPr marL="0" indent="0" fontAlgn="base">
              <a:buNone/>
            </a:pPr>
            <a:r>
              <a:rPr lang="en-US" b="1" u="sng" dirty="0" smtClean="0"/>
              <a:t>Definition </a:t>
            </a:r>
            <a:r>
              <a:rPr lang="en-US" b="1" u="sng" dirty="0"/>
              <a:t>: </a:t>
            </a:r>
            <a:r>
              <a:rPr lang="en-US" dirty="0"/>
              <a:t>is a benign, self-limiting pruritic inflammatory disorder that usually affects </a:t>
            </a:r>
            <a:r>
              <a:rPr lang="en-US" b="1" dirty="0" smtClean="0"/>
              <a:t>nulliparous </a:t>
            </a:r>
            <a:r>
              <a:rPr lang="en-US" b="1" dirty="0"/>
              <a:t>women </a:t>
            </a:r>
            <a:r>
              <a:rPr lang="en-US" dirty="0" smtClean="0"/>
              <a:t>, It </a:t>
            </a:r>
            <a:r>
              <a:rPr lang="en-US" dirty="0"/>
              <a:t>is also called PUPPP or </a:t>
            </a:r>
            <a:r>
              <a:rPr lang="en-US" b="1" dirty="0"/>
              <a:t>P</a:t>
            </a:r>
            <a:r>
              <a:rPr lang="en-US" dirty="0"/>
              <a:t>ruritic </a:t>
            </a:r>
            <a:r>
              <a:rPr lang="en-US" b="1" dirty="0"/>
              <a:t>U</a:t>
            </a:r>
            <a:r>
              <a:rPr lang="en-US" dirty="0"/>
              <a:t>rticarial </a:t>
            </a:r>
            <a:r>
              <a:rPr lang="en-US" b="1" dirty="0"/>
              <a:t>P</a:t>
            </a:r>
            <a:r>
              <a:rPr lang="en-US" dirty="0"/>
              <a:t>apules and </a:t>
            </a:r>
            <a:r>
              <a:rPr lang="en-US" b="1" dirty="0"/>
              <a:t>P</a:t>
            </a:r>
            <a:r>
              <a:rPr lang="en-US" dirty="0"/>
              <a:t>laques of </a:t>
            </a:r>
            <a:r>
              <a:rPr lang="en-US" b="1" dirty="0"/>
              <a:t>P</a:t>
            </a:r>
            <a:r>
              <a:rPr lang="en-US" dirty="0"/>
              <a:t>regnancy</a:t>
            </a:r>
            <a:r>
              <a:rPr lang="en-US" dirty="0" smtClean="0"/>
              <a:t>.</a:t>
            </a:r>
          </a:p>
          <a:p>
            <a:pPr marL="0" indent="0" fontAlgn="base">
              <a:buNone/>
            </a:pPr>
            <a:r>
              <a:rPr lang="en-US" b="1" u="sng" dirty="0" smtClean="0"/>
              <a:t>onset :</a:t>
            </a:r>
            <a:r>
              <a:rPr lang="en-US" b="1" dirty="0" smtClean="0"/>
              <a:t> </a:t>
            </a:r>
            <a:r>
              <a:rPr lang="en-US" dirty="0" smtClean="0"/>
              <a:t>late </a:t>
            </a:r>
            <a:r>
              <a:rPr lang="en-US" dirty="0"/>
              <a:t>in the third </a:t>
            </a:r>
            <a:r>
              <a:rPr lang="en-US" dirty="0" smtClean="0"/>
              <a:t>trimester / immediately postpartum</a:t>
            </a:r>
          </a:p>
          <a:p>
            <a:pPr marL="0" indent="0" fontAlgn="base">
              <a:buNone/>
            </a:pPr>
            <a:r>
              <a:rPr lang="en-US" b="1" u="sng" dirty="0" smtClean="0"/>
              <a:t>duration : </a:t>
            </a:r>
            <a:r>
              <a:rPr lang="en-US" dirty="0" smtClean="0"/>
              <a:t>lasts 4-6 weeks </a:t>
            </a:r>
            <a:r>
              <a:rPr lang="en-US" dirty="0"/>
              <a:t>and resolves </a:t>
            </a:r>
            <a:r>
              <a:rPr lang="en-US" dirty="0" smtClean="0"/>
              <a:t>within 2weeks postpartum</a:t>
            </a:r>
            <a:r>
              <a:rPr lang="en-US" dirty="0"/>
              <a:t> </a:t>
            </a:r>
          </a:p>
          <a:p>
            <a:pPr marL="0" indent="0" fontAlgn="base">
              <a:buNone/>
            </a:pPr>
            <a:endParaRPr lang="en-US" b="1" u="sng" dirty="0"/>
          </a:p>
          <a:p>
            <a:pPr marL="0" indent="0" fontAlgn="base">
              <a:buNone/>
            </a:pPr>
            <a:r>
              <a:rPr lang="en-US" b="1" u="sng" dirty="0"/>
              <a:t>Incidence :  </a:t>
            </a:r>
            <a:r>
              <a:rPr lang="en-US" dirty="0"/>
              <a:t>PEP is relatively </a:t>
            </a:r>
            <a:r>
              <a:rPr lang="en-US" dirty="0" smtClean="0"/>
              <a:t>common</a:t>
            </a:r>
            <a:endParaRPr lang="en-US" dirty="0"/>
          </a:p>
          <a:p>
            <a:pPr marL="0" indent="0" fontAlgn="base">
              <a:buNone/>
            </a:pPr>
            <a:r>
              <a:rPr lang="en-US" b="1" u="sng" dirty="0" smtClean="0"/>
              <a:t>Pathophysiology : </a:t>
            </a:r>
            <a:endParaRPr lang="en-US" b="1" u="sng" dirty="0"/>
          </a:p>
          <a:p>
            <a:pPr marL="0" indent="0">
              <a:buNone/>
            </a:pPr>
            <a:r>
              <a:rPr lang="en-US" dirty="0" smtClean="0"/>
              <a:t>It </a:t>
            </a:r>
            <a:r>
              <a:rPr lang="en-US" dirty="0"/>
              <a:t>has been hypothesized that stretching may cause damage to connective tissue, which results in exposure of dermal antigens that trigger an inflammatory </a:t>
            </a:r>
            <a:r>
              <a:rPr lang="en-US" dirty="0" smtClean="0"/>
              <a:t>response.</a:t>
            </a:r>
          </a:p>
          <a:p>
            <a:pPr marL="0" indent="0">
              <a:buNone/>
            </a:pPr>
            <a:r>
              <a:rPr lang="en-US" dirty="0" smtClean="0"/>
              <a:t>PEP </a:t>
            </a:r>
            <a:r>
              <a:rPr lang="en-US" dirty="0"/>
              <a:t>is more common with excessive stretching, especially in women with multiple gestation </a:t>
            </a:r>
            <a:r>
              <a:rPr lang="en-US" dirty="0" smtClean="0"/>
              <a:t>.</a:t>
            </a:r>
            <a:endParaRPr lang="en-US" dirty="0"/>
          </a:p>
          <a:p>
            <a:pPr marL="0" indent="0">
              <a:buNone/>
            </a:pPr>
            <a:endParaRPr lang="en-US" dirty="0"/>
          </a:p>
        </p:txBody>
      </p:sp>
      <p:sp>
        <p:nvSpPr>
          <p:cNvPr id="4" name="Half Frame 3"/>
          <p:cNvSpPr/>
          <p:nvPr/>
        </p:nvSpPr>
        <p:spPr>
          <a:xfrm>
            <a:off x="0" y="0"/>
            <a:ext cx="2931886" cy="1799772"/>
          </a:xfrm>
          <a:prstGeom prst="halfFram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43776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969" y="771199"/>
            <a:ext cx="10071100" cy="4893647"/>
          </a:xfrm>
          <a:prstGeom prst="rect">
            <a:avLst/>
          </a:prstGeom>
          <a:noFill/>
        </p:spPr>
        <p:txBody>
          <a:bodyPr wrap="square" rtlCol="0">
            <a:spAutoFit/>
          </a:bodyPr>
          <a:lstStyle/>
          <a:p>
            <a:r>
              <a:rPr lang="en-US" sz="2400" b="1" u="sng" dirty="0" smtClean="0"/>
              <a:t>Clinically :  </a:t>
            </a:r>
            <a:r>
              <a:rPr lang="en-US" sz="2400" dirty="0" smtClean="0"/>
              <a:t>PEP </a:t>
            </a:r>
            <a:r>
              <a:rPr lang="en-US" sz="2400" dirty="0"/>
              <a:t>typically presents as extremely pruritic, erythematous papules within </a:t>
            </a:r>
            <a:r>
              <a:rPr lang="en-US" sz="2400" dirty="0" err="1"/>
              <a:t>striae</a:t>
            </a:r>
            <a:r>
              <a:rPr lang="en-US" sz="2400" dirty="0"/>
              <a:t> </a:t>
            </a:r>
            <a:r>
              <a:rPr lang="en-US" sz="2400" dirty="0" smtClean="0"/>
              <a:t>. </a:t>
            </a:r>
          </a:p>
          <a:p>
            <a:endParaRPr lang="en-US" sz="2400" dirty="0"/>
          </a:p>
          <a:p>
            <a:r>
              <a:rPr lang="en-US" sz="2400" b="1" u="sng" dirty="0" smtClean="0"/>
              <a:t>Distribution :  </a:t>
            </a:r>
            <a:r>
              <a:rPr lang="en-US" sz="2400" dirty="0" smtClean="0"/>
              <a:t>Abdominal </a:t>
            </a:r>
            <a:r>
              <a:rPr lang="en-US" sz="2400" dirty="0" err="1"/>
              <a:t>striae</a:t>
            </a:r>
            <a:r>
              <a:rPr lang="en-US" sz="2400" dirty="0"/>
              <a:t> are the most common initial site (</a:t>
            </a:r>
            <a:r>
              <a:rPr lang="en-US" sz="2400" b="1" dirty="0">
                <a:solidFill>
                  <a:srgbClr val="FF0000"/>
                </a:solidFill>
              </a:rPr>
              <a:t>with periumbilical sparing</a:t>
            </a:r>
            <a:r>
              <a:rPr lang="en-US" sz="2400" dirty="0"/>
              <a:t>) and may be </a:t>
            </a:r>
            <a:r>
              <a:rPr lang="en-US" sz="2400" dirty="0" smtClean="0"/>
              <a:t>the only </a:t>
            </a:r>
            <a:r>
              <a:rPr lang="en-US" sz="2400" dirty="0"/>
              <a:t>initial site </a:t>
            </a:r>
            <a:r>
              <a:rPr lang="en-US" sz="2400" dirty="0" smtClean="0"/>
              <a:t>. </a:t>
            </a:r>
          </a:p>
          <a:p>
            <a:r>
              <a:rPr lang="en-US" sz="2400" dirty="0" smtClean="0"/>
              <a:t>The </a:t>
            </a:r>
            <a:r>
              <a:rPr lang="en-US" sz="2400" dirty="0"/>
              <a:t>lesions then spread to the extremities, chest, and back and coalesce to form urticarial plaques </a:t>
            </a:r>
            <a:r>
              <a:rPr lang="en-US" sz="2400" dirty="0" smtClean="0"/>
              <a:t>. </a:t>
            </a:r>
          </a:p>
          <a:p>
            <a:r>
              <a:rPr lang="en-US" sz="2400" b="1" dirty="0" smtClean="0">
                <a:solidFill>
                  <a:srgbClr val="FF0000"/>
                </a:solidFill>
              </a:rPr>
              <a:t>The </a:t>
            </a:r>
            <a:r>
              <a:rPr lang="en-US" sz="2400" b="1" dirty="0">
                <a:solidFill>
                  <a:srgbClr val="FF0000"/>
                </a:solidFill>
              </a:rPr>
              <a:t>face, palms, and soles are usually spared</a:t>
            </a:r>
            <a:r>
              <a:rPr lang="en-US" sz="2400" dirty="0" smtClean="0">
                <a:solidFill>
                  <a:srgbClr val="FF0000"/>
                </a:solidFill>
              </a:rPr>
              <a:t>.</a:t>
            </a:r>
          </a:p>
          <a:p>
            <a:endParaRPr lang="en-US" sz="2400" dirty="0"/>
          </a:p>
          <a:p>
            <a:r>
              <a:rPr lang="en-US" sz="2400" b="1" u="sng" dirty="0"/>
              <a:t>Recurrence : </a:t>
            </a:r>
            <a:r>
              <a:rPr lang="en-US" sz="2400" dirty="0"/>
              <a:t>Recurrence is rare</a:t>
            </a:r>
          </a:p>
          <a:p>
            <a:r>
              <a:rPr lang="en-US" sz="2400" b="1" u="sng" dirty="0" smtClean="0"/>
              <a:t>Fetal prognosis: </a:t>
            </a:r>
            <a:r>
              <a:rPr lang="en-US" sz="2400" dirty="0"/>
              <a:t>PEP poses no increased risk of fetal </a:t>
            </a:r>
            <a:r>
              <a:rPr lang="en-US" sz="2400" dirty="0" smtClean="0"/>
              <a:t>morbidity </a:t>
            </a:r>
            <a:endParaRPr lang="en-US" sz="2400" dirty="0"/>
          </a:p>
          <a:p>
            <a:r>
              <a:rPr lang="en-US" sz="2400" b="1" u="sng" dirty="0" smtClean="0"/>
              <a:t> maternal prognosis </a:t>
            </a:r>
            <a:r>
              <a:rPr lang="en-US" sz="2400" dirty="0" smtClean="0"/>
              <a:t>:  no increased risk of morbidity </a:t>
            </a:r>
          </a:p>
          <a:p>
            <a:endParaRPr lang="en-US" sz="2400" dirty="0" smtClean="0"/>
          </a:p>
        </p:txBody>
      </p:sp>
    </p:spTree>
    <p:extLst>
      <p:ext uri="{BB962C8B-B14F-4D97-AF65-F5344CB8AC3E}">
        <p14:creationId xmlns:p14="http://schemas.microsoft.com/office/powerpoint/2010/main" val="12650659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00225"/>
            <a:ext cx="10515600" cy="4351338"/>
          </a:xfrm>
        </p:spPr>
        <p:txBody>
          <a:bodyPr/>
          <a:lstStyle/>
          <a:p>
            <a:pPr fontAlgn="base"/>
            <a:endParaRPr lang="en-US" dirty="0" smtClean="0"/>
          </a:p>
          <a:p>
            <a:pPr fontAlgn="base"/>
            <a:r>
              <a:rPr lang="en-US" b="1" u="sng" dirty="0"/>
              <a:t>Diagnosis</a:t>
            </a:r>
            <a:r>
              <a:rPr lang="en-US" dirty="0"/>
              <a:t> — The diagnosis of PEP is usually clinical, based upon history and physical examination</a:t>
            </a:r>
          </a:p>
          <a:p>
            <a:pPr fontAlgn="base"/>
            <a:endParaRPr lang="en-US" dirty="0" smtClean="0"/>
          </a:p>
          <a:p>
            <a:pPr fontAlgn="base"/>
            <a:r>
              <a:rPr lang="en-US" b="1" u="sng" dirty="0" smtClean="0"/>
              <a:t>treatment </a:t>
            </a:r>
            <a:r>
              <a:rPr lang="en-US" b="1" u="sng" dirty="0"/>
              <a:t>: </a:t>
            </a:r>
            <a:r>
              <a:rPr lang="en-US" dirty="0" smtClean="0"/>
              <a:t>The </a:t>
            </a:r>
            <a:r>
              <a:rPr lang="en-US" dirty="0"/>
              <a:t>goal of treatment is relief of symptoms. </a:t>
            </a:r>
            <a:endParaRPr lang="en-US" dirty="0" smtClean="0"/>
          </a:p>
          <a:p>
            <a:pPr marL="0" indent="0" fontAlgn="base">
              <a:buNone/>
            </a:pPr>
            <a:r>
              <a:rPr lang="en-US" dirty="0" smtClean="0"/>
              <a:t>topical corticosteroids  </a:t>
            </a:r>
            <a:endParaRPr lang="en-US" dirty="0"/>
          </a:p>
          <a:p>
            <a:pPr marL="0" indent="0" fontAlgn="base">
              <a:buNone/>
            </a:pPr>
            <a:r>
              <a:rPr lang="en-US" dirty="0" smtClean="0">
                <a:solidFill>
                  <a:srgbClr val="FF0000"/>
                </a:solidFill>
              </a:rPr>
              <a:t>Topical antihistamine </a:t>
            </a:r>
            <a:endParaRPr lang="en-US" dirty="0"/>
          </a:p>
        </p:txBody>
      </p:sp>
    </p:spTree>
    <p:extLst>
      <p:ext uri="{BB962C8B-B14F-4D97-AF65-F5344CB8AC3E}">
        <p14:creationId xmlns:p14="http://schemas.microsoft.com/office/powerpoint/2010/main" val="4757293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09430" y="1457325"/>
            <a:ext cx="5881919" cy="4351338"/>
          </a:xfrm>
          <a:prstGeom prst="rect">
            <a:avLst/>
          </a:prstGeom>
        </p:spPr>
      </p:pic>
      <p:pic>
        <p:nvPicPr>
          <p:cNvPr id="6" name="Picture 5"/>
          <p:cNvPicPr>
            <a:picLocks noChangeAspect="1"/>
          </p:cNvPicPr>
          <p:nvPr/>
        </p:nvPicPr>
        <p:blipFill>
          <a:blip r:embed="rId3"/>
          <a:stretch>
            <a:fillRect/>
          </a:stretch>
        </p:blipFill>
        <p:spPr>
          <a:xfrm>
            <a:off x="6962774" y="0"/>
            <a:ext cx="4133850" cy="4181475"/>
          </a:xfrm>
          <a:prstGeom prst="rect">
            <a:avLst/>
          </a:prstGeom>
        </p:spPr>
      </p:pic>
      <p:pic>
        <p:nvPicPr>
          <p:cNvPr id="5" name="Picture 4"/>
          <p:cNvPicPr>
            <a:picLocks noChangeAspect="1"/>
          </p:cNvPicPr>
          <p:nvPr/>
        </p:nvPicPr>
        <p:blipFill>
          <a:blip r:embed="rId4"/>
          <a:stretch>
            <a:fillRect/>
          </a:stretch>
        </p:blipFill>
        <p:spPr>
          <a:xfrm>
            <a:off x="6991349" y="2676525"/>
            <a:ext cx="4105275" cy="4181475"/>
          </a:xfrm>
          <a:prstGeom prst="rect">
            <a:avLst/>
          </a:prstGeom>
        </p:spPr>
      </p:pic>
    </p:spTree>
    <p:extLst>
      <p:ext uri="{BB962C8B-B14F-4D97-AF65-F5344CB8AC3E}">
        <p14:creationId xmlns:p14="http://schemas.microsoft.com/office/powerpoint/2010/main" val="12496101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solidFill>
                  <a:srgbClr val="FF0000"/>
                </a:solidFill>
              </a:rPr>
              <a:t>pemphigoid gestations</a:t>
            </a:r>
            <a:r>
              <a:rPr lang="en-US" b="1" dirty="0" smtClean="0">
                <a:solidFill>
                  <a:srgbClr val="FF0000"/>
                </a:solidFill>
                <a:latin typeface="Montserrat" panose="020B0604020202020204" pitchFamily="2" charset="0"/>
              </a:rPr>
              <a:t/>
            </a:r>
            <a:br>
              <a:rPr lang="en-US" b="1" dirty="0" smtClean="0">
                <a:solidFill>
                  <a:srgbClr val="FF0000"/>
                </a:solidFill>
                <a:latin typeface="Montserrat" panose="020B0604020202020204" pitchFamily="2" charset="0"/>
              </a:rPr>
            </a:br>
            <a:r>
              <a:rPr lang="en-US" b="1" dirty="0" smtClean="0">
                <a:solidFill>
                  <a:srgbClr val="FF0000"/>
                </a:solidFill>
              </a:rPr>
              <a:t>(</a:t>
            </a:r>
            <a:r>
              <a:rPr lang="en-US" b="1" dirty="0">
                <a:solidFill>
                  <a:srgbClr val="FF0000"/>
                </a:solidFill>
              </a:rPr>
              <a:t>herpes </a:t>
            </a:r>
            <a:r>
              <a:rPr lang="en-US" b="1" dirty="0" err="1" smtClean="0">
                <a:solidFill>
                  <a:srgbClr val="FF0000"/>
                </a:solidFill>
              </a:rPr>
              <a:t>gestationis</a:t>
            </a:r>
            <a:r>
              <a:rPr lang="en-US" b="1" dirty="0" smtClean="0">
                <a:solidFill>
                  <a:srgbClr val="FF0000"/>
                </a:solidFill>
              </a:rPr>
              <a:t>) </a:t>
            </a:r>
            <a:endParaRPr lang="en-US" b="1" dirty="0">
              <a:solidFill>
                <a:srgbClr val="FF0000"/>
              </a:solidFill>
            </a:endParaRPr>
          </a:p>
        </p:txBody>
      </p:sp>
      <p:sp>
        <p:nvSpPr>
          <p:cNvPr id="5" name="Content Placeholder 2">
            <a:extLst>
              <a:ext uri="{FF2B5EF4-FFF2-40B4-BE49-F238E27FC236}">
                <a16:creationId xmlns:a16="http://schemas.microsoft.com/office/drawing/2014/main" xmlns="" id="{1394C3CE-262F-41D8-9E82-A6B2578EA9A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b="1" u="sng" dirty="0" smtClean="0">
                <a:solidFill>
                  <a:srgbClr val="333333"/>
                </a:solidFill>
              </a:rPr>
              <a:t>Definition : </a:t>
            </a:r>
            <a:r>
              <a:rPr lang="en-US" sz="2400" dirty="0">
                <a:solidFill>
                  <a:srgbClr val="333333"/>
                </a:solidFill>
              </a:rPr>
              <a:t> a rare </a:t>
            </a:r>
            <a:r>
              <a:rPr lang="en-US" sz="2400" dirty="0" err="1" smtClean="0">
                <a:solidFill>
                  <a:srgbClr val="FF0000"/>
                </a:solidFill>
              </a:rPr>
              <a:t>pregnency</a:t>
            </a:r>
            <a:r>
              <a:rPr lang="en-US" sz="2400" dirty="0" smtClean="0"/>
              <a:t>-associated</a:t>
            </a:r>
            <a:r>
              <a:rPr lang="en-US" sz="2400" dirty="0"/>
              <a:t> autoimmune </a:t>
            </a:r>
            <a:r>
              <a:rPr lang="en-US" sz="2400" b="1" dirty="0" smtClean="0"/>
              <a:t>blistering skin condition</a:t>
            </a:r>
            <a:r>
              <a:rPr lang="en-US" sz="2400" dirty="0"/>
              <a:t>.</a:t>
            </a:r>
            <a:endParaRPr lang="en-US" sz="2400" dirty="0" smtClean="0"/>
          </a:p>
          <a:p>
            <a:pPr fontAlgn="base"/>
            <a:r>
              <a:rPr lang="en-US" sz="2400" b="1" u="sng" dirty="0" smtClean="0">
                <a:solidFill>
                  <a:srgbClr val="333333"/>
                </a:solidFill>
              </a:rPr>
              <a:t>Pathophysiology : </a:t>
            </a:r>
          </a:p>
          <a:p>
            <a:pPr fontAlgn="base"/>
            <a:r>
              <a:rPr lang="en-US" sz="2400" dirty="0" smtClean="0">
                <a:solidFill>
                  <a:srgbClr val="333333"/>
                </a:solidFill>
              </a:rPr>
              <a:t>specific immunoglobulin type G (IgG) in the blood, binds to the BP-180 protein located in the basement membrane of the skin leading to tissue damage and blistering. The usual function of BP-180 is to help stick the epidermis and dermis together, so the blister split is in the basement membrane .</a:t>
            </a:r>
          </a:p>
          <a:p>
            <a:pPr fontAlgn="base"/>
            <a:r>
              <a:rPr lang="en-US" sz="2400" dirty="0" smtClean="0">
                <a:solidFill>
                  <a:srgbClr val="333333"/>
                </a:solidFill>
              </a:rPr>
              <a:t>BP-180 </a:t>
            </a:r>
            <a:r>
              <a:rPr lang="en-US" sz="2400" u="sng" dirty="0" smtClean="0">
                <a:solidFill>
                  <a:srgbClr val="333333"/>
                </a:solidFill>
              </a:rPr>
              <a:t>protein is also found in the placenta</a:t>
            </a:r>
            <a:r>
              <a:rPr lang="en-US" sz="2400" dirty="0" smtClean="0">
                <a:solidFill>
                  <a:srgbClr val="333333"/>
                </a:solidFill>
              </a:rPr>
              <a:t>. It appears it is the placenta, not the skin, that triggers the autoimmune response in pemphigoid gestations, which explains why this condition starts in pregnancy</a:t>
            </a:r>
          </a:p>
          <a:p>
            <a:endParaRPr lang="en-US" sz="3600" dirty="0"/>
          </a:p>
        </p:txBody>
      </p:sp>
      <p:sp>
        <p:nvSpPr>
          <p:cNvPr id="6" name="Half Frame 5"/>
          <p:cNvSpPr/>
          <p:nvPr/>
        </p:nvSpPr>
        <p:spPr>
          <a:xfrm>
            <a:off x="0" y="0"/>
            <a:ext cx="2931886" cy="1799772"/>
          </a:xfrm>
          <a:prstGeom prst="halfFram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5868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38C01818-BCDE-4193-BD97-730420BCC536}"/>
              </a:ext>
            </a:extLst>
          </p:cNvPr>
          <p:cNvSpPr>
            <a:spLocks noGrp="1"/>
          </p:cNvSpPr>
          <p:nvPr>
            <p:ph idx="1"/>
          </p:nvPr>
        </p:nvSpPr>
        <p:spPr>
          <a:xfrm>
            <a:off x="812800" y="771524"/>
            <a:ext cx="11088914" cy="6471105"/>
          </a:xfrm>
        </p:spPr>
        <p:txBody>
          <a:bodyPr>
            <a:normAutofit/>
          </a:bodyPr>
          <a:lstStyle/>
          <a:p>
            <a:pPr fontAlgn="base"/>
            <a:r>
              <a:rPr lang="en-US" b="1" i="0" u="sng" dirty="0" smtClean="0">
                <a:solidFill>
                  <a:srgbClr val="333333"/>
                </a:solidFill>
                <a:effectLst/>
              </a:rPr>
              <a:t>onset</a:t>
            </a:r>
            <a:r>
              <a:rPr lang="en-US" sz="2400" b="1" i="0" u="sng" dirty="0" smtClean="0">
                <a:solidFill>
                  <a:srgbClr val="333333"/>
                </a:solidFill>
                <a:effectLst/>
              </a:rPr>
              <a:t> </a:t>
            </a:r>
            <a:r>
              <a:rPr lang="en-US" sz="2400" b="1" i="0" dirty="0" smtClean="0">
                <a:solidFill>
                  <a:srgbClr val="333333"/>
                </a:solidFill>
                <a:effectLst/>
              </a:rPr>
              <a:t>:</a:t>
            </a:r>
            <a:r>
              <a:rPr lang="en-US" sz="2400" dirty="0" smtClean="0">
                <a:solidFill>
                  <a:srgbClr val="333333"/>
                </a:solidFill>
              </a:rPr>
              <a:t> </a:t>
            </a:r>
            <a:r>
              <a:rPr lang="en-US" sz="2400" dirty="0">
                <a:solidFill>
                  <a:srgbClr val="FF0000"/>
                </a:solidFill>
              </a:rPr>
              <a:t>second and third trimesters </a:t>
            </a:r>
            <a:r>
              <a:rPr lang="en-US" sz="2400" dirty="0">
                <a:solidFill>
                  <a:srgbClr val="333333"/>
                </a:solidFill>
              </a:rPr>
              <a:t>of pregnancy or the immediate postpartum period. </a:t>
            </a:r>
            <a:endParaRPr lang="en-US" sz="2400" dirty="0" smtClean="0">
              <a:solidFill>
                <a:srgbClr val="333333"/>
              </a:solidFill>
            </a:endParaRPr>
          </a:p>
          <a:p>
            <a:pPr fontAlgn="base"/>
            <a:r>
              <a:rPr lang="en-US" b="1" u="sng" dirty="0" smtClean="0">
                <a:solidFill>
                  <a:srgbClr val="333333"/>
                </a:solidFill>
              </a:rPr>
              <a:t>Duration:</a:t>
            </a:r>
            <a:r>
              <a:rPr lang="en-US" b="1" dirty="0" smtClean="0">
                <a:solidFill>
                  <a:srgbClr val="333333"/>
                </a:solidFill>
              </a:rPr>
              <a:t>  </a:t>
            </a:r>
            <a:r>
              <a:rPr lang="en-US" sz="2400" dirty="0" smtClean="0">
                <a:solidFill>
                  <a:srgbClr val="333333"/>
                </a:solidFill>
              </a:rPr>
              <a:t>spontaneously </a:t>
            </a:r>
            <a:r>
              <a:rPr lang="en-US" sz="2400" dirty="0">
                <a:solidFill>
                  <a:srgbClr val="333333"/>
                </a:solidFill>
              </a:rPr>
              <a:t>resolve in the </a:t>
            </a:r>
            <a:r>
              <a:rPr lang="en-US" sz="2400" b="1" dirty="0">
                <a:solidFill>
                  <a:srgbClr val="FF0000"/>
                </a:solidFill>
              </a:rPr>
              <a:t>weeks to months following </a:t>
            </a:r>
            <a:r>
              <a:rPr lang="en-US" sz="2400" b="1" dirty="0" smtClean="0">
                <a:solidFill>
                  <a:srgbClr val="FF0000"/>
                </a:solidFill>
              </a:rPr>
              <a:t>delivery</a:t>
            </a:r>
            <a:endParaRPr lang="en-US" sz="2400" dirty="0" smtClean="0">
              <a:solidFill>
                <a:srgbClr val="FF0000"/>
              </a:solidFill>
            </a:endParaRPr>
          </a:p>
          <a:p>
            <a:pPr marL="0" indent="0" fontAlgn="base">
              <a:buNone/>
            </a:pPr>
            <a:r>
              <a:rPr lang="en-US" sz="2400" dirty="0" smtClean="0">
                <a:solidFill>
                  <a:srgbClr val="333333"/>
                </a:solidFill>
              </a:rPr>
              <a:t>It </a:t>
            </a:r>
            <a:r>
              <a:rPr lang="en-US" sz="2400" dirty="0">
                <a:solidFill>
                  <a:srgbClr val="333333"/>
                </a:solidFill>
              </a:rPr>
              <a:t>may develop during the first pregnancy or appear for the </a:t>
            </a:r>
            <a:r>
              <a:rPr lang="en-US" sz="2400" b="1" u="sng" dirty="0">
                <a:solidFill>
                  <a:srgbClr val="333333"/>
                </a:solidFill>
              </a:rPr>
              <a:t>first time in a multiparous woman</a:t>
            </a:r>
            <a:r>
              <a:rPr lang="en-US" sz="2400" b="1" u="sng" dirty="0" smtClean="0">
                <a:solidFill>
                  <a:srgbClr val="333333"/>
                </a:solidFill>
              </a:rPr>
              <a:t>.</a:t>
            </a:r>
          </a:p>
          <a:p>
            <a:pPr fontAlgn="base"/>
            <a:r>
              <a:rPr lang="en-US" b="1" u="sng" dirty="0">
                <a:solidFill>
                  <a:srgbClr val="333333"/>
                </a:solidFill>
              </a:rPr>
              <a:t>Clinically</a:t>
            </a:r>
            <a:r>
              <a:rPr lang="en-US" sz="2000" b="1" u="sng" dirty="0">
                <a:solidFill>
                  <a:srgbClr val="333333"/>
                </a:solidFill>
              </a:rPr>
              <a:t> : </a:t>
            </a:r>
            <a:endParaRPr lang="en-US" sz="2000" b="1" u="sng" dirty="0" smtClean="0">
              <a:solidFill>
                <a:srgbClr val="333333"/>
              </a:solidFill>
            </a:endParaRPr>
          </a:p>
          <a:p>
            <a:pPr marL="0" indent="0" fontAlgn="base">
              <a:buNone/>
            </a:pPr>
            <a:r>
              <a:rPr lang="en-US" sz="2000" b="1" dirty="0">
                <a:solidFill>
                  <a:srgbClr val="333333"/>
                </a:solidFill>
              </a:rPr>
              <a:t>Intense pruritus may precede the onset of visible skin lesions</a:t>
            </a:r>
            <a:r>
              <a:rPr lang="en-US" sz="2000" b="1" dirty="0" smtClean="0">
                <a:solidFill>
                  <a:srgbClr val="333333"/>
                </a:solidFill>
              </a:rPr>
              <a:t>.</a:t>
            </a:r>
          </a:p>
          <a:p>
            <a:pPr marL="0" indent="0" fontAlgn="base">
              <a:buNone/>
            </a:pPr>
            <a:r>
              <a:rPr lang="en-US" sz="2000" dirty="0">
                <a:solidFill>
                  <a:srgbClr val="333333"/>
                </a:solidFill>
              </a:rPr>
              <a:t>The rash typically </a:t>
            </a:r>
            <a:r>
              <a:rPr lang="en-US" sz="2000" dirty="0" smtClean="0">
                <a:solidFill>
                  <a:srgbClr val="333333"/>
                </a:solidFill>
              </a:rPr>
              <a:t>begins </a:t>
            </a:r>
            <a:r>
              <a:rPr lang="en-US" sz="2000" dirty="0">
                <a:solidFill>
                  <a:srgbClr val="333333"/>
                </a:solidFill>
              </a:rPr>
              <a:t>as urticarial plaques or papules surrounding the umbilicus </a:t>
            </a:r>
            <a:r>
              <a:rPr lang="en-US" sz="2000" dirty="0" smtClean="0">
                <a:solidFill>
                  <a:srgbClr val="333333"/>
                </a:solidFill>
              </a:rPr>
              <a:t>; </a:t>
            </a:r>
            <a:r>
              <a:rPr lang="en-US" sz="2000" dirty="0">
                <a:solidFill>
                  <a:srgbClr val="333333"/>
                </a:solidFill>
              </a:rPr>
              <a:t>vesicles may also be present </a:t>
            </a:r>
            <a:r>
              <a:rPr lang="en-US" sz="2000" dirty="0" smtClean="0">
                <a:solidFill>
                  <a:srgbClr val="333333"/>
                </a:solidFill>
              </a:rPr>
              <a:t>. </a:t>
            </a:r>
            <a:r>
              <a:rPr lang="en-US" sz="2000" dirty="0">
                <a:solidFill>
                  <a:srgbClr val="333333"/>
                </a:solidFill>
              </a:rPr>
              <a:t>Lesions </a:t>
            </a:r>
            <a:r>
              <a:rPr lang="en-US" sz="2000" dirty="0" smtClean="0">
                <a:solidFill>
                  <a:srgbClr val="333333"/>
                </a:solidFill>
              </a:rPr>
              <a:t>may be </a:t>
            </a:r>
            <a:r>
              <a:rPr lang="en-US" sz="2000" dirty="0">
                <a:solidFill>
                  <a:srgbClr val="333333"/>
                </a:solidFill>
              </a:rPr>
              <a:t>seen on the palms and soles but rarely on the face or mucous membranes. The eruption spreads rapidly and forms tense blisters </a:t>
            </a:r>
            <a:r>
              <a:rPr lang="en-US" sz="2000" dirty="0" smtClean="0">
                <a:solidFill>
                  <a:srgbClr val="333333"/>
                </a:solidFill>
              </a:rPr>
              <a:t>.</a:t>
            </a:r>
          </a:p>
          <a:p>
            <a:pPr marL="0" indent="0" fontAlgn="base">
              <a:buNone/>
            </a:pPr>
            <a:r>
              <a:rPr lang="en-US" sz="2000" dirty="0" smtClean="0">
                <a:solidFill>
                  <a:srgbClr val="333333"/>
                </a:solidFill>
              </a:rPr>
              <a:t> </a:t>
            </a:r>
            <a:r>
              <a:rPr lang="en-US" b="1" u="sng" dirty="0" smtClean="0">
                <a:solidFill>
                  <a:srgbClr val="333333"/>
                </a:solidFill>
              </a:rPr>
              <a:t>Distribution</a:t>
            </a:r>
            <a:r>
              <a:rPr lang="en-US" dirty="0" smtClean="0">
                <a:solidFill>
                  <a:srgbClr val="333333"/>
                </a:solidFill>
              </a:rPr>
              <a:t> </a:t>
            </a:r>
            <a:r>
              <a:rPr lang="en-US" dirty="0">
                <a:solidFill>
                  <a:srgbClr val="333333"/>
                </a:solidFill>
              </a:rPr>
              <a:t>: </a:t>
            </a:r>
          </a:p>
          <a:p>
            <a:pPr marL="0" indent="0" fontAlgn="base">
              <a:buNone/>
            </a:pPr>
            <a:r>
              <a:rPr lang="en-US" sz="2000" dirty="0">
                <a:solidFill>
                  <a:srgbClr val="333333"/>
                </a:solidFill>
              </a:rPr>
              <a:t>Initially there are </a:t>
            </a:r>
            <a:r>
              <a:rPr lang="en-US" sz="2000" dirty="0" smtClean="0">
                <a:solidFill>
                  <a:srgbClr val="333333"/>
                </a:solidFill>
              </a:rPr>
              <a:t>periumbilical then it spreads </a:t>
            </a:r>
            <a:r>
              <a:rPr lang="en-US" sz="2000" dirty="0">
                <a:solidFill>
                  <a:srgbClr val="333333"/>
                </a:solidFill>
              </a:rPr>
              <a:t>to other parts of the body, including the trunk, buttocks, and arms. The entire body surface may </a:t>
            </a:r>
            <a:r>
              <a:rPr lang="en-US" sz="2000" dirty="0" smtClean="0">
                <a:solidFill>
                  <a:srgbClr val="333333"/>
                </a:solidFill>
              </a:rPr>
              <a:t>be  involved</a:t>
            </a:r>
            <a:r>
              <a:rPr lang="en-US" sz="2000" dirty="0">
                <a:solidFill>
                  <a:srgbClr val="333333"/>
                </a:solidFill>
              </a:rPr>
              <a:t>, but the mucous membranes are usually spared</a:t>
            </a:r>
            <a:r>
              <a:rPr lang="en-US" sz="2000" dirty="0" smtClean="0">
                <a:solidFill>
                  <a:srgbClr val="333333"/>
                </a:solidFill>
              </a:rPr>
              <a:t>.</a:t>
            </a:r>
            <a:endParaRPr lang="en-US" sz="3200" dirty="0"/>
          </a:p>
          <a:p>
            <a:pPr marL="0" indent="0" fontAlgn="base">
              <a:buNone/>
            </a:pPr>
            <a:endParaRPr lang="en-US" sz="2400" b="1" i="0" dirty="0" smtClean="0">
              <a:solidFill>
                <a:srgbClr val="333333"/>
              </a:solidFill>
              <a:effectLst/>
            </a:endParaRPr>
          </a:p>
        </p:txBody>
      </p:sp>
    </p:spTree>
    <p:extLst>
      <p:ext uri="{BB962C8B-B14F-4D97-AF65-F5344CB8AC3E}">
        <p14:creationId xmlns:p14="http://schemas.microsoft.com/office/powerpoint/2010/main" val="28299754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2700"/>
            <a:ext cx="10515600" cy="4894263"/>
          </a:xfrm>
        </p:spPr>
        <p:txBody>
          <a:bodyPr>
            <a:normAutofit/>
          </a:bodyPr>
          <a:lstStyle/>
          <a:p>
            <a:pPr marL="0" indent="0" fontAlgn="base">
              <a:buNone/>
            </a:pPr>
            <a:r>
              <a:rPr lang="en-US" sz="3600" b="1" u="sng" dirty="0"/>
              <a:t>Risk of recurrence : </a:t>
            </a:r>
            <a:r>
              <a:rPr lang="en-US" dirty="0" smtClean="0"/>
              <a:t>high risk of recurrence </a:t>
            </a:r>
            <a:r>
              <a:rPr lang="en-US" dirty="0"/>
              <a:t>with subsequent pregnancies and is often </a:t>
            </a:r>
            <a:r>
              <a:rPr lang="en-US" dirty="0" smtClean="0"/>
              <a:t>worse, but </a:t>
            </a:r>
            <a:r>
              <a:rPr lang="en-US" dirty="0"/>
              <a:t>may also skip </a:t>
            </a:r>
            <a:r>
              <a:rPr lang="en-US" dirty="0" smtClean="0"/>
              <a:t>pregnancies.</a:t>
            </a:r>
          </a:p>
          <a:p>
            <a:endParaRPr lang="en-US" dirty="0"/>
          </a:p>
          <a:p>
            <a:pPr marL="0" indent="0">
              <a:buNone/>
            </a:pPr>
            <a:r>
              <a:rPr lang="en-US" sz="3600" b="1" u="sng" dirty="0" smtClean="0"/>
              <a:t>Fetal prognosis </a:t>
            </a:r>
            <a:r>
              <a:rPr lang="en-US" sz="3600" b="1" u="sng" dirty="0"/>
              <a:t>: </a:t>
            </a:r>
            <a:r>
              <a:rPr lang="en-US" dirty="0"/>
              <a:t>The fetal prognosis is generally good, despite an increased risk of prematurity and small-for-gestational-age babies due to mild placental </a:t>
            </a:r>
            <a:r>
              <a:rPr lang="en-US" dirty="0" smtClean="0"/>
              <a:t>failure. </a:t>
            </a:r>
            <a:r>
              <a:rPr lang="en-US" dirty="0"/>
              <a:t>There is no increased risk </a:t>
            </a:r>
            <a:r>
              <a:rPr lang="en-US" dirty="0" smtClean="0"/>
              <a:t>of miscarriage.</a:t>
            </a:r>
          </a:p>
          <a:p>
            <a:r>
              <a:rPr lang="en-US" dirty="0"/>
              <a:t>A few newborns present with blisters (</a:t>
            </a:r>
            <a:r>
              <a:rPr lang="en-US" b="1" dirty="0">
                <a:solidFill>
                  <a:srgbClr val="FF0000"/>
                </a:solidFill>
              </a:rPr>
              <a:t>neonatal pemphigoid </a:t>
            </a:r>
            <a:r>
              <a:rPr lang="en-US" b="1" dirty="0" err="1">
                <a:solidFill>
                  <a:srgbClr val="FF0000"/>
                </a:solidFill>
              </a:rPr>
              <a:t>gestationis</a:t>
            </a:r>
            <a:r>
              <a:rPr lang="en-US" dirty="0"/>
              <a:t>), due to the </a:t>
            </a:r>
            <a:r>
              <a:rPr lang="en-US" dirty="0" err="1"/>
              <a:t>transplacental</a:t>
            </a:r>
            <a:r>
              <a:rPr lang="en-US" dirty="0"/>
              <a:t> passage of maternal IgG </a:t>
            </a:r>
            <a:r>
              <a:rPr lang="en-US" dirty="0" smtClean="0"/>
              <a:t>autoantibodies</a:t>
            </a:r>
          </a:p>
        </p:txBody>
      </p:sp>
    </p:spTree>
    <p:extLst>
      <p:ext uri="{BB962C8B-B14F-4D97-AF65-F5344CB8AC3E}">
        <p14:creationId xmlns:p14="http://schemas.microsoft.com/office/powerpoint/2010/main" val="3016092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301D3-E1C2-4D88-9CED-07D924203790}"/>
              </a:ext>
            </a:extLst>
          </p:cNvPr>
          <p:cNvSpPr>
            <a:spLocks noGrp="1"/>
          </p:cNvSpPr>
          <p:nvPr>
            <p:ph type="title"/>
          </p:nvPr>
        </p:nvSpPr>
        <p:spPr/>
        <p:txBody>
          <a:bodyPr/>
          <a:lstStyle/>
          <a:p>
            <a:pPr algn="ctr"/>
            <a:r>
              <a:rPr lang="en-US" b="1" i="0" dirty="0">
                <a:solidFill>
                  <a:srgbClr val="FF0000"/>
                </a:solidFill>
                <a:effectLst/>
              </a:rPr>
              <a:t>pemphigoid gestations</a:t>
            </a:r>
            <a:endParaRPr lang="en-US" b="1" dirty="0">
              <a:solidFill>
                <a:srgbClr val="FF0000"/>
              </a:solidFill>
            </a:endParaRPr>
          </a:p>
        </p:txBody>
      </p:sp>
      <p:pic>
        <p:nvPicPr>
          <p:cNvPr id="4" name="Content Placeholder 3">
            <a:extLst>
              <a:ext uri="{FF2B5EF4-FFF2-40B4-BE49-F238E27FC236}">
                <a16:creationId xmlns:a16="http://schemas.microsoft.com/office/drawing/2014/main" xmlns="" id="{699D3001-F031-4BBB-B3B3-8D3B9D135BB4}"/>
              </a:ext>
            </a:extLst>
          </p:cNvPr>
          <p:cNvPicPr>
            <a:picLocks noGrp="1" noChangeAspect="1"/>
          </p:cNvPicPr>
          <p:nvPr>
            <p:ph idx="1"/>
          </p:nvPr>
        </p:nvPicPr>
        <p:blipFill>
          <a:blip r:embed="rId2"/>
          <a:stretch>
            <a:fillRect/>
          </a:stretch>
        </p:blipFill>
        <p:spPr>
          <a:xfrm>
            <a:off x="3489687" y="2001131"/>
            <a:ext cx="2800350" cy="2114550"/>
          </a:xfrm>
          <a:prstGeom prst="rect">
            <a:avLst/>
          </a:prstGeom>
        </p:spPr>
      </p:pic>
      <p:pic>
        <p:nvPicPr>
          <p:cNvPr id="5" name="Picture 4">
            <a:extLst>
              <a:ext uri="{FF2B5EF4-FFF2-40B4-BE49-F238E27FC236}">
                <a16:creationId xmlns:a16="http://schemas.microsoft.com/office/drawing/2014/main" xmlns="" id="{F65A5959-3D64-4D80-A893-1EDD9353525F}"/>
              </a:ext>
            </a:extLst>
          </p:cNvPr>
          <p:cNvPicPr>
            <a:picLocks noChangeAspect="1"/>
          </p:cNvPicPr>
          <p:nvPr/>
        </p:nvPicPr>
        <p:blipFill>
          <a:blip r:embed="rId3"/>
          <a:stretch>
            <a:fillRect/>
          </a:stretch>
        </p:blipFill>
        <p:spPr>
          <a:xfrm>
            <a:off x="689337" y="2015645"/>
            <a:ext cx="2800350" cy="2114550"/>
          </a:xfrm>
          <a:prstGeom prst="rect">
            <a:avLst/>
          </a:prstGeom>
        </p:spPr>
      </p:pic>
      <p:pic>
        <p:nvPicPr>
          <p:cNvPr id="6" name="Picture 5">
            <a:extLst>
              <a:ext uri="{FF2B5EF4-FFF2-40B4-BE49-F238E27FC236}">
                <a16:creationId xmlns:a16="http://schemas.microsoft.com/office/drawing/2014/main" xmlns="" id="{C4FCF6F2-B349-4C64-A55E-53BEF1EAD1B7}"/>
              </a:ext>
            </a:extLst>
          </p:cNvPr>
          <p:cNvPicPr>
            <a:picLocks noChangeAspect="1"/>
          </p:cNvPicPr>
          <p:nvPr/>
        </p:nvPicPr>
        <p:blipFill>
          <a:blip r:embed="rId4"/>
          <a:stretch>
            <a:fillRect/>
          </a:stretch>
        </p:blipFill>
        <p:spPr>
          <a:xfrm>
            <a:off x="6290037" y="2001131"/>
            <a:ext cx="2800350" cy="2114550"/>
          </a:xfrm>
          <a:prstGeom prst="rect">
            <a:avLst/>
          </a:prstGeom>
        </p:spPr>
      </p:pic>
      <p:pic>
        <p:nvPicPr>
          <p:cNvPr id="7" name="Picture 6">
            <a:extLst>
              <a:ext uri="{FF2B5EF4-FFF2-40B4-BE49-F238E27FC236}">
                <a16:creationId xmlns:a16="http://schemas.microsoft.com/office/drawing/2014/main" xmlns="" id="{9CE4E543-0346-43E3-9049-BA59B5B66513}"/>
              </a:ext>
            </a:extLst>
          </p:cNvPr>
          <p:cNvPicPr>
            <a:picLocks noChangeAspect="1"/>
          </p:cNvPicPr>
          <p:nvPr/>
        </p:nvPicPr>
        <p:blipFill>
          <a:blip r:embed="rId5"/>
          <a:stretch>
            <a:fillRect/>
          </a:stretch>
        </p:blipFill>
        <p:spPr>
          <a:xfrm>
            <a:off x="689337" y="4115681"/>
            <a:ext cx="2800350" cy="2114550"/>
          </a:xfrm>
          <a:prstGeom prst="rect">
            <a:avLst/>
          </a:prstGeom>
        </p:spPr>
      </p:pic>
      <p:pic>
        <p:nvPicPr>
          <p:cNvPr id="8" name="Picture 7">
            <a:extLst>
              <a:ext uri="{FF2B5EF4-FFF2-40B4-BE49-F238E27FC236}">
                <a16:creationId xmlns:a16="http://schemas.microsoft.com/office/drawing/2014/main" xmlns="" id="{620701C2-A475-43E1-9366-65682A97F0D5}"/>
              </a:ext>
            </a:extLst>
          </p:cNvPr>
          <p:cNvPicPr>
            <a:picLocks noChangeAspect="1"/>
          </p:cNvPicPr>
          <p:nvPr/>
        </p:nvPicPr>
        <p:blipFill>
          <a:blip r:embed="rId6"/>
          <a:stretch>
            <a:fillRect/>
          </a:stretch>
        </p:blipFill>
        <p:spPr>
          <a:xfrm>
            <a:off x="3489687" y="4115681"/>
            <a:ext cx="2800350" cy="2114550"/>
          </a:xfrm>
          <a:prstGeom prst="rect">
            <a:avLst/>
          </a:prstGeom>
        </p:spPr>
      </p:pic>
      <p:pic>
        <p:nvPicPr>
          <p:cNvPr id="9" name="Picture 8">
            <a:extLst>
              <a:ext uri="{FF2B5EF4-FFF2-40B4-BE49-F238E27FC236}">
                <a16:creationId xmlns:a16="http://schemas.microsoft.com/office/drawing/2014/main" xmlns="" id="{F03BD8C1-8A7B-4FAA-A508-5EC3D4E0DDB5}"/>
              </a:ext>
            </a:extLst>
          </p:cNvPr>
          <p:cNvPicPr>
            <a:picLocks noChangeAspect="1"/>
          </p:cNvPicPr>
          <p:nvPr/>
        </p:nvPicPr>
        <p:blipFill>
          <a:blip r:embed="rId7"/>
          <a:stretch>
            <a:fillRect/>
          </a:stretch>
        </p:blipFill>
        <p:spPr>
          <a:xfrm>
            <a:off x="6290037" y="4115681"/>
            <a:ext cx="2800350" cy="2114550"/>
          </a:xfrm>
          <a:prstGeom prst="rect">
            <a:avLst/>
          </a:prstGeom>
        </p:spPr>
      </p:pic>
      <p:pic>
        <p:nvPicPr>
          <p:cNvPr id="3" name="Picture 2"/>
          <p:cNvPicPr>
            <a:picLocks noChangeAspect="1"/>
          </p:cNvPicPr>
          <p:nvPr/>
        </p:nvPicPr>
        <p:blipFill>
          <a:blip r:embed="rId8"/>
          <a:stretch>
            <a:fillRect/>
          </a:stretch>
        </p:blipFill>
        <p:spPr>
          <a:xfrm>
            <a:off x="9090387" y="2001131"/>
            <a:ext cx="3101613" cy="2173826"/>
          </a:xfrm>
          <a:prstGeom prst="rect">
            <a:avLst/>
          </a:prstGeom>
        </p:spPr>
      </p:pic>
    </p:spTree>
    <p:extLst>
      <p:ext uri="{BB962C8B-B14F-4D97-AF65-F5344CB8AC3E}">
        <p14:creationId xmlns:p14="http://schemas.microsoft.com/office/powerpoint/2010/main" val="22638538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BE0A13-B92E-4A8C-8500-D6F95B19D112}"/>
              </a:ext>
            </a:extLst>
          </p:cNvPr>
          <p:cNvSpPr>
            <a:spLocks noGrp="1"/>
          </p:cNvSpPr>
          <p:nvPr>
            <p:ph idx="1"/>
          </p:nvPr>
        </p:nvSpPr>
        <p:spPr/>
        <p:txBody>
          <a:bodyPr>
            <a:normAutofit/>
          </a:bodyPr>
          <a:lstStyle/>
          <a:p>
            <a:pPr algn="l" fontAlgn="base"/>
            <a:r>
              <a:rPr lang="en-US" b="1" i="0" u="sng" dirty="0" smtClean="0">
                <a:effectLst/>
                <a:latin typeface="Open Sans" panose="020B0606030504020204" pitchFamily="34" charset="0"/>
              </a:rPr>
              <a:t>Diagnosis : </a:t>
            </a:r>
          </a:p>
          <a:p>
            <a:pPr fontAlgn="base"/>
            <a:r>
              <a:rPr lang="en-US" dirty="0"/>
              <a:t>The diagnosis of pemphigoid </a:t>
            </a:r>
            <a:r>
              <a:rPr lang="en-US" dirty="0" err="1"/>
              <a:t>gestationis</a:t>
            </a:r>
            <a:r>
              <a:rPr lang="en-US" dirty="0"/>
              <a:t> is based upon the combination of </a:t>
            </a:r>
            <a:r>
              <a:rPr lang="en-US" b="1" u="sng" dirty="0"/>
              <a:t>clinical findings </a:t>
            </a:r>
            <a:r>
              <a:rPr lang="en-US" dirty="0" smtClean="0"/>
              <a:t>, </a:t>
            </a:r>
            <a:r>
              <a:rPr lang="en-US" dirty="0"/>
              <a:t>examination of a perilesional </a:t>
            </a:r>
            <a:r>
              <a:rPr lang="en-US" b="1" u="sng" dirty="0"/>
              <a:t>skin biopsy</a:t>
            </a:r>
            <a:r>
              <a:rPr lang="en-US" dirty="0"/>
              <a:t> for routine histopathology and direct immunofluorescence (DIF), and measurement of </a:t>
            </a:r>
            <a:r>
              <a:rPr lang="en-US" b="1" u="sng" dirty="0"/>
              <a:t>serum levels of anti-BP180 antibodies </a:t>
            </a:r>
            <a:r>
              <a:rPr lang="en-US" dirty="0"/>
              <a:t>by enzyme-linked immunosorbent assay (BP180 NC16A ELISA).</a:t>
            </a:r>
            <a:endParaRPr lang="en-US" sz="2400" b="0" i="0" dirty="0">
              <a:effectLst/>
              <a:latin typeface="Open Sans" panose="020B0606030504020204" pitchFamily="34" charset="0"/>
            </a:endParaRPr>
          </a:p>
        </p:txBody>
      </p:sp>
    </p:spTree>
    <p:extLst>
      <p:ext uri="{BB962C8B-B14F-4D97-AF65-F5344CB8AC3E}">
        <p14:creationId xmlns:p14="http://schemas.microsoft.com/office/powerpoint/2010/main" val="2001927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71af3243-3dd4-4a8d-8c0d-dd76da1f02a5"/>
    <ds:schemaRef ds:uri="http://schemas.microsoft.com/office/2006/metadata/properties"/>
    <ds:schemaRef ds:uri="16c05727-aa75-4e4a-9b5f-8a80a116589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1273</TotalTime>
  <Words>6494</Words>
  <Application>Microsoft Office PowerPoint</Application>
  <PresentationFormat>Widescreen</PresentationFormat>
  <Paragraphs>483</Paragraphs>
  <Slides>114</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114</vt:i4>
      </vt:variant>
    </vt:vector>
  </HeadingPairs>
  <TitlesOfParts>
    <vt:vector size="132" baseType="lpstr">
      <vt:lpstr>Arial</vt:lpstr>
      <vt:lpstr>Calibri</vt:lpstr>
      <vt:lpstr>Calibri Light</vt:lpstr>
      <vt:lpstr>Gill Sans MT</vt:lpstr>
      <vt:lpstr>Impact</vt:lpstr>
      <vt:lpstr>inherit</vt:lpstr>
      <vt:lpstr>Lato</vt:lpstr>
      <vt:lpstr>Majalla UI</vt:lpstr>
      <vt:lpstr>Merriweather</vt:lpstr>
      <vt:lpstr>Montserrat</vt:lpstr>
      <vt:lpstr>Open Sans</vt:lpstr>
      <vt:lpstr>proxima_nova_ltsemibold</vt:lpstr>
      <vt:lpstr>proxima_nova_rgregular</vt:lpstr>
      <vt:lpstr>Source Sans Pro</vt:lpstr>
      <vt:lpstr>Verdana</vt:lpstr>
      <vt:lpstr>Wingdings</vt:lpstr>
      <vt:lpstr>Office Theme</vt:lpstr>
      <vt:lpstr>Badge</vt:lpstr>
      <vt:lpstr>Neurological Disorders In Pregnancy </vt:lpstr>
      <vt:lpstr>INTRODUCTION </vt:lpstr>
      <vt:lpstr>Epilepsy </vt:lpstr>
      <vt:lpstr>Seizures in pregnancy  </vt:lpstr>
      <vt:lpstr>Epilepsy management before and after conception </vt:lpstr>
      <vt:lpstr>PowerPoint Presentation</vt:lpstr>
      <vt:lpstr>Risks of antiepileptic drug polytherapy for fetus  </vt:lpstr>
      <vt:lpstr>PowerPoint Presentation</vt:lpstr>
      <vt:lpstr>PowerPoint Presentation</vt:lpstr>
      <vt:lpstr>PowerPoint Presentation</vt:lpstr>
      <vt:lpstr>PowerPoint Presentation</vt:lpstr>
      <vt:lpstr>PowerPoint Presentation</vt:lpstr>
      <vt:lpstr>PowerPoint Presentation</vt:lpstr>
      <vt:lpstr>The effect of epilepsy and medications on lactation </vt:lpstr>
      <vt:lpstr>MATERNNAL EFFECTS</vt:lpstr>
      <vt:lpstr>FETAL EFFECTS</vt:lpstr>
      <vt:lpstr>Multiple sclerosis</vt:lpstr>
      <vt:lpstr>PowerPoint Presentation</vt:lpstr>
      <vt:lpstr>PowerPoint Presentation</vt:lpstr>
      <vt:lpstr>MANAGEMENT </vt:lpstr>
      <vt:lpstr>PowerPoint Presentation</vt:lpstr>
      <vt:lpstr>PowerPoint Presentation</vt:lpstr>
      <vt:lpstr>MYASTHENIA GRAVIS</vt:lpstr>
      <vt:lpstr>PowerPoint Presentation</vt:lpstr>
      <vt:lpstr>PowerPoint Presentation</vt:lpstr>
      <vt:lpstr>FETAL EFFECTS</vt:lpstr>
      <vt:lpstr>PowerPoint Presentation</vt:lpstr>
      <vt:lpstr>MANAGEMENT</vt:lpstr>
      <vt:lpstr>PowerPoint Presentation</vt:lpstr>
      <vt:lpstr>PowerPoint Presentation</vt:lpstr>
      <vt:lpstr>Postpartum headache </vt:lpstr>
      <vt:lpstr>Differential diagnosis: what should we be looking for? </vt:lpstr>
      <vt:lpstr>Non-specific/tension headaches  </vt:lpstr>
      <vt:lpstr>Migraine</vt:lpstr>
      <vt:lpstr>PowerPoint Presentation</vt:lpstr>
      <vt:lpstr>How does pregnancy affect migraine headaches?</vt:lpstr>
      <vt:lpstr>Management </vt:lpstr>
      <vt:lpstr>Post-dural puncture headache  </vt:lpstr>
      <vt:lpstr> Subarachnoid hemorrhage </vt:lpstr>
      <vt:lpstr>PowerPoint Presentation</vt:lpstr>
      <vt:lpstr> Cerebrovascular disease in pregnancy </vt:lpstr>
      <vt:lpstr>PowerPoint Presentation</vt:lpstr>
      <vt:lpstr>Pseudotumor cerebri </vt:lpstr>
      <vt:lpstr>PowerPoint Presentation</vt:lpstr>
      <vt:lpstr>Brain tumors during pregnancy </vt:lpstr>
      <vt:lpstr>Brain tumors during pregnancy</vt:lpstr>
      <vt:lpstr>PowerPoint Presentation</vt:lpstr>
      <vt:lpstr>PowerPoint Presentation</vt:lpstr>
      <vt:lpstr>PowerPoint Presentation</vt:lpstr>
      <vt:lpstr>PowerPoint Presentation</vt:lpstr>
      <vt:lpstr>PowerPoint Presentation</vt:lpstr>
      <vt:lpstr>PowerPoint Presentation</vt:lpstr>
      <vt:lpstr>Dermatological conditions in pregnancy </vt:lpstr>
      <vt:lpstr>Common skin changes during pregnancy </vt:lpstr>
      <vt:lpstr>Pregnancy-related changes to skin and related structures</vt:lpstr>
      <vt:lpstr>PowerPoint Presentation</vt:lpstr>
      <vt:lpstr>PowerPoint Presentation</vt:lpstr>
      <vt:lpstr>PowerPoint Presentation</vt:lpstr>
      <vt:lpstr>Melasma </vt:lpstr>
      <vt:lpstr>PowerPoint Presentation</vt:lpstr>
      <vt:lpstr>Melasma (pregnancy mask)</vt:lpstr>
      <vt:lpstr>PowerPoint Presentation</vt:lpstr>
      <vt:lpstr>Vascular changes</vt:lpstr>
      <vt:lpstr>PowerPoint Presentation</vt:lpstr>
      <vt:lpstr>PowerPoint Presentation</vt:lpstr>
      <vt:lpstr>Palmar erythema </vt:lpstr>
      <vt:lpstr>Vascular tumors</vt:lpstr>
      <vt:lpstr>PowerPoint Presentation</vt:lpstr>
      <vt:lpstr>Varicosities</vt:lpstr>
      <vt:lpstr>PowerPoint Presentation</vt:lpstr>
      <vt:lpstr>PowerPoint Presentation</vt:lpstr>
      <vt:lpstr>Treatment</vt:lpstr>
      <vt:lpstr>PowerPoint Presentation</vt:lpstr>
      <vt:lpstr>PowerPoint Presentation</vt:lpstr>
      <vt:lpstr>Striae gravidarum</vt:lpstr>
      <vt:lpstr>PowerPoint Presentation</vt:lpstr>
      <vt:lpstr>Skin tags</vt:lpstr>
      <vt:lpstr>Keloids, leiomyomas, dermatofibromas,nevi and neurofibromas</vt:lpstr>
      <vt:lpstr>Systemic lupus erythematosus </vt:lpstr>
      <vt:lpstr>PowerPoint Presentation</vt:lpstr>
      <vt:lpstr>SKIN APPENDAGES (ECCRINE, APOCRINE, AND SEBACEOUS GLANDS)</vt:lpstr>
      <vt:lpstr>PowerPoint Presentation</vt:lpstr>
      <vt:lpstr>HAIR</vt:lpstr>
      <vt:lpstr>PowerPoint Presentation</vt:lpstr>
      <vt:lpstr>PowerPoint Presentation</vt:lpstr>
      <vt:lpstr>Nails</vt:lpstr>
      <vt:lpstr>MUCOSA AND NONKERATINIZED EPITHELIUM</vt:lpstr>
      <vt:lpstr>PowerPoint Presentation</vt:lpstr>
      <vt:lpstr>Pregnancy dermatosis Specific skin conditions of pregnancy   </vt:lpstr>
      <vt:lpstr>PowerPoint Presentation</vt:lpstr>
      <vt:lpstr>Polymorphic eruption of pregnancy PEP</vt:lpstr>
      <vt:lpstr>PowerPoint Presentation</vt:lpstr>
      <vt:lpstr>PowerPoint Presentation</vt:lpstr>
      <vt:lpstr>PowerPoint Presentation</vt:lpstr>
      <vt:lpstr>pemphigoid gestations (herpes gestationis) </vt:lpstr>
      <vt:lpstr>PowerPoint Presentation</vt:lpstr>
      <vt:lpstr>PowerPoint Presentation</vt:lpstr>
      <vt:lpstr>pemphigoid gestations</vt:lpstr>
      <vt:lpstr>PowerPoint Presentation</vt:lpstr>
      <vt:lpstr>PowerPoint Presentation</vt:lpstr>
      <vt:lpstr>Atopic eruption of pregnancy</vt:lpstr>
      <vt:lpstr>3  types :</vt:lpstr>
      <vt:lpstr>2. Prurigo of pregnancy  </vt:lpstr>
      <vt:lpstr>3. Pruritic folliculitis of pregnancy  </vt:lpstr>
      <vt:lpstr>pustular psoriasis of pregnancy ( impetigo herpetiformis)</vt:lpstr>
      <vt:lpstr>Clinically : </vt:lpstr>
      <vt:lpstr>PowerPoint Presentation</vt:lpstr>
      <vt:lpstr>PowerPoint Presentation</vt:lpstr>
      <vt:lpstr>PowerPoint Presentation</vt:lpstr>
      <vt:lpstr>PowerPoint Presentation</vt:lpstr>
      <vt:lpstr>INTRAHEPATIC CHOLESTASIS OF PREGNANCY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Dermatological &amp; neurological conditions in pregnancy</dc:title>
  <dc:creator>مراد الصوالحه</dc:creator>
  <cp:lastModifiedBy>lenovo</cp:lastModifiedBy>
  <cp:revision>73</cp:revision>
  <dcterms:created xsi:type="dcterms:W3CDTF">2021-10-04T13:36:56Z</dcterms:created>
  <dcterms:modified xsi:type="dcterms:W3CDTF">2021-11-24T21:07:22Z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