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59" r:id="rId4"/>
    <p:sldId id="276" r:id="rId5"/>
    <p:sldId id="263" r:id="rId6"/>
    <p:sldId id="286" r:id="rId7"/>
    <p:sldId id="277" r:id="rId8"/>
    <p:sldId id="261" r:id="rId9"/>
    <p:sldId id="278" r:id="rId10"/>
    <p:sldId id="279" r:id="rId11"/>
    <p:sldId id="288" r:id="rId12"/>
    <p:sldId id="289" r:id="rId13"/>
    <p:sldId id="280" r:id="rId14"/>
    <p:sldId id="281" r:id="rId15"/>
    <p:sldId id="287" r:id="rId16"/>
    <p:sldId id="282" r:id="rId17"/>
    <p:sldId id="283" r:id="rId18"/>
    <p:sldId id="284"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pPr algn="l"/>
            <a:r>
              <a:rPr lang="en-US" dirty="0">
                <a:solidFill>
                  <a:srgbClr val="FF0000"/>
                </a:solidFill>
                <a:latin typeface="Algerian" panose="04020705040A02060702" pitchFamily="82" charset="0"/>
              </a:rPr>
              <a:t>MANDIBLE , CERVICAL VERTEBRAE</a:t>
            </a:r>
            <a:endParaRPr lang="ar-EG" dirty="0"/>
          </a:p>
        </p:txBody>
      </p:sp>
      <p:pic>
        <p:nvPicPr>
          <p:cNvPr id="8" name="Content Placeholder 7"/>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762000"/>
            <a:ext cx="4800600" cy="6096000"/>
          </a:xfrm>
        </p:spPr>
      </p:pic>
      <p:sp>
        <p:nvSpPr>
          <p:cNvPr id="6" name="Content Placeholder 5"/>
          <p:cNvSpPr>
            <a:spLocks noGrp="1"/>
          </p:cNvSpPr>
          <p:nvPr>
            <p:ph sz="quarter" idx="4"/>
          </p:nvPr>
        </p:nvSpPr>
        <p:spPr>
          <a:xfrm>
            <a:off x="4645025" y="3581400"/>
            <a:ext cx="4498975" cy="3048000"/>
          </a:xfrm>
        </p:spPr>
        <p:txBody>
          <a:bodyPr/>
          <a:lstStyle/>
          <a:p>
            <a:pPr marL="82296" indent="0" algn="ctr">
              <a:buNone/>
            </a:pPr>
            <a:r>
              <a:rPr lang="en-US" dirty="0">
                <a:latin typeface="Algerian" panose="04020705040A02060702" pitchFamily="82" charset="0"/>
                <a:ea typeface="Verdana" panose="020B0604030504040204" pitchFamily="34" charset="0"/>
                <a:cs typeface="Verdana" panose="020B0604030504040204" pitchFamily="34" charset="0"/>
              </a:rPr>
              <a:t>By</a:t>
            </a:r>
          </a:p>
          <a:p>
            <a:pPr marL="82296" indent="0" algn="ctr">
              <a:buNone/>
            </a:pPr>
            <a:r>
              <a:rPr lang="en-US" dirty="0">
                <a:latin typeface="Algerian" panose="04020705040A02060702" pitchFamily="82" charset="0"/>
                <a:ea typeface="Verdana" panose="020B0604030504040204" pitchFamily="34" charset="0"/>
                <a:cs typeface="Verdana" panose="020B0604030504040204" pitchFamily="34" charset="0"/>
              </a:rPr>
              <a:t>Dr Abulmaaty Mohamed</a:t>
            </a:r>
            <a:br>
              <a:rPr lang="en-US" dirty="0">
                <a:latin typeface="Algerian" panose="04020705040A02060702" pitchFamily="82" charset="0"/>
                <a:ea typeface="Verdana" panose="020B0604030504040204" pitchFamily="34" charset="0"/>
                <a:cs typeface="Verdana" panose="020B0604030504040204" pitchFamily="34" charset="0"/>
              </a:rPr>
            </a:br>
            <a:r>
              <a:rPr lang="en-US" dirty="0">
                <a:latin typeface="Algerian" panose="04020705040A02060702" pitchFamily="82" charset="0"/>
                <a:ea typeface="Verdana" panose="020B0604030504040204" pitchFamily="34" charset="0"/>
                <a:cs typeface="Verdana" panose="020B0604030504040204" pitchFamily="34" charset="0"/>
              </a:rPr>
              <a:t>Assistant professor Anatomy &amp; Embryology </a:t>
            </a:r>
            <a:br>
              <a:rPr lang="en-US" dirty="0">
                <a:latin typeface="Algerian" panose="04020705040A02060702" pitchFamily="82" charset="0"/>
                <a:ea typeface="Verdana" panose="020B0604030504040204" pitchFamily="34" charset="0"/>
                <a:cs typeface="Verdana" panose="020B0604030504040204" pitchFamily="34" charset="0"/>
              </a:rPr>
            </a:br>
            <a:r>
              <a:rPr lang="en-US" dirty="0">
                <a:latin typeface="Algerian" panose="04020705040A02060702" pitchFamily="82" charset="0"/>
                <a:ea typeface="Verdana" panose="020B0604030504040204" pitchFamily="34" charset="0"/>
                <a:cs typeface="Verdana" panose="020B0604030504040204" pitchFamily="34" charset="0"/>
              </a:rPr>
              <a:t>Mutah University</a:t>
            </a:r>
            <a:endParaRPr lang="ar-SA" dirty="0">
              <a:latin typeface="Algerian" panose="04020705040A02060702" pitchFamily="82" charset="0"/>
              <a:ea typeface="Verdana" panose="020B0604030504040204" pitchFamily="34" charset="0"/>
              <a:cs typeface="Andalus" panose="02020603050405020304" pitchFamily="18" charset="-78"/>
            </a:endParaRPr>
          </a:p>
          <a:p>
            <a:endParaRPr lang="ar-EG" dirty="0"/>
          </a:p>
        </p:txBody>
      </p:sp>
    </p:spTree>
    <p:extLst>
      <p:ext uri="{BB962C8B-B14F-4D97-AF65-F5344CB8AC3E}">
        <p14:creationId xmlns:p14="http://schemas.microsoft.com/office/powerpoint/2010/main" val="1926241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81400" y="0"/>
            <a:ext cx="556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686800" cy="609600"/>
          </a:xfrm>
        </p:spPr>
        <p:txBody>
          <a:bodyPr>
            <a:normAutofit fontScale="90000"/>
          </a:bodyPr>
          <a:lstStyle/>
          <a:p>
            <a:pPr algn="l"/>
            <a:r>
              <a:rPr lang="en-US" sz="4000" dirty="0">
                <a:solidFill>
                  <a:srgbClr val="FF0000"/>
                </a:solidFill>
                <a:latin typeface="Algerian" panose="04020705040A02060702" pitchFamily="82" charset="0"/>
              </a:rPr>
              <a:t>CERVICAL VERTEBRAE</a:t>
            </a:r>
            <a:endParaRPr lang="ar-EG" sz="4000" dirty="0"/>
          </a:p>
        </p:txBody>
      </p:sp>
      <p:sp>
        <p:nvSpPr>
          <p:cNvPr id="4" name="Content Placeholder 3"/>
          <p:cNvSpPr>
            <a:spLocks noGrp="1"/>
          </p:cNvSpPr>
          <p:nvPr>
            <p:ph sz="half" idx="2"/>
          </p:nvPr>
        </p:nvSpPr>
        <p:spPr>
          <a:xfrm>
            <a:off x="0" y="762000"/>
            <a:ext cx="4497388" cy="6019800"/>
          </a:xfrm>
        </p:spPr>
        <p:txBody>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C2   </a:t>
            </a:r>
            <a:r>
              <a:rPr lang="en-US" b="1" dirty="0" smtClean="0">
                <a:solidFill>
                  <a:srgbClr val="0070C0"/>
                </a:solidFill>
                <a:latin typeface="Times New Roman" panose="02020603050405020304" pitchFamily="18" charset="0"/>
                <a:cs typeface="Times New Roman" panose="02020603050405020304" pitchFamily="18" charset="0"/>
              </a:rPr>
              <a:t>AXIS</a:t>
            </a:r>
          </a:p>
          <a:p>
            <a:pPr marL="0" indent="0">
              <a:buNone/>
            </a:pPr>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characterized by the presence of dens or odontoid process which projects from the upper part of the body. </a:t>
            </a:r>
          </a:p>
          <a:p>
            <a:pPr marL="0" indent="0">
              <a:buNone/>
            </a:pPr>
            <a:r>
              <a:rPr lang="en-US" dirty="0">
                <a:latin typeface="Times New Roman" panose="02020603050405020304" pitchFamily="18" charset="0"/>
                <a:cs typeface="Times New Roman" panose="02020603050405020304" pitchFamily="18" charset="0"/>
              </a:rPr>
              <a:t>The dens is grooved posteriorly by transverse </a:t>
            </a:r>
            <a:r>
              <a:rPr lang="en-US" dirty="0" smtClean="0">
                <a:latin typeface="Times New Roman" panose="02020603050405020304" pitchFamily="18" charset="0"/>
                <a:cs typeface="Times New Roman" panose="02020603050405020304" pitchFamily="18" charset="0"/>
              </a:rPr>
              <a:t>ligament of atlas.</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ar-EG" dirty="0"/>
          </a:p>
        </p:txBody>
      </p:sp>
    </p:spTree>
    <p:extLst>
      <p:ext uri="{BB962C8B-B14F-4D97-AF65-F5344CB8AC3E}">
        <p14:creationId xmlns:p14="http://schemas.microsoft.com/office/powerpoint/2010/main" val="3421229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71600" y="152400"/>
            <a:ext cx="6477000" cy="6553200"/>
          </a:xfrm>
        </p:spPr>
      </p:pic>
    </p:spTree>
    <p:extLst>
      <p:ext uri="{BB962C8B-B14F-4D97-AF65-F5344CB8AC3E}">
        <p14:creationId xmlns:p14="http://schemas.microsoft.com/office/powerpoint/2010/main" val="1157104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391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084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505200" y="152400"/>
            <a:ext cx="5638800" cy="6553200"/>
          </a:xfrm>
        </p:spPr>
      </p:pic>
      <p:sp>
        <p:nvSpPr>
          <p:cNvPr id="2" name="Title 1"/>
          <p:cNvSpPr>
            <a:spLocks noGrp="1"/>
          </p:cNvSpPr>
          <p:nvPr>
            <p:ph type="title"/>
          </p:nvPr>
        </p:nvSpPr>
        <p:spPr>
          <a:xfrm>
            <a:off x="0" y="0"/>
            <a:ext cx="8686800" cy="762000"/>
          </a:xfrm>
        </p:spPr>
        <p:txBody>
          <a:bodyPr>
            <a:normAutofit/>
          </a:bodyPr>
          <a:lstStyle/>
          <a:p>
            <a:pPr algn="l"/>
            <a:r>
              <a:rPr lang="en-US" sz="4000" dirty="0">
                <a:solidFill>
                  <a:srgbClr val="FF0000"/>
                </a:solidFill>
                <a:latin typeface="Algerian" panose="04020705040A02060702" pitchFamily="82" charset="0"/>
              </a:rPr>
              <a:t>Atlanto occipital joint</a:t>
            </a:r>
            <a:endParaRPr lang="ar-EG" sz="4000" dirty="0"/>
          </a:p>
        </p:txBody>
      </p:sp>
      <p:sp>
        <p:nvSpPr>
          <p:cNvPr id="4" name="Content Placeholder 3"/>
          <p:cNvSpPr>
            <a:spLocks noGrp="1"/>
          </p:cNvSpPr>
          <p:nvPr>
            <p:ph sz="half" idx="2"/>
          </p:nvPr>
        </p:nvSpPr>
        <p:spPr>
          <a:xfrm>
            <a:off x="0" y="685800"/>
            <a:ext cx="4724400" cy="6172200"/>
          </a:xfrm>
        </p:spPr>
        <p:txBody>
          <a:bodyPr>
            <a:noAutofit/>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Type: </a:t>
            </a:r>
            <a:r>
              <a:rPr lang="en-US" dirty="0">
                <a:latin typeface="Times New Roman" panose="02020603050405020304" pitchFamily="18" charset="0"/>
                <a:cs typeface="Times New Roman" panose="02020603050405020304" pitchFamily="18" charset="0"/>
              </a:rPr>
              <a:t>synovial.</a:t>
            </a:r>
          </a:p>
          <a:p>
            <a:pPr marL="0" indent="0">
              <a:buNone/>
            </a:pPr>
            <a:r>
              <a:rPr lang="en-US" b="1" dirty="0">
                <a:solidFill>
                  <a:srgbClr val="0070C0"/>
                </a:solidFill>
                <a:latin typeface="Times New Roman" panose="02020603050405020304" pitchFamily="18" charset="0"/>
                <a:cs typeface="Times New Roman" panose="02020603050405020304" pitchFamily="18" charset="0"/>
              </a:rPr>
              <a:t>Variety:</a:t>
            </a:r>
            <a:r>
              <a:rPr lang="en-US" dirty="0">
                <a:latin typeface="Times New Roman" panose="02020603050405020304" pitchFamily="18" charset="0"/>
                <a:cs typeface="Times New Roman" panose="02020603050405020304" pitchFamily="18" charset="0"/>
              </a:rPr>
              <a:t> condylar.</a:t>
            </a:r>
          </a:p>
          <a:p>
            <a:pPr marL="0" indent="0">
              <a:buNone/>
            </a:pPr>
            <a:r>
              <a:rPr lang="en-US" b="1" dirty="0">
                <a:solidFill>
                  <a:srgbClr val="0070C0"/>
                </a:solidFill>
                <a:latin typeface="Times New Roman" panose="02020603050405020304" pitchFamily="18" charset="0"/>
                <a:cs typeface="Times New Roman" panose="02020603050405020304" pitchFamily="18" charset="0"/>
              </a:rPr>
              <a:t>Articular surfaces:</a:t>
            </a:r>
          </a:p>
          <a:p>
            <a:pPr marL="0" indent="0">
              <a:buNone/>
            </a:pPr>
            <a:r>
              <a:rPr lang="en-US" dirty="0">
                <a:solidFill>
                  <a:srgbClr val="00B050"/>
                </a:solidFill>
                <a:latin typeface="Times New Roman" panose="02020603050405020304" pitchFamily="18" charset="0"/>
                <a:cs typeface="Times New Roman" panose="02020603050405020304" pitchFamily="18" charset="0"/>
              </a:rPr>
              <a:t>Above:</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occipital </a:t>
            </a:r>
            <a:r>
              <a:rPr lang="en-US" dirty="0">
                <a:latin typeface="Times New Roman" panose="02020603050405020304" pitchFamily="18" charset="0"/>
                <a:cs typeface="Times New Roman" panose="02020603050405020304" pitchFamily="18" charset="0"/>
              </a:rPr>
              <a:t>condyles of the skull</a:t>
            </a:r>
          </a:p>
          <a:p>
            <a:pPr marL="0" indent="0">
              <a:buNone/>
            </a:pPr>
            <a:r>
              <a:rPr lang="en-US" dirty="0">
                <a:solidFill>
                  <a:srgbClr val="00B050"/>
                </a:solidFill>
                <a:latin typeface="Times New Roman" panose="02020603050405020304" pitchFamily="18" charset="0"/>
                <a:cs typeface="Times New Roman" panose="02020603050405020304" pitchFamily="18" charset="0"/>
              </a:rPr>
              <a:t>Below:</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kidney </a:t>
            </a:r>
            <a:r>
              <a:rPr lang="en-US" dirty="0" smtClean="0">
                <a:latin typeface="Times New Roman" panose="02020603050405020304" pitchFamily="18" charset="0"/>
                <a:cs typeface="Times New Roman" panose="02020603050405020304" pitchFamily="18" charset="0"/>
              </a:rPr>
              <a:t>shaped</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articular facet of C1(atlas)</a:t>
            </a:r>
          </a:p>
          <a:p>
            <a:endParaRPr lang="ar-E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548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410857"/>
            <a:ext cx="3733800" cy="3447143"/>
          </a:xfrm>
          <a:prstGeom prst="rect">
            <a:avLst/>
          </a:prstGeo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52574" y="0"/>
            <a:ext cx="3591426" cy="3410857"/>
          </a:xfrm>
        </p:spPr>
      </p:pic>
      <p:sp>
        <p:nvSpPr>
          <p:cNvPr id="2" name="Title 1"/>
          <p:cNvSpPr>
            <a:spLocks noGrp="1"/>
          </p:cNvSpPr>
          <p:nvPr>
            <p:ph type="title"/>
          </p:nvPr>
        </p:nvSpPr>
        <p:spPr>
          <a:xfrm>
            <a:off x="0" y="0"/>
            <a:ext cx="8686800" cy="762000"/>
          </a:xfrm>
        </p:spPr>
        <p:txBody>
          <a:bodyPr>
            <a:normAutofit/>
          </a:bodyPr>
          <a:lstStyle/>
          <a:p>
            <a:pPr algn="l"/>
            <a:r>
              <a:rPr lang="en-US" sz="4000" dirty="0">
                <a:solidFill>
                  <a:srgbClr val="FF0000"/>
                </a:solidFill>
                <a:latin typeface="Algerian" panose="04020705040A02060702" pitchFamily="82" charset="0"/>
              </a:rPr>
              <a:t>Atlanto occipital joint</a:t>
            </a:r>
            <a:endParaRPr lang="ar-EG" sz="4000" dirty="0"/>
          </a:p>
        </p:txBody>
      </p:sp>
      <p:sp>
        <p:nvSpPr>
          <p:cNvPr id="4" name="Content Placeholder 3"/>
          <p:cNvSpPr>
            <a:spLocks noGrp="1"/>
          </p:cNvSpPr>
          <p:nvPr>
            <p:ph sz="half" idx="2"/>
          </p:nvPr>
        </p:nvSpPr>
        <p:spPr>
          <a:xfrm>
            <a:off x="0" y="609600"/>
            <a:ext cx="5867400" cy="6248400"/>
          </a:xfrm>
        </p:spPr>
        <p:txBody>
          <a:bodyPr>
            <a:normAutofit/>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Ligaments:</a:t>
            </a:r>
          </a:p>
          <a:p>
            <a:pPr marL="0" indent="0">
              <a:buNone/>
            </a:pPr>
            <a:r>
              <a:rPr lang="en-US" dirty="0">
                <a:solidFill>
                  <a:srgbClr val="00B050"/>
                </a:solidFill>
                <a:latin typeface="Times New Roman" panose="02020603050405020304" pitchFamily="18" charset="0"/>
                <a:cs typeface="Times New Roman" panose="02020603050405020304" pitchFamily="18" charset="0"/>
              </a:rPr>
              <a:t>1- Anterior Atlanto-occipital membrane.</a:t>
            </a:r>
          </a:p>
          <a:p>
            <a:pPr marL="0" indent="0">
              <a:buNone/>
            </a:pPr>
            <a:r>
              <a:rPr lang="en-US" dirty="0">
                <a:latin typeface="Times New Roman" panose="02020603050405020304" pitchFamily="18" charset="0"/>
                <a:cs typeface="Times New Roman" panose="02020603050405020304" pitchFamily="18" charset="0"/>
              </a:rPr>
              <a:t>From: upper border of anterior arch of atlas</a:t>
            </a:r>
          </a:p>
          <a:p>
            <a:pPr marL="0" indent="0">
              <a:buNone/>
            </a:pPr>
            <a:r>
              <a:rPr lang="en-US" dirty="0" smtClean="0">
                <a:latin typeface="Times New Roman" panose="02020603050405020304" pitchFamily="18" charset="0"/>
                <a:cs typeface="Times New Roman" panose="02020603050405020304" pitchFamily="18" charset="0"/>
              </a:rPr>
              <a:t>To     : anterior </a:t>
            </a:r>
            <a:r>
              <a:rPr lang="en-US" dirty="0">
                <a:latin typeface="Times New Roman" panose="02020603050405020304" pitchFamily="18" charset="0"/>
                <a:cs typeface="Times New Roman" panose="02020603050405020304" pitchFamily="18" charset="0"/>
              </a:rPr>
              <a:t>margin of foramen </a:t>
            </a:r>
            <a:r>
              <a:rPr lang="en-US" dirty="0" smtClean="0">
                <a:latin typeface="Times New Roman" panose="02020603050405020304" pitchFamily="18" charset="0"/>
                <a:cs typeface="Times New Roman" panose="02020603050405020304" pitchFamily="18" charset="0"/>
              </a:rPr>
              <a:t>magnum</a:t>
            </a:r>
            <a:endParaRPr lang="en-US" dirty="0">
              <a:latin typeface="Times New Roman" panose="02020603050405020304" pitchFamily="18" charset="0"/>
              <a:cs typeface="Times New Roman" panose="02020603050405020304" pitchFamily="18" charset="0"/>
            </a:endParaRPr>
          </a:p>
          <a:p>
            <a:pPr marL="0" indent="0">
              <a:buNone/>
            </a:pPr>
            <a:r>
              <a:rPr lang="en-US" dirty="0">
                <a:solidFill>
                  <a:srgbClr val="00B050"/>
                </a:solidFill>
                <a:latin typeface="Times New Roman" panose="02020603050405020304" pitchFamily="18" charset="0"/>
                <a:cs typeface="Times New Roman" panose="02020603050405020304" pitchFamily="18" charset="0"/>
              </a:rPr>
              <a:t>2- Posterior Atlanto-occipital membrane.</a:t>
            </a:r>
          </a:p>
          <a:p>
            <a:pPr marL="0" indent="0">
              <a:buNone/>
            </a:pPr>
            <a:r>
              <a:rPr lang="en-US" dirty="0">
                <a:latin typeface="Times New Roman" panose="02020603050405020304" pitchFamily="18" charset="0"/>
                <a:cs typeface="Times New Roman" panose="02020603050405020304" pitchFamily="18" charset="0"/>
              </a:rPr>
              <a:t>From: upper border of posterior arch of atlas</a:t>
            </a:r>
          </a:p>
          <a:p>
            <a:pPr marL="0" indent="0">
              <a:buNone/>
            </a:pPr>
            <a:r>
              <a:rPr lang="en-US" dirty="0" smtClean="0">
                <a:latin typeface="Times New Roman" panose="02020603050405020304" pitchFamily="18" charset="0"/>
                <a:cs typeface="Times New Roman" panose="02020603050405020304" pitchFamily="18" charset="0"/>
              </a:rPr>
              <a:t>To     : posterior </a:t>
            </a:r>
            <a:r>
              <a:rPr lang="en-US" dirty="0">
                <a:latin typeface="Times New Roman" panose="02020603050405020304" pitchFamily="18" charset="0"/>
                <a:cs typeface="Times New Roman" panose="02020603050405020304" pitchFamily="18" charset="0"/>
              </a:rPr>
              <a:t>margin of foramen </a:t>
            </a:r>
            <a:r>
              <a:rPr lang="en-US" dirty="0" smtClean="0">
                <a:latin typeface="Times New Roman" panose="02020603050405020304" pitchFamily="18" charset="0"/>
                <a:cs typeface="Times New Roman" panose="02020603050405020304" pitchFamily="18" charset="0"/>
              </a:rPr>
              <a:t>magnum</a:t>
            </a:r>
            <a:endParaRPr lang="en-US" dirty="0">
              <a:latin typeface="Times New Roman" panose="02020603050405020304" pitchFamily="18" charset="0"/>
              <a:cs typeface="Times New Roman" panose="02020603050405020304" pitchFamily="18" charset="0"/>
            </a:endParaRPr>
          </a:p>
          <a:p>
            <a:pPr marL="0" indent="0">
              <a:buNone/>
            </a:pPr>
            <a:r>
              <a:rPr lang="en-US" b="1" dirty="0" smtClean="0">
                <a:solidFill>
                  <a:srgbClr val="0070C0"/>
                </a:solidFill>
                <a:latin typeface="Times New Roman" panose="02020603050405020304" pitchFamily="18" charset="0"/>
                <a:cs typeface="Times New Roman" panose="02020603050405020304" pitchFamily="18" charset="0"/>
              </a:rPr>
              <a:t>Movements</a:t>
            </a:r>
            <a:r>
              <a:rPr lang="en-US" b="1" dirty="0">
                <a:solidFill>
                  <a:srgbClr val="0070C0"/>
                </a:solidFill>
                <a:latin typeface="Times New Roman" panose="02020603050405020304" pitchFamily="18" charset="0"/>
                <a:cs typeface="Times New Roman" panose="02020603050405020304" pitchFamily="18" charset="0"/>
              </a:rPr>
              <a:t>: - (head nodding = saying yes)</a:t>
            </a:r>
          </a:p>
          <a:p>
            <a:pPr marL="0" indent="0">
              <a:buNone/>
            </a:pPr>
            <a:r>
              <a:rPr lang="en-US" dirty="0">
                <a:solidFill>
                  <a:srgbClr val="00B050"/>
                </a:solidFill>
                <a:latin typeface="Times New Roman" panose="02020603050405020304" pitchFamily="18" charset="0"/>
                <a:cs typeface="Times New Roman" panose="02020603050405020304" pitchFamily="18" charset="0"/>
              </a:rPr>
              <a:t>1- Flexion.</a:t>
            </a:r>
          </a:p>
          <a:p>
            <a:pPr marL="0" indent="0">
              <a:buNone/>
            </a:pPr>
            <a:r>
              <a:rPr lang="en-US" dirty="0" smtClean="0">
                <a:latin typeface="Times New Roman" panose="02020603050405020304" pitchFamily="18" charset="0"/>
                <a:cs typeface="Times New Roman" panose="02020603050405020304" pitchFamily="18" charset="0"/>
              </a:rPr>
              <a:t>By longus capitis &amp; rectus capitis anterior</a:t>
            </a:r>
          </a:p>
          <a:p>
            <a:pPr marL="0" indent="0">
              <a:buNone/>
            </a:pPr>
            <a:r>
              <a:rPr lang="en-US" dirty="0" smtClean="0">
                <a:solidFill>
                  <a:srgbClr val="00B050"/>
                </a:solidFill>
                <a:latin typeface="Times New Roman" panose="02020603050405020304" pitchFamily="18" charset="0"/>
                <a:cs typeface="Times New Roman" panose="02020603050405020304" pitchFamily="18" charset="0"/>
              </a:rPr>
              <a:t>2- Extension</a:t>
            </a:r>
            <a:endParaRPr lang="en-US" dirty="0">
              <a:solidFill>
                <a:srgbClr val="00B050"/>
              </a:solidFill>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By semispinalis capitis, rectus capitis posterior major &amp; minor, sup. oblique</a:t>
            </a:r>
          </a:p>
          <a:p>
            <a:endParaRPr lang="ar-E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942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normAutofit/>
          </a:bodyPr>
          <a:lstStyle/>
          <a:p>
            <a:pPr algn="l"/>
            <a:r>
              <a:rPr lang="en-US" sz="4000" dirty="0">
                <a:solidFill>
                  <a:srgbClr val="FF0000"/>
                </a:solidFill>
                <a:latin typeface="Algerian" panose="04020705040A02060702" pitchFamily="82" charset="0"/>
              </a:rPr>
              <a:t>Atlanto axial joints</a:t>
            </a:r>
            <a:endParaRPr lang="ar-EG" sz="40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762000"/>
            <a:ext cx="7162800" cy="5867400"/>
          </a:xfrm>
        </p:spPr>
      </p:pic>
    </p:spTree>
    <p:extLst>
      <p:ext uri="{BB962C8B-B14F-4D97-AF65-F5344CB8AC3E}">
        <p14:creationId xmlns:p14="http://schemas.microsoft.com/office/powerpoint/2010/main" val="1201401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19233" y="4038600"/>
            <a:ext cx="4041775" cy="2819400"/>
          </a:xfrm>
        </p:spPr>
      </p:pic>
      <p:sp>
        <p:nvSpPr>
          <p:cNvPr id="2" name="Title 1"/>
          <p:cNvSpPr>
            <a:spLocks noGrp="1"/>
          </p:cNvSpPr>
          <p:nvPr>
            <p:ph type="title"/>
          </p:nvPr>
        </p:nvSpPr>
        <p:spPr>
          <a:xfrm>
            <a:off x="0" y="0"/>
            <a:ext cx="8686800" cy="762000"/>
          </a:xfrm>
        </p:spPr>
        <p:txBody>
          <a:bodyPr>
            <a:normAutofit/>
          </a:bodyPr>
          <a:lstStyle/>
          <a:p>
            <a:pPr algn="l"/>
            <a:r>
              <a:rPr lang="en-US" sz="4000" dirty="0">
                <a:solidFill>
                  <a:srgbClr val="FF0000"/>
                </a:solidFill>
                <a:latin typeface="Algerian" panose="04020705040A02060702" pitchFamily="82" charset="0"/>
              </a:rPr>
              <a:t>Atlanto </a:t>
            </a:r>
            <a:r>
              <a:rPr lang="en-US" sz="4000" dirty="0" smtClean="0">
                <a:solidFill>
                  <a:srgbClr val="FF0000"/>
                </a:solidFill>
                <a:latin typeface="Algerian" panose="04020705040A02060702" pitchFamily="82" charset="0"/>
              </a:rPr>
              <a:t>axial joints</a:t>
            </a:r>
            <a:endParaRPr lang="ar-EG" sz="4000" dirty="0"/>
          </a:p>
        </p:txBody>
      </p:sp>
      <p:sp>
        <p:nvSpPr>
          <p:cNvPr id="4" name="Content Placeholder 3"/>
          <p:cNvSpPr>
            <a:spLocks noGrp="1"/>
          </p:cNvSpPr>
          <p:nvPr>
            <p:ph sz="half" idx="2"/>
          </p:nvPr>
        </p:nvSpPr>
        <p:spPr>
          <a:xfrm>
            <a:off x="0" y="685800"/>
            <a:ext cx="5562600" cy="6172200"/>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joints (1 median &amp; 2 lateral Atlanto axial)</a:t>
            </a:r>
          </a:p>
          <a:p>
            <a:pPr marL="0" indent="0">
              <a:buNone/>
            </a:pPr>
            <a:r>
              <a:rPr lang="en-US" b="1" dirty="0">
                <a:solidFill>
                  <a:srgbClr val="0070C0"/>
                </a:solidFill>
                <a:latin typeface="Times New Roman" panose="02020603050405020304" pitchFamily="18" charset="0"/>
                <a:cs typeface="Times New Roman" panose="02020603050405020304" pitchFamily="18" charset="0"/>
              </a:rPr>
              <a:t>Type: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synovial</a:t>
            </a:r>
            <a:endParaRPr lang="en-US" dirty="0">
              <a:latin typeface="Times New Roman" panose="02020603050405020304" pitchFamily="18" charset="0"/>
              <a:cs typeface="Times New Roman" panose="02020603050405020304" pitchFamily="18" charset="0"/>
            </a:endParaRPr>
          </a:p>
          <a:p>
            <a:pPr marL="0" indent="0">
              <a:buNone/>
            </a:pPr>
            <a:r>
              <a:rPr lang="en-US" b="1" dirty="0">
                <a:solidFill>
                  <a:srgbClr val="0070C0"/>
                </a:solidFill>
                <a:latin typeface="Times New Roman" panose="02020603050405020304" pitchFamily="18" charset="0"/>
                <a:cs typeface="Times New Roman" panose="02020603050405020304" pitchFamily="18" charset="0"/>
              </a:rPr>
              <a:t>Variety:</a:t>
            </a:r>
            <a:r>
              <a:rPr lang="en-US" dirty="0">
                <a:latin typeface="Times New Roman" panose="02020603050405020304" pitchFamily="18" charset="0"/>
                <a:cs typeface="Times New Roman" panose="02020603050405020304" pitchFamily="18" charset="0"/>
              </a:rPr>
              <a:t> the median is pivot </a:t>
            </a:r>
            <a:endParaRPr lang="en-US" dirty="0" smtClean="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while </a:t>
            </a:r>
            <a:r>
              <a:rPr lang="en-US" dirty="0">
                <a:latin typeface="Times New Roman" panose="02020603050405020304" pitchFamily="18" charset="0"/>
                <a:cs typeface="Times New Roman" panose="02020603050405020304" pitchFamily="18" charset="0"/>
              </a:rPr>
              <a:t>the 2 lateral are </a:t>
            </a:r>
            <a:r>
              <a:rPr lang="en-US" dirty="0" smtClean="0">
                <a:latin typeface="Times New Roman" panose="02020603050405020304" pitchFamily="18" charset="0"/>
                <a:cs typeface="Times New Roman" panose="02020603050405020304" pitchFamily="18" charset="0"/>
              </a:rPr>
              <a:t>plane</a:t>
            </a:r>
            <a:endParaRPr lang="en-US" dirty="0">
              <a:latin typeface="Times New Roman" panose="02020603050405020304" pitchFamily="18" charset="0"/>
              <a:cs typeface="Times New Roman" panose="02020603050405020304" pitchFamily="18" charset="0"/>
            </a:endParaRPr>
          </a:p>
          <a:p>
            <a:pPr marL="0" indent="0">
              <a:buNone/>
            </a:pPr>
            <a:r>
              <a:rPr lang="en-US" b="1" dirty="0">
                <a:solidFill>
                  <a:srgbClr val="0070C0"/>
                </a:solidFill>
                <a:latin typeface="Times New Roman" panose="02020603050405020304" pitchFamily="18" charset="0"/>
                <a:cs typeface="Times New Roman" panose="02020603050405020304" pitchFamily="18" charset="0"/>
              </a:rPr>
              <a:t>Articular surfaces:</a:t>
            </a:r>
          </a:p>
          <a:p>
            <a:pPr marL="0" indent="0">
              <a:buNone/>
            </a:pPr>
            <a:r>
              <a:rPr lang="en-US" dirty="0">
                <a:solidFill>
                  <a:srgbClr val="00B050"/>
                </a:solidFill>
                <a:latin typeface="Times New Roman" panose="02020603050405020304" pitchFamily="18" charset="0"/>
                <a:cs typeface="Times New Roman" panose="02020603050405020304" pitchFamily="18" charset="0"/>
              </a:rPr>
              <a:t>The median Atlanto axial: </a:t>
            </a:r>
          </a:p>
          <a:p>
            <a:pPr marL="0" indent="0">
              <a:buNone/>
            </a:pPr>
            <a:r>
              <a:rPr lang="en-US" dirty="0" smtClean="0">
                <a:latin typeface="Times New Roman" panose="02020603050405020304" pitchFamily="18" charset="0"/>
                <a:cs typeface="Times New Roman" panose="02020603050405020304" pitchFamily="18" charset="0"/>
              </a:rPr>
              <a:t>Between  </a:t>
            </a:r>
            <a:r>
              <a:rPr lang="en-US" dirty="0">
                <a:latin typeface="Times New Roman" panose="02020603050405020304" pitchFamily="18" charset="0"/>
                <a:cs typeface="Times New Roman" panose="02020603050405020304" pitchFamily="18" charset="0"/>
              </a:rPr>
              <a:t>the odontoid process of axis </a:t>
            </a:r>
          </a:p>
          <a:p>
            <a:pPr marL="0" indent="0">
              <a:buNone/>
            </a:pPr>
            <a:r>
              <a:rPr lang="en-US" dirty="0">
                <a:latin typeface="Times New Roman" panose="02020603050405020304" pitchFamily="18" charset="0"/>
                <a:cs typeface="Times New Roman" panose="02020603050405020304" pitchFamily="18" charset="0"/>
              </a:rPr>
              <a:t>&amp; anterior arch of atlas </a:t>
            </a:r>
            <a:r>
              <a:rPr lang="en-US" dirty="0" smtClean="0">
                <a:latin typeface="Times New Roman" panose="02020603050405020304" pitchFamily="18" charset="0"/>
                <a:cs typeface="Times New Roman" panose="02020603050405020304" pitchFamily="18" charset="0"/>
              </a:rPr>
              <a:t>and transverse </a:t>
            </a:r>
            <a:r>
              <a:rPr lang="en-US" dirty="0">
                <a:latin typeface="Times New Roman" panose="02020603050405020304" pitchFamily="18" charset="0"/>
                <a:cs typeface="Times New Roman" panose="02020603050405020304" pitchFamily="18" charset="0"/>
              </a:rPr>
              <a:t>ligament of atlas </a:t>
            </a:r>
          </a:p>
          <a:p>
            <a:pPr marL="0" indent="0">
              <a:buNone/>
            </a:pPr>
            <a:r>
              <a:rPr lang="en-US" dirty="0">
                <a:solidFill>
                  <a:srgbClr val="00B050"/>
                </a:solidFill>
                <a:latin typeface="Times New Roman" panose="02020603050405020304" pitchFamily="18" charset="0"/>
                <a:cs typeface="Times New Roman" panose="02020603050405020304" pitchFamily="18" charset="0"/>
              </a:rPr>
              <a:t>The lateral Atlanto axial joints</a:t>
            </a:r>
            <a:r>
              <a:rPr lang="en-US" dirty="0" smtClean="0">
                <a:solidFill>
                  <a:srgbClr val="00B050"/>
                </a:solidFill>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Between the  </a:t>
            </a:r>
            <a:r>
              <a:rPr lang="en-US" dirty="0">
                <a:latin typeface="Times New Roman" panose="02020603050405020304" pitchFamily="18" charset="0"/>
                <a:cs typeface="Times New Roman" panose="02020603050405020304" pitchFamily="18" charset="0"/>
              </a:rPr>
              <a:t>articular facets of atlas &amp; axis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ar-EG"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445" y="1676400"/>
            <a:ext cx="2468563"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958" y="66675"/>
            <a:ext cx="30670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42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943600" y="36286"/>
            <a:ext cx="3048000" cy="2971800"/>
          </a:xfrm>
        </p:spPr>
      </p:pic>
      <p:sp>
        <p:nvSpPr>
          <p:cNvPr id="2" name="Title 1"/>
          <p:cNvSpPr>
            <a:spLocks noGrp="1"/>
          </p:cNvSpPr>
          <p:nvPr>
            <p:ph type="title"/>
          </p:nvPr>
        </p:nvSpPr>
        <p:spPr>
          <a:xfrm>
            <a:off x="0" y="-3629"/>
            <a:ext cx="8686800" cy="762000"/>
          </a:xfrm>
        </p:spPr>
        <p:txBody>
          <a:bodyPr>
            <a:normAutofit/>
          </a:bodyPr>
          <a:lstStyle/>
          <a:p>
            <a:pPr algn="l"/>
            <a:r>
              <a:rPr lang="en-US" sz="4000" dirty="0">
                <a:solidFill>
                  <a:srgbClr val="FF0000"/>
                </a:solidFill>
                <a:latin typeface="Algerian" panose="04020705040A02060702" pitchFamily="82" charset="0"/>
              </a:rPr>
              <a:t>Atlanto axial joints</a:t>
            </a:r>
            <a:endParaRPr lang="ar-EG" sz="4000" dirty="0"/>
          </a:p>
        </p:txBody>
      </p:sp>
      <p:sp>
        <p:nvSpPr>
          <p:cNvPr id="4" name="Content Placeholder 3"/>
          <p:cNvSpPr>
            <a:spLocks noGrp="1"/>
          </p:cNvSpPr>
          <p:nvPr>
            <p:ph sz="half" idx="2"/>
          </p:nvPr>
        </p:nvSpPr>
        <p:spPr>
          <a:xfrm>
            <a:off x="0" y="609600"/>
            <a:ext cx="5638800" cy="6096000"/>
          </a:xfrm>
        </p:spPr>
        <p:txBody>
          <a:bodyPr>
            <a:noAutofit/>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Ligaments:</a:t>
            </a:r>
          </a:p>
          <a:p>
            <a:pPr marL="0" indent="0">
              <a:buNone/>
            </a:pPr>
            <a:r>
              <a:rPr lang="en-US" dirty="0" smtClean="0">
                <a:solidFill>
                  <a:srgbClr val="00B050"/>
                </a:solidFill>
                <a:latin typeface="Times New Roman" panose="02020603050405020304" pitchFamily="18" charset="0"/>
                <a:cs typeface="Times New Roman" panose="02020603050405020304" pitchFamily="18" charset="0"/>
              </a:rPr>
              <a:t>1- </a:t>
            </a:r>
            <a:r>
              <a:rPr lang="en-US" dirty="0">
                <a:solidFill>
                  <a:srgbClr val="00B050"/>
                </a:solidFill>
                <a:latin typeface="Times New Roman" panose="02020603050405020304" pitchFamily="18" charset="0"/>
                <a:cs typeface="Times New Roman" panose="02020603050405020304" pitchFamily="18" charset="0"/>
              </a:rPr>
              <a:t>Apical ligament.</a:t>
            </a:r>
          </a:p>
          <a:p>
            <a:pPr marL="0" indent="0">
              <a:buNone/>
            </a:pPr>
            <a:r>
              <a:rPr lang="en-US" dirty="0">
                <a:latin typeface="Times New Roman" panose="02020603050405020304" pitchFamily="18" charset="0"/>
                <a:cs typeface="Times New Roman" panose="02020603050405020304" pitchFamily="18" charset="0"/>
              </a:rPr>
              <a:t>From: tip of odontoid process of C2 </a:t>
            </a:r>
          </a:p>
          <a:p>
            <a:pPr marL="0" indent="0">
              <a:buNone/>
            </a:pPr>
            <a:r>
              <a:rPr lang="en-US" dirty="0">
                <a:latin typeface="Times New Roman" panose="02020603050405020304" pitchFamily="18" charset="0"/>
                <a:cs typeface="Times New Roman" panose="02020603050405020304" pitchFamily="18" charset="0"/>
              </a:rPr>
              <a:t>To     : anterior margin of foramen magnum.</a:t>
            </a:r>
          </a:p>
          <a:p>
            <a:pPr marL="0" indent="0">
              <a:buNone/>
            </a:pPr>
            <a:r>
              <a:rPr lang="en-US" dirty="0" smtClean="0">
                <a:solidFill>
                  <a:srgbClr val="00B050"/>
                </a:solidFill>
                <a:latin typeface="Times New Roman" panose="02020603050405020304" pitchFamily="18" charset="0"/>
                <a:cs typeface="Times New Roman" panose="02020603050405020304" pitchFamily="18" charset="0"/>
              </a:rPr>
              <a:t>2- </a:t>
            </a:r>
            <a:r>
              <a:rPr lang="en-US" dirty="0">
                <a:solidFill>
                  <a:srgbClr val="00B050"/>
                </a:solidFill>
                <a:latin typeface="Times New Roman" panose="02020603050405020304" pitchFamily="18" charset="0"/>
                <a:cs typeface="Times New Roman" panose="02020603050405020304" pitchFamily="18" charset="0"/>
              </a:rPr>
              <a:t>Alar ligament.</a:t>
            </a:r>
          </a:p>
          <a:p>
            <a:pPr marL="0" indent="0">
              <a:buNone/>
            </a:pPr>
            <a:r>
              <a:rPr lang="en-US" dirty="0">
                <a:latin typeface="Times New Roman" panose="02020603050405020304" pitchFamily="18" charset="0"/>
                <a:cs typeface="Times New Roman" panose="02020603050405020304" pitchFamily="18" charset="0"/>
              </a:rPr>
              <a:t>From: sides of odontoid process of C2 </a:t>
            </a:r>
          </a:p>
          <a:p>
            <a:pPr marL="0" indent="0">
              <a:buNone/>
            </a:pPr>
            <a:r>
              <a:rPr lang="en-US" dirty="0">
                <a:latin typeface="Times New Roman" panose="02020603050405020304" pitchFamily="18" charset="0"/>
                <a:cs typeface="Times New Roman" panose="02020603050405020304" pitchFamily="18" charset="0"/>
              </a:rPr>
              <a:t>To     : medial sides of occipital condyle</a:t>
            </a:r>
            <a:r>
              <a:rPr lang="en-US" dirty="0" smtClean="0">
                <a:latin typeface="Times New Roman" panose="02020603050405020304" pitchFamily="18" charset="0"/>
                <a:cs typeface="Times New Roman" panose="02020603050405020304" pitchFamily="18" charset="0"/>
              </a:rPr>
              <a:t>.</a:t>
            </a:r>
            <a:endParaRPr lang="ar-EG" dirty="0">
              <a:latin typeface="Times New Roman" panose="02020603050405020304" pitchFamily="18" charset="0"/>
              <a:cs typeface="Times New Roman" panose="02020603050405020304" pitchFamily="18" charset="0"/>
            </a:endParaRPr>
          </a:p>
          <a:p>
            <a:pPr marL="0" indent="0">
              <a:buNone/>
            </a:pPr>
            <a:r>
              <a:rPr lang="en-US" dirty="0" smtClean="0">
                <a:solidFill>
                  <a:srgbClr val="00B050"/>
                </a:solidFill>
                <a:latin typeface="Times New Roman" panose="02020603050405020304" pitchFamily="18" charset="0"/>
                <a:cs typeface="Times New Roman" panose="02020603050405020304" pitchFamily="18" charset="0"/>
              </a:rPr>
              <a:t>3-Cruciate </a:t>
            </a:r>
            <a:r>
              <a:rPr lang="en-US" dirty="0">
                <a:solidFill>
                  <a:srgbClr val="00B050"/>
                </a:solidFill>
                <a:latin typeface="Times New Roman" panose="02020603050405020304" pitchFamily="18" charset="0"/>
                <a:cs typeface="Times New Roman" panose="02020603050405020304" pitchFamily="18" charset="0"/>
              </a:rPr>
              <a:t>ligament:</a:t>
            </a:r>
          </a:p>
          <a:p>
            <a:r>
              <a:rPr lang="en-US" dirty="0">
                <a:latin typeface="Times New Roman" panose="02020603050405020304" pitchFamily="18" charset="0"/>
                <a:cs typeface="Times New Roman" panose="02020603050405020304" pitchFamily="18" charset="0"/>
              </a:rPr>
              <a:t>Transverse ligament between two tubercles on the atlas.</a:t>
            </a:r>
          </a:p>
          <a:p>
            <a:r>
              <a:rPr lang="en-US" dirty="0">
                <a:latin typeface="Times New Roman" panose="02020603050405020304" pitchFamily="18" charset="0"/>
                <a:cs typeface="Times New Roman" panose="02020603050405020304" pitchFamily="18" charset="0"/>
              </a:rPr>
              <a:t>Vertical ligament, upper band, from transverse ligament to the basilar part of occipital bone, lower band from transverse ligament to the body of the </a:t>
            </a:r>
            <a:r>
              <a:rPr lang="en-US" dirty="0" smtClean="0">
                <a:latin typeface="Times New Roman" panose="02020603050405020304" pitchFamily="18" charset="0"/>
                <a:cs typeface="Times New Roman" panose="02020603050405020304" pitchFamily="18" charset="0"/>
              </a:rPr>
              <a:t>axis</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3048000"/>
            <a:ext cx="35782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856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normAutofit/>
          </a:bodyPr>
          <a:lstStyle/>
          <a:p>
            <a:pPr algn="l"/>
            <a:r>
              <a:rPr lang="en-US" sz="4000" dirty="0">
                <a:solidFill>
                  <a:srgbClr val="FF0000"/>
                </a:solidFill>
                <a:latin typeface="Algerian" panose="04020705040A02060702" pitchFamily="82" charset="0"/>
              </a:rPr>
              <a:t>Atlanto axial joints</a:t>
            </a:r>
            <a:endParaRPr lang="ar-EG" sz="4000" dirty="0"/>
          </a:p>
        </p:txBody>
      </p:sp>
      <p:sp>
        <p:nvSpPr>
          <p:cNvPr id="4" name="Content Placeholder 3"/>
          <p:cNvSpPr>
            <a:spLocks noGrp="1"/>
          </p:cNvSpPr>
          <p:nvPr>
            <p:ph sz="half" idx="2"/>
          </p:nvPr>
        </p:nvSpPr>
        <p:spPr>
          <a:xfrm>
            <a:off x="0" y="685800"/>
            <a:ext cx="5486400" cy="6172200"/>
          </a:xfrm>
        </p:spPr>
        <p:txBody>
          <a:bodyPr>
            <a:normAutofit/>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Ligaments</a:t>
            </a:r>
            <a:r>
              <a:rPr lang="en-US" b="1" dirty="0" smtClean="0">
                <a:solidFill>
                  <a:srgbClr val="0070C0"/>
                </a:solidFill>
                <a:latin typeface="Times New Roman" panose="02020603050405020304" pitchFamily="18" charset="0"/>
                <a:cs typeface="Times New Roman" panose="02020603050405020304" pitchFamily="18" charset="0"/>
              </a:rPr>
              <a:t>:</a:t>
            </a:r>
          </a:p>
          <a:p>
            <a:pPr marL="0" indent="0">
              <a:buNone/>
            </a:pPr>
            <a:r>
              <a:rPr lang="en-US" dirty="0" smtClean="0">
                <a:solidFill>
                  <a:srgbClr val="00B050"/>
                </a:solidFill>
                <a:latin typeface="Times New Roman" panose="02020603050405020304" pitchFamily="18" charset="0"/>
                <a:cs typeface="Times New Roman" panose="02020603050405020304" pitchFamily="18" charset="0"/>
              </a:rPr>
              <a:t>4- </a:t>
            </a:r>
            <a:r>
              <a:rPr lang="en-US" dirty="0">
                <a:solidFill>
                  <a:srgbClr val="00B050"/>
                </a:solidFill>
                <a:latin typeface="Times New Roman" panose="02020603050405020304" pitchFamily="18" charset="0"/>
                <a:cs typeface="Times New Roman" panose="02020603050405020304" pitchFamily="18" charset="0"/>
              </a:rPr>
              <a:t>Memberana tectoria</a:t>
            </a:r>
          </a:p>
          <a:p>
            <a:pPr marL="0" indent="0">
              <a:buNone/>
            </a:pPr>
            <a:r>
              <a:rPr lang="en-US" dirty="0">
                <a:latin typeface="Times New Roman" panose="02020603050405020304" pitchFamily="18" charset="0"/>
                <a:cs typeface="Times New Roman" panose="02020603050405020304" pitchFamily="18" charset="0"/>
              </a:rPr>
              <a:t>the continuation of post. Long. ligament</a:t>
            </a:r>
          </a:p>
          <a:p>
            <a:pPr marL="0" indent="0">
              <a:buNone/>
            </a:pPr>
            <a:r>
              <a:rPr lang="en-US" dirty="0">
                <a:latin typeface="Times New Roman" panose="02020603050405020304" pitchFamily="18" charset="0"/>
                <a:cs typeface="Times New Roman" panose="02020603050405020304" pitchFamily="18" charset="0"/>
              </a:rPr>
              <a:t>From: back of body of C2</a:t>
            </a:r>
          </a:p>
          <a:p>
            <a:pPr marL="0" indent="0">
              <a:buNone/>
            </a:pPr>
            <a:r>
              <a:rPr lang="en-US" dirty="0">
                <a:latin typeface="Times New Roman" panose="02020603050405020304" pitchFamily="18" charset="0"/>
                <a:cs typeface="Times New Roman" panose="02020603050405020304" pitchFamily="18" charset="0"/>
              </a:rPr>
              <a:t>To     : clivus in front of foramen magnum </a:t>
            </a:r>
          </a:p>
          <a:p>
            <a:pPr marL="0" indent="0">
              <a:buNone/>
            </a:pPr>
            <a:endParaRPr lang="en-US" b="1" dirty="0">
              <a:solidFill>
                <a:srgbClr val="0070C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0070C0"/>
                </a:solidFill>
                <a:latin typeface="Times New Roman" panose="02020603050405020304" pitchFamily="18" charset="0"/>
                <a:cs typeface="Times New Roman" panose="02020603050405020304" pitchFamily="18" charset="0"/>
              </a:rPr>
              <a:t>Movements</a:t>
            </a:r>
            <a:r>
              <a:rPr lang="en-US" b="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(head rotation = saying no)</a:t>
            </a:r>
          </a:p>
          <a:p>
            <a:pPr marL="0" indent="0">
              <a:buNone/>
            </a:pPr>
            <a:r>
              <a:rPr lang="en-US" dirty="0">
                <a:latin typeface="Times New Roman" panose="02020603050405020304" pitchFamily="18" charset="0"/>
                <a:cs typeface="Times New Roman" panose="02020603050405020304" pitchFamily="18" charset="0"/>
              </a:rPr>
              <a:t>By rectus capitis post major, </a:t>
            </a:r>
            <a:r>
              <a:rPr lang="en-US" dirty="0" smtClean="0">
                <a:latin typeface="Times New Roman" panose="02020603050405020304" pitchFamily="18" charset="0"/>
                <a:cs typeface="Times New Roman" panose="02020603050405020304" pitchFamily="18" charset="0"/>
              </a:rPr>
              <a:t>inferior oblique</a:t>
            </a:r>
            <a:r>
              <a:rPr lang="en-US" dirty="0">
                <a:latin typeface="Times New Roman" panose="02020603050405020304" pitchFamily="18" charset="0"/>
                <a:cs typeface="Times New Roman" panose="02020603050405020304" pitchFamily="18" charset="0"/>
              </a:rPr>
              <a:t>, splenius capitis of one side </a:t>
            </a:r>
            <a:r>
              <a:rPr lang="en-US" dirty="0" smtClean="0">
                <a:latin typeface="Times New Roman" panose="02020603050405020304" pitchFamily="18" charset="0"/>
                <a:cs typeface="Times New Roman" panose="02020603050405020304" pitchFamily="18" charset="0"/>
              </a:rPr>
              <a:t>&amp; </a:t>
            </a:r>
            <a:r>
              <a:rPr lang="en-US" dirty="0">
                <a:latin typeface="Times New Roman" panose="02020603050405020304" pitchFamily="18" charset="0"/>
                <a:cs typeface="Times New Roman" panose="02020603050405020304" pitchFamily="18" charset="0"/>
              </a:rPr>
              <a:t>Sternomastoid of the opposite side</a:t>
            </a:r>
          </a:p>
          <a:p>
            <a:endParaRPr lang="ar-EG" dirty="0"/>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867400" y="685800"/>
            <a:ext cx="3124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846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7400"/>
            <a:ext cx="8229600" cy="3886200"/>
          </a:xfrm>
        </p:spPr>
        <p:txBody>
          <a:bodyPr>
            <a:normAutofit/>
          </a:bodyPr>
          <a:lstStyle/>
          <a:p>
            <a:r>
              <a:rPr lang="en-US" sz="9600" dirty="0">
                <a:latin typeface="Andalus" panose="02020603050405020304" pitchFamily="18" charset="-78"/>
                <a:cs typeface="Andalus" panose="02020603050405020304" pitchFamily="18" charset="-78"/>
              </a:rPr>
              <a:t> </a:t>
            </a:r>
            <a:r>
              <a:rPr lang="en-US" sz="9600" dirty="0">
                <a:solidFill>
                  <a:srgbClr val="00B050"/>
                </a:solidFill>
                <a:latin typeface="Algerian" panose="04020705040A02060702" pitchFamily="82" charset="0"/>
                <a:cs typeface="Andalus" panose="02020603050405020304" pitchFamily="18" charset="-78"/>
              </a:rPr>
              <a:t>THANQ</a:t>
            </a:r>
            <a:r>
              <a:rPr lang="ar-SA" sz="9600" dirty="0">
                <a:solidFill>
                  <a:srgbClr val="00B050"/>
                </a:solidFill>
                <a:latin typeface="Algerian" panose="04020705040A02060702" pitchFamily="82" charset="0"/>
                <a:cs typeface="Andalus" panose="02020603050405020304" pitchFamily="18" charset="-78"/>
              </a:rPr>
              <a:t/>
            </a:r>
            <a:br>
              <a:rPr lang="ar-SA" sz="9600" dirty="0">
                <a:solidFill>
                  <a:srgbClr val="00B050"/>
                </a:solidFill>
                <a:latin typeface="Algerian" panose="04020705040A02060702" pitchFamily="82" charset="0"/>
                <a:cs typeface="Andalus" panose="02020603050405020304" pitchFamily="18" charset="-78"/>
              </a:rPr>
            </a:br>
            <a:endParaRPr lang="ar-EG" sz="96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1592309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normAutofit/>
          </a:bodyPr>
          <a:lstStyle/>
          <a:p>
            <a:pPr algn="l"/>
            <a:r>
              <a:rPr lang="en-US" sz="4000" dirty="0">
                <a:solidFill>
                  <a:srgbClr val="FF0000"/>
                </a:solidFill>
                <a:latin typeface="Algerian" panose="04020705040A02060702" pitchFamily="82" charset="0"/>
              </a:rPr>
              <a:t>MANDIBLE</a:t>
            </a:r>
            <a:endParaRPr lang="ar-EG" sz="4000" dirty="0">
              <a:solidFill>
                <a:srgbClr val="FF0000"/>
              </a:solidFill>
            </a:endParaRPr>
          </a:p>
        </p:txBody>
      </p:sp>
      <p:pic>
        <p:nvPicPr>
          <p:cNvPr id="1026" name="Picture 2"/>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E:\2021\1st term\physio\photos physio 8\1\2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1129284"/>
            <a:ext cx="2593848" cy="153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42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81000"/>
            <a:ext cx="9144000" cy="6477000"/>
          </a:xfrm>
        </p:spPr>
      </p:pic>
      <p:sp>
        <p:nvSpPr>
          <p:cNvPr id="2" name="Title 1"/>
          <p:cNvSpPr>
            <a:spLocks noGrp="1"/>
          </p:cNvSpPr>
          <p:nvPr>
            <p:ph type="title"/>
          </p:nvPr>
        </p:nvSpPr>
        <p:spPr>
          <a:xfrm>
            <a:off x="0" y="0"/>
            <a:ext cx="8686800" cy="914400"/>
          </a:xfrm>
        </p:spPr>
        <p:txBody>
          <a:bodyPr>
            <a:noAutofit/>
          </a:bodyPr>
          <a:lstStyle/>
          <a:p>
            <a:pPr algn="l"/>
            <a:r>
              <a:rPr lang="en-US" sz="4000" dirty="0" smtClean="0">
                <a:solidFill>
                  <a:srgbClr val="FF0000"/>
                </a:solidFill>
                <a:latin typeface="Algerian" panose="04020705040A02060702" pitchFamily="82" charset="0"/>
              </a:rPr>
              <a:t>MANDIBLE</a:t>
            </a:r>
            <a:r>
              <a:rPr lang="en-US" sz="2800" dirty="0" smtClean="0">
                <a:solidFill>
                  <a:srgbClr val="FF0000"/>
                </a:solidFill>
                <a:latin typeface="Algerian" panose="04020705040A02060702" pitchFamily="82" charset="0"/>
              </a:rPr>
              <a:t> </a:t>
            </a:r>
            <a:r>
              <a:rPr lang="en-US" sz="2800" dirty="0">
                <a:solidFill>
                  <a:srgbClr val="FF0000"/>
                </a:solidFill>
                <a:latin typeface="Algerian" panose="04020705040A02060702" pitchFamily="82" charset="0"/>
              </a:rPr>
              <a:t/>
            </a:r>
            <a:br>
              <a:rPr lang="en-US" sz="2800" dirty="0">
                <a:solidFill>
                  <a:srgbClr val="FF0000"/>
                </a:solidFill>
                <a:latin typeface="Algerian" panose="04020705040A02060702" pitchFamily="82" charset="0"/>
              </a:rPr>
            </a:br>
            <a:endParaRPr lang="ar-EG" sz="2800" dirty="0"/>
          </a:p>
        </p:txBody>
      </p:sp>
    </p:spTree>
    <p:extLst>
      <p:ext uri="{BB962C8B-B14F-4D97-AF65-F5344CB8AC3E}">
        <p14:creationId xmlns:p14="http://schemas.microsoft.com/office/powerpoint/2010/main" val="1516695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3400" y="3810000"/>
            <a:ext cx="4648200" cy="2806700"/>
          </a:xfrm>
          <a:prstGeom prst="rect">
            <a:avLst/>
          </a:prstGeom>
        </p:spPr>
      </p:pic>
      <p:pic>
        <p:nvPicPr>
          <p:cNvPr id="7" name="Content Placeholder 6"/>
          <p:cNvPicPr>
            <a:picLocks noGrp="1" noChangeAspect="1"/>
          </p:cNvPicPr>
          <p:nvPr>
            <p:ph sz="quarter" idx="4"/>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14800" y="152400"/>
            <a:ext cx="5029200" cy="3657600"/>
          </a:xfrm>
        </p:spPr>
      </p:pic>
      <p:sp>
        <p:nvSpPr>
          <p:cNvPr id="2" name="Title 1"/>
          <p:cNvSpPr>
            <a:spLocks noGrp="1"/>
          </p:cNvSpPr>
          <p:nvPr>
            <p:ph type="title"/>
          </p:nvPr>
        </p:nvSpPr>
        <p:spPr>
          <a:xfrm>
            <a:off x="0" y="0"/>
            <a:ext cx="8686800" cy="1066800"/>
          </a:xfrm>
        </p:spPr>
        <p:txBody>
          <a:bodyPr>
            <a:normAutofit fontScale="90000"/>
          </a:bodyPr>
          <a:lstStyle/>
          <a:p>
            <a:pPr algn="l"/>
            <a:r>
              <a:rPr lang="en-US" dirty="0">
                <a:solidFill>
                  <a:srgbClr val="FF0000"/>
                </a:solidFill>
                <a:latin typeface="Algerian" panose="04020705040A02060702" pitchFamily="82" charset="0"/>
              </a:rPr>
              <a:t>MANDIBLE</a:t>
            </a:r>
            <a:r>
              <a:rPr lang="en-US" sz="2800" dirty="0">
                <a:solidFill>
                  <a:srgbClr val="FF0000"/>
                </a:solidFill>
                <a:latin typeface="Algerian" panose="04020705040A02060702" pitchFamily="82" charset="0"/>
              </a:rPr>
              <a:t> </a:t>
            </a:r>
            <a:br>
              <a:rPr lang="en-US" sz="2800" dirty="0">
                <a:solidFill>
                  <a:srgbClr val="FF0000"/>
                </a:solidFill>
                <a:latin typeface="Algerian" panose="04020705040A02060702" pitchFamily="82" charset="0"/>
              </a:rPr>
            </a:br>
            <a:endParaRPr lang="ar-EG" dirty="0"/>
          </a:p>
        </p:txBody>
      </p:sp>
      <p:sp>
        <p:nvSpPr>
          <p:cNvPr id="3" name="Text Placeholder 2"/>
          <p:cNvSpPr>
            <a:spLocks noGrp="1"/>
          </p:cNvSpPr>
          <p:nvPr>
            <p:ph type="body" idx="1"/>
          </p:nvPr>
        </p:nvSpPr>
        <p:spPr>
          <a:xfrm>
            <a:off x="152400" y="838200"/>
            <a:ext cx="4344988" cy="609600"/>
          </a:xfrm>
        </p:spPr>
        <p:txBody>
          <a:bodyPr/>
          <a:lstStyle/>
          <a:p>
            <a:r>
              <a:rPr lang="en-US"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Ligaments related to mandible </a:t>
            </a:r>
            <a:endParaRPr lang="ar-SA"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endParaRPr lang="ar-EG" dirty="0"/>
          </a:p>
        </p:txBody>
      </p:sp>
      <p:sp>
        <p:nvSpPr>
          <p:cNvPr id="4" name="Content Placeholder 3"/>
          <p:cNvSpPr>
            <a:spLocks noGrp="1"/>
          </p:cNvSpPr>
          <p:nvPr>
            <p:ph sz="half" idx="2"/>
          </p:nvPr>
        </p:nvSpPr>
        <p:spPr>
          <a:xfrm>
            <a:off x="0" y="1066800"/>
            <a:ext cx="4648200" cy="5791200"/>
          </a:xfrm>
        </p:spPr>
        <p:txBody>
          <a:bodyPr>
            <a:normAutofit/>
          </a:bodyPr>
          <a:lstStyle/>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1-Tempromandibular ligament</a:t>
            </a:r>
          </a:p>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from articular </a:t>
            </a:r>
            <a:r>
              <a:rPr lang="en-US" altLang="en-US" dirty="0" smtClean="0">
                <a:latin typeface="Times New Roman" panose="02020603050405020304" pitchFamily="18" charset="0"/>
                <a:cs typeface="Times New Roman" panose="02020603050405020304" pitchFamily="18" charset="0"/>
              </a:rPr>
              <a:t>eminence</a:t>
            </a:r>
          </a:p>
          <a:p>
            <a:pPr marL="0" indent="0">
              <a:buNone/>
            </a:pPr>
            <a:r>
              <a:rPr lang="en-US" altLang="en-US" dirty="0" smtClean="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to lateral side of neck</a:t>
            </a:r>
          </a:p>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2-Stylomandibular ligament</a:t>
            </a:r>
          </a:p>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from styloid </a:t>
            </a:r>
            <a:r>
              <a:rPr lang="en-US" altLang="en-US" dirty="0" smtClean="0">
                <a:latin typeface="Times New Roman" panose="02020603050405020304" pitchFamily="18" charset="0"/>
                <a:cs typeface="Times New Roman" panose="02020603050405020304" pitchFamily="18" charset="0"/>
              </a:rPr>
              <a:t>process</a:t>
            </a:r>
          </a:p>
          <a:p>
            <a:pPr marL="0" indent="0">
              <a:buNone/>
            </a:pPr>
            <a:r>
              <a:rPr lang="en-US" altLang="en-US" dirty="0" smtClean="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to </a:t>
            </a:r>
            <a:r>
              <a:rPr lang="en-US" altLang="en-US" dirty="0" smtClean="0">
                <a:latin typeface="Times New Roman" panose="02020603050405020304" pitchFamily="18" charset="0"/>
                <a:cs typeface="Times New Roman" panose="02020603050405020304" pitchFamily="18" charset="0"/>
              </a:rPr>
              <a:t>angle of mandible</a:t>
            </a:r>
            <a:endParaRPr lang="en-US" altLang="en-US" dirty="0">
              <a:latin typeface="Times New Roman" panose="02020603050405020304" pitchFamily="18" charset="0"/>
              <a:cs typeface="Times New Roman" panose="02020603050405020304" pitchFamily="18" charset="0"/>
            </a:endParaRPr>
          </a:p>
          <a:p>
            <a:pPr marL="0" indent="0">
              <a:buNone/>
            </a:pPr>
            <a:r>
              <a:rPr lang="en-US"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3-Pterygomandibular ligament </a:t>
            </a:r>
          </a:p>
          <a:p>
            <a:pPr marL="0" indent="0">
              <a:buNone/>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from </a:t>
            </a:r>
            <a:r>
              <a:rPr lang="en-US" dirty="0">
                <a:latin typeface="Times New Roman" panose="02020603050405020304" pitchFamily="18" charset="0"/>
                <a:ea typeface="Times New Roman" panose="02020603050405020304" pitchFamily="18" charset="0"/>
                <a:cs typeface="Times New Roman" panose="02020603050405020304" pitchFamily="18" charset="0"/>
              </a:rPr>
              <a:t>pterygoid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Hamulus</a:t>
            </a:r>
          </a:p>
          <a:p>
            <a:pPr marL="0" indent="0">
              <a:buNone/>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to posterior end of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Mylohyoid line</a:t>
            </a:r>
          </a:p>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4-Sphenomandibular ligament</a:t>
            </a:r>
          </a:p>
          <a:p>
            <a:pPr marL="0" indent="0">
              <a:buNone/>
            </a:pPr>
            <a:r>
              <a:rPr lang="en-US" altLang="en-US" dirty="0" smtClean="0">
                <a:solidFill>
                  <a:srgbClr val="00B05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from spine of sphenoid </a:t>
            </a:r>
            <a:endParaRPr lang="en-US" altLang="en-US" dirty="0" smtClean="0">
              <a:latin typeface="Times New Roman" panose="02020603050405020304" pitchFamily="18" charset="0"/>
              <a:cs typeface="Times New Roman" panose="02020603050405020304" pitchFamily="18" charset="0"/>
            </a:endParaRPr>
          </a:p>
          <a:p>
            <a:pPr marL="0" indent="0">
              <a:buNone/>
            </a:pPr>
            <a:r>
              <a:rPr lang="en-US" altLang="en-US" dirty="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to </a:t>
            </a:r>
            <a:r>
              <a:rPr lang="en-US" altLang="en-US" dirty="0">
                <a:latin typeface="Times New Roman" panose="02020603050405020304" pitchFamily="18" charset="0"/>
                <a:cs typeface="Times New Roman" panose="02020603050405020304" pitchFamily="18" charset="0"/>
              </a:rPr>
              <a:t>lingula</a:t>
            </a:r>
          </a:p>
          <a:p>
            <a:endParaRPr lang="en-US" dirty="0"/>
          </a:p>
          <a:p>
            <a:endParaRPr lang="ar-EG" dirty="0"/>
          </a:p>
        </p:txBody>
      </p:sp>
    </p:spTree>
    <p:extLst>
      <p:ext uri="{BB962C8B-B14F-4D97-AF65-F5344CB8AC3E}">
        <p14:creationId xmlns:p14="http://schemas.microsoft.com/office/powerpoint/2010/main" val="1840872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noAutofit/>
          </a:bodyPr>
          <a:lstStyle/>
          <a:p>
            <a:pPr algn="l"/>
            <a:r>
              <a:rPr lang="en-US" sz="4000" dirty="0" smtClean="0">
                <a:solidFill>
                  <a:srgbClr val="FF0000"/>
                </a:solidFill>
                <a:latin typeface="Algerian" panose="04020705040A02060702" pitchFamily="82" charset="0"/>
              </a:rPr>
              <a:t>VERTEBRAE</a:t>
            </a:r>
            <a:endParaRPr lang="ar-EG" sz="4000" dirty="0"/>
          </a:p>
        </p:txBody>
      </p:sp>
      <p:pic>
        <p:nvPicPr>
          <p:cNvPr id="9" name="Content Placeholder 8"/>
          <p:cNvPicPr>
            <a:picLocks noGrp="1" noChangeAspect="1"/>
          </p:cNvPicPr>
          <p:nvPr>
            <p:ph sz="quarter" idx="4"/>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57800" y="1600200"/>
            <a:ext cx="3733800" cy="4876799"/>
          </a:xfrm>
        </p:spPr>
      </p:pic>
      <p:pic>
        <p:nvPicPr>
          <p:cNvPr id="8" name="Content Placeholder 7"/>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09600"/>
            <a:ext cx="5257800" cy="6096000"/>
          </a:xfrm>
        </p:spPr>
      </p:pic>
    </p:spTree>
    <p:extLst>
      <p:ext uri="{BB962C8B-B14F-4D97-AF65-F5344CB8AC3E}">
        <p14:creationId xmlns:p14="http://schemas.microsoft.com/office/powerpoint/2010/main" val="2185835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048000" y="228600"/>
            <a:ext cx="3048000" cy="6324600"/>
          </a:xfrm>
        </p:spPr>
      </p:pic>
      <p:sp>
        <p:nvSpPr>
          <p:cNvPr id="2" name="Title 1"/>
          <p:cNvSpPr>
            <a:spLocks noGrp="1"/>
          </p:cNvSpPr>
          <p:nvPr>
            <p:ph type="title"/>
          </p:nvPr>
        </p:nvSpPr>
        <p:spPr>
          <a:xfrm>
            <a:off x="-76200" y="0"/>
            <a:ext cx="8763000" cy="762000"/>
          </a:xfrm>
        </p:spPr>
        <p:txBody>
          <a:bodyPr>
            <a:normAutofit/>
          </a:bodyPr>
          <a:lstStyle/>
          <a:p>
            <a:pPr algn="l"/>
            <a:r>
              <a:rPr lang="en-US" sz="4000" dirty="0">
                <a:solidFill>
                  <a:srgbClr val="FF0000"/>
                </a:solidFill>
                <a:latin typeface="Algerian" panose="04020705040A02060702" pitchFamily="82" charset="0"/>
              </a:rPr>
              <a:t>VERTEBRAE</a:t>
            </a:r>
            <a:endParaRPr lang="ar-EG" sz="40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400" y="732564"/>
            <a:ext cx="2971800" cy="5973036"/>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8600"/>
            <a:ext cx="3429000" cy="6248400"/>
          </a:xfrm>
          <a:prstGeom prst="rect">
            <a:avLst/>
          </a:prstGeom>
        </p:spPr>
      </p:pic>
    </p:spTree>
    <p:extLst>
      <p:ext uri="{BB962C8B-B14F-4D97-AF65-F5344CB8AC3E}">
        <p14:creationId xmlns:p14="http://schemas.microsoft.com/office/powerpoint/2010/main" val="1939827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85800"/>
          </a:xfrm>
        </p:spPr>
        <p:txBody>
          <a:bodyPr>
            <a:normAutofit fontScale="90000"/>
          </a:bodyPr>
          <a:lstStyle/>
          <a:p>
            <a:pPr algn="l"/>
            <a:r>
              <a:rPr lang="en-US" dirty="0">
                <a:solidFill>
                  <a:srgbClr val="FF0000"/>
                </a:solidFill>
                <a:latin typeface="Algerian" panose="04020705040A02060702" pitchFamily="82" charset="0"/>
              </a:rPr>
              <a:t>CERVICAL VERTEBRAE</a:t>
            </a:r>
            <a:endParaRPr lang="ar-EG" dirty="0"/>
          </a:p>
        </p:txBody>
      </p:sp>
      <p:sp>
        <p:nvSpPr>
          <p:cNvPr id="4" name="Content Placeholder 3"/>
          <p:cNvSpPr>
            <a:spLocks noGrp="1"/>
          </p:cNvSpPr>
          <p:nvPr>
            <p:ph sz="half" idx="2"/>
          </p:nvPr>
        </p:nvSpPr>
        <p:spPr>
          <a:xfrm>
            <a:off x="0" y="609600"/>
            <a:ext cx="2209800" cy="6248400"/>
          </a:xfrm>
        </p:spPr>
        <p:txBody>
          <a:bodyPr>
            <a:normAutofit/>
          </a:bodyPr>
          <a:lstStyle/>
          <a:p>
            <a:pPr marL="0" indent="0">
              <a:buNone/>
            </a:pPr>
            <a:r>
              <a:rPr lang="en-US" u="sng" dirty="0" smtClean="0">
                <a:solidFill>
                  <a:srgbClr val="0070C0"/>
                </a:solidFill>
                <a:latin typeface="Times New Roman" panose="02020603050405020304" pitchFamily="18" charset="0"/>
                <a:cs typeface="Times New Roman" panose="02020603050405020304" pitchFamily="18" charset="0"/>
              </a:rPr>
              <a:t>NO.</a:t>
            </a:r>
            <a:r>
              <a:rPr lang="en-US" u="sng"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7 </a:t>
            </a:r>
          </a:p>
          <a:p>
            <a:pPr marL="0" indent="0">
              <a:buNone/>
            </a:pPr>
            <a:r>
              <a:rPr lang="en-US" u="sng" dirty="0" smtClean="0">
                <a:solidFill>
                  <a:srgbClr val="0070C0"/>
                </a:solidFill>
                <a:latin typeface="Times New Roman" panose="02020603050405020304" pitchFamily="18" charset="0"/>
                <a:cs typeface="Times New Roman" panose="02020603050405020304" pitchFamily="18" charset="0"/>
              </a:rPr>
              <a:t>characters   </a:t>
            </a:r>
          </a:p>
          <a:p>
            <a:pPr marL="0" indent="0">
              <a:buNone/>
            </a:pPr>
            <a:r>
              <a:rPr lang="en-US" dirty="0" smtClean="0">
                <a:latin typeface="Times New Roman" panose="02020603050405020304" pitchFamily="18" charset="0"/>
                <a:cs typeface="Times New Roman" panose="02020603050405020304" pitchFamily="18" charset="0"/>
              </a:rPr>
              <a:t>1-presence </a:t>
            </a:r>
            <a:r>
              <a:rPr lang="en-US" dirty="0">
                <a:latin typeface="Times New Roman" panose="02020603050405020304" pitchFamily="18" charset="0"/>
                <a:cs typeface="Times New Roman" panose="02020603050405020304" pitchFamily="18" charset="0"/>
              </a:rPr>
              <a:t>of foramen </a:t>
            </a:r>
            <a:r>
              <a:rPr lang="en-US" dirty="0" smtClean="0">
                <a:latin typeface="Times New Roman" panose="02020603050405020304" pitchFamily="18" charset="0"/>
                <a:cs typeface="Times New Roman" panose="02020603050405020304" pitchFamily="18" charset="0"/>
              </a:rPr>
              <a:t>transverserium  2-bifid spine</a:t>
            </a:r>
          </a:p>
          <a:p>
            <a:pPr marL="0" indent="0">
              <a:buNone/>
            </a:pPr>
            <a:r>
              <a:rPr lang="en-US" u="sng" dirty="0" smtClean="0">
                <a:solidFill>
                  <a:srgbClr val="0070C0"/>
                </a:solidFill>
                <a:latin typeface="Times New Roman" panose="02020603050405020304" pitchFamily="18" charset="0"/>
                <a:cs typeface="Times New Roman" panose="02020603050405020304" pitchFamily="18" charset="0"/>
              </a:rPr>
              <a:t>classified </a:t>
            </a:r>
            <a:r>
              <a:rPr lang="en-US" u="sng" dirty="0">
                <a:solidFill>
                  <a:srgbClr val="0070C0"/>
                </a:solidFill>
                <a:latin typeface="Times New Roman" panose="02020603050405020304" pitchFamily="18" charset="0"/>
                <a:cs typeface="Times New Roman" panose="02020603050405020304" pitchFamily="18" charset="0"/>
              </a:rPr>
              <a:t>into </a:t>
            </a:r>
          </a:p>
          <a:p>
            <a:pPr marL="0" indent="0">
              <a:buNone/>
            </a:pPr>
            <a:r>
              <a:rPr lang="en-US" dirty="0">
                <a:solidFill>
                  <a:srgbClr val="00B050"/>
                </a:solidFill>
                <a:latin typeface="Times New Roman" panose="02020603050405020304" pitchFamily="18" charset="0"/>
                <a:cs typeface="Times New Roman" panose="02020603050405020304" pitchFamily="18" charset="0"/>
              </a:rPr>
              <a:t>a- Typical </a:t>
            </a:r>
            <a:r>
              <a:rPr lang="en-US" dirty="0" smtClean="0">
                <a:solidFill>
                  <a:srgbClr val="00B05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3-6</a:t>
            </a:r>
            <a:r>
              <a:rPr lang="en-US" dirty="0">
                <a:latin typeface="Times New Roman" panose="02020603050405020304" pitchFamily="18" charset="0"/>
                <a:cs typeface="Times New Roman" panose="02020603050405020304" pitchFamily="18" charset="0"/>
              </a:rPr>
              <a:t>.</a:t>
            </a:r>
          </a:p>
          <a:p>
            <a:pPr marL="0" indent="0">
              <a:buNone/>
            </a:pPr>
            <a:r>
              <a:rPr lang="en-US" dirty="0">
                <a:solidFill>
                  <a:srgbClr val="00B050"/>
                </a:solidFill>
                <a:latin typeface="Times New Roman" panose="02020603050405020304" pitchFamily="18" charset="0"/>
                <a:cs typeface="Times New Roman" panose="02020603050405020304" pitchFamily="18" charset="0"/>
              </a:rPr>
              <a:t>b- a</a:t>
            </a:r>
            <a:r>
              <a:rPr lang="en-US" dirty="0" smtClean="0">
                <a:solidFill>
                  <a:srgbClr val="00B050"/>
                </a:solidFill>
                <a:latin typeface="Times New Roman" panose="02020603050405020304" pitchFamily="18" charset="0"/>
                <a:cs typeface="Times New Roman" panose="02020603050405020304" pitchFamily="18" charset="0"/>
              </a:rPr>
              <a:t>typical </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 (atlas</a:t>
            </a:r>
            <a:r>
              <a:rPr lang="en-US" dirty="0" smtClean="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(axis</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7  its spine is not bifid </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ar-EG"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1200" y="533400"/>
            <a:ext cx="7162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91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95800" y="0"/>
            <a:ext cx="4648200" cy="6858001"/>
          </a:xfrm>
          <a:prstGeom prst="rect">
            <a:avLst/>
          </a:prstGeom>
        </p:spPr>
      </p:pic>
      <p:sp>
        <p:nvSpPr>
          <p:cNvPr id="2" name="Title 1"/>
          <p:cNvSpPr>
            <a:spLocks noGrp="1"/>
          </p:cNvSpPr>
          <p:nvPr>
            <p:ph type="title"/>
          </p:nvPr>
        </p:nvSpPr>
        <p:spPr>
          <a:xfrm>
            <a:off x="0" y="0"/>
            <a:ext cx="8686800" cy="838200"/>
          </a:xfrm>
        </p:spPr>
        <p:txBody>
          <a:bodyPr>
            <a:normAutofit/>
          </a:bodyPr>
          <a:lstStyle/>
          <a:p>
            <a:pPr algn="l"/>
            <a:r>
              <a:rPr lang="en-US" sz="4000" dirty="0">
                <a:solidFill>
                  <a:srgbClr val="FF0000"/>
                </a:solidFill>
                <a:latin typeface="Algerian" panose="04020705040A02060702" pitchFamily="82" charset="0"/>
              </a:rPr>
              <a:t>CERVICAL VERTEBRAE</a:t>
            </a:r>
            <a:endParaRPr lang="ar-EG" sz="4000" dirty="0"/>
          </a:p>
        </p:txBody>
      </p:sp>
      <p:sp>
        <p:nvSpPr>
          <p:cNvPr id="4" name="Content Placeholder 3"/>
          <p:cNvSpPr>
            <a:spLocks noGrp="1"/>
          </p:cNvSpPr>
          <p:nvPr>
            <p:ph sz="half" idx="2"/>
          </p:nvPr>
        </p:nvSpPr>
        <p:spPr>
          <a:xfrm>
            <a:off x="0" y="685800"/>
            <a:ext cx="9144000" cy="6172200"/>
          </a:xfrm>
        </p:spPr>
        <p:txBody>
          <a:bodyPr>
            <a:noAutofit/>
          </a:bodyPr>
          <a:lstStyle/>
          <a:p>
            <a:pPr marL="0" indent="0">
              <a:buNone/>
            </a:pPr>
            <a:r>
              <a:rPr lang="en-US" b="1" dirty="0" smtClean="0">
                <a:solidFill>
                  <a:srgbClr val="0070C0"/>
                </a:solidFill>
                <a:latin typeface="Times New Roman" panose="02020603050405020304" pitchFamily="18" charset="0"/>
                <a:cs typeface="Times New Roman" panose="02020603050405020304" pitchFamily="18" charset="0"/>
              </a:rPr>
              <a:t>C1  ATLAS</a:t>
            </a:r>
          </a:p>
          <a:p>
            <a:pPr marL="0" indent="0">
              <a:buNone/>
            </a:pPr>
            <a:r>
              <a:rPr lang="en-US" b="1"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bony ring</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formed </a:t>
            </a:r>
            <a:r>
              <a:rPr lang="en-US" dirty="0" smtClean="0">
                <a:latin typeface="Times New Roman" panose="02020603050405020304" pitchFamily="18" charset="0"/>
                <a:cs typeface="Times New Roman" panose="02020603050405020304" pitchFamily="18" charset="0"/>
              </a:rPr>
              <a:t>of</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2 lateral </a:t>
            </a:r>
            <a:r>
              <a:rPr lang="en-US" u="sng" dirty="0" smtClean="0">
                <a:latin typeface="Times New Roman" panose="02020603050405020304" pitchFamily="18" charset="0"/>
                <a:cs typeface="Times New Roman" panose="02020603050405020304" pitchFamily="18" charset="0"/>
              </a:rPr>
              <a:t>masses </a:t>
            </a:r>
            <a:r>
              <a:rPr lang="en-US" dirty="0" smtClean="0">
                <a:latin typeface="Times New Roman" panose="02020603050405020304" pitchFamily="18" charset="0"/>
                <a:cs typeface="Times New Roman" panose="02020603050405020304" pitchFamily="18" charset="0"/>
              </a:rPr>
              <a:t>connected </a:t>
            </a:r>
            <a:r>
              <a:rPr lang="en-US" dirty="0">
                <a:latin typeface="Times New Roman" panose="02020603050405020304" pitchFamily="18" charset="0"/>
                <a:cs typeface="Times New Roman" panose="02020603050405020304" pitchFamily="18" charset="0"/>
              </a:rPr>
              <a:t>together </a:t>
            </a:r>
            <a:r>
              <a:rPr lang="en-US" dirty="0" smtClean="0">
                <a:latin typeface="Times New Roman" panose="02020603050405020304" pitchFamily="18" charset="0"/>
                <a:cs typeface="Times New Roman" panose="02020603050405020304" pitchFamily="18" charset="0"/>
              </a:rPr>
              <a:t>by</a:t>
            </a:r>
          </a:p>
          <a:p>
            <a:pPr marL="0" indent="0">
              <a:buNone/>
            </a:pPr>
            <a:r>
              <a:rPr lang="en-US" dirty="0" smtClean="0">
                <a:latin typeface="Times New Roman" panose="02020603050405020304" pitchFamily="18" charset="0"/>
                <a:cs typeface="Times New Roman" panose="02020603050405020304" pitchFamily="18" charset="0"/>
              </a:rPr>
              <a:t>    </a:t>
            </a:r>
            <a:r>
              <a:rPr lang="en-US" u="sng" dirty="0" smtClean="0">
                <a:latin typeface="Times New Roman" panose="02020603050405020304" pitchFamily="18" charset="0"/>
                <a:cs typeface="Times New Roman" panose="02020603050405020304" pitchFamily="18" charset="0"/>
              </a:rPr>
              <a:t>short </a:t>
            </a:r>
            <a:r>
              <a:rPr lang="en-US" u="sng" dirty="0">
                <a:latin typeface="Times New Roman" panose="02020603050405020304" pitchFamily="18" charset="0"/>
                <a:cs typeface="Times New Roman" panose="02020603050405020304" pitchFamily="18" charset="0"/>
              </a:rPr>
              <a:t>anterior arch </a:t>
            </a:r>
            <a:r>
              <a:rPr lang="en-US" dirty="0">
                <a:latin typeface="Times New Roman" panose="02020603050405020304" pitchFamily="18" charset="0"/>
                <a:cs typeface="Times New Roman" panose="02020603050405020304" pitchFamily="18" charset="0"/>
              </a:rPr>
              <a:t>and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u="sng" dirty="0" smtClean="0">
                <a:latin typeface="Times New Roman" panose="02020603050405020304" pitchFamily="18" charset="0"/>
                <a:cs typeface="Times New Roman" panose="02020603050405020304" pitchFamily="18" charset="0"/>
              </a:rPr>
              <a:t>a </a:t>
            </a:r>
            <a:r>
              <a:rPr lang="en-US" u="sng" dirty="0">
                <a:latin typeface="Times New Roman" panose="02020603050405020304" pitchFamily="18" charset="0"/>
                <a:cs typeface="Times New Roman" panose="02020603050405020304" pitchFamily="18" charset="0"/>
              </a:rPr>
              <a:t>longer posterior </a:t>
            </a:r>
            <a:r>
              <a:rPr lang="en-US" u="sng" dirty="0" smtClean="0">
                <a:latin typeface="Times New Roman" panose="02020603050405020304" pitchFamily="18" charset="0"/>
                <a:cs typeface="Times New Roman" panose="02020603050405020304" pitchFamily="18" charset="0"/>
              </a:rPr>
              <a:t>arch</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-the 2 </a:t>
            </a:r>
            <a:r>
              <a:rPr lang="en-US" dirty="0">
                <a:latin typeface="Times New Roman" panose="02020603050405020304" pitchFamily="18" charset="0"/>
                <a:cs typeface="Times New Roman" panose="02020603050405020304" pitchFamily="18" charset="0"/>
              </a:rPr>
              <a:t>Lateral mass </a:t>
            </a:r>
            <a:r>
              <a:rPr lang="en-US" dirty="0" smtClean="0">
                <a:latin typeface="Times New Roman" panose="02020603050405020304" pitchFamily="18" charset="0"/>
                <a:cs typeface="Times New Roman" panose="02020603050405020304" pitchFamily="18" charset="0"/>
              </a:rPr>
              <a:t>carries</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kidney-shaped superior articular </a:t>
            </a:r>
            <a:r>
              <a:rPr lang="en-US" dirty="0" smtClean="0">
                <a:latin typeface="Times New Roman" panose="02020603050405020304" pitchFamily="18" charset="0"/>
                <a:cs typeface="Times New Roman" panose="02020603050405020304" pitchFamily="18" charset="0"/>
              </a:rPr>
              <a:t>facet</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articulates with occipital </a:t>
            </a:r>
            <a:r>
              <a:rPr lang="en-US" dirty="0" smtClean="0">
                <a:latin typeface="Times New Roman" panose="02020603050405020304" pitchFamily="18" charset="0"/>
                <a:cs typeface="Times New Roman" panose="02020603050405020304" pitchFamily="18" charset="0"/>
              </a:rPr>
              <a:t>condyle</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form </a:t>
            </a:r>
            <a:r>
              <a:rPr lang="en-US" dirty="0" err="1">
                <a:latin typeface="Times New Roman" panose="02020603050405020304" pitchFamily="18" charset="0"/>
                <a:cs typeface="Times New Roman" panose="02020603050405020304" pitchFamily="18" charset="0"/>
              </a:rPr>
              <a:t>atlanto</a:t>
            </a:r>
            <a:r>
              <a:rPr lang="en-US" dirty="0">
                <a:latin typeface="Times New Roman" panose="02020603050405020304" pitchFamily="18" charset="0"/>
                <a:cs typeface="Times New Roman" panose="02020603050405020304" pitchFamily="18" charset="0"/>
              </a:rPr>
              <a:t>-occipital </a:t>
            </a:r>
            <a:r>
              <a:rPr lang="en-US" dirty="0" smtClean="0">
                <a:latin typeface="Times New Roman" panose="02020603050405020304" pitchFamily="18" charset="0"/>
                <a:cs typeface="Times New Roman" panose="02020603050405020304" pitchFamily="18" charset="0"/>
              </a:rPr>
              <a:t>joint</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 </a:t>
            </a:r>
            <a:r>
              <a:rPr lang="en-US" dirty="0" smtClean="0">
                <a:latin typeface="Times New Roman" panose="02020603050405020304" pitchFamily="18" charset="0"/>
                <a:cs typeface="Times New Roman" panose="02020603050405020304" pitchFamily="18" charset="0"/>
              </a:rPr>
              <a:t>nearly circular </a:t>
            </a:r>
            <a:r>
              <a:rPr lang="en-US" dirty="0">
                <a:latin typeface="Times New Roman" panose="02020603050405020304" pitchFamily="18" charset="0"/>
                <a:cs typeface="Times New Roman" panose="02020603050405020304" pitchFamily="18" charset="0"/>
              </a:rPr>
              <a:t>inferior </a:t>
            </a:r>
            <a:r>
              <a:rPr lang="en-US" dirty="0" smtClean="0">
                <a:latin typeface="Times New Roman" panose="02020603050405020304" pitchFamily="18" charset="0"/>
                <a:cs typeface="Times New Roman" panose="02020603050405020304" pitchFamily="18" charset="0"/>
              </a:rPr>
              <a:t>articular</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facet, articulates with Body of </a:t>
            </a:r>
            <a:r>
              <a:rPr lang="en-US" dirty="0" smtClean="0">
                <a:latin typeface="Times New Roman" panose="02020603050405020304" pitchFamily="18" charset="0"/>
                <a:cs typeface="Times New Roman" panose="02020603050405020304" pitchFamily="18" charset="0"/>
              </a:rPr>
              <a:t>axis</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form the lateral </a:t>
            </a:r>
            <a:r>
              <a:rPr lang="en-US" dirty="0" err="1">
                <a:latin typeface="Times New Roman" panose="02020603050405020304" pitchFamily="18" charset="0"/>
                <a:cs typeface="Times New Roman" panose="02020603050405020304" pitchFamily="18" charset="0"/>
              </a:rPr>
              <a:t>atlanto</a:t>
            </a:r>
            <a:r>
              <a:rPr lang="en-US" dirty="0">
                <a:latin typeface="Times New Roman" panose="02020603050405020304" pitchFamily="18" charset="0"/>
                <a:cs typeface="Times New Roman" panose="02020603050405020304" pitchFamily="18" charset="0"/>
              </a:rPr>
              <a:t>-axial </a:t>
            </a:r>
            <a:r>
              <a:rPr lang="en-US" dirty="0" smtClean="0">
                <a:latin typeface="Times New Roman" panose="02020603050405020304" pitchFamily="18" charset="0"/>
                <a:cs typeface="Times New Roman" panose="02020603050405020304" pitchFamily="18" charset="0"/>
              </a:rPr>
              <a:t>joint</a:t>
            </a:r>
          </a:p>
          <a:p>
            <a:pPr marL="0"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a:p>
            <a:pPr marL="0" indent="0">
              <a:buNone/>
            </a:pPr>
            <a:endParaRPr lang="ar-E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786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7200" y="0"/>
            <a:ext cx="48768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686800" cy="762000"/>
          </a:xfrm>
        </p:spPr>
        <p:txBody>
          <a:bodyPr>
            <a:normAutofit/>
          </a:bodyPr>
          <a:lstStyle/>
          <a:p>
            <a:pPr algn="l"/>
            <a:r>
              <a:rPr lang="en-US" sz="4000" dirty="0">
                <a:solidFill>
                  <a:srgbClr val="FF0000"/>
                </a:solidFill>
                <a:latin typeface="Algerian" panose="04020705040A02060702" pitchFamily="82" charset="0"/>
              </a:rPr>
              <a:t>CERVICAL VERTEBRAE</a:t>
            </a:r>
            <a:endParaRPr lang="ar-EG" sz="4000" dirty="0"/>
          </a:p>
        </p:txBody>
      </p:sp>
      <p:sp>
        <p:nvSpPr>
          <p:cNvPr id="4" name="Content Placeholder 3"/>
          <p:cNvSpPr>
            <a:spLocks noGrp="1"/>
          </p:cNvSpPr>
          <p:nvPr>
            <p:ph sz="half" idx="2"/>
          </p:nvPr>
        </p:nvSpPr>
        <p:spPr>
          <a:xfrm>
            <a:off x="0" y="609600"/>
            <a:ext cx="4800600" cy="6248400"/>
          </a:xfrm>
        </p:spPr>
        <p:txBody>
          <a:bodyPr>
            <a:normAutofit fontScale="92500" lnSpcReduction="10000"/>
          </a:bodyPr>
          <a:lstStyle/>
          <a:p>
            <a:pPr marL="0" indent="0">
              <a:buNone/>
            </a:pPr>
            <a:r>
              <a:rPr lang="en-US" b="1" dirty="0">
                <a:solidFill>
                  <a:srgbClr val="0070C0"/>
                </a:solidFill>
                <a:latin typeface="Times New Roman" panose="02020603050405020304" pitchFamily="18" charset="0"/>
                <a:cs typeface="Times New Roman" panose="02020603050405020304" pitchFamily="18" charset="0"/>
              </a:rPr>
              <a:t>C1  ATLAS</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sides of the lateral masses give rise to a pair of transverse processes. Each transverse process presents a foremen </a:t>
            </a:r>
            <a:r>
              <a:rPr lang="en-US" dirty="0" smtClean="0">
                <a:latin typeface="Times New Roman" panose="02020603050405020304" pitchFamily="18" charset="0"/>
                <a:cs typeface="Times New Roman" panose="02020603050405020304" pitchFamily="18" charset="0"/>
              </a:rPr>
              <a:t>transverserium.</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medial side of each lateral mass presents a tubercle for attachment of the transverse ligament of the atlas. </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anterior arch carries an anterior tubercle. Posteriorly, the anterior arch carries an articular Facet articulates with the facet on the Front of the dens of the axis to form the median </a:t>
            </a:r>
            <a:r>
              <a:rPr lang="en-US" dirty="0" err="1">
                <a:latin typeface="Times New Roman" panose="02020603050405020304" pitchFamily="18" charset="0"/>
                <a:cs typeface="Times New Roman" panose="02020603050405020304" pitchFamily="18" charset="0"/>
              </a:rPr>
              <a:t>atlanto</a:t>
            </a:r>
            <a:r>
              <a:rPr lang="en-US" dirty="0">
                <a:latin typeface="Times New Roman" panose="02020603050405020304" pitchFamily="18" charset="0"/>
                <a:cs typeface="Times New Roman" panose="02020603050405020304" pitchFamily="18" charset="0"/>
              </a:rPr>
              <a:t>-axial joint.</a:t>
            </a:r>
          </a:p>
          <a:p>
            <a:pPr marL="0" indent="0">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Posterior arch presents a groove on its upper surface behind lateral mess on each side for the 3rd part of vertebral artery. Its back shows a posterior tubercle in the middle </a:t>
            </a:r>
          </a:p>
          <a:p>
            <a:endParaRPr lang="ar-EG" dirty="0"/>
          </a:p>
        </p:txBody>
      </p:sp>
    </p:spTree>
    <p:extLst>
      <p:ext uri="{BB962C8B-B14F-4D97-AF65-F5344CB8AC3E}">
        <p14:creationId xmlns:p14="http://schemas.microsoft.com/office/powerpoint/2010/main" val="1063628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C22B83CFD723468AD4A84E22A98B74" ma:contentTypeVersion="2" ma:contentTypeDescription="Create a new document." ma:contentTypeScope="" ma:versionID="25f068769ad875eeac192fb34d61b59b">
  <xsd:schema xmlns:xsd="http://www.w3.org/2001/XMLSchema" xmlns:xs="http://www.w3.org/2001/XMLSchema" xmlns:p="http://schemas.microsoft.com/office/2006/metadata/properties" xmlns:ns2="1415beaa-1878-4f09-8105-dc829c0dd417" targetNamespace="http://schemas.microsoft.com/office/2006/metadata/properties" ma:root="true" ma:fieldsID="4f7d829c08b38f5ce572ab2df547df62" ns2:_="">
    <xsd:import namespace="1415beaa-1878-4f09-8105-dc829c0dd41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5beaa-1878-4f09-8105-dc829c0dd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3BBB59-5FE0-46AA-8651-43E018C668D0}"/>
</file>

<file path=customXml/itemProps2.xml><?xml version="1.0" encoding="utf-8"?>
<ds:datastoreItem xmlns:ds="http://schemas.openxmlformats.org/officeDocument/2006/customXml" ds:itemID="{7A254A1B-5AED-4642-B515-A4E385B0CF46}"/>
</file>

<file path=customXml/itemProps3.xml><?xml version="1.0" encoding="utf-8"?>
<ds:datastoreItem xmlns:ds="http://schemas.openxmlformats.org/officeDocument/2006/customXml" ds:itemID="{20064A7D-0E58-42AC-81B3-571B6868FFD0}"/>
</file>

<file path=docProps/app.xml><?xml version="1.0" encoding="utf-8"?>
<Properties xmlns="http://schemas.openxmlformats.org/officeDocument/2006/extended-properties" xmlns:vt="http://schemas.openxmlformats.org/officeDocument/2006/docPropsVTypes">
  <TotalTime>1501</TotalTime>
  <Words>626</Words>
  <Application>Microsoft Office PowerPoint</Application>
  <PresentationFormat>On-screen Show (4:3)</PresentationFormat>
  <Paragraphs>115</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MANDIBLE , CERVICAL VERTEBRAE</vt:lpstr>
      <vt:lpstr>MANDIBLE</vt:lpstr>
      <vt:lpstr>MANDIBLE  </vt:lpstr>
      <vt:lpstr>MANDIBLE  </vt:lpstr>
      <vt:lpstr>VERTEBRAE</vt:lpstr>
      <vt:lpstr>VERTEBRAE</vt:lpstr>
      <vt:lpstr>CERVICAL VERTEBRAE</vt:lpstr>
      <vt:lpstr>CERVICAL VERTEBRAE</vt:lpstr>
      <vt:lpstr>CERVICAL VERTEBRAE</vt:lpstr>
      <vt:lpstr>CERVICAL VERTEBRAE</vt:lpstr>
      <vt:lpstr>PowerPoint Presentation</vt:lpstr>
      <vt:lpstr>PowerPoint Presentation</vt:lpstr>
      <vt:lpstr>Atlanto occipital joint</vt:lpstr>
      <vt:lpstr>Atlanto occipital joint</vt:lpstr>
      <vt:lpstr>Atlanto axial joints</vt:lpstr>
      <vt:lpstr>Atlanto axial joints</vt:lpstr>
      <vt:lpstr>Atlanto axial joints</vt:lpstr>
      <vt:lpstr>Atlanto axial joints</vt:lpstr>
      <vt:lpstr> THANQ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SDF</dc:creator>
  <cp:lastModifiedBy>A SDF</cp:lastModifiedBy>
  <cp:revision>77</cp:revision>
  <dcterms:created xsi:type="dcterms:W3CDTF">2006-08-16T00:00:00Z</dcterms:created>
  <dcterms:modified xsi:type="dcterms:W3CDTF">2022-02-28T15:49:12Z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0x01010027C22B83CFD723468AD4A84E22A98B74</vt:lpwstr>
  </property>
</Properties>
</file>