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9" r:id="rId2"/>
    <p:sldId id="308" r:id="rId3"/>
    <p:sldId id="311" r:id="rId4"/>
    <p:sldId id="310" r:id="rId5"/>
    <p:sldId id="312" r:id="rId6"/>
    <p:sldId id="313" r:id="rId7"/>
    <p:sldId id="286" r:id="rId8"/>
    <p:sldId id="279" r:id="rId9"/>
    <p:sldId id="282" r:id="rId10"/>
    <p:sldId id="288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1" r:id="rId20"/>
    <p:sldId id="332" r:id="rId21"/>
    <p:sldId id="333" r:id="rId22"/>
    <p:sldId id="316" r:id="rId23"/>
    <p:sldId id="317" r:id="rId24"/>
    <p:sldId id="319" r:id="rId25"/>
    <p:sldId id="320" r:id="rId26"/>
    <p:sldId id="321" r:id="rId27"/>
    <p:sldId id="318" r:id="rId28"/>
    <p:sldId id="290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73813-230D-4C81-9D74-E151373AB02B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268AB-FF3E-4801-809B-8723789D1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6474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D0D9F-3293-4A8B-A00C-D12B0CD97504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21410-9B40-4536-9631-960136BF10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980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C0114-CF50-4C9C-BB0D-9D73DBA4B2E2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F9E7A-B6E9-4AE5-8605-B6803AF695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269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017B3-152A-4E28-828D-9676542E529A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8E18F-37B7-49AB-8FC4-FC99704A28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113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1F30D-8971-4CE1-AB07-E5E2C785D746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8AFED-E85E-4C81-877F-A2FF170BD2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8907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E210F-EE28-48E4-A78B-DAB83DC3B13B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F1CD1-E00B-415D-8DCC-8E4AEE6BB9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04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F81B2-46BA-4E80-9D89-5DA53C50D4B1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5D255-DABD-41D6-8B35-4AE45DAF2B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718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5079D-CC0E-456E-9569-96A6C3A4B680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39FA2-12FD-45B1-BA7A-57208C8E42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55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B3F8D-6B9C-471D-A915-BBA9E311A02B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7BD0E-B7C7-4AE9-913C-697195C6E6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705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C41B7-22AD-4ADC-9CA9-AFEA26C0C8FF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D89AD-D461-42C5-9DBB-ACCCE05115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01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493D0-F1BB-445C-B9B6-BD9C36B9FBB9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A8C6A-ACDA-4D40-9524-45421EA348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1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6BDD7B-AFFE-42CE-BCD3-F39438357565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2245DBB-C3E6-4BA6-929D-3C57CD5FBC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73" r:id="rId2"/>
    <p:sldLayoutId id="2147483782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83" r:id="rId9"/>
    <p:sldLayoutId id="2147483779" r:id="rId10"/>
    <p:sldLayoutId id="214748378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Respiratory_system" TargetMode="External"/><Relationship Id="rId2" Type="http://schemas.openxmlformats.org/officeDocument/2006/relationships/hyperlink" Target="https://en.wikipedia.org/wiki/Gas_exchange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.wikipedia.org/wiki/Carbon_dioxide" TargetMode="External"/><Relationship Id="rId5" Type="http://schemas.openxmlformats.org/officeDocument/2006/relationships/hyperlink" Target="https://en.wikipedia.org/wiki/Oxygen" TargetMode="External"/><Relationship Id="rId4" Type="http://schemas.openxmlformats.org/officeDocument/2006/relationships/hyperlink" Target="https://en.wikipedia.org/wiki/Blood_gas_tension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Acute_respiratory_distress_syndrome" TargetMode="External"/><Relationship Id="rId3" Type="http://schemas.openxmlformats.org/officeDocument/2006/relationships/hyperlink" Target="https://en.wikipedia.org/wiki/Oxygenation_(medical)" TargetMode="External"/><Relationship Id="rId7" Type="http://schemas.openxmlformats.org/officeDocument/2006/relationships/hyperlink" Target="https://en.wikipedia.org/wiki/Pneumonia" TargetMode="External"/><Relationship Id="rId2" Type="http://schemas.openxmlformats.org/officeDocument/2006/relationships/hyperlink" Target="https://en.wikipedia.org/wiki/V/Q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Neuromuscular_disease" TargetMode="External"/><Relationship Id="rId5" Type="http://schemas.openxmlformats.org/officeDocument/2006/relationships/hyperlink" Target="https://en.wikipedia.org/wiki/Respiratory_minute_volume" TargetMode="External"/><Relationship Id="rId4" Type="http://schemas.openxmlformats.org/officeDocument/2006/relationships/hyperlink" Target="https://en.wikipedia.org/wiki/Pulmonary_embolism" TargetMode="External"/><Relationship Id="rId9" Type="http://schemas.openxmlformats.org/officeDocument/2006/relationships/hyperlink" Target="https://en.wikipedia.org/wiki/Right-to-left_shunt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Ankylosing_spondylitis" TargetMode="External"/><Relationship Id="rId3" Type="http://schemas.openxmlformats.org/officeDocument/2006/relationships/hyperlink" Target="https://en.wikipedia.org/wiki/Asthma" TargetMode="External"/><Relationship Id="rId7" Type="http://schemas.openxmlformats.org/officeDocument/2006/relationships/hyperlink" Target="https://en.wikipedia.org/wiki/Motor_neuron_disease" TargetMode="External"/><Relationship Id="rId2" Type="http://schemas.openxmlformats.org/officeDocument/2006/relationships/hyperlink" Target="https://en.wikipedia.org/wiki/Chronic_obstructive_pulmonary_diseas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Respiratory_failure" TargetMode="External"/><Relationship Id="rId5" Type="http://schemas.openxmlformats.org/officeDocument/2006/relationships/hyperlink" Target="https://en.wikipedia.org/wiki/Guillain%E2%80%93Barr%C3%A9_syndrome" TargetMode="External"/><Relationship Id="rId4" Type="http://schemas.openxmlformats.org/officeDocument/2006/relationships/hyperlink" Target="https://en.wikipedia.org/wiki/Chronic_bronchitis" TargetMode="External"/><Relationship Id="rId9" Type="http://schemas.openxmlformats.org/officeDocument/2006/relationships/hyperlink" Target="https://en.wikipedia.org/wiki/Flail_chest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 smtClean="0"/>
              <a:t>Respiratory failure management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algn="l"/>
            <a:r>
              <a:rPr lang="en-US" smtClean="0"/>
              <a:t>Done by : Haneen Al-Omary</a:t>
            </a:r>
          </a:p>
          <a:p>
            <a:pPr marR="0" algn="l"/>
            <a:r>
              <a:rPr lang="en-US" smtClean="0"/>
              <a:t>Supervised by : Dr-Khalil Swais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smtClean="0"/>
          </a:p>
        </p:txBody>
      </p:sp>
      <p:pic>
        <p:nvPicPr>
          <p:cNvPr id="14339" name="Content Placeholder 3" descr="HU1059larg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66975" y="1935163"/>
            <a:ext cx="4210050" cy="4389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MS PGothic" pitchFamily="34" charset="-128"/>
              </a:rPr>
              <a:t>Mechanical Ventilation: Strategies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mtClean="0"/>
              <a:t>Non-Invasive Ventilation: CPAP / BIPAP</a:t>
            </a:r>
          </a:p>
          <a:p>
            <a:pPr>
              <a:buFont typeface="Wingdings" pitchFamily="2" charset="2"/>
              <a:buChar char="§"/>
            </a:pPr>
            <a:r>
              <a:rPr lang="en-US" smtClean="0"/>
              <a:t>Invasive Ventilation: SIMV, A/C, PAV</a:t>
            </a:r>
          </a:p>
          <a:p>
            <a:pPr>
              <a:buFont typeface="Wingdings" pitchFamily="2" charset="2"/>
              <a:buChar char="§"/>
            </a:pPr>
            <a:r>
              <a:rPr lang="en-US" smtClean="0"/>
              <a:t>Other approaches to mechanical ventilation:</a:t>
            </a:r>
          </a:p>
          <a:p>
            <a:pPr>
              <a:buFontTx/>
              <a:buNone/>
            </a:pPr>
            <a:r>
              <a:rPr lang="en-US" smtClean="0"/>
              <a:t>   a. High frequency ventilation (HFV)</a:t>
            </a:r>
          </a:p>
          <a:p>
            <a:pPr>
              <a:buFontTx/>
              <a:buNone/>
            </a:pPr>
            <a:r>
              <a:rPr lang="en-US" smtClean="0"/>
              <a:t>   b. Permissive Hypercapnia</a:t>
            </a:r>
          </a:p>
          <a:p>
            <a:pPr>
              <a:buFontTx/>
              <a:buNone/>
            </a:pPr>
            <a:r>
              <a:rPr lang="en-US" smtClean="0"/>
              <a:t>   c. Prone positioning</a:t>
            </a:r>
          </a:p>
          <a:p>
            <a:pPr>
              <a:buFontTx/>
              <a:buNone/>
            </a:pPr>
            <a:r>
              <a:rPr lang="en-US" smtClean="0"/>
              <a:t>   d. ECMO</a:t>
            </a:r>
          </a:p>
          <a:p>
            <a:pPr>
              <a:buFont typeface="Wingdings" pitchFamily="2" charset="2"/>
              <a:buChar char="§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smtClean="0"/>
              <a:t>CPAP</a:t>
            </a:r>
            <a:endParaRPr lang="en-US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>
                <a:latin typeface="Tahoma" pitchFamily="34" charset="0"/>
              </a:rPr>
              <a:t>CPAP increases pressure in the lungs and holds open collapsed alveoli, pushes more oxygen across the alveolar membrane, and forces interstitial fluid back into the pulmonary vasculature.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>
                <a:latin typeface="Tahoma" pitchFamily="34" charset="0"/>
              </a:rPr>
              <a:t>This improves oxygenation, ventilation and ease of breathing.</a:t>
            </a:r>
          </a:p>
          <a:p>
            <a:pPr>
              <a:buFont typeface="Wingdings" pitchFamily="2" charset="2"/>
              <a:buChar char="§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ahoma" pitchFamily="34" charset="0"/>
              </a:rPr>
              <a:t>Indications for Use</a:t>
            </a:r>
            <a:endParaRPr lang="en-US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>
                <a:latin typeface="Tahoma" pitchFamily="34" charset="0"/>
              </a:rPr>
              <a:t>Treatment of severe respiratory distress CHF/COPD/Asthma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>
                <a:latin typeface="Tahoma" pitchFamily="34" charset="0"/>
              </a:rPr>
              <a:t>Retractions, accessory muscle use or fatigue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>
                <a:latin typeface="Tahoma" pitchFamily="34" charset="0"/>
              </a:rPr>
              <a:t>SAO2 &lt; 92% at any time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>
                <a:latin typeface="Tahoma" pitchFamily="34" charset="0"/>
              </a:rPr>
              <a:t>Near drowning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>
                <a:latin typeface="Tahoma" pitchFamily="34" charset="0"/>
              </a:rPr>
              <a:t>Pt must be able to maintain own airway and be able to follow commands.</a:t>
            </a:r>
          </a:p>
          <a:p>
            <a:pPr>
              <a:buFont typeface="Wingdings" pitchFamily="2" charset="2"/>
              <a:buChar char="§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09600" y="1176338"/>
            <a:ext cx="2212975" cy="1582737"/>
          </a:xfrm>
        </p:spPr>
        <p:txBody>
          <a:bodyPr/>
          <a:lstStyle/>
          <a:p>
            <a:r>
              <a:rPr lang="en-US" smtClean="0">
                <a:ea typeface="MS PGothic" pitchFamily="34" charset="-128"/>
              </a:rPr>
              <a:t>cpap</a:t>
            </a:r>
          </a:p>
        </p:txBody>
      </p:sp>
      <p:pic>
        <p:nvPicPr>
          <p:cNvPr id="18435" name="Picture Placeholder 4" descr="cpap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00" b="12500"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  <p:sp>
        <p:nvSpPr>
          <p:cNvPr id="18436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925"/>
            <a:ext cx="2209800" cy="217963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MS PGothic" pitchFamily="34" charset="-128"/>
              </a:rPr>
              <a:t>bipap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>
                <a:ea typeface="MS PGothic" pitchFamily="34" charset="-128"/>
              </a:rPr>
              <a:t>In patient with sleep apnea, patients with high pressure settings or low oxygen levels.</a:t>
            </a:r>
          </a:p>
          <a:p>
            <a:r>
              <a:rPr lang="en-US" sz="2800" smtClean="0">
                <a:ea typeface="MS PGothic" pitchFamily="34" charset="-128"/>
              </a:rPr>
              <a:t>used after CPAP has failed to adequately treat certain patients.</a:t>
            </a:r>
          </a:p>
          <a:p>
            <a:r>
              <a:rPr lang="en-US" sz="2800" smtClean="0">
                <a:ea typeface="MS PGothic" pitchFamily="34" charset="-128"/>
              </a:rPr>
              <a:t>BiPAPs can be helpful for patients with cardiopulmonary disorders such as congestive heart failure.</a:t>
            </a:r>
          </a:p>
          <a:p>
            <a:r>
              <a:rPr lang="en-US" sz="2800" smtClean="0">
                <a:ea typeface="MS PGothic" pitchFamily="34" charset="-128"/>
              </a:rPr>
              <a:t>Patient with lung disorders or certain neuromuscular disorders.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MS PGothic" pitchFamily="34" charset="-128"/>
              </a:rPr>
              <a:t>bipap</a:t>
            </a:r>
          </a:p>
        </p:txBody>
      </p:sp>
      <p:pic>
        <p:nvPicPr>
          <p:cNvPr id="20483" name="Content Placeholder 3" descr="bipap 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07" b="24107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MS PGothic" pitchFamily="34" charset="-128"/>
              </a:rPr>
              <a:t>High frequency ventilation (HFV)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/>
              <a:t>3 types: Oscillatory, Jet &amp; Flow interruption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/>
              <a:t>Very small tidal volumes are used (&lt;1ml/kg), very rapid rates (150-1000 bpm) and lower mean airway pressures are used.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/>
              <a:t>This approach is used to minimize the possibility of barotrauma to airways.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/>
              <a:t>Used if conventional ventilation fails to improve gas exchange</a:t>
            </a:r>
          </a:p>
          <a:p>
            <a:pPr>
              <a:buFont typeface="Wingdings" pitchFamily="2" charset="2"/>
              <a:buChar char="§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MS PGothic" pitchFamily="34" charset="-128"/>
              </a:rPr>
              <a:t>Permissive Hypercapnia</a:t>
            </a:r>
            <a:br>
              <a:rPr lang="en-US" smtClean="0">
                <a:ea typeface="MS PGothic" pitchFamily="34" charset="-128"/>
              </a:rPr>
            </a:br>
            <a:endParaRPr lang="en-US" smtClean="0">
              <a:ea typeface="MS PGothic" pitchFamily="34" charset="-128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mtClean="0"/>
              <a:t>Allows the PaCO</a:t>
            </a:r>
            <a:r>
              <a:rPr lang="en-US" baseline="-25000" smtClean="0"/>
              <a:t>2</a:t>
            </a:r>
            <a:r>
              <a:rPr lang="en-US" smtClean="0"/>
              <a:t> to rise into the 60-70 mm of Hg range, as long as the patient is adequately oxygenated (SaO</a:t>
            </a:r>
            <a:r>
              <a:rPr lang="en-US" baseline="-25000" smtClean="0"/>
              <a:t>2</a:t>
            </a:r>
            <a:r>
              <a:rPr lang="en-US" smtClean="0"/>
              <a:t>&gt; 92%), and able to tolerate the acidosis.</a:t>
            </a:r>
          </a:p>
          <a:p>
            <a:pPr>
              <a:buFont typeface="Wingdings" pitchFamily="2" charset="2"/>
              <a:buChar char="§"/>
            </a:pPr>
            <a:r>
              <a:rPr lang="en-US" smtClean="0"/>
              <a:t>This strategy is used to limit the amount of barotrauma and volutrauma to the patient.</a:t>
            </a:r>
          </a:p>
          <a:p>
            <a:pPr>
              <a:buFont typeface="Wingdings" pitchFamily="2" charset="2"/>
              <a:buChar char="§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MS PGothic" pitchFamily="34" charset="-128"/>
              </a:rPr>
              <a:t>PRONE POSITION 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mtClean="0"/>
              <a:t>Positioning the patient in the prone position has been shown to improve oxygenation and reduce ventilator induced lung injury.</a:t>
            </a:r>
          </a:p>
          <a:p>
            <a:pPr>
              <a:buFont typeface="Wingdings" pitchFamily="2" charset="2"/>
              <a:buChar char="§"/>
            </a:pPr>
            <a:r>
              <a:rPr lang="en-US" smtClean="0"/>
              <a:t>However, the outcome may not be improved.</a:t>
            </a:r>
          </a:p>
          <a:p>
            <a:pPr>
              <a:buFont typeface="Wingdings" pitchFamily="2" charset="2"/>
              <a:buChar char="§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2"/>
          <p:cNvSpPr>
            <a:spLocks noGrp="1"/>
          </p:cNvSpPr>
          <p:nvPr>
            <p:ph type="subTitle" idx="1"/>
          </p:nvPr>
        </p:nvSpPr>
        <p:spPr>
          <a:xfrm>
            <a:off x="642938" y="1357313"/>
            <a:ext cx="7854950" cy="2109787"/>
          </a:xfrm>
        </p:spPr>
        <p:txBody>
          <a:bodyPr/>
          <a:lstStyle/>
          <a:p>
            <a:pPr marR="0" algn="l">
              <a:buFont typeface="Wingdings" pitchFamily="2" charset="2"/>
              <a:buChar char="Ø"/>
            </a:pPr>
            <a:r>
              <a:rPr lang="en-US" sz="2800" smtClean="0"/>
              <a:t> results from inadequate </a:t>
            </a:r>
            <a:r>
              <a:rPr lang="en-US" sz="2800" smtClean="0">
                <a:hlinkClick r:id="rId2" tooltip="Gas exchange"/>
              </a:rPr>
              <a:t>gas exchange</a:t>
            </a:r>
            <a:r>
              <a:rPr lang="en-US" sz="2800" smtClean="0"/>
              <a:t> by the </a:t>
            </a:r>
            <a:r>
              <a:rPr lang="en-US" sz="2800" smtClean="0">
                <a:hlinkClick r:id="rId3" tooltip="Respiratory system"/>
              </a:rPr>
              <a:t>respiratory system</a:t>
            </a:r>
            <a:r>
              <a:rPr lang="en-US" sz="2800" smtClean="0"/>
              <a:t>.</a:t>
            </a:r>
          </a:p>
          <a:p>
            <a:pPr marR="0" algn="l">
              <a:buFont typeface="Wingdings" pitchFamily="2" charset="2"/>
              <a:buChar char="Ø"/>
            </a:pPr>
            <a:endParaRPr lang="en-US" sz="2800" smtClean="0"/>
          </a:p>
          <a:p>
            <a:pPr marR="0" algn="l">
              <a:buFont typeface="Wingdings" pitchFamily="2" charset="2"/>
              <a:buChar char="Ø"/>
            </a:pPr>
            <a:r>
              <a:rPr lang="en-US" sz="2800" smtClean="0"/>
              <a:t>classified as either Type I or Type II, based on whether there is a high carbon dioxide level.</a:t>
            </a:r>
          </a:p>
          <a:p>
            <a:pPr marR="0" algn="l">
              <a:buFont typeface="Wingdings" pitchFamily="2" charset="2"/>
              <a:buChar char="Ø"/>
            </a:pPr>
            <a:endParaRPr lang="en-US" sz="2800" smtClean="0"/>
          </a:p>
          <a:p>
            <a:pPr marR="0" algn="l">
              <a:buFont typeface="Wingdings" pitchFamily="2" charset="2"/>
              <a:buChar char="Ø"/>
            </a:pPr>
            <a:r>
              <a:rPr lang="en-US" sz="2800" smtClean="0"/>
              <a:t> </a:t>
            </a:r>
            <a:r>
              <a:rPr lang="en-US" sz="2800" smtClean="0">
                <a:hlinkClick r:id="rId4" tooltip="Blood gas tension"/>
              </a:rPr>
              <a:t>Pa</a:t>
            </a:r>
            <a:r>
              <a:rPr lang="en-US" sz="2800" smtClean="0">
                <a:hlinkClick r:id="rId5" tooltip="Oxygen"/>
              </a:rPr>
              <a:t>O</a:t>
            </a:r>
            <a:r>
              <a:rPr lang="en-US" sz="2800" baseline="-25000" smtClean="0">
                <a:hlinkClick r:id="rId5" tooltip="Oxygen"/>
              </a:rPr>
              <a:t>2</a:t>
            </a:r>
            <a:r>
              <a:rPr lang="en-US" sz="2800" smtClean="0"/>
              <a:t> more than 80 mmHg (11 kPa), and carbon dioxide </a:t>
            </a:r>
            <a:r>
              <a:rPr lang="en-US" sz="2800" smtClean="0">
                <a:hlinkClick r:id="rId4" tooltip="Blood gas tension"/>
              </a:rPr>
              <a:t>Pa</a:t>
            </a:r>
            <a:r>
              <a:rPr lang="en-US" sz="2800" smtClean="0">
                <a:hlinkClick r:id="rId6" tooltip="Carbon dioxide"/>
              </a:rPr>
              <a:t>CO</a:t>
            </a:r>
            <a:r>
              <a:rPr lang="en-US" sz="2800" baseline="-25000" smtClean="0">
                <a:hlinkClick r:id="rId6" tooltip="Carbon dioxide"/>
              </a:rPr>
              <a:t>2</a:t>
            </a:r>
            <a:r>
              <a:rPr lang="en-US" sz="2800" smtClean="0"/>
              <a:t> lesser than 45 mmHg (6.0 kPa).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MS PGothic" pitchFamily="34" charset="-128"/>
              </a:rPr>
              <a:t>Extracorporeal membrane oxygenation 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mtClean="0"/>
              <a:t>Used in the treatment of newborns and small infants with life threatening, refractory respiratory failure, unresponsive to mechanical ventilation.</a:t>
            </a:r>
          </a:p>
          <a:p>
            <a:pPr>
              <a:buFont typeface="Wingdings" pitchFamily="2" charset="2"/>
              <a:buChar char="§"/>
            </a:pPr>
            <a:r>
              <a:rPr lang="en-US" smtClean="0"/>
              <a:t>Inhales nitric oxide may improve oxygenation by reducing pulmonary vascular resistance.</a:t>
            </a:r>
          </a:p>
          <a:p>
            <a:pPr>
              <a:buFont typeface="Wingdings" pitchFamily="2" charset="2"/>
              <a:buChar char="§"/>
            </a:pPr>
            <a:r>
              <a:rPr lang="en-US" smtClean="0"/>
              <a:t>Inhaled NO is now  being used in place of ECMO in NICU in some centers.</a:t>
            </a:r>
          </a:p>
          <a:p>
            <a:pPr>
              <a:buFont typeface="Wingdings" pitchFamily="2" charset="2"/>
              <a:buChar char="§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28625" y="500063"/>
            <a:ext cx="8229600" cy="1143000"/>
          </a:xfrm>
        </p:spPr>
        <p:txBody>
          <a:bodyPr/>
          <a:lstStyle/>
          <a:p>
            <a:r>
              <a:rPr lang="en-US" smtClean="0">
                <a:ea typeface="MS PGothic" pitchFamily="34" charset="-128"/>
              </a:rPr>
              <a:t>Initial sitting  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285750" y="1785938"/>
            <a:ext cx="8229600" cy="4389437"/>
          </a:xfrm>
        </p:spPr>
        <p:txBody>
          <a:bodyPr/>
          <a:lstStyle/>
          <a:p>
            <a:r>
              <a:rPr lang="en-US" sz="2800" smtClean="0">
                <a:ea typeface="MS PGothic" pitchFamily="34" charset="-128"/>
              </a:rPr>
              <a:t>For patients with respiratory distress syndrome (RDS), ventilator parameters will vary based on the severity of RDS. Generally, a PIP of 18 to 25 cm H2O and a PEEP of 4 to 6 cm H2O will be used. Frequencies of 25 to 40 breaths per minute with inspiratory times of 0.4 to 0.5 seconds are used in RDS.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28625" y="428625"/>
            <a:ext cx="8229600" cy="1143000"/>
          </a:xfrm>
        </p:spPr>
        <p:txBody>
          <a:bodyPr/>
          <a:lstStyle/>
          <a:p>
            <a:pPr eaLnBrk="1" hangingPunct="1"/>
            <a:r>
              <a:rPr lang="en-US" b="1" u="sng" smtClean="0"/>
              <a:t>Indication for intubation</a:t>
            </a:r>
            <a:r>
              <a:rPr lang="en-US" smtClean="0"/>
              <a:t>: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357188" y="1571625"/>
            <a:ext cx="8229600" cy="4708525"/>
          </a:xfrm>
        </p:spPr>
        <p:txBody>
          <a:bodyPr/>
          <a:lstStyle/>
          <a:p>
            <a:pPr eaLnBrk="1" hangingPunct="1"/>
            <a:r>
              <a:rPr lang="en-US" smtClean="0"/>
              <a:t>Protection of the air way</a:t>
            </a:r>
          </a:p>
          <a:p>
            <a:pPr eaLnBrk="1" hangingPunct="1"/>
            <a:r>
              <a:rPr lang="en-US" smtClean="0"/>
              <a:t>Respiratory arrest or  a rate&lt;8 BPM</a:t>
            </a:r>
          </a:p>
          <a:p>
            <a:pPr eaLnBrk="1" hangingPunct="1"/>
            <a:r>
              <a:rPr lang="en-US" smtClean="0"/>
              <a:t>Tachypnoea 35 BPM</a:t>
            </a:r>
          </a:p>
          <a:p>
            <a:pPr eaLnBrk="1" hangingPunct="1"/>
            <a:r>
              <a:rPr lang="en-US" smtClean="0"/>
              <a:t>Inability to tolerate oxygen mask  : agitation or confusion</a:t>
            </a:r>
          </a:p>
          <a:p>
            <a:pPr eaLnBrk="1" hangingPunct="1"/>
            <a:r>
              <a:rPr lang="en-US" smtClean="0"/>
              <a:t>Removal of secretion</a:t>
            </a:r>
          </a:p>
          <a:p>
            <a:pPr eaLnBrk="1" hangingPunct="1"/>
            <a:r>
              <a:rPr lang="en-US" smtClean="0"/>
              <a:t>Hypoxemia(paO2&lt;60mmhg </a:t>
            </a:r>
          </a:p>
          <a:p>
            <a:pPr eaLnBrk="1" hangingPunct="1"/>
            <a:r>
              <a:rPr lang="en-US" smtClean="0"/>
              <a:t>Hypercapnia </a:t>
            </a:r>
          </a:p>
          <a:p>
            <a:pPr eaLnBrk="1" hangingPunct="1"/>
            <a:r>
              <a:rPr lang="en-US" smtClean="0"/>
              <a:t>Worsening respiratory acidosis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357188" y="428625"/>
            <a:ext cx="8229600" cy="1143000"/>
          </a:xfrm>
        </p:spPr>
        <p:txBody>
          <a:bodyPr/>
          <a:lstStyle/>
          <a:p>
            <a:r>
              <a:rPr lang="en-US" smtClean="0"/>
              <a:t>Weaning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357188" y="1643063"/>
            <a:ext cx="8229600" cy="4389437"/>
          </a:xfrm>
        </p:spPr>
        <p:txBody>
          <a:bodyPr/>
          <a:lstStyle/>
          <a:p>
            <a:r>
              <a:rPr lang="en-US" smtClean="0"/>
              <a:t>initiated when the underlying process has improved. In some patients, such as those recovering from uncomplicated major surgery or a toxic ingestion, withdrawal of ventilator support may be done without weaning.</a:t>
            </a:r>
          </a:p>
          <a:p>
            <a:r>
              <a:rPr lang="en-US" smtClean="0"/>
              <a:t>In patients who required more prolonged respiratory therapy, it may take much longer.</a:t>
            </a:r>
          </a:p>
          <a:p>
            <a:r>
              <a:rPr lang="en-US" smtClean="0"/>
              <a:t>A patient who has stable underlying respiratory status, adequate oxygenation intact respiratory drive, and stable cardiovascular status should be considered for discontinuance of mechanical ventilation.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285750" y="857250"/>
            <a:ext cx="8229600" cy="4389438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en-US" smtClean="0"/>
          </a:p>
          <a:p>
            <a:pPr>
              <a:buFont typeface="Wingdings 2" pitchFamily="18" charset="2"/>
              <a:buNone/>
            </a:pPr>
            <a:r>
              <a:rPr lang="en-US" sz="3600" smtClean="0">
                <a:solidFill>
                  <a:srgbClr val="FF0000"/>
                </a:solidFill>
              </a:rPr>
              <a:t>Criteria of success in weaning, including:</a:t>
            </a:r>
          </a:p>
          <a:p>
            <a:endParaRPr lang="en-US" smtClean="0"/>
          </a:p>
          <a:p>
            <a:r>
              <a:rPr lang="en-US" smtClean="0"/>
              <a:t>a minute ventilation of less than 10 L/min</a:t>
            </a:r>
          </a:p>
          <a:p>
            <a:r>
              <a:rPr lang="en-US" smtClean="0"/>
              <a:t>maximal inspiratory pressure more than –25 cm water</a:t>
            </a:r>
          </a:p>
          <a:p>
            <a:r>
              <a:rPr lang="en-US" smtClean="0"/>
              <a:t>vital capacity more than 10 mL/kg</a:t>
            </a:r>
          </a:p>
          <a:p>
            <a:r>
              <a:rPr lang="en-US" smtClean="0"/>
              <a:t>absence of dyspnea</a:t>
            </a:r>
          </a:p>
          <a:p>
            <a:r>
              <a:rPr lang="en-US" smtClean="0"/>
              <a:t>absence of paradoxical respiratory muscle activity</a:t>
            </a:r>
          </a:p>
          <a:p>
            <a:r>
              <a:rPr lang="en-US" smtClean="0"/>
              <a:t>agitation or tachycardia during the weaning trial. 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428625" y="1214438"/>
            <a:ext cx="8229600" cy="4389437"/>
          </a:xfrm>
        </p:spPr>
        <p:txBody>
          <a:bodyPr/>
          <a:lstStyle/>
          <a:p>
            <a:r>
              <a:rPr lang="en-US" smtClean="0"/>
              <a:t>In patients who are not yet ready to be liberated from the ventilator, one should focus on the cause of </a:t>
            </a:r>
            <a:r>
              <a:rPr lang="en-US" smtClean="0">
                <a:solidFill>
                  <a:srgbClr val="FF0000"/>
                </a:solidFill>
              </a:rPr>
              <a:t>ventilator dependency</a:t>
            </a:r>
            <a:r>
              <a:rPr lang="en-US" smtClean="0"/>
              <a:t>, such as excessive secretions, inadequate respiratory drive, impaired cardiac function, and ventilatory muscle weakness, rather than the type of ventilator or the mode of assistance.</a:t>
            </a:r>
          </a:p>
          <a:p>
            <a:r>
              <a:rPr lang="en-US" smtClean="0"/>
              <a:t>The weaning protocol could be designed with assist-control ventilation, with </a:t>
            </a:r>
            <a:r>
              <a:rPr lang="en-US" smtClean="0">
                <a:solidFill>
                  <a:srgbClr val="FF0000"/>
                </a:solidFill>
              </a:rPr>
              <a:t>gradually increasing time spent in trials of spontaneous breathing.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214313" y="1214438"/>
            <a:ext cx="8229600" cy="4389437"/>
          </a:xfrm>
        </p:spPr>
        <p:txBody>
          <a:bodyPr/>
          <a:lstStyle/>
          <a:p>
            <a:r>
              <a:rPr lang="en-US" sz="3200" smtClean="0"/>
              <a:t>Attention must be directed toward patient comfort, avoidance of fatigue, adequate nutrition, and prevention and treatment of medical complications during the weaning period.</a:t>
            </a:r>
          </a:p>
          <a:p>
            <a:r>
              <a:rPr lang="en-US" sz="3200" smtClean="0"/>
              <a:t>If respiratory failure resulted from an overdose of sedative drugs such as opioids or benzodiazepines, then the appropriate antidote (Naloxone or flumazenil, respectively) will be given.</a:t>
            </a:r>
          </a:p>
          <a:p>
            <a:endParaRPr lang="en-US" sz="3200" smtClean="0"/>
          </a:p>
          <a:p>
            <a:endParaRPr lang="en-US" sz="320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Long-Term Monitoring</a:t>
            </a:r>
            <a:br>
              <a:rPr lang="en-US" smtClean="0"/>
            </a:br>
            <a:endParaRPr lang="en-US" smtClean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/>
              <a:t>Cardiac monitoring, blood pressure, pulse oximetry, SaO</a:t>
            </a:r>
            <a:r>
              <a:rPr lang="en-US" sz="3200" baseline="-25000" smtClean="0"/>
              <a:t>2</a:t>
            </a:r>
            <a:r>
              <a:rPr lang="en-US" sz="3200" smtClean="0"/>
              <a:t>, and capnometry are recommended. </a:t>
            </a:r>
          </a:p>
          <a:p>
            <a:r>
              <a:rPr lang="en-US" sz="3200" smtClean="0"/>
              <a:t>An arterial blood gas determination should be obtained 15-20 minutes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28625" y="2357438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sz="8000" smtClean="0">
                <a:latin typeface="Blackadder ITC" pitchFamily="82" charset="0"/>
              </a:rPr>
              <a:t>Thank you for listening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357188" y="571500"/>
            <a:ext cx="8229600" cy="4389438"/>
          </a:xfrm>
        </p:spPr>
        <p:txBody>
          <a:bodyPr/>
          <a:lstStyle/>
          <a:p>
            <a:r>
              <a:rPr lang="en-US" sz="2400" smtClean="0"/>
              <a:t>Type 1 is typically caused by a ventilation/perfusion (</a:t>
            </a:r>
            <a:r>
              <a:rPr lang="en-US" sz="2400" smtClean="0">
                <a:hlinkClick r:id="rId2" tooltip="V/Q"/>
              </a:rPr>
              <a:t>V/Q</a:t>
            </a:r>
            <a:r>
              <a:rPr lang="en-US" sz="2400" smtClean="0"/>
              <a:t>) mismatch; caused by conditions that affect </a:t>
            </a:r>
            <a:r>
              <a:rPr lang="en-US" sz="2400" smtClean="0">
                <a:hlinkClick r:id="rId3" tooltip="Oxygenation (medical)"/>
              </a:rPr>
              <a:t>oxygenation</a:t>
            </a:r>
            <a:r>
              <a:rPr lang="en-US" sz="2400" smtClean="0"/>
              <a:t> such as:</a:t>
            </a:r>
          </a:p>
          <a:p>
            <a:r>
              <a:rPr lang="en-US" sz="2400" smtClean="0"/>
              <a:t>Low ambient oxygen (e.g. at high altitude)</a:t>
            </a:r>
          </a:p>
          <a:p>
            <a:r>
              <a:rPr lang="en-US" sz="2400" smtClean="0"/>
              <a:t>Ventilation-perfusion mismatch (parts of the lung receive oxygen but not enough blood to absorb it, e.g. </a:t>
            </a:r>
            <a:r>
              <a:rPr lang="en-US" sz="2400" smtClean="0">
                <a:hlinkClick r:id="rId4" tooltip="Pulmonary embolism"/>
              </a:rPr>
              <a:t>pulmonary embolism</a:t>
            </a:r>
            <a:r>
              <a:rPr lang="en-US" sz="2400" smtClean="0"/>
              <a:t>)</a:t>
            </a:r>
          </a:p>
          <a:p>
            <a:r>
              <a:rPr lang="en-US" sz="2400" smtClean="0"/>
              <a:t>Alveolar hypoventilation (decreased </a:t>
            </a:r>
            <a:r>
              <a:rPr lang="en-US" sz="2400" smtClean="0">
                <a:hlinkClick r:id="rId5" tooltip="Respiratory minute volume"/>
              </a:rPr>
              <a:t>minute volume</a:t>
            </a:r>
            <a:r>
              <a:rPr lang="en-US" sz="2400" smtClean="0"/>
              <a:t> due to reduced respiratory muscle activity, e.g. in acute </a:t>
            </a:r>
            <a:r>
              <a:rPr lang="en-US" sz="2400" smtClean="0">
                <a:hlinkClick r:id="rId6" tooltip="Neuromuscular disease"/>
              </a:rPr>
              <a:t>neuromuscular disease</a:t>
            </a:r>
            <a:r>
              <a:rPr lang="en-US" sz="2400" smtClean="0"/>
              <a:t>); this form can also cause type 2 respiratory failure if severe</a:t>
            </a:r>
          </a:p>
          <a:p>
            <a:r>
              <a:rPr lang="en-US" sz="2400" smtClean="0"/>
              <a:t>Diffusion problem (oxygen cannot enter the capillaries due to parenchymal disease, e.g. in </a:t>
            </a:r>
            <a:r>
              <a:rPr lang="en-US" sz="2400" smtClean="0">
                <a:hlinkClick r:id="rId7" tooltip="Pneumonia"/>
              </a:rPr>
              <a:t>pneumonia</a:t>
            </a:r>
            <a:r>
              <a:rPr lang="en-US" sz="2400" smtClean="0"/>
              <a:t> or </a:t>
            </a:r>
            <a:r>
              <a:rPr lang="en-US" sz="2400" smtClean="0">
                <a:hlinkClick r:id="rId8" tooltip="Acute respiratory distress syndrome"/>
              </a:rPr>
              <a:t>ARDS</a:t>
            </a:r>
            <a:r>
              <a:rPr lang="en-US" sz="2400" smtClean="0"/>
              <a:t>)</a:t>
            </a:r>
          </a:p>
          <a:p>
            <a:r>
              <a:rPr lang="en-US" sz="2400" smtClean="0"/>
              <a:t>Shunt (oxygenated blood mixes with non-oxygenated blood from the venous system, e.g. </a:t>
            </a:r>
            <a:r>
              <a:rPr lang="en-US" sz="2400" smtClean="0">
                <a:hlinkClick r:id="rId9" tooltip="Right-to-left shunt"/>
              </a:rPr>
              <a:t>right-to-left shunt</a:t>
            </a:r>
            <a:r>
              <a:rPr lang="en-US" sz="2400" smtClean="0"/>
              <a:t>)</a:t>
            </a:r>
          </a:p>
          <a:p>
            <a:endParaRPr lang="en-US" sz="24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smtClean="0"/>
              <a:t>Type 2 </a:t>
            </a:r>
            <a:r>
              <a:rPr lang="en-US" sz="5400" smtClean="0"/>
              <a:t>causes include:</a:t>
            </a:r>
            <a:br>
              <a:rPr lang="en-US" sz="5400" smtClean="0"/>
            </a:br>
            <a:endParaRPr lang="en-US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Increased airways resistance (</a:t>
            </a:r>
            <a:r>
              <a:rPr lang="en-US" sz="2800" smtClean="0">
                <a:hlinkClick r:id="rId2" tooltip="Chronic obstructive pulmonary disease"/>
              </a:rPr>
              <a:t>chronic obstructive pulmonary disease</a:t>
            </a:r>
            <a:r>
              <a:rPr lang="en-US" sz="2800" smtClean="0"/>
              <a:t>, </a:t>
            </a:r>
            <a:r>
              <a:rPr lang="en-US" sz="2800" smtClean="0">
                <a:hlinkClick r:id="rId3" tooltip="Asthma"/>
              </a:rPr>
              <a:t>asthma</a:t>
            </a:r>
            <a:r>
              <a:rPr lang="en-US" sz="2800" smtClean="0"/>
              <a:t>, suffocation)</a:t>
            </a:r>
          </a:p>
          <a:p>
            <a:r>
              <a:rPr lang="en-US" sz="2800" smtClean="0"/>
              <a:t>Reduced breathing effort (drug effects, brain stem lesion, extreme obesity)</a:t>
            </a:r>
          </a:p>
          <a:p>
            <a:r>
              <a:rPr lang="en-US" sz="2800" smtClean="0"/>
              <a:t>A decrease in the area of the lung available for gas exchange (such as in </a:t>
            </a:r>
            <a:r>
              <a:rPr lang="en-US" sz="2800" smtClean="0">
                <a:hlinkClick r:id="rId4" tooltip="Chronic bronchitis"/>
              </a:rPr>
              <a:t>chronic bronchitis</a:t>
            </a:r>
            <a:r>
              <a:rPr lang="en-US" sz="2800" smtClean="0"/>
              <a:t>)</a:t>
            </a:r>
          </a:p>
          <a:p>
            <a:r>
              <a:rPr lang="en-US" sz="2800" smtClean="0"/>
              <a:t>Neuromuscular problems (</a:t>
            </a:r>
            <a:r>
              <a:rPr lang="en-US" sz="2800" smtClean="0">
                <a:hlinkClick r:id="rId5" tooltip="Guillain–Barré syndrome"/>
              </a:rPr>
              <a:t>Guillain–Barré syndrome</a:t>
            </a:r>
            <a:r>
              <a:rPr lang="en-US" sz="2800" smtClean="0"/>
              <a:t>,</a:t>
            </a:r>
            <a:r>
              <a:rPr lang="en-US" sz="2800" baseline="30000" smtClean="0">
                <a:hlinkClick r:id="rId6"/>
              </a:rPr>
              <a:t>[2]</a:t>
            </a:r>
            <a:r>
              <a:rPr lang="en-US" sz="2800" smtClean="0"/>
              <a:t> </a:t>
            </a:r>
            <a:r>
              <a:rPr lang="en-US" sz="2800" smtClean="0">
                <a:hlinkClick r:id="rId7" tooltip="Motor neuron disease"/>
              </a:rPr>
              <a:t>motor neuron disease</a:t>
            </a:r>
            <a:r>
              <a:rPr lang="en-US" sz="2800" smtClean="0"/>
              <a:t>)</a:t>
            </a:r>
          </a:p>
          <a:p>
            <a:r>
              <a:rPr lang="en-US" sz="2800" smtClean="0"/>
              <a:t>Deformed (kyphoscoliosis), rigid (</a:t>
            </a:r>
            <a:r>
              <a:rPr lang="en-US" sz="2800" smtClean="0">
                <a:hlinkClick r:id="rId8" tooltip="Ankylosing spondylitis"/>
              </a:rPr>
              <a:t>ankylosing spondylitis</a:t>
            </a:r>
            <a:r>
              <a:rPr lang="en-US" sz="2800" smtClean="0"/>
              <a:t>), or </a:t>
            </a:r>
            <a:r>
              <a:rPr lang="en-US" sz="2800" smtClean="0">
                <a:hlinkClick r:id="rId9" tooltip="Flail chest"/>
              </a:rPr>
              <a:t>flail chest</a:t>
            </a:r>
            <a:r>
              <a:rPr lang="en-US" sz="2800" smtClean="0"/>
              <a:t>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/>
          <a:lstStyle/>
          <a:p>
            <a:r>
              <a:rPr lang="en-US" smtClean="0"/>
              <a:t>Most patients with chronic respiratory failure can be treated at home with oxygen supplementation and/or ventilatory  assist devices along with therapy for their underlying disease</a:t>
            </a:r>
          </a:p>
          <a:p>
            <a:r>
              <a:rPr lang="en-US" smtClean="0"/>
              <a:t>Exacerbations \ acute &gt;Admission to ICU.</a:t>
            </a:r>
            <a:endParaRPr lang="en-US" smtClean="0">
              <a:solidFill>
                <a:srgbClr val="FF0000"/>
              </a:solidFill>
            </a:endParaRPr>
          </a:p>
          <a:p>
            <a:r>
              <a:rPr lang="en-US" smtClean="0"/>
              <a:t>After secure airways &gt; </a:t>
            </a:r>
            <a:r>
              <a:rPr lang="en-US" smtClean="0">
                <a:solidFill>
                  <a:srgbClr val="FF0000"/>
                </a:solidFill>
              </a:rPr>
              <a:t>Hypoxemia</a:t>
            </a:r>
            <a:r>
              <a:rPr lang="en-US" smtClean="0"/>
              <a:t> is the major immediate threat to organ function.</a:t>
            </a:r>
          </a:p>
          <a:p>
            <a:r>
              <a:rPr lang="en-US" smtClean="0"/>
              <a:t>hypercapnia should be tolerated until the arterial blood pH falls below 7.2</a:t>
            </a:r>
          </a:p>
          <a:p>
            <a:r>
              <a:rPr lang="en-US" smtClean="0"/>
              <a:t>After the patient’s hypoxemia is corrected and the ventilatory and hemodynamic status have stabilized &gt; identify and correct the </a:t>
            </a:r>
            <a:r>
              <a:rPr lang="en-US" smtClean="0">
                <a:solidFill>
                  <a:srgbClr val="FF0000"/>
                </a:solidFill>
              </a:rPr>
              <a:t>underlying process</a:t>
            </a:r>
            <a:r>
              <a:rPr lang="en-US" smtClean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goal,,,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to assure adequate oxygen delivery to tissues, generally achieved with an </a:t>
            </a:r>
            <a:r>
              <a:rPr lang="en-US" smtClean="0">
                <a:solidFill>
                  <a:srgbClr val="FF0000"/>
                </a:solidFill>
              </a:rPr>
              <a:t>arterial oxygen tension (PaO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) of 60 mm Hg</a:t>
            </a:r>
            <a:r>
              <a:rPr lang="en-US" smtClean="0"/>
              <a:t> or an </a:t>
            </a:r>
            <a:r>
              <a:rPr lang="en-US" smtClean="0">
                <a:solidFill>
                  <a:srgbClr val="FF0000"/>
                </a:solidFill>
              </a:rPr>
              <a:t>arterial oxygen saturation (SaO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) greater than 90%.</a:t>
            </a:r>
          </a:p>
          <a:p>
            <a:r>
              <a:rPr lang="en-US" smtClean="0"/>
              <a:t>Supplemental oxygen is administered via nasal canulas or face mask; however, in patients with severe hypoxemia(PaO2 less than 50 mmHg) &gt; Endotracheal intubation and mechanical ventilation are often required.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Nasal canula</a:t>
            </a:r>
            <a:endParaRPr lang="ar-JO" smtClean="0"/>
          </a:p>
        </p:txBody>
      </p:sp>
      <p:pic>
        <p:nvPicPr>
          <p:cNvPr id="11267" name="Content Placeholder 3" descr="L_easy_flow_nasal_cannula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86075" y="2224088"/>
            <a:ext cx="3371850" cy="3810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Simple face mask </a:t>
            </a:r>
            <a:r>
              <a:rPr lang="en-US" dirty="0" smtClean="0"/>
              <a:t>:delivers a variable amount of O2 depending on the rate of inflow far less than precise than </a:t>
            </a:r>
            <a:r>
              <a:rPr lang="en-US" dirty="0" err="1" smtClean="0"/>
              <a:t>venturi</a:t>
            </a:r>
            <a:r>
              <a:rPr lang="en-US" dirty="0" smtClean="0"/>
              <a:t> mask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Never used in type II RF</a:t>
            </a:r>
          </a:p>
          <a:p>
            <a:pPr eaLnBrk="1" hangingPunct="1">
              <a:defRPr/>
            </a:pPr>
            <a:r>
              <a:rPr lang="en-US" dirty="0" smtClean="0"/>
              <a:t>Risk of accumulation of CO2 especially if the flow rate is &lt;5 ml/min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Non rebreathing mask</a:t>
            </a:r>
            <a:r>
              <a:rPr lang="en-US" smtClean="0"/>
              <a:t>: these have a reservoir bag  and deliver high conc.</a:t>
            </a:r>
          </a:p>
          <a:p>
            <a:pPr eaLnBrk="1" hangingPunct="1"/>
            <a:r>
              <a:rPr lang="en-US" smtClean="0"/>
              <a:t>They are used in emergencies but are imprecise and should be avoided in those who need controlled O2 therapy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1689</TotalTime>
  <Words>1020</Words>
  <Application>Microsoft Office PowerPoint</Application>
  <PresentationFormat>On-screen Show (4:3)</PresentationFormat>
  <Paragraphs>105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Arial</vt:lpstr>
      <vt:lpstr>Calibri</vt:lpstr>
      <vt:lpstr>Constantia</vt:lpstr>
      <vt:lpstr>Wingdings 2</vt:lpstr>
      <vt:lpstr>Wingdings</vt:lpstr>
      <vt:lpstr>Traditional Arabic</vt:lpstr>
      <vt:lpstr>MS PGothic</vt:lpstr>
      <vt:lpstr>Tahoma</vt:lpstr>
      <vt:lpstr>Blackadder ITC</vt:lpstr>
      <vt:lpstr>Flow</vt:lpstr>
      <vt:lpstr>Respiratory failure management </vt:lpstr>
      <vt:lpstr>PowerPoint Presentation</vt:lpstr>
      <vt:lpstr>PowerPoint Presentation</vt:lpstr>
      <vt:lpstr>Type 2 causes include: </vt:lpstr>
      <vt:lpstr>PowerPoint Presentation</vt:lpstr>
      <vt:lpstr>The goal,,,</vt:lpstr>
      <vt:lpstr>Nasal canula</vt:lpstr>
      <vt:lpstr>PowerPoint Presentation</vt:lpstr>
      <vt:lpstr>PowerPoint Presentation</vt:lpstr>
      <vt:lpstr>PowerPoint Presentation</vt:lpstr>
      <vt:lpstr>Mechanical Ventilation: Strategies</vt:lpstr>
      <vt:lpstr>CPAP</vt:lpstr>
      <vt:lpstr>Indications for Use</vt:lpstr>
      <vt:lpstr>cpap</vt:lpstr>
      <vt:lpstr>bipap</vt:lpstr>
      <vt:lpstr>bipap</vt:lpstr>
      <vt:lpstr>High frequency ventilation (HFV)</vt:lpstr>
      <vt:lpstr>Permissive Hypercapnia </vt:lpstr>
      <vt:lpstr>PRONE POSITION </vt:lpstr>
      <vt:lpstr>Extracorporeal membrane oxygenation </vt:lpstr>
      <vt:lpstr>Initial sitting  </vt:lpstr>
      <vt:lpstr>Indication for intubation:</vt:lpstr>
      <vt:lpstr>Weaning</vt:lpstr>
      <vt:lpstr>PowerPoint Presentation</vt:lpstr>
      <vt:lpstr>PowerPoint Presentation</vt:lpstr>
      <vt:lpstr>PowerPoint Presentation</vt:lpstr>
      <vt:lpstr>Long-Term Monitoring </vt:lpstr>
      <vt:lpstr>Thank you for listening</vt:lpstr>
    </vt:vector>
  </TitlesOfParts>
  <Company>dia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Respiratory failure</dc:title>
  <dc:creator>dia</dc:creator>
  <cp:lastModifiedBy>lenovo e550</cp:lastModifiedBy>
  <cp:revision>101</cp:revision>
  <dcterms:created xsi:type="dcterms:W3CDTF">2010-12-07T07:52:32Z</dcterms:created>
  <dcterms:modified xsi:type="dcterms:W3CDTF">2021-02-11T22:16:37Z</dcterms:modified>
</cp:coreProperties>
</file>