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61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78" r:id="rId14"/>
    <p:sldId id="266" r:id="rId15"/>
    <p:sldId id="279" r:id="rId16"/>
    <p:sldId id="267" r:id="rId17"/>
    <p:sldId id="268" r:id="rId18"/>
    <p:sldId id="280" r:id="rId19"/>
    <p:sldId id="269" r:id="rId20"/>
    <p:sldId id="270" r:id="rId21"/>
    <p:sldId id="271" r:id="rId22"/>
    <p:sldId id="272" r:id="rId23"/>
    <p:sldId id="281" r:id="rId24"/>
    <p:sldId id="273" r:id="rId25"/>
    <p:sldId id="274" r:id="rId26"/>
    <p:sldId id="275" r:id="rId27"/>
    <p:sldId id="276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>
      <p:cViewPr varScale="1">
        <p:scale>
          <a:sx n="82" d="100"/>
          <a:sy n="82" d="100"/>
        </p:scale>
        <p:origin x="13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816F1-0B01-46B6-A6D8-D086E6A5CC38}" type="datetimeFigureOut">
              <a:rPr lang="en-US" smtClean="0"/>
              <a:pPr/>
              <a:t>2/28/2022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1C7C-7845-4B42-8992-305B035E11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7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2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2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2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2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2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2 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2 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2 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2 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2 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2 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Wednesday 2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6.gif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gif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80772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PERIPHERAL NERVOUS 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TRIGEMINAL NERVE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College of Medicine / University of Mutah</a:t>
            </a:r>
            <a:endParaRPr lang="ar-IQ" sz="32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62200" y="5349875"/>
            <a:ext cx="4648200" cy="365125"/>
          </a:xfrm>
        </p:spPr>
        <p:txBody>
          <a:bodyPr/>
          <a:lstStyle/>
          <a:p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Wednesday 2 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64DA2-5EB1-4024-85A4-5417F87A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0650" y="199639"/>
            <a:ext cx="2133600" cy="365125"/>
          </a:xfrm>
          <a:ln>
            <a:noFill/>
          </a:ln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47DE5-A203-4834-B550-B6F623DA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218300"/>
            <a:ext cx="2895600" cy="365125"/>
          </a:xfrm>
          <a:ln>
            <a:noFill/>
          </a:ln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A8883-3253-4B8F-BAD8-35128B59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7767" y="203042"/>
            <a:ext cx="2133600" cy="365125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b="1" i="1" smtClean="0">
                <a:solidFill>
                  <a:srgbClr val="FF0000"/>
                </a:solidFill>
                <a:latin typeface="Candara" panose="020E0502030303020204" pitchFamily="34" charset="0"/>
              </a:rPr>
              <a:pPr/>
              <a:t>10</a:t>
            </a:fld>
            <a:endParaRPr lang="en-US" b="1" i="1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F657A-787E-4E10-9858-F95175FEE9FD}"/>
              </a:ext>
            </a:extLst>
          </p:cNvPr>
          <p:cNvSpPr txBox="1"/>
          <p:nvPr/>
        </p:nvSpPr>
        <p:spPr>
          <a:xfrm>
            <a:off x="217420" y="671155"/>
            <a:ext cx="88503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It then continues as the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infraorbital nerve </a:t>
            </a:r>
            <a:r>
              <a:rPr lang="en-GB" sz="2400" b="1" i="1" dirty="0">
                <a:latin typeface="Candara" panose="020E0502030303020204" pitchFamily="34" charset="0"/>
              </a:rPr>
              <a:t>in the infraorbital groove, and it emerges on the face through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infraorbital foramen</a:t>
            </a:r>
            <a:r>
              <a:rPr lang="en-GB" sz="2400" b="1" i="1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It gives sensory </a:t>
            </a:r>
            <a:r>
              <a:rPr lang="en-GB" sz="2400" b="1" i="1" dirty="0" err="1">
                <a:latin typeface="Candara" pitchFamily="34" charset="0"/>
              </a:rPr>
              <a:t>fibers</a:t>
            </a:r>
            <a:r>
              <a:rPr lang="en-GB" sz="2400" b="1" i="1" dirty="0">
                <a:latin typeface="Candara" pitchFamily="34" charset="0"/>
              </a:rPr>
              <a:t> to the skin of the face and the side of the nose.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893B6-5502-4AE6-977B-85D3222C1409}"/>
              </a:ext>
            </a:extLst>
          </p:cNvPr>
          <p:cNvSpPr/>
          <p:nvPr/>
        </p:nvSpPr>
        <p:spPr>
          <a:xfrm>
            <a:off x="76200" y="86380"/>
            <a:ext cx="3787640" cy="584775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en-GB" sz="32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Maxillary Nerve (V2) </a:t>
            </a:r>
          </a:p>
        </p:txBody>
      </p:sp>
      <p:pic>
        <p:nvPicPr>
          <p:cNvPr id="1026" name="Picture 2" descr="Nerve Blocks of the Face - NYSORA | NYSORA">
            <a:extLst>
              <a:ext uri="{FF2B5EF4-FFF2-40B4-BE49-F238E27FC236}">
                <a16:creationId xmlns:a16="http://schemas.microsoft.com/office/drawing/2014/main" id="{EB129379-65B8-4F54-AD57-A30B46D11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r="5000"/>
          <a:stretch/>
        </p:blipFill>
        <p:spPr bwMode="auto">
          <a:xfrm>
            <a:off x="4868835" y="2621725"/>
            <a:ext cx="4058228" cy="408104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ygomatic bone: Surfaces, processes, functions | Kenhub">
            <a:extLst>
              <a:ext uri="{FF2B5EF4-FFF2-40B4-BE49-F238E27FC236}">
                <a16:creationId xmlns:a16="http://schemas.microsoft.com/office/drawing/2014/main" id="{1FDA09C0-1202-4560-8843-FCA6060A4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b="9542"/>
          <a:stretch/>
        </p:blipFill>
        <p:spPr bwMode="auto">
          <a:xfrm>
            <a:off x="381000" y="2675283"/>
            <a:ext cx="4058228" cy="408104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6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22" y="5981905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66CC"/>
                </a:solidFill>
                <a:latin typeface="Candara" pitchFamily="34" charset="0"/>
              </a:rPr>
              <a:t>The zygomaticotemporal branch gives parasympathetic secretomotor fibers to the lacrimal gland via the lacrimal nerve</a:t>
            </a:r>
            <a:r>
              <a:rPr lang="en-GB" sz="2400" b="1" i="1" dirty="0">
                <a:latin typeface="Candara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3342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Maxillary Nerve (V2)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272" y="533400"/>
            <a:ext cx="1349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Branches</a:t>
            </a:r>
          </a:p>
        </p:txBody>
      </p:sp>
      <p:pic>
        <p:nvPicPr>
          <p:cNvPr id="2050" name="Picture 2" descr="http://am-medicine.ammedicine.netdna-cdn.com/wp-content/uploads/2013/12/The-maxillary-division-of-the-trigeminal-n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0" y="3397898"/>
            <a:ext cx="1728466" cy="9906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6200" y="9144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■■ 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Meningeal branches</a:t>
            </a:r>
          </a:p>
          <a:p>
            <a:r>
              <a:rPr lang="en-GB" sz="2400" b="1" i="1" dirty="0">
                <a:latin typeface="Candara" pitchFamily="34" charset="0"/>
              </a:rPr>
              <a:t>■■ 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Zygomatic branch </a:t>
            </a:r>
            <a:r>
              <a:rPr lang="en-GB" sz="2400" b="1" i="1" dirty="0">
                <a:latin typeface="Candara" pitchFamily="34" charset="0"/>
              </a:rPr>
              <a:t>which divides into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zygomaticotemporal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zygomaticofacial nerves </a:t>
            </a:r>
            <a:r>
              <a:rPr lang="en-GB" sz="2400" b="1" i="1" dirty="0">
                <a:latin typeface="Candara" pitchFamily="34" charset="0"/>
              </a:rPr>
              <a:t>that supply the skin of the face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768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Wednesday 2 March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58200" y="2286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9436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Zygomaticotemporal Nerve – Earth&amp;#39;s Lab">
            <a:extLst>
              <a:ext uri="{FF2B5EF4-FFF2-40B4-BE49-F238E27FC236}">
                <a16:creationId xmlns:a16="http://schemas.microsoft.com/office/drawing/2014/main" id="{ACE1D328-CA65-45FB-B535-4C244DC62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67" y="2130385"/>
            <a:ext cx="4235433" cy="3835864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DF] The zygomaticotemporal nerve and its relevance to neurosurgery. |  Semantic Scholar">
            <a:extLst>
              <a:ext uri="{FF2B5EF4-FFF2-40B4-BE49-F238E27FC236}">
                <a16:creationId xmlns:a16="http://schemas.microsoft.com/office/drawing/2014/main" id="{E3069EA2-0F0A-4B7E-8B21-FBAE0C31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2" y="2262185"/>
            <a:ext cx="4249468" cy="359092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83393-765A-4CC2-A4F8-CB3D2D8B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2747" y="79634"/>
            <a:ext cx="2133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D9354-8104-47AF-A1C4-82448865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0973"/>
            <a:ext cx="2895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F1527-1F00-4D9B-A49E-2C06E17B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i="1" smtClean="0">
                <a:solidFill>
                  <a:srgbClr val="FF0000"/>
                </a:solidFill>
                <a:latin typeface="Candara" panose="020E0502030303020204" pitchFamily="34" charset="0"/>
              </a:rPr>
              <a:pPr/>
              <a:t>12</a:t>
            </a:fld>
            <a:endParaRPr lang="en-US" b="1" i="1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4016E-9A81-4C6E-898A-877DE3B09E8F}"/>
              </a:ext>
            </a:extLst>
          </p:cNvPr>
          <p:cNvSpPr txBox="1"/>
          <p:nvPr/>
        </p:nvSpPr>
        <p:spPr>
          <a:xfrm>
            <a:off x="76200" y="609600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■■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Ganglionic branches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which are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two short nerves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that suspend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pterygopalatine ganglion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 the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pterygopalatine fossa. 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3FCBB-273D-414B-90BE-1C8187AF8C2C}"/>
              </a:ext>
            </a:extLst>
          </p:cNvPr>
          <p:cNvSpPr txBox="1"/>
          <p:nvPr/>
        </p:nvSpPr>
        <p:spPr>
          <a:xfrm>
            <a:off x="147735" y="5288340"/>
            <a:ext cx="899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66CC"/>
                </a:solidFill>
                <a:latin typeface="Candara" pitchFamily="34" charset="0"/>
              </a:rPr>
              <a:t>They contain sensory </a:t>
            </a:r>
            <a:r>
              <a:rPr lang="en-GB" sz="2400" b="1" i="1" dirty="0" err="1">
                <a:solidFill>
                  <a:srgbClr val="0066CC"/>
                </a:solidFill>
                <a:latin typeface="Candara" pitchFamily="34" charset="0"/>
              </a:rPr>
              <a:t>fibers</a:t>
            </a:r>
            <a:r>
              <a:rPr lang="en-GB" sz="2400" b="1" i="1" dirty="0">
                <a:solidFill>
                  <a:srgbClr val="0066CC"/>
                </a:solidFill>
                <a:latin typeface="Candara" pitchFamily="34" charset="0"/>
              </a:rPr>
              <a:t> that have passed through the ganglion from the nose, the palate, and the pharynx. They also contain postganglionic parasympathetic </a:t>
            </a:r>
            <a:r>
              <a:rPr lang="en-GB" sz="2400" b="1" i="1" dirty="0" err="1">
                <a:solidFill>
                  <a:srgbClr val="0066CC"/>
                </a:solidFill>
                <a:latin typeface="Candara" pitchFamily="34" charset="0"/>
              </a:rPr>
              <a:t>fibers</a:t>
            </a:r>
            <a:r>
              <a:rPr lang="en-GB" sz="2400" b="1" i="1" dirty="0">
                <a:solidFill>
                  <a:srgbClr val="0066CC"/>
                </a:solidFill>
                <a:latin typeface="Candara" pitchFamily="34" charset="0"/>
              </a:rPr>
              <a:t> that are going to the lacrimal gland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0B8FE4-AC13-4482-8F2B-636F0E2C5192}"/>
              </a:ext>
            </a:extLst>
          </p:cNvPr>
          <p:cNvSpPr/>
          <p:nvPr/>
        </p:nvSpPr>
        <p:spPr>
          <a:xfrm>
            <a:off x="152400" y="76200"/>
            <a:ext cx="340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Maxillary Nerve (V2) </a:t>
            </a:r>
          </a:p>
        </p:txBody>
      </p:sp>
      <p:pic>
        <p:nvPicPr>
          <p:cNvPr id="4098" name="Picture 2" descr="Maxillary Nerve , Origin, Course and Branches , Anatomy QA">
            <a:extLst>
              <a:ext uri="{FF2B5EF4-FFF2-40B4-BE49-F238E27FC236}">
                <a16:creationId xmlns:a16="http://schemas.microsoft.com/office/drawing/2014/main" id="{0C2D6C1F-0085-43A3-88D3-F1EE4826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36" y="1526765"/>
            <a:ext cx="6183863" cy="371646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6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8471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 ■■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Posterior superior alveolar 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nerve </a:t>
            </a:r>
            <a:r>
              <a:rPr lang="en-GB" sz="2400" b="1" i="1" dirty="0">
                <a:latin typeface="Candara" pitchFamily="34" charset="0"/>
              </a:rPr>
              <a:t>which supplies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maxillary sinus </a:t>
            </a:r>
            <a:r>
              <a:rPr lang="en-GB" sz="2400" b="1" i="1" dirty="0">
                <a:latin typeface="Candara" pitchFamily="34" charset="0"/>
              </a:rPr>
              <a:t>as well as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upper molar teeth </a:t>
            </a:r>
            <a:r>
              <a:rPr lang="en-GB" sz="2400" b="1" i="1" dirty="0">
                <a:latin typeface="Candara" pitchFamily="34" charset="0"/>
              </a:rPr>
              <a:t>and adjoining parts of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gum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cheek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3342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Maxillary Nerve (V2) </a:t>
            </a:r>
          </a:p>
        </p:txBody>
      </p:sp>
      <p:pic>
        <p:nvPicPr>
          <p:cNvPr id="1028" name="Picture 4" descr="http://www.duke.edu/web/anatomy/Lab24/Lab26modifiedImages/maxillary%20nerve%20path.jpg"/>
          <p:cNvPicPr>
            <a:picLocks noChangeAspect="1" noChangeArrowheads="1"/>
          </p:cNvPicPr>
          <p:nvPr/>
        </p:nvPicPr>
        <p:blipFill rotWithShape="1">
          <a:blip r:embed="rId2" cstate="print"/>
          <a:srcRect b="7072"/>
          <a:stretch/>
        </p:blipFill>
        <p:spPr bwMode="auto">
          <a:xfrm>
            <a:off x="2801087" y="1857851"/>
            <a:ext cx="6240550" cy="324755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6143" y="2215038"/>
            <a:ext cx="27232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■■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Middle superior alveolar nerve </a:t>
            </a:r>
            <a:r>
              <a:rPr lang="en-GB" sz="2400" b="1" i="1" dirty="0">
                <a:latin typeface="Candara" pitchFamily="34" charset="0"/>
              </a:rPr>
              <a:t>which supplies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maxillary sinus </a:t>
            </a:r>
            <a:r>
              <a:rPr lang="en-GB" sz="2400" b="1" i="1" dirty="0">
                <a:latin typeface="Candara" pitchFamily="34" charset="0"/>
              </a:rPr>
              <a:t>as well as the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upper premolar teeth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gums</a:t>
            </a:r>
            <a:r>
              <a:rPr lang="en-GB" sz="2400" b="1" i="1" dirty="0">
                <a:latin typeface="Candara" pitchFamily="34" charset="0"/>
              </a:rPr>
              <a:t>, and the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cheek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56388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■■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Anterior superior alveolar nerve</a:t>
            </a:r>
            <a:r>
              <a:rPr lang="en-GB" sz="2400" b="1" i="1" dirty="0">
                <a:latin typeface="Candara" pitchFamily="34" charset="0"/>
              </a:rPr>
              <a:t>, which supplies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maxillary sinus </a:t>
            </a:r>
            <a:r>
              <a:rPr lang="en-GB" sz="2400" b="1" i="1" dirty="0">
                <a:latin typeface="Candara" pitchFamily="34" charset="0"/>
              </a:rPr>
              <a:t>as well as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upper canine</a:t>
            </a:r>
            <a:r>
              <a:rPr lang="en-GB" sz="2400" b="1" i="1" dirty="0">
                <a:latin typeface="Candara" pitchFamily="34" charset="0"/>
              </a:rPr>
              <a:t> and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incisor teeth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886733" y="142635"/>
            <a:ext cx="2133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84437" y="20362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685728" y="142635"/>
            <a:ext cx="2895600" cy="365125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4087979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0066CC"/>
                </a:solidFill>
                <a:latin typeface="Candara" pitchFamily="34" charset="0"/>
              </a:rPr>
              <a:t>Pterygopalatine Ganglion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722" y="6858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is a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parasympathetic ganglion</a:t>
            </a:r>
            <a:r>
              <a:rPr lang="en-GB" sz="2400" b="1" i="1" dirty="0">
                <a:latin typeface="Candara" pitchFamily="34" charset="0"/>
              </a:rPr>
              <a:t>, which is suspended from the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maxillary nerve </a:t>
            </a:r>
            <a:r>
              <a:rPr lang="en-GB" sz="2400" b="1" i="1" dirty="0">
                <a:latin typeface="Candara" pitchFamily="34" charset="0"/>
              </a:rPr>
              <a:t>in the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pterygopalatine fossa</a:t>
            </a:r>
            <a:r>
              <a:rPr lang="en-GB" sz="2400" b="1" i="1" dirty="0">
                <a:latin typeface="Candara" pitchFamily="34" charset="0"/>
              </a:rPr>
              <a:t>. 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It is secretomotor to the lacrimal and nasal glands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0" y="85531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Wednesday 2 March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The Pterygopalatine Fossa - Contents - Openings - TeachMeAnatomy">
            <a:extLst>
              <a:ext uri="{FF2B5EF4-FFF2-40B4-BE49-F238E27FC236}">
                <a16:creationId xmlns:a16="http://schemas.microsoft.com/office/drawing/2014/main" id="{B0F80E0D-2451-42F8-9C56-0493600C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5160"/>
            <a:ext cx="7235249" cy="422375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26885E-82FD-4F02-AB39-B0A67E78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88422" y="195848"/>
            <a:ext cx="2133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89B5E-DF01-40E8-A57F-7348925F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7947" y="0"/>
            <a:ext cx="2895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5AA82-D673-443F-962B-4E86AE38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i="1" smtClean="0">
                <a:solidFill>
                  <a:srgbClr val="FF0000"/>
                </a:solidFill>
                <a:latin typeface="Candara" panose="020E0502030303020204" pitchFamily="34" charset="0"/>
              </a:rPr>
              <a:pPr/>
              <a:t>15</a:t>
            </a:fld>
            <a:endParaRPr lang="en-US" b="1" i="1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FC665-4424-4D7A-9ABD-4C5AB429DFCC}"/>
              </a:ext>
            </a:extLst>
          </p:cNvPr>
          <p:cNvSpPr txBox="1"/>
          <p:nvPr/>
        </p:nvSpPr>
        <p:spPr>
          <a:xfrm>
            <a:off x="8651" y="699269"/>
            <a:ext cx="883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Branches</a:t>
            </a:r>
          </a:p>
          <a:p>
            <a:r>
              <a:rPr lang="en-GB" sz="2400" b="1" i="1" dirty="0">
                <a:latin typeface="Candara" pitchFamily="34" charset="0"/>
              </a:rPr>
              <a:t> ■■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Orbital branches</a:t>
            </a:r>
            <a:r>
              <a:rPr lang="en-GB" sz="2400" b="1" i="1" dirty="0">
                <a:latin typeface="Candara" pitchFamily="34" charset="0"/>
              </a:rPr>
              <a:t>, which enter the orbit through the inferior orbital fissure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D82F44-BB60-48FE-B1C2-CB9D8A652203}"/>
              </a:ext>
            </a:extLst>
          </p:cNvPr>
          <p:cNvSpPr/>
          <p:nvPr/>
        </p:nvSpPr>
        <p:spPr>
          <a:xfrm>
            <a:off x="152400" y="76200"/>
            <a:ext cx="4087979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0066CC"/>
                </a:solidFill>
                <a:latin typeface="Candara" pitchFamily="34" charset="0"/>
              </a:rPr>
              <a:t>Pterygopalatine Ganglion </a:t>
            </a:r>
          </a:p>
        </p:txBody>
      </p:sp>
      <p:pic>
        <p:nvPicPr>
          <p:cNvPr id="9" name="Picture 2" descr="http://image.slidesharecdn.com/omarp-ppt-100104041747-phpapp01/95/pterygopalatine-ganglion-5-728.jpg?cb=1262578688">
            <a:extLst>
              <a:ext uri="{FF2B5EF4-FFF2-40B4-BE49-F238E27FC236}">
                <a16:creationId xmlns:a16="http://schemas.microsoft.com/office/drawing/2014/main" id="{C9D60395-FAF8-48FF-9E30-41F6CD82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273" y="2133600"/>
            <a:ext cx="5873749" cy="440531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F393FE-A874-4ACC-9AE2-E0F0DE9BB112}"/>
              </a:ext>
            </a:extLst>
          </p:cNvPr>
          <p:cNvSpPr txBox="1"/>
          <p:nvPr/>
        </p:nvSpPr>
        <p:spPr>
          <a:xfrm>
            <a:off x="152400" y="2207305"/>
            <a:ext cx="282785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■■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Greater and lesser palatine nerves </a:t>
            </a:r>
            <a:r>
              <a:rPr lang="en-GB" sz="2400" b="1" i="1" dirty="0">
                <a:latin typeface="Candara" pitchFamily="34" charset="0"/>
              </a:rPr>
              <a:t>which supply the palate, the tonsil, and the nasal cavity 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dirty="0">
                <a:latin typeface="Candara" pitchFamily="34" charset="0"/>
              </a:rPr>
              <a:t>■■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Pharyngeal branch</a:t>
            </a:r>
            <a:r>
              <a:rPr lang="en-GB" sz="2400" b="1" i="1" dirty="0">
                <a:latin typeface="Candara" pitchFamily="34" charset="0"/>
              </a:rPr>
              <a:t>, which supplies the roof of the nasopharynx</a:t>
            </a:r>
          </a:p>
        </p:txBody>
      </p:sp>
    </p:spTree>
    <p:extLst>
      <p:ext uri="{BB962C8B-B14F-4D97-AF65-F5344CB8AC3E}">
        <p14:creationId xmlns:p14="http://schemas.microsoft.com/office/powerpoint/2010/main" val="3921584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656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Mandibular Nerve (V3)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31252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Is both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motor and sensory </a:t>
            </a:r>
          </a:p>
          <a:p>
            <a:pPr>
              <a:buFont typeface="Wingdings" pitchFamily="2" charset="2"/>
              <a:buChar char="ü"/>
            </a:pPr>
            <a:endParaRPr lang="en-GB" sz="2400" b="1" i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The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sensory root </a:t>
            </a:r>
            <a:r>
              <a:rPr lang="en-GB" sz="2400" b="1" i="1" dirty="0">
                <a:latin typeface="Candara" panose="020E0502030303020204" pitchFamily="34" charset="0"/>
              </a:rPr>
              <a:t>leaves the trigeminal ganglion and passes out of the skull through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foramen ovale </a:t>
            </a:r>
            <a:r>
              <a:rPr lang="en-GB" sz="2400" b="1" i="1" dirty="0">
                <a:latin typeface="Candara" panose="020E0502030303020204" pitchFamily="34" charset="0"/>
              </a:rPr>
              <a:t>to enter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infratemporal fossa.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51816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 The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motor root </a:t>
            </a:r>
            <a:r>
              <a:rPr lang="en-GB" sz="2400" b="1" i="1" dirty="0">
                <a:latin typeface="Candara" panose="020E0502030303020204" pitchFamily="34" charset="0"/>
              </a:rPr>
              <a:t>of </a:t>
            </a:r>
            <a:r>
              <a:rPr lang="en-GB" sz="2400" b="1" i="1" dirty="0">
                <a:solidFill>
                  <a:srgbClr val="0066CC"/>
                </a:solidFill>
                <a:latin typeface="Candara" panose="020E0502030303020204" pitchFamily="34" charset="0"/>
              </a:rPr>
              <a:t>the trigeminal nerve</a:t>
            </a:r>
            <a:r>
              <a:rPr lang="en-GB" sz="2400" b="1" i="1" dirty="0">
                <a:latin typeface="Candara" panose="020E0502030303020204" pitchFamily="34" charset="0"/>
              </a:rPr>
              <a:t> also leaves the skull through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foramen ovale </a:t>
            </a:r>
            <a:r>
              <a:rPr lang="en-GB" sz="2400" b="1" i="1" dirty="0">
                <a:latin typeface="Candara" panose="020E0502030303020204" pitchFamily="34" charset="0"/>
              </a:rPr>
              <a:t>and joins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sensory root</a:t>
            </a:r>
            <a:r>
              <a:rPr lang="en-GB" sz="2400" b="1" i="1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GB" sz="2400" b="1" i="1" dirty="0">
                <a:latin typeface="Candara" panose="020E0502030303020204" pitchFamily="34" charset="0"/>
              </a:rPr>
              <a:t>to form </a:t>
            </a:r>
            <a:r>
              <a:rPr lang="en-GB" sz="2400" b="1" i="1" u="sng" dirty="0">
                <a:latin typeface="Candara" panose="020E0502030303020204" pitchFamily="34" charset="0"/>
              </a:rPr>
              <a:t>the trunk </a:t>
            </a:r>
            <a:r>
              <a:rPr lang="en-GB" sz="2400" b="1" i="1" dirty="0">
                <a:latin typeface="Candara" panose="020E0502030303020204" pitchFamily="34" charset="0"/>
              </a:rPr>
              <a:t>of the mandibular nerve, and then divides into </a:t>
            </a:r>
            <a:r>
              <a:rPr lang="en-GB" sz="2400" b="1" i="1" u="sng" dirty="0">
                <a:latin typeface="Candara" panose="020E0502030303020204" pitchFamily="34" charset="0"/>
              </a:rPr>
              <a:t>a small anterior </a:t>
            </a:r>
            <a:r>
              <a:rPr lang="en-GB" sz="2400" b="1" i="1" dirty="0">
                <a:latin typeface="Candara" panose="020E0502030303020204" pitchFamily="34" charset="0"/>
              </a:rPr>
              <a:t>and a </a:t>
            </a:r>
            <a:r>
              <a:rPr lang="en-GB" sz="2400" b="1" i="1" u="sng" dirty="0">
                <a:latin typeface="Candara" panose="020E0502030303020204" pitchFamily="34" charset="0"/>
              </a:rPr>
              <a:t>large posterior division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0" y="168275"/>
            <a:ext cx="2133600" cy="365125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168275"/>
            <a:ext cx="2895600" cy="365125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  <p:pic>
        <p:nvPicPr>
          <p:cNvPr id="3074" name="Picture 2" descr="Nerve Blocks of the Face - NYSORA | NYSORA">
            <a:extLst>
              <a:ext uri="{FF2B5EF4-FFF2-40B4-BE49-F238E27FC236}">
                <a16:creationId xmlns:a16="http://schemas.microsoft.com/office/drawing/2014/main" id="{363DCA0C-2AFF-49A9-A76F-189E542B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251" y="2057400"/>
            <a:ext cx="1791885" cy="18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ndibular nerve. V3 of trigeminal">
            <a:extLst>
              <a:ext uri="{FF2B5EF4-FFF2-40B4-BE49-F238E27FC236}">
                <a16:creationId xmlns:a16="http://schemas.microsoft.com/office/drawing/2014/main" id="{C4FBDBE0-AD87-47E4-BCD1-2FACEE83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99" y="659752"/>
            <a:ext cx="6029131" cy="4521848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59" y="86380"/>
            <a:ext cx="3690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Mandibular Nerve (V3)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668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anose="020E0502030303020204" pitchFamily="34" charset="0"/>
              </a:rPr>
              <a:t>■■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Meningeal branch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■■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Nerve to the medial pterygoid muscle</a:t>
            </a:r>
            <a:r>
              <a:rPr lang="en-GB" sz="2400" b="1" i="1" dirty="0">
                <a:latin typeface="Candara" panose="020E0502030303020204" pitchFamily="34" charset="0"/>
              </a:rPr>
              <a:t>, which supplies not only the medial pterygoid, but also the tensor </a:t>
            </a:r>
            <a:r>
              <a:rPr lang="en-GB" sz="2400" b="1" i="1" dirty="0" err="1">
                <a:latin typeface="Candara" panose="020E0502030303020204" pitchFamily="34" charset="0"/>
              </a:rPr>
              <a:t>veli</a:t>
            </a:r>
            <a:r>
              <a:rPr lang="en-GB" sz="2400" b="1" i="1" dirty="0">
                <a:latin typeface="Candara" panose="020E0502030303020204" pitchFamily="34" charset="0"/>
              </a:rPr>
              <a:t> </a:t>
            </a:r>
            <a:r>
              <a:rPr lang="en-GB" sz="2400" b="1" i="1" dirty="0" err="1">
                <a:latin typeface="Candara" panose="020E0502030303020204" pitchFamily="34" charset="0"/>
              </a:rPr>
              <a:t>palatini</a:t>
            </a:r>
            <a:r>
              <a:rPr lang="en-GB" sz="2400" b="1" i="1" dirty="0">
                <a:latin typeface="Candara" panose="020E0502030303020204" pitchFamily="34" charset="0"/>
              </a:rPr>
              <a:t> muscle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399" y="590490"/>
            <a:ext cx="8871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Branches from the </a:t>
            </a:r>
            <a:r>
              <a:rPr lang="en-GB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Main Trunk </a:t>
            </a:r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of the Mandibular Nerve </a:t>
            </a:r>
          </a:p>
        </p:txBody>
      </p:sp>
      <p:pic>
        <p:nvPicPr>
          <p:cNvPr id="28674" name="Picture 2" descr="http://vignette4.wikia.nocookie.net/ranzcrpart1/images/d/dc/Nerves-of-face.png/revision/latest?cb=20150428095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2633" y="4876800"/>
            <a:ext cx="1071184" cy="71755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28676" name="Picture 4" descr="http://www.drkarthikreddy.com/wp-content/uploads/2015/11/MASSETER-NERVE-SUPP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837" y="2996014"/>
            <a:ext cx="3452646" cy="334279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Wednesday 2 March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www.mccullochlaw.net/images/nerve_injury/9_Skull_Lateral%20View_Innervation%20of%20Teeth_Partial.gif">
            <a:extLst>
              <a:ext uri="{FF2B5EF4-FFF2-40B4-BE49-F238E27FC236}">
                <a16:creationId xmlns:a16="http://schemas.microsoft.com/office/drawing/2014/main" id="{9CCD88F8-773E-4988-A4E4-1E139915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929825"/>
            <a:ext cx="5218209" cy="34709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374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itchFamily="34" charset="0"/>
              </a:rPr>
              <a:t>Mandibular Nerve (V3)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67380"/>
            <a:ext cx="929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itchFamily="34" charset="0"/>
              </a:rPr>
              <a:t>Branches from the </a:t>
            </a:r>
            <a:r>
              <a:rPr lang="en-GB" sz="2800" b="1" i="1" u="sng" dirty="0">
                <a:solidFill>
                  <a:srgbClr val="FF0000"/>
                </a:solidFill>
                <a:latin typeface="Candara" pitchFamily="34" charset="0"/>
              </a:rPr>
              <a:t>Anterior Division </a:t>
            </a:r>
            <a:r>
              <a:rPr lang="en-GB" sz="2800" b="1" i="1" u="sng" dirty="0">
                <a:solidFill>
                  <a:srgbClr val="0066CC"/>
                </a:solidFill>
                <a:latin typeface="Candara" pitchFamily="34" charset="0"/>
              </a:rPr>
              <a:t>of the Mandibular Nerve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759" y="1981200"/>
            <a:ext cx="8904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■■</a:t>
            </a:r>
            <a:r>
              <a:rPr lang="en-GB" sz="2400" i="1" dirty="0">
                <a:latin typeface="Candara" pitchFamily="34" charset="0"/>
              </a:rPr>
              <a:t>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Buccal nerve </a:t>
            </a:r>
            <a:r>
              <a:rPr lang="en-GB" sz="2400" i="1" dirty="0">
                <a:latin typeface="Candara" pitchFamily="34" charset="0"/>
              </a:rPr>
              <a:t>to the </a:t>
            </a:r>
            <a:r>
              <a:rPr lang="en-GB" sz="2400" b="1" i="1" dirty="0">
                <a:latin typeface="Candara" pitchFamily="34" charset="0"/>
              </a:rPr>
              <a:t>skin and the mucous membrane of the cheek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59" y="933271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■■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Masseteric nerve </a:t>
            </a:r>
            <a:r>
              <a:rPr lang="en-GB" sz="2400" b="1" i="1" dirty="0">
                <a:latin typeface="Candara" pitchFamily="34" charset="0"/>
              </a:rPr>
              <a:t>to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GB" sz="2400" b="1" i="1" dirty="0">
                <a:latin typeface="Candara" pitchFamily="34" charset="0"/>
              </a:rPr>
              <a:t>the masseter muscle </a:t>
            </a:r>
          </a:p>
          <a:p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■■ Deep temporal nerves </a:t>
            </a:r>
            <a:r>
              <a:rPr lang="en-GB" sz="2400" b="1" i="1" dirty="0">
                <a:latin typeface="Candara" pitchFamily="34" charset="0"/>
              </a:rPr>
              <a:t>to the </a:t>
            </a:r>
            <a:r>
              <a:rPr lang="en-GB" sz="2400" b="1" i="1" dirty="0" err="1">
                <a:latin typeface="Candara" pitchFamily="34" charset="0"/>
              </a:rPr>
              <a:t>temporalis</a:t>
            </a:r>
            <a:r>
              <a:rPr lang="en-GB" sz="2400" b="1" i="1" dirty="0">
                <a:latin typeface="Candara" pitchFamily="34" charset="0"/>
              </a:rPr>
              <a:t> muscle</a:t>
            </a:r>
          </a:p>
          <a:p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■■ Nerve to the lateral pterygoid muscle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196" y="2619751"/>
            <a:ext cx="304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buccal nerve </a:t>
            </a:r>
            <a:r>
              <a:rPr lang="en-GB" sz="2400" b="1" i="1" dirty="0">
                <a:solidFill>
                  <a:srgbClr val="0066CC"/>
                </a:solidFill>
                <a:latin typeface="Candara" pitchFamily="34" charset="0"/>
              </a:rPr>
              <a:t>does not supply the buccinator muscle (which is supplied by the facial nerve), and it is the only sensory branch of the anterior division of the mandibular nerve</a:t>
            </a:r>
          </a:p>
        </p:txBody>
      </p:sp>
      <p:pic>
        <p:nvPicPr>
          <p:cNvPr id="29698" name="Picture 2" descr="http://webmedia.unmc.edu/medicine/todd/dissection/idg14infratemp/p0042ling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9487"/>
            <a:ext cx="5519079" cy="418611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  <a:endParaRPr lang="en-US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" y="65690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i="1" smtClean="0">
                <a:solidFill>
                  <a:srgbClr val="FF0000"/>
                </a:solidFill>
                <a:latin typeface="Candara" panose="020E0502030303020204" pitchFamily="34" charset="0"/>
              </a:rPr>
              <a:pPr/>
              <a:t>18</a:t>
            </a:fld>
            <a:endParaRPr lang="en-US" b="1" i="1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-381000" y="6188075"/>
            <a:ext cx="2895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  <a:endParaRPr lang="en-US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533400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itchFamily="34" charset="0"/>
              </a:rPr>
              <a:t>Branches from the </a:t>
            </a:r>
            <a:r>
              <a:rPr lang="en-GB" sz="2800" b="1" i="1" u="sng" dirty="0">
                <a:solidFill>
                  <a:srgbClr val="FF0000"/>
                </a:solidFill>
                <a:latin typeface="Candara" pitchFamily="34" charset="0"/>
              </a:rPr>
              <a:t>Posterior Division </a:t>
            </a:r>
            <a:r>
              <a:rPr lang="en-GB" sz="2800" b="1" i="1" u="sng" dirty="0">
                <a:solidFill>
                  <a:srgbClr val="0066CC"/>
                </a:solidFill>
                <a:latin typeface="Candara" pitchFamily="34" charset="0"/>
              </a:rPr>
              <a:t>of the Mandibular Nerve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0"/>
            <a:ext cx="374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Mandibular Nerve (V3)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5" y="1077275"/>
            <a:ext cx="9000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■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Auriculotemporal nerve</a:t>
            </a:r>
            <a:r>
              <a:rPr lang="en-GB" sz="2400" b="1" i="1" dirty="0">
                <a:latin typeface="Candara" pitchFamily="34" charset="0"/>
              </a:rPr>
              <a:t>, which supplies the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skin of the auricle, the external auditory meatus, the </a:t>
            </a:r>
            <a:r>
              <a:rPr lang="en-GB" sz="2400" b="1" i="1" dirty="0" err="1">
                <a:solidFill>
                  <a:srgbClr val="7030A0"/>
                </a:solidFill>
                <a:latin typeface="Candara" pitchFamily="34" charset="0"/>
              </a:rPr>
              <a:t>temporomandibular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 joint, and the scalp. </a:t>
            </a:r>
          </a:p>
          <a:p>
            <a:endParaRPr lang="en-GB" sz="2400" b="1" i="1" dirty="0">
              <a:latin typeface="Candara" pitchFamily="34" charset="0"/>
            </a:endParaRPr>
          </a:p>
        </p:txBody>
      </p:sp>
      <p:pic>
        <p:nvPicPr>
          <p:cNvPr id="30722" name="Picture 2" descr="http://pocketdentistry.com/wp-content/uploads/285/B9781455705542000253_f025-002-9781455705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612" y="2034558"/>
            <a:ext cx="6553200" cy="468691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943600" y="7904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Wednesday 2 March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0D9C28DF-EAFB-42A0-A9FC-8A0DCAF8623C}"/>
              </a:ext>
            </a:extLst>
          </p:cNvPr>
          <p:cNvSpPr txBox="1">
            <a:spLocks/>
          </p:cNvSpPr>
          <p:nvPr/>
        </p:nvSpPr>
        <p:spPr>
          <a:xfrm>
            <a:off x="3820939" y="-63347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E3FAA4C-B88C-44EB-9A7C-EA14BA0E93A1}"/>
              </a:ext>
            </a:extLst>
          </p:cNvPr>
          <p:cNvSpPr txBox="1">
            <a:spLocks/>
          </p:cNvSpPr>
          <p:nvPr/>
        </p:nvSpPr>
        <p:spPr>
          <a:xfrm>
            <a:off x="3439939" y="790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  <a:endParaRPr lang="en-US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1025"/>
            <a:ext cx="2830969" cy="523220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Trigeminal Nerve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199" y="609600"/>
            <a:ext cx="8837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The trigeminal nerve is the largest cranial nerve. </a:t>
            </a: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It leaves the anterior aspect of the pons as a small motor root and a large sensory root</a:t>
            </a:r>
          </a:p>
        </p:txBody>
      </p:sp>
      <p:sp>
        <p:nvSpPr>
          <p:cNvPr id="4098" name="AutoShape 2" descr="http://image.slidesharecdn.com/introductiontothetrigeminalnerve-131126115946-phpapp02/95/introduction-to-the-trigeminal-nerve-dental-surgery-7-638.jpg?cb=1385474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http://image.slidesharecdn.com/introductiontothetrigeminalnerve-131126115946-phpapp02/95/introduction-to-the-trigeminal-nerve-dental-surgery-7-638.jpg?cb=1385474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64906"/>
            <a:ext cx="4267200" cy="320374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6200" y="49530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 it passes forward, out of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posterior cranial fossa, </a:t>
            </a:r>
            <a:r>
              <a:rPr lang="en-GB" sz="2400" b="1" i="1" dirty="0">
                <a:latin typeface="Candara" panose="020E0502030303020204" pitchFamily="34" charset="0"/>
              </a:rPr>
              <a:t>to reach the apex of the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petrous part of the temporal bone </a:t>
            </a:r>
            <a:r>
              <a:rPr lang="en-GB" sz="2400" b="1" i="1" dirty="0">
                <a:latin typeface="Candara" panose="020E0502030303020204" pitchFamily="34" charset="0"/>
              </a:rPr>
              <a:t>in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middle cranial fossa</a:t>
            </a:r>
            <a:r>
              <a:rPr lang="en-GB" sz="2400" b="1" i="1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Here, the large sensory root expands to form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trigeminal ganglion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43600" y="20368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Wednesday 2 March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34400" y="92075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410200" y="36352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img.tfd.com/MosbyMD/trigeminal_ner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855382"/>
            <a:ext cx="3158225" cy="301326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84D24-B148-4E01-9DB2-A24FF46A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 i="1">
                <a:solidFill>
                  <a:schemeClr val="tx1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09586-2E57-4948-B122-114DA2A5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 i="1">
                <a:solidFill>
                  <a:schemeClr val="tx1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CEDC3-66CA-4FA0-AFB8-B923F55F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i="1" smtClean="0">
                <a:solidFill>
                  <a:schemeClr val="tx1"/>
                </a:solidFill>
                <a:latin typeface="Candara" panose="020E0502030303020204" pitchFamily="34" charset="0"/>
              </a:rPr>
              <a:pPr/>
              <a:t>20</a:t>
            </a:fld>
            <a:endParaRPr lang="en-US" b="1" i="1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04EE28-01C8-4944-A572-EAA348CDAD1E}"/>
              </a:ext>
            </a:extLst>
          </p:cNvPr>
          <p:cNvSpPr txBox="1"/>
          <p:nvPr/>
        </p:nvSpPr>
        <p:spPr>
          <a:xfrm>
            <a:off x="76200" y="592753"/>
            <a:ext cx="32408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■■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Lingual nerve</a:t>
            </a:r>
            <a:r>
              <a:rPr lang="en-GB" sz="2400" i="1" dirty="0">
                <a:latin typeface="Candara" pitchFamily="34" charset="0"/>
              </a:rPr>
              <a:t>, </a:t>
            </a:r>
          </a:p>
          <a:p>
            <a:r>
              <a:rPr lang="en-GB" sz="2400" i="1" dirty="0">
                <a:latin typeface="Candara" pitchFamily="34" charset="0"/>
              </a:rPr>
              <a:t>It runs forward </a:t>
            </a:r>
            <a:r>
              <a:rPr lang="en-GB" sz="2400" b="1" i="1" dirty="0">
                <a:latin typeface="Candara" pitchFamily="34" charset="0"/>
              </a:rPr>
              <a:t>on the side of the tongue </a:t>
            </a:r>
            <a:r>
              <a:rPr lang="en-GB" sz="2400" i="1" dirty="0">
                <a:latin typeface="Candara" pitchFamily="34" charset="0"/>
              </a:rPr>
              <a:t>and </a:t>
            </a:r>
            <a:r>
              <a:rPr lang="en-GB" sz="2400" b="1" i="1" dirty="0">
                <a:latin typeface="Candara" pitchFamily="34" charset="0"/>
              </a:rPr>
              <a:t>crosses the submandibular duct</a:t>
            </a:r>
            <a:r>
              <a:rPr lang="en-GB" sz="2400" i="1" dirty="0">
                <a:latin typeface="Candara" pitchFamily="34" charset="0"/>
              </a:rPr>
              <a:t>. In its course, it is joined by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chorda tympani nerve</a:t>
            </a:r>
            <a:r>
              <a:rPr lang="en-GB" sz="2400" i="1" dirty="0">
                <a:latin typeface="Candara" pitchFamily="34" charset="0"/>
              </a:rPr>
              <a:t>, and </a:t>
            </a:r>
            <a:r>
              <a:rPr lang="en-GB" sz="2400" i="1" dirty="0">
                <a:solidFill>
                  <a:srgbClr val="7030A0"/>
                </a:solidFill>
                <a:latin typeface="Candara" pitchFamily="34" charset="0"/>
              </a:rPr>
              <a:t>it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supplies the mucous membrane of the anterior two thirds of the tongue</a:t>
            </a:r>
            <a:r>
              <a:rPr lang="en-GB" sz="2400" b="1" i="1" dirty="0">
                <a:latin typeface="Candara" pitchFamily="34" charset="0"/>
              </a:rPr>
              <a:t> </a:t>
            </a:r>
            <a:r>
              <a:rPr lang="en-GB" sz="2400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floor of the mouth</a:t>
            </a:r>
            <a:r>
              <a:rPr lang="en-GB" sz="2400" i="1" dirty="0">
                <a:latin typeface="Candara" pitchFamily="34" charset="0"/>
              </a:rPr>
              <a:t>. </a:t>
            </a:r>
            <a:endParaRPr lang="en-GB" sz="2400" b="1" i="1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21A7BA-1918-4A13-95D4-C81B510D99B7}"/>
              </a:ext>
            </a:extLst>
          </p:cNvPr>
          <p:cNvSpPr/>
          <p:nvPr/>
        </p:nvSpPr>
        <p:spPr>
          <a:xfrm>
            <a:off x="-76200" y="0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itchFamily="34" charset="0"/>
              </a:rPr>
              <a:t>Branches from the </a:t>
            </a:r>
            <a:r>
              <a:rPr lang="en-GB" sz="2800" b="1" i="1" u="sng" dirty="0">
                <a:solidFill>
                  <a:srgbClr val="FF0000"/>
                </a:solidFill>
                <a:latin typeface="Candara" pitchFamily="34" charset="0"/>
              </a:rPr>
              <a:t>Posterior Division </a:t>
            </a:r>
            <a:r>
              <a:rPr lang="en-GB" sz="2800" b="1" i="1" u="sng" dirty="0">
                <a:solidFill>
                  <a:srgbClr val="0066CC"/>
                </a:solidFill>
                <a:latin typeface="Candara" pitchFamily="34" charset="0"/>
              </a:rPr>
              <a:t>of the Mandibular Nerve </a:t>
            </a:r>
          </a:p>
        </p:txBody>
      </p:sp>
      <p:pic>
        <p:nvPicPr>
          <p:cNvPr id="8" name="Picture 2" descr="http://webmedia.unmc.edu/medicine/todd/dissection/idg14infratemp/p0042lingual.jpg">
            <a:extLst>
              <a:ext uri="{FF2B5EF4-FFF2-40B4-BE49-F238E27FC236}">
                <a16:creationId xmlns:a16="http://schemas.microsoft.com/office/drawing/2014/main" id="{49571CB7-D4C0-45BE-9BA4-2CF26959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936" y="876986"/>
            <a:ext cx="5519079" cy="418611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388609-5304-4F71-A9FC-4842D8352552}"/>
              </a:ext>
            </a:extLst>
          </p:cNvPr>
          <p:cNvSpPr txBox="1"/>
          <p:nvPr/>
        </p:nvSpPr>
        <p:spPr>
          <a:xfrm>
            <a:off x="68446" y="5573285"/>
            <a:ext cx="8846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It also gives off 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preganglionic parasympathetic </a:t>
            </a:r>
            <a:r>
              <a:rPr lang="en-GB" sz="2400" b="1" i="1" dirty="0">
                <a:latin typeface="Candara" pitchFamily="34" charset="0"/>
              </a:rPr>
              <a:t>secretomotor </a:t>
            </a:r>
            <a:r>
              <a:rPr lang="en-GB" sz="2400" b="1" i="1" dirty="0" err="1">
                <a:latin typeface="Candara" pitchFamily="34" charset="0"/>
              </a:rPr>
              <a:t>fibers</a:t>
            </a:r>
            <a:r>
              <a:rPr lang="en-GB" sz="2400" b="1" i="1" dirty="0">
                <a:latin typeface="Candara" pitchFamily="34" charset="0"/>
              </a:rPr>
              <a:t> to 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the submandibular ganglion.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52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976" y="1754796"/>
            <a:ext cx="266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 Before entering the canal, it gives off the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mylohyoid nerve </a:t>
            </a:r>
            <a:r>
              <a:rPr lang="en-GB" sz="2400" b="1" i="1" dirty="0">
                <a:latin typeface="Candara" pitchFamily="34" charset="0"/>
              </a:rPr>
              <a:t>which supplies the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mylohyoid muscle </a:t>
            </a:r>
            <a:r>
              <a:rPr lang="en-GB" sz="2400" b="1" i="1" dirty="0">
                <a:latin typeface="Candara" pitchFamily="34" charset="0"/>
              </a:rPr>
              <a:t>and the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anterior belly of the digastric muscle</a:t>
            </a:r>
            <a:r>
              <a:rPr lang="en-GB" sz="2400" b="1" i="1" dirty="0">
                <a:latin typeface="Candara" pitchFamily="34" charset="0"/>
              </a:rPr>
              <a:t>. </a:t>
            </a:r>
            <a:endParaRPr lang="en-GB" sz="2400" b="1" i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  <a:p>
            <a:endParaRPr lang="en-GB" sz="2400" b="1" i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9868" t="10417" r="29722" b="6250"/>
          <a:stretch>
            <a:fillRect/>
          </a:stretch>
        </p:blipFill>
        <p:spPr bwMode="auto">
          <a:xfrm>
            <a:off x="9906000" y="4038600"/>
            <a:ext cx="854393" cy="9906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5" name="Picture 2" descr="http://pocketdentistry.com/wp-content/uploads/285/B9781455705542000253_f025-002-9781455705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651" y="1688078"/>
            <a:ext cx="5798149" cy="414689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886" y="432463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■■Inferior alveolar nerve </a:t>
            </a:r>
            <a:r>
              <a:rPr lang="en-GB" sz="2400" b="1" i="1" dirty="0">
                <a:latin typeface="Candara" pitchFamily="34" charset="0"/>
              </a:rPr>
              <a:t>which enters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mandibular canal </a:t>
            </a:r>
            <a:r>
              <a:rPr lang="en-GB" sz="2400" b="1" i="1" dirty="0">
                <a:latin typeface="Candara" pitchFamily="34" charset="0"/>
              </a:rPr>
              <a:t>to supply the teeth of the lower jaw and emerges through the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mental foramen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(mental nerve) </a:t>
            </a:r>
            <a:r>
              <a:rPr lang="en-GB" sz="2400" b="1" i="1" dirty="0">
                <a:latin typeface="Candara" pitchFamily="34" charset="0"/>
              </a:rPr>
              <a:t>to supply the skin of the chin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5596474"/>
            <a:ext cx="2133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  <a:endParaRPr lang="en-US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-152400" y="5390781"/>
            <a:ext cx="2895600" cy="365125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7C9FA8-A7F1-4CCE-A36F-0F59C6314432}"/>
              </a:ext>
            </a:extLst>
          </p:cNvPr>
          <p:cNvSpPr/>
          <p:nvPr/>
        </p:nvSpPr>
        <p:spPr>
          <a:xfrm>
            <a:off x="-76200" y="0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itchFamily="34" charset="0"/>
              </a:rPr>
              <a:t>Branches from the </a:t>
            </a:r>
            <a:r>
              <a:rPr lang="en-GB" sz="2800" b="1" i="1" u="sng" dirty="0">
                <a:solidFill>
                  <a:srgbClr val="FF0000"/>
                </a:solidFill>
                <a:latin typeface="Candara" pitchFamily="34" charset="0"/>
              </a:rPr>
              <a:t>Posterior Division </a:t>
            </a:r>
            <a:r>
              <a:rPr lang="en-GB" sz="2800" b="1" i="1" u="sng" dirty="0">
                <a:solidFill>
                  <a:srgbClr val="0066CC"/>
                </a:solidFill>
                <a:latin typeface="Candara" pitchFamily="34" charset="0"/>
              </a:rPr>
              <a:t>of the Mandibular Nerve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86A0F9-4F05-4856-BC1F-BCD5571A9517}"/>
              </a:ext>
            </a:extLst>
          </p:cNvPr>
          <p:cNvSpPr/>
          <p:nvPr/>
        </p:nvSpPr>
        <p:spPr>
          <a:xfrm>
            <a:off x="0" y="5947028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u="sng" dirty="0">
                <a:solidFill>
                  <a:srgbClr val="0066CC"/>
                </a:solidFill>
                <a:latin typeface="Candara" pitchFamily="34" charset="0"/>
              </a:rPr>
              <a:t>The branches of the </a:t>
            </a:r>
            <a:r>
              <a:rPr lang="en-GB" sz="2400" b="1" i="1" u="sng" dirty="0">
                <a:solidFill>
                  <a:srgbClr val="FF0000"/>
                </a:solidFill>
                <a:latin typeface="Candara" pitchFamily="34" charset="0"/>
              </a:rPr>
              <a:t>posterior division of the mandibular nerve </a:t>
            </a:r>
            <a:r>
              <a:rPr lang="en-GB" sz="2400" b="1" i="1" u="sng" dirty="0">
                <a:solidFill>
                  <a:srgbClr val="0066CC"/>
                </a:solidFill>
                <a:latin typeface="Candara" pitchFamily="34" charset="0"/>
              </a:rPr>
              <a:t>are sensory (except the nerve to the mylohyoid muscle).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26855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is a parasympathetic ganglion that is located medial to the </a:t>
            </a:r>
            <a:r>
              <a:rPr lang="en-GB" sz="2400" b="1" i="1" dirty="0">
                <a:solidFill>
                  <a:srgbClr val="0066CC"/>
                </a:solidFill>
                <a:latin typeface="Candara" pitchFamily="34" charset="0"/>
              </a:rPr>
              <a:t>mandibular nerve</a:t>
            </a:r>
            <a:r>
              <a:rPr lang="en-GB" sz="2400" b="1" i="1" dirty="0">
                <a:latin typeface="Candara" pitchFamily="34" charset="0"/>
              </a:rPr>
              <a:t> just below the skull, and it is adherent to the nerve to the medial pterygoid muscle.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01025"/>
            <a:ext cx="3214341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0066CC"/>
                </a:solidFill>
                <a:latin typeface="Candara" pitchFamily="34" charset="0"/>
              </a:rPr>
              <a:t>The otic ganglion </a:t>
            </a:r>
          </a:p>
        </p:txBody>
      </p:sp>
      <p:pic>
        <p:nvPicPr>
          <p:cNvPr id="32770" name="Picture 2" descr="http://webmedia.unmc.edu/medicine/todd/dissection/idg14infratemp/p0042o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420" y="952163"/>
            <a:ext cx="5878286" cy="386891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8749" y="4821080"/>
            <a:ext cx="89465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</a:t>
            </a:r>
            <a:r>
              <a:rPr lang="en-GB" sz="2400" b="1" i="1" dirty="0" err="1">
                <a:solidFill>
                  <a:srgbClr val="7030A0"/>
                </a:solidFill>
                <a:latin typeface="Candara" pitchFamily="34" charset="0"/>
              </a:rPr>
              <a:t>preganglionic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 fibers </a:t>
            </a:r>
            <a:r>
              <a:rPr lang="en-GB" sz="2400" b="1" i="1" dirty="0">
                <a:latin typeface="Candara" pitchFamily="34" charset="0"/>
              </a:rPr>
              <a:t>originate in the </a:t>
            </a:r>
            <a:r>
              <a:rPr lang="en-GB" sz="2400" b="1" i="1" dirty="0" err="1">
                <a:latin typeface="Candara" pitchFamily="34" charset="0"/>
              </a:rPr>
              <a:t>glossopharyngeal</a:t>
            </a:r>
            <a:r>
              <a:rPr lang="en-GB" sz="2400" b="1" i="1" dirty="0">
                <a:latin typeface="Candara" pitchFamily="34" charset="0"/>
              </a:rPr>
              <a:t> nerve, and they reach the ganglion via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lesser petrosal nerve</a:t>
            </a: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postganglionic secretomotor </a:t>
            </a:r>
            <a:r>
              <a:rPr lang="en-GB" sz="2400" b="1" i="1" dirty="0">
                <a:latin typeface="Candara" pitchFamily="34" charset="0"/>
              </a:rPr>
              <a:t>fibers reach the parotid salivary gland via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auriculotemporal nerve.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978236" y="76200"/>
            <a:ext cx="19812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  <a:endParaRPr lang="en-US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3236" y="762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i="1" smtClean="0">
                <a:solidFill>
                  <a:srgbClr val="FF0000"/>
                </a:solidFill>
                <a:latin typeface="Candara" panose="020E0502030303020204" pitchFamily="34" charset="0"/>
              </a:rPr>
              <a:pPr/>
              <a:t>22</a:t>
            </a:fld>
            <a:endParaRPr lang="en-US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76200"/>
            <a:ext cx="3422072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42" y="1765280"/>
            <a:ext cx="43959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Preganglionic parasympathetic</a:t>
            </a:r>
            <a:r>
              <a:rPr lang="en-GB" sz="2400" b="1" i="1" dirty="0">
                <a:latin typeface="Candara" pitchFamily="34" charset="0"/>
              </a:rPr>
              <a:t> fibers reach the ganglion from the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facial nerve </a:t>
            </a:r>
            <a:r>
              <a:rPr lang="en-GB" sz="2400" b="1" i="1" dirty="0">
                <a:latin typeface="Candara" pitchFamily="34" charset="0"/>
              </a:rPr>
              <a:t>via the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chorda tympani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lingual nerves</a:t>
            </a:r>
            <a:r>
              <a:rPr lang="en-GB" sz="2400" b="1" i="1" dirty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Postganglionic secretomotor fibers </a:t>
            </a:r>
            <a:r>
              <a:rPr lang="en-GB" sz="2400" b="1" i="1" dirty="0">
                <a:latin typeface="Candara" pitchFamily="34" charset="0"/>
              </a:rPr>
              <a:t>pass to the submandibular and the sublingual salivary glands..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76200"/>
            <a:ext cx="4054315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0066CC"/>
                </a:solidFill>
                <a:latin typeface="Candara" pitchFamily="34" charset="0"/>
              </a:rPr>
              <a:t>Submandibular Ganglion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154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trigeminal nerve </a:t>
            </a:r>
            <a:r>
              <a:rPr lang="en-GB" sz="2400" b="1" i="1" dirty="0">
                <a:solidFill>
                  <a:srgbClr val="0066CC"/>
                </a:solidFill>
                <a:latin typeface="Candara" pitchFamily="34" charset="0"/>
              </a:rPr>
              <a:t>is thus the main sensory nerve of the head and innervates the muscles of mastication. It also tenses the soft palate and the tympanic membrane</a:t>
            </a:r>
          </a:p>
        </p:txBody>
      </p:sp>
      <p:sp>
        <p:nvSpPr>
          <p:cNvPr id="33794" name="AutoShape 2" descr="http://www.yale.edu/cnerves/cn7/cn7_graphics/fig7_16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796" name="Picture 4" descr="http://www.yale.edu/cnerves/cn7/cn7_graphics/fig7_16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0" y="2933700"/>
            <a:ext cx="1749079" cy="9906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-9332" y="593725"/>
            <a:ext cx="9053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is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a parasympathetic ganglion </a:t>
            </a:r>
            <a:r>
              <a:rPr lang="en-GB" sz="2400" b="1" i="1" dirty="0">
                <a:latin typeface="Candara" pitchFamily="34" charset="0"/>
              </a:rPr>
              <a:t>that lies deep to the submandibular salivary gland and is attached to the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lingual nerve </a:t>
            </a:r>
            <a:r>
              <a:rPr lang="en-GB" sz="2400" b="1" i="1" dirty="0">
                <a:latin typeface="Candara" pitchFamily="34" charset="0"/>
              </a:rPr>
              <a:t>by small nerves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34200" y="228600"/>
            <a:ext cx="2133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2286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i="1" smtClean="0">
                <a:solidFill>
                  <a:srgbClr val="FF0000"/>
                </a:solidFill>
                <a:latin typeface="Candara" panose="020E0502030303020204" pitchFamily="34" charset="0"/>
              </a:rPr>
              <a:pPr/>
              <a:t>23</a:t>
            </a:fld>
            <a:endParaRPr lang="en-US" b="1" i="1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800600" y="228600"/>
            <a:ext cx="2895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  <a:endParaRPr lang="en-US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9218" name="Picture 2" descr="Parasympathetic Innervation to the Head and Neck - Anatomy - Ganglia -  TeachMeAnatomy">
            <a:extLst>
              <a:ext uri="{FF2B5EF4-FFF2-40B4-BE49-F238E27FC236}">
                <a16:creationId xmlns:a16="http://schemas.microsoft.com/office/drawing/2014/main" id="{6B8C30ED-24BE-4CEF-85C6-702BD0B1C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35825"/>
            <a:ext cx="3475917" cy="378565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7855227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Testing the Integrity of the Trigeminal Nerve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190" y="3402185"/>
            <a:ext cx="4572000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motor function can be tested by asking the patient to clench the teeth. The masseter and the </a:t>
            </a:r>
            <a:r>
              <a:rPr lang="en-GB" sz="2400" b="1" i="1" dirty="0" err="1">
                <a:latin typeface="Candara" pitchFamily="34" charset="0"/>
              </a:rPr>
              <a:t>temporalis</a:t>
            </a:r>
            <a:r>
              <a:rPr lang="en-GB" sz="2400" b="1" i="1" dirty="0">
                <a:latin typeface="Candara" pitchFamily="34" charset="0"/>
              </a:rPr>
              <a:t> muscles, which are innervated by the mandibular division of the trigeminal nerve, can be palpated and felt to harden as they contract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914400"/>
            <a:ext cx="36576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sensory function can be tested by using a cotton wisp over each area of the face supplied by the divisions of the trigeminal nerve</a:t>
            </a:r>
          </a:p>
        </p:txBody>
      </p:sp>
      <p:pic>
        <p:nvPicPr>
          <p:cNvPr id="34818" name="Picture 2" descr="http://image.slidesharecdn.com/scalpface-100504233308-phpapp02/95/anatomy-scalp-face-52-728.jpg?cb=1273016411"/>
          <p:cNvPicPr>
            <a:picLocks noChangeAspect="1" noChangeArrowheads="1"/>
          </p:cNvPicPr>
          <p:nvPr/>
        </p:nvPicPr>
        <p:blipFill>
          <a:blip r:embed="rId2" cstate="print"/>
          <a:srcRect l="13187" t="29304" r="8791" b="20879"/>
          <a:stretch>
            <a:fillRect/>
          </a:stretch>
        </p:blipFill>
        <p:spPr bwMode="auto">
          <a:xfrm>
            <a:off x="3927910" y="880244"/>
            <a:ext cx="5063690" cy="242486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34820" name="Picture 4" descr="https://meded.ucsd.edu/clinicalmed/cn5_motor_sens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783" y="3647038"/>
            <a:ext cx="4041648" cy="226695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22025"/>
            <a:ext cx="2362200" cy="365125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i="1" smtClean="0">
                <a:solidFill>
                  <a:srgbClr val="FF0000"/>
                </a:solidFill>
                <a:latin typeface="Candara" panose="020E0502030303020204" pitchFamily="34" charset="0"/>
              </a:rPr>
              <a:pPr/>
              <a:t>24</a:t>
            </a:fld>
            <a:endParaRPr lang="en-US" b="1" i="1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35390" y="6496309"/>
            <a:ext cx="2895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43200" y="915986"/>
            <a:ext cx="6400800" cy="365125"/>
          </a:xfrm>
        </p:spPr>
        <p:txBody>
          <a:bodyPr/>
          <a:lstStyle/>
          <a:p>
            <a:r>
              <a:rPr lang="en-US" sz="4400" b="1" i="1" dirty="0">
                <a:solidFill>
                  <a:srgbClr val="0033CC"/>
                </a:solidFill>
                <a:latin typeface="Candara" pitchFamily="34" charset="0"/>
              </a:rPr>
              <a:t>Wednesday 2 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6445" y="366712"/>
            <a:ext cx="5181600" cy="365125"/>
          </a:xfrm>
        </p:spPr>
        <p:txBody>
          <a:bodyPr/>
          <a:lstStyle/>
          <a:p>
            <a:r>
              <a:rPr lang="en-US" sz="4400" b="1" i="1" dirty="0">
                <a:solidFill>
                  <a:srgbClr val="0033CC"/>
                </a:solidFill>
                <a:latin typeface="Candara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85800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trigeminal ganglion </a:t>
            </a:r>
            <a:r>
              <a:rPr lang="en-GB" sz="2400" b="1" i="1" dirty="0">
                <a:latin typeface="Candara" pitchFamily="34" charset="0"/>
              </a:rPr>
              <a:t>lies within a pouch of dura mater called the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trigeminal cave. (Meckel cave)</a:t>
            </a: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The motor root of the trigeminal nerve is situated below the sensory ganglion and is completely separate from it.</a:t>
            </a: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 </a:t>
            </a:r>
            <a:r>
              <a:rPr lang="en-GB" sz="2400" b="1" i="1" dirty="0">
                <a:solidFill>
                  <a:srgbClr val="0066CC"/>
                </a:solidFill>
                <a:latin typeface="Candara" pitchFamily="34" charset="0"/>
              </a:rPr>
              <a:t>The ophthalmic (V1), maxillary (V2), and mandibular (V3) nerves </a:t>
            </a:r>
            <a:r>
              <a:rPr lang="en-GB" sz="2400" b="1" i="1" dirty="0">
                <a:latin typeface="Candara" pitchFamily="34" charset="0"/>
              </a:rPr>
              <a:t>arise from the anterior border of the ganglion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76200"/>
            <a:ext cx="3291286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Trigeminal Nerve </a:t>
            </a:r>
          </a:p>
        </p:txBody>
      </p:sp>
      <p:pic>
        <p:nvPicPr>
          <p:cNvPr id="3076" name="Picture 4" descr="https://www.ole.bris.ac.uk/bbcswebdav/institution/Faculty%20of%20Health%20Sciences/MB%20ChB/Hippocrates%20Year%203%20Medicine%20and%20Surgery/Neurology%20-%20Cranial%20Nerves/images/pic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00" y="3741561"/>
            <a:ext cx="1905000" cy="1943806"/>
          </a:xfrm>
          <a:prstGeom prst="rect">
            <a:avLst/>
          </a:prstGeom>
          <a:noFill/>
        </p:spPr>
      </p:pic>
      <p:pic>
        <p:nvPicPr>
          <p:cNvPr id="3078" name="Picture 6" descr="http://teachmeanatomy.info/wp-content/uploads/Overview-of-the-Anatomical-Distribution-of-the-Trigeminal-Nerve-and-its-Terminal-Branch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3031390"/>
            <a:ext cx="6420458" cy="364058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62400" y="186024"/>
            <a:ext cx="2133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  <a:endParaRPr lang="en-US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157735"/>
            <a:ext cx="228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29000" y="-24827"/>
            <a:ext cx="2895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  <a:endParaRPr lang="en-US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1025"/>
            <a:ext cx="3291286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Trigeminal Nerve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3629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Ophthalmic Nerve (V1)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295400"/>
            <a:ext cx="3352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Is purely sensory.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 It runs forward in the lateral wall of </a:t>
            </a:r>
            <a:r>
              <a:rPr lang="en-GB" sz="2400" b="1" i="1" dirty="0">
                <a:solidFill>
                  <a:srgbClr val="0066CC"/>
                </a:solidFill>
                <a:latin typeface="Candara" panose="020E0502030303020204" pitchFamily="34" charset="0"/>
              </a:rPr>
              <a:t>the cavernous sinus </a:t>
            </a:r>
            <a:r>
              <a:rPr lang="en-GB" sz="2400" b="1" i="1" dirty="0">
                <a:latin typeface="Candara" panose="020E0502030303020204" pitchFamily="34" charset="0"/>
              </a:rPr>
              <a:t>in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middle cranial fossa </a:t>
            </a:r>
            <a:r>
              <a:rPr lang="en-GB" sz="2400" b="1" i="1" dirty="0">
                <a:latin typeface="Candara" panose="020E0502030303020204" pitchFamily="34" charset="0"/>
              </a:rPr>
              <a:t>and divides into three branches:</a:t>
            </a: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Lacrimal,</a:t>
            </a: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Frontal, </a:t>
            </a: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Nasociliary nerves</a:t>
            </a:r>
            <a:r>
              <a:rPr lang="en-GB" sz="2400" b="1" i="1" dirty="0">
                <a:latin typeface="Candara" panose="020E0502030303020204" pitchFamily="34" charset="0"/>
              </a:rPr>
              <a:t>, which enter the orbital cavity through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superior orbital fissure</a:t>
            </a:r>
          </a:p>
        </p:txBody>
      </p:sp>
      <p:pic>
        <p:nvPicPr>
          <p:cNvPr id="2050" name="Picture 2" descr="http://posterng.netkey.at/esr/viewing/index.php?module=viewimage&amp;task=&amp;maxheight=300&amp;maxwidth=300&amp;mediafile_id=538336&amp;2014010115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686" y="1440546"/>
            <a:ext cx="5491267" cy="444792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Wednesday 2 March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58412"/>
            <a:ext cx="297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It is joined by the 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zygomaticotemporal branch </a:t>
            </a:r>
            <a:r>
              <a:rPr lang="en-GB" sz="2400" b="1" i="1" dirty="0">
                <a:latin typeface="Candara" panose="020E0502030303020204" pitchFamily="34" charset="0"/>
              </a:rPr>
              <a:t>of the </a:t>
            </a:r>
            <a:r>
              <a:rPr lang="en-GB" sz="2400" b="1" i="1" dirty="0">
                <a:solidFill>
                  <a:srgbClr val="0066CC"/>
                </a:solidFill>
                <a:latin typeface="Candara" panose="020E0502030303020204" pitchFamily="34" charset="0"/>
              </a:rPr>
              <a:t>maxillary nerve</a:t>
            </a:r>
            <a:r>
              <a:rPr lang="en-GB" sz="2400" b="1" i="1" dirty="0">
                <a:latin typeface="Candara" panose="020E0502030303020204" pitchFamily="34" charset="0"/>
              </a:rPr>
              <a:t>, which contains the parasympathetic secretomotor fibers to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lacrimal gland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2807179" cy="523220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Trigeminal Nerve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368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Ophthalmic Nerve (V1)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3535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1...The Lacrimal nerve </a:t>
            </a:r>
          </a:p>
        </p:txBody>
      </p:sp>
      <p:pic>
        <p:nvPicPr>
          <p:cNvPr id="1026" name="Picture 2" descr="http://image.slidesharecdn.com/cranialnerves-141018132119-conversion-gate01/95/cranial-nerves-30-638.jpg?cb=1413638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8610" y="2514600"/>
            <a:ext cx="1327695" cy="996812"/>
          </a:xfrm>
          <a:prstGeom prst="rect">
            <a:avLst/>
          </a:prstGeom>
          <a:noFill/>
        </p:spPr>
      </p:pic>
      <p:pic>
        <p:nvPicPr>
          <p:cNvPr id="1028" name="Picture 4" descr="http://teachmeanatomy.info/wp-content/uploads/Anatomical-Course-of-the-Ophthalmic-Ner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835" y="1524000"/>
            <a:ext cx="5820330" cy="4191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28600" y="57150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The lacrimal nerve </a:t>
            </a:r>
            <a:r>
              <a:rPr lang="en-GB" sz="2400" b="1" i="1" dirty="0">
                <a:latin typeface="Candara" panose="020E0502030303020204" pitchFamily="34" charset="0"/>
              </a:rPr>
              <a:t>then enters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lacrimal gland </a:t>
            </a:r>
            <a:r>
              <a:rPr lang="en-GB" sz="2400" b="1" i="1" dirty="0">
                <a:latin typeface="Candara" panose="020E0502030303020204" pitchFamily="34" charset="0"/>
              </a:rPr>
              <a:t>and gives branches to the conjunctiva and the skin of the upper eyelid.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781800" y="275285"/>
            <a:ext cx="2133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110565" y="76200"/>
            <a:ext cx="2895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16449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Runs forward on the upper surface of the levator palpebrae superioris muscle and divides into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supraorbital </a:t>
            </a:r>
            <a:r>
              <a:rPr lang="en-GB" sz="2400" b="1" i="1" dirty="0">
                <a:latin typeface="Candara" panose="020E0502030303020204" pitchFamily="34" charset="0"/>
              </a:rPr>
              <a:t>and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supratrochlear nerves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0"/>
            <a:ext cx="368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Ophthalmic Nerve (V1)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43580"/>
            <a:ext cx="3287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2...The frontal nerve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4233208"/>
            <a:ext cx="335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These nerves leave the orbital cavity and supply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frontal air sinus </a:t>
            </a:r>
            <a:r>
              <a:rPr lang="en-GB" sz="2400" b="1" i="1" dirty="0">
                <a:latin typeface="Candara" panose="020E0502030303020204" pitchFamily="34" charset="0"/>
              </a:rPr>
              <a:t>and the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skin of the forehead</a:t>
            </a:r>
            <a:r>
              <a:rPr lang="en-GB" sz="2400" b="1" i="1" dirty="0">
                <a:latin typeface="Candara" panose="020E0502030303020204" pitchFamily="34" charset="0"/>
              </a:rPr>
              <a:t> and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scalp</a:t>
            </a:r>
          </a:p>
        </p:txBody>
      </p:sp>
      <p:pic>
        <p:nvPicPr>
          <p:cNvPr id="20482" name="Picture 2" descr="http://classconnection.s3.amazonaws.com/33/flashcards/602033/jpg/lacrimal_apparatus_(edit_nerves)1317455372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4181898"/>
            <a:ext cx="5334000" cy="251417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20484" name="Picture 4" descr="http://images.slideplayer.com/12/3440440/slides/slide_54.jpg"/>
          <p:cNvPicPr>
            <a:picLocks noChangeAspect="1" noChangeArrowheads="1"/>
          </p:cNvPicPr>
          <p:nvPr/>
        </p:nvPicPr>
        <p:blipFill>
          <a:blip r:embed="rId3" cstate="print"/>
          <a:srcRect l="9167" t="8889" r="2500" b="5556"/>
          <a:stretch>
            <a:fillRect/>
          </a:stretch>
        </p:blipFill>
        <p:spPr bwMode="auto">
          <a:xfrm>
            <a:off x="3733800" y="228600"/>
            <a:ext cx="5244936" cy="3810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" y="65532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i="1" smtClean="0">
                <a:solidFill>
                  <a:srgbClr val="FF0000"/>
                </a:solidFill>
                <a:latin typeface="Candara" panose="020E0502030303020204" pitchFamily="34" charset="0"/>
              </a:rPr>
              <a:pPr/>
              <a:t>6</a:t>
            </a:fld>
            <a:endParaRPr lang="en-US" b="1" i="1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-304800" y="6172200"/>
            <a:ext cx="2895600" cy="365125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3629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Ophthalmic Nerve (V1)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351508"/>
            <a:ext cx="403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Crosses the optic nerve</a:t>
            </a:r>
          </a:p>
          <a:p>
            <a:pPr>
              <a:buFont typeface="Wingdings" pitchFamily="2" charset="2"/>
              <a:buChar char="ü"/>
            </a:pPr>
            <a:endParaRPr lang="en-GB" sz="2400" b="1" i="1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Runs forward on the upper border of the medial rectus m. </a:t>
            </a:r>
          </a:p>
          <a:p>
            <a:pPr>
              <a:buFont typeface="Wingdings" pitchFamily="2" charset="2"/>
              <a:buChar char="ü"/>
            </a:pP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Continues as 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anterior ethmoid nerve</a:t>
            </a:r>
          </a:p>
          <a:p>
            <a:pPr>
              <a:buFont typeface="Wingdings" pitchFamily="2" charset="2"/>
              <a:buChar char="ü"/>
            </a:pPr>
            <a:endParaRPr lang="en-GB" sz="2400" b="1" i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It then descends at the side of the crista galli to enter the </a:t>
            </a:r>
            <a:r>
              <a:rPr lang="en-GB" sz="2400" b="1" i="1" dirty="0">
                <a:solidFill>
                  <a:srgbClr val="00FF00"/>
                </a:solidFill>
                <a:latin typeface="Candara" pitchFamily="34" charset="0"/>
              </a:rPr>
              <a:t>nasal cavity. </a:t>
            </a:r>
          </a:p>
          <a:p>
            <a:endParaRPr lang="en-GB" sz="2400" b="1" i="1" dirty="0">
              <a:solidFill>
                <a:srgbClr val="00FF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19780"/>
            <a:ext cx="3849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3...The nasociliary nerve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8697" t="21913" r="29722" b="19792"/>
          <a:stretch>
            <a:fillRect/>
          </a:stretch>
        </p:blipFill>
        <p:spPr bwMode="auto">
          <a:xfrm>
            <a:off x="4114800" y="1622191"/>
            <a:ext cx="4935622" cy="39624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26061" y="252866"/>
            <a:ext cx="2133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70304"/>
            <a:ext cx="2895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51060F-89AF-49FE-AE70-820DB669C714}"/>
              </a:ext>
            </a:extLst>
          </p:cNvPr>
          <p:cNvSpPr txBox="1"/>
          <p:nvPr/>
        </p:nvSpPr>
        <p:spPr>
          <a:xfrm>
            <a:off x="164841" y="5874603"/>
            <a:ext cx="8979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It gives off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two internal nasal branches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and it then supplies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skin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of the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tip of the nose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with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external nasal nerve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3629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>
                <a:solidFill>
                  <a:srgbClr val="0066CC"/>
                </a:solidFill>
                <a:latin typeface="Candara" panose="020E0502030303020204" pitchFamily="34" charset="0"/>
              </a:rPr>
              <a:t>Ophthalmic Nerve (V1)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457200"/>
            <a:ext cx="3849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3...The nasociliary nerve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581471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■Infratrochlear nerve </a:t>
            </a:r>
            <a:r>
              <a:rPr lang="en-GB" sz="2400" b="1" i="1" dirty="0">
                <a:latin typeface="Candara" panose="020E0502030303020204" pitchFamily="34" charset="0"/>
              </a:rPr>
              <a:t>that supplies the skin of the eyelids</a:t>
            </a: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■Posterior ethmoidal nerve </a:t>
            </a:r>
            <a:r>
              <a:rPr lang="en-GB" sz="2400" b="1" i="1" dirty="0">
                <a:latin typeface="Candara" panose="020E0502030303020204" pitchFamily="34" charset="0"/>
              </a:rPr>
              <a:t>that is sensory to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ethmoid </a:t>
            </a:r>
            <a:r>
              <a:rPr lang="en-GB" sz="2400" b="1" i="1" dirty="0">
                <a:latin typeface="Candara" panose="020E0502030303020204" pitchFamily="34" charset="0"/>
              </a:rPr>
              <a:t>and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sphenoid sinuses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190" y="1047690"/>
            <a:ext cx="4645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66CC"/>
                </a:solidFill>
                <a:latin typeface="Candara" panose="020E0502030303020204" pitchFamily="34" charset="0"/>
              </a:rPr>
              <a:t>Its branches include the following: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646833"/>
            <a:ext cx="32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■ Sensory fibers to the ciliary ganglion</a:t>
            </a:r>
          </a:p>
          <a:p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■Long ciliary nerves </a:t>
            </a:r>
            <a:r>
              <a:rPr lang="en-GB" sz="2400" b="1" i="1" dirty="0">
                <a:latin typeface="Candara" panose="020E0502030303020204" pitchFamily="34" charset="0"/>
              </a:rPr>
              <a:t>that contain sympathetic fibers to the </a:t>
            </a:r>
            <a:r>
              <a:rPr lang="en-GB" sz="2400" b="1" i="1" dirty="0">
                <a:solidFill>
                  <a:srgbClr val="00B050"/>
                </a:solidFill>
                <a:latin typeface="Candara" panose="020E0502030303020204" pitchFamily="34" charset="0"/>
              </a:rPr>
              <a:t>dilator </a:t>
            </a:r>
            <a:r>
              <a:rPr lang="en-GB" sz="2400" b="1" i="1" dirty="0" err="1">
                <a:solidFill>
                  <a:srgbClr val="00B050"/>
                </a:solidFill>
                <a:latin typeface="Candara" panose="020E0502030303020204" pitchFamily="34" charset="0"/>
              </a:rPr>
              <a:t>pupillae</a:t>
            </a:r>
            <a:r>
              <a:rPr lang="en-GB" sz="2400" b="1" i="1" dirty="0">
                <a:solidFill>
                  <a:srgbClr val="00B050"/>
                </a:solidFill>
                <a:latin typeface="Candara" panose="020E0502030303020204" pitchFamily="34" charset="0"/>
              </a:rPr>
              <a:t> muscle </a:t>
            </a:r>
            <a:r>
              <a:rPr lang="en-GB" sz="2400" b="1" i="1" dirty="0">
                <a:latin typeface="Candara" panose="020E0502030303020204" pitchFamily="34" charset="0"/>
              </a:rPr>
              <a:t>and sensory fibers </a:t>
            </a:r>
            <a:r>
              <a:rPr lang="en-GB" sz="2400" b="1" i="1" dirty="0">
                <a:solidFill>
                  <a:srgbClr val="00B050"/>
                </a:solidFill>
                <a:latin typeface="Candara" panose="020E0502030303020204" pitchFamily="34" charset="0"/>
              </a:rPr>
              <a:t>to the cornea</a:t>
            </a:r>
            <a:r>
              <a:rPr lang="en-GB" sz="2400" b="1" i="1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705600" y="468734"/>
            <a:ext cx="2133600" cy="365125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56410" y="665068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i="1" smtClean="0">
                <a:solidFill>
                  <a:srgbClr val="FF0000"/>
                </a:solidFill>
                <a:latin typeface="Candara" panose="020E0502030303020204" pitchFamily="34" charset="0"/>
              </a:rPr>
              <a:pPr/>
              <a:t>8</a:t>
            </a:fld>
            <a:endParaRPr lang="en-US" b="1" i="1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99110" y="299943"/>
            <a:ext cx="2895600" cy="365125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  <p:pic>
        <p:nvPicPr>
          <p:cNvPr id="14338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3882" y="1575580"/>
            <a:ext cx="5334000" cy="400050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6380"/>
            <a:ext cx="3342262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0066CC"/>
                </a:solidFill>
                <a:latin typeface="Candara" panose="020E0502030303020204" pitchFamily="34" charset="0"/>
              </a:rPr>
              <a:t>Maxillary Nerve (V2) </a:t>
            </a:r>
          </a:p>
        </p:txBody>
      </p:sp>
      <p:sp>
        <p:nvSpPr>
          <p:cNvPr id="3" name="Rectangle 2"/>
          <p:cNvSpPr/>
          <p:nvPr/>
        </p:nvSpPr>
        <p:spPr>
          <a:xfrm>
            <a:off x="88642" y="5657671"/>
            <a:ext cx="8991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It crosses the 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pterygopalatine fossa</a:t>
            </a:r>
            <a:r>
              <a:rPr lang="en-GB" sz="2400" b="1" i="1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en-GB" sz="2400" b="1" i="1" dirty="0">
                <a:latin typeface="Candara" panose="020E0502030303020204" pitchFamily="34" charset="0"/>
              </a:rPr>
              <a:t>to enter the orbit through the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inferior orbital fissure</a:t>
            </a:r>
            <a:r>
              <a:rPr lang="en-GB" sz="2400" b="1" i="1" dirty="0">
                <a:latin typeface="Candara" pitchFamily="34" charset="0"/>
              </a:rPr>
              <a:t>. </a:t>
            </a:r>
          </a:p>
          <a:p>
            <a:endParaRPr lang="en-GB" sz="2400" b="1" i="1" dirty="0">
              <a:latin typeface="Candara" pitchFamily="34" charset="0"/>
            </a:endParaRPr>
          </a:p>
        </p:txBody>
      </p:sp>
      <p:pic>
        <p:nvPicPr>
          <p:cNvPr id="23554" name="Picture 2" descr="http://teachmeanatomy.info/wp-content/uploads/Branches-of-the-Maxillary-Ner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51893"/>
            <a:ext cx="5638800" cy="398636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6200" y="6096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The maxillary nerve arises from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trigeminal ganglion </a:t>
            </a:r>
            <a:r>
              <a:rPr lang="en-GB" sz="2400" b="1" i="1" dirty="0">
                <a:latin typeface="Candara" panose="020E0502030303020204" pitchFamily="34" charset="0"/>
              </a:rPr>
              <a:t>in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middle cranial fossa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339876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It passes forward in the lateral wall </a:t>
            </a:r>
            <a:r>
              <a:rPr lang="en-GB" sz="2400" b="1" i="1" dirty="0">
                <a:solidFill>
                  <a:srgbClr val="0066CC"/>
                </a:solidFill>
                <a:latin typeface="Candara" panose="020E0502030303020204" pitchFamily="34" charset="0"/>
              </a:rPr>
              <a:t>of the cavernous sinus </a:t>
            </a:r>
            <a:r>
              <a:rPr lang="en-GB" sz="2400" b="1" i="1" dirty="0">
                <a:latin typeface="Candara" panose="020E0502030303020204" pitchFamily="34" charset="0"/>
              </a:rPr>
              <a:t>and leaves the skull through the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foramen rotundum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19800" y="220662"/>
            <a:ext cx="2133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Wednesday 2 March 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410200" y="38100"/>
            <a:ext cx="2895600" cy="365125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  <a:endParaRPr lang="en-US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FDA0A8AA65748AF39C6EE0B55E26F" ma:contentTypeVersion="2" ma:contentTypeDescription="Create a new document." ma:contentTypeScope="" ma:versionID="6335f2826179c461b930a5bc9a57e83d">
  <xsd:schema xmlns:xsd="http://www.w3.org/2001/XMLSchema" xmlns:xs="http://www.w3.org/2001/XMLSchema" xmlns:p="http://schemas.microsoft.com/office/2006/metadata/properties" xmlns:ns2="f82c8722-5a2a-4863-8044-224719d25890" targetNamespace="http://schemas.microsoft.com/office/2006/metadata/properties" ma:root="true" ma:fieldsID="2bcef14d1f273e49fb246cc1929ff1d1" ns2:_="">
    <xsd:import namespace="f82c8722-5a2a-4863-8044-224719d25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c8722-5a2a-4863-8044-224719d2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F21E28-006B-4AD8-BFB7-3E6CF8910BF9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55FCF446-76BA-4292-B6DD-480628746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69BCAC-35A0-4060-B27F-195FDCA0D0F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2c8722-5a2a-4863-8044-224719d258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1685</Words>
  <Application>Microsoft Office PowerPoint</Application>
  <PresentationFormat>On-screen Show (4:3)</PresentationFormat>
  <Paragraphs>197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Ayman</dc:creator>
  <cp:lastModifiedBy>Sanabil Hassanat</cp:lastModifiedBy>
  <cp:revision>46</cp:revision>
  <dcterms:created xsi:type="dcterms:W3CDTF">2006-08-16T00:00:00Z</dcterms:created>
  <dcterms:modified xsi:type="dcterms:W3CDTF">2022-02-28T16:27:07Z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0x010100DC9FDA0A8AA65748AF39C6EE0B55E26F</vt:lpwstr>
  </property>
</Properties>
</file>