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5"/>
  </p:notesMasterIdLst>
  <p:sldIdLst>
    <p:sldId id="270" r:id="rId2"/>
    <p:sldId id="271" r:id="rId3"/>
    <p:sldId id="272" r:id="rId4"/>
    <p:sldId id="273" r:id="rId5"/>
    <p:sldId id="274" r:id="rId6"/>
    <p:sldId id="275" r:id="rId7"/>
    <p:sldId id="276" r:id="rId8"/>
    <p:sldId id="277" r:id="rId9"/>
    <p:sldId id="278" r:id="rId10"/>
    <p:sldId id="279" r:id="rId11"/>
    <p:sldId id="291" r:id="rId12"/>
    <p:sldId id="292" r:id="rId13"/>
    <p:sldId id="293" r:id="rId14"/>
    <p:sldId id="294" r:id="rId15"/>
    <p:sldId id="295" r:id="rId16"/>
    <p:sldId id="296" r:id="rId17"/>
    <p:sldId id="297" r:id="rId18"/>
    <p:sldId id="298" r:id="rId19"/>
    <p:sldId id="299" r:id="rId20"/>
    <p:sldId id="300" r:id="rId21"/>
    <p:sldId id="301" r:id="rId22"/>
    <p:sldId id="303" r:id="rId23"/>
    <p:sldId id="302" r:id="rId24"/>
  </p:sldIdLst>
  <p:sldSz cx="9144000" cy="5143500" type="screen16x9"/>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E1B672D8-0668-4A87-8082-7078D8C29B4E}">
          <p14:sldIdLst>
            <p14:sldId id="270"/>
            <p14:sldId id="271"/>
            <p14:sldId id="272"/>
            <p14:sldId id="273"/>
            <p14:sldId id="274"/>
            <p14:sldId id="275"/>
            <p14:sldId id="276"/>
            <p14:sldId id="277"/>
            <p14:sldId id="278"/>
            <p14:sldId id="279"/>
            <p14:sldId id="291"/>
            <p14:sldId id="292"/>
            <p14:sldId id="293"/>
            <p14:sldId id="294"/>
            <p14:sldId id="295"/>
            <p14:sldId id="296"/>
            <p14:sldId id="297"/>
            <p14:sldId id="298"/>
            <p14:sldId id="299"/>
            <p14:sldId id="300"/>
            <p14:sldId id="301"/>
            <p14:sldId id="303"/>
            <p14:sldId id="302"/>
          </p14:sldIdLst>
        </p14:section>
        <p14:section name="Untitled Section" id="{DEC6AE90-450B-41F1-BD1C-3B479D698F95}">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05" d="100"/>
          <a:sy n="105" d="100"/>
        </p:scale>
        <p:origin x="366" y="8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05206762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1706734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43fe86aef2_0_49: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43fe86aef2_0_49: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5150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43fe86aef2_0_13: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43fe86aef2_0_13: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ctr" rtl="0">
              <a:spcBef>
                <a:spcPts val="1000"/>
              </a:spcBef>
              <a:spcAft>
                <a:spcPts val="0"/>
              </a:spcAft>
              <a:buNone/>
            </a:pPr>
            <a:r>
              <a:rPr lang="en-GB" sz="1600" dirty="0" err="1" smtClean="0"/>
              <a:t>Adipsic</a:t>
            </a:r>
            <a:r>
              <a:rPr lang="en-GB" sz="1600" dirty="0" smtClean="0"/>
              <a:t> DI</a:t>
            </a:r>
          </a:p>
          <a:p>
            <a:pPr marL="0" lvl="0" indent="0" algn="ctr" rtl="0">
              <a:spcBef>
                <a:spcPts val="0"/>
              </a:spcBef>
              <a:spcAft>
                <a:spcPts val="0"/>
              </a:spcAft>
              <a:buNone/>
            </a:pPr>
            <a:r>
              <a:rPr lang="en-GB" sz="1100" dirty="0" err="1" smtClean="0">
                <a:solidFill>
                  <a:schemeClr val="dk1"/>
                </a:solidFill>
                <a:highlight>
                  <a:srgbClr val="FFFFFF"/>
                </a:highlight>
              </a:rPr>
              <a:t>Adipsic</a:t>
            </a:r>
            <a:r>
              <a:rPr lang="en-GB" sz="1100" dirty="0" smtClean="0">
                <a:solidFill>
                  <a:schemeClr val="dk1"/>
                </a:solidFill>
                <a:highlight>
                  <a:srgbClr val="FFFFFF"/>
                </a:highlight>
              </a:rPr>
              <a:t> DI is associated with significant morbidity including obesity, sleep </a:t>
            </a:r>
            <a:r>
              <a:rPr lang="en-GB" sz="1100" dirty="0" err="1" smtClean="0">
                <a:solidFill>
                  <a:schemeClr val="dk1"/>
                </a:solidFill>
                <a:highlight>
                  <a:srgbClr val="FFFFFF"/>
                </a:highlight>
              </a:rPr>
              <a:t>apnea</a:t>
            </a:r>
            <a:r>
              <a:rPr lang="en-GB" sz="1100" dirty="0" smtClean="0">
                <a:solidFill>
                  <a:schemeClr val="dk1"/>
                </a:solidFill>
                <a:highlight>
                  <a:srgbClr val="FFFFFF"/>
                </a:highlight>
              </a:rPr>
              <a:t>, venous thrombosis during episodes of hypernatremia, thermoregulatory dysfunction, seizures, and significant mortality. </a:t>
            </a:r>
          </a:p>
          <a:p>
            <a:pPr marL="0" lvl="0" indent="0" algn="ctr" rtl="0">
              <a:spcBef>
                <a:spcPts val="0"/>
              </a:spcBef>
              <a:spcAft>
                <a:spcPts val="0"/>
              </a:spcAft>
              <a:buNone/>
            </a:pPr>
            <a:r>
              <a:rPr lang="en-GB" sz="1100" dirty="0" smtClean="0">
                <a:solidFill>
                  <a:schemeClr val="dk1"/>
                </a:solidFill>
                <a:highlight>
                  <a:srgbClr val="FFFFFF"/>
                </a:highlight>
              </a:rPr>
              <a:t>Can be part of an autoimmune disorder</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3576570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43fe86aef2_0_20: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43fe86aef2_0_20: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518267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p: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47724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43fe86aef2_0_1: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43fe86aef2_0_1: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12162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43fe86aef2_0_54: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43fe86aef2_0_54: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902485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43fe86aef2_0_34: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43fe86aef2_0_34: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smtClean="0"/>
              <a:t>C</a:t>
            </a:r>
            <a:r>
              <a:rPr lang="en" dirty="0" smtClean="0"/>
              <a:t>hlorpropamide:sulfonylurea </a:t>
            </a:r>
          </a:p>
          <a:p>
            <a:pPr marL="0" lvl="0" indent="0" algn="l" rtl="0">
              <a:spcBef>
                <a:spcPts val="0"/>
              </a:spcBef>
              <a:spcAft>
                <a:spcPts val="0"/>
              </a:spcAft>
              <a:buNone/>
            </a:pPr>
            <a:r>
              <a:rPr lang="en-GB" dirty="0" smtClean="0"/>
              <a:t>B</a:t>
            </a:r>
            <a:r>
              <a:rPr lang="en" dirty="0" smtClean="0"/>
              <a:t>romocreptine: dopamine agonist </a:t>
            </a:r>
          </a:p>
          <a:p>
            <a:pPr marL="0" lvl="0" indent="0" algn="l" rtl="0">
              <a:spcBef>
                <a:spcPts val="0"/>
              </a:spcBef>
              <a:spcAft>
                <a:spcPts val="0"/>
              </a:spcAft>
              <a:buNone/>
            </a:pPr>
            <a:endParaRPr lang="en" dirty="0" smtClean="0"/>
          </a:p>
          <a:p>
            <a:pPr marL="0" lvl="0" indent="0" algn="l" rtl="0">
              <a:spcBef>
                <a:spcPts val="0"/>
              </a:spcBef>
              <a:spcAft>
                <a:spcPts val="0"/>
              </a:spcAft>
              <a:buNone/>
            </a:pPr>
            <a:endParaRPr dirty="0"/>
          </a:p>
        </p:txBody>
      </p:sp>
    </p:spTree>
    <p:extLst>
      <p:ext uri="{BB962C8B-B14F-4D97-AF65-F5344CB8AC3E}">
        <p14:creationId xmlns:p14="http://schemas.microsoft.com/office/powerpoint/2010/main" val="444866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43fe86aef2_0_39: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43fe86aef2_0_39: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518749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43fe86aef2_0_44: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43fe86aef2_0_44: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14872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DA201BD8-97BA-4EE5-A8E3-4E46F0A993F2}" type="datetimeFigureOut">
              <a:rPr lang="en-US" smtClean="0"/>
              <a:pPr/>
              <a:t>2/17/2019</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D3C95AA-BD09-434E-B6A0-423ABA768FF5}" type="slidenum">
              <a:rPr lang="en-US" smtClean="0"/>
              <a:pPr/>
              <a:t>‹#›</a:t>
            </a:fld>
            <a:endParaRPr lang="en-US"/>
          </a:p>
        </p:txBody>
      </p:sp>
    </p:spTree>
    <p:extLst>
      <p:ext uri="{BB962C8B-B14F-4D97-AF65-F5344CB8AC3E}">
        <p14:creationId xmlns:p14="http://schemas.microsoft.com/office/powerpoint/2010/main" val="4183897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extLst>
      <p:ext uri="{BB962C8B-B14F-4D97-AF65-F5344CB8AC3E}">
        <p14:creationId xmlns:p14="http://schemas.microsoft.com/office/powerpoint/2010/main" val="864150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extLst>
      <p:ext uri="{BB962C8B-B14F-4D97-AF65-F5344CB8AC3E}">
        <p14:creationId xmlns:p14="http://schemas.microsoft.com/office/powerpoint/2010/main" val="109140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60" r:id="rId10"/>
    <p:sldLayoutId id="2147483661" r:id="rId11"/>
    <p:sldLayoutId id="2147483662"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uptodate.com/contents/desmopressin-drug-information?source=see_link"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000" b="1" dirty="0" smtClean="0"/>
              <a:t>Diabetes </a:t>
            </a:r>
            <a:r>
              <a:rPr lang="en-US" sz="6000" b="1" dirty="0" err="1" smtClean="0"/>
              <a:t>insipidus</a:t>
            </a:r>
            <a:r>
              <a:rPr lang="en-US" sz="6000" b="1" dirty="0" smtClean="0"/>
              <a:t/>
            </a:r>
            <a:br>
              <a:rPr lang="en-US" sz="6000" b="1" dirty="0" smtClean="0"/>
            </a:br>
            <a:endParaRPr lang="en-US" sz="6000" b="1" dirty="0"/>
          </a:p>
        </p:txBody>
      </p:sp>
      <p:sp>
        <p:nvSpPr>
          <p:cNvPr id="3" name="Subtitle 2"/>
          <p:cNvSpPr>
            <a:spLocks noGrp="1"/>
          </p:cNvSpPr>
          <p:nvPr>
            <p:ph type="subTitle" idx="1"/>
          </p:nvPr>
        </p:nvSpPr>
        <p:spPr>
          <a:xfrm>
            <a:off x="1447800" y="2457450"/>
            <a:ext cx="6400800" cy="1314450"/>
          </a:xfrm>
        </p:spPr>
        <p:txBody>
          <a:bodyPr/>
          <a:lstStyle/>
          <a:p>
            <a:r>
              <a:rPr lang="en-US" dirty="0" smtClean="0">
                <a:solidFill>
                  <a:schemeClr val="tx1"/>
                </a:solidFill>
              </a:rPr>
              <a:t>Done by : </a:t>
            </a:r>
            <a:r>
              <a:rPr lang="en-US" dirty="0" smtClean="0">
                <a:solidFill>
                  <a:schemeClr val="tx1"/>
                </a:solidFill>
              </a:rPr>
              <a:t>Farah </a:t>
            </a:r>
            <a:r>
              <a:rPr lang="en-US" dirty="0" err="1" smtClean="0">
                <a:solidFill>
                  <a:schemeClr val="tx1"/>
                </a:solidFill>
              </a:rPr>
              <a:t>Suhimat</a:t>
            </a:r>
            <a:endParaRPr lang="en-US" dirty="0" smtClean="0">
              <a:solidFill>
                <a:schemeClr val="tx1"/>
              </a:solidFill>
            </a:endParaRPr>
          </a:p>
          <a:p>
            <a:r>
              <a:rPr lang="en-US" dirty="0" smtClean="0">
                <a:solidFill>
                  <a:schemeClr val="tx1"/>
                </a:solidFill>
              </a:rPr>
              <a:t>              </a:t>
            </a:r>
            <a:r>
              <a:rPr lang="en-US" dirty="0" err="1" smtClean="0">
                <a:solidFill>
                  <a:schemeClr val="tx1"/>
                </a:solidFill>
              </a:rPr>
              <a:t>Sereen</a:t>
            </a:r>
            <a:r>
              <a:rPr lang="en-US" dirty="0" smtClean="0">
                <a:solidFill>
                  <a:schemeClr val="tx1"/>
                </a:solidFill>
              </a:rPr>
              <a:t> </a:t>
            </a:r>
            <a:r>
              <a:rPr lang="en-US" dirty="0" err="1" smtClean="0">
                <a:solidFill>
                  <a:schemeClr val="tx1"/>
                </a:solidFill>
              </a:rPr>
              <a:t>Majali</a:t>
            </a:r>
            <a:endParaRPr lang="en-US" dirty="0">
              <a:solidFill>
                <a:schemeClr val="tx1"/>
              </a:solidFill>
            </a:endParaRPr>
          </a:p>
        </p:txBody>
      </p:sp>
    </p:spTree>
    <p:extLst>
      <p:ext uri="{BB962C8B-B14F-4D97-AF65-F5344CB8AC3E}">
        <p14:creationId xmlns:p14="http://schemas.microsoft.com/office/powerpoint/2010/main" val="5663384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Physical Examination</a:t>
            </a:r>
            <a:endParaRPr lang="en-US" b="1" dirty="0"/>
          </a:p>
        </p:txBody>
      </p:sp>
      <p:sp>
        <p:nvSpPr>
          <p:cNvPr id="3" name="Content Placeholder 2"/>
          <p:cNvSpPr>
            <a:spLocks noGrp="1"/>
          </p:cNvSpPr>
          <p:nvPr>
            <p:ph idx="1"/>
          </p:nvPr>
        </p:nvSpPr>
        <p:spPr/>
        <p:txBody>
          <a:bodyPr>
            <a:normAutofit fontScale="92500" lnSpcReduction="20000"/>
          </a:bodyPr>
          <a:lstStyle/>
          <a:p>
            <a:r>
              <a:rPr lang="en-US" sz="2800" dirty="0" smtClean="0">
                <a:solidFill>
                  <a:schemeClr val="tx1"/>
                </a:solidFill>
              </a:rPr>
              <a:t>vary </a:t>
            </a:r>
            <a:r>
              <a:rPr lang="en-US" sz="2800" dirty="0">
                <a:solidFill>
                  <a:schemeClr val="tx1"/>
                </a:solidFill>
              </a:rPr>
              <a:t>with the severity and chronicity of DI; they may be </a:t>
            </a:r>
            <a:r>
              <a:rPr lang="en-US" sz="2800" dirty="0">
                <a:solidFill>
                  <a:srgbClr val="FF0000"/>
                </a:solidFill>
              </a:rPr>
              <a:t>entirely normal </a:t>
            </a:r>
            <a:r>
              <a:rPr lang="en-US" sz="2800" dirty="0">
                <a:solidFill>
                  <a:schemeClr val="tx1"/>
                </a:solidFill>
              </a:rPr>
              <a:t>or may include the following:</a:t>
            </a:r>
          </a:p>
          <a:p>
            <a:r>
              <a:rPr lang="en-US" sz="2800" dirty="0" err="1" smtClean="0">
                <a:solidFill>
                  <a:srgbClr val="FF0000"/>
                </a:solidFill>
              </a:rPr>
              <a:t>Hydronephrosis</a:t>
            </a:r>
            <a:r>
              <a:rPr lang="en-US" sz="2800" dirty="0" smtClean="0">
                <a:solidFill>
                  <a:schemeClr val="tx1"/>
                </a:solidFill>
              </a:rPr>
              <a:t> , </a:t>
            </a:r>
            <a:r>
              <a:rPr lang="en-US" sz="2800" dirty="0">
                <a:solidFill>
                  <a:schemeClr val="tx1"/>
                </a:solidFill>
              </a:rPr>
              <a:t>with </a:t>
            </a:r>
            <a:r>
              <a:rPr lang="en-US" sz="2800" dirty="0">
                <a:solidFill>
                  <a:srgbClr val="FF0000"/>
                </a:solidFill>
              </a:rPr>
              <a:t>pelvic fullness</a:t>
            </a:r>
            <a:r>
              <a:rPr lang="en-US" sz="2800" dirty="0">
                <a:solidFill>
                  <a:schemeClr val="tx1"/>
                </a:solidFill>
              </a:rPr>
              <a:t>, </a:t>
            </a:r>
            <a:r>
              <a:rPr lang="en-US" sz="2800" dirty="0">
                <a:solidFill>
                  <a:srgbClr val="FF0000"/>
                </a:solidFill>
              </a:rPr>
              <a:t>flank pain or tenderness</a:t>
            </a:r>
            <a:r>
              <a:rPr lang="en-US" sz="2800" dirty="0">
                <a:solidFill>
                  <a:schemeClr val="tx1"/>
                </a:solidFill>
              </a:rPr>
              <a:t>, </a:t>
            </a:r>
            <a:r>
              <a:rPr lang="en-US" sz="2800" dirty="0">
                <a:solidFill>
                  <a:srgbClr val="FF0000"/>
                </a:solidFill>
              </a:rPr>
              <a:t>or pain radiating to the testicle or genital area</a:t>
            </a:r>
          </a:p>
          <a:p>
            <a:r>
              <a:rPr lang="en-US" sz="2800" dirty="0">
                <a:solidFill>
                  <a:srgbClr val="FF0000"/>
                </a:solidFill>
              </a:rPr>
              <a:t>Bladder enlargement </a:t>
            </a:r>
            <a:r>
              <a:rPr lang="en-US" sz="2800" dirty="0">
                <a:solidFill>
                  <a:schemeClr val="tx1"/>
                </a:solidFill>
              </a:rPr>
              <a:t>in some patients</a:t>
            </a:r>
          </a:p>
          <a:p>
            <a:r>
              <a:rPr lang="en-US" sz="2800" dirty="0">
                <a:solidFill>
                  <a:srgbClr val="FF0000"/>
                </a:solidFill>
              </a:rPr>
              <a:t>Dehydration</a:t>
            </a:r>
            <a:r>
              <a:rPr lang="en-US" sz="2800" dirty="0">
                <a:solidFill>
                  <a:schemeClr val="tx1"/>
                </a:solidFill>
              </a:rPr>
              <a:t> if the thirst mechanism is impaired or access to fluid is restricted</a:t>
            </a:r>
          </a:p>
          <a:p>
            <a:endParaRPr lang="en-US" dirty="0"/>
          </a:p>
        </p:txBody>
      </p:sp>
    </p:spTree>
    <p:extLst>
      <p:ext uri="{BB962C8B-B14F-4D97-AF65-F5344CB8AC3E}">
        <p14:creationId xmlns:p14="http://schemas.microsoft.com/office/powerpoint/2010/main" val="14309305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227" y="2127701"/>
            <a:ext cx="7431763" cy="841800"/>
          </a:xfrm>
          <a:ln w="76200"/>
        </p:spPr>
        <p:style>
          <a:lnRef idx="2">
            <a:schemeClr val="accent1"/>
          </a:lnRef>
          <a:fillRef idx="1">
            <a:schemeClr val="lt1"/>
          </a:fillRef>
          <a:effectRef idx="0">
            <a:schemeClr val="accent1"/>
          </a:effectRef>
          <a:fontRef idx="minor">
            <a:schemeClr val="dk1"/>
          </a:fontRef>
        </p:style>
        <p:txBody>
          <a:bodyPr/>
          <a:lstStyle/>
          <a:p>
            <a:r>
              <a:rPr lang="en-US" dirty="0" smtClean="0"/>
              <a:t>Diagnosis and Treatment of DI</a:t>
            </a:r>
            <a:endParaRPr lang="en-US" dirty="0"/>
          </a:p>
        </p:txBody>
      </p:sp>
    </p:spTree>
    <p:extLst>
      <p:ext uri="{BB962C8B-B14F-4D97-AF65-F5344CB8AC3E}">
        <p14:creationId xmlns:p14="http://schemas.microsoft.com/office/powerpoint/2010/main" val="610729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289367"/>
            <a:ext cx="8520600" cy="79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diagnosis</a:t>
            </a:r>
            <a:endParaRPr dirty="0"/>
          </a:p>
        </p:txBody>
      </p:sp>
      <p:sp>
        <p:nvSpPr>
          <p:cNvPr id="55" name="Google Shape;55;p13"/>
          <p:cNvSpPr txBox="1">
            <a:spLocks noGrp="1"/>
          </p:cNvSpPr>
          <p:nvPr>
            <p:ph type="subTitle" idx="1"/>
          </p:nvPr>
        </p:nvSpPr>
        <p:spPr>
          <a:xfrm>
            <a:off x="0" y="729205"/>
            <a:ext cx="9144000" cy="4259484"/>
          </a:xfrm>
          <a:prstGeom prst="rect">
            <a:avLst/>
          </a:prstGeom>
        </p:spPr>
        <p:txBody>
          <a:bodyPr spcFirstLastPara="1" wrap="square" lIns="91425" tIns="91425" rIns="91425" bIns="91425" anchor="t" anchorCtr="0">
            <a:noAutofit/>
          </a:bodyPr>
          <a:lstStyle/>
          <a:p>
            <a:pPr marL="0" lvl="0" indent="0" algn="l">
              <a:lnSpc>
                <a:spcPct val="137454"/>
              </a:lnSpc>
              <a:spcBef>
                <a:spcPts val="1000"/>
              </a:spcBef>
            </a:pPr>
            <a:r>
              <a:rPr lang="en-GB" sz="1600" dirty="0" smtClean="0">
                <a:solidFill>
                  <a:schemeClr val="dk1"/>
                </a:solidFill>
              </a:rPr>
              <a:t>A</a:t>
            </a:r>
            <a:r>
              <a:rPr lang="en" sz="1600" dirty="0" smtClean="0">
                <a:solidFill>
                  <a:schemeClr val="dk1"/>
                </a:solidFill>
              </a:rPr>
              <a:t>ccording to symptpms : </a:t>
            </a:r>
            <a:r>
              <a:rPr lang="en-US" sz="1600" dirty="0" smtClean="0">
                <a:solidFill>
                  <a:schemeClr val="dk1"/>
                </a:solidFill>
              </a:rPr>
              <a:t>“polyuria”</a:t>
            </a:r>
            <a:endParaRPr lang="en" sz="1600" dirty="0" smtClean="0">
              <a:solidFill>
                <a:schemeClr val="dk1"/>
              </a:solidFill>
            </a:endParaRPr>
          </a:p>
          <a:p>
            <a:pPr marL="0" indent="0" algn="l">
              <a:lnSpc>
                <a:spcPct val="137454"/>
              </a:lnSpc>
              <a:spcBef>
                <a:spcPts val="1000"/>
              </a:spcBef>
            </a:pPr>
            <a:r>
              <a:rPr lang="en-GB" sz="1600" b="1" dirty="0">
                <a:solidFill>
                  <a:schemeClr val="dk1"/>
                </a:solidFill>
              </a:rPr>
              <a:t>In </a:t>
            </a:r>
            <a:r>
              <a:rPr lang="en-GB" sz="1600" b="1" dirty="0" smtClean="0">
                <a:solidFill>
                  <a:schemeClr val="dk1"/>
                </a:solidFill>
              </a:rPr>
              <a:t>adults:</a:t>
            </a:r>
            <a:endParaRPr lang="en-GB" sz="1600" b="1" dirty="0">
              <a:solidFill>
                <a:schemeClr val="dk1"/>
              </a:solidFill>
            </a:endParaRPr>
          </a:p>
          <a:p>
            <a:pPr marL="0" lvl="0" indent="0" algn="l">
              <a:lnSpc>
                <a:spcPct val="137454"/>
              </a:lnSpc>
              <a:spcBef>
                <a:spcPts val="1000"/>
              </a:spcBef>
            </a:pPr>
            <a:r>
              <a:rPr lang="en-GB" sz="1600" dirty="0" smtClean="0">
                <a:solidFill>
                  <a:schemeClr val="dk1"/>
                </a:solidFill>
              </a:rPr>
              <a:t> </a:t>
            </a:r>
            <a:r>
              <a:rPr lang="en-GB" sz="1600" dirty="0">
                <a:solidFill>
                  <a:schemeClr val="dk1"/>
                </a:solidFill>
              </a:rPr>
              <a:t>-the onset is usually </a:t>
            </a:r>
            <a:r>
              <a:rPr lang="en-GB" sz="1600" b="1" dirty="0">
                <a:solidFill>
                  <a:schemeClr val="dk1"/>
                </a:solidFill>
              </a:rPr>
              <a:t>abrupt</a:t>
            </a:r>
            <a:r>
              <a:rPr lang="en-GB" sz="1600" dirty="0">
                <a:solidFill>
                  <a:schemeClr val="dk1"/>
                </a:solidFill>
              </a:rPr>
              <a:t> in </a:t>
            </a:r>
            <a:r>
              <a:rPr lang="en-GB" sz="1600" b="1" dirty="0">
                <a:solidFill>
                  <a:schemeClr val="dk1"/>
                </a:solidFill>
              </a:rPr>
              <a:t>central DI </a:t>
            </a:r>
            <a:r>
              <a:rPr lang="en-GB" sz="1600" dirty="0">
                <a:solidFill>
                  <a:schemeClr val="dk1"/>
                </a:solidFill>
              </a:rPr>
              <a:t>("I suddenly began urinating too much a few days ago").</a:t>
            </a:r>
          </a:p>
          <a:p>
            <a:pPr marL="0" lvl="0" indent="0" algn="l">
              <a:lnSpc>
                <a:spcPct val="137454"/>
              </a:lnSpc>
              <a:spcBef>
                <a:spcPts val="1000"/>
              </a:spcBef>
              <a:buClr>
                <a:schemeClr val="dk1"/>
              </a:buClr>
              <a:buSzPts val="1100"/>
              <a:buFontTx/>
              <a:buChar char="-"/>
            </a:pPr>
            <a:r>
              <a:rPr lang="en-GB" sz="1600" b="1" dirty="0">
                <a:solidFill>
                  <a:schemeClr val="dk1"/>
                </a:solidFill>
              </a:rPr>
              <a:t>gradual</a:t>
            </a:r>
            <a:r>
              <a:rPr lang="en-GB" sz="1600" dirty="0">
                <a:solidFill>
                  <a:schemeClr val="dk1"/>
                </a:solidFill>
              </a:rPr>
              <a:t> in </a:t>
            </a:r>
            <a:r>
              <a:rPr lang="en-GB" sz="1600" b="1" dirty="0">
                <a:solidFill>
                  <a:schemeClr val="dk1"/>
                </a:solidFill>
              </a:rPr>
              <a:t>acquired </a:t>
            </a:r>
            <a:r>
              <a:rPr lang="en-GB" sz="1600" b="1" dirty="0" err="1">
                <a:solidFill>
                  <a:schemeClr val="dk1"/>
                </a:solidFill>
              </a:rPr>
              <a:t>nephrogenic</a:t>
            </a:r>
            <a:r>
              <a:rPr lang="en-GB" sz="1600" b="1" dirty="0">
                <a:solidFill>
                  <a:schemeClr val="dk1"/>
                </a:solidFill>
              </a:rPr>
              <a:t> DI</a:t>
            </a:r>
            <a:r>
              <a:rPr lang="en-GB" sz="1600" dirty="0">
                <a:solidFill>
                  <a:schemeClr val="dk1"/>
                </a:solidFill>
              </a:rPr>
              <a:t> or primary polydipsia.</a:t>
            </a:r>
          </a:p>
          <a:p>
            <a:pPr marL="0" lvl="0" indent="0" algn="l">
              <a:lnSpc>
                <a:spcPct val="137454"/>
              </a:lnSpc>
              <a:spcBef>
                <a:spcPts val="1000"/>
              </a:spcBef>
            </a:pPr>
            <a:r>
              <a:rPr lang="en" sz="1600" dirty="0" smtClean="0">
                <a:solidFill>
                  <a:schemeClr val="dk1"/>
                </a:solidFill>
              </a:rPr>
              <a:t>-------------</a:t>
            </a:r>
          </a:p>
          <a:p>
            <a:pPr marL="0" lvl="0" indent="0" algn="l">
              <a:lnSpc>
                <a:spcPct val="137454"/>
              </a:lnSpc>
              <a:spcBef>
                <a:spcPts val="1000"/>
              </a:spcBef>
            </a:pPr>
            <a:r>
              <a:rPr lang="en-GB" sz="1400" b="1" dirty="0" smtClean="0">
                <a:solidFill>
                  <a:schemeClr val="dk1"/>
                </a:solidFill>
              </a:rPr>
              <a:t>H</a:t>
            </a:r>
            <a:r>
              <a:rPr lang="en" sz="1400" b="1" dirty="0" smtClean="0">
                <a:solidFill>
                  <a:schemeClr val="dk1"/>
                </a:solidFill>
              </a:rPr>
              <a:t>ereditary nephrogenic </a:t>
            </a:r>
            <a:r>
              <a:rPr lang="en" sz="1400" b="1" dirty="0">
                <a:solidFill>
                  <a:schemeClr val="dk1"/>
                </a:solidFill>
              </a:rPr>
              <a:t>DI</a:t>
            </a:r>
            <a:r>
              <a:rPr lang="en" sz="1400" dirty="0">
                <a:solidFill>
                  <a:schemeClr val="dk1"/>
                </a:solidFill>
              </a:rPr>
              <a:t>, severe polyuria (with risk of dehydration and hypernatremia) manifests during the </a:t>
            </a:r>
            <a:r>
              <a:rPr lang="en" sz="1400" b="1" dirty="0">
                <a:solidFill>
                  <a:schemeClr val="dk1"/>
                </a:solidFill>
              </a:rPr>
              <a:t>first week of </a:t>
            </a:r>
            <a:r>
              <a:rPr lang="en" sz="1400" b="1" dirty="0" smtClean="0">
                <a:solidFill>
                  <a:schemeClr val="dk1"/>
                </a:solidFill>
              </a:rPr>
              <a:t>life.</a:t>
            </a:r>
          </a:p>
          <a:p>
            <a:pPr marL="0" lvl="0" indent="0" algn="l">
              <a:lnSpc>
                <a:spcPct val="137454"/>
              </a:lnSpc>
              <a:spcBef>
                <a:spcPts val="1000"/>
              </a:spcBef>
              <a:spcAft>
                <a:spcPts val="0"/>
              </a:spcAft>
              <a:buNone/>
            </a:pPr>
            <a:r>
              <a:rPr lang="en" sz="1400" dirty="0" smtClean="0">
                <a:solidFill>
                  <a:schemeClr val="dk1"/>
                </a:solidFill>
              </a:rPr>
              <a:t> </a:t>
            </a:r>
            <a:r>
              <a:rPr lang="en" sz="1400" dirty="0">
                <a:solidFill>
                  <a:schemeClr val="dk1"/>
                </a:solidFill>
              </a:rPr>
              <a:t>In </a:t>
            </a:r>
            <a:r>
              <a:rPr lang="en" sz="1400" b="1" dirty="0">
                <a:solidFill>
                  <a:schemeClr val="dk1"/>
                </a:solidFill>
              </a:rPr>
              <a:t>familial central DI </a:t>
            </a:r>
            <a:r>
              <a:rPr lang="en" sz="1400" dirty="0">
                <a:solidFill>
                  <a:schemeClr val="dk1"/>
                </a:solidFill>
              </a:rPr>
              <a:t>(usually an autosomal dominant disease), polyuria may present </a:t>
            </a:r>
            <a:r>
              <a:rPr lang="en" sz="1400" b="1" dirty="0">
                <a:solidFill>
                  <a:schemeClr val="dk1"/>
                </a:solidFill>
              </a:rPr>
              <a:t>after the first year of life</a:t>
            </a:r>
            <a:r>
              <a:rPr lang="en" sz="1400" b="1" dirty="0" smtClean="0">
                <a:solidFill>
                  <a:schemeClr val="dk1"/>
                </a:solidFill>
              </a:rPr>
              <a:t>.</a:t>
            </a:r>
            <a:endParaRPr sz="1400" b="1" dirty="0">
              <a:solidFill>
                <a:schemeClr val="dk1"/>
              </a:solidFill>
            </a:endParaRPr>
          </a:p>
        </p:txBody>
      </p:sp>
    </p:spTree>
    <p:extLst>
      <p:ext uri="{BB962C8B-B14F-4D97-AF65-F5344CB8AC3E}">
        <p14:creationId xmlns:p14="http://schemas.microsoft.com/office/powerpoint/2010/main" val="963154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11700" y="744575"/>
            <a:ext cx="8520600" cy="854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dirty="0"/>
          </a:p>
        </p:txBody>
      </p:sp>
      <p:sp>
        <p:nvSpPr>
          <p:cNvPr id="61" name="Google Shape;61;p14"/>
          <p:cNvSpPr txBox="1">
            <a:spLocks noGrp="1"/>
          </p:cNvSpPr>
          <p:nvPr>
            <p:ph type="subTitle" idx="1"/>
          </p:nvPr>
        </p:nvSpPr>
        <p:spPr>
          <a:xfrm>
            <a:off x="311700" y="1707675"/>
            <a:ext cx="8520600" cy="3039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600" dirty="0" smtClean="0">
                <a:solidFill>
                  <a:schemeClr val="tx1"/>
                </a:solidFill>
              </a:rPr>
              <a:t>Other </a:t>
            </a:r>
            <a:r>
              <a:rPr lang="en" sz="1600" dirty="0">
                <a:solidFill>
                  <a:schemeClr val="tx1"/>
                </a:solidFill>
              </a:rPr>
              <a:t>causes of nocturia should be ruled out I.e: BPH, UTI, diet and lifestyle, and salt-wasting </a:t>
            </a:r>
            <a:r>
              <a:rPr lang="en" sz="1600" dirty="0" smtClean="0">
                <a:solidFill>
                  <a:schemeClr val="tx1"/>
                </a:solidFill>
              </a:rPr>
              <a:t>nephropathy</a:t>
            </a:r>
            <a:r>
              <a:rPr lang="en" sz="1600" dirty="0" smtClean="0">
                <a:solidFill>
                  <a:schemeClr val="tx1"/>
                </a:solidFill>
              </a:rPr>
              <a:t>.</a:t>
            </a:r>
          </a:p>
          <a:p>
            <a:pPr marL="0" lvl="0" indent="0" algn="l">
              <a:lnSpc>
                <a:spcPct val="137454"/>
              </a:lnSpc>
              <a:spcBef>
                <a:spcPts val="1000"/>
              </a:spcBef>
            </a:pPr>
            <a:r>
              <a:rPr lang="en-GB" sz="1600" b="1" dirty="0">
                <a:solidFill>
                  <a:schemeClr val="tx1"/>
                </a:solidFill>
              </a:rPr>
              <a:t>Family history</a:t>
            </a:r>
            <a:r>
              <a:rPr lang="en-GB" sz="1600" dirty="0">
                <a:solidFill>
                  <a:schemeClr val="tx1"/>
                </a:solidFill>
              </a:rPr>
              <a:t> </a:t>
            </a:r>
          </a:p>
          <a:p>
            <a:pPr marL="0" lvl="0" indent="0" algn="l">
              <a:lnSpc>
                <a:spcPct val="137454"/>
              </a:lnSpc>
              <a:spcBef>
                <a:spcPts val="1000"/>
              </a:spcBef>
              <a:buClr>
                <a:schemeClr val="dk1"/>
              </a:buClr>
              <a:buSzPts val="1100"/>
            </a:pPr>
            <a:r>
              <a:rPr lang="en-GB" sz="1600" dirty="0">
                <a:solidFill>
                  <a:schemeClr val="tx1"/>
                </a:solidFill>
              </a:rPr>
              <a:t>A family history of polyuria is helpful both for diagnosis and to identify asymptomatic members of affected families who </a:t>
            </a:r>
            <a:r>
              <a:rPr lang="en-GB" sz="1600" dirty="0" err="1">
                <a:solidFill>
                  <a:schemeClr val="tx1"/>
                </a:solidFill>
              </a:rPr>
              <a:t>harbor</a:t>
            </a:r>
            <a:r>
              <a:rPr lang="en-GB" sz="1600" dirty="0">
                <a:solidFill>
                  <a:schemeClr val="tx1"/>
                </a:solidFill>
              </a:rPr>
              <a:t> the suspect allele. </a:t>
            </a:r>
          </a:p>
          <a:p>
            <a:pPr marL="0" lvl="0" indent="0" algn="l" rtl="0">
              <a:spcBef>
                <a:spcPts val="0"/>
              </a:spcBef>
              <a:spcAft>
                <a:spcPts val="0"/>
              </a:spcAft>
              <a:buNone/>
            </a:pPr>
            <a:endParaRPr sz="1600" dirty="0">
              <a:solidFill>
                <a:schemeClr val="tx1"/>
              </a:solidFill>
            </a:endParaRPr>
          </a:p>
        </p:txBody>
      </p:sp>
    </p:spTree>
    <p:extLst>
      <p:ext uri="{BB962C8B-B14F-4D97-AF65-F5344CB8AC3E}">
        <p14:creationId xmlns:p14="http://schemas.microsoft.com/office/powerpoint/2010/main" val="4086109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965" y="275751"/>
            <a:ext cx="8520600" cy="841800"/>
          </a:xfrm>
        </p:spPr>
        <p:txBody>
          <a:bodyPr/>
          <a:lstStyle/>
          <a:p>
            <a:r>
              <a:rPr lang="en-US" dirty="0" smtClean="0"/>
              <a:t>Diagnosis</a:t>
            </a:r>
            <a:endParaRPr lang="en-US" dirty="0"/>
          </a:p>
        </p:txBody>
      </p:sp>
      <p:sp>
        <p:nvSpPr>
          <p:cNvPr id="3" name="TextBox 2"/>
          <p:cNvSpPr txBox="1"/>
          <p:nvPr/>
        </p:nvSpPr>
        <p:spPr>
          <a:xfrm>
            <a:off x="185195" y="1412111"/>
            <a:ext cx="8634714" cy="1600438"/>
          </a:xfrm>
          <a:prstGeom prst="rect">
            <a:avLst/>
          </a:prstGeom>
          <a:noFill/>
        </p:spPr>
        <p:txBody>
          <a:bodyPr wrap="square" rtlCol="0">
            <a:spAutoFit/>
          </a:bodyPr>
          <a:lstStyle/>
          <a:p>
            <a:pPr>
              <a:buFont typeface="Arial" pitchFamily="34" charset="0"/>
              <a:buChar char="•"/>
            </a:pPr>
            <a:r>
              <a:rPr lang="en-US" b="1" dirty="0" smtClean="0">
                <a:solidFill>
                  <a:schemeClr val="tx1"/>
                </a:solidFill>
              </a:rPr>
              <a:t>Urine volume </a:t>
            </a:r>
            <a:r>
              <a:rPr lang="en-US" dirty="0" smtClean="0"/>
              <a:t>must be measured to confirm </a:t>
            </a:r>
            <a:r>
              <a:rPr lang="en-US" dirty="0" err="1" smtClean="0"/>
              <a:t>polyuria</a:t>
            </a:r>
            <a:r>
              <a:rPr lang="en-US" dirty="0" smtClean="0"/>
              <a:t> </a:t>
            </a:r>
          </a:p>
          <a:p>
            <a:endParaRPr lang="en-US" dirty="0" smtClean="0"/>
          </a:p>
          <a:p>
            <a:pPr>
              <a:buFont typeface="Arial" pitchFamily="34" charset="0"/>
              <a:buChar char="•"/>
            </a:pPr>
            <a:r>
              <a:rPr lang="en-US" b="1" dirty="0" smtClean="0"/>
              <a:t>Plasma biochemistry </a:t>
            </a:r>
            <a:r>
              <a:rPr lang="en-US" dirty="0" smtClean="0"/>
              <a:t>shows high sodium concentration and </a:t>
            </a:r>
            <a:r>
              <a:rPr lang="en-US" dirty="0" err="1" smtClean="0"/>
              <a:t>osmolality</a:t>
            </a:r>
            <a:r>
              <a:rPr lang="en-US" dirty="0" smtClean="0"/>
              <a:t> </a:t>
            </a:r>
            <a:r>
              <a:rPr lang="en-US" dirty="0" smtClean="0">
                <a:solidFill>
                  <a:srgbClr val="FF0000"/>
                </a:solidFill>
              </a:rPr>
              <a:t>(&gt;300 </a:t>
            </a:r>
            <a:r>
              <a:rPr lang="en-US" dirty="0" err="1" smtClean="0">
                <a:solidFill>
                  <a:srgbClr val="FF0000"/>
                </a:solidFill>
              </a:rPr>
              <a:t>mOsm</a:t>
            </a:r>
            <a:r>
              <a:rPr lang="en-US" dirty="0" smtClean="0">
                <a:solidFill>
                  <a:srgbClr val="FF0000"/>
                </a:solidFill>
              </a:rPr>
              <a:t>/kg)</a:t>
            </a:r>
            <a:r>
              <a:rPr lang="en-US" dirty="0" smtClean="0">
                <a:solidFill>
                  <a:schemeClr val="tx1"/>
                </a:solidFill>
              </a:rPr>
              <a:t>.</a:t>
            </a:r>
            <a:r>
              <a:rPr lang="en-US" dirty="0" smtClean="0">
                <a:solidFill>
                  <a:srgbClr val="FF0000"/>
                </a:solidFill>
              </a:rPr>
              <a:t> </a:t>
            </a:r>
            <a:r>
              <a:rPr lang="en-US" dirty="0" smtClean="0"/>
              <a:t>Blood glucose, serum potassium and calcium should be measured to exclude common causes of </a:t>
            </a:r>
            <a:r>
              <a:rPr lang="en-US" dirty="0" err="1" smtClean="0"/>
              <a:t>polyuria</a:t>
            </a:r>
            <a:r>
              <a:rPr lang="en-US" dirty="0" smtClean="0"/>
              <a:t>.</a:t>
            </a:r>
          </a:p>
          <a:p>
            <a:endParaRPr lang="en-US" dirty="0" smtClean="0"/>
          </a:p>
          <a:p>
            <a:pPr>
              <a:buFont typeface="Arial" pitchFamily="34" charset="0"/>
              <a:buChar char="•"/>
            </a:pPr>
            <a:r>
              <a:rPr lang="en-US" b="1" dirty="0" smtClean="0"/>
              <a:t>Urine </a:t>
            </a:r>
            <a:r>
              <a:rPr lang="en-US" b="1" dirty="0" err="1" smtClean="0"/>
              <a:t>osmolality</a:t>
            </a:r>
            <a:r>
              <a:rPr lang="en-US" dirty="0" smtClean="0"/>
              <a:t> is inappropriately low for the high plasma </a:t>
            </a:r>
            <a:r>
              <a:rPr lang="en-US" dirty="0" err="1" smtClean="0"/>
              <a:t>osmolality</a:t>
            </a:r>
            <a:r>
              <a:rPr lang="en-US" dirty="0" smtClean="0"/>
              <a:t>. </a:t>
            </a:r>
            <a:r>
              <a:rPr lang="en-US" dirty="0" smtClean="0">
                <a:solidFill>
                  <a:srgbClr val="FF0000"/>
                </a:solidFill>
              </a:rPr>
              <a:t>(&lt;600 </a:t>
            </a:r>
            <a:r>
              <a:rPr lang="en-US" dirty="0" err="1" smtClean="0">
                <a:solidFill>
                  <a:srgbClr val="FF0000"/>
                </a:solidFill>
              </a:rPr>
              <a:t>mOsm</a:t>
            </a:r>
            <a:r>
              <a:rPr lang="en-US" dirty="0" smtClean="0">
                <a:solidFill>
                  <a:srgbClr val="FF0000"/>
                </a:solidFill>
              </a:rPr>
              <a:t>/kg)</a:t>
            </a:r>
            <a:r>
              <a:rPr lang="en-US" dirty="0" smtClean="0">
                <a:solidFill>
                  <a:schemeClr val="tx1"/>
                </a:solidFill>
              </a:rPr>
              <a:t>.</a:t>
            </a:r>
          </a:p>
          <a:p>
            <a:pPr>
              <a:buFont typeface="Arial" pitchFamily="34" charset="0"/>
              <a:buChar char="•"/>
            </a:pPr>
            <a:endParaRPr lang="en-US" dirty="0" smtClean="0"/>
          </a:p>
        </p:txBody>
      </p:sp>
    </p:spTree>
    <p:extLst>
      <p:ext uri="{BB962C8B-B14F-4D97-AF65-F5344CB8AC3E}">
        <p14:creationId xmlns:p14="http://schemas.microsoft.com/office/powerpoint/2010/main" val="1535477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3" name="Google Shape;73;p16"/>
          <p:cNvSpPr txBox="1">
            <a:spLocks noGrp="1"/>
          </p:cNvSpPr>
          <p:nvPr>
            <p:ph type="subTitle" idx="1"/>
          </p:nvPr>
        </p:nvSpPr>
        <p:spPr>
          <a:xfrm>
            <a:off x="0" y="166384"/>
            <a:ext cx="8520600" cy="792600"/>
          </a:xfrm>
          <a:prstGeom prst="rect">
            <a:avLst/>
          </a:prstGeom>
        </p:spPr>
        <p:txBody>
          <a:bodyPr spcFirstLastPara="1" wrap="square" lIns="91425" tIns="91425" rIns="91425" bIns="91425" anchor="t" anchorCtr="0">
            <a:noAutofit/>
          </a:bodyPr>
          <a:lstStyle/>
          <a:p>
            <a:pPr marL="0" lvl="0" indent="0" algn="l" rtl="0">
              <a:lnSpc>
                <a:spcPct val="137454"/>
              </a:lnSpc>
              <a:spcBef>
                <a:spcPts val="1000"/>
              </a:spcBef>
              <a:spcAft>
                <a:spcPts val="0"/>
              </a:spcAft>
              <a:buNone/>
            </a:pPr>
            <a:r>
              <a:rPr lang="en" sz="1600" b="1" dirty="0">
                <a:solidFill>
                  <a:schemeClr val="dk1"/>
                </a:solidFill>
              </a:rPr>
              <a:t>The water restriction test:</a:t>
            </a:r>
            <a:endParaRPr sz="1600" b="1" dirty="0">
              <a:solidFill>
                <a:schemeClr val="dk1"/>
              </a:solidFill>
            </a:endParaRPr>
          </a:p>
          <a:p>
            <a:pPr marL="0" lvl="0" indent="0" algn="l" rtl="0">
              <a:lnSpc>
                <a:spcPct val="137454"/>
              </a:lnSpc>
              <a:spcBef>
                <a:spcPts val="1000"/>
              </a:spcBef>
              <a:spcAft>
                <a:spcPts val="0"/>
              </a:spcAft>
              <a:buFont typeface="Arial" pitchFamily="34" charset="0"/>
              <a:buChar char="•"/>
            </a:pPr>
            <a:r>
              <a:rPr lang="en" sz="1400" dirty="0">
                <a:solidFill>
                  <a:schemeClr val="dk1"/>
                </a:solidFill>
              </a:rPr>
              <a:t>measurement of the urine volume and osmolality every hour and the plasma sodium concentration and osmolality every two </a:t>
            </a:r>
            <a:r>
              <a:rPr lang="en" sz="1400" dirty="0" smtClean="0">
                <a:solidFill>
                  <a:schemeClr val="dk1"/>
                </a:solidFill>
              </a:rPr>
              <a:t>hours for up to 8 hrs. </a:t>
            </a:r>
            <a:endParaRPr sz="1400" dirty="0">
              <a:solidFill>
                <a:schemeClr val="dk1"/>
              </a:solidFill>
            </a:endParaRPr>
          </a:p>
          <a:p>
            <a:pPr marL="0" lvl="0" indent="0" algn="l" rtl="0">
              <a:lnSpc>
                <a:spcPct val="137454"/>
              </a:lnSpc>
              <a:spcBef>
                <a:spcPts val="1000"/>
              </a:spcBef>
              <a:spcAft>
                <a:spcPts val="0"/>
              </a:spcAft>
              <a:buFont typeface="Arial" pitchFamily="34" charset="0"/>
              <a:buChar char="•"/>
            </a:pPr>
            <a:r>
              <a:rPr lang="en" sz="1400" dirty="0">
                <a:solidFill>
                  <a:schemeClr val="dk1"/>
                </a:solidFill>
              </a:rPr>
              <a:t>Water restriction starts two to three hours before the </a:t>
            </a:r>
            <a:r>
              <a:rPr lang="en" sz="1400" dirty="0" smtClean="0">
                <a:solidFill>
                  <a:schemeClr val="dk1"/>
                </a:solidFill>
              </a:rPr>
              <a:t>test.</a:t>
            </a:r>
            <a:endParaRPr lang="en" sz="1400" dirty="0">
              <a:solidFill>
                <a:schemeClr val="dk1"/>
              </a:solidFill>
            </a:endParaRPr>
          </a:p>
          <a:p>
            <a:pPr marL="0" lvl="0" indent="0" algn="l" rtl="0">
              <a:lnSpc>
                <a:spcPct val="137454"/>
              </a:lnSpc>
              <a:spcBef>
                <a:spcPts val="1000"/>
              </a:spcBef>
              <a:spcAft>
                <a:spcPts val="0"/>
              </a:spcAft>
              <a:buNone/>
            </a:pPr>
            <a:r>
              <a:rPr lang="en" sz="1400" dirty="0" smtClean="0">
                <a:solidFill>
                  <a:schemeClr val="dk1"/>
                </a:solidFill>
              </a:rPr>
              <a:t>*overnight </a:t>
            </a:r>
            <a:r>
              <a:rPr lang="en" sz="1400" dirty="0">
                <a:solidFill>
                  <a:schemeClr val="dk1"/>
                </a:solidFill>
              </a:rPr>
              <a:t>fluid restriction should be </a:t>
            </a:r>
            <a:r>
              <a:rPr lang="en" sz="1400" b="1" dirty="0">
                <a:solidFill>
                  <a:schemeClr val="dk1"/>
                </a:solidFill>
              </a:rPr>
              <a:t>avoided</a:t>
            </a:r>
            <a:r>
              <a:rPr lang="en" sz="1400" dirty="0">
                <a:solidFill>
                  <a:schemeClr val="dk1"/>
                </a:solidFill>
              </a:rPr>
              <a:t> since potentially severe volume depletion and hypernatremia can be induced in patients with marked polyuria.</a:t>
            </a:r>
            <a:endParaRPr sz="1400" dirty="0">
              <a:solidFill>
                <a:schemeClr val="dk1"/>
              </a:solidFill>
            </a:endParaRPr>
          </a:p>
          <a:p>
            <a:pPr marL="0" lvl="0" indent="0" algn="l" rtl="0">
              <a:lnSpc>
                <a:spcPct val="137454"/>
              </a:lnSpc>
              <a:spcBef>
                <a:spcPts val="1000"/>
              </a:spcBef>
              <a:spcAft>
                <a:spcPts val="0"/>
              </a:spcAft>
              <a:buClr>
                <a:schemeClr val="dk1"/>
              </a:buClr>
              <a:buSzPts val="1100"/>
              <a:buFont typeface="Arial"/>
              <a:buNone/>
            </a:pPr>
            <a:r>
              <a:rPr lang="en" sz="1400" dirty="0" smtClean="0">
                <a:solidFill>
                  <a:schemeClr val="dk1"/>
                </a:solidFill>
              </a:rPr>
              <a:t>-</a:t>
            </a:r>
            <a:r>
              <a:rPr lang="en" sz="1400" u="sng" dirty="0" smtClean="0">
                <a:solidFill>
                  <a:schemeClr val="dk1"/>
                </a:solidFill>
              </a:rPr>
              <a:t>The </a:t>
            </a:r>
            <a:r>
              <a:rPr lang="en" sz="1400" u="sng" dirty="0">
                <a:solidFill>
                  <a:schemeClr val="dk1"/>
                </a:solidFill>
              </a:rPr>
              <a:t>water restriction test in adults is continued until one of the following end points is reached:</a:t>
            </a:r>
            <a:endParaRPr sz="1400" u="sng" dirty="0">
              <a:solidFill>
                <a:schemeClr val="dk1"/>
              </a:solidFill>
            </a:endParaRPr>
          </a:p>
          <a:p>
            <a:pPr marL="279400" lvl="0" indent="0" algn="l" rtl="0">
              <a:lnSpc>
                <a:spcPct val="137454"/>
              </a:lnSpc>
              <a:spcBef>
                <a:spcPts val="1000"/>
              </a:spcBef>
              <a:spcAft>
                <a:spcPts val="0"/>
              </a:spcAft>
              <a:buClr>
                <a:schemeClr val="dk1"/>
              </a:buClr>
              <a:buSzPts val="1100"/>
              <a:buFont typeface="Arial"/>
              <a:buNone/>
            </a:pPr>
            <a:r>
              <a:rPr lang="en" sz="1400" dirty="0">
                <a:solidFill>
                  <a:schemeClr val="dk1"/>
                </a:solidFill>
                <a:latin typeface="Times New Roman"/>
                <a:ea typeface="Times New Roman"/>
                <a:cs typeface="Times New Roman"/>
                <a:sym typeface="Times New Roman"/>
              </a:rPr>
              <a:t>●</a:t>
            </a:r>
            <a:r>
              <a:rPr lang="en" sz="1400" dirty="0">
                <a:solidFill>
                  <a:schemeClr val="dk1"/>
                </a:solidFill>
              </a:rPr>
              <a:t>The urine osmolality reaches a clearly normal value (above 600 mosmol/kg), indicating that both ADH release and effect are intact. </a:t>
            </a:r>
            <a:endParaRPr sz="1400" dirty="0">
              <a:solidFill>
                <a:schemeClr val="dk1"/>
              </a:solidFill>
            </a:endParaRPr>
          </a:p>
          <a:p>
            <a:pPr marL="279400" lvl="0" indent="0" algn="l" rtl="0">
              <a:lnSpc>
                <a:spcPct val="137454"/>
              </a:lnSpc>
              <a:spcBef>
                <a:spcPts val="1000"/>
              </a:spcBef>
              <a:spcAft>
                <a:spcPts val="0"/>
              </a:spcAft>
              <a:buClr>
                <a:schemeClr val="dk1"/>
              </a:buClr>
              <a:buSzPts val="1100"/>
              <a:buFont typeface="Arial"/>
              <a:buNone/>
            </a:pPr>
            <a:r>
              <a:rPr lang="en" sz="1400" dirty="0">
                <a:solidFill>
                  <a:schemeClr val="dk1"/>
                </a:solidFill>
                <a:latin typeface="Times New Roman"/>
                <a:ea typeface="Times New Roman"/>
                <a:cs typeface="Times New Roman"/>
                <a:sym typeface="Times New Roman"/>
              </a:rPr>
              <a:t>●</a:t>
            </a:r>
            <a:r>
              <a:rPr lang="en" sz="1400" dirty="0">
                <a:solidFill>
                  <a:schemeClr val="dk1"/>
                </a:solidFill>
              </a:rPr>
              <a:t>The urine osmolality is stable on two or three successive hourly measurements despite a rising plasma osmolality.</a:t>
            </a:r>
            <a:endParaRPr sz="1400" dirty="0">
              <a:solidFill>
                <a:schemeClr val="dk1"/>
              </a:solidFill>
            </a:endParaRPr>
          </a:p>
          <a:p>
            <a:pPr marL="279400" lvl="0" indent="0" algn="l" rtl="0">
              <a:lnSpc>
                <a:spcPct val="137454"/>
              </a:lnSpc>
              <a:spcBef>
                <a:spcPts val="1000"/>
              </a:spcBef>
              <a:spcAft>
                <a:spcPts val="0"/>
              </a:spcAft>
              <a:buClr>
                <a:schemeClr val="dk1"/>
              </a:buClr>
              <a:buSzPts val="1100"/>
              <a:buFont typeface="Arial"/>
              <a:buNone/>
            </a:pPr>
            <a:r>
              <a:rPr lang="en" sz="1400" dirty="0">
                <a:solidFill>
                  <a:schemeClr val="dk1"/>
                </a:solidFill>
                <a:latin typeface="Times New Roman"/>
                <a:ea typeface="Times New Roman"/>
                <a:cs typeface="Times New Roman"/>
                <a:sym typeface="Times New Roman"/>
              </a:rPr>
              <a:t>●</a:t>
            </a:r>
            <a:r>
              <a:rPr lang="en" sz="1400" dirty="0">
                <a:solidFill>
                  <a:schemeClr val="dk1"/>
                </a:solidFill>
              </a:rPr>
              <a:t>The plasma osmolality exceeds 295 to 300 mosmol/kg or the plasma sodium is 145 mEq/L or higher.</a:t>
            </a:r>
            <a:endParaRPr sz="1400" dirty="0">
              <a:solidFill>
                <a:schemeClr val="dk1"/>
              </a:solidFill>
            </a:endParaRPr>
          </a:p>
          <a:p>
            <a:pPr marL="0" lvl="0" indent="0" algn="ctr" rtl="0">
              <a:spcBef>
                <a:spcPts val="1000"/>
              </a:spcBef>
              <a:spcAft>
                <a:spcPts val="0"/>
              </a:spcAft>
              <a:buNone/>
            </a:pPr>
            <a:endParaRPr dirty="0"/>
          </a:p>
        </p:txBody>
      </p:sp>
    </p:spTree>
    <p:extLst>
      <p:ext uri="{BB962C8B-B14F-4D97-AF65-F5344CB8AC3E}">
        <p14:creationId xmlns:p14="http://schemas.microsoft.com/office/powerpoint/2010/main" val="1441434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276976" y="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Diagnosis	</a:t>
            </a:r>
            <a:endParaRPr dirty="0"/>
          </a:p>
        </p:txBody>
      </p:sp>
      <p:sp>
        <p:nvSpPr>
          <p:cNvPr id="79" name="Google Shape;79;p17"/>
          <p:cNvSpPr txBox="1">
            <a:spLocks noGrp="1"/>
          </p:cNvSpPr>
          <p:nvPr>
            <p:ph type="body" idx="1"/>
          </p:nvPr>
        </p:nvSpPr>
        <p:spPr>
          <a:xfrm>
            <a:off x="266218" y="677912"/>
            <a:ext cx="8566082" cy="446558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When and how to give </a:t>
            </a:r>
            <a:r>
              <a:rPr lang="en" dirty="0" smtClean="0"/>
              <a:t>desmopressin?</a:t>
            </a:r>
            <a:endParaRPr dirty="0"/>
          </a:p>
          <a:p>
            <a:pPr marL="0" lvl="0" indent="0" algn="l" rtl="0">
              <a:spcBef>
                <a:spcPts val="1600"/>
              </a:spcBef>
              <a:spcAft>
                <a:spcPts val="0"/>
              </a:spcAft>
              <a:buNone/>
            </a:pPr>
            <a:r>
              <a:rPr lang="en" sz="1100" dirty="0">
                <a:solidFill>
                  <a:schemeClr val="dk1"/>
                </a:solidFill>
                <a:highlight>
                  <a:srgbClr val="FFFFFF"/>
                </a:highlight>
              </a:rPr>
              <a:t> </a:t>
            </a:r>
            <a:r>
              <a:rPr lang="en" sz="1400" b="1" u="sng" dirty="0">
                <a:solidFill>
                  <a:srgbClr val="FF0000"/>
                </a:solidFill>
                <a:highlight>
                  <a:srgbClr val="FFFFFF"/>
                </a:highlight>
                <a:hlinkClick r:id="rId3"/>
              </a:rPr>
              <a:t>desmopressin</a:t>
            </a:r>
            <a:r>
              <a:rPr lang="en" sz="1400" dirty="0">
                <a:solidFill>
                  <a:srgbClr val="FF0000"/>
                </a:solidFill>
                <a:highlight>
                  <a:srgbClr val="FFFFFF"/>
                </a:highlight>
              </a:rPr>
              <a:t> </a:t>
            </a:r>
            <a:r>
              <a:rPr lang="en" sz="1400" dirty="0">
                <a:solidFill>
                  <a:schemeClr val="dk1"/>
                </a:solidFill>
                <a:highlight>
                  <a:srgbClr val="FFFFFF"/>
                </a:highlight>
              </a:rPr>
              <a:t>is administered (10 mcg by nasal insufflation or 4 mcg </a:t>
            </a:r>
            <a:r>
              <a:rPr lang="en" sz="1400" dirty="0" smtClean="0">
                <a:solidFill>
                  <a:schemeClr val="dk1"/>
                </a:solidFill>
                <a:highlight>
                  <a:srgbClr val="FFFFFF"/>
                </a:highlight>
              </a:rPr>
              <a:t>Intramuscularly) </a:t>
            </a:r>
            <a:endParaRPr sz="1400" dirty="0">
              <a:solidFill>
                <a:schemeClr val="dk1"/>
              </a:solidFill>
              <a:highlight>
                <a:srgbClr val="FFFFFF"/>
              </a:highlight>
            </a:endParaRPr>
          </a:p>
          <a:p>
            <a:pPr marL="0" lvl="0" indent="0" algn="l" rtl="0">
              <a:spcBef>
                <a:spcPts val="1600"/>
              </a:spcBef>
              <a:spcAft>
                <a:spcPts val="0"/>
              </a:spcAft>
              <a:buNone/>
            </a:pPr>
            <a:r>
              <a:rPr lang="en" sz="1400" dirty="0" smtClean="0">
                <a:solidFill>
                  <a:schemeClr val="dk1"/>
                </a:solidFill>
                <a:highlight>
                  <a:srgbClr val="FFFFFF"/>
                </a:highlight>
              </a:rPr>
              <a:t>The </a:t>
            </a:r>
            <a:r>
              <a:rPr lang="en" sz="1400" dirty="0">
                <a:solidFill>
                  <a:schemeClr val="dk1"/>
                </a:solidFill>
                <a:highlight>
                  <a:srgbClr val="FFFFFF"/>
                </a:highlight>
              </a:rPr>
              <a:t>urine osmolality and volume should be measured every 30 minutes over the next two hours. </a:t>
            </a:r>
            <a:endParaRPr sz="1400" dirty="0">
              <a:solidFill>
                <a:schemeClr val="dk1"/>
              </a:solidFill>
              <a:highlight>
                <a:srgbClr val="FFFFFF"/>
              </a:highlight>
            </a:endParaRPr>
          </a:p>
          <a:p>
            <a:pPr marL="0" lvl="0" indent="0" algn="l" rtl="0">
              <a:spcBef>
                <a:spcPts val="1600"/>
              </a:spcBef>
              <a:spcAft>
                <a:spcPts val="1600"/>
              </a:spcAft>
              <a:buNone/>
            </a:pPr>
            <a:r>
              <a:rPr lang="en" sz="1400" b="1" dirty="0" smtClean="0">
                <a:solidFill>
                  <a:schemeClr val="dk1"/>
                </a:solidFill>
                <a:highlight>
                  <a:srgbClr val="FFFFFF"/>
                </a:highlight>
              </a:rPr>
              <a:t>Interpretation: - diabetes insipidus is confirmed by a plasma osmolality &gt; 300 mOsm/kg with a urine osmolality &lt;600 mOsm/kg</a:t>
            </a:r>
            <a:endParaRPr lang="en" sz="1400" dirty="0">
              <a:solidFill>
                <a:schemeClr val="dk1"/>
              </a:solidFill>
              <a:highlight>
                <a:srgbClr val="FFFFFF"/>
              </a:highlight>
            </a:endParaRPr>
          </a:p>
          <a:p>
            <a:pPr marL="0" lvl="0" indent="0" algn="l" rtl="0">
              <a:spcBef>
                <a:spcPts val="1600"/>
              </a:spcBef>
              <a:spcAft>
                <a:spcPts val="1600"/>
              </a:spcAft>
              <a:buNone/>
            </a:pPr>
            <a:r>
              <a:rPr lang="en" sz="1400" b="1" dirty="0" smtClean="0">
                <a:solidFill>
                  <a:schemeClr val="dk1"/>
                </a:solidFill>
                <a:highlight>
                  <a:srgbClr val="FFFFFF"/>
                </a:highlight>
              </a:rPr>
              <a:t>          </a:t>
            </a:r>
            <a:r>
              <a:rPr lang="en" sz="1400" b="1" dirty="0" smtClean="0">
                <a:solidFill>
                  <a:schemeClr val="dk1"/>
                </a:solidFill>
                <a:highlight>
                  <a:srgbClr val="FFFFFF"/>
                </a:highlight>
              </a:rPr>
              <a:t>- </a:t>
            </a:r>
            <a:r>
              <a:rPr lang="en" sz="1400" b="1" dirty="0" smtClean="0">
                <a:solidFill>
                  <a:srgbClr val="FF0000"/>
                </a:solidFill>
                <a:highlight>
                  <a:srgbClr val="FFFFFF"/>
                </a:highlight>
              </a:rPr>
              <a:t>Central </a:t>
            </a:r>
            <a:r>
              <a:rPr lang="en" sz="1400" b="1" dirty="0" smtClean="0">
                <a:solidFill>
                  <a:schemeClr val="bg2"/>
                </a:solidFill>
                <a:highlight>
                  <a:srgbClr val="FFFFFF"/>
                </a:highlight>
              </a:rPr>
              <a:t>Diabetes isipidus </a:t>
            </a:r>
            <a:r>
              <a:rPr lang="en" sz="1400" b="1" dirty="0" smtClean="0">
                <a:solidFill>
                  <a:schemeClr val="dk1"/>
                </a:solidFill>
                <a:highlight>
                  <a:srgbClr val="FFFFFF"/>
                </a:highlight>
              </a:rPr>
              <a:t>is confirmed if urine osmolality rises at least 50% </a:t>
            </a:r>
            <a:r>
              <a:rPr lang="en" sz="1400" b="1" dirty="0" smtClean="0">
                <a:solidFill>
                  <a:schemeClr val="dk1"/>
                </a:solidFill>
                <a:highlight>
                  <a:srgbClr val="FFFFFF"/>
                </a:highlight>
              </a:rPr>
              <a:t>after DDAVP</a:t>
            </a:r>
            <a:endParaRPr lang="en" sz="1400" b="1" dirty="0" smtClean="0">
              <a:solidFill>
                <a:schemeClr val="dk1"/>
              </a:solidFill>
              <a:highlight>
                <a:srgbClr val="FFFFFF"/>
              </a:highlight>
            </a:endParaRPr>
          </a:p>
          <a:p>
            <a:pPr marL="0" lvl="0" indent="0" algn="l" rtl="0">
              <a:spcBef>
                <a:spcPts val="1600"/>
              </a:spcBef>
              <a:spcAft>
                <a:spcPts val="1600"/>
              </a:spcAft>
              <a:buNone/>
            </a:pPr>
            <a:r>
              <a:rPr lang="en" sz="1400" b="1" dirty="0" smtClean="0">
                <a:solidFill>
                  <a:schemeClr val="dk1"/>
                </a:solidFill>
                <a:highlight>
                  <a:srgbClr val="FFFFFF"/>
                </a:highlight>
              </a:rPr>
              <a:t>          </a:t>
            </a:r>
            <a:r>
              <a:rPr lang="en" sz="1400" b="1" dirty="0" smtClean="0">
                <a:solidFill>
                  <a:schemeClr val="dk1"/>
                </a:solidFill>
                <a:highlight>
                  <a:srgbClr val="FFFFFF"/>
                </a:highlight>
              </a:rPr>
              <a:t>- </a:t>
            </a:r>
            <a:r>
              <a:rPr lang="en" sz="1400" b="1" dirty="0" smtClean="0">
                <a:solidFill>
                  <a:srgbClr val="FF0000"/>
                </a:solidFill>
                <a:highlight>
                  <a:srgbClr val="FFFFFF"/>
                </a:highlight>
              </a:rPr>
              <a:t>Nephrogenic</a:t>
            </a:r>
            <a:r>
              <a:rPr lang="en" sz="1400" b="1" dirty="0" smtClean="0">
                <a:solidFill>
                  <a:schemeClr val="dk1"/>
                </a:solidFill>
                <a:highlight>
                  <a:srgbClr val="FFFFFF"/>
                </a:highlight>
              </a:rPr>
              <a:t> diabetes insipidus is confirmed if DDAVP does not concentrate the urine.</a:t>
            </a:r>
          </a:p>
          <a:p>
            <a:pPr marL="0" lvl="0" indent="0" algn="l" rtl="0">
              <a:spcBef>
                <a:spcPts val="1600"/>
              </a:spcBef>
              <a:spcAft>
                <a:spcPts val="1600"/>
              </a:spcAft>
              <a:buNone/>
            </a:pPr>
            <a:r>
              <a:rPr lang="en" sz="1400" b="1" dirty="0" smtClean="0">
                <a:solidFill>
                  <a:schemeClr val="dk1"/>
                </a:solidFill>
                <a:highlight>
                  <a:srgbClr val="FFFFFF"/>
                </a:highlight>
              </a:rPr>
              <a:t>          </a:t>
            </a:r>
            <a:r>
              <a:rPr lang="en" sz="1400" b="1" dirty="0" smtClean="0">
                <a:solidFill>
                  <a:schemeClr val="dk1"/>
                </a:solidFill>
                <a:highlight>
                  <a:srgbClr val="FFFFFF"/>
                </a:highlight>
              </a:rPr>
              <a:t>- </a:t>
            </a:r>
            <a:r>
              <a:rPr lang="en" sz="1400" b="1" dirty="0" smtClean="0">
                <a:solidFill>
                  <a:srgbClr val="FF0000"/>
                </a:solidFill>
                <a:highlight>
                  <a:srgbClr val="FFFFFF"/>
                </a:highlight>
              </a:rPr>
              <a:t>primary polydipsia </a:t>
            </a:r>
            <a:r>
              <a:rPr lang="en" sz="1400" b="1" dirty="0" smtClean="0">
                <a:solidFill>
                  <a:schemeClr val="dk1"/>
                </a:solidFill>
                <a:highlight>
                  <a:srgbClr val="FFFFFF"/>
                </a:highlight>
              </a:rPr>
              <a:t>is suggested by low plasma osmolality at the start of the test.</a:t>
            </a:r>
          </a:p>
          <a:p>
            <a:pPr marL="0" lvl="0" indent="0" algn="l" rtl="0">
              <a:spcBef>
                <a:spcPts val="1600"/>
              </a:spcBef>
              <a:spcAft>
                <a:spcPts val="1600"/>
              </a:spcAft>
              <a:buNone/>
            </a:pPr>
            <a:endParaRPr lang="en" sz="1400" b="1" dirty="0" smtClean="0">
              <a:solidFill>
                <a:schemeClr val="dk1"/>
              </a:solidFill>
              <a:highlight>
                <a:srgbClr val="FFFFFF"/>
              </a:highlight>
            </a:endParaRPr>
          </a:p>
        </p:txBody>
      </p:sp>
    </p:spTree>
    <p:extLst>
      <p:ext uri="{BB962C8B-B14F-4D97-AF65-F5344CB8AC3E}">
        <p14:creationId xmlns:p14="http://schemas.microsoft.com/office/powerpoint/2010/main" val="37028395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34.jpg"/>
          <p:cNvPicPr>
            <a:picLocks noChangeAspect="1"/>
          </p:cNvPicPr>
          <p:nvPr/>
        </p:nvPicPr>
        <p:blipFill>
          <a:blip r:embed="rId2"/>
          <a:stretch>
            <a:fillRect/>
          </a:stretch>
        </p:blipFill>
        <p:spPr>
          <a:xfrm>
            <a:off x="1053295" y="345487"/>
            <a:ext cx="6751315" cy="4798013"/>
          </a:xfrm>
          <a:prstGeom prst="rect">
            <a:avLst/>
          </a:prstGeom>
        </p:spPr>
      </p:pic>
    </p:spTree>
    <p:extLst>
      <p:ext uri="{BB962C8B-B14F-4D97-AF65-F5344CB8AC3E}">
        <p14:creationId xmlns:p14="http://schemas.microsoft.com/office/powerpoint/2010/main" val="2095462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Treatment</a:t>
            </a:r>
            <a:endParaRPr dirty="0"/>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Goal of treatment:</a:t>
            </a:r>
            <a:endParaRPr dirty="0"/>
          </a:p>
          <a:p>
            <a:pPr marL="0" lvl="0" indent="0" algn="l" rtl="0">
              <a:spcBef>
                <a:spcPts val="1600"/>
              </a:spcBef>
              <a:spcAft>
                <a:spcPts val="0"/>
              </a:spcAft>
              <a:buNone/>
            </a:pPr>
            <a:r>
              <a:rPr lang="en" dirty="0"/>
              <a:t>To reduce symptoms; mainly nocturia.</a:t>
            </a:r>
            <a:endParaRPr dirty="0"/>
          </a:p>
          <a:p>
            <a:pPr marL="0" lvl="0" indent="0" algn="l" rtl="0">
              <a:spcBef>
                <a:spcPts val="1600"/>
              </a:spcBef>
              <a:spcAft>
                <a:spcPts val="0"/>
              </a:spcAft>
              <a:buNone/>
            </a:pPr>
            <a:r>
              <a:rPr lang="en" dirty="0"/>
              <a:t>Complete and partial control of DI</a:t>
            </a:r>
            <a:endParaRPr dirty="0"/>
          </a:p>
          <a:p>
            <a:pPr marL="0" lvl="0" indent="0" algn="l" rtl="0">
              <a:spcBef>
                <a:spcPts val="1600"/>
              </a:spcBef>
              <a:spcAft>
                <a:spcPts val="0"/>
              </a:spcAft>
              <a:buNone/>
            </a:pPr>
            <a:r>
              <a:rPr lang="en" dirty="0"/>
              <a:t>bedtime Desmopressin leads to complete night control</a:t>
            </a:r>
            <a:endParaRPr dirty="0"/>
          </a:p>
          <a:p>
            <a:pPr marL="0" lvl="0" indent="0" algn="l" rtl="0">
              <a:spcBef>
                <a:spcPts val="1600"/>
              </a:spcBef>
              <a:spcAft>
                <a:spcPts val="0"/>
              </a:spcAft>
              <a:buNone/>
            </a:pPr>
            <a:r>
              <a:rPr lang="en" dirty="0" smtClean="0"/>
              <a:t>Partial </a:t>
            </a:r>
            <a:r>
              <a:rPr lang="en" dirty="0"/>
              <a:t>at daytime to avoid hyponatremia and fluid restriction.</a:t>
            </a:r>
            <a:endParaRPr dirty="0"/>
          </a:p>
          <a:p>
            <a:pPr marL="0" lvl="0" indent="0" algn="l" rtl="0">
              <a:spcBef>
                <a:spcPts val="1600"/>
              </a:spcBef>
              <a:spcAft>
                <a:spcPts val="0"/>
              </a:spcAft>
              <a:buNone/>
            </a:pPr>
            <a:endParaRPr dirty="0"/>
          </a:p>
          <a:p>
            <a:pPr marL="0" lvl="0" indent="0" algn="l" rtl="0">
              <a:spcBef>
                <a:spcPts val="1600"/>
              </a:spcBef>
              <a:spcAft>
                <a:spcPts val="1600"/>
              </a:spcAft>
              <a:buNone/>
            </a:pPr>
            <a:endParaRPr dirty="0"/>
          </a:p>
        </p:txBody>
      </p:sp>
    </p:spTree>
    <p:extLst>
      <p:ext uri="{BB962C8B-B14F-4D97-AF65-F5344CB8AC3E}">
        <p14:creationId xmlns:p14="http://schemas.microsoft.com/office/powerpoint/2010/main" val="3495595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treatment</a:t>
            </a:r>
            <a:endParaRPr dirty="0"/>
          </a:p>
        </p:txBody>
      </p:sp>
      <p:sp>
        <p:nvSpPr>
          <p:cNvPr id="97" name="Google Shape;97;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Central DI:</a:t>
            </a:r>
            <a:br>
              <a:rPr lang="en" dirty="0"/>
            </a:br>
            <a:r>
              <a:rPr lang="en" dirty="0"/>
              <a:t>1) </a:t>
            </a:r>
            <a:r>
              <a:rPr lang="en" dirty="0">
                <a:solidFill>
                  <a:srgbClr val="FF0000"/>
                </a:solidFill>
              </a:rPr>
              <a:t>desmopressin</a:t>
            </a:r>
            <a:r>
              <a:rPr lang="en" dirty="0"/>
              <a:t>; in almost all patients</a:t>
            </a:r>
            <a:endParaRPr dirty="0"/>
          </a:p>
          <a:p>
            <a:pPr marL="0" lvl="0" indent="0" algn="l" rtl="0">
              <a:spcBef>
                <a:spcPts val="1600"/>
              </a:spcBef>
              <a:spcAft>
                <a:spcPts val="0"/>
              </a:spcAft>
              <a:buNone/>
            </a:pPr>
            <a:r>
              <a:rPr lang="en" dirty="0"/>
              <a:t>Risk of hyponatremia.</a:t>
            </a:r>
            <a:endParaRPr dirty="0"/>
          </a:p>
          <a:p>
            <a:pPr marL="0" lvl="0" indent="0" algn="l" rtl="0">
              <a:spcBef>
                <a:spcPts val="1600"/>
              </a:spcBef>
              <a:spcAft>
                <a:spcPts val="0"/>
              </a:spcAft>
              <a:buNone/>
            </a:pPr>
            <a:r>
              <a:rPr lang="en" dirty="0"/>
              <a:t>Dosing: </a:t>
            </a:r>
            <a:endParaRPr dirty="0"/>
          </a:p>
          <a:p>
            <a:pPr marL="0" lvl="0" indent="0" algn="l" rtl="0">
              <a:spcBef>
                <a:spcPts val="1600"/>
              </a:spcBef>
              <a:spcAft>
                <a:spcPts val="0"/>
              </a:spcAft>
              <a:buNone/>
            </a:pPr>
            <a:r>
              <a:rPr lang="en" sz="1100" dirty="0">
                <a:solidFill>
                  <a:schemeClr val="dk1"/>
                </a:solidFill>
                <a:highlight>
                  <a:srgbClr val="FFFFFF"/>
                </a:highlight>
              </a:rPr>
              <a:t>the first dose (0.1 or 0.2 mg tablet or 5 to 10 mcg of the nasal spray) is typically given at bedtime; half the dose is given during the day if symptoms of polyuria appeared later during the day.</a:t>
            </a:r>
            <a:endParaRPr dirty="0"/>
          </a:p>
          <a:p>
            <a:pPr marL="0" lvl="0" indent="0" algn="l" rtl="0">
              <a:spcBef>
                <a:spcPts val="1600"/>
              </a:spcBef>
              <a:spcAft>
                <a:spcPts val="0"/>
              </a:spcAft>
              <a:buNone/>
            </a:pPr>
            <a:r>
              <a:rPr lang="en" dirty="0"/>
              <a:t>2) other drugs: chlorpropamide, bromocreptine, thiazides, NSAIDs</a:t>
            </a:r>
            <a:endParaRPr dirty="0"/>
          </a:p>
          <a:p>
            <a:pPr marL="0" lvl="0" indent="0" algn="l" rtl="0">
              <a:spcBef>
                <a:spcPts val="1600"/>
              </a:spcBef>
              <a:spcAft>
                <a:spcPts val="1600"/>
              </a:spcAft>
              <a:buNone/>
            </a:pPr>
            <a:r>
              <a:rPr lang="en" dirty="0"/>
              <a:t>3) diet modifications </a:t>
            </a:r>
            <a:endParaRPr dirty="0"/>
          </a:p>
        </p:txBody>
      </p:sp>
    </p:spTree>
    <p:extLst>
      <p:ext uri="{BB962C8B-B14F-4D97-AF65-F5344CB8AC3E}">
        <p14:creationId xmlns:p14="http://schemas.microsoft.com/office/powerpoint/2010/main" val="2367267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067" y="179211"/>
            <a:ext cx="8520600" cy="572700"/>
          </a:xfrm>
        </p:spPr>
        <p:txBody>
          <a:bodyPr/>
          <a:lstStyle/>
          <a:p>
            <a:r>
              <a:rPr lang="en-US" b="1" dirty="0" smtClean="0"/>
              <a:t>ADH function</a:t>
            </a:r>
            <a:endParaRPr lang="en-US" b="1" dirty="0"/>
          </a:p>
        </p:txBody>
      </p:sp>
      <p:pic>
        <p:nvPicPr>
          <p:cNvPr id="7" name="عنصر نائب للمحتوى 6" descr="to-find-the-lecture-notes-for-lecture-10-endocrine-system-31-728.jpg"/>
          <p:cNvPicPr>
            <a:picLocks noGrp="1" noChangeAspect="1"/>
          </p:cNvPicPr>
          <p:nvPr>
            <p:ph idx="1"/>
          </p:nvPr>
        </p:nvPicPr>
        <p:blipFill>
          <a:blip r:embed="rId2"/>
          <a:stretch>
            <a:fillRect/>
          </a:stretch>
        </p:blipFill>
        <p:spPr>
          <a:xfrm>
            <a:off x="744280" y="659219"/>
            <a:ext cx="8027580" cy="4484281"/>
          </a:xfrm>
        </p:spPr>
      </p:pic>
    </p:spTree>
    <p:extLst>
      <p:ext uri="{BB962C8B-B14F-4D97-AF65-F5344CB8AC3E}">
        <p14:creationId xmlns:p14="http://schemas.microsoft.com/office/powerpoint/2010/main" val="37205548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treatment</a:t>
            </a:r>
            <a:endParaRPr dirty="0"/>
          </a:p>
        </p:txBody>
      </p:sp>
      <p:sp>
        <p:nvSpPr>
          <p:cNvPr id="103" name="Google Shape;103;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600" b="1" dirty="0">
                <a:solidFill>
                  <a:schemeClr val="dk1"/>
                </a:solidFill>
                <a:highlight>
                  <a:srgbClr val="FFFFFF"/>
                </a:highlight>
              </a:rPr>
              <a:t>Course of DI and duration of therapy</a:t>
            </a:r>
            <a:endParaRPr sz="1600" dirty="0">
              <a:solidFill>
                <a:schemeClr val="dk1"/>
              </a:solidFill>
              <a:highlight>
                <a:srgbClr val="FFFFFF"/>
              </a:highlight>
            </a:endParaRPr>
          </a:p>
          <a:p>
            <a:pPr marL="0" lvl="0" indent="0" algn="l" rtl="0">
              <a:spcBef>
                <a:spcPts val="1600"/>
              </a:spcBef>
              <a:spcAft>
                <a:spcPts val="1600"/>
              </a:spcAft>
              <a:buNone/>
            </a:pPr>
            <a:r>
              <a:rPr lang="en" sz="1400" dirty="0">
                <a:solidFill>
                  <a:schemeClr val="dk1"/>
                </a:solidFill>
                <a:highlight>
                  <a:srgbClr val="FFFFFF"/>
                </a:highlight>
              </a:rPr>
              <a:t>The duration of central DI varies with the cause. As examples, DI is permanent in idiopathic disease, most often transient following neurosurgery (usually transsphenoidal) or trauma, and may be reversible with appropriate therapy in patients with infiltrative diseases. </a:t>
            </a:r>
            <a:endParaRPr sz="1400" dirty="0"/>
          </a:p>
        </p:txBody>
      </p:sp>
    </p:spTree>
    <p:extLst>
      <p:ext uri="{BB962C8B-B14F-4D97-AF65-F5344CB8AC3E}">
        <p14:creationId xmlns:p14="http://schemas.microsoft.com/office/powerpoint/2010/main" val="13651450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treatment</a:t>
            </a:r>
            <a:endParaRPr dirty="0"/>
          </a:p>
        </p:txBody>
      </p:sp>
      <p:sp>
        <p:nvSpPr>
          <p:cNvPr id="109" name="Google Shape;109;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Nephrogenic DI:</a:t>
            </a:r>
            <a:endParaRPr dirty="0"/>
          </a:p>
          <a:p>
            <a:pPr marL="0" lvl="0" indent="0" algn="l" rtl="0">
              <a:spcBef>
                <a:spcPts val="1600"/>
              </a:spcBef>
              <a:spcAft>
                <a:spcPts val="0"/>
              </a:spcAft>
              <a:buNone/>
            </a:pPr>
            <a:r>
              <a:rPr lang="en" dirty="0"/>
              <a:t>Similar to central DI except for the desmopressin part.</a:t>
            </a:r>
            <a:endParaRPr dirty="0"/>
          </a:p>
          <a:p>
            <a:pPr marL="457200" lvl="0" indent="0" algn="l" rtl="0">
              <a:spcBef>
                <a:spcPts val="1600"/>
              </a:spcBef>
              <a:spcAft>
                <a:spcPts val="0"/>
              </a:spcAft>
              <a:buNone/>
            </a:pPr>
            <a:r>
              <a:rPr lang="en" sz="1400" b="1" dirty="0">
                <a:solidFill>
                  <a:schemeClr val="dk1"/>
                </a:solidFill>
                <a:highlight>
                  <a:srgbClr val="FFFFFF"/>
                </a:highlight>
              </a:rPr>
              <a:t>Lithium induced nephrogenic DI </a:t>
            </a:r>
            <a:br>
              <a:rPr lang="en" sz="1400" b="1" dirty="0">
                <a:solidFill>
                  <a:schemeClr val="dk1"/>
                </a:solidFill>
                <a:highlight>
                  <a:srgbClr val="FFFFFF"/>
                </a:highlight>
              </a:rPr>
            </a:br>
            <a:r>
              <a:rPr lang="en" sz="1400" b="1" dirty="0">
                <a:solidFill>
                  <a:schemeClr val="dk1"/>
                </a:solidFill>
                <a:highlight>
                  <a:srgbClr val="FFFFFF"/>
                </a:highlight>
              </a:rPr>
              <a:t>Use </a:t>
            </a:r>
            <a:r>
              <a:rPr lang="en" sz="1400" b="1" dirty="0" smtClean="0">
                <a:solidFill>
                  <a:srgbClr val="FF0000"/>
                </a:solidFill>
                <a:highlight>
                  <a:srgbClr val="FFFFFF"/>
                </a:highlight>
              </a:rPr>
              <a:t>amiloride </a:t>
            </a:r>
            <a:r>
              <a:rPr lang="en" sz="1400" b="1" dirty="0">
                <a:solidFill>
                  <a:srgbClr val="FF0000"/>
                </a:solidFill>
                <a:highlight>
                  <a:srgbClr val="FFFFFF"/>
                </a:highlight>
              </a:rPr>
              <a:t>+ gradual </a:t>
            </a:r>
            <a:r>
              <a:rPr lang="en" sz="1400" b="1" dirty="0" smtClean="0">
                <a:solidFill>
                  <a:srgbClr val="FF0000"/>
                </a:solidFill>
                <a:highlight>
                  <a:srgbClr val="FFFFFF"/>
                </a:highlight>
              </a:rPr>
              <a:t>decrease in lithium dosage</a:t>
            </a:r>
            <a:r>
              <a:rPr lang="en" sz="1400" b="1" dirty="0" smtClean="0">
                <a:solidFill>
                  <a:schemeClr val="dk1"/>
                </a:solidFill>
                <a:highlight>
                  <a:srgbClr val="FFFFFF"/>
                </a:highlight>
              </a:rPr>
              <a:t>.</a:t>
            </a:r>
            <a:endParaRPr sz="1400" b="1" dirty="0" smtClean="0">
              <a:solidFill>
                <a:schemeClr val="dk1"/>
              </a:solidFill>
              <a:highlight>
                <a:srgbClr val="FFFFFF"/>
              </a:highlight>
            </a:endParaRPr>
          </a:p>
          <a:p>
            <a:pPr marL="457200" lvl="0" indent="0" algn="l" rtl="0">
              <a:spcBef>
                <a:spcPts val="1600"/>
              </a:spcBef>
              <a:spcAft>
                <a:spcPts val="0"/>
              </a:spcAft>
              <a:buNone/>
            </a:pPr>
            <a:r>
              <a:rPr lang="en" sz="1400" b="1" dirty="0" smtClean="0">
                <a:solidFill>
                  <a:schemeClr val="dk1"/>
                </a:solidFill>
                <a:highlight>
                  <a:srgbClr val="FFFFFF"/>
                </a:highlight>
              </a:rPr>
              <a:t> Exogenous ADH</a:t>
            </a:r>
            <a:r>
              <a:rPr lang="en" sz="1400" dirty="0" smtClean="0">
                <a:solidFill>
                  <a:schemeClr val="dk1"/>
                </a:solidFill>
                <a:highlight>
                  <a:srgbClr val="FFFFFF"/>
                </a:highlight>
              </a:rPr>
              <a:t> </a:t>
            </a:r>
            <a:endParaRPr sz="1400" dirty="0" smtClean="0">
              <a:solidFill>
                <a:schemeClr val="dk1"/>
              </a:solidFill>
              <a:highlight>
                <a:srgbClr val="FFFFFF"/>
              </a:highlight>
            </a:endParaRPr>
          </a:p>
          <a:p>
            <a:pPr marL="457200" lvl="0" indent="0" algn="l" rtl="0">
              <a:spcBef>
                <a:spcPts val="1600"/>
              </a:spcBef>
              <a:spcAft>
                <a:spcPts val="0"/>
              </a:spcAft>
              <a:buNone/>
            </a:pPr>
            <a:r>
              <a:rPr lang="en" sz="1100" dirty="0" smtClean="0">
                <a:solidFill>
                  <a:schemeClr val="dk1"/>
                </a:solidFill>
                <a:highlight>
                  <a:srgbClr val="FFFFFF"/>
                </a:highlight>
              </a:rPr>
              <a:t>Most patients with </a:t>
            </a:r>
            <a:r>
              <a:rPr lang="en" sz="1100" b="1" dirty="0" smtClean="0">
                <a:solidFill>
                  <a:schemeClr val="dk1"/>
                </a:solidFill>
                <a:highlight>
                  <a:srgbClr val="FFFFFF"/>
                </a:highlight>
              </a:rPr>
              <a:t>nonhereditary</a:t>
            </a:r>
            <a:r>
              <a:rPr lang="en" sz="1100" dirty="0" smtClean="0">
                <a:solidFill>
                  <a:schemeClr val="dk1"/>
                </a:solidFill>
                <a:highlight>
                  <a:srgbClr val="FFFFFF"/>
                </a:highlight>
              </a:rPr>
              <a:t> nephrogenic DI have </a:t>
            </a:r>
            <a:r>
              <a:rPr lang="en" sz="1100" b="1" dirty="0" smtClean="0">
                <a:solidFill>
                  <a:schemeClr val="dk1"/>
                </a:solidFill>
                <a:highlight>
                  <a:srgbClr val="FFFFFF"/>
                </a:highlight>
              </a:rPr>
              <a:t>partial</a:t>
            </a:r>
            <a:r>
              <a:rPr lang="en" sz="1100" dirty="0" smtClean="0">
                <a:solidFill>
                  <a:schemeClr val="dk1"/>
                </a:solidFill>
                <a:highlight>
                  <a:srgbClr val="FFFFFF"/>
                </a:highlight>
              </a:rPr>
              <a:t> rather than complete resistance to antidiuretic hormone (ADH). It is therefore possible that attaining supraphysiologic hormone levels will increase the renal effect of ADH to a clinically important degree</a:t>
            </a:r>
            <a:endParaRPr sz="1100" dirty="0" smtClean="0">
              <a:solidFill>
                <a:schemeClr val="dk1"/>
              </a:solidFill>
              <a:highlight>
                <a:srgbClr val="FFFFFF"/>
              </a:highlight>
            </a:endParaRPr>
          </a:p>
          <a:p>
            <a:pPr marL="457200" lvl="0" indent="0" algn="l" rtl="0">
              <a:spcBef>
                <a:spcPts val="1600"/>
              </a:spcBef>
              <a:spcAft>
                <a:spcPts val="1600"/>
              </a:spcAft>
              <a:buNone/>
            </a:pPr>
            <a:endParaRPr sz="1100" dirty="0">
              <a:solidFill>
                <a:schemeClr val="dk1"/>
              </a:solidFill>
              <a:highlight>
                <a:srgbClr val="FFFFFF"/>
              </a:highlight>
            </a:endParaRPr>
          </a:p>
        </p:txBody>
      </p:sp>
    </p:spTree>
    <p:extLst>
      <p:ext uri="{BB962C8B-B14F-4D97-AF65-F5344CB8AC3E}">
        <p14:creationId xmlns:p14="http://schemas.microsoft.com/office/powerpoint/2010/main" val="491406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p:txBody>
          <a:bodyPr/>
          <a:lstStyle/>
          <a:p>
            <a:endParaRPr lang="en-US" sz="6000" dirty="0" smtClean="0"/>
          </a:p>
          <a:p>
            <a:r>
              <a:rPr lang="en-US" sz="6000" dirty="0"/>
              <a:t> </a:t>
            </a:r>
            <a:r>
              <a:rPr lang="en-US" sz="6000" dirty="0" smtClean="0"/>
              <a:t>       THANKS </a:t>
            </a:r>
            <a:endParaRPr lang="en-GB" sz="6000" dirty="0"/>
          </a:p>
        </p:txBody>
      </p:sp>
    </p:spTree>
    <p:extLst>
      <p:ext uri="{BB962C8B-B14F-4D97-AF65-F5344CB8AC3E}">
        <p14:creationId xmlns:p14="http://schemas.microsoft.com/office/powerpoint/2010/main" val="5067497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5" name="Google Shape;115;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US" dirty="0" smtClean="0"/>
              <a:t>Reference:</a:t>
            </a:r>
          </a:p>
          <a:p>
            <a:pPr marL="0" lvl="0" indent="0" algn="l" rtl="0">
              <a:spcBef>
                <a:spcPts val="0"/>
              </a:spcBef>
              <a:spcAft>
                <a:spcPts val="1600"/>
              </a:spcAft>
              <a:buNone/>
            </a:pPr>
            <a:r>
              <a:rPr lang="en-US" dirty="0" smtClean="0"/>
              <a:t>Davidson’s principles and practice of medicine – 22</a:t>
            </a:r>
            <a:r>
              <a:rPr lang="en-US" baseline="30000" dirty="0" smtClean="0"/>
              <a:t>nd</a:t>
            </a:r>
            <a:r>
              <a:rPr lang="en-US" dirty="0" smtClean="0"/>
              <a:t> edition </a:t>
            </a:r>
          </a:p>
          <a:p>
            <a:pPr marL="0" lvl="0" indent="0" algn="l" rtl="0">
              <a:spcBef>
                <a:spcPts val="0"/>
              </a:spcBef>
              <a:spcAft>
                <a:spcPts val="1600"/>
              </a:spcAft>
              <a:buNone/>
            </a:pPr>
            <a:r>
              <a:rPr lang="en-US" dirty="0" err="1" smtClean="0"/>
              <a:t>UpToDate</a:t>
            </a:r>
            <a:endParaRPr dirty="0"/>
          </a:p>
        </p:txBody>
      </p:sp>
    </p:spTree>
    <p:extLst>
      <p:ext uri="{BB962C8B-B14F-4D97-AF65-F5344CB8AC3E}">
        <p14:creationId xmlns:p14="http://schemas.microsoft.com/office/powerpoint/2010/main" val="3413096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5025"/>
            <a:ext cx="8520600" cy="572700"/>
          </a:xfrm>
        </p:spPr>
        <p:txBody>
          <a:bodyPr>
            <a:normAutofit fontScale="90000"/>
          </a:bodyPr>
          <a:lstStyle/>
          <a:p>
            <a:r>
              <a:rPr lang="en-US" b="1" dirty="0" smtClean="0"/>
              <a:t>                                     </a:t>
            </a:r>
            <a:r>
              <a:rPr lang="en-US" b="1" dirty="0" smtClean="0">
                <a:solidFill>
                  <a:srgbClr val="FF0000"/>
                </a:solidFill>
              </a:rPr>
              <a:t>Definition</a:t>
            </a:r>
            <a:endParaRPr lang="en-US" b="1" dirty="0">
              <a:solidFill>
                <a:srgbClr val="FF0000"/>
              </a:solidFill>
            </a:endParaRPr>
          </a:p>
        </p:txBody>
      </p:sp>
      <p:sp>
        <p:nvSpPr>
          <p:cNvPr id="3" name="Content Placeholder 2"/>
          <p:cNvSpPr>
            <a:spLocks noGrp="1"/>
          </p:cNvSpPr>
          <p:nvPr>
            <p:ph idx="1"/>
          </p:nvPr>
        </p:nvSpPr>
        <p:spPr>
          <a:xfrm>
            <a:off x="457200" y="1085850"/>
            <a:ext cx="8229600" cy="3508772"/>
          </a:xfrm>
        </p:spPr>
        <p:txBody>
          <a:bodyPr>
            <a:normAutofit/>
          </a:bodyPr>
          <a:lstStyle/>
          <a:p>
            <a:pPr algn="ctr">
              <a:buNone/>
            </a:pPr>
            <a:r>
              <a:rPr lang="en-US" sz="2800" dirty="0" smtClean="0">
                <a:solidFill>
                  <a:schemeClr val="tx1"/>
                </a:solidFill>
              </a:rPr>
              <a:t>is </a:t>
            </a:r>
            <a:r>
              <a:rPr lang="en-US" sz="2800" dirty="0">
                <a:solidFill>
                  <a:schemeClr val="tx1"/>
                </a:solidFill>
              </a:rPr>
              <a:t>an uncommon disorder that causes an imbalance of water in the body. This imbalance leads to intense thirst even after drinking fluids (polydipsia), and excretion of large amounts of </a:t>
            </a:r>
            <a:r>
              <a:rPr lang="en-US" sz="2800" dirty="0" smtClean="0">
                <a:solidFill>
                  <a:schemeClr val="tx1"/>
                </a:solidFill>
              </a:rPr>
              <a:t>diluted urine </a:t>
            </a:r>
            <a:r>
              <a:rPr lang="en-US" sz="2800" dirty="0">
                <a:solidFill>
                  <a:schemeClr val="tx1"/>
                </a:solidFill>
              </a:rPr>
              <a:t>(polyuria).</a:t>
            </a:r>
            <a:endParaRPr lang="en-US" sz="2800" dirty="0" smtClean="0">
              <a:solidFill>
                <a:schemeClr val="tx1"/>
              </a:solidFill>
            </a:endParaRPr>
          </a:p>
        </p:txBody>
      </p:sp>
    </p:spTree>
    <p:extLst>
      <p:ext uri="{BB962C8B-B14F-4D97-AF65-F5344CB8AC3E}">
        <p14:creationId xmlns:p14="http://schemas.microsoft.com/office/powerpoint/2010/main" val="2660529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smtClean="0"/>
              <a:t>Types:  </a:t>
            </a:r>
            <a:endParaRPr lang="en-US" sz="4800" b="1" dirty="0"/>
          </a:p>
        </p:txBody>
      </p:sp>
      <p:sp>
        <p:nvSpPr>
          <p:cNvPr id="3" name="Content Placeholder 2"/>
          <p:cNvSpPr>
            <a:spLocks noGrp="1"/>
          </p:cNvSpPr>
          <p:nvPr>
            <p:ph idx="1"/>
          </p:nvPr>
        </p:nvSpPr>
        <p:spPr/>
        <p:txBody>
          <a:bodyPr>
            <a:normAutofit fontScale="92500" lnSpcReduction="20000"/>
          </a:bodyPr>
          <a:lstStyle/>
          <a:p>
            <a:pPr>
              <a:buNone/>
            </a:pPr>
            <a:r>
              <a:rPr lang="en-US" sz="3600" b="1" dirty="0" smtClean="0">
                <a:solidFill>
                  <a:schemeClr val="tx1"/>
                </a:solidFill>
              </a:rPr>
              <a:t>(Central </a:t>
            </a:r>
            <a:r>
              <a:rPr lang="en-US" sz="3600" b="1" dirty="0">
                <a:solidFill>
                  <a:schemeClr val="tx1"/>
                </a:solidFill>
              </a:rPr>
              <a:t>diabetes </a:t>
            </a:r>
            <a:r>
              <a:rPr lang="en-US" sz="3600" b="1" dirty="0" err="1" smtClean="0">
                <a:solidFill>
                  <a:schemeClr val="tx1"/>
                </a:solidFill>
              </a:rPr>
              <a:t>insipidus</a:t>
            </a:r>
            <a:r>
              <a:rPr lang="en-US" sz="3600" b="1" dirty="0" smtClean="0">
                <a:solidFill>
                  <a:schemeClr val="tx1"/>
                </a:solidFill>
              </a:rPr>
              <a:t>)</a:t>
            </a:r>
            <a:endParaRPr lang="en-US" sz="3600" b="1" dirty="0">
              <a:solidFill>
                <a:schemeClr val="tx1"/>
              </a:solidFill>
            </a:endParaRPr>
          </a:p>
          <a:p>
            <a:r>
              <a:rPr lang="en-US" dirty="0">
                <a:solidFill>
                  <a:schemeClr val="tx1"/>
                </a:solidFill>
              </a:rPr>
              <a:t>This is the </a:t>
            </a:r>
            <a:r>
              <a:rPr lang="en-US" dirty="0">
                <a:solidFill>
                  <a:srgbClr val="FF0000"/>
                </a:solidFill>
              </a:rPr>
              <a:t>most common </a:t>
            </a:r>
            <a:r>
              <a:rPr lang="en-US" dirty="0">
                <a:solidFill>
                  <a:schemeClr val="tx1"/>
                </a:solidFill>
              </a:rPr>
              <a:t>form of DI and is caused by damage to the pituitary gland or hypothalamus. This damage means ADH cannot be </a:t>
            </a:r>
            <a:r>
              <a:rPr lang="en-US" dirty="0">
                <a:solidFill>
                  <a:srgbClr val="FF0000"/>
                </a:solidFill>
              </a:rPr>
              <a:t>produced, stored, or released normally</a:t>
            </a:r>
            <a:r>
              <a:rPr lang="en-US" dirty="0">
                <a:solidFill>
                  <a:schemeClr val="tx1"/>
                </a:solidFill>
              </a:rPr>
              <a:t>. Without ADH, large amounts of fluid are released into the urine.</a:t>
            </a:r>
          </a:p>
          <a:p>
            <a:r>
              <a:rPr lang="en-US" dirty="0">
                <a:solidFill>
                  <a:schemeClr val="tx1"/>
                </a:solidFill>
              </a:rPr>
              <a:t>This type of DI is often the result of: </a:t>
            </a:r>
            <a:endParaRPr lang="en-US" dirty="0" smtClean="0">
              <a:solidFill>
                <a:schemeClr val="tx1"/>
              </a:solidFill>
            </a:endParaRPr>
          </a:p>
          <a:p>
            <a:r>
              <a:rPr lang="en-US" dirty="0" smtClean="0">
                <a:solidFill>
                  <a:srgbClr val="FF0000"/>
                </a:solidFill>
              </a:rPr>
              <a:t>Idiopathic</a:t>
            </a:r>
            <a:r>
              <a:rPr lang="en-US" dirty="0" smtClean="0">
                <a:solidFill>
                  <a:schemeClr val="tx1"/>
                </a:solidFill>
              </a:rPr>
              <a:t> - 30%</a:t>
            </a:r>
          </a:p>
          <a:p>
            <a:r>
              <a:rPr lang="en-US" dirty="0" smtClean="0">
                <a:solidFill>
                  <a:srgbClr val="FF0000"/>
                </a:solidFill>
              </a:rPr>
              <a:t>Malignant or benign tumors </a:t>
            </a:r>
            <a:r>
              <a:rPr lang="en-US" dirty="0" smtClean="0">
                <a:solidFill>
                  <a:schemeClr val="tx1"/>
                </a:solidFill>
              </a:rPr>
              <a:t>of the brain or pituitary - 25%</a:t>
            </a:r>
          </a:p>
          <a:p>
            <a:r>
              <a:rPr lang="en-US" dirty="0" smtClean="0">
                <a:solidFill>
                  <a:srgbClr val="FF0000"/>
                </a:solidFill>
              </a:rPr>
              <a:t>Cranial surgery </a:t>
            </a:r>
            <a:r>
              <a:rPr lang="en-US" dirty="0" smtClean="0">
                <a:solidFill>
                  <a:schemeClr val="tx1"/>
                </a:solidFill>
              </a:rPr>
              <a:t>- 20%</a:t>
            </a:r>
          </a:p>
          <a:p>
            <a:r>
              <a:rPr lang="en-US" dirty="0" smtClean="0">
                <a:solidFill>
                  <a:srgbClr val="FF0000"/>
                </a:solidFill>
              </a:rPr>
              <a:t>Head trauma </a:t>
            </a:r>
            <a:r>
              <a:rPr lang="en-US" dirty="0" smtClean="0">
                <a:solidFill>
                  <a:schemeClr val="tx1"/>
                </a:solidFill>
              </a:rPr>
              <a:t>- 16%</a:t>
            </a:r>
            <a:r>
              <a:rPr lang="en-US" baseline="30000" dirty="0" smtClean="0">
                <a:solidFill>
                  <a:schemeClr val="tx1"/>
                </a:solidFill>
              </a:rPr>
              <a:t> </a:t>
            </a:r>
            <a:endParaRPr lang="en-US" dirty="0" smtClean="0">
              <a:solidFill>
                <a:schemeClr val="tx1"/>
              </a:solidFill>
            </a:endParaRPr>
          </a:p>
          <a:p>
            <a:r>
              <a:rPr lang="en-US" dirty="0" smtClean="0">
                <a:solidFill>
                  <a:schemeClr val="tx1"/>
                </a:solidFill>
              </a:rPr>
              <a:t>Others : </a:t>
            </a:r>
            <a:r>
              <a:rPr lang="en-US" dirty="0" err="1" smtClean="0">
                <a:solidFill>
                  <a:schemeClr val="tx1"/>
                </a:solidFill>
              </a:rPr>
              <a:t>Sarcoidosis</a:t>
            </a:r>
            <a:r>
              <a:rPr lang="en-US" dirty="0" smtClean="0">
                <a:solidFill>
                  <a:schemeClr val="tx1"/>
                </a:solidFill>
              </a:rPr>
              <a:t> ,tuberculosis, syphilis, encephalitis</a:t>
            </a:r>
            <a:endParaRPr lang="en-US" dirty="0">
              <a:solidFill>
                <a:schemeClr val="tx1"/>
              </a:solidFill>
            </a:endParaRPr>
          </a:p>
          <a:p>
            <a:endParaRPr lang="en-US" dirty="0"/>
          </a:p>
        </p:txBody>
      </p:sp>
    </p:spTree>
    <p:extLst>
      <p:ext uri="{BB962C8B-B14F-4D97-AF65-F5344CB8AC3E}">
        <p14:creationId xmlns:p14="http://schemas.microsoft.com/office/powerpoint/2010/main" val="6260376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8650"/>
            <a:ext cx="8229600" cy="4286250"/>
          </a:xfrm>
        </p:spPr>
        <p:txBody>
          <a:bodyPr>
            <a:normAutofit fontScale="92500" lnSpcReduction="20000"/>
          </a:bodyPr>
          <a:lstStyle/>
          <a:p>
            <a:pPr>
              <a:buNone/>
            </a:pPr>
            <a:r>
              <a:rPr lang="en-US" b="1" dirty="0" err="1">
                <a:solidFill>
                  <a:srgbClr val="FF0000"/>
                </a:solidFill>
              </a:rPr>
              <a:t>Nephrogenic</a:t>
            </a:r>
            <a:r>
              <a:rPr lang="en-US" b="1" dirty="0">
                <a:solidFill>
                  <a:schemeClr val="tx1"/>
                </a:solidFill>
              </a:rPr>
              <a:t> diabetes </a:t>
            </a:r>
            <a:r>
              <a:rPr lang="en-US" b="1" dirty="0" err="1" smtClean="0">
                <a:solidFill>
                  <a:schemeClr val="tx1"/>
                </a:solidFill>
              </a:rPr>
              <a:t>insipidus</a:t>
            </a:r>
            <a:r>
              <a:rPr lang="en-US" b="1" dirty="0" smtClean="0">
                <a:solidFill>
                  <a:schemeClr val="tx1"/>
                </a:solidFill>
              </a:rPr>
              <a:t> </a:t>
            </a:r>
            <a:r>
              <a:rPr lang="en-US" sz="2800" b="1" dirty="0" smtClean="0">
                <a:solidFill>
                  <a:schemeClr val="tx1"/>
                </a:solidFill>
              </a:rPr>
              <a:t>:</a:t>
            </a:r>
            <a:r>
              <a:rPr lang="en-US" sz="2800" dirty="0" smtClean="0">
                <a:solidFill>
                  <a:schemeClr val="tx1"/>
                </a:solidFill>
              </a:rPr>
              <a:t>kidneys </a:t>
            </a:r>
            <a:r>
              <a:rPr lang="en-US" sz="2800" dirty="0">
                <a:solidFill>
                  <a:schemeClr val="tx1"/>
                </a:solidFill>
              </a:rPr>
              <a:t>unable to properly </a:t>
            </a:r>
            <a:r>
              <a:rPr lang="en-US" sz="2800" dirty="0">
                <a:solidFill>
                  <a:srgbClr val="FF0000"/>
                </a:solidFill>
              </a:rPr>
              <a:t>respond</a:t>
            </a:r>
            <a:r>
              <a:rPr lang="en-US" sz="2800" dirty="0">
                <a:solidFill>
                  <a:schemeClr val="tx1"/>
                </a:solidFill>
              </a:rPr>
              <a:t> to ADH.</a:t>
            </a:r>
            <a:endParaRPr lang="en-US" sz="2800" b="1" dirty="0">
              <a:solidFill>
                <a:schemeClr val="tx1"/>
              </a:solidFill>
            </a:endParaRPr>
          </a:p>
          <a:p>
            <a:r>
              <a:rPr lang="en-US" sz="2800" dirty="0">
                <a:solidFill>
                  <a:schemeClr val="tx1"/>
                </a:solidFill>
              </a:rPr>
              <a:t>In adults, </a:t>
            </a:r>
            <a:r>
              <a:rPr lang="en-US" sz="2800" dirty="0" err="1">
                <a:solidFill>
                  <a:schemeClr val="tx1"/>
                </a:solidFill>
              </a:rPr>
              <a:t>nephrogenic</a:t>
            </a:r>
            <a:r>
              <a:rPr lang="en-US" sz="2800" dirty="0">
                <a:solidFill>
                  <a:schemeClr val="tx1"/>
                </a:solidFill>
              </a:rPr>
              <a:t> DI most often develops as a result of </a:t>
            </a:r>
            <a:r>
              <a:rPr lang="en-US" sz="2800" b="1" dirty="0">
                <a:solidFill>
                  <a:srgbClr val="FF0000"/>
                </a:solidFill>
              </a:rPr>
              <a:t>lithium toxicity or </a:t>
            </a:r>
            <a:r>
              <a:rPr lang="en-US" sz="2800" b="1" dirty="0" err="1">
                <a:solidFill>
                  <a:srgbClr val="FF0000"/>
                </a:solidFill>
              </a:rPr>
              <a:t>hypercalcemia</a:t>
            </a:r>
            <a:r>
              <a:rPr lang="en-US" sz="2800" dirty="0">
                <a:solidFill>
                  <a:schemeClr val="tx1"/>
                </a:solidFill>
              </a:rPr>
              <a:t>. Impairment of urinary concentration occurs in up to </a:t>
            </a:r>
            <a:r>
              <a:rPr lang="en-US" sz="2800" dirty="0">
                <a:solidFill>
                  <a:srgbClr val="FF0000"/>
                </a:solidFill>
              </a:rPr>
              <a:t>20% of patients taking lithium</a:t>
            </a:r>
            <a:r>
              <a:rPr lang="en-US" sz="2800" dirty="0">
                <a:solidFill>
                  <a:schemeClr val="tx1"/>
                </a:solidFill>
              </a:rPr>
              <a:t>, as a result of </a:t>
            </a:r>
            <a:r>
              <a:rPr lang="en-US" sz="2800" dirty="0" err="1">
                <a:solidFill>
                  <a:srgbClr val="FF0000"/>
                </a:solidFill>
              </a:rPr>
              <a:t>dysregulation</a:t>
            </a:r>
            <a:r>
              <a:rPr lang="en-US" sz="2800" dirty="0">
                <a:solidFill>
                  <a:srgbClr val="FF0000"/>
                </a:solidFill>
              </a:rPr>
              <a:t> of the aquaporin system in principal cells of the collecting duct</a:t>
            </a:r>
            <a:r>
              <a:rPr lang="en-US" sz="2800" dirty="0">
                <a:solidFill>
                  <a:schemeClr val="tx1"/>
                </a:solidFill>
              </a:rPr>
              <a:t>.</a:t>
            </a:r>
            <a:r>
              <a:rPr lang="en-US" sz="2800" baseline="30000" dirty="0">
                <a:solidFill>
                  <a:schemeClr val="tx1"/>
                </a:solidFill>
              </a:rPr>
              <a:t> </a:t>
            </a:r>
            <a:r>
              <a:rPr lang="en-US" sz="2800" baseline="30000" dirty="0" smtClean="0">
                <a:solidFill>
                  <a:schemeClr val="tx1"/>
                </a:solidFill>
              </a:rPr>
              <a:t> </a:t>
            </a:r>
            <a:r>
              <a:rPr lang="en-US" sz="2800" dirty="0">
                <a:solidFill>
                  <a:schemeClr val="tx1"/>
                </a:solidFill>
              </a:rPr>
              <a:t>Prolonged elevation of serum calcium concentrations </a:t>
            </a:r>
            <a:r>
              <a:rPr lang="en-US" sz="2800" dirty="0">
                <a:solidFill>
                  <a:srgbClr val="FF0000"/>
                </a:solidFill>
              </a:rPr>
              <a:t>above </a:t>
            </a:r>
            <a:r>
              <a:rPr lang="en-US" sz="2800" dirty="0" smtClean="0">
                <a:solidFill>
                  <a:srgbClr val="FF0000"/>
                </a:solidFill>
              </a:rPr>
              <a:t>11 mg/</a:t>
            </a:r>
            <a:r>
              <a:rPr lang="en-US" sz="2800" dirty="0" err="1" smtClean="0">
                <a:solidFill>
                  <a:srgbClr val="FF0000"/>
                </a:solidFill>
              </a:rPr>
              <a:t>dL</a:t>
            </a:r>
            <a:r>
              <a:rPr lang="en-US" sz="2800" dirty="0" smtClean="0">
                <a:solidFill>
                  <a:srgbClr val="FF0000"/>
                </a:solidFill>
              </a:rPr>
              <a:t>  </a:t>
            </a:r>
            <a:r>
              <a:rPr lang="en-US" sz="2800" dirty="0" smtClean="0">
                <a:solidFill>
                  <a:schemeClr val="tx1"/>
                </a:solidFill>
              </a:rPr>
              <a:t>can </a:t>
            </a:r>
            <a:r>
              <a:rPr lang="en-US" sz="2800" dirty="0">
                <a:solidFill>
                  <a:schemeClr val="tx1"/>
                </a:solidFill>
              </a:rPr>
              <a:t>also impair urinary concentrating ability</a:t>
            </a:r>
            <a:r>
              <a:rPr lang="en-US" sz="2800" dirty="0" smtClean="0"/>
              <a:t>.</a:t>
            </a:r>
            <a:endParaRPr lang="en-US" sz="2800" dirty="0"/>
          </a:p>
        </p:txBody>
      </p:sp>
    </p:spTree>
    <p:extLst>
      <p:ext uri="{BB962C8B-B14F-4D97-AF65-F5344CB8AC3E}">
        <p14:creationId xmlns:p14="http://schemas.microsoft.com/office/powerpoint/2010/main" val="41774529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solidFill>
                  <a:schemeClr val="tx1"/>
                </a:solidFill>
              </a:rPr>
              <a:t>Other causes of </a:t>
            </a:r>
            <a:r>
              <a:rPr lang="en-US" dirty="0" smtClean="0">
                <a:solidFill>
                  <a:srgbClr val="FF0000"/>
                </a:solidFill>
              </a:rPr>
              <a:t>acquired </a:t>
            </a:r>
            <a:r>
              <a:rPr lang="en-US" dirty="0" err="1" smtClean="0">
                <a:solidFill>
                  <a:srgbClr val="FF0000"/>
                </a:solidFill>
              </a:rPr>
              <a:t>nephrogenic</a:t>
            </a:r>
            <a:r>
              <a:rPr lang="en-US" dirty="0" smtClean="0">
                <a:solidFill>
                  <a:srgbClr val="FF0000"/>
                </a:solidFill>
              </a:rPr>
              <a:t> </a:t>
            </a:r>
            <a:r>
              <a:rPr lang="en-US" dirty="0" smtClean="0">
                <a:solidFill>
                  <a:schemeClr val="tx1"/>
                </a:solidFill>
              </a:rPr>
              <a:t>DI include the following:</a:t>
            </a:r>
          </a:p>
          <a:p>
            <a:r>
              <a:rPr lang="en-US" dirty="0" smtClean="0">
                <a:solidFill>
                  <a:schemeClr val="tx1"/>
                </a:solidFill>
              </a:rPr>
              <a:t>Hypokalemia</a:t>
            </a:r>
          </a:p>
          <a:p>
            <a:r>
              <a:rPr lang="en-US" dirty="0" smtClean="0">
                <a:solidFill>
                  <a:schemeClr val="tx1"/>
                </a:solidFill>
              </a:rPr>
              <a:t>Renal disease - </a:t>
            </a:r>
            <a:r>
              <a:rPr lang="en-US" dirty="0" err="1" smtClean="0">
                <a:solidFill>
                  <a:schemeClr val="tx1"/>
                </a:solidFill>
              </a:rPr>
              <a:t>Eg</a:t>
            </a:r>
            <a:r>
              <a:rPr lang="en-US" dirty="0" smtClean="0">
                <a:solidFill>
                  <a:schemeClr val="tx1"/>
                </a:solidFill>
              </a:rPr>
              <a:t>, from sickle cell disease, amyloidosis, polycystic kidney disease</a:t>
            </a:r>
          </a:p>
          <a:p>
            <a:r>
              <a:rPr lang="en-US" dirty="0" smtClean="0">
                <a:solidFill>
                  <a:schemeClr val="tx1"/>
                </a:solidFill>
              </a:rPr>
              <a:t>Pregnancy (transient)</a:t>
            </a:r>
          </a:p>
          <a:p>
            <a:r>
              <a:rPr lang="en-US" dirty="0" smtClean="0">
                <a:solidFill>
                  <a:schemeClr val="tx1"/>
                </a:solidFill>
              </a:rPr>
              <a:t>Other drug :Amphotericin B ,</a:t>
            </a:r>
            <a:r>
              <a:rPr lang="en-US" dirty="0" err="1" smtClean="0">
                <a:solidFill>
                  <a:schemeClr val="tx1"/>
                </a:solidFill>
              </a:rPr>
              <a:t>Demeclocycline</a:t>
            </a:r>
            <a:r>
              <a:rPr lang="en-US" dirty="0" smtClean="0">
                <a:solidFill>
                  <a:schemeClr val="tx1"/>
                </a:solidFill>
              </a:rPr>
              <a:t> ,</a:t>
            </a:r>
            <a:r>
              <a:rPr lang="en-US" dirty="0" err="1" smtClean="0">
                <a:solidFill>
                  <a:schemeClr val="tx1"/>
                </a:solidFill>
              </a:rPr>
              <a:t>Orlistat</a:t>
            </a:r>
            <a:endParaRPr lang="en-US" dirty="0" smtClean="0">
              <a:solidFill>
                <a:schemeClr val="tx1"/>
              </a:solidFill>
            </a:endParaRPr>
          </a:p>
          <a:p>
            <a:r>
              <a:rPr lang="en-US" dirty="0" smtClean="0">
                <a:solidFill>
                  <a:srgbClr val="FF0000"/>
                </a:solidFill>
              </a:rPr>
              <a:t>genetic (due to gene mutations in the ADH receptor or in an </a:t>
            </a:r>
            <a:r>
              <a:rPr lang="en-US" dirty="0" err="1" smtClean="0">
                <a:solidFill>
                  <a:srgbClr val="FF0000"/>
                </a:solidFill>
              </a:rPr>
              <a:t>aquaporin</a:t>
            </a:r>
            <a:r>
              <a:rPr lang="en-US" dirty="0" smtClean="0">
                <a:solidFill>
                  <a:srgbClr val="FF0000"/>
                </a:solidFill>
              </a:rPr>
              <a:t>)</a:t>
            </a:r>
            <a:endParaRPr lang="en-US" sz="1400" dirty="0" smtClean="0">
              <a:solidFill>
                <a:srgbClr val="FF0000"/>
              </a:solidFill>
            </a:endParaRPr>
          </a:p>
          <a:p>
            <a:endParaRPr lang="en-US" sz="1400" dirty="0" smtClean="0"/>
          </a:p>
          <a:p>
            <a:endParaRPr lang="en-US" dirty="0"/>
          </a:p>
        </p:txBody>
      </p:sp>
    </p:spTree>
    <p:extLst>
      <p:ext uri="{BB962C8B-B14F-4D97-AF65-F5344CB8AC3E}">
        <p14:creationId xmlns:p14="http://schemas.microsoft.com/office/powerpoint/2010/main" val="41784781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568" y="485473"/>
            <a:ext cx="8229600" cy="3908822"/>
          </a:xfrm>
        </p:spPr>
        <p:txBody>
          <a:bodyPr>
            <a:normAutofit fontScale="92500"/>
          </a:bodyPr>
          <a:lstStyle/>
          <a:p>
            <a:r>
              <a:rPr lang="en-US" b="1" dirty="0" err="1">
                <a:solidFill>
                  <a:schemeClr val="tx1"/>
                </a:solidFill>
              </a:rPr>
              <a:t>Dipsogenic</a:t>
            </a:r>
            <a:r>
              <a:rPr lang="en-US" b="1" dirty="0">
                <a:solidFill>
                  <a:schemeClr val="tx1"/>
                </a:solidFill>
              </a:rPr>
              <a:t> diabetes </a:t>
            </a:r>
            <a:r>
              <a:rPr lang="en-US" b="1" dirty="0" err="1">
                <a:solidFill>
                  <a:schemeClr val="tx1"/>
                </a:solidFill>
              </a:rPr>
              <a:t>insipidus</a:t>
            </a:r>
            <a:endParaRPr lang="en-US" b="1" dirty="0">
              <a:solidFill>
                <a:schemeClr val="tx1"/>
              </a:solidFill>
            </a:endParaRPr>
          </a:p>
          <a:p>
            <a:r>
              <a:rPr lang="en-US" sz="2800" dirty="0">
                <a:solidFill>
                  <a:schemeClr val="tx1"/>
                </a:solidFill>
              </a:rPr>
              <a:t>This form of the disease is caused by d</a:t>
            </a:r>
            <a:r>
              <a:rPr lang="en-US" sz="2800" dirty="0">
                <a:solidFill>
                  <a:srgbClr val="FF0000"/>
                </a:solidFill>
              </a:rPr>
              <a:t>ysfunction of the thirst mechanism in the hypothalamus</a:t>
            </a:r>
            <a:r>
              <a:rPr lang="en-US" sz="2800" dirty="0">
                <a:solidFill>
                  <a:schemeClr val="tx1"/>
                </a:solidFill>
              </a:rPr>
              <a:t>. That can cause you to feel excessively thirsty and drink too much liquid. The same things that lead to </a:t>
            </a:r>
            <a:r>
              <a:rPr lang="en-US" sz="2800" dirty="0">
                <a:solidFill>
                  <a:srgbClr val="FF0000"/>
                </a:solidFill>
              </a:rPr>
              <a:t>central DI </a:t>
            </a:r>
            <a:r>
              <a:rPr lang="en-US" sz="2800" dirty="0">
                <a:solidFill>
                  <a:schemeClr val="tx1"/>
                </a:solidFill>
              </a:rPr>
              <a:t>can lead to </a:t>
            </a:r>
            <a:r>
              <a:rPr lang="en-US" sz="2800" dirty="0" err="1">
                <a:solidFill>
                  <a:schemeClr val="tx1"/>
                </a:solidFill>
              </a:rPr>
              <a:t>dipsogenic</a:t>
            </a:r>
            <a:r>
              <a:rPr lang="en-US" sz="2800" dirty="0">
                <a:solidFill>
                  <a:schemeClr val="tx1"/>
                </a:solidFill>
              </a:rPr>
              <a:t> diabetes </a:t>
            </a:r>
            <a:r>
              <a:rPr lang="en-US" sz="2800" dirty="0" err="1">
                <a:solidFill>
                  <a:schemeClr val="tx1"/>
                </a:solidFill>
              </a:rPr>
              <a:t>insipidus</a:t>
            </a:r>
            <a:r>
              <a:rPr lang="en-US" sz="2800" dirty="0">
                <a:solidFill>
                  <a:schemeClr val="tx1"/>
                </a:solidFill>
              </a:rPr>
              <a:t>, and it has also been associated with </a:t>
            </a:r>
            <a:r>
              <a:rPr lang="en-US" sz="2800" dirty="0">
                <a:solidFill>
                  <a:srgbClr val="FF0000"/>
                </a:solidFill>
              </a:rPr>
              <a:t>certain mental illness and other medications</a:t>
            </a:r>
            <a:r>
              <a:rPr lang="en-US" sz="2800" dirty="0"/>
              <a:t>.</a:t>
            </a:r>
          </a:p>
          <a:p>
            <a:endParaRPr lang="en-US" dirty="0"/>
          </a:p>
        </p:txBody>
      </p:sp>
    </p:spTree>
    <p:extLst>
      <p:ext uri="{BB962C8B-B14F-4D97-AF65-F5344CB8AC3E}">
        <p14:creationId xmlns:p14="http://schemas.microsoft.com/office/powerpoint/2010/main" val="39602883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solidFill>
                  <a:schemeClr val="tx1"/>
                </a:solidFill>
              </a:rPr>
              <a:t>Gestational diabetes </a:t>
            </a:r>
            <a:r>
              <a:rPr lang="en-US" b="1" dirty="0" err="1" smtClean="0">
                <a:solidFill>
                  <a:schemeClr val="tx1"/>
                </a:solidFill>
              </a:rPr>
              <a:t>insipidus</a:t>
            </a:r>
            <a:endParaRPr lang="en-US" b="1" dirty="0" smtClean="0">
              <a:solidFill>
                <a:schemeClr val="tx1"/>
              </a:solidFill>
            </a:endParaRPr>
          </a:p>
          <a:p>
            <a:r>
              <a:rPr lang="en-US" sz="2800" dirty="0" smtClean="0">
                <a:solidFill>
                  <a:schemeClr val="tx1"/>
                </a:solidFill>
              </a:rPr>
              <a:t>This type of DI occurs only </a:t>
            </a:r>
            <a:r>
              <a:rPr lang="en-US" sz="2800" dirty="0" smtClean="0">
                <a:solidFill>
                  <a:srgbClr val="FF0000"/>
                </a:solidFill>
              </a:rPr>
              <a:t>during pregnancy </a:t>
            </a:r>
            <a:r>
              <a:rPr lang="en-US" sz="2800" dirty="0" smtClean="0">
                <a:solidFill>
                  <a:schemeClr val="tx1"/>
                </a:solidFill>
              </a:rPr>
              <a:t>when an </a:t>
            </a:r>
            <a:r>
              <a:rPr lang="en-US" sz="2800" dirty="0" smtClean="0">
                <a:solidFill>
                  <a:srgbClr val="FF0000"/>
                </a:solidFill>
              </a:rPr>
              <a:t>enzyme</a:t>
            </a:r>
            <a:r>
              <a:rPr lang="en-US" sz="2800" dirty="0" smtClean="0">
                <a:solidFill>
                  <a:schemeClr val="tx1"/>
                </a:solidFill>
              </a:rPr>
              <a:t> made by the </a:t>
            </a:r>
            <a:r>
              <a:rPr lang="en-US" sz="2800" dirty="0" smtClean="0">
                <a:solidFill>
                  <a:srgbClr val="FF0000"/>
                </a:solidFill>
              </a:rPr>
              <a:t>placenta</a:t>
            </a:r>
            <a:r>
              <a:rPr lang="en-US" sz="2800" dirty="0" smtClean="0">
                <a:solidFill>
                  <a:schemeClr val="tx1"/>
                </a:solidFill>
              </a:rPr>
              <a:t> destroys a mother’s ADH. It may also be caused by an increased level of a </a:t>
            </a:r>
            <a:r>
              <a:rPr lang="en-US" sz="2800" dirty="0" smtClean="0">
                <a:solidFill>
                  <a:srgbClr val="FF0000"/>
                </a:solidFill>
              </a:rPr>
              <a:t>hormone-like chemical </a:t>
            </a:r>
            <a:r>
              <a:rPr lang="en-US" sz="2800" dirty="0" smtClean="0">
                <a:solidFill>
                  <a:schemeClr val="tx1"/>
                </a:solidFill>
              </a:rPr>
              <a:t>that makes the </a:t>
            </a:r>
            <a:r>
              <a:rPr lang="en-US" sz="2800" dirty="0" smtClean="0">
                <a:solidFill>
                  <a:srgbClr val="FF0000"/>
                </a:solidFill>
              </a:rPr>
              <a:t>kidneys less sensitive to ADH</a:t>
            </a:r>
            <a:r>
              <a:rPr lang="en-US" sz="2800" dirty="0" smtClean="0">
                <a:solidFill>
                  <a:schemeClr val="tx1"/>
                </a:solidFill>
              </a:rPr>
              <a:t>. The condition should resolve after pregnancy</a:t>
            </a:r>
            <a:r>
              <a:rPr lang="en-US" sz="2800" dirty="0" smtClean="0"/>
              <a:t>.</a:t>
            </a:r>
          </a:p>
          <a:p>
            <a:endParaRPr lang="en-US" dirty="0"/>
          </a:p>
        </p:txBody>
      </p:sp>
    </p:spTree>
    <p:extLst>
      <p:ext uri="{BB962C8B-B14F-4D97-AF65-F5344CB8AC3E}">
        <p14:creationId xmlns:p14="http://schemas.microsoft.com/office/powerpoint/2010/main" val="9554233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Clinical features</a:t>
            </a:r>
            <a:endParaRPr lang="en-US" b="1" dirty="0"/>
          </a:p>
        </p:txBody>
      </p:sp>
      <p:sp>
        <p:nvSpPr>
          <p:cNvPr id="3" name="Content Placeholder 2"/>
          <p:cNvSpPr>
            <a:spLocks noGrp="1"/>
          </p:cNvSpPr>
          <p:nvPr>
            <p:ph idx="1"/>
          </p:nvPr>
        </p:nvSpPr>
        <p:spPr>
          <a:xfrm>
            <a:off x="457200" y="1200150"/>
            <a:ext cx="8229600" cy="3600450"/>
          </a:xfrm>
        </p:spPr>
        <p:txBody>
          <a:bodyPr>
            <a:normAutofit/>
          </a:bodyPr>
          <a:lstStyle/>
          <a:p>
            <a:pPr marL="0" indent="0">
              <a:buNone/>
            </a:pPr>
            <a:r>
              <a:rPr lang="en-US" dirty="0">
                <a:solidFill>
                  <a:schemeClr val="tx1"/>
                </a:solidFill>
              </a:rPr>
              <a:t>The predominant manifestations of DI are as follows</a:t>
            </a:r>
            <a:r>
              <a:rPr lang="en-US" dirty="0" smtClean="0">
                <a:solidFill>
                  <a:schemeClr val="tx1"/>
                </a:solidFill>
              </a:rPr>
              <a:t>:</a:t>
            </a:r>
          </a:p>
          <a:p>
            <a:r>
              <a:rPr lang="en-US" dirty="0" err="1" smtClean="0">
                <a:solidFill>
                  <a:srgbClr val="FF0000"/>
                </a:solidFill>
              </a:rPr>
              <a:t>Nocturia</a:t>
            </a:r>
            <a:r>
              <a:rPr lang="en-US" dirty="0" smtClean="0">
                <a:solidFill>
                  <a:schemeClr val="tx1"/>
                </a:solidFill>
              </a:rPr>
              <a:t> :usually is the first symptom</a:t>
            </a:r>
            <a:endParaRPr lang="en-US" dirty="0">
              <a:solidFill>
                <a:schemeClr val="tx1"/>
              </a:solidFill>
            </a:endParaRPr>
          </a:p>
          <a:p>
            <a:r>
              <a:rPr lang="en-US" dirty="0">
                <a:solidFill>
                  <a:srgbClr val="FF0000"/>
                </a:solidFill>
              </a:rPr>
              <a:t>Polyuria</a:t>
            </a:r>
            <a:r>
              <a:rPr lang="en-US" dirty="0">
                <a:solidFill>
                  <a:schemeClr val="tx1"/>
                </a:solidFill>
              </a:rPr>
              <a:t>: The daily urine volume is relatively constant for each patient but is highly variable between patients (</a:t>
            </a:r>
            <a:r>
              <a:rPr lang="en-US" dirty="0">
                <a:solidFill>
                  <a:srgbClr val="FF0000"/>
                </a:solidFill>
              </a:rPr>
              <a:t>3-20 </a:t>
            </a:r>
            <a:r>
              <a:rPr lang="en-US" dirty="0" smtClean="0">
                <a:solidFill>
                  <a:srgbClr val="FF0000"/>
                </a:solidFill>
              </a:rPr>
              <a:t>L/d</a:t>
            </a:r>
            <a:r>
              <a:rPr lang="en-US" dirty="0" smtClean="0">
                <a:solidFill>
                  <a:schemeClr val="tx1"/>
                </a:solidFill>
              </a:rPr>
              <a:t>) This is of low specific gravity and osmolality.</a:t>
            </a:r>
            <a:endParaRPr lang="en-US" dirty="0">
              <a:solidFill>
                <a:schemeClr val="tx1"/>
              </a:solidFill>
            </a:endParaRPr>
          </a:p>
          <a:p>
            <a:r>
              <a:rPr lang="en-US" dirty="0">
                <a:solidFill>
                  <a:schemeClr val="tx1"/>
                </a:solidFill>
              </a:rPr>
              <a:t>Polydipsia</a:t>
            </a:r>
          </a:p>
          <a:p>
            <a:pPr marL="0" indent="0">
              <a:buNone/>
            </a:pPr>
            <a:r>
              <a:rPr lang="en-US" dirty="0" smtClean="0">
                <a:solidFill>
                  <a:schemeClr val="tx1"/>
                </a:solidFill>
              </a:rPr>
              <a:t>The most common differential diagnosis is </a:t>
            </a:r>
            <a:r>
              <a:rPr lang="en-US" dirty="0" smtClean="0">
                <a:solidFill>
                  <a:srgbClr val="FF0000"/>
                </a:solidFill>
              </a:rPr>
              <a:t>primary polydipsia</a:t>
            </a:r>
            <a:r>
              <a:rPr lang="en-US" dirty="0" smtClean="0">
                <a:solidFill>
                  <a:schemeClr val="tx1"/>
                </a:solidFill>
              </a:rPr>
              <a:t>, caused by drinking excessive amounts of fluid in the absence of a defect in vasopressin or thirst control.</a:t>
            </a:r>
          </a:p>
          <a:p>
            <a:pPr marL="0" indent="0">
              <a:buNone/>
            </a:pPr>
            <a:r>
              <a:rPr lang="en-US" dirty="0" smtClean="0">
                <a:solidFill>
                  <a:schemeClr val="tx1"/>
                </a:solidFill>
              </a:rPr>
              <a:t>Other differential :</a:t>
            </a:r>
            <a:r>
              <a:rPr lang="en-US" dirty="0" smtClean="0">
                <a:solidFill>
                  <a:srgbClr val="FF0000"/>
                </a:solidFill>
              </a:rPr>
              <a:t>DM , diuretics use</a:t>
            </a:r>
            <a:endParaRPr lang="en-US" dirty="0">
              <a:solidFill>
                <a:srgbClr val="FF0000"/>
              </a:solidFill>
            </a:endParaRPr>
          </a:p>
        </p:txBody>
      </p:sp>
    </p:spTree>
    <p:extLst>
      <p:ext uri="{BB962C8B-B14F-4D97-AF65-F5344CB8AC3E}">
        <p14:creationId xmlns:p14="http://schemas.microsoft.com/office/powerpoint/2010/main" val="1966202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1161</Words>
  <Application>Microsoft Office PowerPoint</Application>
  <PresentationFormat>On-screen Show (16:9)</PresentationFormat>
  <Paragraphs>105</Paragraphs>
  <Slides>23</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Times New Roman</vt:lpstr>
      <vt:lpstr>Simple Light</vt:lpstr>
      <vt:lpstr>Diabetes insipidus </vt:lpstr>
      <vt:lpstr>ADH function</vt:lpstr>
      <vt:lpstr>                                     Definition</vt:lpstr>
      <vt:lpstr>Types:  </vt:lpstr>
      <vt:lpstr>PowerPoint Presentation</vt:lpstr>
      <vt:lpstr>PowerPoint Presentation</vt:lpstr>
      <vt:lpstr>PowerPoint Presentation</vt:lpstr>
      <vt:lpstr>PowerPoint Presentation</vt:lpstr>
      <vt:lpstr>Clinical features</vt:lpstr>
      <vt:lpstr>Physical Examination</vt:lpstr>
      <vt:lpstr>Diagnosis and Treatment of DI</vt:lpstr>
      <vt:lpstr>diagnosis</vt:lpstr>
      <vt:lpstr>PowerPoint Presentation</vt:lpstr>
      <vt:lpstr>Diagnosis</vt:lpstr>
      <vt:lpstr>PowerPoint Presentation</vt:lpstr>
      <vt:lpstr>Diagnosis </vt:lpstr>
      <vt:lpstr>PowerPoint Presentation</vt:lpstr>
      <vt:lpstr>Treatment</vt:lpstr>
      <vt:lpstr>treatment</vt:lpstr>
      <vt:lpstr>treatment</vt:lpstr>
      <vt:lpstr>treatment</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Diagnosis and Management of DI</dc:title>
  <dc:creator>user</dc:creator>
  <cp:lastModifiedBy>Windows User</cp:lastModifiedBy>
  <cp:revision>15</cp:revision>
  <dcterms:modified xsi:type="dcterms:W3CDTF">2019-02-17T19:09:47Z</dcterms:modified>
</cp:coreProperties>
</file>