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4" r:id="rId3"/>
    <p:sldMasterId id="2147483756" r:id="rId4"/>
    <p:sldMasterId id="2147483768" r:id="rId5"/>
  </p:sldMasterIdLst>
  <p:notesMasterIdLst>
    <p:notesMasterId r:id="rId30"/>
  </p:notesMasterIdLst>
  <p:sldIdLst>
    <p:sldId id="291" r:id="rId6"/>
    <p:sldId id="262" r:id="rId7"/>
    <p:sldId id="296" r:id="rId8"/>
    <p:sldId id="300" r:id="rId9"/>
    <p:sldId id="297" r:id="rId10"/>
    <p:sldId id="263" r:id="rId11"/>
    <p:sldId id="312" r:id="rId12"/>
    <p:sldId id="307" r:id="rId13"/>
    <p:sldId id="308" r:id="rId14"/>
    <p:sldId id="267" r:id="rId15"/>
    <p:sldId id="269" r:id="rId16"/>
    <p:sldId id="315" r:id="rId17"/>
    <p:sldId id="270" r:id="rId18"/>
    <p:sldId id="278" r:id="rId19"/>
    <p:sldId id="295" r:id="rId20"/>
    <p:sldId id="310" r:id="rId21"/>
    <p:sldId id="265" r:id="rId22"/>
    <p:sldId id="318" r:id="rId23"/>
    <p:sldId id="272" r:id="rId24"/>
    <p:sldId id="273" r:id="rId25"/>
    <p:sldId id="275" r:id="rId26"/>
    <p:sldId id="276" r:id="rId27"/>
    <p:sldId id="317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Hbk6jaQuCkH3yiTafVLOw==" hashData="Xb4/9yQn2qxo2eTOVvPeaewczwOs4y+vWAXuOJnwN8qBGlVDLQbtRfPU+e1zxa1i3BcmLZxkHAB9M5CEAqDPq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B6B6B6"/>
    <a:srgbClr val="EEE4B0"/>
    <a:srgbClr val="BFCDAF"/>
    <a:srgbClr val="A9BB93"/>
    <a:srgbClr val="98969C"/>
    <a:srgbClr val="A5A5A5"/>
    <a:srgbClr val="AFC09A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1610-9A83-4429-B20F-369BC1835C9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FDAC3-2DFD-4161-8649-6131E489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B3FE8-B876-4097-B932-B716C3F5CBD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C3E318-3603-4D93-8470-D349277AC6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263FC-8F71-427F-A615-8D0E657BC2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E31308-A48E-4C82-98AA-F44033EF6CAA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BFF4-7CBD-4E53-B8BB-38991A6293D4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7AB3-2726-4730-8487-2E777C056C0A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13E5-9F3F-4F1F-907A-F27BFFD5AABB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1A7B-F075-4A73-A114-6F7EDD5698D7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ECA-A0BB-4FB4-AD98-D378E1DA6F31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3963-E9FE-4E77-B9D1-D07C8958AAD5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532D-83CF-4921-8AAF-A0A47F7347F0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3B81-DBE7-4295-B405-4EC93BF81B03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FAAE-D773-4567-B26E-7AF48575B25D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FE3-5699-41F9-B847-052085330F71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D0A4-5942-4516-AE22-A314AA496782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7C73-9177-4FB8-9769-9EAD253F0EBF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049E-4855-4205-AE67-B30A58DAF8EE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CF9-BE3A-415C-91E1-A026F4CD9144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DDEBDD-AF11-498D-AEC5-2A86F6C77540}" type="datetime1">
              <a:rPr lang="en-US" smtClean="0"/>
              <a:t>5/16/2021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D8D8-C539-463B-9099-A3B3D28B58C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18F5-A762-4C74-A17A-3C8B9ED4512D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4BCB-ED9E-499D-AD9A-80A5F9C0C575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473B80-799F-4617-BED0-F48AAE98F919}" type="datetime1">
              <a:rPr lang="en-US" smtClean="0"/>
              <a:t>5/16/2021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4AC43C-D2D5-4CE3-9F3E-16D341E6C08D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48B3-32F3-429D-9BFD-0AB316C96CB2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47D-2E08-476A-9A51-6E7109413AE3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9D13-1D1D-4573-B41C-FB2208851915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27D3-89CA-4A57-ABB6-D41A42E5BDE2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9484-538E-40D1-896C-96060E1E539D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A79C-A514-49A1-A3B2-257D5F1E7A23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316-2A61-4534-9A86-2E8FB8D52B8E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0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923-4152-4870-9F58-BD6ED8BC4F70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2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3519-90DD-4B33-ACF9-5902FFB021F8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4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3696-B39B-497E-9C7A-BDF7F5437728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4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AEC0-8ADC-4E17-9519-986365205924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4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B7B3-BAB8-45B5-9136-C403FBE530C4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8654-2F2D-48EF-9E5D-9E6F395CA5FD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B0E0-8576-486E-8893-456A3B4D8A23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0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CD5B-0BD8-4699-A8DB-FBCB6F72D0C5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8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112A-3FC9-486F-8343-FE926E001BA7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6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7D0E-4E3A-45EC-9183-643D93581141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14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1058-05AA-498F-B4D5-B24D633C06A3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3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E5F-90C8-4173-A104-547B2943652D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B94D-406B-4854-A6C1-3B3451903C16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7EA-1A5C-43AD-98A5-956DA1ED0ADD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422-E3E6-455D-BD7D-37D582D72BDA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910-A1AB-44AB-933B-06F580F1BD35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07F5-69EC-4C37-8964-9480A005FC8C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B594-FEA3-44E5-8A60-1340D0F0B961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108C-4944-4604-A38C-EC52087C5BA9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90CA-02FC-4FD9-BDFB-95BFD48D2AC6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CD0B-51E9-4D84-89FE-CB10EDA38066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38DA-222E-4973-8FD1-607CCADA546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FD93-89E1-4140-8120-3A8611A6D3CE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340F-59B5-453A-BA2E-E9FE651A9F53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53B5-5722-4647-A552-3E248C8F1D59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7ECC-F70F-457D-B5D1-054C101EE732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61D3-927E-4A67-A25A-54629F57842B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35000">
              <a:srgbClr val="EEE4B0"/>
            </a:gs>
            <a:gs pos="82000">
              <a:schemeClr val="accent1">
                <a:lumMod val="40000"/>
                <a:lumOff val="60000"/>
              </a:schemeClr>
            </a:gs>
            <a:gs pos="100000">
              <a:srgbClr val="98969C"/>
            </a:gs>
            <a:gs pos="60000">
              <a:srgbClr val="BFCDA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4AC9C0-3824-466B-ABC7-98D95DC85D98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35000">
              <a:srgbClr val="EEE4B0"/>
            </a:gs>
            <a:gs pos="82000">
              <a:schemeClr val="accent1">
                <a:lumMod val="40000"/>
                <a:lumOff val="60000"/>
              </a:schemeClr>
            </a:gs>
            <a:gs pos="100000">
              <a:srgbClr val="98969C"/>
            </a:gs>
            <a:gs pos="60000">
              <a:srgbClr val="BFCDA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40AD8E-3A30-4672-AD09-543F8CECB79C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35000">
              <a:srgbClr val="EEE4B0"/>
            </a:gs>
            <a:gs pos="82000">
              <a:schemeClr val="accent1">
                <a:lumMod val="40000"/>
                <a:lumOff val="60000"/>
              </a:schemeClr>
            </a:gs>
            <a:gs pos="100000">
              <a:srgbClr val="98969C"/>
            </a:gs>
            <a:gs pos="60000">
              <a:srgbClr val="BFCDA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1E6A56-661E-4A18-9289-40DECFEDE755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35000">
              <a:srgbClr val="EEE4B0"/>
            </a:gs>
            <a:gs pos="82000">
              <a:schemeClr val="accent1">
                <a:lumMod val="40000"/>
                <a:lumOff val="60000"/>
              </a:schemeClr>
            </a:gs>
            <a:gs pos="100000">
              <a:srgbClr val="98969C"/>
            </a:gs>
            <a:gs pos="60000">
              <a:srgbClr val="BFCDA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C1B2-03B4-442F-A919-BB052DACF9B7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35000">
              <a:srgbClr val="EEE4B0"/>
            </a:gs>
            <a:gs pos="82000">
              <a:schemeClr val="accent1">
                <a:lumMod val="40000"/>
                <a:lumOff val="60000"/>
              </a:schemeClr>
            </a:gs>
            <a:gs pos="100000">
              <a:srgbClr val="98969C"/>
            </a:gs>
            <a:gs pos="60000">
              <a:srgbClr val="BFCDA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E7F79F-AFBF-4DAF-99B1-4F09D64ACA86}" type="datetime1">
              <a:rPr lang="en-US" smtClean="0"/>
              <a:t>5/16/2021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FE4B89-3B0C-4DA1-8668-46C795A27F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gi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10.wdp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ncbi.nlm.nih.gov/pubmedhealth/n/pmh_adam/A00393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gif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CC\Desktop\pictures for presentations In Shaa- Allah\_275-48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0" y="-41468"/>
            <a:ext cx="9143999" cy="68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686800" cy="1600200"/>
          </a:xfrm>
        </p:spPr>
        <p:txBody>
          <a:bodyPr>
            <a:normAutofit fontScale="90000"/>
            <a:scene3d>
              <a:camera prst="orthographicFront"/>
              <a:lightRig rig="sunset" dir="tl"/>
            </a:scene3d>
            <a:sp3d contourW="25400" prstMaterial="dkEdge">
              <a:bevelT w="508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HSV-II, HPV, </a:t>
            </a:r>
            <a:r>
              <a:rPr lang="en-US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Molluscum </a:t>
            </a:r>
            <a:r>
              <a:rPr lang="en-US" sz="4800" b="1" i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contagiosum </a:t>
            </a:r>
            <a:r>
              <a:rPr lang="en-US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virus </a:t>
            </a:r>
            <a:r>
              <a:rPr lang="en-US" sz="54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&amp; CMV</a:t>
            </a:r>
            <a:endParaRPr lang="en-US" sz="5400" b="1" i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383049"/>
            <a:ext cx="2895600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52400" y="2362200"/>
            <a:ext cx="6165274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sz="2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marL="0" indent="0" algn="ctr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sz="2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</p:txBody>
      </p:sp>
      <p:pic>
        <p:nvPicPr>
          <p:cNvPr id="9" name="Picture 8" descr="C:\Users\Dell\Documents\My Received Files\My Pictures\virology\viru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319" b="11702"/>
          <a:stretch>
            <a:fillRect/>
          </a:stretch>
        </p:blipFill>
        <p:spPr bwMode="auto">
          <a:xfrm rot="5400000">
            <a:off x="-3185067" y="3143599"/>
            <a:ext cx="6903534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powder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6684818" y="6396334"/>
            <a:ext cx="2459182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/>
            </a:scene3d>
            <a:sp3d contourW="12700" prstMaterial="dkEdge">
              <a:bevelT w="38100" h="317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UGS Module</a:t>
            </a:r>
          </a:p>
        </p:txBody>
      </p:sp>
    </p:spTree>
    <p:extLst>
      <p:ext uri="{BB962C8B-B14F-4D97-AF65-F5344CB8AC3E}">
        <p14:creationId xmlns:p14="http://schemas.microsoft.com/office/powerpoint/2010/main" val="40001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4191000" cy="630382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Transmission:</a:t>
            </a:r>
            <a:b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Skin-to-skin contact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by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genital contact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from infected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mother to the neonate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during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childbirth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533400"/>
            <a:ext cx="277368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791" y="2667000"/>
            <a:ext cx="8229600" cy="1066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Pathogenesis &amp; Immunity:</a:t>
            </a:r>
            <a:br>
              <a:rPr lang="en-US" sz="3200" b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05200"/>
            <a:ext cx="8305800" cy="28773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Georgia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Infect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squamous epithelial cells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cytoplasmic vacuole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Koilocytes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hallmark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infection.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Georgia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cell-mediated immunity and antibody 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regression of warts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Georgia"/>
              <a:buBlip>
                <a:blip r:embed="rId3"/>
              </a:buBlip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Immunosuppressed patients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more extensive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warts.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Clinical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Findings: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324600" cy="4325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Skin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plantar warts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HPV-1-4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Genital warts 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condylomata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acuminata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respiratory tract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papillomas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HPV-6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and HPV-11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Carcinoma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uterine cervix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and the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anus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as well as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premalignant lesions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HPV-16 and HPV-18.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HPV-16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oral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cancers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799" y="612648"/>
            <a:ext cx="2480847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r="55055" b="38239"/>
          <a:stretch/>
        </p:blipFill>
        <p:spPr bwMode="auto">
          <a:xfrm>
            <a:off x="6629400" y="1828800"/>
            <a:ext cx="2370897" cy="14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r="24482" b="35792"/>
          <a:stretch/>
        </p:blipFill>
        <p:spPr bwMode="auto">
          <a:xfrm>
            <a:off x="6629400" y="3514292"/>
            <a:ext cx="2370897" cy="184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Laboratory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Diagnosis: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5715000" cy="432511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Cervical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Papanicolaou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(Pap)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detect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koilocytes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lesions.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DNA hybridization.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PCR–based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14 high-risk genotypes.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Occult premalignant lesions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cervix and penis can be revealed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applying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acetic acid to the tissue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12648"/>
            <a:ext cx="28956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2" descr="C:\Users\Dell\Desktop\pictures for lectures Inshaa-Allah\HPV_cervi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506" y="3733800"/>
            <a:ext cx="2757012" cy="23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PV_Koilocyte250.jpg (10022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18" y="1676400"/>
            <a:ext cx="2743200" cy="184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Treatment:</a:t>
            </a: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696200" cy="205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Genital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warts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podophyllin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alpha interferon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preventing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recurrences.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Liquid nitrogen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salicylic acid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plantar lesions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or removed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surgically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Cidofovir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severe HPV infections.</a:t>
            </a:r>
          </a:p>
          <a:p>
            <a:pPr>
              <a:buBlip>
                <a:blip r:embed="rId2"/>
              </a:buBlip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31242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305033"/>
            <a:ext cx="8229600" cy="1066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Prevention:</a:t>
            </a:r>
            <a:br>
              <a:rPr lang="en-US" sz="3200" b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838433"/>
            <a:ext cx="8382000" cy="233376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Blip>
                <a:blip r:embed="rId2"/>
              </a:buBlip>
            </a:pPr>
            <a:r>
              <a:rPr lang="en-US" sz="2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Condoms</a:t>
            </a:r>
            <a:r>
              <a:rPr lang="en-US" sz="220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Georgia"/>
              <a:buBlip>
                <a:blip r:embed="rId2"/>
              </a:buBlip>
            </a:pPr>
            <a:r>
              <a:rPr lang="en-US" sz="2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vaccines against HPV: 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Gardasil,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 a recombinant vaccine against four types of HPV (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6, 11, 16 and 18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), and 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Cervarix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 and 18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Both are delivered in three shots over six months.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HPV </a:t>
            </a:r>
            <a:r>
              <a:rPr lang="en-US" sz="2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immunizations have no effect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on existing papillomas. </a:t>
            </a:r>
          </a:p>
          <a:p>
            <a:pPr>
              <a:buFont typeface="Georgia"/>
              <a:buBlip>
                <a:blip r:embed="rId2"/>
              </a:buBlip>
            </a:pPr>
            <a:r>
              <a:rPr lang="en-US" sz="2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Circumcision</a:t>
            </a:r>
            <a:endParaRPr lang="en-US" sz="2200" smtClean="0">
              <a:latin typeface="Arial" pitchFamily="34" charset="0"/>
              <a:cs typeface="Arial" pitchFamily="34" charset="0"/>
            </a:endParaRPr>
          </a:p>
          <a:p>
            <a:pPr>
              <a:buFont typeface="Georgia"/>
              <a:buBlip>
                <a:blip r:embed="rId2"/>
              </a:buBlip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BCC\Desktop\Human Papilloma Virus and Cervical Can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06914"/>
            <a:ext cx="1752600" cy="139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5638800" cy="3382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Member of 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poxvirus family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MCV </a:t>
            </a:r>
            <a:r>
              <a:rPr lang="en-US" dirty="0">
                <a:latin typeface="Arial" pitchFamily="34" charset="0"/>
                <a:cs typeface="Arial" pitchFamily="34" charset="0"/>
              </a:rPr>
              <a:t>is transmitted by </a:t>
            </a:r>
            <a:r>
              <a:rPr lang="en-US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close personal contact, </a:t>
            </a:r>
            <a:r>
              <a:rPr lang="en-US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including sexually.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Adults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often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lesions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genital area. 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2123658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  <a:t>Molluscum Contagiosum Virus</a:t>
            </a:r>
            <a:b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</a:br>
            <a:endParaRPr lang="en-US" sz="44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 descr="http://www.microbiologybook.org/mhunt/mollusc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164122"/>
            <a:ext cx="2665269" cy="17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18151" b="19441"/>
          <a:stretch/>
        </p:blipFill>
        <p:spPr bwMode="auto">
          <a:xfrm>
            <a:off x="6019798" y="4114800"/>
            <a:ext cx="2665269" cy="24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215785"/>
            <a:ext cx="2895600" cy="365125"/>
          </a:xfrm>
        </p:spPr>
        <p:txBody>
          <a:bodyPr vert="horz" lIns="91440" tIns="45720" rIns="91440" bIns="45720" rtlCol="0" anchor="ctr"/>
          <a:lstStyle/>
          <a:p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770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.medscapestatic.com/pi/meds/ckb/46/43146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371600"/>
            <a:ext cx="2819400" cy="20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118442"/>
            <a:ext cx="51850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lesion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(2–5 mm)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flesh-colored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papule, painless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non-pruritic,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umbilicated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with a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on the skin or mucous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membrane. It </a:t>
            </a:r>
            <a:r>
              <a:rPr lang="en-GB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become inflamed, red, and swollen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lesions can be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(≥15 mm in diameter)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numerous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 patients with reduced cellular immunity, such as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AIDS patients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immuno</a:t>
            </a: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-competent 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self-limited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 to 12 months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but may take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 long as 4 years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  <a:p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657599"/>
            <a:ext cx="2799747" cy="22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12648"/>
            <a:ext cx="277368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427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Diagnosis: </a:t>
            </a: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044"/>
            <a:ext cx="6629400" cy="4325112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Typically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made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GB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</a:t>
            </a:r>
            <a:r>
              <a:rPr lang="en-GB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biopsy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may be necessary in immunocompromised patients </a:t>
            </a:r>
            <a:r>
              <a:rPr lang="en-GB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exclude </a:t>
            </a:r>
            <a:r>
              <a:rPr lang="en-GB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malignancy.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Skin biopsy will reveal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“Molluscum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bodies” – eosinophilic inclusions in the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epidermis.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5908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6574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3909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Treatment: </a:t>
            </a: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770" y="4191000"/>
            <a:ext cx="8352430" cy="21625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Georgia"/>
              <a:buBlip>
                <a:blip r:embed="rId5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Curettage or liquid nitrogen or l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aser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therapy. </a:t>
            </a:r>
          </a:p>
          <a:p>
            <a:pPr>
              <a:spcBef>
                <a:spcPts val="0"/>
              </a:spcBef>
              <a:buFont typeface="Georgia"/>
              <a:buBlip>
                <a:blip r:embed="rId5"/>
              </a:buBlip>
            </a:pPr>
            <a:r>
              <a:rPr lang="en-GB" sz="2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Topicals</a:t>
            </a:r>
            <a:r>
              <a:rPr lang="en-GB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Podophyllotoxin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cream, salicylic acid, potassium hydroxide.</a:t>
            </a:r>
          </a:p>
          <a:p>
            <a:pPr>
              <a:spcBef>
                <a:spcPts val="0"/>
              </a:spcBef>
              <a:buFont typeface="Georgia"/>
              <a:buBlip>
                <a:blip r:embed="rId5"/>
              </a:buBlip>
            </a:pPr>
            <a:r>
              <a:rPr lang="en-US" sz="2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Cidofovir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extensive lesions. Antiretroviral therapy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resolve. </a:t>
            </a:r>
          </a:p>
          <a:p>
            <a:pPr>
              <a:spcBef>
                <a:spcPts val="0"/>
              </a:spcBef>
              <a:buFont typeface="Georgia"/>
              <a:buBlip>
                <a:blip r:embed="rId5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There is no vaccine.</a:t>
            </a:r>
          </a:p>
          <a:p>
            <a:pPr>
              <a:spcBef>
                <a:spcPts val="0"/>
              </a:spcBef>
              <a:buFont typeface="Georgia"/>
              <a:buBlip>
                <a:blip r:embed="rId5"/>
              </a:buBlip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6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86" y="2672869"/>
            <a:ext cx="8231614" cy="1981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Congenital abnormalities,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Cytomegalic inclusion body disease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infants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Mononucleosis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transfusion recipients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Pneumonia and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hepatitis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immuno- compromised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patients.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Retinitis and enteritis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AIDS patients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535764" cy="1446550"/>
          </a:xfr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  <a:t>Cytomegalovirus</a:t>
            </a:r>
            <a:b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</a:br>
            <a:endParaRPr lang="en-US" sz="44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2895600" cy="365125"/>
          </a:xfrm>
        </p:spPr>
        <p:txBody>
          <a:bodyPr vert="horz" lIns="91440" tIns="45720" rIns="91440" bIns="45720" rtlCol="0" anchor="ctr"/>
          <a:lstStyle/>
          <a:p>
            <a:r>
              <a: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87" y="2047320"/>
            <a:ext cx="244169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i="1" dirty="0" smtClean="0">
                <a:ln/>
                <a:solidFill>
                  <a:schemeClr val="accent3"/>
                </a:solidFill>
                <a:latin typeface="Georgia" pitchFamily="18" charset="0"/>
              </a:rPr>
              <a:t>Diseases:</a:t>
            </a:r>
            <a:endParaRPr lang="en-US" sz="3600" b="1" i="1" dirty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8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08495"/>
            <a:ext cx="5029200" cy="4325112"/>
          </a:xfrm>
        </p:spPr>
        <p:txBody>
          <a:bodyPr/>
          <a:lstStyle/>
          <a:p>
            <a:pPr>
              <a:buSzPct val="93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Enveloped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virus with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icosahedral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nucleocapsid and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linear double-stranded DNA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SzPct val="93000"/>
              <a:buBlip>
                <a:blip r:embed="rId2"/>
              </a:buBlip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virion polymerase.</a:t>
            </a:r>
          </a:p>
          <a:p>
            <a:pPr>
              <a:buSzPct val="93000"/>
              <a:buBlip>
                <a:blip r:embed="rId2"/>
              </a:buBlip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serotype.</a:t>
            </a:r>
          </a:p>
          <a:p>
            <a:pPr>
              <a:buSzPct val="93000"/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415049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Characteristics: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5908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7" name="Picture 2" descr="https://scienceforscientists.files.wordpress.com/2012/06/cm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3799" cy="32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Transmission &amp;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Epidemiology: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Worldwide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more than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80% of adults have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antibody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against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this virus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Virus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found in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human body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fluids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including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blood, saliva, semen, cervical mucus, breast milk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urine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transmitted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via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these fluids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across the placenta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organ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transplantation.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1000" y="612648"/>
            <a:ext cx="32004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4214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6096000" cy="38100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Diseases: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Herpes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genitalis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aseptic meningitis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neonatal infection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Characteristics: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nucleocapsid and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linear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ds DNA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virion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polymerase.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One serotype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Transmission: </a:t>
            </a:r>
            <a:r>
              <a:rPr lang="en-US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Sexual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contact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adults and during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passage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through the </a:t>
            </a:r>
            <a:r>
              <a:rPr lang="en-US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birth canal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neonates. </a:t>
            </a:r>
            <a:r>
              <a:rPr lang="en-GB" sz="2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Genital </a:t>
            </a:r>
            <a:r>
              <a:rPr lang="en-GB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herpes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is caused by </a:t>
            </a:r>
            <a:r>
              <a:rPr lang="en-GB" sz="2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HSV-1 and 2</a:t>
            </a:r>
            <a:r>
              <a:rPr lang="en-GB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69975" cy="1446550"/>
          </a:xfr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en-US" sz="4400" b="1" dirty="0">
                <a:ln w="11430"/>
                <a:gradFill>
                  <a:gsLst>
                    <a:gs pos="0">
                      <a:srgbClr val="FFF200">
                        <a:lumMod val="49000"/>
                        <a:lumOff val="5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  <a:t>Herpes Simplex Virus Type 2</a:t>
            </a:r>
            <a:br>
              <a:rPr lang="en-US" sz="4400" b="1" dirty="0">
                <a:ln w="11430"/>
                <a:gradFill>
                  <a:gsLst>
                    <a:gs pos="0">
                      <a:srgbClr val="FFF200">
                        <a:lumMod val="49000"/>
                        <a:lumOff val="5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</a:br>
            <a:endParaRPr lang="en-US" sz="4400" b="1" dirty="0">
              <a:ln w="11430"/>
              <a:gradFill>
                <a:gsLst>
                  <a:gs pos="0">
                    <a:srgbClr val="FFF200">
                      <a:lumMod val="49000"/>
                      <a:lumOff val="51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4" name="Picture 4" descr="http://2.bp.blogspot.com/-COp2Vu0z_EQ/UVaU0IvAzPI/AAAAAAAABg4/-JE3YZh21xM/s1600/pharmatutor-art-1722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04"/>
          <a:stretch/>
        </p:blipFill>
        <p:spPr bwMode="auto">
          <a:xfrm>
            <a:off x="6400800" y="2207525"/>
            <a:ext cx="2736376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48" y="4724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br>
              <a:rPr lang="en-US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12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066800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Pathogenesis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511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fetus: cytomegalic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inclusion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multinucleated giant cells with prominent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intra-nuclear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inclusions. the virus spreads to many organs (e.g., central nervous system and kidneys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congenital abnormalities.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children and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usually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asymptomatic, except in immunocompromised individuals. A latent state occurs in monocytes. CMV can also persist in kidneys for years.</a:t>
            </a:r>
          </a:p>
          <a:p>
            <a:pPr>
              <a:buBlip>
                <a:blip r:embed="rId2"/>
              </a:buBlip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Disseminated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infection in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immuno-compromised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 can result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(primary or reactivation).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51460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4557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Clinical 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Findings: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934200" cy="4325112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Children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adults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asymptomatic.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Infants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infected with CMV during gestation: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them show microcephaly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seizures, deafness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jaundice, purpura,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hepato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-splenomegaly, mental retardation, excrete CMV in urine.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immunocompetent adults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heterophil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 mononucleosis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fever, lethargy, abnormal lymphocytes in peripheral blood smears.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Immuno-suppressed patients: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Pneumonitis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hepatitis.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AIDS patients,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infects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intestinal tract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colitis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diarrhea, retinitis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blindness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09600"/>
            <a:ext cx="31242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نتيجة بحث الصور عن ‪CMV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47"/>
          <a:stretch/>
        </p:blipFill>
        <p:spPr bwMode="auto">
          <a:xfrm>
            <a:off x="6978555" y="4419600"/>
            <a:ext cx="2133600" cy="201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CMV‬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16572" r="50861"/>
          <a:stretch/>
        </p:blipFill>
        <p:spPr bwMode="auto">
          <a:xfrm>
            <a:off x="7237342" y="1143000"/>
            <a:ext cx="175425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صورة ذات صلة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24454" r="50000" b="18402"/>
          <a:stretch/>
        </p:blipFill>
        <p:spPr bwMode="auto">
          <a:xfrm>
            <a:off x="7103092" y="2971800"/>
            <a:ext cx="1948216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Laboratory Diagnosis</a:t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6477000" cy="432511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virus causes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CPE in cell culture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can be identified by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fluorescent antibody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test. “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Owl’s eye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nuclear inclusions are seen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PCR-based assays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tissue or body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fluids.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CMV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antigenemia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(pp65)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blood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leukocytes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four-fold or greater rise in antibody titer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convalescent-phase serum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diagnostic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12648"/>
            <a:ext cx="35052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21" y="1828800"/>
            <a:ext cx="22574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6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Treatment:</a:t>
            </a: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7924800" cy="22463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vaccine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available.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transfuse CMV antibody-positive blood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into newborns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antibody-negative immuno-compromised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85800"/>
            <a:ext cx="26670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923538"/>
            <a:ext cx="3352800" cy="64633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Prevention:</a:t>
            </a: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Ganciclovir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treat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pneumonia and retinitis. Acyclovir is ineffective.</a:t>
            </a:r>
          </a:p>
        </p:txBody>
      </p:sp>
    </p:spTree>
    <p:extLst>
      <p:ext uri="{BB962C8B-B14F-4D97-AF65-F5344CB8AC3E}">
        <p14:creationId xmlns:p14="http://schemas.microsoft.com/office/powerpoint/2010/main" val="16573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36228"/>
              <a:chOff x="0" y="0"/>
              <a:chExt cx="9144000" cy="6836228"/>
            </a:xfrm>
          </p:grpSpPr>
          <p:pic>
            <p:nvPicPr>
              <p:cNvPr id="13" name="Picture 14" descr="C:\Users\Dell\Documents\My Received Files\My Pictures\butterflies\b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0"/>
                <a:ext cx="4800600" cy="3352800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  <a:sp3d prstMaterial="translucentPowder"/>
            </p:spPr>
          </p:pic>
          <p:pic>
            <p:nvPicPr>
              <p:cNvPr id="2050" name="Picture 2" descr="C:\Users\Dell\Documents\My Received Files\My Pictures children\07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43400" cy="6836228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morning" dir="t"/>
              </a:scene3d>
              <a:sp3d prstMaterial="dkEdge"/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4343400" y="1214735"/>
              <a:ext cx="4800600" cy="5643265"/>
              <a:chOff x="4343400" y="1214735"/>
              <a:chExt cx="4800600" cy="5643265"/>
            </a:xfrm>
          </p:grpSpPr>
          <p:pic>
            <p:nvPicPr>
              <p:cNvPr id="63502" name="Picture 14" descr="C:\Users\Dell\Documents\My Received Files\My Pictures\butterflies\b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4343400" y="3352800"/>
                <a:ext cx="4800600" cy="3505200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  <a:sp3d prstMaterial="translucentPowder"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878040" y="1214735"/>
                <a:ext cx="4038600" cy="923330"/>
              </a:xfrm>
              <a:prstGeom prst="rect">
                <a:avLst/>
              </a:prstGeom>
              <a:noFill/>
              <a:effectLst>
                <a:outerShdw blurRad="50800" dist="38100" dir="13500000" sx="200000" sy="200000" algn="br" rotWithShape="0">
                  <a:prstClr val="black">
                    <a:alpha val="26000"/>
                  </a:prstClr>
                </a:outerShdw>
              </a:effectLst>
            </p:spPr>
            <p:txBody>
              <a:bodyPr>
                <a:spAutoFit/>
                <a:scene3d>
                  <a:camera prst="orthographicFront"/>
                  <a:lightRig rig="flat" dir="tl"/>
                </a:scene3d>
                <a:sp3d extrusionH="25400" contourW="8890" prstMaterial="dkEdge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5400" b="1" i="1" dirty="0">
                    <a:ln w="11430"/>
                    <a:gradFill>
                      <a:gsLst>
                        <a:gs pos="0">
                          <a:srgbClr val="C4DCAC"/>
                        </a:gs>
                        <a:gs pos="50000">
                          <a:srgbClr val="C38863"/>
                        </a:gs>
                        <a:gs pos="100000">
                          <a:srgbClr val="0D440C"/>
                        </a:gs>
                      </a:gsLst>
                      <a:lin ang="5400000" scaled="0"/>
                    </a:gra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Arial Rounded MT Bold" pitchFamily="34" charset="0"/>
                    <a:ea typeface="Batang" pitchFamily="18" charset="-127"/>
                  </a:rPr>
                  <a:t>Thank you </a:t>
                </a:r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Pathogenesis:</a:t>
            </a:r>
            <a:endParaRPr lang="en-US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US" sz="2400" b="1" u="sng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vesicular lesions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occur on </a:t>
            </a:r>
            <a:r>
              <a:rPr lang="en-US" sz="24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genitals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virus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travels up the axon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lumbar </a:t>
            </a:r>
            <a:r>
              <a:rPr lang="en-US" sz="2400" b="1" dirty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or sacral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ganglion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 Recurrences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less severe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than </a:t>
            </a:r>
            <a:r>
              <a:rPr lang="en-US" sz="2400" b="1" dirty="0" smtClean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primary infection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HSV-2 infections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neonate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can be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life-threatening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because of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reduced CMI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Asymptomatic </a:t>
            </a:r>
            <a:r>
              <a:rPr lang="en-US" sz="2400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shedding of HSV-2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 genital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tract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neonatal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infections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09600"/>
            <a:ext cx="25146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1938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419600" cy="457200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Genital </a:t>
            </a:r>
            <a:r>
              <a:rPr lang="en-GB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herpes:</a:t>
            </a:r>
            <a:endParaRPr lang="en-GB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791200" cy="36957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Before the blisters appear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the person may feel the skin </a:t>
            </a:r>
            <a:r>
              <a:rPr lang="en-GB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tingling, burning, itching, or have pain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at the site where the blisters will appear</a:t>
            </a:r>
          </a:p>
          <a:p>
            <a:pPr>
              <a:buBlip>
                <a:blip r:embed="rId3"/>
              </a:buBlip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GB" sz="20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en-GB" sz="2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, painful </a:t>
            </a:r>
            <a:r>
              <a:rPr lang="en-GB" sz="2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  <a:hlinkClick r:id="rId4"/>
              </a:rPr>
              <a:t>blisters</a:t>
            </a:r>
            <a:r>
              <a:rPr lang="en-GB" sz="2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filled with clear or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straw-coloured fluid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0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break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shallow painful </a:t>
            </a:r>
            <a:r>
              <a:rPr lang="en-GB" sz="2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ulcers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crust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heal over 7 - 14 days or more.</a:t>
            </a:r>
          </a:p>
          <a:p>
            <a:pPr>
              <a:buBlip>
                <a:blip r:embed="rId3"/>
              </a:buBlip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533400"/>
            <a:ext cx="323088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BCC\Desktop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1676400"/>
            <a:ext cx="1798637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C\Desktop\Pic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76225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419600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0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Enlarged </a:t>
            </a:r>
            <a:r>
              <a:rPr lang="en-GB" sz="2000" b="1" dirty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and tender lymph nodes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groin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0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Dysuria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Vaginal discharge.</a:t>
            </a:r>
            <a:endParaRPr lang="en-GB" sz="2000" b="1" dirty="0">
              <a:solidFill>
                <a:srgbClr val="19384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GB" sz="2000" b="1" dirty="0" smtClean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Recurrence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latency.</a:t>
            </a:r>
            <a:endParaRPr lang="en-GB" sz="2000" b="1" dirty="0">
              <a:solidFill>
                <a:srgbClr val="1938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81913"/>
            <a:ext cx="6474108" cy="17129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CPE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cell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antibody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neutralization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fluorescent antibody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test.</a:t>
            </a:r>
          </a:p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Fluids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from blisters </a:t>
            </a:r>
            <a:r>
              <a:rPr lang="en-GB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u="sng" dirty="0">
                <a:latin typeface="Arial" pitchFamily="34" charset="0"/>
                <a:cs typeface="Arial" pitchFamily="34" charset="0"/>
              </a:rPr>
              <a:t>microscope,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u="sng" dirty="0" smtClean="0">
                <a:latin typeface="Arial" pitchFamily="34" charset="0"/>
                <a:cs typeface="Arial" pitchFamily="34" charset="0"/>
              </a:rPr>
              <a:t>PCR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2590800" cy="457200"/>
          </a:xfrm>
        </p:spPr>
        <p:txBody>
          <a:bodyPr vert="horz"/>
          <a:lstStyle/>
          <a:p>
            <a:r>
              <a:rPr lang="en-US" sz="1200" b="1" dirty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655327"/>
            <a:ext cx="681087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09728">
              <a:spcBef>
                <a:spcPts val="300"/>
              </a:spcBef>
              <a:buClr>
                <a:schemeClr val="accent3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Acyclovir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primary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recurrent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genital infections as well as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neonatal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infections.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849774"/>
            <a:ext cx="3071675" cy="70788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Treatment: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026" name="Picture 2" descr="http://www.nejm.org/na101/home/literatum/publisher/mms/journals/content/nejm/1997/nejm_1997.337.issue-8/nejm199708213370805/production/images/medium/nejm199708213370805_f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13183" r="12113" b="14297"/>
          <a:stretch/>
        </p:blipFill>
        <p:spPr bwMode="auto">
          <a:xfrm>
            <a:off x="6693811" y="1295400"/>
            <a:ext cx="215798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42672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pc="5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Prevention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5200936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Blip>
                <a:blip r:embed="rId5"/>
              </a:buBlip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Protection from exposure to vesicular lesions.</a:t>
            </a:r>
          </a:p>
          <a:p>
            <a:pPr>
              <a:buFont typeface="Georgia"/>
              <a:buBlip>
                <a:blip r:embed="rId5"/>
              </a:buBlip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Cesarean section </a:t>
            </a:r>
          </a:p>
          <a:p>
            <a:pPr>
              <a:buFont typeface="Georgia"/>
              <a:buBlip>
                <a:blip r:embed="rId5"/>
              </a:buBlip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vaccine.</a:t>
            </a:r>
          </a:p>
          <a:p>
            <a:pPr>
              <a:buFont typeface="Georgia"/>
              <a:buBlip>
                <a:blip r:embed="rId5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6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10806"/>
          <a:stretch/>
        </p:blipFill>
        <p:spPr bwMode="auto">
          <a:xfrm>
            <a:off x="6674892" y="1676400"/>
            <a:ext cx="2351549" cy="2049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7086600" cy="36229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epidermis and mucous membranes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causing papillomas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warts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types of HPV, especially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16 and 18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to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cancers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cervix, vulva, vagina, and anus in women. In men, it can lead to cancers of the anus and penis.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3" y="611088"/>
            <a:ext cx="6966972" cy="1446550"/>
          </a:xfr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  <a:t>Human Papillomavirus</a:t>
            </a:r>
            <a:br>
              <a:rPr lang="en-US" sz="4400" b="1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 charset="0"/>
              </a:rPr>
            </a:br>
            <a:endParaRPr lang="en-US" sz="44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255871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Diseases: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2896" y="6324600"/>
            <a:ext cx="2895600" cy="3651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8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70229"/>
            <a:ext cx="91440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History of discovering link between virus and cancer</a:t>
            </a:r>
            <a:endParaRPr lang="en-US" sz="2800" b="1" dirty="0">
              <a:ln w="1905">
                <a:solidFill>
                  <a:schemeClr val="tx1"/>
                </a:solidFill>
              </a:ln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457200" y="2055168"/>
            <a:ext cx="5867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fact that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prostitutes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have much higher rates of cervical cancer than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nuns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causal link between sexually transmitted HPVs and cervical cancer.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Harald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zur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Hausen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of the German Cancer Research Centre, Heidelberg, Germany, was awarded 2008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Nobel Prize in Physiology or Medicine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for his discovery of human papilloma viruses causing cervical cancer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99260" y="399174"/>
            <a:ext cx="338328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 showing the different types of HPV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111875"/>
            <a:ext cx="2861928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4029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102927" cy="685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Important Properties: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845791" cy="432511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Non-enveloped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viruses with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double-stranded circular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an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nucleocapsid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Two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early genes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E6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E7,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implicated in carcinogenesis. They encode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that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inactivate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proteins encoded by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tumor suppressor genes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human cells (e.g., the </a:t>
            </a:r>
            <a:r>
              <a:rPr lang="en-US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p53 gene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RB gene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respectively)</a:t>
            </a:r>
          </a:p>
          <a:p>
            <a:pPr>
              <a:buBlip>
                <a:blip r:embed="rId2"/>
              </a:buBlip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img.medscape.com/fullsize/migrated/585/223/erm585223.fi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 bwMode="auto">
          <a:xfrm>
            <a:off x="5867400" y="3259935"/>
            <a:ext cx="2895600" cy="32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s.dreamstime.com/x/papilloma-virus-hpv-human-papillomavirus-dna-papillomavirus-family-capable-infecting-humans-527361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3879" b="6425"/>
          <a:stretch/>
        </p:blipFill>
        <p:spPr bwMode="auto">
          <a:xfrm>
            <a:off x="5867400" y="8382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381000"/>
            <a:ext cx="2621280" cy="457200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7726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ardcov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Custom 6">
      <a:dk1>
        <a:sysClr val="windowText" lastClr="000000"/>
      </a:dk1>
      <a:lt1>
        <a:sysClr val="window" lastClr="FFFFFF"/>
      </a:lt1>
      <a:dk2>
        <a:srgbClr val="1F200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Custom 5">
      <a:dk1>
        <a:sysClr val="windowText" lastClr="000000"/>
      </a:dk1>
      <a:lt1>
        <a:sysClr val="window" lastClr="FFFFFF"/>
      </a:lt1>
      <a:dk2>
        <a:srgbClr val="69676D"/>
      </a:dk2>
      <a:lt2>
        <a:srgbClr val="00006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3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69676D"/>
    </a:dk2>
    <a:lt2>
      <a:srgbClr val="000066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3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69676D"/>
    </a:dk2>
    <a:lt2>
      <a:srgbClr val="000066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00003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1466</TotalTime>
  <Words>1431</Words>
  <Application>Microsoft Office PowerPoint</Application>
  <PresentationFormat>On-screen Show (4:3)</PresentationFormat>
  <Paragraphs>151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 Unicode MS</vt:lpstr>
      <vt:lpstr>Arial</vt:lpstr>
      <vt:lpstr>Arial Rounded MT Bold</vt:lpstr>
      <vt:lpstr>Batang</vt:lpstr>
      <vt:lpstr>Book Antiqua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Hardcover</vt:lpstr>
      <vt:lpstr>1_Hardcover</vt:lpstr>
      <vt:lpstr>Urban</vt:lpstr>
      <vt:lpstr>Office Theme</vt:lpstr>
      <vt:lpstr>Aspect</vt:lpstr>
      <vt:lpstr>HSV-II, HPV, Molluscum contagiosum virus &amp; CMV</vt:lpstr>
      <vt:lpstr>Herpes Simplex Virus Type 2 </vt:lpstr>
      <vt:lpstr>Pathogenesis:</vt:lpstr>
      <vt:lpstr>Genital herpes:</vt:lpstr>
      <vt:lpstr>Laboratory Diagnosis</vt:lpstr>
      <vt:lpstr>Human Papillomavirus </vt:lpstr>
      <vt:lpstr>PowerPoint Presentation</vt:lpstr>
      <vt:lpstr>PowerPoint Presentation</vt:lpstr>
      <vt:lpstr> Important Properties: </vt:lpstr>
      <vt:lpstr>Transmission: </vt:lpstr>
      <vt:lpstr>Clinical Findings: </vt:lpstr>
      <vt:lpstr>Laboratory Diagnosis: </vt:lpstr>
      <vt:lpstr>Treatment:</vt:lpstr>
      <vt:lpstr>Molluscum Contagiosum Virus </vt:lpstr>
      <vt:lpstr>PowerPoint Presentation</vt:lpstr>
      <vt:lpstr>Diagnosis: </vt:lpstr>
      <vt:lpstr>Cytomegalovirus </vt:lpstr>
      <vt:lpstr>Characteristics:</vt:lpstr>
      <vt:lpstr>Transmission &amp; Epidemiology: </vt:lpstr>
      <vt:lpstr>Pathogenesis :</vt:lpstr>
      <vt:lpstr>Clinical Findings: </vt:lpstr>
      <vt:lpstr>Laboratory Diagnosis </vt:lpstr>
      <vt:lpstr>Treatment: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129</cp:revision>
  <dcterms:created xsi:type="dcterms:W3CDTF">2016-01-11T20:47:31Z</dcterms:created>
  <dcterms:modified xsi:type="dcterms:W3CDTF">2021-05-16T16:23:43Z</dcterms:modified>
</cp:coreProperties>
</file>