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43"/>
  </p:notesMasterIdLst>
  <p:sldIdLst>
    <p:sldId id="256" r:id="rId5"/>
    <p:sldId id="258" r:id="rId6"/>
    <p:sldId id="259" r:id="rId7"/>
    <p:sldId id="260" r:id="rId8"/>
    <p:sldId id="299" r:id="rId9"/>
    <p:sldId id="298" r:id="rId10"/>
    <p:sldId id="269" r:id="rId11"/>
    <p:sldId id="270" r:id="rId12"/>
    <p:sldId id="271" r:id="rId13"/>
    <p:sldId id="272" r:id="rId14"/>
    <p:sldId id="261" r:id="rId15"/>
    <p:sldId id="273" r:id="rId16"/>
    <p:sldId id="262" r:id="rId17"/>
    <p:sldId id="300" r:id="rId18"/>
    <p:sldId id="263" r:id="rId19"/>
    <p:sldId id="274" r:id="rId20"/>
    <p:sldId id="264" r:id="rId21"/>
    <p:sldId id="275" r:id="rId22"/>
    <p:sldId id="265" r:id="rId23"/>
    <p:sldId id="266" r:id="rId24"/>
    <p:sldId id="267" r:id="rId25"/>
    <p:sldId id="288" r:id="rId26"/>
    <p:sldId id="287" r:id="rId27"/>
    <p:sldId id="289" r:id="rId28"/>
    <p:sldId id="277" r:id="rId29"/>
    <p:sldId id="290" r:id="rId30"/>
    <p:sldId id="282" r:id="rId31"/>
    <p:sldId id="291" r:id="rId32"/>
    <p:sldId id="294" r:id="rId33"/>
    <p:sldId id="292" r:id="rId34"/>
    <p:sldId id="295" r:id="rId35"/>
    <p:sldId id="293" r:id="rId36"/>
    <p:sldId id="276" r:id="rId37"/>
    <p:sldId id="278" r:id="rId38"/>
    <p:sldId id="279" r:id="rId39"/>
    <p:sldId id="280" r:id="rId40"/>
    <p:sldId id="281" r:id="rId41"/>
    <p:sldId id="283" r:id="rId42"/>
  </p:sldIdLst>
  <p:sldSz cx="9144000" cy="6858000" type="screen4x3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587D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745" autoAdjust="0"/>
    <p:restoredTop sz="94681" autoAdjust="0"/>
  </p:normalViewPr>
  <p:slideViewPr>
    <p:cSldViewPr>
      <p:cViewPr varScale="1">
        <p:scale>
          <a:sx n="81" d="100"/>
          <a:sy n="81" d="100"/>
        </p:scale>
        <p:origin x="4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25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17284E-2667-4EC5-A2F1-32B484C5FF92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490BD6-D73F-4073-BD0D-8E5DF38D2D6E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5647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4C36-A3DD-4F65-806E-55592C05031B}" type="datetimeFigureOut">
              <a:rPr lang="ar-JO" smtClean="0"/>
              <a:pPr/>
              <a:t>11/08/1442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12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image" Target="../media/image1.gif"/><Relationship Id="rId9" Type="http://schemas.openxmlformats.org/officeDocument/2006/relationships/image" Target="../media/image29.png"/><Relationship Id="rId1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49.png"/><Relationship Id="rId18" Type="http://schemas.microsoft.com/office/2007/relationships/hdphoto" Target="../media/hdphoto18.wdp"/><Relationship Id="rId3" Type="http://schemas.microsoft.com/office/2007/relationships/hdphoto" Target="../media/hdphoto11.wdp"/><Relationship Id="rId7" Type="http://schemas.openxmlformats.org/officeDocument/2006/relationships/image" Target="../media/image46.png"/><Relationship Id="rId12" Type="http://schemas.microsoft.com/office/2007/relationships/hdphoto" Target="../media/hdphoto15.wdp"/><Relationship Id="rId17" Type="http://schemas.openxmlformats.org/officeDocument/2006/relationships/image" Target="../media/image51.png"/><Relationship Id="rId2" Type="http://schemas.openxmlformats.org/officeDocument/2006/relationships/image" Target="../media/image44.png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microsoft.com/office/2007/relationships/hdphoto" Target="../media/hdphoto14.wdp"/><Relationship Id="rId19" Type="http://schemas.openxmlformats.org/officeDocument/2006/relationships/image" Target="../media/image52.png"/><Relationship Id="rId4" Type="http://schemas.openxmlformats.org/officeDocument/2006/relationships/image" Target="../media/image1.gif"/><Relationship Id="rId9" Type="http://schemas.openxmlformats.org/officeDocument/2006/relationships/image" Target="../media/image47.png"/><Relationship Id="rId14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142984"/>
            <a:ext cx="7772400" cy="1470025"/>
          </a:xfrm>
        </p:spPr>
        <p:txBody>
          <a:bodyPr>
            <a:normAutofit/>
          </a:bodyPr>
          <a:lstStyle/>
          <a:p>
            <a:pPr rtl="0"/>
            <a:r>
              <a:rPr lang="en-US" sz="6000" dirty="0">
                <a:solidFill>
                  <a:srgbClr val="C00000"/>
                </a:solidFill>
              </a:rPr>
              <a:t>Transcription of Genes </a:t>
            </a:r>
            <a:endParaRPr lang="ar-JO" sz="6000" dirty="0">
              <a:solidFill>
                <a:srgbClr val="C0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00034" y="5013176"/>
            <a:ext cx="8643966" cy="1609724"/>
          </a:xfrm>
        </p:spPr>
        <p:txBody>
          <a:bodyPr>
            <a:normAutofit/>
          </a:bodyPr>
          <a:lstStyle/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Nesrin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Mwafi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rtl="0"/>
            <a:r>
              <a:rPr lang="ar-JO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Biochemistry &amp; Molecular Biology Department </a:t>
            </a:r>
          </a:p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Faculty of Medicine,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University</a:t>
            </a:r>
          </a:p>
          <a:p>
            <a:pPr rtl="0">
              <a:lnSpc>
                <a:spcPct val="90000"/>
              </a:lnSpc>
            </a:pPr>
            <a:endParaRPr lang="ar-JO" dirty="0"/>
          </a:p>
        </p:txBody>
      </p:sp>
      <p:pic>
        <p:nvPicPr>
          <p:cNvPr id="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10" name="مستطيل 9"/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685E87-4D49-0F40-9FE0-F5B631CC0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2708920"/>
            <a:ext cx="4327128" cy="18866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RNA Polymerase Enzyme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72A7DA29-64C2-DF4F-9BC7-3D2F63821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8392"/>
            <a:ext cx="8615394" cy="5859040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RNA polymerase: </a:t>
            </a:r>
            <a:r>
              <a:rPr lang="en-GB" dirty="0"/>
              <a:t>is an enzyme which synthesizes RNA from DNA template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/>
              <a:t>Three classes of RNA polymerases in Eukaryotic cells: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dirty="0"/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dirty="0"/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dirty="0"/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20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19585B9F-6E0A-6D4D-BD71-0891600D4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265805"/>
              </p:ext>
            </p:extLst>
          </p:nvPr>
        </p:nvGraphicFramePr>
        <p:xfrm>
          <a:off x="1547664" y="3717032"/>
          <a:ext cx="7056784" cy="2579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xmlns="" val="3595540959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xmlns="" val="4033207558"/>
                    </a:ext>
                  </a:extLst>
                </a:gridCol>
              </a:tblGrid>
              <a:tr h="51466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400" dirty="0"/>
                        <a:t>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400" dirty="0"/>
                        <a:t>Product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7506312"/>
                  </a:ext>
                </a:extLst>
              </a:tr>
              <a:tr h="4638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RNA Polymerase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All rRNAs except 5S rRNA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5921104"/>
                  </a:ext>
                </a:extLst>
              </a:tr>
              <a:tr h="8006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RNA Polymerase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All mRNAs, miRNAs, some snRNAs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3399924"/>
                  </a:ext>
                </a:extLst>
              </a:tr>
              <a:tr h="8006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RNA Polymerase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All </a:t>
                      </a:r>
                      <a:r>
                        <a:rPr lang="en-GB" dirty="0" err="1"/>
                        <a:t>tRNAs</a:t>
                      </a:r>
                      <a:r>
                        <a:rPr lang="en-GB" dirty="0"/>
                        <a:t>, 5S rRNA, other small RNAs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8151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30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6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Stages of Transcription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3DFF68B5-9BFB-5745-B3B2-E43ECB82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615394" cy="6048672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/>
              <a:t>Gene transcription in eukaryotes is more complex compared to prokaryotes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/>
              <a:t>Stages of transcription: initiation,            elongation and termination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9079C88-3FAA-FA4B-BA5D-1C4DD2698EA7}"/>
              </a:ext>
            </a:extLst>
          </p:cNvPr>
          <p:cNvSpPr/>
          <p:nvPr/>
        </p:nvSpPr>
        <p:spPr>
          <a:xfrm>
            <a:off x="3347864" y="479715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108D9D0-8244-5D49-9C53-5E3AF31E0036}"/>
              </a:ext>
            </a:extLst>
          </p:cNvPr>
          <p:cNvGrpSpPr/>
          <p:nvPr/>
        </p:nvGrpSpPr>
        <p:grpSpPr>
          <a:xfrm>
            <a:off x="5886766" y="2944678"/>
            <a:ext cx="1373602" cy="3868698"/>
            <a:chOff x="6871074" y="2450058"/>
            <a:chExt cx="1445342" cy="431632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324CA310-B7B3-924F-8577-72DF9CFE1125}"/>
                </a:ext>
              </a:extLst>
            </p:cNvPr>
            <p:cNvGrpSpPr/>
            <p:nvPr/>
          </p:nvGrpSpPr>
          <p:grpSpPr>
            <a:xfrm>
              <a:off x="6871074" y="2450058"/>
              <a:ext cx="1445342" cy="4316326"/>
              <a:chOff x="6871074" y="2450058"/>
              <a:chExt cx="1445342" cy="431632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182B4F40-1D74-5041-94B0-6E0B5D523ACD}"/>
                  </a:ext>
                </a:extLst>
              </p:cNvPr>
              <p:cNvGrpSpPr/>
              <p:nvPr/>
            </p:nvGrpSpPr>
            <p:grpSpPr>
              <a:xfrm>
                <a:off x="6871074" y="2450058"/>
                <a:ext cx="1445342" cy="4316326"/>
                <a:chOff x="6871074" y="2450058"/>
                <a:chExt cx="1445342" cy="4316326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xmlns="" id="{49E0D48A-BB84-7045-8991-C5C5864EC374}"/>
                    </a:ext>
                  </a:extLst>
                </p:cNvPr>
                <p:cNvGrpSpPr/>
                <p:nvPr/>
              </p:nvGrpSpPr>
              <p:grpSpPr>
                <a:xfrm>
                  <a:off x="6871074" y="2450058"/>
                  <a:ext cx="1445342" cy="4316326"/>
                  <a:chOff x="6871074" y="2450058"/>
                  <a:chExt cx="1445342" cy="4316326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xmlns="" id="{3FFBCFF6-9830-EB4F-BA37-D57B1C9E1F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650" t="9204" r="29758" b="11801"/>
                  <a:stretch/>
                </p:blipFill>
                <p:spPr>
                  <a:xfrm>
                    <a:off x="6885376" y="4509120"/>
                    <a:ext cx="1089354" cy="2257264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xmlns="" id="{6CD8AA17-FFC9-5B41-BE06-1112B25EBA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359" r="22220" b="28811"/>
                  <a:stretch/>
                </p:blipFill>
                <p:spPr>
                  <a:xfrm>
                    <a:off x="6928780" y="2450058"/>
                    <a:ext cx="1387636" cy="2034224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xmlns="" id="{BE3811B1-B99F-3149-AD7D-79ABBAD7C3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358" r="20706" b="28811"/>
                  <a:stretch/>
                </p:blipFill>
                <p:spPr>
                  <a:xfrm>
                    <a:off x="6871074" y="2475143"/>
                    <a:ext cx="1445342" cy="20342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9CF3A83A-8E02-1748-857C-988AD12DB76E}"/>
                    </a:ext>
                  </a:extLst>
                </p:cNvPr>
                <p:cNvSpPr/>
                <p:nvPr/>
              </p:nvSpPr>
              <p:spPr>
                <a:xfrm>
                  <a:off x="7884368" y="4689140"/>
                  <a:ext cx="216024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0" eaLnBrk="1" latinLnBrk="0" hangingPunct="1"/>
                  <a:endParaRPr lang="en-GB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44A64C3F-D69D-1444-B2F1-FD6A0A266058}"/>
                    </a:ext>
                  </a:extLst>
                </p:cNvPr>
                <p:cNvSpPr/>
                <p:nvPr/>
              </p:nvSpPr>
              <p:spPr>
                <a:xfrm>
                  <a:off x="7871010" y="5696765"/>
                  <a:ext cx="216024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0" eaLnBrk="1" latinLnBrk="0" hangingPunct="1"/>
                  <a:endParaRPr lang="en-GB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11D43EBE-4F48-5246-B535-A7AEADC53CCF}"/>
                  </a:ext>
                </a:extLst>
              </p:cNvPr>
              <p:cNvSpPr txBox="1"/>
              <p:nvPr/>
            </p:nvSpPr>
            <p:spPr>
              <a:xfrm>
                <a:off x="7814811" y="4725144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00" dirty="0"/>
                  <a:t>3</a:t>
                </a:r>
                <a:endParaRPr lang="en-GB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132E621-1A09-3F42-86D4-6ADF6F4FD75E}"/>
                </a:ext>
              </a:extLst>
            </p:cNvPr>
            <p:cNvSpPr txBox="1"/>
            <p:nvPr/>
          </p:nvSpPr>
          <p:spPr>
            <a:xfrm>
              <a:off x="7808399" y="5704749"/>
              <a:ext cx="22955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dirty="0"/>
                <a:t>4</a:t>
              </a:r>
              <a:endParaRPr lang="en-GB" sz="14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5433ECD-C1F2-2D4C-B1DB-4F545FD1E286}"/>
              </a:ext>
            </a:extLst>
          </p:cNvPr>
          <p:cNvGrpSpPr/>
          <p:nvPr/>
        </p:nvGrpSpPr>
        <p:grpSpPr>
          <a:xfrm>
            <a:off x="827584" y="3757558"/>
            <a:ext cx="5072844" cy="2839775"/>
            <a:chOff x="827584" y="3757558"/>
            <a:chExt cx="5072844" cy="28397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55DF0B8-0BC6-BD40-8267-379F4E27B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0069" b="11801"/>
            <a:stretch/>
          </p:blipFill>
          <p:spPr>
            <a:xfrm>
              <a:off x="4454579" y="3757558"/>
              <a:ext cx="1445849" cy="2258912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5F64A4B2-C5EA-814B-A14E-1403B8623988}"/>
                </a:ext>
              </a:extLst>
            </p:cNvPr>
            <p:cNvGrpSpPr/>
            <p:nvPr/>
          </p:nvGrpSpPr>
          <p:grpSpPr>
            <a:xfrm>
              <a:off x="827584" y="4289346"/>
              <a:ext cx="3928133" cy="2307987"/>
              <a:chOff x="1187624" y="3643544"/>
              <a:chExt cx="4133289" cy="2575033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5776D6FB-215C-8946-80E0-B450FA2C62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550" t="438" r="261" b="38319"/>
              <a:stretch/>
            </p:blipFill>
            <p:spPr>
              <a:xfrm rot="16200000">
                <a:off x="1410859" y="3487041"/>
                <a:ext cx="2508301" cy="2954772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BA9C8A4C-E033-0F42-A974-DC2710F0D2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8834" t="41563" r="52850" b="13570"/>
              <a:stretch/>
            </p:blipFill>
            <p:spPr>
              <a:xfrm rot="3763699">
                <a:off x="4295553" y="3372760"/>
                <a:ext cx="754576" cy="1296144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EF72DEA-D2CA-364E-9DFF-F9C0397143C4}"/>
              </a:ext>
            </a:extLst>
          </p:cNvPr>
          <p:cNvGrpSpPr/>
          <p:nvPr/>
        </p:nvGrpSpPr>
        <p:grpSpPr>
          <a:xfrm>
            <a:off x="7209739" y="2492896"/>
            <a:ext cx="1862855" cy="3429910"/>
            <a:chOff x="7209739" y="2492896"/>
            <a:chExt cx="1862855" cy="342991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2F884BF8-5A19-614D-8F08-B92343261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016" t="9074" r="24268" b="48313"/>
            <a:stretch/>
          </p:blipFill>
          <p:spPr>
            <a:xfrm rot="16200000">
              <a:off x="5896485" y="3806150"/>
              <a:ext cx="3429910" cy="80340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C148973-6EB4-CC4C-BBC0-6F03A2315AB9}"/>
                </a:ext>
              </a:extLst>
            </p:cNvPr>
            <p:cNvSpPr txBox="1"/>
            <p:nvPr/>
          </p:nvSpPr>
          <p:spPr>
            <a:xfrm>
              <a:off x="7763285" y="4525222"/>
              <a:ext cx="1309309" cy="4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1200" b="1" dirty="0"/>
                <a:t>Transcription initiation site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D0454EC-D725-054D-A1EF-28573EC9F2E2}"/>
                </a:ext>
              </a:extLst>
            </p:cNvPr>
            <p:cNvSpPr txBox="1"/>
            <p:nvPr/>
          </p:nvSpPr>
          <p:spPr>
            <a:xfrm>
              <a:off x="7593472" y="2751057"/>
              <a:ext cx="1309309" cy="579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0" eaLnBrk="1" latinLnBrk="0" hangingPunct="1"/>
              <a:r>
                <a:rPr lang="en-GB" sz="1200" b="1" dirty="0"/>
                <a:t>Transcription termination</a:t>
              </a:r>
            </a:p>
            <a:p>
              <a:pPr marL="0" algn="ctr" defTabSz="914400" rtl="0" eaLnBrk="1" latinLnBrk="0" hangingPunct="1"/>
              <a:r>
                <a:rPr lang="en-GB" sz="1200" b="1" dirty="0"/>
                <a:t> 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676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6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Stages of Transcription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31143D58-9F19-2D4A-ADBA-37F6FDFF1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608" y="1331640"/>
            <a:ext cx="7281069" cy="53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67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Initiation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90" y="1331640"/>
            <a:ext cx="8615394" cy="5279654"/>
          </a:xfrm>
        </p:spPr>
        <p:txBody>
          <a:bodyPr>
            <a:normAutofit/>
          </a:bodyPr>
          <a:lstStyle/>
          <a:p>
            <a:pPr algn="l" rtl="0"/>
            <a:r>
              <a:rPr lang="en-GB" sz="2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Promoter: 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is a stretch of DNA sequence (non-coding DNA) where RNA polymerase can bind to start the transcription. Promoters are located upstream the genes that they regulate  </a:t>
            </a:r>
          </a:p>
          <a:p>
            <a:pPr algn="l" rtl="0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Promotors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are found in Eukaryotes and Prokaryotes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Eukaryotic promoter is a short DNA sequence (~100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) which consists of 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consensus sequences such as TATA box, BRE, INR and DPE</a:t>
            </a:r>
          </a:p>
          <a:p>
            <a:pPr marL="0" indent="0" algn="l" rtl="0">
              <a:buNone/>
            </a:pPr>
            <a:r>
              <a:rPr lang="en-US" sz="27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 UP STREAM-                          +DOWN STREAM </a:t>
            </a:r>
            <a:endParaRPr lang="en-GB" sz="27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F734697C-00E7-8A49-9519-584825694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5445224"/>
            <a:ext cx="629602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12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9">
            <a:extLst>
              <a:ext uri="{FF2B5EF4-FFF2-40B4-BE49-F238E27FC236}">
                <a16:creationId xmlns=""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629305"/>
            <a:ext cx="828092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DPE will be removed as an intron during the post modification</a:t>
            </a:r>
          </a:p>
          <a:p>
            <a:pPr algn="l"/>
            <a:endParaRPr lang="en-US" b="1" dirty="0">
              <a:solidFill>
                <a:schemeClr val="accent1"/>
              </a:solidFill>
            </a:endParaRPr>
          </a:p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The most important area is TATA And it’s sequence is TATAAA, and found </a:t>
            </a:r>
          </a:p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In 90% of promoters.</a:t>
            </a:r>
          </a:p>
          <a:p>
            <a:pPr algn="l"/>
            <a:endParaRPr lang="en-US" b="1" dirty="0">
              <a:solidFill>
                <a:schemeClr val="accent1"/>
              </a:solidFill>
            </a:endParaRPr>
          </a:p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TATA and INR can not be found together, so 90% have TATA while 10% have INR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 </a:t>
            </a:r>
            <a:endParaRPr lang="ar-JO" dirty="0"/>
          </a:p>
        </p:txBody>
      </p:sp>
      <p:sp>
        <p:nvSpPr>
          <p:cNvPr id="8" name="TextBox 7"/>
          <p:cNvSpPr txBox="1"/>
          <p:nvPr/>
        </p:nvSpPr>
        <p:spPr>
          <a:xfrm>
            <a:off x="1043608" y="3212976"/>
            <a:ext cx="691276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dirty="0" smtClean="0"/>
              <a:t>موضوع اساس تسمية ال </a:t>
            </a:r>
            <a:r>
              <a:rPr lang="en-US" dirty="0" smtClean="0"/>
              <a:t> Transcription Factors</a:t>
            </a:r>
          </a:p>
          <a:p>
            <a:endParaRPr lang="en-US" dirty="0"/>
          </a:p>
          <a:p>
            <a:r>
              <a:rPr lang="ar-JO" dirty="0" smtClean="0"/>
              <a:t>حكينيا </a:t>
            </a:r>
            <a:r>
              <a:rPr lang="en-US" dirty="0" smtClean="0"/>
              <a:t>general 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ar-JO" dirty="0" smtClean="0"/>
              <a:t> تعني انه جميع الجينات تحتاج الها</a:t>
            </a:r>
          </a:p>
          <a:p>
            <a:r>
              <a:rPr lang="en-US" dirty="0" smtClean="0"/>
              <a:t>II  </a:t>
            </a:r>
            <a:r>
              <a:rPr lang="ar-JO" dirty="0" smtClean="0"/>
              <a:t> تدل على النوع الثاني من لنزيم البوليمريز</a:t>
            </a:r>
            <a:r>
              <a:rPr lang="en-US" dirty="0" smtClean="0"/>
              <a:t> </a:t>
            </a:r>
            <a:endParaRPr lang="ar-JO" dirty="0"/>
          </a:p>
        </p:txBody>
      </p:sp>
      <p:pic>
        <p:nvPicPr>
          <p:cNvPr id="9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108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Initiation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381312"/>
            <a:ext cx="8579484" cy="5432064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General transcription factors </a:t>
            </a:r>
            <a:r>
              <a:rPr lang="en-GB" sz="2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(GTFs): 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are DNA-binding proteins which recognise specific regions in promoter and correctly position the RNA polymerase II at the transcription start site (TSS) 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There are five types of GTFs: TFIIB, TFIID (TBP and TAFs subunits), TFIIE, TFIIF and TFIIH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C7A299-B90E-5A41-906E-9BAEBF92C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"/>
          <a:stretch/>
        </p:blipFill>
        <p:spPr>
          <a:xfrm>
            <a:off x="886486" y="4097344"/>
            <a:ext cx="7535732" cy="269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7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Initiation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196752"/>
            <a:ext cx="4660454" cy="5616624"/>
          </a:xfrm>
        </p:spPr>
        <p:txBody>
          <a:bodyPr>
            <a:normAutofit/>
          </a:bodyPr>
          <a:lstStyle/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Pre-initiation complex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(PIC) 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formation: is the assembly of GTFs along with RNA polymerase II at the promoter region. It is an important step in the transcription initiation process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TFIID initially binds TATA box region via its TBP subunit. TFIIB subsequently binds BRE region of the promoter </a:t>
            </a:r>
          </a:p>
        </p:txBody>
      </p:sp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3CD0CB-22B5-2F4B-89B2-3DD141327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64" y="1196752"/>
            <a:ext cx="3312368" cy="5385202"/>
          </a:xfrm>
          <a:prstGeom prst="rect">
            <a:avLst/>
          </a:prstGeom>
        </p:spPr>
      </p:pic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F4B0FB-83E7-8C4A-B883-E1D62AA7A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3"/>
          <a:stretch/>
        </p:blipFill>
        <p:spPr>
          <a:xfrm>
            <a:off x="5724128" y="1628800"/>
            <a:ext cx="3373760" cy="4635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Initiation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24744"/>
            <a:ext cx="5499861" cy="5784949"/>
          </a:xfrm>
        </p:spPr>
        <p:txBody>
          <a:bodyPr>
            <a:normAutofit fontScale="92500"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TFIIH can perform several enzymatic steps required for the transcription elongation.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 unwinds (unzips) the double helix at the transcription start site (TSS) via its helicase activity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 phosphorylates Ser5 located at the tail of RNA polymerase II called CTD (C-terminal domain) via its kinase activity. The CTD tail consists of 52 tandem repeats of 7-amino acids sequence (Ser2, Ser5). This event is important for RNA polymerase II to escape the promoter and start elongation  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60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Elongation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B8773BB-F27D-5D41-9CED-45028D2CD811}"/>
              </a:ext>
            </a:extLst>
          </p:cNvPr>
          <p:cNvGrpSpPr/>
          <p:nvPr/>
        </p:nvGrpSpPr>
        <p:grpSpPr>
          <a:xfrm>
            <a:off x="2627784" y="4600706"/>
            <a:ext cx="6171203" cy="2212669"/>
            <a:chOff x="3009309" y="4600706"/>
            <a:chExt cx="6171203" cy="2212669"/>
          </a:xfrm>
        </p:grpSpPr>
        <p:pic>
          <p:nvPicPr>
            <p:cNvPr id="8" name="Content Placeholder 4">
              <a:extLst>
                <a:ext uri="{FF2B5EF4-FFF2-40B4-BE49-F238E27FC236}">
                  <a16:creationId xmlns:a16="http://schemas.microsoft.com/office/drawing/2014/main" xmlns="" id="{7DA83BC0-336D-864C-8024-738AB90C3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540"/>
            <a:stretch/>
          </p:blipFill>
          <p:spPr>
            <a:xfrm>
              <a:off x="3336936" y="4600706"/>
              <a:ext cx="5843576" cy="221266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8F628A1-DCCA-F745-8018-B20B8F3DC56B}"/>
                </a:ext>
              </a:extLst>
            </p:cNvPr>
            <p:cNvSpPr txBox="1"/>
            <p:nvPr/>
          </p:nvSpPr>
          <p:spPr>
            <a:xfrm>
              <a:off x="3009310" y="541560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+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351BBD7-10BC-4D4A-B527-FF1CCDFB25AF}"/>
                </a:ext>
              </a:extLst>
            </p:cNvPr>
            <p:cNvSpPr txBox="1"/>
            <p:nvPr/>
          </p:nvSpPr>
          <p:spPr>
            <a:xfrm>
              <a:off x="3009309" y="5085184"/>
              <a:ext cx="338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_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99BED81-5AE4-7C47-A01A-6423C8A5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4" y="1242368"/>
            <a:ext cx="8615394" cy="5282976"/>
          </a:xfrm>
        </p:spPr>
        <p:txBody>
          <a:bodyPr/>
          <a:lstStyle/>
          <a:p>
            <a:pPr algn="l" rtl="0"/>
            <a:r>
              <a:rPr lang="en-GB" sz="2800" dirty="0"/>
              <a:t>Elongation: the extension of the newly synthesized transcript 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800" dirty="0"/>
              <a:t>The template strand (antisense strand,   ): 3’-5’ strand which is used to synthesise the RNA molecule. It is complementary to RNA or transcript strand </a:t>
            </a:r>
          </a:p>
          <a:p>
            <a:pPr algn="l" rtl="0"/>
            <a:r>
              <a:rPr lang="en-GB" sz="2800" dirty="0"/>
              <a:t>The coding strand (sense strand, </a:t>
            </a:r>
            <a:r>
              <a:rPr lang="en-GB" sz="2800" b="1" dirty="0">
                <a:solidFill>
                  <a:srgbClr val="C00000"/>
                </a:solidFill>
              </a:rPr>
              <a:t>+</a:t>
            </a:r>
            <a:r>
              <a:rPr lang="en-GB" sz="2800" dirty="0"/>
              <a:t>):5’-3’ strand which resembles the RNA strand except T is replaced with U and deoxyribose                                                                    is changed                                                                              to ribose 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C4CCE8-98F8-7E4B-879A-36ED3B3BEEBF}"/>
              </a:ext>
            </a:extLst>
          </p:cNvPr>
          <p:cNvSpPr txBox="1"/>
          <p:nvPr/>
        </p:nvSpPr>
        <p:spPr>
          <a:xfrm>
            <a:off x="6372200" y="206084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_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Elongation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AC37F39-363A-B74C-9480-89186D09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15616"/>
            <a:ext cx="8615394" cy="5409728"/>
          </a:xfrm>
        </p:spPr>
        <p:txBody>
          <a:bodyPr/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3000" dirty="0"/>
              <a:t>RNA polymerase II can only read 3’-5’ DNA strand and elongate the growing RNA strand in the 5’-3’ direction (add only to free 3’end)</a:t>
            </a:r>
          </a:p>
          <a:p>
            <a:pPr algn="l" rtl="0"/>
            <a:r>
              <a:rPr lang="en-GB" sz="3000" dirty="0"/>
              <a:t>A polymerase II unwinds/ unzips the helical DNA and creates a bubble that exposes the single strands of DNA during the elongation process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3000" dirty="0"/>
              <a:t>Transcription bubble: is a region (10-20 nucleotides) where the two single strands of DNA are separated and exposed </a:t>
            </a: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6A667FA-8055-B641-8941-CB6BD8749D5C}"/>
              </a:ext>
            </a:extLst>
          </p:cNvPr>
          <p:cNvGrpSpPr/>
          <p:nvPr/>
        </p:nvGrpSpPr>
        <p:grpSpPr>
          <a:xfrm>
            <a:off x="4067944" y="4941168"/>
            <a:ext cx="4403416" cy="1850143"/>
            <a:chOff x="2555776" y="4891225"/>
            <a:chExt cx="4403416" cy="1850143"/>
          </a:xfrm>
        </p:grpSpPr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xmlns="" id="{188C84BE-7FE4-464C-B6B5-1453B7111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540"/>
            <a:stretch/>
          </p:blipFill>
          <p:spPr>
            <a:xfrm>
              <a:off x="2555776" y="5074015"/>
              <a:ext cx="4403416" cy="166735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5980061-726E-6B4B-9D8F-ABCF1C2A8707}"/>
                </a:ext>
              </a:extLst>
            </p:cNvPr>
            <p:cNvGrpSpPr/>
            <p:nvPr/>
          </p:nvGrpSpPr>
          <p:grpSpPr>
            <a:xfrm>
              <a:off x="4633664" y="4891225"/>
              <a:ext cx="2242592" cy="842030"/>
              <a:chOff x="4705672" y="4067266"/>
              <a:chExt cx="3402477" cy="1305950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xmlns="" id="{FB97791E-51E4-1F49-BAD3-C8C797C4BCF4}"/>
                  </a:ext>
                </a:extLst>
              </p:cNvPr>
              <p:cNvCxnSpPr/>
              <p:nvPr/>
            </p:nvCxnSpPr>
            <p:spPr>
              <a:xfrm flipH="1">
                <a:off x="4705672" y="4509120"/>
                <a:ext cx="1944216" cy="864096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28BC615-9EBE-C446-8F4B-45BACE9CF873}"/>
                  </a:ext>
                </a:extLst>
              </p:cNvPr>
              <p:cNvSpPr txBox="1"/>
              <p:nvPr/>
            </p:nvSpPr>
            <p:spPr>
              <a:xfrm>
                <a:off x="6348484" y="4067266"/>
                <a:ext cx="1759665" cy="859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/>
                  <a:t>Transcription</a:t>
                </a:r>
              </a:p>
              <a:p>
                <a:pPr algn="ctr"/>
                <a:r>
                  <a:rPr lang="en-GB" sz="1600" b="1" dirty="0"/>
                  <a:t> </a:t>
                </a:r>
                <a:r>
                  <a:rPr lang="en-GB" sz="1400" b="1" dirty="0"/>
                  <a:t>bubble</a:t>
                </a:r>
                <a:endParaRPr lang="en-GB" sz="16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56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The Central Dogma of Molecular Biology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22" y="4077072"/>
            <a:ext cx="8615394" cy="2780952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Central dogma describes the flow of genetic information in living organisms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Gene expression: is the process by which information from a gene is used in the synthesis of functional gene products (proteins or functional RNAs)</a:t>
            </a:r>
          </a:p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Transcription is the first step in gene expression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85E12F-747A-6849-878E-6B7AF0499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55" y="1589570"/>
            <a:ext cx="1979709" cy="2415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458051-28B1-1742-A38C-EB6E2B19F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56" y="1589570"/>
            <a:ext cx="4743832" cy="2415494"/>
          </a:xfrm>
          <a:prstGeom prst="rect">
            <a:avLst/>
          </a:prstGeom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5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Termination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84050"/>
            <a:ext cx="8615394" cy="5279654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Transcription termination: in eukaryotes is not well understood. RNA polymerase II meets a termination signal and knows that it is the end of transcription so will stop at that point.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RNA polymerase II detaches from the template strand to initiate another round of transcription.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To reinitiate transcription, soluble phosphatases remove the phosphates on CTD tail of RNA polymerase II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mature mRNA will leave to cytoplasm to start the second step in gene expression: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8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Post Transcriptional Modification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57298"/>
            <a:ext cx="8687402" cy="5406406"/>
          </a:xfrm>
        </p:spPr>
        <p:txBody>
          <a:bodyPr>
            <a:normAutofit/>
          </a:bodyPr>
          <a:lstStyle/>
          <a:p>
            <a:pPr algn="l" rtl="0"/>
            <a:r>
              <a:rPr lang="en-GB" sz="2800" dirty="0"/>
              <a:t>Post Transcriptional Modification </a:t>
            </a:r>
            <a:r>
              <a:rPr lang="en-GB" sz="2800" b="1" dirty="0">
                <a:solidFill>
                  <a:srgbClr val="C00000"/>
                </a:solidFill>
              </a:rPr>
              <a:t>(PTM): </a:t>
            </a:r>
            <a:r>
              <a:rPr lang="en-GB" sz="2800" dirty="0"/>
              <a:t>is a set of biological processes which modify the chemical structure of RNA and alter the pre-mRNA (primary transcript) to mature mRNA (functional RNA). </a:t>
            </a:r>
          </a:p>
          <a:p>
            <a:pPr algn="l" rtl="0"/>
            <a:r>
              <a:rPr lang="en-GB" sz="2800" b="1" dirty="0">
                <a:solidFill>
                  <a:srgbClr val="C00000"/>
                </a:solidFill>
              </a:rPr>
              <a:t>PTM</a:t>
            </a:r>
            <a:r>
              <a:rPr lang="en-GB" sz="2800" dirty="0"/>
              <a:t> occurs only in eukaryotes </a:t>
            </a:r>
          </a:p>
          <a:p>
            <a:pPr algn="l" rtl="0"/>
            <a:r>
              <a:rPr lang="en-GB" sz="2800" b="1" dirty="0">
                <a:solidFill>
                  <a:srgbClr val="C00000"/>
                </a:solidFill>
              </a:rPr>
              <a:t>PTM</a:t>
            </a:r>
            <a:r>
              <a:rPr lang="en-GB" sz="2800" dirty="0"/>
              <a:t> occurs in the nucleus. After modification, the functional RNA will leave to cytoplasm  </a:t>
            </a:r>
          </a:p>
          <a:p>
            <a:pPr algn="l" rtl="0"/>
            <a:r>
              <a:rPr lang="en-GB" sz="2800" b="1" dirty="0">
                <a:solidFill>
                  <a:srgbClr val="C00000"/>
                </a:solidFill>
              </a:rPr>
              <a:t>PTM</a:t>
            </a:r>
            <a:r>
              <a:rPr lang="en-GB" sz="2800" dirty="0"/>
              <a:t> consists of three steps: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dirty="0"/>
              <a:t>5’ Capping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dirty="0"/>
              <a:t>RNA splicing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dirty="0"/>
              <a:t>3’ Polyadenylation 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46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5B2D98-C66F-2C4D-97D8-E5E6483E3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2633" r="12963" b="1231"/>
          <a:stretch/>
        </p:blipFill>
        <p:spPr>
          <a:xfrm>
            <a:off x="6228184" y="1492197"/>
            <a:ext cx="2880320" cy="5256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Post Transcriptional Modification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80728"/>
            <a:ext cx="6336704" cy="6536198"/>
          </a:xfrm>
        </p:spPr>
        <p:txBody>
          <a:bodyPr>
            <a:normAutofit/>
          </a:bodyPr>
          <a:lstStyle/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Transcription elongation in eukaryotes is tightly coupled to RNA processing steps</a:t>
            </a:r>
          </a:p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Phosphorylation of CTD tail (Ser2,Ser5) of RNA polymerase II proceeds gradually during the elongation </a:t>
            </a:r>
          </a:p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This attracts different RNA    processing proteins to the tail (capping, factors, splicing proteins and 3’end processing proteins) </a:t>
            </a:r>
          </a:p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These factors jump from the tail onto nascent RNA molecule and start processing at the appropriate time </a:t>
            </a:r>
          </a:p>
          <a:p>
            <a:pPr algn="l" rtl="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4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64998"/>
            <a:ext cx="860505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5’Capping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57298"/>
            <a:ext cx="8687402" cy="5406406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RNA capping is the first modification of eukaryotic pre-mRNA</a:t>
            </a:r>
          </a:p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Once the nascent RNA is 25 nucleotides long, a cap is added to the 5’ end</a:t>
            </a:r>
          </a:p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cap consists of methylated guanine nucleotide called 7-methylguanosine (m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G)</a:t>
            </a:r>
          </a:p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Capping factors present on the CTD tail: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triphosphatase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guanylyltransferase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RNA methyltransferase </a:t>
            </a:r>
          </a:p>
          <a:p>
            <a:pPr marL="0" indent="0" algn="l" rtl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93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5’ Capping </a:t>
            </a:r>
            <a:endParaRPr lang="en-GB" dirty="0"/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62608B-A983-BB47-AA1C-2B3245A6E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64"/>
          <a:stretch/>
        </p:blipFill>
        <p:spPr>
          <a:xfrm>
            <a:off x="611560" y="1309801"/>
            <a:ext cx="3542258" cy="52565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729227F-DB02-B441-8100-5758B7EFADC8}"/>
              </a:ext>
            </a:extLst>
          </p:cNvPr>
          <p:cNvSpPr/>
          <p:nvPr/>
        </p:nvSpPr>
        <p:spPr>
          <a:xfrm>
            <a:off x="3185244" y="3120846"/>
            <a:ext cx="356440" cy="1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9351E64-3509-8E46-83B2-EE7054896892}"/>
              </a:ext>
            </a:extLst>
          </p:cNvPr>
          <p:cNvGrpSpPr/>
          <p:nvPr/>
        </p:nvGrpSpPr>
        <p:grpSpPr>
          <a:xfrm>
            <a:off x="3275856" y="2987660"/>
            <a:ext cx="973018" cy="369332"/>
            <a:chOff x="3216429" y="2987660"/>
            <a:chExt cx="973018" cy="36933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01466D3-398E-7F4D-A7E3-221051C1FD6B}"/>
                </a:ext>
              </a:extLst>
            </p:cNvPr>
            <p:cNvCxnSpPr>
              <a:cxnSpLocks/>
            </p:cNvCxnSpPr>
            <p:nvPr/>
          </p:nvCxnSpPr>
          <p:spPr>
            <a:xfrm>
              <a:off x="3216429" y="3212976"/>
              <a:ext cx="51352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EC9EF04-D543-1D44-9341-0023FE6CC83F}"/>
                </a:ext>
              </a:extLst>
            </p:cNvPr>
            <p:cNvSpPr txBox="1"/>
            <p:nvPr/>
          </p:nvSpPr>
          <p:spPr>
            <a:xfrm>
              <a:off x="3658532" y="2987660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00FF"/>
                  </a:solidFill>
                </a:rPr>
                <a:t>CH</a:t>
              </a:r>
              <a:r>
                <a:rPr lang="en-GB" b="1" baseline="-25000" dirty="0">
                  <a:solidFill>
                    <a:srgbClr val="0000FF"/>
                  </a:solidFill>
                </a:rPr>
                <a:t>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B5EA891-AA84-EB40-AFCE-C258D243B3D8}"/>
              </a:ext>
            </a:extLst>
          </p:cNvPr>
          <p:cNvSpPr txBox="1"/>
          <p:nvPr/>
        </p:nvSpPr>
        <p:spPr>
          <a:xfrm>
            <a:off x="899592" y="3861048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(Cap 0)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B2C9853-3BEB-4B4E-9AE6-8B706E1F3201}"/>
              </a:ext>
            </a:extLst>
          </p:cNvPr>
          <p:cNvSpPr txBox="1"/>
          <p:nvPr/>
        </p:nvSpPr>
        <p:spPr>
          <a:xfrm>
            <a:off x="3491880" y="2636912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(Cap 1)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8346223-F83C-8347-AEAA-64AEF30BE776}"/>
              </a:ext>
            </a:extLst>
          </p:cNvPr>
          <p:cNvGrpSpPr/>
          <p:nvPr/>
        </p:nvGrpSpPr>
        <p:grpSpPr>
          <a:xfrm>
            <a:off x="3923928" y="3977060"/>
            <a:ext cx="4752528" cy="2620292"/>
            <a:chOff x="4067944" y="4041068"/>
            <a:chExt cx="4752528" cy="262029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500C1F44-CE55-CA4E-B168-8F3182BEB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62" t="78465" r="7316" b="1556"/>
            <a:stretch/>
          </p:blipFill>
          <p:spPr>
            <a:xfrm>
              <a:off x="5292080" y="5633740"/>
              <a:ext cx="3528392" cy="1027620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9A737E28-BCFA-364A-9C2F-D2E299286CE2}"/>
                </a:ext>
              </a:extLst>
            </p:cNvPr>
            <p:cNvCxnSpPr>
              <a:cxnSpLocks/>
            </p:cNvCxnSpPr>
            <p:nvPr/>
          </p:nvCxnSpPr>
          <p:spPr>
            <a:xfrm>
              <a:off x="4067944" y="4041068"/>
              <a:ext cx="936104" cy="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6274405-C4F0-C040-9BCD-B29D10694937}"/>
              </a:ext>
            </a:extLst>
          </p:cNvPr>
          <p:cNvGrpSpPr/>
          <p:nvPr/>
        </p:nvGrpSpPr>
        <p:grpSpPr>
          <a:xfrm>
            <a:off x="3941631" y="1374240"/>
            <a:ext cx="5121655" cy="4142992"/>
            <a:chOff x="3941631" y="1374240"/>
            <a:chExt cx="5121655" cy="41429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5F658FCD-4E09-1A4B-BD30-F57990EED3D3}"/>
                </a:ext>
              </a:extLst>
            </p:cNvPr>
            <p:cNvGrpSpPr/>
            <p:nvPr/>
          </p:nvGrpSpPr>
          <p:grpSpPr>
            <a:xfrm>
              <a:off x="3941631" y="1374240"/>
              <a:ext cx="5121655" cy="4142992"/>
              <a:chOff x="3941631" y="1374240"/>
              <a:chExt cx="5121655" cy="414299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2EE0C5E1-851D-FC46-9ED9-CA5FA994309D}"/>
                  </a:ext>
                </a:extLst>
              </p:cNvPr>
              <p:cNvGrpSpPr/>
              <p:nvPr/>
            </p:nvGrpSpPr>
            <p:grpSpPr>
              <a:xfrm>
                <a:off x="3941631" y="1374240"/>
                <a:ext cx="4878841" cy="4142992"/>
                <a:chOff x="3941631" y="1374240"/>
                <a:chExt cx="4878841" cy="4142992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B67D703-6BD0-AC41-837A-615F271CFD2C}"/>
                    </a:ext>
                  </a:extLst>
                </p:cNvPr>
                <p:cNvGrpSpPr/>
                <p:nvPr/>
              </p:nvGrpSpPr>
              <p:grpSpPr>
                <a:xfrm>
                  <a:off x="3941631" y="1374240"/>
                  <a:ext cx="4878841" cy="4142992"/>
                  <a:chOff x="3941631" y="1374240"/>
                  <a:chExt cx="4878841" cy="4142992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xmlns="" id="{565E1D1E-5D26-6146-AC49-967B0BADB7BB}"/>
                      </a:ext>
                    </a:extLst>
                  </p:cNvPr>
                  <p:cNvGrpSpPr/>
                  <p:nvPr/>
                </p:nvGrpSpPr>
                <p:grpSpPr>
                  <a:xfrm>
                    <a:off x="3941631" y="1374240"/>
                    <a:ext cx="4878841" cy="4142992"/>
                    <a:chOff x="3941631" y="1374240"/>
                    <a:chExt cx="4878841" cy="4142992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xmlns="" id="{595F1969-BD82-7B4C-A8A4-E5E5AE2410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631" y="1700808"/>
                      <a:ext cx="4878841" cy="3816424"/>
                      <a:chOff x="4067944" y="1766697"/>
                      <a:chExt cx="4878841" cy="3816424"/>
                    </a:xfrm>
                  </p:grpSpPr>
                  <p:pic>
                    <p:nvPicPr>
                      <p:cNvPr id="24" name="Picture 23">
                        <a:extLst>
                          <a:ext uri="{FF2B5EF4-FFF2-40B4-BE49-F238E27FC236}">
                            <a16:creationId xmlns:a16="http://schemas.microsoft.com/office/drawing/2014/main" xmlns="" id="{66976D14-F62A-2447-856C-28AC1B7843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/>
                      <a:srcRect l="2613" t="3282" r="4107" b="22519"/>
                      <a:stretch/>
                    </p:blipFill>
                    <p:spPr>
                      <a:xfrm>
                        <a:off x="5274377" y="1766697"/>
                        <a:ext cx="3672408" cy="3816424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25" name="Straight Arrow Connector 24">
                        <a:extLst>
                          <a:ext uri="{FF2B5EF4-FFF2-40B4-BE49-F238E27FC236}">
                            <a16:creationId xmlns:a16="http://schemas.microsoft.com/office/drawing/2014/main" xmlns="" id="{5462ED49-E197-084C-AC50-6D272F2B97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067944" y="4041068"/>
                        <a:ext cx="936104" cy="0"/>
                      </a:xfrm>
                      <a:prstGeom prst="straightConnector1">
                        <a:avLst/>
                      </a:prstGeom>
                      <a:ln w="412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xmlns="" id="{98E36B1C-1A24-7346-A5AE-405B315FB1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34630" y="1374240"/>
                      <a:ext cx="64953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l-GR" sz="1600" dirty="0"/>
                        <a:t> </a:t>
                      </a:r>
                      <a:r>
                        <a:rPr lang="el-GR" sz="1600" b="1" dirty="0">
                          <a:solidFill>
                            <a:srgbClr val="C00000"/>
                          </a:solidFill>
                        </a:rPr>
                        <a:t>γ</a:t>
                      </a:r>
                      <a:r>
                        <a:rPr lang="en-GB" sz="1600" dirty="0"/>
                        <a:t> </a:t>
                      </a:r>
                      <a:r>
                        <a:rPr lang="el-GR" sz="1600" b="1" dirty="0">
                          <a:solidFill>
                            <a:srgbClr val="0000FF"/>
                          </a:solidFill>
                        </a:rPr>
                        <a:t>β</a:t>
                      </a:r>
                      <a:r>
                        <a:rPr lang="en-GB" sz="16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l-G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α</a:t>
                      </a:r>
                      <a:endParaRPr lang="en-GB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p:txBody>
                </p:sp>
              </p:grp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xmlns="" id="{30CF248A-755A-1C40-BAC1-22BB4608595B}"/>
                      </a:ext>
                    </a:extLst>
                  </p:cNvPr>
                  <p:cNvSpPr txBox="1"/>
                  <p:nvPr/>
                </p:nvSpPr>
                <p:spPr>
                  <a:xfrm>
                    <a:off x="5514289" y="2095235"/>
                    <a:ext cx="32733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1600" dirty="0"/>
                      <a:t> </a:t>
                    </a:r>
                    <a:r>
                      <a:rPr lang="el-GR" sz="1600" b="1" dirty="0">
                        <a:solidFill>
                          <a:srgbClr val="C00000"/>
                        </a:solidFill>
                      </a:rPr>
                      <a:t>γ</a:t>
                    </a:r>
                    <a:endParaRPr lang="en-GB" sz="1600" b="1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36202346-7860-F64F-BFBC-7AEB7383C29D}"/>
                    </a:ext>
                  </a:extLst>
                </p:cNvPr>
                <p:cNvSpPr txBox="1"/>
                <p:nvPr/>
              </p:nvSpPr>
              <p:spPr>
                <a:xfrm>
                  <a:off x="5424159" y="3691771"/>
                  <a:ext cx="35298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b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l-GR" sz="1600" b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α</a:t>
                  </a:r>
                  <a:endParaRPr lang="en-GB" sz="16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0B210960-8F04-EF42-AE7F-F44FAF8F7028}"/>
                  </a:ext>
                </a:extLst>
              </p:cNvPr>
              <p:cNvSpPr/>
              <p:nvPr/>
            </p:nvSpPr>
            <p:spPr>
              <a:xfrm>
                <a:off x="7884368" y="2025352"/>
                <a:ext cx="1178918" cy="5395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GB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AF4546A1-314A-9F4E-88E2-3B922DF97EC3}"/>
                  </a:ext>
                </a:extLst>
              </p:cNvPr>
              <p:cNvSpPr/>
              <p:nvPr/>
            </p:nvSpPr>
            <p:spPr>
              <a:xfrm>
                <a:off x="8215461" y="3301107"/>
                <a:ext cx="818878" cy="5395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GB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DDA7E874-CC9F-4642-8F82-804DE364D9D1}"/>
                </a:ext>
              </a:extLst>
            </p:cNvPr>
            <p:cNvSpPr/>
            <p:nvPr/>
          </p:nvSpPr>
          <p:spPr>
            <a:xfrm>
              <a:off x="6300192" y="4304496"/>
              <a:ext cx="1897614" cy="34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565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3A772A-356C-2F4B-BC22-F12BD22A6D55}"/>
              </a:ext>
            </a:extLst>
          </p:cNvPr>
          <p:cNvSpPr/>
          <p:nvPr/>
        </p:nvSpPr>
        <p:spPr>
          <a:xfrm>
            <a:off x="467544" y="1458392"/>
            <a:ext cx="8496530" cy="4346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5’ Capping 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6CDA0C7-E7AD-6348-A500-8A4DAB86C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8" y="1920952"/>
            <a:ext cx="2494111" cy="1385340"/>
          </a:xfr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A6EB06-B3F0-6E42-9672-3FAC682ED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65" y="1945978"/>
            <a:ext cx="2661377" cy="1385340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BEB409-D617-9642-9107-507850E68B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3"/>
          <a:stretch/>
        </p:blipFill>
        <p:spPr>
          <a:xfrm>
            <a:off x="6322264" y="1920952"/>
            <a:ext cx="2498208" cy="1385338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4AE173-EA65-D24C-B8EB-8FBB1BF4FE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2"/>
          <a:stretch/>
        </p:blipFill>
        <p:spPr>
          <a:xfrm>
            <a:off x="576064" y="4077072"/>
            <a:ext cx="2541035" cy="1313189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3610A4-BE53-CD4C-8358-68A22A8A72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9"/>
          <a:stretch/>
        </p:blipFill>
        <p:spPr>
          <a:xfrm>
            <a:off x="3392705" y="4077072"/>
            <a:ext cx="2646810" cy="1348644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6F86D0A-584E-BA42-AF9D-D867DF86D0A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"/>
          <a:stretch/>
        </p:blipFill>
        <p:spPr>
          <a:xfrm>
            <a:off x="6322264" y="4077072"/>
            <a:ext cx="2498208" cy="1348644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94119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64998"/>
            <a:ext cx="860505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5’Capping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57298"/>
            <a:ext cx="8676456" cy="5500702"/>
          </a:xfrm>
        </p:spPr>
        <p:txBody>
          <a:bodyPr>
            <a:normAutofit/>
          </a:bodyPr>
          <a:lstStyle/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5’-5’ linkage between the 7-methylguanosine and the rest of RNA molecule is unusual </a:t>
            </a:r>
          </a:p>
          <a:p>
            <a:pPr algn="l" rtl="0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5’ Cap has three main functions: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Protection from degradation by exonucleases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Important for efficient translation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Regulation of nuclear transport </a:t>
            </a:r>
          </a:p>
          <a:p>
            <a:pPr marL="0" indent="0" algn="l" rtl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 rtl="0">
              <a:buFont typeface="+mj-lt"/>
              <a:buAutoNum type="arabicPeriod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4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RNA Splicing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615394" cy="5305312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Genes consists of protein coding sequences (Exons) and non-coding sequences (Introns)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Both exons and introns are transcribed into RNA (precursor mRNA or pre-mRNA or primary transcript)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Splicing: is the excision and removal of introns and the re-joining of exons to form the mature mRNA 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DE885A-86E5-D548-A95B-792E55CEA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7" r="4419"/>
          <a:stretch/>
        </p:blipFill>
        <p:spPr>
          <a:xfrm>
            <a:off x="464488" y="4082684"/>
            <a:ext cx="8568952" cy="265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2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RNA Splicing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615394" cy="5904656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RNA splicing step occurs during the transcription elongation process and it is catalysed by a large RNA-protein molecular complex called spliceosome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Three types of consensus and short nucleotide sequences (conserved in eukaryotes) which specify  the introns and direct the splicing machinery: </a:t>
            </a:r>
          </a:p>
          <a:p>
            <a:pPr algn="l" rtl="0"/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5’splice site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(5’GU)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Branch point </a:t>
            </a:r>
            <a:r>
              <a:rPr lang="en-GB" sz="2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3’splice site </a:t>
            </a:r>
            <a:r>
              <a:rPr lang="en-GB" sz="2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(AG3’)</a:t>
            </a:r>
          </a:p>
          <a:p>
            <a:pPr marL="0" indent="0" algn="l" rtl="0"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0619B125-3E39-914D-834A-0C3B08DE25EB}"/>
              </a:ext>
            </a:extLst>
          </p:cNvPr>
          <p:cNvSpPr txBox="1">
            <a:spLocks/>
          </p:cNvSpPr>
          <p:nvPr/>
        </p:nvSpPr>
        <p:spPr>
          <a:xfrm>
            <a:off x="513574" y="4062412"/>
            <a:ext cx="8559020" cy="282495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EAFE59A-3DBB-1D47-A6B4-6D530F30BE85}"/>
              </a:ext>
            </a:extLst>
          </p:cNvPr>
          <p:cNvGrpSpPr/>
          <p:nvPr/>
        </p:nvGrpSpPr>
        <p:grpSpPr>
          <a:xfrm>
            <a:off x="606898" y="5805264"/>
            <a:ext cx="7912944" cy="1008112"/>
            <a:chOff x="606898" y="5805264"/>
            <a:chExt cx="7912944" cy="100811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CDB0F3D5-73C7-084B-813A-916E4410382E}"/>
                </a:ext>
              </a:extLst>
            </p:cNvPr>
            <p:cNvGrpSpPr/>
            <p:nvPr/>
          </p:nvGrpSpPr>
          <p:grpSpPr>
            <a:xfrm>
              <a:off x="606898" y="5805264"/>
              <a:ext cx="7912944" cy="1008112"/>
              <a:chOff x="606898" y="5661248"/>
              <a:chExt cx="7912944" cy="100811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59ABA48E-FAA6-6844-B126-60D66D0B2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0178" y="5661248"/>
                <a:ext cx="6499664" cy="1008112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BC72781B-4530-8C4B-ABA9-314D9E58E70F}"/>
                  </a:ext>
                </a:extLst>
              </p:cNvPr>
              <p:cNvSpPr txBox="1"/>
              <p:nvPr/>
            </p:nvSpPr>
            <p:spPr>
              <a:xfrm>
                <a:off x="7620404" y="6221786"/>
                <a:ext cx="8141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l" defTabSz="914400" rtl="0" eaLnBrk="1" latinLnBrk="0" hangingPunct="1"/>
                <a:r>
                  <a:rPr lang="en-GB" b="1" dirty="0"/>
                  <a:t>Exon 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FFAD47B9-0886-6D44-988C-4B006C052D99}"/>
                  </a:ext>
                </a:extLst>
              </p:cNvPr>
              <p:cNvSpPr txBox="1"/>
              <p:nvPr/>
            </p:nvSpPr>
            <p:spPr>
              <a:xfrm>
                <a:off x="5774090" y="6228020"/>
                <a:ext cx="7728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l" defTabSz="914400" rtl="0" eaLnBrk="1" latinLnBrk="0" hangingPunct="1"/>
                <a:r>
                  <a:rPr lang="en-GB" b="1" dirty="0"/>
                  <a:t>Intron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17FA4457-F8F9-AE48-B326-0D22A4A5A347}"/>
                  </a:ext>
                </a:extLst>
              </p:cNvPr>
              <p:cNvSpPr txBox="1"/>
              <p:nvPr/>
            </p:nvSpPr>
            <p:spPr>
              <a:xfrm>
                <a:off x="606898" y="6221786"/>
                <a:ext cx="1235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l" defTabSz="914400" rtl="0" eaLnBrk="1" latinLnBrk="0" hangingPunct="1"/>
                <a:r>
                  <a:rPr lang="en-GB" b="1" dirty="0"/>
                  <a:t>Pre- mRNA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426CC8F-74D4-7B4D-B657-D1575AB6C219}"/>
                </a:ext>
              </a:extLst>
            </p:cNvPr>
            <p:cNvSpPr txBox="1"/>
            <p:nvPr/>
          </p:nvSpPr>
          <p:spPr>
            <a:xfrm>
              <a:off x="2195736" y="6372036"/>
              <a:ext cx="8141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l" defTabSz="914400" rtl="0" eaLnBrk="1" latinLnBrk="0" hangingPunct="1"/>
              <a:r>
                <a:rPr lang="en-GB" b="1" dirty="0"/>
                <a:t>Exon 1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AB4F143-91D6-B848-AB81-46903EED19B4}"/>
              </a:ext>
            </a:extLst>
          </p:cNvPr>
          <p:cNvSpPr txBox="1"/>
          <p:nvPr/>
        </p:nvSpPr>
        <p:spPr>
          <a:xfrm>
            <a:off x="2915816" y="63720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GU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017C9FA-C176-A04B-BBB8-A4DC2C482BE2}"/>
              </a:ext>
            </a:extLst>
          </p:cNvPr>
          <p:cNvSpPr txBox="1"/>
          <p:nvPr/>
        </p:nvSpPr>
        <p:spPr>
          <a:xfrm>
            <a:off x="5262396" y="6381328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FA0619A-AC1F-454E-9549-47F976FCF1D3}"/>
              </a:ext>
            </a:extLst>
          </p:cNvPr>
          <p:cNvSpPr txBox="1"/>
          <p:nvPr/>
        </p:nvSpPr>
        <p:spPr>
          <a:xfrm>
            <a:off x="6444208" y="63720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AG</a:t>
            </a:r>
          </a:p>
        </p:txBody>
      </p:sp>
    </p:spTree>
    <p:extLst>
      <p:ext uri="{BB962C8B-B14F-4D97-AF65-F5344CB8AC3E}">
        <p14:creationId xmlns:p14="http://schemas.microsoft.com/office/powerpoint/2010/main" val="380236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Spliceosome</a:t>
            </a:r>
            <a:r>
              <a:rPr lang="en-GB" dirty="0"/>
              <a:t>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F2613AF-2C8B-B345-9D24-C04DA560C561}"/>
              </a:ext>
            </a:extLst>
          </p:cNvPr>
          <p:cNvGrpSpPr/>
          <p:nvPr/>
        </p:nvGrpSpPr>
        <p:grpSpPr>
          <a:xfrm>
            <a:off x="782388" y="1628800"/>
            <a:ext cx="8273934" cy="4402280"/>
            <a:chOff x="546538" y="1484050"/>
            <a:chExt cx="8273934" cy="440228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D7C6B162-22A7-7144-A9FA-C94C976C53A7}"/>
                </a:ext>
              </a:extLst>
            </p:cNvPr>
            <p:cNvGrpSpPr/>
            <p:nvPr/>
          </p:nvGrpSpPr>
          <p:grpSpPr>
            <a:xfrm>
              <a:off x="546538" y="1484050"/>
              <a:ext cx="8273934" cy="4402280"/>
              <a:chOff x="546538" y="1484050"/>
              <a:chExt cx="8273934" cy="440228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D57748A5-18F7-4341-B90C-0804D26E18B2}"/>
                  </a:ext>
                </a:extLst>
              </p:cNvPr>
              <p:cNvGrpSpPr/>
              <p:nvPr/>
            </p:nvGrpSpPr>
            <p:grpSpPr>
              <a:xfrm>
                <a:off x="546538" y="1484050"/>
                <a:ext cx="8273934" cy="4402280"/>
                <a:chOff x="546538" y="1484050"/>
                <a:chExt cx="8273934" cy="4402280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xmlns="" id="{77E3721E-9F8E-D646-8064-2E04AAAA42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6" t="1174"/>
                <a:stretch/>
              </p:blipFill>
              <p:spPr>
                <a:xfrm>
                  <a:off x="546538" y="1484050"/>
                  <a:ext cx="8273934" cy="4402280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EBB03B3F-3327-1B4E-84A3-65EECD2913CD}"/>
                    </a:ext>
                  </a:extLst>
                </p:cNvPr>
                <p:cNvSpPr txBox="1"/>
                <p:nvPr/>
              </p:nvSpPr>
              <p:spPr>
                <a:xfrm>
                  <a:off x="1556249" y="2374083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>
                      <a:solidFill>
                        <a:srgbClr val="C00000"/>
                      </a:solidFill>
                    </a:rPr>
                    <a:t>5</a:t>
                  </a:r>
                  <a:endParaRPr lang="en-GB" b="1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BA065921-584F-3C40-88BB-D727230F70A3}"/>
                  </a:ext>
                </a:extLst>
              </p:cNvPr>
              <p:cNvSpPr txBox="1"/>
              <p:nvPr/>
            </p:nvSpPr>
            <p:spPr>
              <a:xfrm>
                <a:off x="4088316" y="2375692"/>
                <a:ext cx="6511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C00000"/>
                    </a:solidFill>
                  </a:rPr>
                  <a:t>150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22A3C6D-58C5-A64E-A3F6-254143DA3BAF}"/>
                </a:ext>
              </a:extLst>
            </p:cNvPr>
            <p:cNvSpPr txBox="1"/>
            <p:nvPr/>
          </p:nvSpPr>
          <p:spPr>
            <a:xfrm>
              <a:off x="3635896" y="4293096"/>
              <a:ext cx="1296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00FF"/>
                  </a:solidFill>
                </a:rPr>
                <a:t>(</a:t>
              </a:r>
              <a:r>
                <a:rPr lang="en-GB" sz="2400" b="1" dirty="0" err="1">
                  <a:solidFill>
                    <a:srgbClr val="0000FF"/>
                  </a:solidFill>
                </a:rPr>
                <a:t>snurps</a:t>
              </a:r>
              <a:r>
                <a:rPr lang="en-GB" sz="2400" b="1" dirty="0">
                  <a:solidFill>
                    <a:srgbClr val="0000FF"/>
                  </a:solidFill>
                </a:rPr>
                <a:t>)</a:t>
              </a:r>
              <a:endParaRPr lang="en-GB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C442152-B1B4-A744-8FB3-BA3D36C78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79" y="2964226"/>
            <a:ext cx="2160240" cy="227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1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Classes of information transfer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98" y="4653136"/>
            <a:ext cx="8615394" cy="2520280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General transfer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Specific transfer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Unknown transfer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9416286C-F8A9-544C-B474-29953F671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90231"/>
              </p:ext>
            </p:extLst>
          </p:nvPr>
        </p:nvGraphicFramePr>
        <p:xfrm>
          <a:off x="971600" y="1357298"/>
          <a:ext cx="7352628" cy="237626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50876">
                  <a:extLst>
                    <a:ext uri="{9D8B030D-6E8A-4147-A177-3AD203B41FA5}">
                      <a16:colId xmlns:a16="http://schemas.microsoft.com/office/drawing/2014/main" xmlns="" val="1330359314"/>
                    </a:ext>
                  </a:extLst>
                </a:gridCol>
                <a:gridCol w="2450876">
                  <a:extLst>
                    <a:ext uri="{9D8B030D-6E8A-4147-A177-3AD203B41FA5}">
                      <a16:colId xmlns:a16="http://schemas.microsoft.com/office/drawing/2014/main" xmlns="" val="4089250131"/>
                    </a:ext>
                  </a:extLst>
                </a:gridCol>
                <a:gridCol w="2450876">
                  <a:extLst>
                    <a:ext uri="{9D8B030D-6E8A-4147-A177-3AD203B41FA5}">
                      <a16:colId xmlns:a16="http://schemas.microsoft.com/office/drawing/2014/main" xmlns="" val="2629384474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General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Special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Unknown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41982023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DNA → DNA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RNA → DNA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protein → DNA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1910930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DNA → RNA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RNA → RNA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protein → RNA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0546925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RNA → protein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DNA → protein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protein → protein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23671814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A491859-4755-4842-ABA3-79FCA721DA84}"/>
              </a:ext>
            </a:extLst>
          </p:cNvPr>
          <p:cNvGrpSpPr/>
          <p:nvPr/>
        </p:nvGrpSpPr>
        <p:grpSpPr>
          <a:xfrm>
            <a:off x="4788024" y="4887421"/>
            <a:ext cx="3245346" cy="1604316"/>
            <a:chOff x="4568322" y="4796801"/>
            <a:chExt cx="3245346" cy="160431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B1ABD5E-232B-9E45-AA93-E4FAB0740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557"/>
            <a:stretch/>
          </p:blipFill>
          <p:spPr>
            <a:xfrm>
              <a:off x="4568322" y="4796801"/>
              <a:ext cx="3245346" cy="160431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A1BD144-0500-DF4C-A1BD-265A11015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305" t="82743" r="14725" b="549"/>
            <a:stretch/>
          </p:blipFill>
          <p:spPr>
            <a:xfrm>
              <a:off x="5321320" y="5517232"/>
              <a:ext cx="690840" cy="3290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A3EDE0C-7ECE-F04A-8A6D-FBA2E36E25A2}"/>
              </a:ext>
            </a:extLst>
          </p:cNvPr>
          <p:cNvGrpSpPr/>
          <p:nvPr/>
        </p:nvGrpSpPr>
        <p:grpSpPr>
          <a:xfrm>
            <a:off x="5871823" y="5920060"/>
            <a:ext cx="1072765" cy="605284"/>
            <a:chOff x="5652120" y="5055964"/>
            <a:chExt cx="1072765" cy="60528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A0A81B45-6BC6-694F-A6A8-BD9D26CA3B19}"/>
                </a:ext>
              </a:extLst>
            </p:cNvPr>
            <p:cNvGrpSpPr/>
            <p:nvPr/>
          </p:nvGrpSpPr>
          <p:grpSpPr>
            <a:xfrm>
              <a:off x="5652120" y="5220019"/>
              <a:ext cx="1072765" cy="441229"/>
              <a:chOff x="3266733" y="6192710"/>
              <a:chExt cx="1072765" cy="44122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xmlns="" id="{38AEE239-FBFD-0049-8ACD-66BE289DC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76422" r="66945"/>
              <a:stretch/>
            </p:blipFill>
            <p:spPr>
              <a:xfrm>
                <a:off x="3266733" y="6201348"/>
                <a:ext cx="1072765" cy="43259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8E57C608-1B8C-8040-863C-A0C2CE03A1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5305" t="82743" r="14725" b="549"/>
              <a:stretch/>
            </p:blipFill>
            <p:spPr>
              <a:xfrm>
                <a:off x="3473991" y="6192710"/>
                <a:ext cx="530356" cy="208733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104C5B28-207E-3E47-BD39-D8D199D5A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73" b="13258"/>
            <a:stretch/>
          </p:blipFill>
          <p:spPr>
            <a:xfrm>
              <a:off x="6012159" y="5055964"/>
              <a:ext cx="277281" cy="319472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D7BE7E8-7E34-FB44-9601-B0114EC16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3" t="49611" r="56254" b="31706"/>
          <a:stretch/>
        </p:blipFill>
        <p:spPr>
          <a:xfrm>
            <a:off x="5497782" y="5574270"/>
            <a:ext cx="720080" cy="342776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3AFEC145-48C3-AE4B-B193-F74C669E82C4}"/>
              </a:ext>
            </a:extLst>
          </p:cNvPr>
          <p:cNvCxnSpPr/>
          <p:nvPr/>
        </p:nvCxnSpPr>
        <p:spPr>
          <a:xfrm>
            <a:off x="4796408" y="6533728"/>
            <a:ext cx="3093975" cy="0"/>
          </a:xfrm>
          <a:prstGeom prst="straightConnector1">
            <a:avLst/>
          </a:prstGeom>
          <a:ln w="412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8014" y="4109177"/>
            <a:ext cx="82450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1"/>
                </a:solidFill>
              </a:rPr>
              <a:t>We can not do in vitro PCR for RNA so we have transcript it via kits into DNA</a:t>
            </a:r>
            <a:endParaRPr lang="ar-JO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1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FBA83E-2395-2649-96FE-D6C8AFEE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r="9501"/>
          <a:stretch/>
        </p:blipFill>
        <p:spPr>
          <a:xfrm>
            <a:off x="6944774" y="2814819"/>
            <a:ext cx="2163730" cy="40705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Mechanism of RNA Splicing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331640"/>
            <a:ext cx="8650890" cy="5432064"/>
          </a:xfrm>
        </p:spPr>
        <p:txBody>
          <a:bodyPr>
            <a:normAutofit/>
          </a:bodyPr>
          <a:lstStyle/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Each splicing event involves two sequential transesterification reactions that join two adjacent exons while removing  one intron as a lariat (a rope with a loop)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2’OH of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attacks the 5’ splice site                    and break the phosphodiester bond in                          the backbone of RNA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cut 5’end of the intron becomes            covalently linked to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forming a loop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OH at the free 3’ end of exon 1 attacks           the 3’splice site and joins the two exons                while the intron is released as </a:t>
            </a:r>
            <a:r>
              <a:rPr lang="en-GB" sz="27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lariat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11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/>
              <a:t>Transesterification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112CD9-0399-1843-84F5-8932527FDED6}"/>
              </a:ext>
            </a:extLst>
          </p:cNvPr>
          <p:cNvSpPr/>
          <p:nvPr/>
        </p:nvSpPr>
        <p:spPr>
          <a:xfrm>
            <a:off x="467545" y="1412776"/>
            <a:ext cx="8605050" cy="53285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35216F9-9423-9A4A-B60E-08E2B7283A6F}"/>
              </a:ext>
            </a:extLst>
          </p:cNvPr>
          <p:cNvGrpSpPr/>
          <p:nvPr/>
        </p:nvGrpSpPr>
        <p:grpSpPr>
          <a:xfrm>
            <a:off x="587085" y="4319845"/>
            <a:ext cx="8303263" cy="2061483"/>
            <a:chOff x="587085" y="4463628"/>
            <a:chExt cx="8303263" cy="20614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872467A-19D8-3944-8DA1-92BBEA148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85" y="4463628"/>
              <a:ext cx="3478896" cy="206148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DC78943-0999-C445-AE5F-429D6594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988" y="4475792"/>
              <a:ext cx="3438360" cy="2049319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76027AD7-68AD-8D42-B88A-DA4ECF33148A}"/>
                </a:ext>
              </a:extLst>
            </p:cNvPr>
            <p:cNvCxnSpPr/>
            <p:nvPr/>
          </p:nvCxnSpPr>
          <p:spPr>
            <a:xfrm>
              <a:off x="4283968" y="5373216"/>
              <a:ext cx="1008112" cy="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FCD4F7C-DFDD-1D44-A633-9EC582860219}"/>
                </a:ext>
              </a:extLst>
            </p:cNvPr>
            <p:cNvSpPr txBox="1"/>
            <p:nvPr/>
          </p:nvSpPr>
          <p:spPr>
            <a:xfrm>
              <a:off x="4332971" y="5013176"/>
              <a:ext cx="9591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/>
              <a:r>
                <a:rPr lang="en-GB" dirty="0"/>
                <a:t>Second </a:t>
              </a:r>
            </a:p>
            <a:p>
              <a:pPr marL="0" algn="l" defTabSz="914400" rtl="0" eaLnBrk="1" latinLnBrk="0" hangingPunct="1"/>
              <a:r>
                <a:rPr lang="en-GB" dirty="0"/>
                <a:t>reaction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D54AFF0-6515-EC47-9819-B1B7BCC09FAB}"/>
              </a:ext>
            </a:extLst>
          </p:cNvPr>
          <p:cNvGrpSpPr/>
          <p:nvPr/>
        </p:nvGrpSpPr>
        <p:grpSpPr>
          <a:xfrm>
            <a:off x="611560" y="1750441"/>
            <a:ext cx="8264839" cy="2038599"/>
            <a:chOff x="587085" y="1632901"/>
            <a:chExt cx="8264839" cy="20385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652CB7FE-2E96-CA4A-BA02-D50113391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85" y="1636845"/>
              <a:ext cx="3478896" cy="20346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7EDBBA29-6F68-8040-951A-5A481BF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840" y="1632901"/>
              <a:ext cx="3435084" cy="2031565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39B17563-65F6-A741-AA17-34F7EB89CCF6}"/>
                </a:ext>
              </a:extLst>
            </p:cNvPr>
            <p:cNvGrpSpPr/>
            <p:nvPr/>
          </p:nvGrpSpPr>
          <p:grpSpPr>
            <a:xfrm>
              <a:off x="4283968" y="2378119"/>
              <a:ext cx="1008112" cy="646331"/>
              <a:chOff x="4283968" y="2378119"/>
              <a:chExt cx="1008112" cy="646331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xmlns="" id="{89459AB1-1E17-AA4F-8763-872AFDF35B4E}"/>
                  </a:ext>
                </a:extLst>
              </p:cNvPr>
              <p:cNvCxnSpPr/>
              <p:nvPr/>
            </p:nvCxnSpPr>
            <p:spPr>
              <a:xfrm>
                <a:off x="4283968" y="2708920"/>
                <a:ext cx="1008112" cy="0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80219435-BB28-4D46-94A7-BE51DE54C0FA}"/>
                  </a:ext>
                </a:extLst>
              </p:cNvPr>
              <p:cNvSpPr txBox="1"/>
              <p:nvPr/>
            </p:nvSpPr>
            <p:spPr>
              <a:xfrm>
                <a:off x="4332971" y="2378119"/>
                <a:ext cx="9591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ctr" defTabSz="914400" rtl="0" eaLnBrk="1" latinLnBrk="0" hangingPunct="1"/>
                <a:r>
                  <a:rPr lang="en-GB" dirty="0"/>
                  <a:t>First </a:t>
                </a:r>
              </a:p>
              <a:p>
                <a:pPr marL="0" algn="l" defTabSz="914400" rtl="0" eaLnBrk="1" latinLnBrk="0" hangingPunct="1"/>
                <a:r>
                  <a:rPr lang="en-GB" dirty="0"/>
                  <a:t>reaction</a:t>
                </a:r>
              </a:p>
            </p:txBody>
          </p:sp>
        </p:grp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A43378A-9F8F-F543-97CA-FCC7E4B07054}"/>
              </a:ext>
            </a:extLst>
          </p:cNvPr>
          <p:cNvSpPr/>
          <p:nvPr/>
        </p:nvSpPr>
        <p:spPr>
          <a:xfrm>
            <a:off x="1691680" y="2780928"/>
            <a:ext cx="432048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247B24F-C4CB-C841-B4A1-8FBD63887130}"/>
              </a:ext>
            </a:extLst>
          </p:cNvPr>
          <p:cNvSpPr/>
          <p:nvPr/>
        </p:nvSpPr>
        <p:spPr>
          <a:xfrm>
            <a:off x="1331640" y="5661248"/>
            <a:ext cx="432048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8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Spliceosome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196752"/>
            <a:ext cx="5026734" cy="3600400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There are five types of snRNAs (U1,U2,U4,U5 &amp; U6) and over 150 proteins which assemble together at the pre-mRNA to form the functional spliceosome that catalyses the splicing event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22677CE-6F68-CB46-A0C4-27A6CDA8F113}"/>
              </a:ext>
            </a:extLst>
          </p:cNvPr>
          <p:cNvGrpSpPr/>
          <p:nvPr/>
        </p:nvGrpSpPr>
        <p:grpSpPr>
          <a:xfrm>
            <a:off x="5508104" y="1268760"/>
            <a:ext cx="3600400" cy="1918058"/>
            <a:chOff x="5425132" y="1844824"/>
            <a:chExt cx="3600400" cy="19180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5F34EAE-B651-4E40-AD51-42CD8960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9" t="9406" r="11904"/>
            <a:stretch/>
          </p:blipFill>
          <p:spPr>
            <a:xfrm>
              <a:off x="5425132" y="1844824"/>
              <a:ext cx="3600400" cy="191805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ABD4120-6DE4-A949-9AAF-F947BE74C8D8}"/>
                </a:ext>
              </a:extLst>
            </p:cNvPr>
            <p:cNvGrpSpPr/>
            <p:nvPr/>
          </p:nvGrpSpPr>
          <p:grpSpPr>
            <a:xfrm>
              <a:off x="7929586" y="2197029"/>
              <a:ext cx="1012293" cy="338554"/>
              <a:chOff x="7929586" y="2197029"/>
              <a:chExt cx="1012293" cy="33855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9D5E5493-083A-BE4B-B166-13DBC2F32E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29" t="87329" r="19188"/>
              <a:stretch/>
            </p:blipFill>
            <p:spPr>
              <a:xfrm>
                <a:off x="8267017" y="2241656"/>
                <a:ext cx="674862" cy="268269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3A832C15-7E35-724D-9217-8E9AB90D8195}"/>
                  </a:ext>
                </a:extLst>
              </p:cNvPr>
              <p:cNvSpPr txBox="1"/>
              <p:nvPr/>
            </p:nvSpPr>
            <p:spPr>
              <a:xfrm>
                <a:off x="7929586" y="2197029"/>
                <a:ext cx="4203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U2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223E172-70DE-2B4D-AB72-A41F88D62A7B}"/>
                </a:ext>
              </a:extLst>
            </p:cNvPr>
            <p:cNvGrpSpPr/>
            <p:nvPr/>
          </p:nvGrpSpPr>
          <p:grpSpPr>
            <a:xfrm>
              <a:off x="5519844" y="2349429"/>
              <a:ext cx="1003208" cy="338554"/>
              <a:chOff x="5519844" y="2349429"/>
              <a:chExt cx="1003208" cy="33855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309A2198-63FF-3C46-B959-50D21E06FF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29" t="87329" r="19188"/>
              <a:stretch/>
            </p:blipFill>
            <p:spPr>
              <a:xfrm>
                <a:off x="5848190" y="2384571"/>
                <a:ext cx="674862" cy="26826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DCBF1455-353F-C74D-BEFF-898E259DB37F}"/>
                  </a:ext>
                </a:extLst>
              </p:cNvPr>
              <p:cNvSpPr txBox="1"/>
              <p:nvPr/>
            </p:nvSpPr>
            <p:spPr>
              <a:xfrm>
                <a:off x="5519844" y="2349429"/>
                <a:ext cx="4203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U1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58079AB1-7241-5A43-ACB9-D428336B8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77826" y="2472212"/>
              <a:ext cx="623264" cy="2241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C58C01E-8ECC-C248-B7EE-29C77B8FF2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5621" y="2652840"/>
              <a:ext cx="288020" cy="2241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5A16AAEB-C3BC-BD44-993C-54DC8FC64603}"/>
              </a:ext>
            </a:extLst>
          </p:cNvPr>
          <p:cNvSpPr txBox="1">
            <a:spLocks/>
          </p:cNvSpPr>
          <p:nvPr/>
        </p:nvSpPr>
        <p:spPr>
          <a:xfrm>
            <a:off x="493110" y="4211370"/>
            <a:ext cx="4582946" cy="238598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complex that forms between each type of snRNA and proteins is called snRNPs pronounced as “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snurps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algn="l" rtl="0"/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59B5EDA-13A0-AD4E-92E9-87B58B358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59313" r="9501"/>
          <a:stretch/>
        </p:blipFill>
        <p:spPr>
          <a:xfrm>
            <a:off x="6012160" y="3140968"/>
            <a:ext cx="3054616" cy="2338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4F1722B-84D3-B141-B63D-8945FD6D2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74623"/>
            <a:ext cx="2101445" cy="13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5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3’ Polyadenylation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579484" cy="3817158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final step in pre-mRNA is the addition of poly-A tail to the newly synthesized mRNA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3’end processing signal which specifies the 3’end of each mRNA is encoded in the genome and transcribed into pre-mRNA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signal consists of 3 sequence elements:</a:t>
            </a: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3C678DC0-3147-DC4A-B601-DCB03044BEBB}"/>
              </a:ext>
            </a:extLst>
          </p:cNvPr>
          <p:cNvSpPr txBox="1">
            <a:spLocks/>
          </p:cNvSpPr>
          <p:nvPr/>
        </p:nvSpPr>
        <p:spPr>
          <a:xfrm>
            <a:off x="493110" y="4113968"/>
            <a:ext cx="8650889" cy="316908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rtl="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Polyadenylation sequence 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(5’AAUAAA3’)</a:t>
            </a:r>
          </a:p>
          <a:p>
            <a:pPr marL="514350" indent="-514350" algn="l" rtl="0">
              <a:buFont typeface="+mj-lt"/>
              <a:buAutoNum type="arabicPeriod" startAt="2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site of cleavage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(5’CA3’) </a:t>
            </a:r>
          </a:p>
          <a:p>
            <a:pPr marL="514350" indent="-514350" algn="l" rtl="0">
              <a:buClr>
                <a:schemeClr val="tx1"/>
              </a:buClr>
              <a:buFont typeface="+mj-lt"/>
              <a:buAutoNum type="arabicPeriod" startAt="3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GU rich sequence </a:t>
            </a:r>
          </a:p>
          <a:p>
            <a:pPr marL="0" indent="0" algn="l" rtl="0">
              <a:buFont typeface="Arial" pitchFamily="34" charset="0"/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5058BE6-8F11-7B4E-8B75-CC7CB2A86485}"/>
              </a:ext>
            </a:extLst>
          </p:cNvPr>
          <p:cNvGrpSpPr/>
          <p:nvPr/>
        </p:nvGrpSpPr>
        <p:grpSpPr>
          <a:xfrm>
            <a:off x="2987824" y="5945266"/>
            <a:ext cx="5709481" cy="508070"/>
            <a:chOff x="3419872" y="6089282"/>
            <a:chExt cx="5709481" cy="5080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D71493B-716D-F642-856B-5803BF864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2799"/>
            <a:stretch/>
          </p:blipFill>
          <p:spPr>
            <a:xfrm>
              <a:off x="3419872" y="6089282"/>
              <a:ext cx="5709481" cy="4976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0888D85-1660-2044-B4FC-E0331FF04969}"/>
                </a:ext>
              </a:extLst>
            </p:cNvPr>
            <p:cNvSpPr txBox="1"/>
            <p:nvPr/>
          </p:nvSpPr>
          <p:spPr>
            <a:xfrm>
              <a:off x="7884368" y="6217567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l" defTabSz="914400" rtl="0" eaLnBrk="1" latinLnBrk="0" hangingPunct="1"/>
              <a:r>
                <a:rPr lang="en-GB" b="1" dirty="0"/>
                <a:t>rich</a:t>
              </a:r>
              <a:endParaRPr lang="en-GB" sz="1200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DA2EAA4-D12C-1F49-8509-6A08EDC9ABCE}"/>
                </a:ext>
              </a:extLst>
            </p:cNvPr>
            <p:cNvSpPr txBox="1"/>
            <p:nvPr/>
          </p:nvSpPr>
          <p:spPr>
            <a:xfrm>
              <a:off x="6372200" y="622802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l" defTabSz="914400" rtl="0" eaLnBrk="1" latinLnBrk="0" hangingPunct="1"/>
              <a:r>
                <a:rPr lang="en-GB" b="1" dirty="0"/>
                <a:t>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7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3’ Polyadenylation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331640"/>
            <a:ext cx="8615394" cy="5432064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There are 3 types of 3’end processing proteins or factors involved in the 3’end processing step:</a:t>
            </a:r>
          </a:p>
          <a:p>
            <a:pPr marL="514350" indent="-514350" algn="l" defTabSz="914400" rtl="0" eaLnBrk="1" latinLnBrk="0" hangingPunct="1">
              <a:spcBef>
                <a:spcPct val="20000"/>
              </a:spcBef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Cleavage and polyadenylation specificity factor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(CPSF)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Cleavage stimulation factor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(CStF)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Poly-A polymerase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(PAP)</a:t>
            </a:r>
          </a:p>
          <a:p>
            <a:pPr marL="514350" indent="-514350" algn="l" rtl="0">
              <a:buFont typeface="+mj-lt"/>
              <a:buAutoNum type="arabicPeriod"/>
            </a:pPr>
            <a:endParaRPr lang="en-GB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CPSF and CStF are multi-subunit RNA binding proteins which can jump from the CTD phosphorylated tail of RNA polymerase II and bind the specific sequences on pre-mRNA as it emerges from RNA polymerase II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5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3’ Polyadenylation 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B05D90F-CADA-CF4C-BE62-57A71EBBA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54"/>
          <a:stretch/>
        </p:blipFill>
        <p:spPr>
          <a:xfrm>
            <a:off x="467544" y="1756541"/>
            <a:ext cx="2901008" cy="1409401"/>
          </a:xfrm>
        </p:spPr>
      </p:pic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EE8A51-89D2-8C4B-856A-0A86F957B7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20" t="5231"/>
          <a:stretch/>
        </p:blipFill>
        <p:spPr>
          <a:xfrm>
            <a:off x="3419872" y="1801576"/>
            <a:ext cx="2808312" cy="1364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DE8A1D1-37F9-8746-B9D0-D03C797F95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4"/>
          <a:stretch/>
        </p:blipFill>
        <p:spPr>
          <a:xfrm>
            <a:off x="6264696" y="1797704"/>
            <a:ext cx="2699792" cy="1368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6A323FA-DD7C-254C-B440-F36B7942F0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6"/>
          <a:stretch/>
        </p:blipFill>
        <p:spPr>
          <a:xfrm>
            <a:off x="483568" y="3496165"/>
            <a:ext cx="2769362" cy="1300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74E226A-0BAA-FC4D-9B49-241D5E0C82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6" t="26476" r="5113" b="2952"/>
          <a:stretch/>
        </p:blipFill>
        <p:spPr>
          <a:xfrm>
            <a:off x="6282412" y="3507732"/>
            <a:ext cx="2823298" cy="12887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2F53738-1844-F24B-ADBE-8D2D3B6BBF6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0863" r="1963" b="5420"/>
          <a:stretch/>
        </p:blipFill>
        <p:spPr>
          <a:xfrm>
            <a:off x="467544" y="5150652"/>
            <a:ext cx="2791490" cy="13746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373719F-40DC-0743-9323-7D96DBF119D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3593"/>
          <a:stretch/>
        </p:blipFill>
        <p:spPr>
          <a:xfrm>
            <a:off x="3290834" y="5291591"/>
            <a:ext cx="2823298" cy="12337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54DD76B-A0C0-2444-AD60-57A06F650E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2936"/>
          <a:stretch/>
        </p:blipFill>
        <p:spPr>
          <a:xfrm>
            <a:off x="6156176" y="5237645"/>
            <a:ext cx="2964200" cy="12877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E581E3E-3C33-4648-AB5B-580A994996E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3" t="6167"/>
          <a:stretch/>
        </p:blipFill>
        <p:spPr>
          <a:xfrm>
            <a:off x="3317598" y="3403343"/>
            <a:ext cx="2900146" cy="13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2576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3’ Polyadenylation </a:t>
            </a:r>
            <a:endParaRPr lang="en-GB" dirty="0"/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7B7FDE4-01B0-1A48-883D-221E37C1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68760"/>
            <a:ext cx="8795321" cy="6192688"/>
          </a:xfrm>
        </p:spPr>
        <p:txBody>
          <a:bodyPr>
            <a:normAutofit/>
          </a:bodyPr>
          <a:lstStyle/>
          <a:p>
            <a:pPr algn="l" rtl="0"/>
            <a:r>
              <a:rPr lang="en-GB" dirty="0"/>
              <a:t>Pre-mRNA is cleaved by CStF at the cleavage site</a:t>
            </a:r>
          </a:p>
          <a:p>
            <a:pPr algn="l" rtl="0"/>
            <a:r>
              <a:rPr lang="en-GB" dirty="0"/>
              <a:t>PAP is recruited and starts addition of about 200 A nucleotides to 3’ end using ATP as precursor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/>
              <a:t>Poly-A binding proteins are recruited to </a:t>
            </a:r>
            <a:r>
              <a:rPr lang="en-GB" b="1" dirty="0">
                <a:solidFill>
                  <a:srgbClr val="C00000"/>
                </a:solidFill>
              </a:rPr>
              <a:t>determine the final length of the tail</a:t>
            </a:r>
          </a:p>
          <a:p>
            <a:pPr algn="l" rtl="0"/>
            <a:r>
              <a:rPr lang="en-GB" dirty="0"/>
              <a:t>CPSF and PAP dissociate from RNA and some poly-A binding proteins remain bound to protect 3’end from degradation by exonucleases until it travels from the nucleus and pass the check test before the beginning of translation</a:t>
            </a:r>
          </a:p>
        </p:txBody>
      </p:sp>
    </p:spTree>
    <p:extLst>
      <p:ext uri="{BB962C8B-B14F-4D97-AF65-F5344CB8AC3E}">
        <p14:creationId xmlns:p14="http://schemas.microsoft.com/office/powerpoint/2010/main" val="70002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EDAB66-D4EA-8F42-A390-4A74B6495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3538"/>
          <a:stretch/>
        </p:blipFill>
        <p:spPr>
          <a:xfrm>
            <a:off x="637126" y="2654780"/>
            <a:ext cx="8327362" cy="2646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sz="4000" dirty="0">
                <a:solidFill>
                  <a:srgbClr val="C00000"/>
                </a:solidFill>
              </a:rPr>
              <a:t>Transportation of mature mRNA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58392"/>
            <a:ext cx="8615394" cy="5715024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Only fully processed and mature mRNA can pass through the nuclear pore and travel to the cytosol for translation 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final check is performed in the cytosol by initiation factors eIF4E and eIF4G to ensure efficient translation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1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A26001-E704-2043-A84F-E64B026AD2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3007" r="1856"/>
          <a:stretch/>
        </p:blipFill>
        <p:spPr>
          <a:xfrm>
            <a:off x="5163322" y="3018728"/>
            <a:ext cx="3909272" cy="386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 Prokaryotes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32" y="3003815"/>
            <a:ext cx="5024764" cy="4457633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sz="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 rtl="0"/>
            <a:r>
              <a:rPr lang="el-GR" sz="2800" b="1" dirty="0">
                <a:latin typeface="Arial" pitchFamily="34" charset="0"/>
                <a:cs typeface="Arial" pitchFamily="34" charset="0"/>
              </a:rPr>
              <a:t>σ </a:t>
            </a:r>
            <a:r>
              <a:rPr lang="en-GB" sz="2800" b="1" dirty="0">
                <a:latin typeface="Arial" pitchFamily="34" charset="0"/>
                <a:cs typeface="Arial" pitchFamily="34" charset="0"/>
              </a:rPr>
              <a:t>factor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recognizes the -35 region in the promoter and binds  to it</a:t>
            </a:r>
          </a:p>
          <a:p>
            <a:pPr algn="l" rtl="0"/>
            <a:r>
              <a:rPr lang="en-GB" sz="2800" dirty="0">
                <a:latin typeface="Arial" pitchFamily="34" charset="0"/>
                <a:cs typeface="Arial" pitchFamily="34" charset="0"/>
              </a:rPr>
              <a:t>Once the RNA polymerase starts the transcription,                                                                 </a:t>
            </a:r>
            <a:r>
              <a:rPr lang="el-GR" sz="2800" dirty="0">
                <a:latin typeface="Arial" pitchFamily="34" charset="0"/>
                <a:cs typeface="Arial" pitchFamily="34" charset="0"/>
              </a:rPr>
              <a:t>σ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factor then dissociates to guide another enzyme to the initiation site.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9" name="مجموعة 27">
            <a:extLst>
              <a:ext uri="{FF2B5EF4-FFF2-40B4-BE49-F238E27FC236}">
                <a16:creationId xmlns:a16="http://schemas.microsoft.com/office/drawing/2014/main" xmlns="" id="{2CCF1171-37C3-C44C-8399-2ED8FFF71E59}"/>
              </a:ext>
            </a:extLst>
          </p:cNvPr>
          <p:cNvGrpSpPr/>
          <p:nvPr/>
        </p:nvGrpSpPr>
        <p:grpSpPr>
          <a:xfrm>
            <a:off x="3958530" y="1684528"/>
            <a:ext cx="4933950" cy="1168408"/>
            <a:chOff x="3209950" y="5689616"/>
            <a:chExt cx="4933950" cy="1168408"/>
          </a:xfrm>
        </p:grpSpPr>
        <p:pic>
          <p:nvPicPr>
            <p:cNvPr id="20" name="صورة 17" descr="1002.png">
              <a:extLst>
                <a:ext uri="{FF2B5EF4-FFF2-40B4-BE49-F238E27FC236}">
                  <a16:creationId xmlns:a16="http://schemas.microsoft.com/office/drawing/2014/main" xmlns="" id="{F3F56024-058D-E243-8BAD-259F6D037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2728" b="45454"/>
            <a:stretch>
              <a:fillRect/>
            </a:stretch>
          </p:blipFill>
          <p:spPr>
            <a:xfrm>
              <a:off x="3209950" y="5929330"/>
              <a:ext cx="4933950" cy="571504"/>
            </a:xfrm>
            <a:prstGeom prst="rect">
              <a:avLst/>
            </a:prstGeom>
          </p:spPr>
        </p:pic>
        <p:sp>
          <p:nvSpPr>
            <p:cNvPr id="21" name="مربع نص 22">
              <a:extLst>
                <a:ext uri="{FF2B5EF4-FFF2-40B4-BE49-F238E27FC236}">
                  <a16:creationId xmlns:a16="http://schemas.microsoft.com/office/drawing/2014/main" xmlns="" id="{D410310F-1DFF-C34D-B901-C6865779AEB7}"/>
                </a:ext>
              </a:extLst>
            </p:cNvPr>
            <p:cNvSpPr txBox="1"/>
            <p:nvPr/>
          </p:nvSpPr>
          <p:spPr>
            <a:xfrm>
              <a:off x="4572000" y="5912628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-10</a:t>
              </a:r>
              <a:endParaRPr lang="en-GB" b="1" dirty="0"/>
            </a:p>
          </p:txBody>
        </p:sp>
        <p:sp>
          <p:nvSpPr>
            <p:cNvPr id="22" name="مربع نص 23">
              <a:extLst>
                <a:ext uri="{FF2B5EF4-FFF2-40B4-BE49-F238E27FC236}">
                  <a16:creationId xmlns:a16="http://schemas.microsoft.com/office/drawing/2014/main" xmlns="" id="{2A3FD4F0-F7B9-9849-ADB2-D11E786884E5}"/>
                </a:ext>
              </a:extLst>
            </p:cNvPr>
            <p:cNvSpPr txBox="1"/>
            <p:nvPr/>
          </p:nvSpPr>
          <p:spPr>
            <a:xfrm>
              <a:off x="3857622" y="5912628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-35</a:t>
              </a:r>
              <a:endParaRPr lang="en-GB" b="1" dirty="0"/>
            </a:p>
          </p:txBody>
        </p:sp>
        <p:sp>
          <p:nvSpPr>
            <p:cNvPr id="23" name="مربع نص 24">
              <a:extLst>
                <a:ext uri="{FF2B5EF4-FFF2-40B4-BE49-F238E27FC236}">
                  <a16:creationId xmlns:a16="http://schemas.microsoft.com/office/drawing/2014/main" xmlns="" id="{8D91269F-8FAC-E644-97DE-ECC2B75364FB}"/>
                </a:ext>
              </a:extLst>
            </p:cNvPr>
            <p:cNvSpPr txBox="1"/>
            <p:nvPr/>
          </p:nvSpPr>
          <p:spPr>
            <a:xfrm>
              <a:off x="5201074" y="5912628"/>
              <a:ext cx="417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+1</a:t>
              </a:r>
              <a:endParaRPr lang="en-GB" b="1" dirty="0"/>
            </a:p>
          </p:txBody>
        </p:sp>
        <p:sp>
          <p:nvSpPr>
            <p:cNvPr id="24" name="مربع نص 25">
              <a:extLst>
                <a:ext uri="{FF2B5EF4-FFF2-40B4-BE49-F238E27FC236}">
                  <a16:creationId xmlns:a16="http://schemas.microsoft.com/office/drawing/2014/main" xmlns="" id="{BE47EFC6-EBF9-6647-A2D1-A08A49E1F5FC}"/>
                </a:ext>
              </a:extLst>
            </p:cNvPr>
            <p:cNvSpPr txBox="1"/>
            <p:nvPr/>
          </p:nvSpPr>
          <p:spPr>
            <a:xfrm>
              <a:off x="5265088" y="5689616"/>
              <a:ext cx="1092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Start point</a:t>
              </a:r>
              <a:endParaRPr lang="en-GB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مربع نص 26">
              <a:extLst>
                <a:ext uri="{FF2B5EF4-FFF2-40B4-BE49-F238E27FC236}">
                  <a16:creationId xmlns:a16="http://schemas.microsoft.com/office/drawing/2014/main" xmlns="" id="{735DC110-FDE3-7C43-B544-0B6A2D3E9220}"/>
                </a:ext>
              </a:extLst>
            </p:cNvPr>
            <p:cNvSpPr txBox="1"/>
            <p:nvPr/>
          </p:nvSpPr>
          <p:spPr>
            <a:xfrm>
              <a:off x="4572000" y="6396359"/>
              <a:ext cx="488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TATA</a:t>
              </a:r>
            </a:p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box</a:t>
              </a:r>
              <a:endParaRPr lang="en-GB" sz="1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63DA0D11-1947-1149-ADC1-6ED9A0B59B3A}"/>
              </a:ext>
            </a:extLst>
          </p:cNvPr>
          <p:cNvSpPr txBox="1">
            <a:spLocks/>
          </p:cNvSpPr>
          <p:nvPr/>
        </p:nvSpPr>
        <p:spPr>
          <a:xfrm>
            <a:off x="411332" y="1317961"/>
            <a:ext cx="7436476" cy="196702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latin typeface="Arial" pitchFamily="34" charset="0"/>
                <a:cs typeface="Arial" pitchFamily="34" charset="0"/>
              </a:rPr>
              <a:t>In prokaryotes, two consensus                                    sequences at                                                            -10 (TATA) and                                                             -35 located in the promoter 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3C37FA5-34C8-D647-9555-B23D8446AFFD}"/>
              </a:ext>
            </a:extLst>
          </p:cNvPr>
          <p:cNvSpPr txBox="1"/>
          <p:nvPr/>
        </p:nvSpPr>
        <p:spPr>
          <a:xfrm>
            <a:off x="7518450" y="3235206"/>
            <a:ext cx="137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Holoenzyme</a:t>
            </a:r>
          </a:p>
        </p:txBody>
      </p:sp>
    </p:spTree>
    <p:extLst>
      <p:ext uri="{BB962C8B-B14F-4D97-AF65-F5344CB8AC3E}">
        <p14:creationId xmlns:p14="http://schemas.microsoft.com/office/powerpoint/2010/main" val="145772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196752"/>
            <a:ext cx="8615394" cy="5977398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There are different types of RNA molecules: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Messenger RNA </a:t>
            </a:r>
            <a:r>
              <a:rPr lang="en-GB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(mRNA):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it is produced from the transcription of protein-coding genes. In eukaryotic cells, pre-mRNA (primary transcript) is modified to mature mRNA. In prokaryotes,                                         single mRNA (bicistronic /                          polycistronic transcript) codes                                   for different proteins </a:t>
            </a:r>
            <a:endParaRPr lang="en-GB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514350" algn="l" rtl="0">
              <a:buFont typeface="+mj-lt"/>
              <a:buAutoNum type="arabicPeriod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Ribosomal RNA </a:t>
            </a:r>
            <a:r>
              <a:rPr lang="en-GB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(rRNA):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are specialized RNA molecules synthesized in the nucleolus.                   In the cytoplasm, they bind proteins                          to form ribosomes (the machinery                             to synthesize proteins)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106923-978E-FD49-AB92-975DC3BE6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14" r="59014"/>
          <a:stretch/>
        </p:blipFill>
        <p:spPr>
          <a:xfrm>
            <a:off x="5942531" y="2852936"/>
            <a:ext cx="3130063" cy="1349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4842E3-E490-B449-8C6F-70DF2CB48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81" t="10133" r="29604"/>
          <a:stretch/>
        </p:blipFill>
        <p:spPr>
          <a:xfrm>
            <a:off x="7438485" y="4883121"/>
            <a:ext cx="1409471" cy="16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9">
            <a:extLst>
              <a:ext uri="{FF2B5EF4-FFF2-40B4-BE49-F238E27FC236}">
                <a16:creationId xmlns=""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548680"/>
            <a:ext cx="7992888" cy="36933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 err="1" smtClean="0">
                <a:solidFill>
                  <a:schemeClr val="accent1"/>
                </a:solidFill>
              </a:rPr>
              <a:t>Bicistronic</a:t>
            </a:r>
            <a:r>
              <a:rPr lang="en-US" b="1" dirty="0" smtClean="0">
                <a:solidFill>
                  <a:schemeClr val="accent1"/>
                </a:solidFill>
              </a:rPr>
              <a:t> mRNA can be translated into 2 proteins</a:t>
            </a:r>
            <a:endParaRPr lang="en-US" b="1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l"/>
            <a:endParaRPr lang="en-US" b="1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l"/>
            <a:endParaRPr lang="en-US" b="1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l"/>
            <a:r>
              <a:rPr lang="en-US" b="1" dirty="0" err="1" smtClean="0">
                <a:solidFill>
                  <a:schemeClr val="accent1"/>
                </a:solidFill>
                <a:latin typeface="Arial Black" panose="020B0A04020102020204" pitchFamily="34" charset="0"/>
              </a:rPr>
              <a:t>Polycistronic</a:t>
            </a:r>
            <a:r>
              <a:rPr lang="en-US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 mRNA can be translated into 3 and more proteins</a:t>
            </a:r>
          </a:p>
          <a:p>
            <a:pPr algn="l"/>
            <a:endParaRPr lang="en-US" b="1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l"/>
            <a:r>
              <a:rPr lang="en-US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So in </a:t>
            </a:r>
            <a:r>
              <a:rPr lang="en-US" b="1" dirty="0" err="1" smtClean="0">
                <a:solidFill>
                  <a:schemeClr val="accent1"/>
                </a:solidFill>
                <a:latin typeface="Arial Black" panose="020B0A04020102020204" pitchFamily="34" charset="0"/>
              </a:rPr>
              <a:t>prokaryots</a:t>
            </a:r>
            <a:r>
              <a:rPr lang="en-US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 the mRNA is very simple and can be used for synthesis of many proteins unlike the </a:t>
            </a:r>
            <a:r>
              <a:rPr lang="en-US" b="1" dirty="0" err="1" smtClean="0">
                <a:solidFill>
                  <a:schemeClr val="accent1"/>
                </a:solidFill>
                <a:latin typeface="Arial Black" panose="020B0A04020102020204" pitchFamily="34" charset="0"/>
              </a:rPr>
              <a:t>eu</a:t>
            </a:r>
            <a:r>
              <a:rPr lang="en-US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.</a:t>
            </a:r>
            <a:endParaRPr lang="ar-JO" b="1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l"/>
            <a:endParaRPr lang="ar-JO" b="1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l"/>
            <a:endParaRPr lang="ar-JO" b="1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l"/>
            <a:r>
              <a:rPr lang="en-US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We should know that:</a:t>
            </a:r>
          </a:p>
          <a:p>
            <a:pPr algn="l"/>
            <a:r>
              <a:rPr lang="en-US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80S means segmentation coefficient   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Arial Black" panose="020B0A04020102020204" pitchFamily="34" charset="0"/>
              </a:rPr>
              <a:t>  </a:t>
            </a:r>
            <a:r>
              <a:rPr lang="en-US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                                                         </a:t>
            </a:r>
            <a:r>
              <a:rPr lang="ar-JO" b="1" dirty="0" smtClean="0">
                <a:solidFill>
                  <a:schemeClr val="accent1"/>
                </a:solidFill>
              </a:rPr>
              <a:t>معامل الترسب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6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24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84050"/>
            <a:ext cx="8615394" cy="5977398"/>
          </a:xfrm>
        </p:spPr>
        <p:txBody>
          <a:bodyPr>
            <a:normAutofit/>
          </a:bodyPr>
          <a:lstStyle/>
          <a:p>
            <a:pPr algn="l" rtl="0"/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Ribosome consists of small and large subunits. In eukaryotes (80S) the small subunit (40S) consists of 18S rRNA and 33 proteins while the large subunit (60S) contains: 5S rRNA, 5.8S rRNA, 28S rRNA and 50 </a:t>
            </a:r>
            <a:r>
              <a:rPr lang="en-GB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</a:p>
          <a:p>
            <a:pPr algn="l" rtl="0"/>
            <a:r>
              <a:rPr lang="en-GB" sz="2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of base </a:t>
            </a:r>
            <a:r>
              <a:rPr lang="en-GB" sz="25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pares </a:t>
            </a:r>
            <a:r>
              <a:rPr lang="en-GB" sz="2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not for memorize </a:t>
            </a:r>
          </a:p>
          <a:p>
            <a:pPr algn="l" rtl="0"/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4C1B94-1F20-B746-9622-7573EACA7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81"/>
          <a:stretch/>
        </p:blipFill>
        <p:spPr>
          <a:xfrm>
            <a:off x="611560" y="4149080"/>
            <a:ext cx="8114651" cy="23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95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84050"/>
            <a:ext cx="8615394" cy="5279654"/>
          </a:xfrm>
        </p:spPr>
        <p:txBody>
          <a:bodyPr>
            <a:normAutofit/>
          </a:bodyPr>
          <a:lstStyle/>
          <a:p>
            <a:pPr marL="914400" lvl="1" indent="-514350" algn="l" rtl="0">
              <a:buFont typeface="+mj-lt"/>
              <a:buAutoNum type="arabicPeriod" startAt="3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Transfer RNA 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(tRNA):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are specialized          molecules (adaptors) that collect the proper        amino acid, bring it to the ribosome and              attach it to the growing polypeptide chain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4D787A-7970-6849-897B-EEEC3E131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587" y="4077072"/>
            <a:ext cx="3960440" cy="2530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85B341-1271-544C-9FE1-950AF321E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778" t="14047"/>
          <a:stretch/>
        </p:blipFill>
        <p:spPr>
          <a:xfrm>
            <a:off x="7629189" y="1988840"/>
            <a:ext cx="1479315" cy="17563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6369" y="1862088"/>
            <a:ext cx="14904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Amino Acid</a:t>
            </a:r>
            <a:endParaRPr lang="ar-JO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20774" y="3076693"/>
            <a:ext cx="12961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Anti codon</a:t>
            </a:r>
            <a:endParaRPr lang="ar-JO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6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CF046C-7B89-7049-B12B-0B73F4D8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684" y="2708920"/>
            <a:ext cx="3989820" cy="3624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471378" cy="5589264"/>
          </a:xfrm>
        </p:spPr>
        <p:txBody>
          <a:bodyPr>
            <a:normAutofit lnSpcReduction="10000"/>
          </a:bodyPr>
          <a:lstStyle/>
          <a:p>
            <a:pPr marL="914400" lvl="1" indent="-514350" algn="l" rtl="0">
              <a:buFont typeface="+mj-lt"/>
              <a:buAutoNum type="arabicPeriod" startAt="4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Small nuclear RNA </a:t>
            </a:r>
            <a:r>
              <a:rPr lang="en-GB" sz="25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(snRNA):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is a class of small RNA molecules (150 nucleotides) which play an important role in pre-mRNA processing by removing introns (RNA splicing). snRNAs                                                 are main components of                                  spliceosome (a large                                                   protein-RNA complex) which                                             consists of 5 types snRNAs                                     (U1,U2,U4,U5 and U6) and                                       over 150 proteins.                                                    The RNA-protein complex                                          is known as snRNPs or                                      “</a:t>
            </a:r>
            <a:r>
              <a:rPr lang="en-GB" sz="2500" dirty="0" err="1">
                <a:latin typeface="Arial" panose="020B0604020202020204" pitchFamily="34" charset="0"/>
                <a:cs typeface="Arial" panose="020B0604020202020204" pitchFamily="34" charset="0"/>
              </a:rPr>
              <a:t>snurps</a:t>
            </a:r>
            <a:r>
              <a:rPr lang="en-GB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914400" lvl="1" indent="-514350" algn="l" rtl="0">
              <a:buFont typeface="+mj-lt"/>
              <a:buAutoNum type="arabicPeriod" startAt="4"/>
            </a:pPr>
            <a:r>
              <a:rPr lang="en-US" sz="2400" dirty="0">
                <a:solidFill>
                  <a:schemeClr val="accent1"/>
                </a:solidFill>
              </a:rPr>
              <a:t>Introns are areas without function so it will be removed by </a:t>
            </a:r>
            <a:r>
              <a:rPr lang="en-US" sz="2400" dirty="0" err="1" smtClean="0">
                <a:solidFill>
                  <a:schemeClr val="accent1"/>
                </a:solidFill>
              </a:rPr>
              <a:t>snRNAs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51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615394" cy="5279654"/>
          </a:xfrm>
        </p:spPr>
        <p:txBody>
          <a:bodyPr>
            <a:normAutofit/>
          </a:bodyPr>
          <a:lstStyle/>
          <a:p>
            <a:pPr marL="914400" lvl="1" indent="-514350" algn="l" rtl="0">
              <a:buFont typeface="+mj-lt"/>
              <a:buAutoNum type="arabicPeriod" startAt="5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Small regulatory RNAs: small interfering RNA </a:t>
            </a:r>
            <a:r>
              <a:rPr lang="en-GB" sz="2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siRNA</a:t>
            </a:r>
            <a:r>
              <a:rPr lang="en-GB" sz="2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21-23Nucliotide)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and  microRNA </a:t>
            </a:r>
            <a:r>
              <a:rPr lang="en-GB" sz="2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miRNA</a:t>
            </a:r>
            <a:r>
              <a:rPr lang="en-GB" sz="25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have a role in gene silencing and regulation of gene expression by base-pairing with complementary sequence of target mRNA molecules. </a:t>
            </a:r>
            <a:r>
              <a:rPr lang="en-GB" sz="25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GB" sz="2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inhibits and degrades while Si only degrades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xmlns="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xmlns="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6B6F9B-0F29-4943-9A70-AB434E369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5398245" y="3789040"/>
            <a:ext cx="3471695" cy="2730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BF829F-5B04-B44A-A42F-E329BCC1F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645024"/>
            <a:ext cx="4362131" cy="282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0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F62F58E31954599AF5D7BF24514D4" ma:contentTypeVersion="2" ma:contentTypeDescription="Create a new document." ma:contentTypeScope="" ma:versionID="1f97733726474c944a67f50e0a8bd811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1fc3081d13638dbfc9427cb62a769f1c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F917CA-EF5D-4FE2-9204-D562A93BBB09}">
  <ds:schemaRefs>
    <ds:schemaRef ds:uri="http://purl.org/dc/dcmitype/"/>
    <ds:schemaRef ds:uri="http://schemas.microsoft.com/office/2006/documentManagement/types"/>
    <ds:schemaRef ds:uri="d04b26b9-50b7-4329-ba0b-d0dc18387505"/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5D81857-1285-44E2-9D25-1253339DC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43793F-D1DB-472B-B612-26228328F9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4b26b9-50b7-4329-ba0b-d0dc183875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26495</TotalTime>
  <Words>2044</Words>
  <Application>Microsoft Office PowerPoint</Application>
  <PresentationFormat>On-screen Show (4:3)</PresentationFormat>
  <Paragraphs>238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Times New Roman</vt:lpstr>
      <vt:lpstr>سمة Office</vt:lpstr>
      <vt:lpstr>Transcription of Genes </vt:lpstr>
      <vt:lpstr>The Central Dogma of Molecular Biology </vt:lpstr>
      <vt:lpstr>Classes of information transfer</vt:lpstr>
      <vt:lpstr>Function of different RNA Molecules </vt:lpstr>
      <vt:lpstr>PowerPoint Presentation</vt:lpstr>
      <vt:lpstr>Function of different RNA Molecules </vt:lpstr>
      <vt:lpstr>Function of different RNA Molecules </vt:lpstr>
      <vt:lpstr>Function of different RNA Molecules </vt:lpstr>
      <vt:lpstr>Function of different RNA Molecules </vt:lpstr>
      <vt:lpstr>RNA Polymerase Enzyme</vt:lpstr>
      <vt:lpstr>Stages of Transcription</vt:lpstr>
      <vt:lpstr>Stages of Transcription</vt:lpstr>
      <vt:lpstr>Transcription Initiation </vt:lpstr>
      <vt:lpstr>PowerPoint Presentation</vt:lpstr>
      <vt:lpstr>Transcription Initiation </vt:lpstr>
      <vt:lpstr>Transcription Initiation </vt:lpstr>
      <vt:lpstr>Transcription Initiation </vt:lpstr>
      <vt:lpstr>Transcription Elongation </vt:lpstr>
      <vt:lpstr>Transcription Elongation </vt:lpstr>
      <vt:lpstr>Transcription Termination </vt:lpstr>
      <vt:lpstr>Post Transcriptional Modification </vt:lpstr>
      <vt:lpstr>Post Transcriptional Modification </vt:lpstr>
      <vt:lpstr>5’Capping  </vt:lpstr>
      <vt:lpstr>5’ Capping </vt:lpstr>
      <vt:lpstr>5’ Capping </vt:lpstr>
      <vt:lpstr>5’Capping  </vt:lpstr>
      <vt:lpstr>RNA Splicing </vt:lpstr>
      <vt:lpstr>RNA Splicing </vt:lpstr>
      <vt:lpstr>Spliceosome </vt:lpstr>
      <vt:lpstr>Mechanism of RNA Splicing </vt:lpstr>
      <vt:lpstr>Transesterification </vt:lpstr>
      <vt:lpstr>Spliceosome </vt:lpstr>
      <vt:lpstr>3’ Polyadenylation </vt:lpstr>
      <vt:lpstr>3’ Polyadenylation </vt:lpstr>
      <vt:lpstr>3’ Polyadenylation </vt:lpstr>
      <vt:lpstr>3’ Polyadenylation </vt:lpstr>
      <vt:lpstr>Transportation of mature mRNA</vt:lpstr>
      <vt:lpstr>Transcription in Prokaryotes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Carbohydrates</dc:title>
  <dc:creator>drMAc</dc:creator>
  <cp:lastModifiedBy>Microsoft account</cp:lastModifiedBy>
  <cp:revision>574</cp:revision>
  <dcterms:created xsi:type="dcterms:W3CDTF">2014-10-12T07:45:16Z</dcterms:created>
  <dcterms:modified xsi:type="dcterms:W3CDTF">2021-03-24T16:43:55Z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