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1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674D9-7139-4DEE-98A1-90A4E64D1B1E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9D153-3E36-43B9-8648-25A965A32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1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E379-8794-4B01-96AD-E66DA69C0D58}" type="slidenum">
              <a:rPr lang="ar-IQ" smtClean="0">
                <a:solidFill>
                  <a:prstClr val="black"/>
                </a:solidFill>
              </a:rPr>
              <a:pPr/>
              <a:t>1</a:t>
            </a:fld>
            <a:endParaRPr lang="ar-IQ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2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89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84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15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1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82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00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62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47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1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440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50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8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20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Monday 19 October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44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Monday 19 October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Monday 19 October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803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Monday 19 October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74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Monday 19 October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3575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Monday 19 October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91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Monday 19 October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4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3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Monday 19 October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1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Monday 19 October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60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Monday 19 October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71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Monday 19 October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15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عنوان، ونص، وقصاصة فن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قصاصة الفنية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Monday 19 October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B07491-B98D-4481-9105-D80A17E3C26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454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عنوان، وقصاصة فنية،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قصاصة الفنية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Monday 19 October 2020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Dr. Aiman Qais Afar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6E7A93-C9D8-42B9-8F91-0589BE3CC6F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18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Monday 19 October 2020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Dr. Aiman Qais Afar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7D4A717-7E4D-4D08-9646-77C6050B0C38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9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2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5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6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534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3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7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0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Thursday 10 March 2021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8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>
                <a:solidFill>
                  <a:prstClr val="black">
                    <a:tint val="75000"/>
                  </a:prstClr>
                </a:solidFill>
              </a:rPr>
              <a:t>Monday 19 October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>
                <a:solidFill>
                  <a:prstClr val="black">
                    <a:tint val="75000"/>
                  </a:prstClr>
                </a:solidFill>
              </a:rPr>
              <a:t>Dr. Aiman Qais Afar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98242"/>
            <a:ext cx="815340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i="1" dirty="0" smtClean="0">
                <a:solidFill>
                  <a:srgbClr val="FF0000"/>
                </a:solidFill>
                <a:latin typeface="Candara" pitchFamily="34" charset="0"/>
              </a:rPr>
              <a:t>PERIPHERAL NERVOUS  SYSTEM </a:t>
            </a:r>
          </a:p>
          <a:p>
            <a:pPr algn="ctr" rtl="0"/>
            <a:endParaRPr lang="en-US" sz="3200" b="1" i="1" dirty="0" smtClean="0">
              <a:solidFill>
                <a:srgbClr val="FF0000"/>
              </a:solidFill>
              <a:latin typeface="Candara" pitchFamily="34" charset="0"/>
            </a:endParaRPr>
          </a:p>
          <a:p>
            <a:pPr algn="ctr" rtl="0"/>
            <a:r>
              <a:rPr lang="en-US" sz="3200" b="1" i="1" dirty="0" smtClean="0">
                <a:solidFill>
                  <a:srgbClr val="0033CC"/>
                </a:solidFill>
                <a:latin typeface="Candara" pitchFamily="34" charset="0"/>
              </a:rPr>
              <a:t> INTERNAL EAR  &amp; </a:t>
            </a:r>
            <a:r>
              <a:rPr lang="en-GB" sz="3200" b="1" i="1" dirty="0" smtClean="0">
                <a:solidFill>
                  <a:srgbClr val="0033CC"/>
                </a:solidFill>
                <a:latin typeface="Candara" pitchFamily="34" charset="0"/>
              </a:rPr>
              <a:t>CN VIII</a:t>
            </a:r>
            <a:endParaRPr lang="en-US" sz="3200" b="1" i="1" dirty="0" smtClean="0">
              <a:solidFill>
                <a:srgbClr val="0033CC"/>
              </a:solidFill>
              <a:latin typeface="Candara" pitchFamily="34" charset="0"/>
            </a:endParaRPr>
          </a:p>
          <a:p>
            <a:pPr algn="ctr" rtl="0"/>
            <a:endParaRPr lang="en-US" sz="3200" b="1" i="1" dirty="0" smtClean="0">
              <a:solidFill>
                <a:srgbClr val="1F497D">
                  <a:lumMod val="60000"/>
                  <a:lumOff val="40000"/>
                </a:srgbClr>
              </a:solidFill>
              <a:latin typeface="Candara" pitchFamily="34" charset="0"/>
            </a:endParaRPr>
          </a:p>
          <a:p>
            <a:pPr algn="ctr" rtl="0"/>
            <a:r>
              <a:rPr lang="en-US" sz="3200" b="1" i="1" dirty="0" smtClean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</a:p>
          <a:p>
            <a:pPr algn="ctr" rtl="0"/>
            <a:r>
              <a:rPr lang="en-US" sz="3200" b="1" i="1" dirty="0" smtClean="0">
                <a:solidFill>
                  <a:srgbClr val="00CC00"/>
                </a:solidFill>
                <a:latin typeface="Candara" pitchFamily="34" charset="0"/>
              </a:rPr>
              <a:t>Surgical Anatomist</a:t>
            </a:r>
          </a:p>
          <a:p>
            <a:pPr algn="ctr" rtl="0"/>
            <a:endParaRPr lang="en-US" sz="3200" b="1" i="1" dirty="0" smtClean="0">
              <a:solidFill>
                <a:srgbClr val="FF0000"/>
              </a:solidFill>
              <a:latin typeface="Candara" pitchFamily="34" charset="0"/>
            </a:endParaRPr>
          </a:p>
          <a:p>
            <a:pPr algn="ctr" rtl="0"/>
            <a:r>
              <a:rPr lang="en-US" sz="3200" b="1" i="1" dirty="0" smtClean="0">
                <a:solidFill>
                  <a:srgbClr val="0033CC"/>
                </a:solidFill>
                <a:latin typeface="Candara" pitchFamily="34" charset="0"/>
              </a:rPr>
              <a:t>College of Medicine / University  of Mutah</a:t>
            </a:r>
          </a:p>
          <a:p>
            <a:pPr algn="ctr" rtl="0"/>
            <a:endParaRPr lang="en-US" sz="3200" b="1" i="1" dirty="0" smtClean="0">
              <a:solidFill>
                <a:srgbClr val="0033CC"/>
              </a:solidFill>
              <a:latin typeface="Candara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5736" y="5008091"/>
            <a:ext cx="5326360" cy="365125"/>
          </a:xfrm>
        </p:spPr>
        <p:txBody>
          <a:bodyPr/>
          <a:lstStyle/>
          <a:p>
            <a:r>
              <a:rPr lang="en-US" sz="3200" b="1" i="1" dirty="0" smtClean="0">
                <a:solidFill>
                  <a:srgbClr val="00CC00"/>
                </a:solidFill>
                <a:latin typeface="Candara" pitchFamily="34" charset="0"/>
              </a:rPr>
              <a:t>Thursday 10 March 2021</a:t>
            </a:r>
            <a:endParaRPr lang="en-US" sz="3200" b="1" i="1" dirty="0">
              <a:solidFill>
                <a:srgbClr val="00CC00"/>
              </a:solidFill>
              <a:latin typeface="Candar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</a:t>
            </a:fld>
            <a:endParaRPr 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77225"/>
            <a:ext cx="4424032" cy="584775"/>
          </a:xfrm>
          <a:prstGeom prst="rect">
            <a:avLst/>
          </a:prstGeom>
          <a:ln w="762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dirty="0" smtClean="0">
                <a:solidFill>
                  <a:srgbClr val="F79646">
                    <a:lumMod val="50000"/>
                  </a:srgbClr>
                </a:solidFill>
              </a:rPr>
              <a:t>Vestibulocochlear Nerve </a:t>
            </a:r>
            <a:endParaRPr lang="en-GB" sz="3200" b="1" dirty="0">
              <a:solidFill>
                <a:srgbClr val="F79646">
                  <a:lumMod val="50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798255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On reaching the bottom of the internal acoustic meatus the nerve divides into vestibular and cochlear portions </a:t>
            </a:r>
          </a:p>
          <a:p>
            <a:pPr algn="l" rtl="0"/>
            <a:endParaRPr lang="en-GB" sz="2000" dirty="0" smtClean="0">
              <a:solidFill>
                <a:prstClr val="black"/>
              </a:solidFill>
              <a:latin typeface="Candara" pitchFamily="34" charset="0"/>
            </a:endParaRPr>
          </a:p>
          <a:p>
            <a:pPr algn="l" rtl="0">
              <a:buFont typeface="Wingdings" pitchFamily="2" charset="2"/>
              <a:buChar char="v"/>
            </a:pPr>
            <a:r>
              <a:rPr lang="en-GB" sz="2000" b="1" dirty="0" smtClean="0">
                <a:solidFill>
                  <a:srgbClr val="F79646">
                    <a:lumMod val="75000"/>
                  </a:srgbClr>
                </a:solidFill>
                <a:latin typeface="Candara" pitchFamily="34" charset="0"/>
              </a:rPr>
              <a:t>The vestibular nerve</a:t>
            </a:r>
            <a:r>
              <a:rPr lang="en-GB" sz="2000" dirty="0" smtClean="0">
                <a:solidFill>
                  <a:srgbClr val="F79646">
                    <a:lumMod val="75000"/>
                  </a:srgbClr>
                </a:solidFill>
                <a:latin typeface="Candara" pitchFamily="34" charset="0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is expanded to form </a:t>
            </a:r>
            <a:r>
              <a:rPr lang="en-GB" sz="2000" b="1" dirty="0" smtClean="0">
                <a:solidFill>
                  <a:srgbClr val="F79646">
                    <a:lumMod val="50000"/>
                  </a:srgbClr>
                </a:solidFill>
                <a:latin typeface="Candara" pitchFamily="34" charset="0"/>
              </a:rPr>
              <a:t>the vestibular ganglion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.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The branches of the nerve then pierce the lateral end of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the internal acoustic meatus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and gain entrance to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the membranous labyrinth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, where they supply the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utricle,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</a:t>
            </a:r>
            <a:r>
              <a:rPr lang="en-GB" sz="2000" b="1" dirty="0" err="1" smtClean="0">
                <a:solidFill>
                  <a:srgbClr val="0033CC"/>
                </a:solidFill>
                <a:latin typeface="Candara" pitchFamily="34" charset="0"/>
              </a:rPr>
              <a:t>saccule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,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 and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</a:t>
            </a:r>
            <a:r>
              <a:rPr lang="en-GB" sz="2000" b="1" dirty="0" err="1" smtClean="0">
                <a:solidFill>
                  <a:srgbClr val="0033CC"/>
                </a:solidFill>
                <a:latin typeface="Candara" pitchFamily="34" charset="0"/>
              </a:rPr>
              <a:t>ampullae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 of the semicircular ducts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. </a:t>
            </a:r>
            <a:endParaRPr lang="en-GB" sz="2000" dirty="0">
              <a:solidFill>
                <a:prstClr val="black"/>
              </a:solidFill>
              <a:latin typeface="Candar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327" t="39583" r="18594" b="21875"/>
          <a:stretch>
            <a:fillRect/>
          </a:stretch>
        </p:blipFill>
        <p:spPr bwMode="auto">
          <a:xfrm>
            <a:off x="152400" y="3505200"/>
            <a:ext cx="8732108" cy="304800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05600" y="381000"/>
            <a:ext cx="1828800" cy="365125"/>
          </a:xfrm>
        </p:spPr>
        <p:txBody>
          <a:bodyPr/>
          <a:lstStyle/>
          <a:p>
            <a:r>
              <a:rPr lang="en-US" b="1" dirty="0" smtClean="0">
                <a:solidFill>
                  <a:srgbClr val="0033CC"/>
                </a:solidFill>
              </a:rPr>
              <a:t>Thursday 10 March 2021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84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10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943600" y="15240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srgbClr val="0033CC"/>
                </a:solidFill>
              </a:rPr>
              <a:t>Dr. Aiman Qais Afar</a:t>
            </a:r>
            <a:endParaRPr lang="en-US" b="1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8382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GB" sz="2000" b="1" dirty="0" smtClean="0">
                <a:solidFill>
                  <a:srgbClr val="F79646">
                    <a:lumMod val="75000"/>
                  </a:srgbClr>
                </a:solidFill>
                <a:latin typeface="Candara" pitchFamily="34" charset="0"/>
              </a:rPr>
              <a:t>The cochlear nerve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divides into branches, which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enter foramina at the base of the </a:t>
            </a:r>
            <a:r>
              <a:rPr lang="en-GB" sz="2000" b="1" dirty="0" err="1" smtClean="0">
                <a:solidFill>
                  <a:prstClr val="black"/>
                </a:solidFill>
                <a:latin typeface="Candara" pitchFamily="34" charset="0"/>
              </a:rPr>
              <a:t>modiolus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. </a:t>
            </a:r>
            <a:r>
              <a:rPr lang="en-GB" sz="2000" b="1" dirty="0" smtClean="0">
                <a:solidFill>
                  <a:srgbClr val="F79646">
                    <a:lumMod val="50000"/>
                  </a:srgbClr>
                </a:solidFill>
                <a:latin typeface="Candara" pitchFamily="34" charset="0"/>
              </a:rPr>
              <a:t>The sensory ganglion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of this nerve takes the form of </a:t>
            </a:r>
            <a:r>
              <a:rPr lang="en-GB" sz="2000" b="1" dirty="0" smtClean="0">
                <a:solidFill>
                  <a:srgbClr val="F79646">
                    <a:lumMod val="50000"/>
                  </a:srgbClr>
                </a:solidFill>
                <a:latin typeface="Candara" pitchFamily="34" charset="0"/>
              </a:rPr>
              <a:t>an elongated spiral ganglion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that is lodged in a canal winding around the </a:t>
            </a:r>
            <a:r>
              <a:rPr lang="en-GB" sz="2000" b="1" dirty="0" err="1" smtClean="0">
                <a:solidFill>
                  <a:srgbClr val="0033CC"/>
                </a:solidFill>
                <a:latin typeface="Candara" pitchFamily="34" charset="0"/>
              </a:rPr>
              <a:t>modiolus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 in the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base of the spiral lamina.</a:t>
            </a:r>
          </a:p>
          <a:p>
            <a:pPr algn="l" rtl="0">
              <a:buFont typeface="Wingdings" pitchFamily="2" charset="2"/>
              <a:buChar char="v"/>
            </a:pPr>
            <a:endParaRPr lang="en-GB" sz="2000" dirty="0" smtClean="0">
              <a:solidFill>
                <a:prstClr val="black"/>
              </a:solidFill>
              <a:latin typeface="Candara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 The peripheral branches of this nerve pass from the ganglion to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the spiral organ of Corti.</a:t>
            </a:r>
            <a:endParaRPr lang="en-GB" sz="2000" b="1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77225"/>
            <a:ext cx="4424032" cy="584775"/>
          </a:xfrm>
          <a:prstGeom prst="rect">
            <a:avLst/>
          </a:prstGeom>
          <a:ln w="762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dirty="0" smtClean="0">
                <a:solidFill>
                  <a:srgbClr val="F79646">
                    <a:lumMod val="50000"/>
                  </a:srgbClr>
                </a:solidFill>
              </a:rPr>
              <a:t>Vestibulocochlear Nerve </a:t>
            </a:r>
            <a:endParaRPr lang="en-GB" sz="3200" b="1" dirty="0">
              <a:solidFill>
                <a:srgbClr val="F79646">
                  <a:lumMod val="50000"/>
                </a:srgb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327" t="39583" r="18594" b="21875"/>
          <a:stretch>
            <a:fillRect/>
          </a:stretch>
        </p:blipFill>
        <p:spPr bwMode="auto">
          <a:xfrm>
            <a:off x="152400" y="3505200"/>
            <a:ext cx="8732108" cy="304800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320675"/>
            <a:ext cx="1524000" cy="365125"/>
          </a:xfrm>
        </p:spPr>
        <p:txBody>
          <a:bodyPr/>
          <a:lstStyle/>
          <a:p>
            <a:r>
              <a:rPr lang="en-US" b="1" smtClean="0">
                <a:solidFill>
                  <a:srgbClr val="0033CC"/>
                </a:solidFill>
              </a:rPr>
              <a:t>Thursday 10 March 2021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096000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11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7620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srgbClr val="0033CC"/>
                </a:solidFill>
              </a:rPr>
              <a:t>Dr. Aiman Qais Afar</a:t>
            </a:r>
            <a:endParaRPr lang="en-U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Aiman Camera\SALISBERY  UK 14. 10.2012\DSC02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" y="5562600"/>
            <a:ext cx="5591629" cy="365125"/>
          </a:xfrm>
        </p:spPr>
        <p:txBody>
          <a:bodyPr/>
          <a:lstStyle/>
          <a:p>
            <a:r>
              <a:rPr lang="en-US" sz="3600" b="1" i="1" dirty="0">
                <a:solidFill>
                  <a:srgbClr val="FFFF00"/>
                </a:solidFill>
                <a:latin typeface="Candara" pitchFamily="34" charset="0"/>
              </a:rPr>
              <a:t>Dr. Aiman Qais Afar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981200" y="6019800"/>
            <a:ext cx="6324600" cy="365125"/>
          </a:xfrm>
        </p:spPr>
        <p:txBody>
          <a:bodyPr/>
          <a:lstStyle/>
          <a:p>
            <a:r>
              <a:rPr lang="en-US" sz="3600" b="1" i="1" dirty="0" smtClean="0">
                <a:solidFill>
                  <a:srgbClr val="FFFF00"/>
                </a:solidFill>
                <a:latin typeface="Candara" pitchFamily="34" charset="0"/>
              </a:rPr>
              <a:t>Thursday 10 March 2021</a:t>
            </a:r>
            <a:endParaRPr lang="en-US" sz="3600" b="1" i="1" dirty="0">
              <a:solidFill>
                <a:srgbClr val="FFFF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6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2251194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dirty="0" smtClean="0">
                <a:solidFill>
                  <a:srgbClr val="FF0000"/>
                </a:solidFill>
              </a:rPr>
              <a:t>Internal Ear 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16667" r="20937" b="6250"/>
          <a:stretch>
            <a:fillRect/>
          </a:stretch>
        </p:blipFill>
        <p:spPr bwMode="auto">
          <a:xfrm>
            <a:off x="2057400" y="2514600"/>
            <a:ext cx="5293841" cy="403860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" y="762000"/>
            <a:ext cx="876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dirty="0" smtClean="0">
                <a:solidFill>
                  <a:srgbClr val="FF0000"/>
                </a:solidFill>
                <a:latin typeface="Candara" pitchFamily="34" charset="0"/>
              </a:rPr>
              <a:t>The labyrinth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is situated in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petrous part of the temporal bone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, medial to the middle ear. </a:t>
            </a:r>
          </a:p>
          <a:p>
            <a:pPr algn="l" rtl="0"/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It consists of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bony labyrinth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, comprising a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series of cavities within the bone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, and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membranous labyrinth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, comprising a series of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membranous sacs and ducts contained within the bony labyrinth.</a:t>
            </a:r>
            <a:endParaRPr lang="en-GB" sz="2000" b="1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prstClr val="black"/>
                </a:solidFill>
              </a:rPr>
              <a:t>Thursday 10 March 2021</a:t>
            </a: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prstClr val="black"/>
                </a:solidFill>
              </a:rPr>
              <a:pPr/>
              <a:t>2</a:t>
            </a:fld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19800" y="7620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prstClr val="black"/>
                </a:solidFill>
              </a:rPr>
              <a:t>Dr. Aiman Qais Afar</a:t>
            </a:r>
            <a:endParaRPr lang="en-US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3288464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dirty="0" smtClean="0">
                <a:solidFill>
                  <a:srgbClr val="FF0000"/>
                </a:solidFill>
              </a:rPr>
              <a:t>BONY LABYRINTH 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762000"/>
            <a:ext cx="845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The bony labyrinth consists of three parts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:</a:t>
            </a:r>
          </a:p>
          <a:p>
            <a:pPr algn="l" rtl="0"/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vestibule, the semicircular canals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, and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cochlea </a:t>
            </a:r>
            <a:endParaRPr lang="en-GB" sz="2000" dirty="0" smtClean="0">
              <a:solidFill>
                <a:prstClr val="black"/>
              </a:solidFill>
              <a:latin typeface="Candara" pitchFamily="34" charset="0"/>
            </a:endParaRPr>
          </a:p>
          <a:p>
            <a:pPr algn="l" rtl="0"/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These are cavities situated in the substance of dense bone. </a:t>
            </a:r>
          </a:p>
          <a:p>
            <a:pPr algn="l" rtl="0"/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They are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lined by </a:t>
            </a:r>
            <a:r>
              <a:rPr lang="en-GB" sz="2000" b="1" dirty="0" err="1" smtClean="0">
                <a:solidFill>
                  <a:prstClr val="black"/>
                </a:solidFill>
                <a:latin typeface="Candara" pitchFamily="34" charset="0"/>
              </a:rPr>
              <a:t>endosteum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and contain a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clear fluid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, </a:t>
            </a:r>
            <a:r>
              <a:rPr lang="en-GB" sz="2000" b="1" dirty="0" smtClean="0">
                <a:solidFill>
                  <a:srgbClr val="FF3399"/>
                </a:solidFill>
                <a:latin typeface="Candara" pitchFamily="34" charset="0"/>
              </a:rPr>
              <a:t>the perilymph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, in which is suspended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membranous labyrinth. </a:t>
            </a:r>
            <a:endParaRPr lang="en-GB" sz="2000" b="1" dirty="0">
              <a:solidFill>
                <a:srgbClr val="0033CC"/>
              </a:solidFill>
              <a:latin typeface="Candar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16667" r="20937" b="6250"/>
          <a:stretch>
            <a:fillRect/>
          </a:stretch>
        </p:blipFill>
        <p:spPr bwMode="auto">
          <a:xfrm>
            <a:off x="2590800" y="2438400"/>
            <a:ext cx="5293841" cy="403860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17220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prstClr val="black"/>
                </a:solidFill>
              </a:rPr>
              <a:t>Thursday 10 March 2021</a:t>
            </a: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188075"/>
            <a:ext cx="6858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prstClr val="black"/>
                </a:solidFill>
              </a:rPr>
              <a:pPr/>
              <a:t>3</a:t>
            </a:fld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304800" y="594360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prstClr val="black"/>
                </a:solidFill>
              </a:rPr>
              <a:t>Dr. Aiman Qais Afar</a:t>
            </a:r>
            <a:endParaRPr lang="en-US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2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850642"/>
            <a:ext cx="3962400" cy="532453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vestibule,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the central part of the bony labyrinth, lies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posterior to the cochlea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and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anterior to the semicircular canals. </a:t>
            </a:r>
          </a:p>
          <a:p>
            <a:pPr algn="l" rtl="0">
              <a:buFont typeface="Wingdings" pitchFamily="2" charset="2"/>
              <a:buChar char="q"/>
            </a:pPr>
            <a:endParaRPr lang="en-GB" sz="2000" dirty="0" smtClean="0">
              <a:solidFill>
                <a:prstClr val="black"/>
              </a:solidFill>
              <a:latin typeface="Candara" pitchFamily="34" charset="0"/>
            </a:endParaRPr>
          </a:p>
          <a:p>
            <a:pPr algn="l" rtl="0"/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In its lateral wall are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</a:t>
            </a:r>
            <a:r>
              <a:rPr lang="en-GB" sz="2000" b="1" dirty="0" err="1" smtClean="0">
                <a:solidFill>
                  <a:srgbClr val="0033CC"/>
                </a:solidFill>
                <a:latin typeface="Candara" pitchFamily="34" charset="0"/>
              </a:rPr>
              <a:t>fenestra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 </a:t>
            </a:r>
            <a:r>
              <a:rPr lang="en-GB" sz="2000" b="1" dirty="0" err="1" smtClean="0">
                <a:solidFill>
                  <a:srgbClr val="0033CC"/>
                </a:solidFill>
                <a:latin typeface="Candara" pitchFamily="34" charset="0"/>
              </a:rPr>
              <a:t>vestibuli</a:t>
            </a:r>
            <a:r>
              <a:rPr lang="en-GB" sz="2000" dirty="0" smtClean="0">
                <a:solidFill>
                  <a:srgbClr val="0033CC"/>
                </a:solidFill>
                <a:latin typeface="Candara" pitchFamily="34" charset="0"/>
              </a:rPr>
              <a:t>,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 which is closed by </a:t>
            </a:r>
            <a:r>
              <a:rPr lang="en-GB" sz="2000" b="1" dirty="0" smtClean="0">
                <a:solidFill>
                  <a:srgbClr val="FF0000"/>
                </a:solidFill>
                <a:latin typeface="Candara" pitchFamily="34" charset="0"/>
              </a:rPr>
              <a:t>the base of the stapes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and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its anular ligament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, and</a:t>
            </a:r>
          </a:p>
          <a:p>
            <a:pPr algn="l" rtl="0"/>
            <a:endParaRPr lang="en-GB" sz="2000" dirty="0" smtClean="0">
              <a:solidFill>
                <a:prstClr val="black"/>
              </a:solidFill>
              <a:latin typeface="Candara" pitchFamily="34" charset="0"/>
            </a:endParaRPr>
          </a:p>
          <a:p>
            <a:pPr algn="l" rtl="0"/>
            <a:r>
              <a:rPr lang="en-GB" sz="2000" dirty="0" smtClean="0">
                <a:solidFill>
                  <a:srgbClr val="0033CC"/>
                </a:solidFill>
                <a:latin typeface="Candara" pitchFamily="34" charset="0"/>
              </a:rPr>
              <a:t>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</a:t>
            </a:r>
            <a:r>
              <a:rPr lang="en-GB" sz="2000" b="1" dirty="0" err="1" smtClean="0">
                <a:solidFill>
                  <a:srgbClr val="0033CC"/>
                </a:solidFill>
                <a:latin typeface="Candara" pitchFamily="34" charset="0"/>
              </a:rPr>
              <a:t>fenestra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 cochleae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, which is closed by </a:t>
            </a:r>
            <a:r>
              <a:rPr lang="en-GB" sz="2000" b="1" dirty="0" smtClean="0">
                <a:solidFill>
                  <a:srgbClr val="FF0000"/>
                </a:solidFill>
                <a:latin typeface="Candara" pitchFamily="34" charset="0"/>
              </a:rPr>
              <a:t>the secondary tympanic membrane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. </a:t>
            </a:r>
          </a:p>
          <a:p>
            <a:pPr algn="l" rtl="0"/>
            <a:endParaRPr lang="en-GB" sz="2000" dirty="0" smtClean="0">
              <a:solidFill>
                <a:prstClr val="black"/>
              </a:solidFill>
              <a:latin typeface="Candara" pitchFamily="34" charset="0"/>
            </a:endParaRPr>
          </a:p>
          <a:p>
            <a:pPr algn="l" rtl="0"/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Lodged within the vestibule are </a:t>
            </a:r>
            <a:r>
              <a:rPr lang="en-GB" sz="2000" b="1" dirty="0" smtClean="0">
                <a:solidFill>
                  <a:srgbClr val="7030A0"/>
                </a:solidFill>
                <a:latin typeface="Candara" pitchFamily="34" charset="0"/>
              </a:rPr>
              <a:t>the </a:t>
            </a:r>
            <a:r>
              <a:rPr lang="en-GB" sz="2000" b="1" dirty="0" err="1" smtClean="0">
                <a:solidFill>
                  <a:srgbClr val="7030A0"/>
                </a:solidFill>
                <a:latin typeface="Candara" pitchFamily="34" charset="0"/>
              </a:rPr>
              <a:t>saccule</a:t>
            </a:r>
            <a:r>
              <a:rPr lang="en-GB" sz="2000" b="1" dirty="0" smtClean="0">
                <a:solidFill>
                  <a:srgbClr val="7030A0"/>
                </a:solidFill>
                <a:latin typeface="Candara" pitchFamily="34" charset="0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and </a:t>
            </a:r>
            <a:r>
              <a:rPr lang="en-GB" sz="2000" b="1" dirty="0" smtClean="0">
                <a:solidFill>
                  <a:srgbClr val="7030A0"/>
                </a:solidFill>
                <a:latin typeface="Candara" pitchFamily="34" charset="0"/>
              </a:rPr>
              <a:t>utricle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of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the membranous labyrinth</a:t>
            </a:r>
            <a:endParaRPr lang="en-GB" sz="2000" b="1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3288464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dirty="0" smtClean="0">
                <a:solidFill>
                  <a:srgbClr val="FF0000"/>
                </a:solidFill>
              </a:rPr>
              <a:t>BONY LABYRINTH 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9781" t="22917" r="18594" b="10417"/>
          <a:stretch>
            <a:fillRect/>
          </a:stretch>
        </p:blipFill>
        <p:spPr bwMode="auto">
          <a:xfrm>
            <a:off x="4572000" y="685800"/>
            <a:ext cx="4436269" cy="525780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prstClr val="black"/>
                </a:solidFill>
              </a:rPr>
              <a:t>Thursday 10 March 2021</a:t>
            </a: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prstClr val="black"/>
                </a:solidFill>
              </a:rPr>
              <a:pPr/>
              <a:t>4</a:t>
            </a:fld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prstClr val="black"/>
                </a:solidFill>
              </a:rPr>
              <a:t>Dr. Aiman Qais Afar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0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three semicircular canals—superior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,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posterior, and lateral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—open into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the posterior part of the vestibule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.</a:t>
            </a:r>
          </a:p>
          <a:p>
            <a:pPr algn="l" rtl="0"/>
            <a:endParaRPr lang="en-GB" sz="2000" dirty="0" smtClean="0">
              <a:solidFill>
                <a:prstClr val="black"/>
              </a:solidFill>
              <a:latin typeface="Candara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 Each canal has a swelling at one end called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the ampulla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. 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The canals open into the vestibule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by five orifices, one of which is common to two of the canals. 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Lodged within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the canals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are </a:t>
            </a:r>
            <a:r>
              <a:rPr lang="en-GB" sz="2000" b="1" dirty="0" smtClean="0">
                <a:solidFill>
                  <a:srgbClr val="7030A0"/>
                </a:solidFill>
                <a:latin typeface="Candara" pitchFamily="34" charset="0"/>
              </a:rPr>
              <a:t>the semicircular ducts </a:t>
            </a:r>
            <a:endParaRPr lang="en-GB" sz="2000" b="1" dirty="0">
              <a:solidFill>
                <a:srgbClr val="7030A0"/>
              </a:solidFill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3288464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dirty="0" smtClean="0">
                <a:solidFill>
                  <a:srgbClr val="FF0000"/>
                </a:solidFill>
              </a:rPr>
              <a:t>BONY LABYRINTH 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9780" t="43750" r="19180" b="20833"/>
          <a:stretch>
            <a:fillRect/>
          </a:stretch>
        </p:blipFill>
        <p:spPr bwMode="auto">
          <a:xfrm>
            <a:off x="2362200" y="3006306"/>
            <a:ext cx="5410200" cy="3470694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prstClr val="black"/>
                </a:solidFill>
              </a:rPr>
              <a:t>Thursday 10 March 2021</a:t>
            </a: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prstClr val="black"/>
                </a:solidFill>
              </a:rPr>
              <a:pPr/>
              <a:t>5</a:t>
            </a:fld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943600" y="15240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prstClr val="black"/>
                </a:solidFill>
              </a:rPr>
              <a:t>Dr. Aiman Qais Afar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0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cochlea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resembles a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snail shell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.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 It opens into the anterior part of the vestibule 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Basically, it consists of a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central pillar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,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</a:t>
            </a:r>
            <a:r>
              <a:rPr lang="en-GB" sz="2000" b="1" dirty="0" err="1" smtClean="0">
                <a:solidFill>
                  <a:srgbClr val="0033CC"/>
                </a:solidFill>
                <a:latin typeface="Candara" pitchFamily="34" charset="0"/>
              </a:rPr>
              <a:t>modiolus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, around which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a hollow bony tube makes two and one half spiral turns. 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Each successive turn is of decreasing radius so that the whole structure is conical. 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The apex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faces anterolaterally and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the base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 faces </a:t>
            </a:r>
            <a:r>
              <a:rPr lang="en-GB" sz="2000" dirty="0" err="1" smtClean="0">
                <a:solidFill>
                  <a:prstClr val="black"/>
                </a:solidFill>
                <a:latin typeface="Candara" pitchFamily="34" charset="0"/>
              </a:rPr>
              <a:t>posteromedially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.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The first basal turn of the cochlea is responsible for the promontory seen on the medial wall of the middle ear. </a:t>
            </a:r>
            <a:endParaRPr lang="en-GB" sz="2000" b="1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3288464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dirty="0" smtClean="0">
                <a:solidFill>
                  <a:srgbClr val="FF0000"/>
                </a:solidFill>
              </a:rPr>
              <a:t>BONY LABYRINTH 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326" t="16667" r="18009" b="21875"/>
          <a:stretch>
            <a:fillRect/>
          </a:stretch>
        </p:blipFill>
        <p:spPr bwMode="auto">
          <a:xfrm>
            <a:off x="1828800" y="3597067"/>
            <a:ext cx="5637508" cy="3108533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19800" y="457200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prstClr val="black"/>
                </a:solidFill>
              </a:rPr>
              <a:t>Thursday 10 March 2021</a:t>
            </a: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prstClr val="black"/>
                </a:solidFill>
              </a:rPr>
              <a:pPr/>
              <a:t>6</a:t>
            </a:fld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7800" y="30480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prstClr val="black"/>
                </a:solidFill>
              </a:rPr>
              <a:t>Dr. Aiman Qais Afar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1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69075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srgbClr val="0033CC"/>
                </a:solidFill>
              </a:rPr>
              <a:t>Thursday 10 March 2021</a:t>
            </a:r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srgbClr val="0033CC"/>
                </a:solidFill>
              </a:rPr>
              <a:t>Dr. Aiman Qais Afar</a:t>
            </a:r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690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7</a:t>
            </a:fld>
            <a:endParaRPr lang="en-US" b="1">
              <a:solidFill>
                <a:srgbClr val="0033CC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9326" t="16667" r="18009" b="21875"/>
          <a:stretch>
            <a:fillRect/>
          </a:stretch>
        </p:blipFill>
        <p:spPr bwMode="auto">
          <a:xfrm>
            <a:off x="304800" y="1847315"/>
            <a:ext cx="8534400" cy="4705885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76200"/>
            <a:ext cx="876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The </a:t>
            </a:r>
            <a:r>
              <a:rPr lang="en-GB" sz="2000" b="1" dirty="0" err="1" smtClean="0">
                <a:solidFill>
                  <a:prstClr val="black"/>
                </a:solidFill>
                <a:latin typeface="Candara" pitchFamily="34" charset="0"/>
              </a:rPr>
              <a:t>modiolus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 has a broad base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, which is situated at the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bottom of the internal acoustic meatus.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It is perforated by </a:t>
            </a:r>
            <a:r>
              <a:rPr lang="en-GB" sz="2000" b="1" dirty="0" smtClean="0">
                <a:solidFill>
                  <a:srgbClr val="F79646">
                    <a:lumMod val="75000"/>
                  </a:srgbClr>
                </a:solidFill>
                <a:latin typeface="Candara" pitchFamily="34" charset="0"/>
              </a:rPr>
              <a:t>branches of the cochlear nerve.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 A spiral ledge,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the spiral lamina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, winds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around the </a:t>
            </a:r>
            <a:r>
              <a:rPr lang="en-GB" sz="2000" b="1" dirty="0" err="1" smtClean="0">
                <a:solidFill>
                  <a:prstClr val="black"/>
                </a:solidFill>
                <a:latin typeface="Candara" pitchFamily="34" charset="0"/>
              </a:rPr>
              <a:t>modiolus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and projects into the interior of the canal and partially divides it. </a:t>
            </a:r>
          </a:p>
        </p:txBody>
      </p:sp>
    </p:spTree>
    <p:extLst>
      <p:ext uri="{BB962C8B-B14F-4D97-AF65-F5344CB8AC3E}">
        <p14:creationId xmlns:p14="http://schemas.microsoft.com/office/powerpoint/2010/main" val="27825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3288464" cy="58477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dirty="0" smtClean="0">
                <a:solidFill>
                  <a:srgbClr val="FF0000"/>
                </a:solidFill>
              </a:rPr>
              <a:t>BONY LABYRINTH 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16667" r="20937" b="6250"/>
          <a:stretch>
            <a:fillRect/>
          </a:stretch>
        </p:blipFill>
        <p:spPr bwMode="auto">
          <a:xfrm>
            <a:off x="1905000" y="1817018"/>
            <a:ext cx="6309154" cy="4813168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762000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The basilar membrane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stretches from the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free edge of the spiral lamina to the outer bony wall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, thus dividing the cochlear canal into </a:t>
            </a:r>
            <a:r>
              <a:rPr lang="en-GB" sz="2000" b="1" dirty="0" smtClean="0">
                <a:solidFill>
                  <a:srgbClr val="7030A0"/>
                </a:solidFill>
                <a:latin typeface="Candara" pitchFamily="34" charset="0"/>
              </a:rPr>
              <a:t>the </a:t>
            </a:r>
            <a:r>
              <a:rPr lang="en-GB" sz="2000" b="1" dirty="0" err="1" smtClean="0">
                <a:solidFill>
                  <a:srgbClr val="7030A0"/>
                </a:solidFill>
                <a:latin typeface="Candara" pitchFamily="34" charset="0"/>
              </a:rPr>
              <a:t>scala</a:t>
            </a:r>
            <a:r>
              <a:rPr lang="en-GB" sz="2000" b="1" dirty="0" smtClean="0">
                <a:solidFill>
                  <a:srgbClr val="7030A0"/>
                </a:solidFill>
                <a:latin typeface="Candara" pitchFamily="34" charset="0"/>
              </a:rPr>
              <a:t> </a:t>
            </a:r>
            <a:r>
              <a:rPr lang="en-GB" sz="2000" b="1" dirty="0" err="1" smtClean="0">
                <a:solidFill>
                  <a:srgbClr val="7030A0"/>
                </a:solidFill>
                <a:latin typeface="Candara" pitchFamily="34" charset="0"/>
              </a:rPr>
              <a:t>vestibuli</a:t>
            </a:r>
            <a:r>
              <a:rPr lang="en-GB" sz="2000" b="1" dirty="0" smtClean="0">
                <a:solidFill>
                  <a:srgbClr val="7030A0"/>
                </a:solidFill>
                <a:latin typeface="Candara" pitchFamily="34" charset="0"/>
              </a:rPr>
              <a:t>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above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 and </a:t>
            </a:r>
            <a:r>
              <a:rPr lang="en-GB" sz="2000" b="1" dirty="0" smtClean="0">
                <a:solidFill>
                  <a:srgbClr val="7030A0"/>
                </a:solidFill>
                <a:latin typeface="Candara" pitchFamily="34" charset="0"/>
              </a:rPr>
              <a:t>the </a:t>
            </a:r>
            <a:r>
              <a:rPr lang="en-GB" sz="2000" b="1" dirty="0" err="1" smtClean="0">
                <a:solidFill>
                  <a:srgbClr val="7030A0"/>
                </a:solidFill>
                <a:latin typeface="Candara" pitchFamily="34" charset="0"/>
              </a:rPr>
              <a:t>scala</a:t>
            </a:r>
            <a:r>
              <a:rPr lang="en-GB" sz="2000" b="1" dirty="0" smtClean="0">
                <a:solidFill>
                  <a:srgbClr val="7030A0"/>
                </a:solidFill>
                <a:latin typeface="Candara" pitchFamily="34" charset="0"/>
              </a:rPr>
              <a:t> tympani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below</a:t>
            </a:r>
            <a:endParaRPr lang="en-GB" sz="2000" b="1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 smtClean="0">
                <a:solidFill>
                  <a:prstClr val="black"/>
                </a:solidFill>
              </a:rPr>
              <a:t>Thursday 10 March 2021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prstClr val="black"/>
                </a:solidFill>
              </a:rPr>
              <a:pPr/>
              <a:t>8</a:t>
            </a:fld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00600" y="30480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prstClr val="black"/>
                </a:solidFill>
              </a:rPr>
              <a:t>Dr. Aiman Qais Afar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4170757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GB" sz="3200" b="1" dirty="0" smtClean="0">
                <a:solidFill>
                  <a:srgbClr val="FF0000"/>
                </a:solidFill>
              </a:rPr>
              <a:t>Membranous Labyrinth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685800"/>
            <a:ext cx="350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The membranous labyrinth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is lodged within the bony labyrinth </a:t>
            </a:r>
          </a:p>
          <a:p>
            <a:pPr algn="l" rtl="0"/>
            <a:endParaRPr lang="en-GB" sz="2000" dirty="0" smtClean="0">
              <a:solidFill>
                <a:prstClr val="black"/>
              </a:solidFill>
              <a:latin typeface="Candara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It is filled with </a:t>
            </a:r>
            <a:r>
              <a:rPr lang="en-GB" sz="2000" b="1" dirty="0" err="1" smtClean="0">
                <a:solidFill>
                  <a:prstClr val="black"/>
                </a:solidFill>
                <a:latin typeface="Candara" pitchFamily="34" charset="0"/>
              </a:rPr>
              <a:t>endolymph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and surrounded by </a:t>
            </a:r>
            <a:r>
              <a:rPr lang="en-GB" sz="2000" b="1" dirty="0" smtClean="0">
                <a:solidFill>
                  <a:prstClr val="black"/>
                </a:solidFill>
                <a:latin typeface="Candara" pitchFamily="34" charset="0"/>
              </a:rPr>
              <a:t>perilymph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. </a:t>
            </a:r>
          </a:p>
          <a:p>
            <a:pPr algn="l" rtl="0"/>
            <a:endParaRPr lang="en-GB" sz="2000" dirty="0" smtClean="0">
              <a:solidFill>
                <a:prstClr val="black"/>
              </a:solidFill>
              <a:latin typeface="Candara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It consists of </a:t>
            </a:r>
            <a:r>
              <a:rPr lang="en-GB" sz="2000" b="1" dirty="0" smtClean="0">
                <a:solidFill>
                  <a:srgbClr val="7030A0"/>
                </a:solidFill>
                <a:latin typeface="Candara" pitchFamily="34" charset="0"/>
              </a:rPr>
              <a:t>the utricle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and </a:t>
            </a:r>
            <a:r>
              <a:rPr lang="en-GB" sz="2000" b="1" dirty="0" smtClean="0">
                <a:solidFill>
                  <a:srgbClr val="7030A0"/>
                </a:solidFill>
                <a:latin typeface="Candara" pitchFamily="34" charset="0"/>
              </a:rPr>
              <a:t>saccule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, which are lodged in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bony vestibule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;</a:t>
            </a:r>
          </a:p>
          <a:p>
            <a:pPr algn="l" rtl="0"/>
            <a:endParaRPr lang="en-GB" sz="2000" dirty="0" smtClean="0">
              <a:solidFill>
                <a:prstClr val="black"/>
              </a:solidFill>
              <a:latin typeface="Candara" pitchFamily="34" charset="0"/>
            </a:endParaRPr>
          </a:p>
          <a:p>
            <a:pPr algn="l" rtl="0">
              <a:buFont typeface="Wingdings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 </a:t>
            </a:r>
            <a:r>
              <a:rPr lang="en-GB" sz="2000" b="1" dirty="0" smtClean="0">
                <a:solidFill>
                  <a:srgbClr val="7030A0"/>
                </a:solidFill>
                <a:latin typeface="Candara" pitchFamily="34" charset="0"/>
              </a:rPr>
              <a:t>the three semicircular ducts</a:t>
            </a:r>
            <a:r>
              <a:rPr lang="en-GB" sz="2000" dirty="0" smtClean="0">
                <a:solidFill>
                  <a:srgbClr val="7030A0"/>
                </a:solidFill>
                <a:latin typeface="Candara" pitchFamily="34" charset="0"/>
              </a:rPr>
              <a:t>, 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which lie within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bony semicircular canals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;</a:t>
            </a:r>
          </a:p>
          <a:p>
            <a:pPr algn="l" rtl="0"/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 </a:t>
            </a:r>
          </a:p>
          <a:p>
            <a:pPr algn="l" rtl="0">
              <a:buFont typeface="Wingdings" pitchFamily="2" charset="2"/>
              <a:buChar char="ü"/>
            </a:pP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and </a:t>
            </a:r>
            <a:r>
              <a:rPr lang="en-GB" sz="2000" b="1" dirty="0" smtClean="0">
                <a:solidFill>
                  <a:srgbClr val="7030A0"/>
                </a:solidFill>
                <a:latin typeface="Candara" pitchFamily="34" charset="0"/>
              </a:rPr>
              <a:t>the duct of the cochlea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, which lies within </a:t>
            </a:r>
            <a:r>
              <a:rPr lang="en-GB" sz="2000" b="1" dirty="0" smtClean="0">
                <a:solidFill>
                  <a:srgbClr val="0033CC"/>
                </a:solidFill>
                <a:latin typeface="Candara" pitchFamily="34" charset="0"/>
              </a:rPr>
              <a:t>the bony cochlea</a:t>
            </a:r>
            <a:r>
              <a:rPr lang="en-GB" sz="2000" dirty="0" smtClean="0">
                <a:solidFill>
                  <a:prstClr val="black"/>
                </a:solidFill>
                <a:latin typeface="Candara" pitchFamily="34" charset="0"/>
              </a:rPr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9781" t="22917" r="18594" b="10417"/>
          <a:stretch>
            <a:fillRect/>
          </a:stretch>
        </p:blipFill>
        <p:spPr bwMode="auto">
          <a:xfrm>
            <a:off x="4419600" y="762000"/>
            <a:ext cx="4436269" cy="525780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15875"/>
            <a:ext cx="2133600" cy="365125"/>
          </a:xfrm>
        </p:spPr>
        <p:txBody>
          <a:bodyPr/>
          <a:lstStyle/>
          <a:p>
            <a:r>
              <a:rPr lang="en-US" b="1" smtClean="0">
                <a:solidFill>
                  <a:prstClr val="black"/>
                </a:solidFill>
              </a:rPr>
              <a:t>Thursday 10 March 2021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prstClr val="black"/>
                </a:solidFill>
              </a:rPr>
              <a:pPr/>
              <a:t>9</a:t>
            </a:fld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15000" y="228600"/>
            <a:ext cx="2895600" cy="365125"/>
          </a:xfrm>
        </p:spPr>
        <p:txBody>
          <a:bodyPr/>
          <a:lstStyle/>
          <a:p>
            <a:r>
              <a:rPr lang="en-US" b="1" smtClean="0">
                <a:solidFill>
                  <a:prstClr val="black"/>
                </a:solidFill>
              </a:rPr>
              <a:t>Dr. Aiman Qais Afar</a:t>
            </a:r>
            <a:endParaRPr lang="en-US" b="1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63246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GB" sz="2000" b="1" dirty="0" smtClean="0">
                <a:solidFill>
                  <a:srgbClr val="FF0000"/>
                </a:solidFill>
                <a:latin typeface="Candara" pitchFamily="34" charset="0"/>
              </a:rPr>
              <a:t>All these structures freely communicate with one another. </a:t>
            </a:r>
            <a:endParaRPr lang="en-GB" sz="2000" b="1" dirty="0">
              <a:solidFill>
                <a:srgbClr val="FF0000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7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2" ma:contentTypeDescription="Create a new document." ma:contentTypeScope="" ma:versionID="1f97733726474c944a67f50e0a8bd811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1fc3081d13638dbfc9427cb62a769f1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6301FE-A6AB-4EAA-A782-AF70A52BAD06}"/>
</file>

<file path=customXml/itemProps2.xml><?xml version="1.0" encoding="utf-8"?>
<ds:datastoreItem xmlns:ds="http://schemas.openxmlformats.org/officeDocument/2006/customXml" ds:itemID="{D3F6E994-C985-40CE-AFE8-65C5003FAAFF}"/>
</file>

<file path=customXml/itemProps3.xml><?xml version="1.0" encoding="utf-8"?>
<ds:datastoreItem xmlns:ds="http://schemas.openxmlformats.org/officeDocument/2006/customXml" ds:itemID="{BD611ECC-78FD-4C9A-8097-93EC8F26DADB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785</Words>
  <Application>Microsoft Office PowerPoint</Application>
  <PresentationFormat>On-screen Show (4:3)</PresentationFormat>
  <Paragraphs>98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Maher</cp:lastModifiedBy>
  <cp:revision>2</cp:revision>
  <dcterms:created xsi:type="dcterms:W3CDTF">2021-03-08T17:01:33Z</dcterms:created>
  <dcterms:modified xsi:type="dcterms:W3CDTF">2021-03-09T22:26:07Z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