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9" r:id="rId10"/>
    <p:sldId id="268" r:id="rId11"/>
    <p:sldId id="270" r:id="rId12"/>
    <p:sldId id="267" r:id="rId13"/>
    <p:sldId id="266" r:id="rId14"/>
    <p:sldId id="265" r:id="rId15"/>
    <p:sldId id="279" r:id="rId16"/>
    <p:sldId id="278" r:id="rId17"/>
    <p:sldId id="277" r:id="rId18"/>
    <p:sldId id="276" r:id="rId19"/>
    <p:sldId id="275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1063171"/>
            <a:ext cx="579120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ORAL CAVITY , TONGUE &amp; PALATE</a:t>
            </a:r>
            <a:endParaRPr lang="ar-EG" dirty="0">
              <a:latin typeface="Algerian" panose="04020705040A02060702" pitchFamily="8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581400"/>
            <a:ext cx="4498975" cy="3048000"/>
          </a:xfrm>
        </p:spPr>
        <p:txBody>
          <a:bodyPr/>
          <a:lstStyle/>
          <a:p>
            <a:pPr marL="82296" indent="0" algn="ctr">
              <a:buNone/>
            </a:pPr>
            <a:r>
              <a:rPr lang="en-US" dirty="0"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</a:p>
          <a:p>
            <a:pPr marL="82296" indent="0" algn="ctr">
              <a:buNone/>
            </a:pPr>
            <a:r>
              <a:rPr lang="en-US" dirty="0"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Dr Abulmaaty Mohamed</a:t>
            </a:r>
            <a:br>
              <a:rPr lang="en-US" dirty="0"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Assistant professor Anatomy &amp; Embryology </a:t>
            </a:r>
            <a:br>
              <a:rPr lang="en-US" dirty="0"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Mutah University</a:t>
            </a:r>
            <a:endParaRPr lang="ar-SA" dirty="0">
              <a:latin typeface="Algerian" panose="04020705040A02060702" pitchFamily="82" charset="0"/>
              <a:ea typeface="Verdana" panose="020B0604030504040204" pitchFamily="34" charset="0"/>
              <a:cs typeface="Andalus" panose="02020603050405020304" pitchFamily="18" charset="-78"/>
            </a:endParaRPr>
          </a:p>
          <a:p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7693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33600"/>
            <a:ext cx="43434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/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tongue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685800"/>
            <a:ext cx="60198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Muscles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and extrinsic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muscles: - 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end within the substance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tongue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sup. longitudinal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 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inf. lo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ngitudinal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transverse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muscle.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 the shape of tongue.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1800"/>
            <a:ext cx="3000828" cy="1752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03" y="5486400"/>
            <a:ext cx="207264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9957"/>
            <a:ext cx="2242457" cy="1656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0"/>
            <a:ext cx="3352800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62000"/>
          </a:xfrm>
        </p:spPr>
        <p:txBody>
          <a:bodyPr/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tongue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609600"/>
            <a:ext cx="89154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Muscles 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muscles: 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outside the tongue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inserted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tongue, these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Genioglossus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O. :-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genial tubercle</a:t>
            </a:r>
          </a:p>
          <a:p>
            <a:pPr marL="514350" indent="-514350">
              <a:buAutoNum type="romanU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whole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lower surface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of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tongue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-reach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hyoid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bone	</a:t>
            </a:r>
          </a:p>
          <a:p>
            <a:pPr marL="457200" indent="-457200">
              <a:buAutoNum type="alphaU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  one muscle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Protrudes tongue to opposite side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Protrudes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tongue directly forward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by its tone prevent backward displacement of tongue during sleep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Styloglossus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Styloid process</a:t>
            </a:r>
          </a:p>
          <a:p>
            <a:pPr marL="514350" indent="-514350">
              <a:buAutoNum type="romanU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Side of tongue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Retracts and elevates tongue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498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6200"/>
            <a:ext cx="49530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62000"/>
          </a:xfrm>
        </p:spPr>
        <p:txBody>
          <a:bodyPr/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tongue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685800"/>
            <a:ext cx="86106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Muscles 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 muscles: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Hyoglossus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:-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hyoid bone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   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-Post. 1</a:t>
            </a:r>
            <a:r>
              <a:rPr lang="ar-E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of side  of tongue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Depresses tongue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Palatoglossus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:-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romanU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side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tongue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junction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 2/3 and post. 1/3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Elevates tongue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depresses   palate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657601"/>
            <a:ext cx="2971800" cy="3200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"/>
            <a:ext cx="40386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tongue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533400"/>
            <a:ext cx="67056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supply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Arterial supply:-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lingual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Venous drainage: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drained by 2 veins.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1 -Deep lingual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vein: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2-Dorsal lingual vein: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 veins end in IJV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Lymphatics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drains to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-Tip:-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Submental lymph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nodes.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-Sides :-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 Submandibular L.N. of the same side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-Central part :-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Submandibular L.N.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Posterior part:-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cervical L.N.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2400"/>
            <a:ext cx="3886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tongue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685800"/>
            <a:ext cx="86106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 supply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muscles (extrinsic and intrinsic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supplied by hypoglossal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nerve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except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palatoglossus which is supplied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cranial part of accessory n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vagus.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Sensory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2/3: </a:t>
            </a:r>
            <a:endParaRPr 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sensation:-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lingual nerve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taste sensation:- chorda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tympani 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&amp; taste sensation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glossopharyngeal nerve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-Most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part of pharyngeal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vagus 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57600"/>
            <a:ext cx="34290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2400"/>
            <a:ext cx="3886200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lgerian" panose="04020705040A02060702" pitchFamily="82" charset="0"/>
              </a:rPr>
              <a:t>palate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457200"/>
            <a:ext cx="60198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 palate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Def.:-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fold of mucous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filled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muscle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extending posteriorly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hard palate.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borders: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Attached ant. Border: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attached to hard palate.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posterior (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posteroinferipr)border:</a:t>
            </a:r>
          </a:p>
          <a:p>
            <a:pPr marL="0" lv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uvula 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midline,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uvula is a. conical projection that hangs from the post, border in midline,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 surface: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mucous membrane continuous with that of floor of nose.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Inferior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mucous membrane is continuous with that covering hard palate,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Palatoglossal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 and palatopharyngeal arch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this surface.</a:t>
            </a:r>
          </a:p>
          <a:p>
            <a:pPr marL="0" indent="0">
              <a:buNone/>
            </a:pP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73400"/>
            <a:ext cx="3581400" cy="378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16" y="25400"/>
            <a:ext cx="3888384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palate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533400"/>
            <a:ext cx="57912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soft palate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pairs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Tensor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palati: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O.: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Scaphoid fossa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Cartilaginous part of auditory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 palatine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aponeurosis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border of hard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palate</a:t>
            </a:r>
          </a:p>
          <a:p>
            <a:pPr marL="0" indent="0"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Palatine aponeurosis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Muscle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fibres of tensor palati form a slender tendon at lateral side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pterygoid hamulus, the tendon turns medially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expands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form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palatine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aponeurosis which forms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 structure of soft palate to which are inserted or from which-arise other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structures of the palate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for soft palate.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assists in opening of auditory tube.</a:t>
            </a:r>
          </a:p>
          <a:p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771"/>
            <a:ext cx="2286000" cy="2645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palate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685800"/>
            <a:ext cx="54864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2-Levator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palati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O.: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petrous bone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Cartilaginous part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auditory tube.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I.:-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surface of palatine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aponeurosis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Action:-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elevates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palate.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auditory tube.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actions of tensor palati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levator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palati leads to elevation of soft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applied to post, wall of pharynx closing the pharyngeal isthmus, this occurs during swallowing to prevent regurge of food to nasal cavity.</a:t>
            </a:r>
          </a:p>
          <a:p>
            <a:endParaRPr lang="ar-E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3629"/>
            <a:ext cx="1676400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19401"/>
            <a:ext cx="3581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124200"/>
            <a:ext cx="35052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0"/>
            <a:ext cx="50292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62000"/>
          </a:xfrm>
        </p:spPr>
        <p:txBody>
          <a:bodyPr/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palate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609600"/>
            <a:ext cx="57150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3-Palatoglossus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muscle: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4-Palatogpharyngeus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muscle: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5-Musculus uvulae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nasal spine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mucous membrane of uvula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pull uvula to its own side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 supply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palate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muscles of palate are supplied by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cranial part of accessory nerve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vagus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except tensor palati which is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supplied by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mandibular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branch of the trigeminal nerve </a:t>
            </a:r>
          </a:p>
          <a:p>
            <a:pPr marL="0" indent="0">
              <a:buNone/>
            </a:pP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792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0"/>
            <a:ext cx="3352800" cy="3057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/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palate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685800"/>
            <a:ext cx="67818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 supply of palate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palatine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nerves: of pterygopalatine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ganglion.</a:t>
            </a:r>
          </a:p>
          <a:p>
            <a:pPr marL="0" lv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Tonsillar branch of Glossopharyngeal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supply: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Arteries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:-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greater palatine art.</a:t>
            </a:r>
          </a:p>
          <a:p>
            <a:pPr marL="0" lv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Ascending palatine art.</a:t>
            </a:r>
          </a:p>
          <a:p>
            <a:pPr marL="0" lv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Ascending pharyngeal art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Veins: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-Accompanying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veins end in: pterygoid and pharyngeal venous plexuses</a:t>
            </a:r>
          </a:p>
          <a:p>
            <a:endParaRPr lang="ar-E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068762"/>
            <a:ext cx="2352859" cy="2722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14600"/>
            <a:ext cx="266699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686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Oral cavity</a:t>
            </a:r>
            <a:br>
              <a:rPr lang="en-US" dirty="0">
                <a:latin typeface="Algerian" panose="04020705040A02060702" pitchFamily="82" charset="0"/>
              </a:rPr>
            </a:br>
            <a:endParaRPr lang="ar-EG" dirty="0">
              <a:latin typeface="Algerian" panose="04020705040A02060702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71" y="533400"/>
            <a:ext cx="6705600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Boundaries: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oral opening=oral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fissure 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 and bounded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lips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formed by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cheek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cheek is formed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mainly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buccinator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roof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formed of hard and soft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6286"/>
            <a:ext cx="4038600" cy="42672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267200"/>
            <a:ext cx="2667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3886200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9600" dirty="0">
                <a:solidFill>
                  <a:srgbClr val="00B050"/>
                </a:solidFill>
                <a:latin typeface="Algerian" panose="04020705040A02060702" pitchFamily="82" charset="0"/>
                <a:cs typeface="Andalus" panose="02020603050405020304" pitchFamily="18" charset="-78"/>
              </a:rPr>
              <a:t>THANQ</a:t>
            </a:r>
            <a:r>
              <a:rPr lang="ar-SA" sz="9600" dirty="0">
                <a:solidFill>
                  <a:srgbClr val="00B050"/>
                </a:solidFill>
                <a:latin typeface="Algerian" panose="04020705040A02060702" pitchFamily="82" charset="0"/>
                <a:cs typeface="Andalus" panose="02020603050405020304" pitchFamily="18" charset="-78"/>
              </a:rPr>
              <a:t/>
            </a:r>
            <a:br>
              <a:rPr lang="ar-SA" sz="9600" dirty="0">
                <a:solidFill>
                  <a:srgbClr val="00B050"/>
                </a:solidFill>
                <a:latin typeface="Algerian" panose="04020705040A02060702" pitchFamily="82" charset="0"/>
                <a:cs typeface="Andalus" panose="02020603050405020304" pitchFamily="18" charset="-78"/>
              </a:rPr>
            </a:br>
            <a:endParaRPr lang="ar-EG" sz="9600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267199"/>
            <a:ext cx="3886200" cy="2608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1" cy="426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Oral cavity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762000"/>
            <a:ext cx="6934200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Boundaries: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floor: 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formed mainly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mylohyoid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muscles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structures above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mylohyoid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includes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Geniohyoid,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sublingual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salivary   gland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deep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  of submandibular salivary gl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tongue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(with most of its muscles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vessels and nerves. </a:t>
            </a: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962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Oral cavity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533400"/>
            <a:ext cx="57912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Boundaries: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floor: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Below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tongue the floor shows the following features:</a:t>
            </a:r>
          </a:p>
          <a:p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Lingual frenulum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midline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fold of mucous membrane connects the floor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undersurface of tongue.</a:t>
            </a:r>
          </a:p>
          <a:p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Sublingual papilla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side of lingual frenulum at its attachment to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floor. for opening of submandibular duct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Sublingual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fold: </a:t>
            </a:r>
            <a:endParaRPr 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to the papilla, it is raised by sublingual salivary gland and receives the openings of most of the ducts of the gland.</a:t>
            </a:r>
          </a:p>
          <a:p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38600"/>
            <a:ext cx="3505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4259943" cy="6781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Oral cavity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609600"/>
            <a:ext cx="58674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Boundaries: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 opening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oropharyngeal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isthmus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oropharynx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bounded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Palatoglossal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 (fold):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each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palate above,</a:t>
            </a:r>
          </a:p>
          <a:p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 below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r-E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041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62000"/>
          </a:xfrm>
        </p:spPr>
        <p:txBody>
          <a:bodyPr/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Oral cavity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685800"/>
            <a:ext cx="5410200" cy="61722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Vestibule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the cavity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teeth and gums internally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cheeks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externally.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receives the opening of parotid duct opposite the upper second molar tooth.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Oral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proper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 of oral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part internal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teeth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gums.</a:t>
            </a:r>
          </a:p>
          <a:p>
            <a:pPr marL="0" indent="0">
              <a:buNone/>
            </a:pP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00400"/>
            <a:ext cx="2514600" cy="36576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14514"/>
            <a:ext cx="3200400" cy="32149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90600"/>
          </a:xfrm>
        </p:spPr>
        <p:txBody>
          <a:bodyPr/>
          <a:lstStyle/>
          <a:p>
            <a:pPr algn="l"/>
            <a:r>
              <a:rPr lang="en-US" dirty="0" smtClean="0">
                <a:latin typeface="Algerian" panose="04020705040A02060702" pitchFamily="82" charset="0"/>
              </a:rPr>
              <a:t>tongue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838200"/>
            <a:ext cx="7315200" cy="6019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skeletal muscles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covered by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mucous membrane.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part: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ant. 2/3 lies in the floor of oral cavity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Pharyngeal part: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post. 1/3 lies in ant. wall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oropharynx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Sulcus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terminalis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v- shaped sulcus that marks the junction between ant. 2/3 and post. 1/3 of tongue.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sup. Surface and its apex directed backwards.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-Foramen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caecum: depression at the apex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sulcus.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tongue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533400"/>
            <a:ext cx="53340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part of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-triangular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shape with the apex (tip of tongue) lies just behind the incisors.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2 surfaces.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Sup. Surface: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3 types of papillae:   1-Filiform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2-Fungiform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3-Vallate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papillae: row of papilla in front of sulcus terminals, it is large enough to be easily seen by naked eye.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papillae increase the surface area of mucous membrane of tongue and contains taste buds except filiform papillae has no buds.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57" y="-18143"/>
            <a:ext cx="3784600" cy="343654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418398"/>
            <a:ext cx="2666998" cy="34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tongue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533400"/>
            <a:ext cx="56388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part of tongue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Inferior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papilla, but it shows.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-Lingual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frenulum: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-Deep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lingual vein: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appears as a dark line lateral to frenulum.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-Fimbriated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fold: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to the vein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Pharyngeal part of the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only a pharyngeal surface which is continuous with sup. surface of oral part but it is nearly vertical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-It is irregular due to presence of nodules of lymphoid tissue in the submucosa (lingual tonsils).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papilla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9000"/>
            <a:ext cx="35052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0"/>
            <a:ext cx="361317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3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40E8E7693214FACFCA802A460EE8F" ma:contentTypeVersion="0" ma:contentTypeDescription="Create a new document." ma:contentTypeScope="" ma:versionID="aca5daa92be13c47d9fa30aa46e0bf9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7DE867-3CCC-4C09-81DF-ABB804E04F16}"/>
</file>

<file path=customXml/itemProps2.xml><?xml version="1.0" encoding="utf-8"?>
<ds:datastoreItem xmlns:ds="http://schemas.openxmlformats.org/officeDocument/2006/customXml" ds:itemID="{F2D49B99-B090-4374-B7EE-316DDFE621D4}"/>
</file>

<file path=customXml/itemProps3.xml><?xml version="1.0" encoding="utf-8"?>
<ds:datastoreItem xmlns:ds="http://schemas.openxmlformats.org/officeDocument/2006/customXml" ds:itemID="{ED4AE160-AB20-46E4-B1DB-1C6787A12655}"/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1139</Words>
  <Application>Microsoft Office PowerPoint</Application>
  <PresentationFormat>On-screen Show (4:3)</PresentationFormat>
  <Paragraphs>191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ORAL CAVITY , TONGUE &amp; PALATE</vt:lpstr>
      <vt:lpstr>Oral cavity </vt:lpstr>
      <vt:lpstr>Oral cavity</vt:lpstr>
      <vt:lpstr>Oral cavity</vt:lpstr>
      <vt:lpstr>Oral cavity</vt:lpstr>
      <vt:lpstr>Oral cavity</vt:lpstr>
      <vt:lpstr>tongue</vt:lpstr>
      <vt:lpstr>tongue</vt:lpstr>
      <vt:lpstr>tongue</vt:lpstr>
      <vt:lpstr>tongue</vt:lpstr>
      <vt:lpstr>tongue</vt:lpstr>
      <vt:lpstr>tongue</vt:lpstr>
      <vt:lpstr>tongue</vt:lpstr>
      <vt:lpstr>tongue</vt:lpstr>
      <vt:lpstr>palate</vt:lpstr>
      <vt:lpstr>palate</vt:lpstr>
      <vt:lpstr>palate</vt:lpstr>
      <vt:lpstr>palate</vt:lpstr>
      <vt:lpstr>palate</vt:lpstr>
      <vt:lpstr> THANQ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CAVITY , TONGUE &amp; PALATE</dc:title>
  <dc:creator>A SDF</dc:creator>
  <cp:lastModifiedBy>A SDF</cp:lastModifiedBy>
  <cp:revision>67</cp:revision>
  <dcterms:created xsi:type="dcterms:W3CDTF">2006-08-16T00:00:00Z</dcterms:created>
  <dcterms:modified xsi:type="dcterms:W3CDTF">2022-03-27T20:18:21Z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0x0101005B240E8E7693214FACFCA802A460EE8F</vt:lpwstr>
  </property>
</Properties>
</file>