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p:sldMasterIdLst>
    <p:sldMasterId id="2147483648" r:id="rId1"/>
  </p:sldMasterIdLst>
  <p:notesMasterIdLst>
    <p:notesMasterId r:id="rId11"/>
  </p:notesMasterIdLst>
  <p:sldIdLst>
    <p:sldId id="256" r:id="rId3"/>
    <p:sldId id="257" r:id="rId4"/>
    <p:sldId id="260" r:id="rId5"/>
    <p:sldId id="258" r:id="rId6"/>
    <p:sldId id="259" r:id="rId7"/>
    <p:sldId id="261" r:id="rId8"/>
    <p:sldId id="262" r:id="rId9"/>
    <p:sldId id="263" r:id="rId10"/>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p:scale>
          <a:sx n="80" d="100"/>
          <a:sy n="80" d="100"/>
        </p:scale>
        <p:origin x="-10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870D9C-6138-4B71-8821-073F6680D04A}" type="datetimeFigureOut">
              <a:rPr lang="en-US" smtClean="0"/>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0D192E-EDC9-41B7-BE04-DC417DB1CCC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C80D192E-EDC9-41B7-BE04-DC417DB1CCC4}"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JO" dirty="0"/>
          </a:p>
        </p:txBody>
      </p:sp>
      <p:sp>
        <p:nvSpPr>
          <p:cNvPr id="4" name="عنصر نائب لرقم الشريحة 3"/>
          <p:cNvSpPr>
            <a:spLocks noGrp="1"/>
          </p:cNvSpPr>
          <p:nvPr>
            <p:ph type="sldNum" sz="quarter" idx="10"/>
          </p:nvPr>
        </p:nvSpPr>
        <p:spPr/>
        <p:txBody>
          <a:bodyPr/>
          <a:lstStyle/>
          <a:p>
            <a:fld id="{258CBA19-2EC8-484D-B91B-88A29E6A5B00}" type="slidenum">
              <a:rPr lang="ar-JO" smtClean="0"/>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hasCustomPrompt="1"/>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hasCustomPrompt="1"/>
          </p:nvPr>
        </p:nvSpPr>
        <p:spPr/>
        <p:txBody>
          <a:bodyPr vert="eaVert"/>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hasCustomPrompt="1"/>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hasCustomPrompt="1"/>
          </p:nvPr>
        </p:nvSpPr>
        <p:spPr>
          <a:xfrm>
            <a:off x="457200" y="274638"/>
            <a:ext cx="6019800" cy="5851525"/>
          </a:xfrm>
        </p:spPr>
        <p:txBody>
          <a:bodyPr vert="eaVert"/>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hasCustomPrompt="1"/>
          </p:nvPr>
        </p:nvSpPr>
        <p:spPr/>
        <p:txBody>
          <a:body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endParaRPr lang="ar-SA" smtClean="0"/>
          </a:p>
        </p:txBody>
      </p:sp>
      <p:sp>
        <p:nvSpPr>
          <p:cNvPr id="4" name="عنصر نائب للتاريخ 3"/>
          <p:cNvSpPr>
            <a:spLocks noGrp="1"/>
          </p:cNvSpPr>
          <p:nvPr>
            <p:ph type="dt" sz="half" idx="10"/>
          </p:nvPr>
        </p:nvSpPr>
        <p:spPr/>
        <p:txBody>
          <a:bodyPr/>
          <a:lstStyle/>
          <a:p>
            <a:fld id="{1B8ABB09-4A1D-463E-8065-109CC2B7EFAA}" type="datetimeFigureOut">
              <a:rPr lang="ar-SA" smtClean="0"/>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4" name="عنصر نائب للمحتوى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endParaRPr lang="ar-SA" smtClean="0"/>
          </a:p>
        </p:txBody>
      </p:sp>
      <p:sp>
        <p:nvSpPr>
          <p:cNvPr id="4" name="عنصر نائب للمحتوى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5" name="عنصر نائب للنص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endParaRPr lang="ar-SA" smtClean="0"/>
          </a:p>
        </p:txBody>
      </p:sp>
      <p:sp>
        <p:nvSpPr>
          <p:cNvPr id="6" name="عنصر نائب للمحتوى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hasCustomPrompt="1"/>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4" name="عنصر نائب للنص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endParaRPr lang="ar-SA" smtClean="0"/>
          </a:p>
        </p:txBody>
      </p:sp>
      <p:sp>
        <p:nvSpPr>
          <p:cNvPr id="5" name="عنصر نائب للتاريخ 4"/>
          <p:cNvSpPr>
            <a:spLocks noGrp="1"/>
          </p:cNvSpPr>
          <p:nvPr>
            <p:ph type="dt" sz="half" idx="10"/>
          </p:nvPr>
        </p:nvSpPr>
        <p:spPr/>
        <p:txBody>
          <a:bodyPr/>
          <a:lstStyle/>
          <a:p>
            <a:fld id="{1B8ABB09-4A1D-463E-8065-109CC2B7EFAA}" type="datetimeFigureOut">
              <a:rPr lang="ar-SA" smtClean="0"/>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hasCustomPrompt="1"/>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endParaRPr lang="ar-SA" smtClean="0"/>
          </a:p>
        </p:txBody>
      </p:sp>
      <p:sp>
        <p:nvSpPr>
          <p:cNvPr id="5" name="عنصر نائب للتاريخ 4"/>
          <p:cNvSpPr>
            <a:spLocks noGrp="1"/>
          </p:cNvSpPr>
          <p:nvPr>
            <p:ph type="dt" sz="half" idx="10"/>
          </p:nvPr>
        </p:nvSpPr>
        <p:spPr/>
        <p:txBody>
          <a:bodyPr/>
          <a:lstStyle/>
          <a:p>
            <a:fld id="{1B8ABB09-4A1D-463E-8065-109CC2B7EFAA}" type="datetimeFigureOut">
              <a:rPr lang="ar-SA" smtClean="0"/>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endParaRPr lang="ar-SA" smtClean="0"/>
          </a:p>
          <a:p>
            <a:pPr lvl="1"/>
            <a:r>
              <a:rPr lang="ar-SA" smtClean="0"/>
              <a:t>المستوى الثاني</a:t>
            </a:r>
            <a:endParaRPr lang="ar-SA" smtClean="0"/>
          </a:p>
          <a:p>
            <a:pPr lvl="2"/>
            <a:r>
              <a:rPr lang="ar-SA" smtClean="0"/>
              <a:t>المستوى الثالث</a:t>
            </a:r>
            <a:endParaRPr lang="ar-SA" smtClean="0"/>
          </a:p>
          <a:p>
            <a:pPr lvl="3"/>
            <a:r>
              <a:rPr lang="ar-SA" smtClean="0"/>
              <a:t>المستوى الرابع</a:t>
            </a:r>
            <a:endParaRPr lang="ar-SA" smtClean="0"/>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en-US"/>
          </a:p>
        </p:txBody>
      </p:sp>
      <p:sp>
        <p:nvSpPr>
          <p:cNvPr id="3" name="عنوان فرعي 2"/>
          <p:cNvSpPr>
            <a:spLocks noGrp="1"/>
          </p:cNvSpPr>
          <p:nvPr>
            <p:ph type="subTitle" idx="1"/>
          </p:nvPr>
        </p:nvSpPr>
        <p:spPr/>
        <p:txBody>
          <a:bodyPr/>
          <a:lstStyle/>
          <a:p>
            <a:endParaRPr lang="en-US"/>
          </a:p>
        </p:txBody>
      </p:sp>
      <p:pic>
        <p:nvPicPr>
          <p:cNvPr id="4" name="صورة 3" descr="multiple-sclerosis-1120x680.jpg"/>
          <p:cNvPicPr>
            <a:picLocks noChangeAspect="1"/>
          </p:cNvPicPr>
          <p:nvPr/>
        </p:nvPicPr>
        <p:blipFill>
          <a:blip r:embed="rId1"/>
          <a:stretch>
            <a:fillRect/>
          </a:stretch>
        </p:blipFill>
        <p:spPr>
          <a:xfrm>
            <a:off x="0" y="571480"/>
            <a:ext cx="9144000" cy="5551714"/>
          </a:xfrm>
          <a:prstGeom prst="rect">
            <a:avLst/>
          </a:prstGeom>
        </p:spPr>
      </p:pic>
      <p:sp>
        <p:nvSpPr>
          <p:cNvPr id="6" name="مستطيل 5"/>
          <p:cNvSpPr/>
          <p:nvPr/>
        </p:nvSpPr>
        <p:spPr>
          <a:xfrm>
            <a:off x="5214942" y="6215082"/>
            <a:ext cx="3639778" cy="461665"/>
          </a:xfrm>
          <a:prstGeom prst="rect">
            <a:avLst/>
          </a:prstGeom>
          <a:noFill/>
        </p:spPr>
        <p:txBody>
          <a:bodyPr wrap="none" lIns="91440" tIns="45720" rIns="91440" bIns="45720">
            <a:spAutoFit/>
          </a:bodyPr>
          <a:lstStyle/>
          <a:p>
            <a:pPr algn="ctr"/>
            <a:r>
              <a:rPr lang="en-US" sz="2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DONE BY : ENAS ALRAYYAN</a:t>
            </a:r>
            <a:endParaRPr lang="ar-SA"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idx="1"/>
          </p:nvPr>
        </p:nvSpPr>
        <p:spPr/>
        <p:txBody>
          <a:bodyPr/>
          <a:lstStyle/>
          <a:p>
            <a:pPr algn="l"/>
            <a:r>
              <a:rPr lang="en-US" dirty="0" smtClean="0"/>
              <a:t>Common modes of presentation of MS include:</a:t>
            </a:r>
            <a:endParaRPr lang="en-US" dirty="0" smtClean="0"/>
          </a:p>
          <a:p>
            <a:pPr marL="0" indent="0" algn="l">
              <a:buNone/>
            </a:pPr>
            <a:r>
              <a:rPr lang="en-US" dirty="0" smtClean="0"/>
              <a:t>● visual disturbance.</a:t>
            </a:r>
            <a:endParaRPr lang="en-US" dirty="0" smtClean="0"/>
          </a:p>
          <a:p>
            <a:pPr marL="0" indent="0" algn="l">
              <a:buNone/>
            </a:pPr>
            <a:r>
              <a:rPr lang="en-US" dirty="0" smtClean="0"/>
              <a:t>● limb weakness.</a:t>
            </a:r>
            <a:endParaRPr lang="en-US" dirty="0" smtClean="0"/>
          </a:p>
          <a:p>
            <a:pPr marL="0" indent="0" algn="l">
              <a:buNone/>
            </a:pPr>
            <a:r>
              <a:rPr lang="en-US" dirty="0" smtClean="0"/>
              <a:t>● sensory disturbance.</a:t>
            </a:r>
            <a:endParaRPr lang="en-US" dirty="0" smtClean="0"/>
          </a:p>
          <a:p>
            <a:pPr algn="l"/>
            <a:endParaRPr lang="en-US" dirty="0"/>
          </a:p>
        </p:txBody>
      </p:sp>
      <p:sp>
        <p:nvSpPr>
          <p:cNvPr id="4" name="Text Box 3"/>
          <p:cNvSpPr txBox="1"/>
          <p:nvPr/>
        </p:nvSpPr>
        <p:spPr>
          <a:xfrm>
            <a:off x="5443220" y="3075305"/>
            <a:ext cx="1480820" cy="706755"/>
          </a:xfrm>
          <a:prstGeom prst="rect">
            <a:avLst/>
          </a:prstGeom>
          <a:noFill/>
        </p:spPr>
        <p:txBody>
          <a:bodyPr wrap="square" rtlCol="0">
            <a:spAutoFit/>
          </a:bodyPr>
          <a:p>
            <a:pPr algn="ctr"/>
            <a:r>
              <a:rPr lang="en-US" sz="4000" b="1">
                <a:solidFill>
                  <a:srgbClr val="00B050"/>
                </a:solidFill>
                <a:effectLst>
                  <a:outerShdw blurRad="38100" dist="38100" dir="2700000" algn="tl">
                    <a:srgbClr val="000000">
                      <a:alpha val="43137"/>
                    </a:srgbClr>
                  </a:outerShdw>
                </a:effectLst>
              </a:rPr>
              <a:t>VSL</a:t>
            </a:r>
            <a:endParaRPr lang="en-US" sz="4000" b="1">
              <a:solidFill>
                <a:srgbClr val="00B050"/>
              </a:solidFill>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disturbance </a:t>
            </a:r>
            <a:endParaRPr lang="en-US" dirty="0"/>
          </a:p>
        </p:txBody>
      </p:sp>
      <p:sp>
        <p:nvSpPr>
          <p:cNvPr id="3" name="Content Placeholder 2"/>
          <p:cNvSpPr>
            <a:spLocks noGrp="1"/>
          </p:cNvSpPr>
          <p:nvPr>
            <p:ph idx="1"/>
          </p:nvPr>
        </p:nvSpPr>
        <p:spPr/>
        <p:txBody>
          <a:bodyPr>
            <a:noAutofit/>
          </a:bodyPr>
          <a:lstStyle/>
          <a:p>
            <a:pPr marL="0" indent="0" algn="l">
              <a:buNone/>
            </a:pPr>
            <a:r>
              <a:rPr lang="en-US" sz="2400" dirty="0" smtClean="0"/>
              <a:t>Optic (</a:t>
            </a:r>
            <a:r>
              <a:rPr lang="en-US" sz="2400" dirty="0" err="1" smtClean="0"/>
              <a:t>retrobulbar</a:t>
            </a:r>
            <a:r>
              <a:rPr lang="en-US" sz="2400" dirty="0" smtClean="0"/>
              <a:t>) neuritis is a characteristic visual disturbance that may herald the onset of MS. The underlying pathology is </a:t>
            </a:r>
            <a:r>
              <a:rPr lang="en-US" sz="2400" b="1" dirty="0" smtClean="0">
                <a:solidFill>
                  <a:schemeClr val="tx1"/>
                </a:solidFill>
                <a:effectLst>
                  <a:outerShdw blurRad="38100" dist="19050" dir="2700000" algn="tl" rotWithShape="0">
                    <a:schemeClr val="dk1">
                      <a:alpha val="40000"/>
                    </a:schemeClr>
                  </a:outerShdw>
                </a:effectLst>
              </a:rPr>
              <a:t>inflammatory demyelination of one or (less commonly) both optic nerves. </a:t>
            </a:r>
            <a:endParaRPr lang="en-US" sz="2400" b="1" dirty="0" smtClean="0">
              <a:solidFill>
                <a:schemeClr val="tx1"/>
              </a:solidFill>
              <a:effectLst>
                <a:outerShdw blurRad="38100" dist="19050" dir="2700000" algn="tl" rotWithShape="0">
                  <a:schemeClr val="dk1">
                    <a:alpha val="40000"/>
                  </a:schemeClr>
                </a:outerShdw>
              </a:effectLst>
            </a:endParaRPr>
          </a:p>
          <a:p>
            <a:pPr marL="0" indent="0" algn="l">
              <a:buNone/>
            </a:pPr>
            <a:r>
              <a:rPr lang="en-US" sz="2400" dirty="0" smtClean="0"/>
              <a:t>Symptoms of unilateral optic neuritis</a:t>
            </a:r>
            <a:endParaRPr lang="en-US" sz="2400" dirty="0" smtClean="0"/>
          </a:p>
          <a:p>
            <a:pPr marL="0" indent="0" algn="l">
              <a:buNone/>
            </a:pPr>
            <a:r>
              <a:rPr lang="en-US" sz="2400" dirty="0" smtClean="0"/>
              <a:t>include:</a:t>
            </a:r>
            <a:endParaRPr lang="en-US" sz="2400" dirty="0" smtClean="0"/>
          </a:p>
          <a:p>
            <a:pPr marL="0" indent="0" algn="l">
              <a:buNone/>
            </a:pPr>
            <a:r>
              <a:rPr lang="en-US" sz="2400" dirty="0" smtClean="0"/>
              <a:t>● </a:t>
            </a:r>
            <a:r>
              <a:rPr lang="en-US" sz="2400" b="1" u="sng" dirty="0" smtClean="0">
                <a:solidFill>
                  <a:schemeClr val="tx1"/>
                </a:solidFill>
                <a:effectLst>
                  <a:outerShdw blurRad="38100" dist="19050" dir="2700000" algn="tl" rotWithShape="0">
                    <a:schemeClr val="dk1">
                      <a:alpha val="40000"/>
                    </a:schemeClr>
                  </a:outerShdw>
                </a:effectLst>
              </a:rPr>
              <a:t>pain</a:t>
            </a:r>
            <a:r>
              <a:rPr lang="en-US" sz="2400" dirty="0" smtClean="0"/>
              <a:t> around one eye, particularly on eye movement;</a:t>
            </a:r>
            <a:endParaRPr lang="en-US" sz="2400" dirty="0" smtClean="0"/>
          </a:p>
          <a:p>
            <a:pPr marL="0" indent="0" algn="l">
              <a:buNone/>
            </a:pPr>
            <a:r>
              <a:rPr lang="en-US" sz="2400" dirty="0" smtClean="0"/>
              <a:t>● </a:t>
            </a:r>
            <a:r>
              <a:rPr lang="en-US" sz="2400" b="1" u="sng" dirty="0" smtClean="0">
                <a:effectLst>
                  <a:outerShdw blurRad="38100" dist="38100" dir="2700000" algn="tl">
                    <a:srgbClr val="000000">
                      <a:alpha val="43137"/>
                    </a:srgbClr>
                  </a:outerShdw>
                </a:effectLst>
              </a:rPr>
              <a:t>blurred vision</a:t>
            </a:r>
            <a:r>
              <a:rPr lang="en-US" sz="2400" dirty="0" smtClean="0"/>
              <a:t>, which may proceed to complete monocular blindness within days or weeks;</a:t>
            </a:r>
            <a:endParaRPr lang="en-US"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lgn="l">
              <a:buNone/>
            </a:pPr>
            <a:r>
              <a:rPr lang="en-US" sz="2400" dirty="0" smtClean="0"/>
              <a:t>● </a:t>
            </a:r>
            <a:r>
              <a:rPr lang="en-US" sz="2400" b="1" u="sng" dirty="0" smtClean="0">
                <a:effectLst>
                  <a:outerShdw blurRad="38100" dist="38100" dir="2700000" algn="tl">
                    <a:srgbClr val="000000">
                      <a:alpha val="43137"/>
                    </a:srgbClr>
                  </a:outerShdw>
                </a:effectLst>
              </a:rPr>
              <a:t>loss of </a:t>
            </a:r>
            <a:r>
              <a:rPr lang="en-US" sz="2400" b="1" u="sng" dirty="0" err="1" smtClean="0">
                <a:effectLst>
                  <a:outerShdw blurRad="38100" dist="38100" dir="2700000" algn="tl">
                    <a:srgbClr val="000000">
                      <a:alpha val="43137"/>
                    </a:srgbClr>
                  </a:outerShdw>
                </a:effectLst>
              </a:rPr>
              <a:t>colour</a:t>
            </a:r>
            <a:r>
              <a:rPr lang="en-US" sz="2400" b="1" u="sng" dirty="0" smtClean="0">
                <a:effectLst>
                  <a:outerShdw blurRad="38100" dist="38100" dir="2700000" algn="tl">
                    <a:srgbClr val="000000">
                      <a:alpha val="43137"/>
                    </a:srgbClr>
                  </a:outerShdw>
                </a:effectLst>
              </a:rPr>
              <a:t> vision.</a:t>
            </a:r>
            <a:endParaRPr lang="en-US" sz="2400" b="1" u="sng" dirty="0" smtClean="0">
              <a:effectLst>
                <a:outerShdw blurRad="38100" dist="38100" dir="2700000" algn="tl">
                  <a:srgbClr val="000000">
                    <a:alpha val="43137"/>
                  </a:srgbClr>
                </a:outerShdw>
              </a:effectLst>
            </a:endParaRPr>
          </a:p>
          <a:p>
            <a:pPr marL="0" indent="0" algn="l">
              <a:buNone/>
            </a:pPr>
            <a:r>
              <a:rPr lang="en-US" sz="2400" dirty="0" smtClean="0"/>
              <a:t>Examination may reveal, in addition to impaired visual acuity and </a:t>
            </a:r>
            <a:r>
              <a:rPr lang="en-US" sz="2400" dirty="0" err="1" smtClean="0"/>
              <a:t>colour</a:t>
            </a:r>
            <a:r>
              <a:rPr lang="en-US" sz="2400" dirty="0" smtClean="0"/>
              <a:t> vision.</a:t>
            </a:r>
            <a:endParaRPr lang="en-US" sz="2400" dirty="0" smtClean="0"/>
          </a:p>
          <a:p>
            <a:pPr marL="0" indent="0" algn="l">
              <a:buNone/>
            </a:pPr>
            <a:r>
              <a:rPr lang="en-US" sz="2400" dirty="0" smtClean="0"/>
              <a:t>● pink, swollen optic disc on </a:t>
            </a:r>
            <a:r>
              <a:rPr lang="en-US" sz="2400" dirty="0" err="1" smtClean="0"/>
              <a:t>fundoscopy</a:t>
            </a:r>
            <a:r>
              <a:rPr lang="en-US" sz="2400" dirty="0" smtClean="0"/>
              <a:t> – if the area of inflammatory demyelination is immediately behind the optic nerve head,</a:t>
            </a:r>
            <a:endParaRPr lang="en-US" sz="2400" dirty="0" smtClean="0"/>
          </a:p>
          <a:p>
            <a:pPr marL="0" indent="0" algn="l">
              <a:buNone/>
            </a:pPr>
            <a:r>
              <a:rPr lang="en-US" sz="2400" dirty="0" smtClean="0"/>
              <a:t>● </a:t>
            </a:r>
            <a:r>
              <a:rPr lang="en-US" sz="2400" b="1" u="sng" dirty="0" smtClean="0">
                <a:effectLst>
                  <a:outerShdw blurRad="38100" dist="38100" dir="2700000" algn="tl">
                    <a:srgbClr val="000000">
                      <a:alpha val="43137"/>
                    </a:srgbClr>
                  </a:outerShdw>
                </a:effectLst>
              </a:rPr>
              <a:t>visual field defect </a:t>
            </a:r>
            <a:r>
              <a:rPr lang="en-US" sz="2400" dirty="0" smtClean="0"/>
              <a:t>– typically a central </a:t>
            </a:r>
            <a:r>
              <a:rPr lang="en-US" sz="2400" dirty="0" err="1" smtClean="0"/>
              <a:t>scotoma </a:t>
            </a:r>
            <a:r>
              <a:rPr lang="en-US" sz="2400" dirty="0" smtClean="0"/>
              <a:t>in the affected eye,</a:t>
            </a:r>
            <a:endParaRPr lang="en-US" sz="2400" dirty="0" smtClean="0"/>
          </a:p>
          <a:p>
            <a:pPr marL="0" indent="0" algn="l">
              <a:buNone/>
            </a:pPr>
            <a:r>
              <a:rPr lang="en-US" sz="2400" dirty="0" smtClean="0"/>
              <a:t>● </a:t>
            </a:r>
            <a:r>
              <a:rPr lang="en-US" sz="2400" b="1" u="sng" dirty="0" smtClean="0">
                <a:effectLst>
                  <a:outerShdw blurRad="38100" dist="38100" dir="2700000" algn="tl">
                    <a:srgbClr val="000000">
                      <a:alpha val="43137"/>
                    </a:srgbClr>
                  </a:outerShdw>
                </a:effectLst>
              </a:rPr>
              <a:t>relative afferent pupillary defect</a:t>
            </a:r>
            <a:endParaRPr lang="en-US" sz="2400" b="1" u="sng" dirty="0" smtClean="0">
              <a:effectLst>
                <a:outerShdw blurRad="38100" dist="38100" dir="2700000" algn="tl">
                  <a:srgbClr val="000000">
                    <a:alpha val="43137"/>
                  </a:srgbClr>
                </a:outerShdw>
              </a:effectLst>
            </a:endParaRPr>
          </a:p>
          <a:p>
            <a:pPr marL="0" indent="0" algn="l">
              <a:buNone/>
            </a:pPr>
            <a:endParaRPr lang="en-US" sz="2400" b="1" u="sng" dirty="0" smtClean="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5545"/>
            <a:ext cx="8229600" cy="4940935"/>
          </a:xfrm>
        </p:spPr>
        <p:txBody>
          <a:bodyPr>
            <a:noAutofit/>
          </a:bodyPr>
          <a:lstStyle/>
          <a:p>
            <a:pPr algn="l"/>
            <a:r>
              <a:rPr lang="en-US" sz="2400" dirty="0" smtClean="0"/>
              <a:t>A bout of optic neuritis will usually resolve over a period of weeks or months, though the patient may be left with some impairment of vision in the affected eye, and </a:t>
            </a:r>
            <a:r>
              <a:rPr lang="en-US" sz="2400" dirty="0" err="1" smtClean="0"/>
              <a:t>fundoscopy</a:t>
            </a:r>
            <a:r>
              <a:rPr lang="en-US" sz="2400" dirty="0" smtClean="0"/>
              <a:t> will generally reveal </a:t>
            </a:r>
            <a:r>
              <a:rPr lang="en-US" sz="2400" b="1" dirty="0" smtClean="0"/>
              <a:t>optic disc pallor caused by optic atrophy. </a:t>
            </a:r>
            <a:endParaRPr lang="en-US" sz="2400" b="1" dirty="0" smtClean="0"/>
          </a:p>
          <a:p>
            <a:pPr algn="l"/>
            <a:r>
              <a:rPr lang="en-US" sz="2400" dirty="0" smtClean="0"/>
              <a:t>Optic disc swelling in the acute phase, if bilateral, must be distinguished from </a:t>
            </a:r>
            <a:r>
              <a:rPr lang="en-US" sz="2400" dirty="0" err="1" smtClean="0"/>
              <a:t>papilloedema</a:t>
            </a:r>
            <a:r>
              <a:rPr lang="en-US" sz="2400" dirty="0" smtClean="0"/>
              <a:t> caused by raised intracranial pressure, though they may look similar through the ophthalmoscope. </a:t>
            </a:r>
            <a:r>
              <a:rPr lang="en-US" sz="2400" b="1" dirty="0" smtClean="0">
                <a:solidFill>
                  <a:srgbClr val="00B050"/>
                </a:solidFill>
              </a:rPr>
              <a:t>In the latter, visual acuity is relatively much better preserved</a:t>
            </a:r>
            <a:r>
              <a:rPr lang="en-US" sz="2400" dirty="0" smtClean="0"/>
              <a:t>, and the only field defect in early </a:t>
            </a:r>
            <a:endParaRPr lang="en-US" sz="2400" dirty="0" smtClean="0"/>
          </a:p>
          <a:p>
            <a:pPr algn="l"/>
            <a:r>
              <a:rPr lang="en-US" sz="2400" dirty="0" err="1" smtClean="0"/>
              <a:t>papilloedema</a:t>
            </a:r>
            <a:r>
              <a:rPr lang="en-US" sz="2400" dirty="0" smtClean="0"/>
              <a:t> is enlargement of the physiological blind spot. An episode of optic neuritis does not necessarily signify that the patient will subsequently develop MS – it may be a monophasic illness, particularly in children and if bilateral</a:t>
            </a:r>
            <a:endParaRPr lang="en-US" sz="2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dirty="0" smtClean="0"/>
              <a:t>Other visual disturbances at the onset of MS include </a:t>
            </a:r>
            <a:r>
              <a:rPr lang="en-US" b="1" i="1" u="sng" dirty="0" smtClean="0">
                <a:solidFill>
                  <a:srgbClr val="0070C0"/>
                </a:solidFill>
                <a:effectLst>
                  <a:outerShdw blurRad="38100" dist="38100" dir="2700000" algn="tl">
                    <a:srgbClr val="000000">
                      <a:alpha val="43137"/>
                    </a:srgbClr>
                  </a:outerShdw>
                </a:effectLst>
              </a:rPr>
              <a:t>diplopia, often associated with vertigo and nausea</a:t>
            </a:r>
            <a:r>
              <a:rPr lang="en-US" dirty="0" smtClean="0"/>
              <a:t>, hence indicative of a brainstem plaque. </a:t>
            </a:r>
            <a:endParaRPr lang="en-US" dirty="0" smtClean="0"/>
          </a:p>
          <a:p>
            <a:pPr algn="l"/>
            <a:r>
              <a:rPr lang="en-US" dirty="0" smtClean="0"/>
              <a:t>Examination in these circumstances may reveal an </a:t>
            </a:r>
            <a:r>
              <a:rPr lang="en-US" dirty="0" err="1" smtClean="0"/>
              <a:t>internuclear</a:t>
            </a:r>
            <a:r>
              <a:rPr lang="en-US" dirty="0" smtClean="0"/>
              <a:t> </a:t>
            </a:r>
            <a:r>
              <a:rPr lang="en-US" dirty="0" err="1" smtClean="0"/>
              <a:t>ophthalmoplegia</a:t>
            </a:r>
            <a:r>
              <a:rPr lang="en-US" dirty="0" smtClean="0"/>
              <a:t> . There may be associated cerebellar ataxia.</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Sensorimotor disturbances </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pPr algn="l"/>
            <a:r>
              <a:rPr lang="en-US" dirty="0" smtClean="0"/>
              <a:t>Sensory and motor presentations generally imply a lesion in the spinal cord or cerebral hemispheres. </a:t>
            </a:r>
            <a:endParaRPr lang="en-US" dirty="0" smtClean="0"/>
          </a:p>
          <a:p>
            <a:pPr algn="l"/>
            <a:r>
              <a:rPr lang="en-US" dirty="0" smtClean="0"/>
              <a:t> For example, the patient may present with an </a:t>
            </a:r>
            <a:r>
              <a:rPr lang="en-US"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asymmetrical spastic </a:t>
            </a:r>
            <a:r>
              <a:rPr lang="en-US" b="1" dirty="0" err="1"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paraparesis</a:t>
            </a:r>
            <a:r>
              <a:rPr lang="en-US"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 and/or  </a:t>
            </a:r>
            <a:r>
              <a:rPr lang="en-US" b="1" dirty="0" err="1"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paraesthesiae</a:t>
            </a:r>
            <a:r>
              <a:rPr lang="en-US"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 thermal </a:t>
            </a:r>
            <a:r>
              <a:rPr lang="en-US" b="1" dirty="0" err="1"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anaesthesia</a:t>
            </a:r>
            <a:r>
              <a:rPr lang="en-US"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 and </a:t>
            </a:r>
            <a:r>
              <a:rPr lang="en-US" b="1" dirty="0" err="1"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dysaesthesiae</a:t>
            </a:r>
            <a:r>
              <a:rPr lang="en-US"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 in the limbs.</a:t>
            </a:r>
            <a:endParaRPr lang="en-US"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1495" y="1040765"/>
            <a:ext cx="8229600" cy="4525963"/>
          </a:xfrm>
        </p:spPr>
        <p:txBody>
          <a:bodyPr/>
          <a:lstStyle/>
          <a:p>
            <a:pPr algn="l"/>
            <a:r>
              <a:rPr lang="en-US" dirty="0" smtClean="0"/>
              <a:t>A lesion in the posterior columns of the cervical spinal cord may produce the near-pathognomonic symptom of rapid tingling sensations shooting down the arms or legs on neck flexion (</a:t>
            </a:r>
            <a:r>
              <a:rPr lang="en-US" dirty="0" err="1" smtClean="0"/>
              <a:t>Lhermitte</a:t>
            </a:r>
            <a:r>
              <a:rPr lang="en-US" dirty="0" smtClean="0"/>
              <a:t> phenomenon).</a:t>
            </a:r>
            <a:endParaRPr lang="en-US" dirty="0" smtClean="0"/>
          </a:p>
          <a:p>
            <a:pPr algn="l"/>
            <a:r>
              <a:rPr lang="en-US" dirty="0" smtClean="0"/>
              <a:t> In some patients, motor, sensory or indeed visual symptoms are temporarily much worse after a hot bath (</a:t>
            </a:r>
            <a:r>
              <a:rPr lang="en-US" dirty="0" err="1" smtClean="0"/>
              <a:t>Uhthoff</a:t>
            </a:r>
            <a:r>
              <a:rPr lang="en-US" dirty="0" smtClean="0"/>
              <a:t> phenomenon).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presentations</a:t>
            </a:r>
            <a:endParaRPr lang="en-US" dirty="0"/>
          </a:p>
        </p:txBody>
      </p:sp>
      <p:sp>
        <p:nvSpPr>
          <p:cNvPr id="3" name="Content Placeholder 2"/>
          <p:cNvSpPr>
            <a:spLocks noGrp="1"/>
          </p:cNvSpPr>
          <p:nvPr>
            <p:ph idx="1"/>
          </p:nvPr>
        </p:nvSpPr>
        <p:spPr>
          <a:xfrm>
            <a:off x="457835" y="1527175"/>
            <a:ext cx="8228965" cy="4599305"/>
          </a:xfrm>
        </p:spPr>
        <p:txBody>
          <a:bodyPr/>
          <a:lstStyle/>
          <a:p>
            <a:pPr algn="l"/>
            <a:r>
              <a:rPr lang="en-US" dirty="0" smtClean="0"/>
              <a:t>Pain is a less common symptom in MS, though some patients may experience typical </a:t>
            </a:r>
            <a:r>
              <a:rPr lang="en-US" b="1" dirty="0" smtClean="0">
                <a:effectLst>
                  <a:outerShdw blurRad="38100" dist="38100" dir="2700000" algn="tl">
                    <a:srgbClr val="000000">
                      <a:alpha val="43137"/>
                    </a:srgbClr>
                  </a:outerShdw>
                </a:effectLst>
              </a:rPr>
              <a:t>trigeminal neuralgia</a:t>
            </a:r>
            <a:r>
              <a:rPr lang="en-US" dirty="0" smtClean="0"/>
              <a:t> as a result of a brainstem plaque and others may have pain in the limbs.</a:t>
            </a:r>
            <a:endParaRPr lang="en-US" dirty="0" smtClean="0"/>
          </a:p>
          <a:p>
            <a:pPr algn="l"/>
            <a:r>
              <a:rPr lang="en-US" dirty="0" smtClean="0"/>
              <a:t> There is an increased incidence of epilepsy in patients with MS. Some patients may present with </a:t>
            </a:r>
            <a:r>
              <a:rPr lang="en-US" b="1" dirty="0" smtClean="0">
                <a:effectLst>
                  <a:outerShdw blurRad="38100" dist="38100" dir="2700000" algn="tl">
                    <a:srgbClr val="000000">
                      <a:alpha val="43137"/>
                    </a:srgbClr>
                  </a:outerShdw>
                </a:effectLst>
              </a:rPr>
              <a:t>bladder disturbance </a:t>
            </a:r>
            <a:r>
              <a:rPr lang="en-US" dirty="0" smtClean="0"/>
              <a:t>(urgency of micturition or urinary retention) and impotence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Clinical categories of MS</a:t>
            </a:r>
            <a:endParaRPr lang="en-US" dirty="0"/>
          </a:p>
        </p:txBody>
      </p:sp>
      <p:sp>
        <p:nvSpPr>
          <p:cNvPr id="3" name="Content Placeholder 2"/>
          <p:cNvSpPr>
            <a:spLocks noGrp="1"/>
          </p:cNvSpPr>
          <p:nvPr>
            <p:ph idx="1"/>
          </p:nvPr>
        </p:nvSpPr>
        <p:spPr/>
        <p:txBody>
          <a:bodyPr>
            <a:normAutofit/>
          </a:bodyPr>
          <a:lstStyle/>
          <a:p>
            <a:pPr algn="l"/>
            <a:r>
              <a:rPr lang="en-US" sz="2800" dirty="0" smtClean="0"/>
              <a:t>The usual temporal pattern of symptom evolution in a patient presenting in one of the above ways is that clinical features</a:t>
            </a:r>
            <a:r>
              <a:rPr lang="en-US" sz="2800" b="1" dirty="0" smtClean="0">
                <a:effectLst>
                  <a:outerShdw blurRad="38100" dist="38100" dir="2700000" algn="tl">
                    <a:srgbClr val="000000">
                      <a:alpha val="43137"/>
                    </a:srgbClr>
                  </a:outerShdw>
                </a:effectLst>
              </a:rPr>
              <a:t> worsen over days or weeks, reach a plateau and then gradually resolve</a:t>
            </a:r>
            <a:r>
              <a:rPr lang="en-US" sz="2800" dirty="0" smtClean="0"/>
              <a:t>, partially or completely, over weeks or months. </a:t>
            </a:r>
            <a:endParaRPr lang="en-US" sz="2800" dirty="0" smtClean="0"/>
          </a:p>
          <a:p>
            <a:pPr algn="l"/>
            <a:r>
              <a:rPr lang="en-US" sz="2800" dirty="0" smtClean="0"/>
              <a:t>There may then be recurrences at unpredictable intervals, affecting the same or different parts of the CNS. The role of factors such as physical injury, </a:t>
            </a:r>
            <a:r>
              <a:rPr lang="en-US" sz="2800" dirty="0" err="1" smtClean="0"/>
              <a:t>intercurrent</a:t>
            </a:r>
            <a:r>
              <a:rPr lang="en-US" sz="2800" dirty="0" smtClean="0"/>
              <a:t> infection, pregnancy and emotional stress in precipitating a relapse is controversial</a:t>
            </a:r>
            <a:endParaRPr lang="en-US" sz="28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sz="2800" dirty="0" smtClean="0"/>
              <a:t>(a) relapsing– remitting</a:t>
            </a:r>
            <a:endParaRPr lang="en-US" sz="2800" dirty="0" smtClean="0"/>
          </a:p>
          <a:p>
            <a:pPr algn="l"/>
            <a:r>
              <a:rPr lang="en-US" sz="2800" dirty="0" smtClean="0"/>
              <a:t> (b) secondary progressive (i.e., in a patient who previously had relapsing–remitting disease)</a:t>
            </a:r>
            <a:endParaRPr lang="en-US" sz="2800" dirty="0" smtClean="0"/>
          </a:p>
          <a:p>
            <a:pPr algn="l"/>
            <a:r>
              <a:rPr lang="en-US" sz="2800" dirty="0" smtClean="0"/>
              <a:t> (c) primary progressive</a:t>
            </a:r>
            <a:endParaRPr lang="en-US" sz="2800" dirty="0" smtClean="0"/>
          </a:p>
          <a:p>
            <a:pPr algn="l"/>
            <a:r>
              <a:rPr lang="en-US" sz="2800" dirty="0" smtClean="0"/>
              <a:t> (d) progressive relapsing (rare).</a:t>
            </a:r>
            <a:endParaRPr lang="en-US" sz="2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199"/>
            <a:ext cx="8229600" cy="4663440"/>
          </a:xfrm>
        </p:spPr>
        <p:txBody>
          <a:bodyPr>
            <a:normAutofit/>
          </a:bodyPr>
          <a:lstStyle/>
          <a:p>
            <a:pPr algn="l" rtl="0">
              <a:buNone/>
            </a:pPr>
            <a:r>
              <a:rPr lang="en-US" sz="2400" dirty="0" smtClean="0"/>
              <a:t>Multiple sclerosis is an </a:t>
            </a:r>
            <a:r>
              <a:rPr lang="en-US" sz="2400" b="1" dirty="0" err="1" smtClean="0">
                <a:solidFill>
                  <a:schemeClr val="tx1"/>
                </a:solidFill>
              </a:rPr>
              <a:t>immune_mediated</a:t>
            </a:r>
            <a:r>
              <a:rPr lang="en-US" sz="2400" b="1" dirty="0" smtClean="0">
                <a:solidFill>
                  <a:schemeClr val="tx1"/>
                </a:solidFill>
              </a:rPr>
              <a:t> inflammatory disease that attacks </a:t>
            </a:r>
            <a:r>
              <a:rPr lang="en-US" sz="2400" b="1" dirty="0" err="1" smtClean="0">
                <a:solidFill>
                  <a:schemeClr val="tx1"/>
                </a:solidFill>
              </a:rPr>
              <a:t>myelinated</a:t>
            </a:r>
            <a:r>
              <a:rPr lang="en-US" sz="2400" b="1" dirty="0" smtClean="0">
                <a:solidFill>
                  <a:schemeClr val="tx1"/>
                </a:solidFill>
              </a:rPr>
              <a:t> axons in the central nervous system .</a:t>
            </a:r>
            <a:endParaRPr lang="en-US" sz="2400" b="1" dirty="0" smtClean="0">
              <a:solidFill>
                <a:schemeClr val="tx1"/>
              </a:solidFill>
            </a:endParaRPr>
          </a:p>
          <a:p>
            <a:pPr algn="l" rtl="0">
              <a:buNone/>
            </a:pPr>
            <a:endParaRPr lang="en-US" sz="2400" b="1" dirty="0" smtClean="0">
              <a:solidFill>
                <a:schemeClr val="tx1"/>
              </a:solidFill>
            </a:endParaRPr>
          </a:p>
          <a:p>
            <a:pPr algn="l" rtl="0">
              <a:buNone/>
            </a:pPr>
            <a:r>
              <a:rPr lang="en-US" sz="2400" dirty="0" smtClean="0"/>
              <a:t>Destroying the myelin and the axon in variable  degrees and producing significant physical disability within </a:t>
            </a:r>
            <a:r>
              <a:rPr lang="en-US" b="1" dirty="0" smtClean="0">
                <a:solidFill>
                  <a:srgbClr val="00B050"/>
                </a:solidFill>
                <a:effectLst>
                  <a:outerShdw blurRad="38100" dist="38100" dir="2700000" algn="tl">
                    <a:srgbClr val="000000">
                      <a:alpha val="43137"/>
                    </a:srgbClr>
                  </a:outerShdw>
                </a:effectLst>
              </a:rPr>
              <a:t>(20_40 )</a:t>
            </a:r>
            <a:r>
              <a:rPr lang="en-US" sz="2400" dirty="0" smtClean="0"/>
              <a:t> years in more than 30%of patients , The hallmark of MS is symptomatic episodes that occur months or years apart and affect different anatomic locations .</a:t>
            </a:r>
            <a:endParaRPr lang="en-US" sz="2400" dirty="0" smtClean="0"/>
          </a:p>
        </p:txBody>
      </p:sp>
      <p:sp>
        <p:nvSpPr>
          <p:cNvPr id="5" name="مخطط انسيابي: رابط 4"/>
          <p:cNvSpPr/>
          <p:nvPr/>
        </p:nvSpPr>
        <p:spPr>
          <a:xfrm>
            <a:off x="251520" y="1714488"/>
            <a:ext cx="214314" cy="21431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مخطط انسيابي: رابط 5"/>
          <p:cNvSpPr/>
          <p:nvPr/>
        </p:nvSpPr>
        <p:spPr>
          <a:xfrm>
            <a:off x="251520" y="3321943"/>
            <a:ext cx="214314" cy="21431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7" name="صورة 6" descr="Screenshot_20180829-151405.jpg"/>
          <p:cNvPicPr>
            <a:picLocks noChangeAspect="1"/>
          </p:cNvPicPr>
          <p:nvPr/>
        </p:nvPicPr>
        <p:blipFill>
          <a:blip r:embed="rId1" cstate="print"/>
          <a:stretch>
            <a:fillRect/>
          </a:stretch>
        </p:blipFill>
        <p:spPr>
          <a:xfrm>
            <a:off x="6500826" y="1"/>
            <a:ext cx="2643174" cy="1486786"/>
          </a:xfrm>
          <a:prstGeom prst="rect">
            <a:avLst/>
          </a:prstGeom>
        </p:spPr>
      </p:pic>
      <p:sp>
        <p:nvSpPr>
          <p:cNvPr id="8" name="مستطيل 7"/>
          <p:cNvSpPr/>
          <p:nvPr/>
        </p:nvSpPr>
        <p:spPr>
          <a:xfrm>
            <a:off x="357158" y="357166"/>
            <a:ext cx="4143404" cy="923330"/>
          </a:xfrm>
          <a:prstGeom prst="rect">
            <a:avLst/>
          </a:prstGeom>
          <a:noFill/>
        </p:spPr>
        <p:txBody>
          <a:bodyPr wrap="square" lIns="91440" tIns="45720" rIns="91440" bIns="45720">
            <a:spAutoFit/>
          </a:bodyPr>
          <a:lstStyle/>
          <a:p>
            <a:pPr algn="ctr"/>
            <a:r>
              <a:rPr lang="en-U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Definition </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880" y="422275"/>
            <a:ext cx="7945120" cy="1939925"/>
          </a:xfrm>
        </p:spPr>
        <p:txBody>
          <a:bodyPr>
            <a:noAutofit/>
          </a:bodyPr>
          <a:lstStyle/>
          <a:p>
            <a:pPr algn="l"/>
            <a:r>
              <a:rPr lang="en-US" sz="2800" dirty="0" smtClean="0"/>
              <a:t>Particularly with initial episodes there may be complete or near-complete symptomatic resolution (relapsing–remitting disease, approximately 70–80% of patients).</a:t>
            </a:r>
            <a:endParaRPr lang="en-US" sz="2800" dirty="0" smtClean="0"/>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33400" y="2209800"/>
            <a:ext cx="8305799"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4965"/>
            <a:ext cx="8229600" cy="2234565"/>
          </a:xfrm>
        </p:spPr>
        <p:txBody>
          <a:bodyPr/>
          <a:lstStyle/>
          <a:p>
            <a:pPr algn="l"/>
            <a:r>
              <a:rPr lang="en-US" sz="2800" dirty="0" smtClean="0"/>
              <a:t>subsequent episodes of demyelination may leave some residual disability, the patient eventually entering a secondary phase of steady progression without resolution (secondary progressive disease)</a:t>
            </a:r>
            <a:endParaRPr lang="en-US" sz="2800" dirty="0" smtClean="0"/>
          </a:p>
        </p:txBody>
      </p:sp>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295400" y="2895600"/>
            <a:ext cx="6857999" cy="3733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199"/>
            <a:ext cx="8229600" cy="2133601"/>
          </a:xfrm>
        </p:spPr>
        <p:txBody>
          <a:bodyPr>
            <a:normAutofit/>
          </a:bodyPr>
          <a:lstStyle/>
          <a:p>
            <a:pPr algn="l"/>
            <a:r>
              <a:rPr lang="en-US" sz="2800" dirty="0" smtClean="0"/>
              <a:t>Some patients (approximately 10–20%), particularly those presenting in middle life with a </a:t>
            </a:r>
            <a:r>
              <a:rPr lang="en-US" sz="2800" b="1" dirty="0" smtClean="0"/>
              <a:t>spastic </a:t>
            </a:r>
            <a:r>
              <a:rPr lang="en-US" sz="2800" b="1" dirty="0" err="1" smtClean="0"/>
              <a:t>paraparesis</a:t>
            </a:r>
            <a:r>
              <a:rPr lang="en-US" sz="2800" dirty="0" smtClean="0"/>
              <a:t>, will have no clear-cut relapses and remissions (primary progressive disease)</a:t>
            </a:r>
            <a:endParaRPr lang="en-US" sz="2800" dirty="0" smtClean="0"/>
          </a:p>
        </p:txBody>
      </p:sp>
      <p:pic>
        <p:nvPicPr>
          <p:cNvPr id="307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28800" y="2590800"/>
            <a:ext cx="6857999"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14349"/>
            <a:ext cx="8229600" cy="2133601"/>
          </a:xfrm>
        </p:spPr>
        <p:txBody>
          <a:bodyPr>
            <a:noAutofit/>
          </a:bodyPr>
          <a:lstStyle/>
          <a:p>
            <a:pPr algn="l"/>
            <a:r>
              <a:rPr lang="en-US" sz="2800" dirty="0" smtClean="0"/>
              <a:t> progressive relapsing multiple sclerosis (PRMS), you’ll have distinct attacks of symptoms, called relapses. You may or may not fully recover after these flares. Between relapses, the disease continues to get worse slowly.</a:t>
            </a:r>
            <a:endParaRPr lang="en-US" sz="2800" dirty="0" smtClean="0"/>
          </a:p>
        </p:txBody>
      </p:sp>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057400" y="2743200"/>
            <a:ext cx="57150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Diagnosis and management </a:t>
            </a:r>
            <a:endParaRPr lang="ar-JO" dirty="0"/>
          </a:p>
        </p:txBody>
      </p:sp>
      <p:sp>
        <p:nvSpPr>
          <p:cNvPr id="3" name="عنوان فرعي 2"/>
          <p:cNvSpPr>
            <a:spLocks noGrp="1"/>
          </p:cNvSpPr>
          <p:nvPr>
            <p:ph type="subTitle" idx="1"/>
          </p:nvPr>
        </p:nvSpPr>
        <p:spPr/>
        <p:txBody>
          <a:bodyPr/>
          <a:lstStyle/>
          <a:p>
            <a:r>
              <a:rPr lang="en-US" dirty="0" err="1" smtClean="0"/>
              <a:t>Sondos</a:t>
            </a:r>
            <a:r>
              <a:rPr lang="en-US" dirty="0" smtClean="0"/>
              <a:t> </a:t>
            </a:r>
            <a:r>
              <a:rPr lang="en-US" dirty="0" err="1" smtClean="0"/>
              <a:t>nassar</a:t>
            </a:r>
            <a:r>
              <a:rPr lang="en-US" dirty="0" smtClean="0"/>
              <a:t> </a:t>
            </a:r>
            <a:endParaRPr lang="ar-J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Diagnosis </a:t>
            </a:r>
            <a:endParaRPr lang="ar-JO" dirty="0"/>
          </a:p>
        </p:txBody>
      </p:sp>
      <p:sp>
        <p:nvSpPr>
          <p:cNvPr id="3" name="عنصر نائب للمحتوى 2"/>
          <p:cNvSpPr>
            <a:spLocks noGrp="1"/>
          </p:cNvSpPr>
          <p:nvPr>
            <p:ph idx="1"/>
          </p:nvPr>
        </p:nvSpPr>
        <p:spPr>
          <a:xfrm>
            <a:off x="727075" y="1260475"/>
            <a:ext cx="8100695" cy="2803525"/>
          </a:xfrm>
        </p:spPr>
        <p:txBody>
          <a:bodyPr/>
          <a:lstStyle/>
          <a:p>
            <a:pPr algn="l">
              <a:buNone/>
            </a:pPr>
            <a:r>
              <a:rPr lang="en-US" dirty="0" smtClean="0"/>
              <a:t>Clinically: </a:t>
            </a:r>
            <a:endParaRPr lang="ar-JO" dirty="0" smtClean="0"/>
          </a:p>
          <a:p>
            <a:pPr algn="l">
              <a:buNone/>
            </a:pPr>
            <a:r>
              <a:rPr lang="en-US" dirty="0" smtClean="0"/>
              <a:t>It based on the occurrence of </a:t>
            </a:r>
            <a:r>
              <a:rPr lang="en-US" b="1" dirty="0" smtClean="0"/>
              <a:t>at least two </a:t>
            </a:r>
            <a:r>
              <a:rPr lang="en-US" dirty="0" smtClean="0"/>
              <a:t>lesions in the CNS with appropriate </a:t>
            </a:r>
            <a:r>
              <a:rPr lang="en-US" dirty="0" smtClean="0"/>
              <a:t>clinical characteristics</a:t>
            </a:r>
            <a:r>
              <a:rPr lang="en-US" dirty="0" smtClean="0"/>
              <a:t>, separated in time and space</a:t>
            </a:r>
            <a:endParaRPr lang="ar-J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19735" y="965835"/>
            <a:ext cx="8355965" cy="5703570"/>
          </a:xfrm>
        </p:spPr>
        <p:txBody>
          <a:bodyPr>
            <a:normAutofit/>
          </a:bodyPr>
          <a:lstStyle/>
          <a:p>
            <a:pPr algn="l">
              <a:buNone/>
            </a:pPr>
            <a:r>
              <a:rPr lang="en-US" sz="2800" dirty="0" smtClean="0"/>
              <a:t>Some specialist investigations are now available, which may provide laboratory support for the diagnosis. The </a:t>
            </a:r>
            <a:r>
              <a:rPr lang="en-US" sz="2800" dirty="0" smtClean="0">
                <a:solidFill>
                  <a:srgbClr val="FF0000"/>
                </a:solidFill>
              </a:rPr>
              <a:t>aims</a:t>
            </a:r>
            <a:r>
              <a:rPr lang="en-US" sz="2800" dirty="0" smtClean="0"/>
              <a:t> of investigating a patient with presumed MS are:</a:t>
            </a:r>
            <a:endParaRPr lang="en-US" sz="2800" dirty="0" smtClean="0"/>
          </a:p>
          <a:p>
            <a:pPr algn="l">
              <a:buNone/>
            </a:pPr>
            <a:r>
              <a:rPr lang="en-US" sz="2800" dirty="0" smtClean="0">
                <a:solidFill>
                  <a:schemeClr val="accent2">
                    <a:lumMod val="75000"/>
                  </a:schemeClr>
                </a:solidFill>
              </a:rPr>
              <a:t>● providing anatomical evidence of separate lesions in the CNS,</a:t>
            </a:r>
            <a:endParaRPr lang="en-US" sz="2800" dirty="0" smtClean="0">
              <a:solidFill>
                <a:schemeClr val="accent2">
                  <a:lumMod val="75000"/>
                </a:schemeClr>
              </a:solidFill>
            </a:endParaRPr>
          </a:p>
          <a:p>
            <a:pPr algn="l">
              <a:buNone/>
            </a:pPr>
            <a:r>
              <a:rPr lang="en-US" sz="2800" dirty="0" smtClean="0">
                <a:solidFill>
                  <a:schemeClr val="accent2">
                    <a:lumMod val="75000"/>
                  </a:schemeClr>
                </a:solidFill>
              </a:rPr>
              <a:t>● obtaining evidence of disturbed CNS immunology,</a:t>
            </a:r>
            <a:endParaRPr lang="en-US" sz="2800" dirty="0" smtClean="0">
              <a:solidFill>
                <a:schemeClr val="accent2">
                  <a:lumMod val="75000"/>
                </a:schemeClr>
              </a:solidFill>
            </a:endParaRPr>
          </a:p>
          <a:p>
            <a:pPr algn="l">
              <a:buNone/>
            </a:pPr>
            <a:r>
              <a:rPr lang="en-US" sz="2800" dirty="0" smtClean="0">
                <a:solidFill>
                  <a:schemeClr val="accent2">
                    <a:lumMod val="75000"/>
                  </a:schemeClr>
                </a:solidFill>
              </a:rPr>
              <a:t>● excluding other diagnoses</a:t>
            </a:r>
            <a:r>
              <a:rPr lang="en-US" sz="2800" dirty="0" smtClean="0"/>
              <a:t>.</a:t>
            </a:r>
            <a:endParaRPr lang="en-US" sz="28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6575" y="612140"/>
            <a:ext cx="7986395" cy="4093845"/>
          </a:xfrm>
        </p:spPr>
        <p:txBody>
          <a:bodyPr/>
          <a:lstStyle/>
          <a:p>
            <a:pPr algn="l">
              <a:buNone/>
            </a:pPr>
            <a:r>
              <a:rPr lang="en-US" sz="2800" b="1" u="sng" dirty="0" smtClean="0">
                <a:solidFill>
                  <a:srgbClr val="FF0000"/>
                </a:solidFill>
                <a:effectLst>
                  <a:outerShdw blurRad="38100" dist="38100" dir="2700000" algn="tl">
                    <a:srgbClr val="000000">
                      <a:alpha val="43137"/>
                    </a:srgbClr>
                  </a:outerShdw>
                </a:effectLst>
              </a:rPr>
              <a:t>MR imaging of the brain and spinal cord</a:t>
            </a:r>
            <a:endParaRPr lang="en-US" sz="2800" b="1" u="sng" dirty="0" smtClean="0">
              <a:solidFill>
                <a:srgbClr val="FF0000"/>
              </a:solidFill>
              <a:effectLst>
                <a:outerShdw blurRad="38100" dist="38100" dir="2700000" algn="tl">
                  <a:srgbClr val="000000">
                    <a:alpha val="43137"/>
                  </a:srgbClr>
                </a:outerShdw>
              </a:effectLst>
            </a:endParaRPr>
          </a:p>
          <a:p>
            <a:pPr algn="l">
              <a:buNone/>
            </a:pPr>
            <a:r>
              <a:rPr lang="en-US" sz="2800" dirty="0" smtClean="0"/>
              <a:t>Which may reveal lesions corresponding to plaques of </a:t>
            </a:r>
            <a:r>
              <a:rPr lang="en-US" sz="2800" dirty="0" err="1" smtClean="0"/>
              <a:t>demyelination.</a:t>
            </a:r>
            <a:endParaRPr lang="en-US" sz="2800" dirty="0" smtClean="0"/>
          </a:p>
          <a:p>
            <a:pPr algn="l">
              <a:buNone/>
            </a:pPr>
            <a:r>
              <a:rPr lang="en-US" sz="2800" dirty="0" smtClean="0"/>
              <a:t>However, these abnormalities are not specific to MS (cerebral small </a:t>
            </a:r>
            <a:r>
              <a:rPr lang="en-US" sz="2800" dirty="0" err="1" smtClean="0"/>
              <a:t>vesse</a:t>
            </a:r>
            <a:r>
              <a:rPr lang="en-US" sz="2800" dirty="0" smtClean="0"/>
              <a:t> disease may appear similar) and some MS patients may have false </a:t>
            </a:r>
            <a:r>
              <a:rPr lang="en-US" sz="2800" dirty="0" err="1" smtClean="0"/>
              <a:t>negative MRscans</a:t>
            </a:r>
            <a:endParaRPr lang="en-US" sz="2800" dirty="0" err="1"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descr="ms.png"/>
          <p:cNvPicPr>
            <a:picLocks noGrp="1" noChangeAspect="1"/>
          </p:cNvPicPr>
          <p:nvPr>
            <p:ph idx="1"/>
          </p:nvPr>
        </p:nvPicPr>
        <p:blipFill>
          <a:blip r:embed="rId1" cstate="print"/>
          <a:stretch>
            <a:fillRect/>
          </a:stretch>
        </p:blipFill>
        <p:spPr>
          <a:xfrm>
            <a:off x="1259632" y="1556792"/>
            <a:ext cx="7424825" cy="4176464"/>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654050"/>
            <a:ext cx="8534400" cy="4938395"/>
          </a:xfrm>
        </p:spPr>
        <p:txBody>
          <a:bodyPr>
            <a:normAutofit lnSpcReduction="10000"/>
          </a:bodyPr>
          <a:lstStyle/>
          <a:p>
            <a:pPr algn="l">
              <a:buNone/>
            </a:pPr>
            <a:r>
              <a:rPr lang="en-US" sz="2400" dirty="0" smtClean="0"/>
              <a:t>Despite these drawbacks, criteria have now been developed whereby it is possible to diagnose MS after a first clinical attack (‘</a:t>
            </a:r>
            <a:r>
              <a:rPr lang="en-US" sz="2400" b="1" dirty="0" smtClean="0"/>
              <a:t>clinically isolated syndrome’), </a:t>
            </a:r>
            <a:r>
              <a:rPr lang="en-US" sz="2400" dirty="0" smtClean="0"/>
              <a:t>on the basis of strictly defined MR features</a:t>
            </a:r>
            <a:endParaRPr lang="en-US" sz="2400" dirty="0" smtClean="0"/>
          </a:p>
          <a:p>
            <a:pPr algn="l">
              <a:buNone/>
            </a:pPr>
            <a:r>
              <a:rPr lang="en-US" sz="2400" dirty="0" smtClean="0"/>
              <a:t>● </a:t>
            </a:r>
            <a:r>
              <a:rPr lang="en-US" sz="2400" dirty="0" smtClean="0">
                <a:solidFill>
                  <a:schemeClr val="accent2">
                    <a:lumMod val="75000"/>
                  </a:schemeClr>
                </a:solidFill>
              </a:rPr>
              <a:t>Visual evoked potentials</a:t>
            </a:r>
            <a:r>
              <a:rPr lang="en-US" sz="2400" dirty="0" smtClean="0"/>
              <a:t>, which may show delayed central conduction in the visual pathways e.g. as a result of previous subclinical optic neuritis.</a:t>
            </a:r>
            <a:endParaRPr lang="en-US" sz="2400" dirty="0" smtClean="0"/>
          </a:p>
          <a:p>
            <a:pPr algn="l">
              <a:buNone/>
            </a:pPr>
            <a:r>
              <a:rPr lang="en-US" sz="2400" dirty="0" smtClean="0"/>
              <a:t>● </a:t>
            </a:r>
            <a:r>
              <a:rPr lang="en-US" sz="2400" dirty="0" smtClean="0">
                <a:solidFill>
                  <a:schemeClr val="accent2">
                    <a:lumMod val="75000"/>
                  </a:schemeClr>
                </a:solidFill>
              </a:rPr>
              <a:t>CSF examination</a:t>
            </a:r>
            <a:r>
              <a:rPr lang="en-US" sz="2400" dirty="0" smtClean="0"/>
              <a:t>, which may demonstrate nonspecific changes including a </a:t>
            </a:r>
            <a:r>
              <a:rPr lang="en-US" sz="2400" dirty="0" err="1" smtClean="0"/>
              <a:t>lymphocytosis</a:t>
            </a:r>
            <a:r>
              <a:rPr lang="en-US" sz="2400" dirty="0" smtClean="0"/>
              <a:t> with active disease, and raised protein (particularly </a:t>
            </a:r>
            <a:r>
              <a:rPr lang="en-US" sz="2400" dirty="0" err="1" smtClean="0"/>
              <a:t>immunoglobulins</a:t>
            </a:r>
            <a:r>
              <a:rPr lang="en-US" sz="2400" dirty="0" smtClean="0"/>
              <a:t>). </a:t>
            </a:r>
            <a:endParaRPr lang="en-US" sz="2400" dirty="0" smtClean="0"/>
          </a:p>
          <a:p>
            <a:pPr marL="0" indent="0" algn="l">
              <a:buNone/>
            </a:pPr>
            <a:r>
              <a:rPr lang="en-US" sz="2400" dirty="0" smtClean="0">
                <a:sym typeface="+mn-ea"/>
              </a:rPr>
              <a:t>● </a:t>
            </a:r>
            <a:r>
              <a:rPr lang="en-US" sz="2400" dirty="0" smtClean="0"/>
              <a:t>A more sophisticated CSF test for MS is the detection of ‘</a:t>
            </a:r>
            <a:r>
              <a:rPr lang="en-US" sz="2400" b="1" dirty="0" err="1" smtClean="0"/>
              <a:t>oligoclonal</a:t>
            </a:r>
            <a:r>
              <a:rPr lang="en-US" sz="2400" b="1" dirty="0" smtClean="0"/>
              <a:t> bands’ </a:t>
            </a:r>
            <a:r>
              <a:rPr lang="en-US" sz="2400" dirty="0" smtClean="0"/>
              <a:t>by electrophoresis, indicative of local synthesis of </a:t>
            </a:r>
            <a:r>
              <a:rPr lang="en-US" sz="2400" dirty="0" err="1" smtClean="0"/>
              <a:t>immunoglobulins</a:t>
            </a:r>
            <a:r>
              <a:rPr lang="en-US" sz="2400" dirty="0" smtClean="0"/>
              <a:t> within the CNS.</a:t>
            </a:r>
            <a:endParaRPr lang="en-US"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17681"/>
            <a:ext cx="8229600" cy="4525963"/>
          </a:xfrm>
        </p:spPr>
        <p:txBody>
          <a:bodyPr/>
          <a:lstStyle/>
          <a:p>
            <a:pPr algn="l" rtl="0"/>
            <a:r>
              <a:rPr lang="en-US" sz="2400" dirty="0" smtClean="0"/>
              <a:t>MS is more common in areas of temperate than tropical climate.  the geographical variation may also suggest a role for environmental factors, e.g. viruses. </a:t>
            </a:r>
            <a:endParaRPr lang="en-US" sz="2400" dirty="0" smtClean="0"/>
          </a:p>
          <a:p>
            <a:pPr algn="l" rtl="0"/>
            <a:r>
              <a:rPr lang="en-US" sz="2400" dirty="0" smtClean="0"/>
              <a:t>The disease is</a:t>
            </a:r>
            <a:r>
              <a:rPr lang="en-US" sz="2400" b="1" dirty="0" smtClean="0">
                <a:solidFill>
                  <a:srgbClr val="00B050"/>
                </a:solidFill>
              </a:rPr>
              <a:t> more common in females than males (approximately 3:1)</a:t>
            </a:r>
            <a:r>
              <a:rPr lang="en-US" sz="2400" dirty="0" smtClean="0"/>
              <a:t>. It may develop at any age, though its </a:t>
            </a:r>
            <a:r>
              <a:rPr lang="en-US" sz="2400" dirty="0" err="1" smtClean="0"/>
              <a:t>ﬁrst</a:t>
            </a:r>
            <a:r>
              <a:rPr lang="en-US" sz="2400" dirty="0" smtClean="0"/>
              <a:t> onset is rare in children and the elderly. The usual age of presentation is between 20 and 40 years. In the UK, its prevalence is approximately 1 in 1000.</a:t>
            </a:r>
            <a:endParaRPr lang="en-US" sz="2400" dirty="0" smtClean="0"/>
          </a:p>
        </p:txBody>
      </p:sp>
      <p:sp>
        <p:nvSpPr>
          <p:cNvPr id="4" name="مستطيل 3"/>
          <p:cNvSpPr/>
          <p:nvPr/>
        </p:nvSpPr>
        <p:spPr>
          <a:xfrm>
            <a:off x="428596" y="357166"/>
            <a:ext cx="4435831" cy="923330"/>
          </a:xfrm>
          <a:prstGeom prst="rect">
            <a:avLst/>
          </a:prstGeom>
          <a:noFill/>
        </p:spPr>
        <p:txBody>
          <a:bodyPr wrap="none" lIns="91440" tIns="45720" rIns="91440" bIns="45720">
            <a:spAutoFit/>
          </a:bodyPr>
          <a:lstStyle/>
          <a:p>
            <a:pPr algn="ctr"/>
            <a:r>
              <a:rPr lang="en-U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Epidemiology</a:t>
            </a:r>
            <a:r>
              <a:rPr lang="en-U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5" name="صورة 4" descr="Screenshot_20180829-151405.jpg"/>
          <p:cNvPicPr>
            <a:picLocks noChangeAspect="1"/>
          </p:cNvPicPr>
          <p:nvPr/>
        </p:nvPicPr>
        <p:blipFill>
          <a:blip r:embed="rId1" cstate="print"/>
          <a:stretch>
            <a:fillRect/>
          </a:stretch>
        </p:blipFill>
        <p:spPr>
          <a:xfrm>
            <a:off x="6500826" y="1"/>
            <a:ext cx="2643174" cy="1486786"/>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00710" y="304165"/>
            <a:ext cx="8332470" cy="6293485"/>
          </a:xfrm>
        </p:spPr>
        <p:txBody>
          <a:bodyPr>
            <a:normAutofit lnSpcReduction="20000"/>
          </a:bodyPr>
          <a:lstStyle/>
          <a:p>
            <a:pPr algn="l">
              <a:buNone/>
            </a:pPr>
            <a:r>
              <a:rPr lang="en-US" sz="2400" dirty="0" smtClean="0">
                <a:solidFill>
                  <a:srgbClr val="FF0000"/>
                </a:solidFill>
              </a:rPr>
              <a:t>Investigation is more important in patients with primary progressive disease </a:t>
            </a:r>
            <a:r>
              <a:rPr lang="en-US" sz="2400" dirty="0" smtClean="0"/>
              <a:t>where the classical clinical diagnostic criteria are not applicable by definition. </a:t>
            </a:r>
            <a:endParaRPr lang="en-US" sz="2400" dirty="0" smtClean="0"/>
          </a:p>
          <a:p>
            <a:pPr algn="l">
              <a:buNone/>
            </a:pPr>
            <a:r>
              <a:rPr lang="en-US" sz="2400" dirty="0" smtClean="0"/>
              <a:t>..These patients usually present with a progressive spastic </a:t>
            </a:r>
            <a:r>
              <a:rPr lang="en-US" sz="2400" dirty="0" err="1" smtClean="0"/>
              <a:t>paraparesis</a:t>
            </a:r>
            <a:r>
              <a:rPr lang="en-US" sz="2400" dirty="0" smtClean="0"/>
              <a:t>. The salient investigation in their case is spinal imaging by MR to exclude a compressive lesion of the spinal cord(e.g., </a:t>
            </a:r>
            <a:r>
              <a:rPr lang="en-US" sz="2400" dirty="0" err="1" smtClean="0"/>
              <a:t>tumour</a:t>
            </a:r>
            <a:r>
              <a:rPr lang="en-US" sz="2400" dirty="0" smtClean="0"/>
              <a:t>), which is the main differential diagnosis</a:t>
            </a:r>
            <a:endParaRPr lang="en-US" sz="2400" dirty="0" smtClean="0"/>
          </a:p>
          <a:p>
            <a:pPr algn="l">
              <a:buNone/>
            </a:pPr>
            <a:r>
              <a:rPr lang="en-US" sz="2400" dirty="0" smtClean="0"/>
              <a:t>and is potentially treatable. </a:t>
            </a:r>
            <a:endParaRPr lang="en-US" sz="2400" dirty="0" smtClean="0"/>
          </a:p>
          <a:p>
            <a:pPr algn="l">
              <a:buNone/>
            </a:pPr>
            <a:r>
              <a:rPr lang="en-US" sz="2400" dirty="0" smtClean="0">
                <a:solidFill>
                  <a:schemeClr val="accent2">
                    <a:lumMod val="75000"/>
                  </a:schemeClr>
                </a:solidFill>
              </a:rPr>
              <a:t>Other differential diagnoses of MS include:</a:t>
            </a:r>
            <a:endParaRPr lang="en-US" sz="2400" dirty="0" smtClean="0">
              <a:solidFill>
                <a:schemeClr val="accent2">
                  <a:lumMod val="75000"/>
                </a:schemeClr>
              </a:solidFill>
            </a:endParaRPr>
          </a:p>
          <a:p>
            <a:pPr algn="l">
              <a:buNone/>
            </a:pPr>
            <a:r>
              <a:rPr lang="en-US" sz="2400" dirty="0" smtClean="0"/>
              <a:t> </a:t>
            </a:r>
            <a:r>
              <a:rPr lang="en-US" sz="2400" dirty="0" smtClean="0">
                <a:solidFill>
                  <a:srgbClr val="FF0000"/>
                </a:solidFill>
              </a:rPr>
              <a:t>for relapsing and remitting disease</a:t>
            </a:r>
            <a:endParaRPr lang="en-US" sz="2400" dirty="0" smtClean="0">
              <a:solidFill>
                <a:srgbClr val="FF0000"/>
              </a:solidFill>
            </a:endParaRPr>
          </a:p>
          <a:p>
            <a:pPr algn="l">
              <a:buNone/>
            </a:pPr>
            <a:r>
              <a:rPr lang="en-US" sz="2400" dirty="0" smtClean="0"/>
              <a:t>● </a:t>
            </a:r>
            <a:r>
              <a:rPr lang="en-US" sz="2400" dirty="0" err="1" smtClean="0"/>
              <a:t>sarcoidosis</a:t>
            </a:r>
            <a:r>
              <a:rPr lang="en-US" sz="2400" dirty="0" smtClean="0"/>
              <a:t>,</a:t>
            </a:r>
            <a:endParaRPr lang="en-US" sz="2400" dirty="0" smtClean="0"/>
          </a:p>
          <a:p>
            <a:pPr algn="l">
              <a:buNone/>
            </a:pPr>
            <a:r>
              <a:rPr lang="en-US" sz="2400" dirty="0" smtClean="0"/>
              <a:t>● systemic lupus </a:t>
            </a:r>
            <a:r>
              <a:rPr lang="en-US" sz="2400" dirty="0" err="1" smtClean="0"/>
              <a:t>erythematosus</a:t>
            </a:r>
            <a:r>
              <a:rPr lang="en-US" sz="2400" dirty="0" smtClean="0"/>
              <a:t>,</a:t>
            </a:r>
            <a:endParaRPr lang="en-US" sz="2400" dirty="0" smtClean="0"/>
          </a:p>
          <a:p>
            <a:pPr algn="l">
              <a:buNone/>
            </a:pPr>
            <a:r>
              <a:rPr lang="en-US" sz="2400" dirty="0" smtClean="0"/>
              <a:t>● TIA;</a:t>
            </a:r>
            <a:endParaRPr lang="en-US" sz="2400" dirty="0" smtClean="0"/>
          </a:p>
          <a:p>
            <a:pPr algn="l">
              <a:buNone/>
            </a:pPr>
            <a:r>
              <a:rPr lang="en-US" sz="2400" dirty="0" smtClean="0">
                <a:solidFill>
                  <a:srgbClr val="FF0000"/>
                </a:solidFill>
              </a:rPr>
              <a:t>For progressive disease</a:t>
            </a:r>
            <a:endParaRPr lang="en-US" sz="2400" dirty="0" smtClean="0">
              <a:solidFill>
                <a:srgbClr val="FF0000"/>
              </a:solidFill>
            </a:endParaRPr>
          </a:p>
          <a:p>
            <a:pPr algn="l">
              <a:buNone/>
            </a:pPr>
            <a:r>
              <a:rPr lang="en-US" sz="2400" dirty="0" smtClean="0"/>
              <a:t>● motor </a:t>
            </a:r>
            <a:r>
              <a:rPr lang="en-US" sz="2400" dirty="0" err="1" smtClean="0"/>
              <a:t>neurone</a:t>
            </a:r>
            <a:r>
              <a:rPr lang="en-US" sz="2400" dirty="0" smtClean="0"/>
              <a:t> disease,</a:t>
            </a:r>
            <a:endParaRPr lang="en-US" sz="2400" dirty="0" smtClean="0"/>
          </a:p>
          <a:p>
            <a:pPr algn="l">
              <a:buNone/>
            </a:pPr>
            <a:r>
              <a:rPr lang="en-US" sz="2400" dirty="0" smtClean="0"/>
              <a:t>● spinal and </a:t>
            </a:r>
            <a:r>
              <a:rPr lang="en-US" sz="2400" dirty="0" err="1" smtClean="0"/>
              <a:t>cerebellar</a:t>
            </a:r>
            <a:r>
              <a:rPr lang="en-US" sz="2400" dirty="0" smtClean="0"/>
              <a:t> degenerations</a:t>
            </a:r>
            <a:endParaRPr lang="en-US" sz="24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Management </a:t>
            </a:r>
            <a:endParaRPr lang="ar-JO" dirty="0"/>
          </a:p>
        </p:txBody>
      </p:sp>
      <p:sp>
        <p:nvSpPr>
          <p:cNvPr id="3" name="عنصر نائب للمحتوى 2"/>
          <p:cNvSpPr>
            <a:spLocks noGrp="1"/>
          </p:cNvSpPr>
          <p:nvPr>
            <p:ph idx="1"/>
          </p:nvPr>
        </p:nvSpPr>
        <p:spPr/>
        <p:txBody>
          <a:bodyPr/>
          <a:lstStyle/>
          <a:p>
            <a:pPr algn="l">
              <a:buNone/>
            </a:pPr>
            <a:r>
              <a:rPr lang="en-US" dirty="0" smtClean="0"/>
              <a:t>While no cure is yet available for MS, there </a:t>
            </a:r>
            <a:r>
              <a:rPr lang="en-US" dirty="0" smtClean="0"/>
              <a:t>are three </a:t>
            </a:r>
            <a:r>
              <a:rPr lang="en-US" dirty="0" smtClean="0"/>
              <a:t>important aspects of treatment:</a:t>
            </a:r>
            <a:endParaRPr lang="en-US" dirty="0" smtClean="0"/>
          </a:p>
          <a:p>
            <a:pPr algn="l">
              <a:buNone/>
            </a:pPr>
            <a:r>
              <a:rPr lang="en-US" dirty="0" smtClean="0"/>
              <a:t>● management of an acute relapse,</a:t>
            </a:r>
            <a:endParaRPr lang="en-US" dirty="0" smtClean="0"/>
          </a:p>
          <a:p>
            <a:pPr algn="l">
              <a:buNone/>
            </a:pPr>
            <a:r>
              <a:rPr lang="en-US" dirty="0" smtClean="0"/>
              <a:t>● modification of the course of the disease,</a:t>
            </a:r>
            <a:endParaRPr lang="en-US" dirty="0" smtClean="0"/>
          </a:p>
          <a:p>
            <a:pPr algn="l">
              <a:buNone/>
            </a:pPr>
            <a:r>
              <a:rPr lang="en-US" dirty="0" smtClean="0"/>
              <a:t>● control of symptoms</a:t>
            </a:r>
            <a:endParaRPr lang="ar-JO"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a:buNone/>
            </a:pPr>
            <a:r>
              <a:rPr lang="en-US" b="1" dirty="0" smtClean="0"/>
              <a:t>Management of an acute </a:t>
            </a:r>
            <a:r>
              <a:rPr lang="en-US" b="1" dirty="0" smtClean="0"/>
              <a:t>relapse</a:t>
            </a:r>
            <a:endParaRPr lang="en-US" b="1" dirty="0" smtClean="0"/>
          </a:p>
          <a:p>
            <a:pPr algn="l">
              <a:buNone/>
            </a:pPr>
            <a:r>
              <a:rPr lang="en-US" dirty="0" smtClean="0"/>
              <a:t>may be treated with </a:t>
            </a:r>
            <a:r>
              <a:rPr lang="en-US" sz="3600" b="1" dirty="0" smtClean="0">
                <a:solidFill>
                  <a:srgbClr val="FF0000"/>
                </a:solidFill>
                <a:effectLst>
                  <a:outerShdw blurRad="38100" dist="38100" dir="2700000" algn="tl">
                    <a:srgbClr val="000000">
                      <a:alpha val="43137"/>
                    </a:srgbClr>
                  </a:outerShdw>
                </a:effectLst>
              </a:rPr>
              <a:t>corticosteroids.</a:t>
            </a:r>
            <a:endParaRPr lang="en-US" sz="3600" b="1" dirty="0" smtClean="0">
              <a:solidFill>
                <a:srgbClr val="FF0000"/>
              </a:solidFill>
              <a:effectLst>
                <a:outerShdw blurRad="38100" dist="38100" dir="2700000" algn="tl">
                  <a:srgbClr val="000000">
                    <a:alpha val="43137"/>
                  </a:srgbClr>
                </a:outerShdw>
              </a:effectLst>
            </a:endParaRPr>
          </a:p>
          <a:p>
            <a:pPr algn="l">
              <a:buNone/>
            </a:pPr>
            <a:r>
              <a:rPr lang="en-US" dirty="0" smtClean="0"/>
              <a:t>Currently, these are given in the form of </a:t>
            </a:r>
            <a:r>
              <a:rPr lang="en-US" dirty="0" err="1" smtClean="0"/>
              <a:t>highdose </a:t>
            </a:r>
            <a:r>
              <a:rPr lang="en-US" dirty="0" err="1" smtClean="0">
                <a:solidFill>
                  <a:srgbClr val="FF0000"/>
                </a:solidFill>
              </a:rPr>
              <a:t>methylprednisolone</a:t>
            </a:r>
            <a:r>
              <a:rPr lang="en-US" dirty="0" smtClean="0"/>
              <a:t>, intravenously or orally (500mg to 1 g daily for 3–5 days)</a:t>
            </a:r>
            <a:endParaRPr lang="ar-JO"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3505" y="0"/>
            <a:ext cx="8830310" cy="1143000"/>
          </a:xfrm>
        </p:spPr>
        <p:txBody>
          <a:bodyPr>
            <a:normAutofit fontScale="90000"/>
          </a:bodyPr>
          <a:lstStyle/>
          <a:p>
            <a:pPr algn="l"/>
            <a:r>
              <a:rPr lang="en-US" b="1" dirty="0" smtClean="0"/>
              <a:t>Modification of the course of the disease</a:t>
            </a:r>
            <a:endParaRPr lang="ar-JO" dirty="0"/>
          </a:p>
        </p:txBody>
      </p:sp>
      <p:sp>
        <p:nvSpPr>
          <p:cNvPr id="3" name="عنصر نائب للمحتوى 2"/>
          <p:cNvSpPr>
            <a:spLocks noGrp="1"/>
          </p:cNvSpPr>
          <p:nvPr>
            <p:ph idx="1"/>
          </p:nvPr>
        </p:nvSpPr>
        <p:spPr>
          <a:xfrm>
            <a:off x="282575" y="1143635"/>
            <a:ext cx="8651240" cy="5714365"/>
          </a:xfrm>
        </p:spPr>
        <p:txBody>
          <a:bodyPr>
            <a:normAutofit fontScale="67500" lnSpcReduction="20000"/>
          </a:bodyPr>
          <a:lstStyle/>
          <a:p>
            <a:pPr algn="l">
              <a:buNone/>
            </a:pPr>
            <a:r>
              <a:rPr lang="en-US" dirty="0" smtClean="0"/>
              <a:t>novel immunotherapeutic agents with the aim of altering the rate of progression of MS, or at least reducing relapse rate, without severe side effects, e.g. </a:t>
            </a:r>
            <a:r>
              <a:rPr lang="en-US" sz="4000" b="1" u="sng" dirty="0" smtClean="0">
                <a:solidFill>
                  <a:srgbClr val="FF0000"/>
                </a:solidFill>
                <a:effectLst>
                  <a:outerShdw blurRad="38100" dist="38100" dir="2700000" algn="tl">
                    <a:srgbClr val="000000">
                      <a:alpha val="43137"/>
                    </a:srgbClr>
                  </a:outerShdw>
                </a:effectLst>
              </a:rPr>
              <a:t>interferon-beta and </a:t>
            </a:r>
            <a:r>
              <a:rPr lang="en-US" sz="4000" b="1" u="sng" dirty="0" err="1" smtClean="0">
                <a:solidFill>
                  <a:srgbClr val="FF0000"/>
                </a:solidFill>
                <a:effectLst>
                  <a:outerShdw blurRad="38100" dist="38100" dir="2700000" algn="tl">
                    <a:srgbClr val="000000">
                      <a:alpha val="43137"/>
                    </a:srgbClr>
                  </a:outerShdw>
                </a:effectLst>
              </a:rPr>
              <a:t>glatiramer</a:t>
            </a:r>
            <a:r>
              <a:rPr lang="en-US" sz="4000" b="1" u="sng" dirty="0" smtClean="0">
                <a:solidFill>
                  <a:srgbClr val="FF0000"/>
                </a:solidFill>
                <a:effectLst>
                  <a:outerShdw blurRad="38100" dist="38100" dir="2700000" algn="tl">
                    <a:srgbClr val="000000">
                      <a:alpha val="43137"/>
                    </a:srgbClr>
                  </a:outerShdw>
                </a:effectLst>
              </a:rPr>
              <a:t> acetate</a:t>
            </a:r>
            <a:r>
              <a:rPr lang="en-US" dirty="0" smtClean="0"/>
              <a:t>,</a:t>
            </a:r>
            <a:endParaRPr lang="en-US" dirty="0" smtClean="0"/>
          </a:p>
          <a:p>
            <a:pPr algn="l">
              <a:buNone/>
            </a:pPr>
            <a:r>
              <a:rPr lang="en-US" dirty="0" smtClean="0"/>
              <a:t>These provide some </a:t>
            </a:r>
            <a:r>
              <a:rPr lang="en-US" dirty="0" smtClean="0"/>
              <a:t>protection against relapses (</a:t>
            </a:r>
            <a:r>
              <a:rPr lang="en-US" dirty="0" smtClean="0"/>
              <a:t>approximately 30</a:t>
            </a:r>
            <a:r>
              <a:rPr lang="en-US" dirty="0" smtClean="0"/>
              <a:t>% reduction in relapse frequency) and </a:t>
            </a:r>
            <a:r>
              <a:rPr lang="en-US" dirty="0" smtClean="0"/>
              <a:t>possibly a </a:t>
            </a:r>
            <a:r>
              <a:rPr lang="en-US" dirty="0" smtClean="0"/>
              <a:t>small slowing of the rate of progression.</a:t>
            </a:r>
            <a:endParaRPr lang="en-US" dirty="0" smtClean="0"/>
          </a:p>
          <a:p>
            <a:pPr algn="l">
              <a:buNone/>
            </a:pPr>
            <a:r>
              <a:rPr lang="en-US" sz="4000" b="1" dirty="0" smtClean="0">
                <a:solidFill>
                  <a:srgbClr val="FF0000"/>
                </a:solidFill>
                <a:effectLst>
                  <a:outerShdw blurRad="38100" dist="38100" dir="2700000" algn="tl">
                    <a:srgbClr val="000000">
                      <a:alpha val="43137"/>
                    </a:srgbClr>
                  </a:outerShdw>
                </a:effectLst>
              </a:rPr>
              <a:t>A monoclonal antibody, </a:t>
            </a:r>
            <a:r>
              <a:rPr lang="en-US" sz="4000" b="1" dirty="0" err="1" smtClean="0">
                <a:solidFill>
                  <a:srgbClr val="FF0000"/>
                </a:solidFill>
                <a:effectLst>
                  <a:outerShdw blurRad="38100" dist="38100" dir="2700000" algn="tl">
                    <a:srgbClr val="000000">
                      <a:alpha val="43137"/>
                    </a:srgbClr>
                  </a:outerShdw>
                </a:effectLst>
              </a:rPr>
              <a:t>natalizumab</a:t>
            </a:r>
            <a:r>
              <a:rPr lang="en-US" dirty="0" smtClean="0"/>
              <a:t>, is effective as interferon-beta, </a:t>
            </a:r>
            <a:r>
              <a:rPr lang="en-US" dirty="0" smtClean="0"/>
              <a:t>and is </a:t>
            </a:r>
            <a:r>
              <a:rPr lang="en-US" dirty="0" smtClean="0"/>
              <a:t>used to treat aggressive relapsing–remitting MS.</a:t>
            </a:r>
            <a:endParaRPr lang="en-US" dirty="0" smtClean="0"/>
          </a:p>
          <a:p>
            <a:pPr algn="l">
              <a:buNone/>
            </a:pPr>
            <a:r>
              <a:rPr lang="en-US" dirty="0" smtClean="0"/>
              <a:t>It has the drawback of a low risk of </a:t>
            </a:r>
            <a:r>
              <a:rPr lang="en-US" dirty="0" smtClean="0"/>
              <a:t>progressive multifocal </a:t>
            </a:r>
            <a:r>
              <a:rPr lang="en-US" dirty="0" err="1" smtClean="0"/>
              <a:t>leucoencephalopathy</a:t>
            </a:r>
            <a:r>
              <a:rPr lang="en-US" dirty="0" smtClean="0"/>
              <a:t> </a:t>
            </a:r>
            <a:endParaRPr lang="en-US" dirty="0" smtClean="0"/>
          </a:p>
          <a:p>
            <a:pPr algn="l">
              <a:buNone/>
            </a:pPr>
            <a:r>
              <a:rPr lang="en-US" dirty="0" smtClean="0"/>
              <a:t>.. </a:t>
            </a:r>
            <a:r>
              <a:rPr lang="en-US" dirty="0" err="1" smtClean="0"/>
              <a:t>Mitoxantrone</a:t>
            </a:r>
            <a:r>
              <a:rPr lang="en-US" dirty="0" smtClean="0"/>
              <a:t>, a chemotherapeutic agent, is an alternative to </a:t>
            </a:r>
            <a:r>
              <a:rPr lang="en-US" dirty="0" err="1" smtClean="0"/>
              <a:t>natalizumab</a:t>
            </a:r>
            <a:r>
              <a:rPr lang="en-US" dirty="0" smtClean="0"/>
              <a:t>, but also has potentially serious adverse effects, including </a:t>
            </a:r>
            <a:r>
              <a:rPr lang="en-US" b="1" u="sng" dirty="0" err="1" smtClean="0">
                <a:effectLst>
                  <a:outerShdw blurRad="38100" dist="38100" dir="2700000" algn="tl">
                    <a:srgbClr val="000000">
                      <a:alpha val="43137"/>
                    </a:srgbClr>
                  </a:outerShdw>
                </a:effectLst>
              </a:rPr>
              <a:t>cardiotoxicity</a:t>
            </a:r>
            <a:r>
              <a:rPr lang="en-US" b="1" u="sng" dirty="0" smtClean="0">
                <a:effectLst>
                  <a:outerShdw blurRad="38100" dist="38100" dir="2700000" algn="tl">
                    <a:srgbClr val="000000">
                      <a:alpha val="43137"/>
                    </a:srgbClr>
                  </a:outerShdw>
                </a:effectLst>
              </a:rPr>
              <a:t> and a risk (0.2%) of acute </a:t>
            </a:r>
            <a:r>
              <a:rPr lang="en-US" b="1" u="sng" dirty="0" err="1" smtClean="0">
                <a:effectLst>
                  <a:outerShdw blurRad="38100" dist="38100" dir="2700000" algn="tl">
                    <a:srgbClr val="000000">
                      <a:alpha val="43137"/>
                    </a:srgbClr>
                  </a:outerShdw>
                </a:effectLst>
              </a:rPr>
              <a:t>leukaemia</a:t>
            </a:r>
            <a:r>
              <a:rPr lang="en-US" dirty="0" smtClean="0"/>
              <a:t>. Patients </a:t>
            </a:r>
            <a:r>
              <a:rPr lang="en-US" dirty="0" smtClean="0"/>
              <a:t>receiving any of these </a:t>
            </a:r>
            <a:r>
              <a:rPr lang="en-US" dirty="0" smtClean="0"/>
              <a:t>disease-modifying therapies </a:t>
            </a:r>
            <a:r>
              <a:rPr lang="en-US" dirty="0" smtClean="0"/>
              <a:t>are best managed in specialist </a:t>
            </a:r>
            <a:r>
              <a:rPr lang="en-US" dirty="0" smtClean="0"/>
              <a:t>MS clinics.</a:t>
            </a:r>
            <a:endParaRPr lang="ar-J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fig12.jpg"/>
          <p:cNvPicPr>
            <a:picLocks noGrp="1" noChangeAspect="1"/>
          </p:cNvPicPr>
          <p:nvPr>
            <p:ph idx="1"/>
          </p:nvPr>
        </p:nvPicPr>
        <p:blipFill>
          <a:blip r:embed="rId1" cstate="print"/>
          <a:stretch>
            <a:fillRect/>
          </a:stretch>
        </p:blipFill>
        <p:spPr>
          <a:xfrm>
            <a:off x="314325" y="844550"/>
            <a:ext cx="8552815" cy="58166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74638"/>
            <a:ext cx="8686800" cy="1511288"/>
          </a:xfrm>
        </p:spPr>
        <p:txBody>
          <a:bodyPr>
            <a:normAutofit/>
          </a:bodyPr>
          <a:lstStyle/>
          <a:p>
            <a:r>
              <a:rPr lang="en-US" b="1" dirty="0" err="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Pathophysiology</a:t>
            </a:r>
            <a:r>
              <a:rPr lang="en-US"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 </a:t>
            </a:r>
            <a:br>
              <a:rPr lang="ar-SA"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br>
            <a:endParaRPr lang="en-US" dirty="0"/>
          </a:p>
        </p:txBody>
      </p:sp>
      <p:pic>
        <p:nvPicPr>
          <p:cNvPr id="4" name="عنصر نائب للمحتوى 3" descr="Screenshot_20180829-200644.jpg"/>
          <p:cNvPicPr>
            <a:picLocks noGrp="1" noChangeAspect="1"/>
          </p:cNvPicPr>
          <p:nvPr>
            <p:ph idx="1"/>
          </p:nvPr>
        </p:nvPicPr>
        <p:blipFill>
          <a:blip r:embed="rId1"/>
          <a:stretch>
            <a:fillRect/>
          </a:stretch>
        </p:blipFill>
        <p:spPr>
          <a:xfrm>
            <a:off x="1357290" y="1643050"/>
            <a:ext cx="6438770" cy="4911741"/>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4795" y="274955"/>
            <a:ext cx="8422005" cy="3027045"/>
          </a:xfrm>
        </p:spPr>
        <p:txBody>
          <a:bodyPr>
            <a:noAutofit/>
          </a:bodyPr>
          <a:lstStyle/>
          <a:p>
            <a:pPr algn="l"/>
            <a:r>
              <a:rPr lang="en-US" sz="2000" dirty="0" smtClean="0"/>
              <a:t>The disease primarily affects the </a:t>
            </a:r>
            <a:r>
              <a:rPr lang="en-US" sz="2000" b="1" dirty="0" smtClean="0">
                <a:solidFill>
                  <a:schemeClr val="accent1"/>
                </a:solidFill>
                <a:effectLst>
                  <a:outerShdw blurRad="38100" dist="25400" dir="5400000" algn="ctr" rotWithShape="0">
                    <a:srgbClr val="6E747A">
                      <a:alpha val="43000"/>
                    </a:srgbClr>
                  </a:outerShdw>
                </a:effectLst>
              </a:rPr>
              <a:t>white matter of the brain and spinal cord, and the optic nerves</a:t>
            </a:r>
            <a:r>
              <a:rPr lang="en-US" sz="2000" dirty="0" smtClean="0"/>
              <a:t>. Chronic </a:t>
            </a:r>
            <a:r>
              <a:rPr lang="en-US" sz="2000" dirty="0" err="1" smtClean="0"/>
              <a:t>inﬂammatory</a:t>
            </a:r>
            <a:r>
              <a:rPr lang="en-US" sz="2000" dirty="0" smtClean="0"/>
              <a:t> cells are present and myelin is damaged, There are relatively normal-appearing regions of white matter interspersed with foci of </a:t>
            </a:r>
            <a:r>
              <a:rPr lang="en-US" sz="2000" dirty="0" err="1" smtClean="0"/>
              <a:t>inﬂammation</a:t>
            </a:r>
            <a:r>
              <a:rPr lang="en-US" sz="2000" dirty="0" smtClean="0"/>
              <a:t> and </a:t>
            </a:r>
            <a:r>
              <a:rPr lang="en-US" sz="2000" dirty="0" err="1" smtClean="0"/>
              <a:t>demyelination</a:t>
            </a:r>
            <a:r>
              <a:rPr lang="en-US" sz="2000" dirty="0" smtClean="0"/>
              <a:t> known as</a:t>
            </a:r>
            <a:r>
              <a:rPr lang="en-US" sz="2000" b="1" dirty="0" smtClean="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rPr>
              <a:t> plaques </a:t>
            </a:r>
            <a:r>
              <a:rPr lang="en-US" sz="2000" dirty="0" smtClean="0"/>
              <a:t>, </a:t>
            </a:r>
            <a:r>
              <a:rPr lang="en-US" sz="2000" dirty="0" err="1" smtClean="0"/>
              <a:t>Inﬂammatory</a:t>
            </a:r>
            <a:r>
              <a:rPr lang="en-US" sz="2000" dirty="0" smtClean="0"/>
              <a:t> </a:t>
            </a:r>
            <a:r>
              <a:rPr lang="en-US" sz="2000" dirty="0" err="1" smtClean="0"/>
              <a:t>demyelination</a:t>
            </a:r>
            <a:r>
              <a:rPr lang="en-US" sz="2000" dirty="0" smtClean="0"/>
              <a:t> of CNS tracts leads to a reduction in their conduction velocity with distortion and loss of information </a:t>
            </a:r>
            <a:r>
              <a:rPr lang="en-US" sz="2000" dirty="0" err="1" smtClean="0"/>
              <a:t>trafﬁc</a:t>
            </a:r>
            <a:r>
              <a:rPr lang="en-US" sz="2000" dirty="0" smtClean="0"/>
              <a:t> along these pathways. Plaques evolve with time. At an early stage there is local breakdown of the blood–brain barrier, then evidence of </a:t>
            </a:r>
            <a:r>
              <a:rPr lang="en-US" sz="2000" dirty="0" err="1" smtClean="0"/>
              <a:t>inﬂammation</a:t>
            </a:r>
            <a:r>
              <a:rPr lang="en-US" sz="2000" dirty="0" smtClean="0"/>
              <a:t> with </a:t>
            </a:r>
            <a:r>
              <a:rPr lang="en-US" sz="2000" dirty="0" err="1" smtClean="0"/>
              <a:t>oedema</a:t>
            </a:r>
            <a:r>
              <a:rPr lang="en-US" sz="2000" dirty="0" smtClean="0"/>
              <a:t>, loss of myelin and the CNS equivalent of scar tissue( </a:t>
            </a:r>
            <a:r>
              <a:rPr lang="en-US" sz="2000" dirty="0" err="1" smtClean="0"/>
              <a:t>gliosis</a:t>
            </a:r>
            <a:r>
              <a:rPr lang="en-US" sz="2000" dirty="0" smtClean="0"/>
              <a:t> ) , The </a:t>
            </a:r>
            <a:r>
              <a:rPr lang="en-US" sz="2000" dirty="0" err="1" smtClean="0"/>
              <a:t>ﬁnal</a:t>
            </a:r>
            <a:r>
              <a:rPr lang="en-US" sz="2000" dirty="0" smtClean="0"/>
              <a:t> result, a shrunken area of sclerosis .</a:t>
            </a:r>
            <a:endParaRPr lang="en-US" sz="2000" dirty="0" smtClean="0"/>
          </a:p>
        </p:txBody>
      </p:sp>
      <p:pic>
        <p:nvPicPr>
          <p:cNvPr id="4" name="عنصر نائب للمحتوى 3" descr="Screenshot_20180829-200640.jpg"/>
          <p:cNvPicPr>
            <a:picLocks noGrp="1" noChangeAspect="1"/>
          </p:cNvPicPr>
          <p:nvPr>
            <p:ph idx="1"/>
          </p:nvPr>
        </p:nvPicPr>
        <p:blipFill>
          <a:blip r:embed="rId1"/>
          <a:stretch>
            <a:fillRect/>
          </a:stretch>
        </p:blipFill>
        <p:spPr>
          <a:xfrm>
            <a:off x="1328397" y="3302315"/>
            <a:ext cx="6715172" cy="3357586"/>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70660" y="642620"/>
            <a:ext cx="7673340" cy="2940050"/>
          </a:xfrm>
        </p:spPr>
        <p:txBody>
          <a:bodyPr>
            <a:normAutofit/>
          </a:bodyPr>
          <a:lstStyle/>
          <a:p>
            <a:pPr algn="l"/>
            <a:r>
              <a:rPr lang="en-US" sz="2800" dirty="0" smtClean="0"/>
              <a:t> 	Maybe associated with little clinical </a:t>
            </a:r>
            <a:r>
              <a:rPr lang="en-US" sz="2800" dirty="0" err="1" smtClean="0"/>
              <a:t>deﬁcit</a:t>
            </a:r>
            <a:r>
              <a:rPr lang="en-US" sz="2800" dirty="0" smtClean="0"/>
              <a:t> compared with that Present when the plaque was pathologically most active. This is partly because of </a:t>
            </a:r>
            <a:r>
              <a:rPr lang="en-US" sz="2800" dirty="0" err="1" smtClean="0"/>
              <a:t>remyelination</a:t>
            </a:r>
            <a:r>
              <a:rPr lang="en-US" sz="2800" dirty="0" smtClean="0"/>
              <a:t>, for which the CNS has some potential, and also </a:t>
            </a:r>
            <a:r>
              <a:rPr lang="en-US" sz="2800" dirty="0" err="1" smtClean="0"/>
              <a:t>signiﬁes</a:t>
            </a:r>
            <a:r>
              <a:rPr lang="en-US" sz="2800" dirty="0" smtClean="0"/>
              <a:t> a return of function with resolution of the </a:t>
            </a:r>
            <a:r>
              <a:rPr lang="en-US" sz="2800" dirty="0" err="1" smtClean="0"/>
              <a:t>inﬂammation</a:t>
            </a:r>
            <a:r>
              <a:rPr lang="en-US" sz="2800" dirty="0" smtClean="0"/>
              <a:t> and </a:t>
            </a:r>
            <a:r>
              <a:rPr lang="en-US" sz="2800" dirty="0" err="1" smtClean="0"/>
              <a:t>oedema</a:t>
            </a:r>
            <a:r>
              <a:rPr lang="en-US" sz="2800" dirty="0" smtClean="0"/>
              <a:t>.</a:t>
            </a:r>
            <a:endParaRPr lang="en-US" sz="2800" dirty="0"/>
          </a:p>
        </p:txBody>
      </p:sp>
      <p:pic>
        <p:nvPicPr>
          <p:cNvPr id="6" name="عنصر نائب للمحتوى 5" descr="bio1.jpg"/>
          <p:cNvPicPr>
            <a:picLocks noGrp="1" noChangeAspect="1"/>
          </p:cNvPicPr>
          <p:nvPr>
            <p:ph idx="1"/>
          </p:nvPr>
        </p:nvPicPr>
        <p:blipFill>
          <a:blip r:embed="rId1"/>
          <a:stretch>
            <a:fillRect/>
          </a:stretch>
        </p:blipFill>
        <p:spPr>
          <a:xfrm>
            <a:off x="1142976" y="3647276"/>
            <a:ext cx="7000924" cy="3210724"/>
          </a:xfrm>
        </p:spPr>
      </p:pic>
      <p:sp>
        <p:nvSpPr>
          <p:cNvPr id="5" name="مستطيل 4"/>
          <p:cNvSpPr/>
          <p:nvPr/>
        </p:nvSpPr>
        <p:spPr>
          <a:xfrm>
            <a:off x="357158" y="571480"/>
            <a:ext cx="1274708" cy="923330"/>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MS </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r>
              <a:rPr lang="en-US" dirty="0" smtClean="0"/>
              <a:t>THE cause ~ Unknown </a:t>
            </a:r>
            <a:endParaRPr lang="en-US" dirty="0"/>
          </a:p>
        </p:txBody>
      </p:sp>
      <p:sp>
        <p:nvSpPr>
          <p:cNvPr id="4" name="مستطيل 3"/>
          <p:cNvSpPr/>
          <p:nvPr/>
        </p:nvSpPr>
        <p:spPr>
          <a:xfrm>
            <a:off x="0" y="785794"/>
            <a:ext cx="7591951" cy="923330"/>
          </a:xfrm>
          <a:prstGeom prst="rect">
            <a:avLst/>
          </a:prstGeom>
          <a:noFill/>
        </p:spPr>
        <p:txBody>
          <a:bodyPr wrap="none" lIns="91440" tIns="45720" rIns="91440" bIns="45720">
            <a:spAutoFit/>
          </a:bodyPr>
          <a:lstStyle/>
          <a:p>
            <a:pPr algn="ctr"/>
            <a:r>
              <a:rPr lang="en-US" sz="5400" b="1" cap="none" spc="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Factors play </a:t>
            </a:r>
            <a:r>
              <a:rPr lang="en-U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a role in MS </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endParaRPr>
          </a:p>
        </p:txBody>
      </p:sp>
      <p:sp>
        <p:nvSpPr>
          <p:cNvPr id="7" name="مستطيل 6"/>
          <p:cNvSpPr/>
          <p:nvPr/>
        </p:nvSpPr>
        <p:spPr>
          <a:xfrm>
            <a:off x="642910" y="2071678"/>
            <a:ext cx="2597249" cy="923330"/>
          </a:xfrm>
          <a:prstGeom prst="rect">
            <a:avLst/>
          </a:prstGeom>
          <a:noFill/>
        </p:spPr>
        <p:txBody>
          <a:bodyPr wrap="none" lIns="91440" tIns="45720" rIns="91440" bIns="45720">
            <a:spAutoFit/>
          </a:bodyPr>
          <a:lstStyle/>
          <a:p>
            <a:pPr algn="ctr"/>
            <a:r>
              <a:rPr lang="en-US" sz="5400" b="1" spc="50" dirty="0" smtClean="0">
                <a:ln w="13500">
                  <a:solidFill>
                    <a:schemeClr val="accent1">
                      <a:shade val="2500"/>
                      <a:alpha val="6500"/>
                    </a:schemeClr>
                  </a:solidFill>
                  <a:prstDash val="solid"/>
                </a:ln>
                <a:solidFill>
                  <a:schemeClr val="accent2">
                    <a:lumMod val="40000"/>
                    <a:lumOff val="60000"/>
                  </a:schemeClr>
                </a:solidFill>
                <a:effectLst>
                  <a:innerShdw blurRad="50900" dist="38500" dir="13500000">
                    <a:srgbClr val="000000">
                      <a:alpha val="60000"/>
                    </a:srgbClr>
                  </a:innerShdw>
                </a:effectLst>
              </a:rPr>
              <a:t>Genetic </a:t>
            </a:r>
            <a:endParaRPr lang="ar-SA" sz="5400" b="1" cap="none" spc="50" dirty="0">
              <a:ln w="13500">
                <a:solidFill>
                  <a:schemeClr val="accent1">
                    <a:shade val="2500"/>
                    <a:alpha val="6500"/>
                  </a:schemeClr>
                </a:solidFill>
                <a:prstDash val="solid"/>
              </a:ln>
              <a:solidFill>
                <a:schemeClr val="accent2">
                  <a:lumMod val="40000"/>
                  <a:lumOff val="60000"/>
                </a:schemeClr>
              </a:solidFill>
              <a:effectLst>
                <a:innerShdw blurRad="50900" dist="38500" dir="13500000">
                  <a:srgbClr val="000000">
                    <a:alpha val="60000"/>
                  </a:srgbClr>
                </a:innerShdw>
              </a:effectLst>
            </a:endParaRPr>
          </a:p>
        </p:txBody>
      </p:sp>
      <p:sp>
        <p:nvSpPr>
          <p:cNvPr id="8" name="سهم منحني إلى الأسفل 7"/>
          <p:cNvSpPr/>
          <p:nvPr/>
        </p:nvSpPr>
        <p:spPr>
          <a:xfrm>
            <a:off x="3214678" y="2500306"/>
            <a:ext cx="357190" cy="28575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مستطيل 8"/>
          <p:cNvSpPr/>
          <p:nvPr/>
        </p:nvSpPr>
        <p:spPr>
          <a:xfrm>
            <a:off x="2285984" y="2714620"/>
            <a:ext cx="4421509" cy="707886"/>
          </a:xfrm>
          <a:prstGeom prst="rect">
            <a:avLst/>
          </a:prstGeom>
          <a:noFill/>
        </p:spPr>
        <p:txBody>
          <a:bodyPr wrap="square" lIns="91440" tIns="45720" rIns="91440" bIns="45720">
            <a:spAutoFit/>
          </a:bodyPr>
          <a:lstStyle/>
          <a:p>
            <a:pPr algn="ctr">
              <a:buFontTx/>
              <a:buChar char="-"/>
            </a:pPr>
            <a:r>
              <a:rPr lang="en-US" sz="2000" b="1" cap="none" spc="50" dirty="0" smtClean="0">
                <a:ln w="13500">
                  <a:solidFill>
                    <a:schemeClr val="accent1">
                      <a:shade val="2500"/>
                      <a:alpha val="6500"/>
                    </a:schemeClr>
                  </a:solidFill>
                  <a:prstDash val="solid"/>
                </a:ln>
                <a:effectLst>
                  <a:innerShdw blurRad="50900" dist="38500" dir="13500000">
                    <a:srgbClr val="000000">
                      <a:alpha val="60000"/>
                    </a:srgbClr>
                  </a:innerShdw>
                </a:effectLst>
              </a:rPr>
              <a:t>Female </a:t>
            </a:r>
            <a:endParaRPr lang="en-US" sz="2000" b="1" cap="none" spc="50" dirty="0" smtClean="0">
              <a:ln w="13500">
                <a:solidFill>
                  <a:schemeClr val="accent1">
                    <a:shade val="2500"/>
                    <a:alpha val="6500"/>
                  </a:schemeClr>
                </a:solidFill>
                <a:prstDash val="solid"/>
              </a:ln>
              <a:effectLst>
                <a:innerShdw blurRad="50900" dist="38500" dir="13500000">
                  <a:srgbClr val="000000">
                    <a:alpha val="60000"/>
                  </a:srgbClr>
                </a:innerShdw>
              </a:effectLst>
            </a:endParaRPr>
          </a:p>
          <a:p>
            <a:pPr algn="ctr">
              <a:buFontTx/>
              <a:buChar char="-"/>
            </a:pPr>
            <a:r>
              <a:rPr lang="en-US" sz="2000" b="1" cap="none" spc="50" dirty="0" smtClean="0">
                <a:ln w="13500">
                  <a:solidFill>
                    <a:schemeClr val="accent1">
                      <a:shade val="2500"/>
                      <a:alpha val="6500"/>
                    </a:schemeClr>
                  </a:solidFill>
                  <a:prstDash val="solid"/>
                </a:ln>
                <a:effectLst>
                  <a:innerShdw blurRad="50900" dist="38500" dir="13500000">
                    <a:srgbClr val="000000">
                      <a:alpha val="60000"/>
                    </a:srgbClr>
                  </a:innerShdw>
                </a:effectLst>
              </a:rPr>
              <a:t>Genes encoding (HLA_DR2)</a:t>
            </a:r>
            <a:endParaRPr lang="ar-SA" sz="2000" b="1" cap="none" spc="50" dirty="0">
              <a:ln w="13500">
                <a:solidFill>
                  <a:schemeClr val="accent1">
                    <a:shade val="2500"/>
                    <a:alpha val="6500"/>
                  </a:schemeClr>
                </a:solidFill>
                <a:prstDash val="solid"/>
              </a:ln>
              <a:effectLst>
                <a:innerShdw blurRad="50900" dist="38500" dir="13500000">
                  <a:srgbClr val="000000">
                    <a:alpha val="60000"/>
                  </a:srgbClr>
                </a:innerShdw>
              </a:effectLst>
            </a:endParaRPr>
          </a:p>
        </p:txBody>
      </p:sp>
      <p:sp>
        <p:nvSpPr>
          <p:cNvPr id="10" name="مستطيل 9"/>
          <p:cNvSpPr/>
          <p:nvPr/>
        </p:nvSpPr>
        <p:spPr>
          <a:xfrm>
            <a:off x="500034" y="3786190"/>
            <a:ext cx="4632037" cy="923330"/>
          </a:xfrm>
          <a:prstGeom prst="rect">
            <a:avLst/>
          </a:prstGeom>
          <a:noFill/>
        </p:spPr>
        <p:txBody>
          <a:bodyPr wrap="none" lIns="91440" tIns="45720" rIns="91440" bIns="45720">
            <a:spAutoFit/>
          </a:bodyPr>
          <a:lstStyle/>
          <a:p>
            <a:pPr algn="ctr"/>
            <a:r>
              <a:rPr lang="en-US" sz="5400" b="1" spc="50" dirty="0" smtClean="0">
                <a:ln w="13500">
                  <a:solidFill>
                    <a:schemeClr val="accent1">
                      <a:shade val="2500"/>
                      <a:alpha val="6500"/>
                    </a:schemeClr>
                  </a:solidFill>
                  <a:prstDash val="solid"/>
                </a:ln>
                <a:solidFill>
                  <a:schemeClr val="accent2">
                    <a:lumMod val="40000"/>
                    <a:lumOff val="60000"/>
                  </a:schemeClr>
                </a:solidFill>
                <a:effectLst>
                  <a:innerShdw blurRad="50900" dist="38500" dir="13500000">
                    <a:srgbClr val="000000">
                      <a:alpha val="60000"/>
                    </a:srgbClr>
                  </a:innerShdw>
                </a:effectLst>
              </a:rPr>
              <a:t>Environmental </a:t>
            </a:r>
            <a:endParaRPr lang="ar-SA" sz="5400" b="1" cap="none" spc="50" dirty="0">
              <a:ln w="13500">
                <a:solidFill>
                  <a:schemeClr val="accent1">
                    <a:shade val="2500"/>
                    <a:alpha val="6500"/>
                  </a:schemeClr>
                </a:solidFill>
                <a:prstDash val="solid"/>
              </a:ln>
              <a:solidFill>
                <a:schemeClr val="accent2">
                  <a:lumMod val="40000"/>
                  <a:lumOff val="60000"/>
                </a:schemeClr>
              </a:solidFill>
              <a:effectLst>
                <a:innerShdw blurRad="50900" dist="38500" dir="13500000">
                  <a:srgbClr val="000000">
                    <a:alpha val="60000"/>
                  </a:srgbClr>
                </a:innerShdw>
              </a:effectLst>
            </a:endParaRPr>
          </a:p>
        </p:txBody>
      </p:sp>
      <p:sp>
        <p:nvSpPr>
          <p:cNvPr id="11" name="سهم منحني إلى الأسفل 10"/>
          <p:cNvSpPr/>
          <p:nvPr/>
        </p:nvSpPr>
        <p:spPr>
          <a:xfrm>
            <a:off x="5072066" y="4071942"/>
            <a:ext cx="357190" cy="28575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مستطيل 11"/>
          <p:cNvSpPr/>
          <p:nvPr/>
        </p:nvSpPr>
        <p:spPr>
          <a:xfrm>
            <a:off x="4357686" y="4786322"/>
            <a:ext cx="3214710" cy="707886"/>
          </a:xfrm>
          <a:prstGeom prst="rect">
            <a:avLst/>
          </a:prstGeom>
          <a:noFill/>
        </p:spPr>
        <p:txBody>
          <a:bodyPr wrap="square" lIns="91440" tIns="45720" rIns="91440" bIns="45720">
            <a:spAutoFit/>
          </a:bodyPr>
          <a:lstStyle/>
          <a:p>
            <a:pPr algn="ctr"/>
            <a:r>
              <a:rPr lang="en-US" sz="2000" b="1" cap="none" spc="50" dirty="0" smtClean="0">
                <a:ln w="13500">
                  <a:solidFill>
                    <a:schemeClr val="accent1">
                      <a:shade val="2500"/>
                      <a:alpha val="6500"/>
                    </a:schemeClr>
                  </a:solidFill>
                  <a:prstDash val="solid"/>
                </a:ln>
                <a:effectLst>
                  <a:innerShdw blurRad="50900" dist="38500" dir="13500000">
                    <a:srgbClr val="000000">
                      <a:alpha val="60000"/>
                    </a:srgbClr>
                  </a:innerShdw>
                </a:effectLst>
              </a:rPr>
              <a:t>Infections </a:t>
            </a:r>
            <a:endParaRPr lang="en-US" sz="2000" b="1" cap="none" spc="50" dirty="0" smtClean="0">
              <a:ln w="13500">
                <a:solidFill>
                  <a:schemeClr val="accent1">
                    <a:shade val="2500"/>
                    <a:alpha val="6500"/>
                  </a:schemeClr>
                </a:solidFill>
                <a:prstDash val="solid"/>
              </a:ln>
              <a:effectLst>
                <a:innerShdw blurRad="50900" dist="38500" dir="13500000">
                  <a:srgbClr val="000000">
                    <a:alpha val="60000"/>
                  </a:srgbClr>
                </a:innerShdw>
              </a:effectLst>
            </a:endParaRPr>
          </a:p>
          <a:p>
            <a:pPr algn="ctr"/>
            <a:r>
              <a:rPr lang="en-US" sz="2000" b="1" spc="50" dirty="0" err="1" smtClean="0">
                <a:ln w="13500">
                  <a:solidFill>
                    <a:schemeClr val="accent1">
                      <a:shade val="2500"/>
                      <a:alpha val="6500"/>
                    </a:schemeClr>
                  </a:solidFill>
                  <a:prstDash val="solid"/>
                </a:ln>
                <a:effectLst>
                  <a:innerShdw blurRad="50900" dist="38500" dir="13500000">
                    <a:srgbClr val="000000">
                      <a:alpha val="60000"/>
                    </a:srgbClr>
                  </a:innerShdw>
                </a:effectLst>
              </a:rPr>
              <a:t>Vit</a:t>
            </a:r>
            <a:r>
              <a:rPr lang="en-US" sz="2000" b="1" spc="50" dirty="0" smtClean="0">
                <a:ln w="13500">
                  <a:solidFill>
                    <a:schemeClr val="accent1">
                      <a:shade val="2500"/>
                      <a:alpha val="6500"/>
                    </a:schemeClr>
                  </a:solidFill>
                  <a:prstDash val="solid"/>
                </a:ln>
                <a:effectLst>
                  <a:innerShdw blurRad="50900" dist="38500" dir="13500000">
                    <a:srgbClr val="000000">
                      <a:alpha val="60000"/>
                    </a:srgbClr>
                  </a:innerShdw>
                </a:effectLst>
              </a:rPr>
              <a:t> D deficiency</a:t>
            </a:r>
            <a:endParaRPr lang="ar-SA" sz="2000" b="1" cap="none" spc="50" dirty="0">
              <a:ln w="13500">
                <a:solidFill>
                  <a:schemeClr val="accent1">
                    <a:shade val="2500"/>
                    <a:alpha val="6500"/>
                  </a:schemeClr>
                </a:solidFill>
                <a:prstDash val="solid"/>
              </a:ln>
              <a:effectLst>
                <a:innerShdw blurRad="50900" dist="38500" dir="13500000">
                  <a:srgbClr val="000000">
                    <a:alpha val="60000"/>
                  </a:srgbClr>
                </a:innerShdw>
              </a:effectLst>
            </a:endParaRPr>
          </a:p>
        </p:txBody>
      </p:sp>
      <p:pic>
        <p:nvPicPr>
          <p:cNvPr id="13" name="صورة 12" descr="Multiple-Sclerosis2.jpg"/>
          <p:cNvPicPr>
            <a:picLocks noChangeAspect="1"/>
          </p:cNvPicPr>
          <p:nvPr/>
        </p:nvPicPr>
        <p:blipFill>
          <a:blip r:embed="rId1" cstate="print"/>
          <a:stretch>
            <a:fillRect/>
          </a:stretch>
        </p:blipFill>
        <p:spPr>
          <a:xfrm>
            <a:off x="8001024" y="0"/>
            <a:ext cx="1142976" cy="161750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dirty="0"/>
          </a:p>
        </p:txBody>
      </p:sp>
      <p:sp>
        <p:nvSpPr>
          <p:cNvPr id="4" name="مستطيل 3"/>
          <p:cNvSpPr/>
          <p:nvPr/>
        </p:nvSpPr>
        <p:spPr>
          <a:xfrm>
            <a:off x="3071802" y="2928934"/>
            <a:ext cx="3323923" cy="923330"/>
          </a:xfrm>
          <a:prstGeom prst="rect">
            <a:avLst/>
          </a:prstGeom>
          <a:noFill/>
        </p:spPr>
        <p:txBody>
          <a:bodyPr wrap="none" lIns="91440" tIns="45720" rIns="91440" bIns="45720">
            <a:spAutoFit/>
          </a:bodyPr>
          <a:lstStyle/>
          <a:p>
            <a:pPr algn="ctr"/>
            <a:r>
              <a:rPr 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rPr>
              <a:t>Thank you </a:t>
            </a:r>
            <a:endParaRPr lang="ar-SA"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2"/>
              </a:solidFill>
              <a:effectLst>
                <a:outerShdw blurRad="41275" dist="12700" dir="12000000" algn="tl" rotWithShape="0">
                  <a:srgbClr val="000000">
                    <a:alpha val="40000"/>
                  </a:srgbClr>
                </a:outerShdw>
              </a:effectLst>
            </a:endParaRPr>
          </a:p>
        </p:txBody>
      </p:sp>
      <p:sp>
        <p:nvSpPr>
          <p:cNvPr id="5" name="قلب 4"/>
          <p:cNvSpPr/>
          <p:nvPr/>
        </p:nvSpPr>
        <p:spPr>
          <a:xfrm>
            <a:off x="6357950" y="3143248"/>
            <a:ext cx="785818" cy="642942"/>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Multiple sclerosis </a:t>
            </a:r>
            <a:endParaRPr lang="en-US" dirty="0"/>
          </a:p>
        </p:txBody>
      </p:sp>
      <p:sp>
        <p:nvSpPr>
          <p:cNvPr id="3" name="Subtitle 2"/>
          <p:cNvSpPr>
            <a:spLocks noGrp="1"/>
          </p:cNvSpPr>
          <p:nvPr>
            <p:ph type="subTitle" idx="1"/>
          </p:nvPr>
        </p:nvSpPr>
        <p:spPr/>
        <p:txBody>
          <a:bodyPr/>
          <a:lstStyle/>
          <a:p>
            <a:r>
              <a:rPr lang="en-US" dirty="0" smtClean="0"/>
              <a:t>Clinical features </a:t>
            </a:r>
            <a:endParaRPr lang="en-US"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9749</Words>
  <Application>WPS Presentation</Application>
  <PresentationFormat>عرض على الشاشة (3:4)‏</PresentationFormat>
  <Paragraphs>158</Paragraphs>
  <Slides>34</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SimSun</vt:lpstr>
      <vt:lpstr>Wingdings</vt:lpstr>
      <vt:lpstr>Calibri</vt:lpstr>
      <vt:lpstr>Microsoft YaHei</vt:lpstr>
      <vt:lpstr/>
      <vt:lpstr>Arial Unicode MS</vt:lpstr>
      <vt:lpstr>Times New Roman</vt:lpstr>
      <vt:lpstr>سمة Office</vt:lpstr>
      <vt:lpstr>PowerPoint 演示文稿</vt:lpstr>
      <vt:lpstr>PowerPoint 演示文稿</vt:lpstr>
      <vt:lpstr>PowerPoint 演示文稿</vt:lpstr>
      <vt:lpstr>Pathophysiology :  </vt:lpstr>
      <vt:lpstr>The disease primarily affects the white matter of the brain and spinal cord, and the optic nerves. Chronic inﬂammatory cells are present and myelin is damaged, There are relatively normal-appearing regions of white matter interspersed with foci of inﬂammation and demyelination known as plaques , Inﬂammatory demyelination of CNS tracts leads to a reduction in their conduction velocity with distortion and loss of information trafﬁc along these pathways. Plaques evolve with time. At an early stage there is local breakdown of the blood–brain barrier, then evidence of inﬂammation with oedema, loss of myelin and the CNS equivalent of scar tissue( gliosis ) , The ﬁnal result, a shrunken area of sclerosis .</vt:lpstr>
      <vt:lpstr> 	Maybe associated with little clinical deﬁcit compared with that Present when the plaque was pathologically most active. This is partly because of remyelination, for which the CNS has some potential, and also signiﬁes a return of function with resolution of the inﬂammation and oedema.</vt:lpstr>
      <vt:lpstr>PowerPoint 演示文稿</vt:lpstr>
      <vt:lpstr>PowerPoint 演示文稿</vt:lpstr>
      <vt:lpstr>Multiple sclerosis </vt:lpstr>
      <vt:lpstr>Presentation</vt:lpstr>
      <vt:lpstr>Visual disturbance </vt:lpstr>
      <vt:lpstr>PowerPoint 演示文稿</vt:lpstr>
      <vt:lpstr>PowerPoint 演示文稿</vt:lpstr>
      <vt:lpstr>PowerPoint 演示文稿</vt:lpstr>
      <vt:lpstr>Sensorimotor disturbances </vt:lpstr>
      <vt:lpstr>PowerPoint 演示文稿</vt:lpstr>
      <vt:lpstr>Other presentations</vt:lpstr>
      <vt:lpstr> Clinical categories of MS</vt:lpstr>
      <vt:lpstr>PowerPoint 演示文稿</vt:lpstr>
      <vt:lpstr>PowerPoint 演示文稿</vt:lpstr>
      <vt:lpstr>PowerPoint 演示文稿</vt:lpstr>
      <vt:lpstr>PowerPoint 演示文稿</vt:lpstr>
      <vt:lpstr>PowerPoint 演示文稿</vt:lpstr>
      <vt:lpstr>Diagnosis and management </vt:lpstr>
      <vt:lpstr>Diagnosis </vt:lpstr>
      <vt:lpstr>PowerPoint 演示文稿</vt:lpstr>
      <vt:lpstr>PowerPoint 演示文稿</vt:lpstr>
      <vt:lpstr>PowerPoint 演示文稿</vt:lpstr>
      <vt:lpstr>PowerPoint 演示文稿</vt:lpstr>
      <vt:lpstr>PowerPoint 演示文稿</vt:lpstr>
      <vt:lpstr>Management </vt:lpstr>
      <vt:lpstr>PowerPoint 演示文稿</vt:lpstr>
      <vt:lpstr>Modification of the course of the disease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wondows 10</dc:creator>
  <cp:lastModifiedBy>asmaq_000</cp:lastModifiedBy>
  <cp:revision>60</cp:revision>
  <dcterms:created xsi:type="dcterms:W3CDTF">2018-08-29T17:51:00Z</dcterms:created>
  <dcterms:modified xsi:type="dcterms:W3CDTF">2020-01-23T03:41:08Z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1033-11.2.0.8934</vt:lpwstr>
  </property>
</Properties>
</file>