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2"/>
  </p:notesMasterIdLst>
  <p:sldIdLst>
    <p:sldId id="262" r:id="rId3"/>
    <p:sldId id="256" r:id="rId4"/>
    <p:sldId id="257" r:id="rId5"/>
    <p:sldId id="258" r:id="rId6"/>
    <p:sldId id="259" r:id="rId7"/>
    <p:sldId id="260" r:id="rId8"/>
    <p:sldId id="261" r:id="rId9"/>
    <p:sldId id="268" r:id="rId10"/>
    <p:sldId id="263" r:id="rId11"/>
    <p:sldId id="264" r:id="rId12"/>
    <p:sldId id="265" r:id="rId13"/>
    <p:sldId id="266" r:id="rId14"/>
    <p:sldId id="267"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p:scale>
          <a:sx n="81" d="100"/>
          <a:sy n="81" d="100"/>
        </p:scale>
        <p:origin x="-258"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tableStyles" Target="tableStyles.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AE"/>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F0DEC49-4393-1944-81BD-848A21AEC879}" type="datetimeFigureOut">
              <a:rPr lang="ar-AE" smtClean="0"/>
              <a:t>11/04/1445</a:t>
            </a:fld>
            <a:endParaRPr lang="ar-AE"/>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AE"/>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AE"/>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D1827CF-3F78-9044-A028-DBE3C5B01292}" type="slidenum">
              <a:rPr lang="ar-AE" smtClean="0"/>
              <a:t>‹#›</a:t>
            </a:fld>
            <a:endParaRPr lang="ar-AE"/>
          </a:p>
        </p:txBody>
      </p:sp>
    </p:spTree>
    <p:extLst>
      <p:ext uri="{BB962C8B-B14F-4D97-AF65-F5344CB8AC3E}">
        <p14:creationId xmlns:p14="http://schemas.microsoft.com/office/powerpoint/2010/main" val="30208070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E91C512-1E1B-4B90-83E2-269D2AB2CF62}" type="slidenum">
              <a:rPr lang="en-US" smtClean="0"/>
              <a:t>18</a:t>
            </a:fld>
            <a:endParaRPr lang="en-US"/>
          </a:p>
        </p:txBody>
      </p:sp>
    </p:spTree>
    <p:extLst>
      <p:ext uri="{BB962C8B-B14F-4D97-AF65-F5344CB8AC3E}">
        <p14:creationId xmlns:p14="http://schemas.microsoft.com/office/powerpoint/2010/main" val="308348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11/04/1445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5399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11/04/1445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08959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11/04/1445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165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11/04/1445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82256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11/04/1445</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804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11/04/1445</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5525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11/04/1445</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03919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11/04/1445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7875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11/04/1445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4744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11/04/1445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2252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11/04/1445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592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B8ABB09-4A1D-463E-8065-109CC2B7EFAA}" type="datetimeFigureOut">
              <a:rPr lang="ar-SA" smtClean="0">
                <a:solidFill>
                  <a:prstClr val="black">
                    <a:tint val="75000"/>
                  </a:prstClr>
                </a:solidFill>
              </a:rPr>
              <a:pPr rtl="1"/>
              <a:t>11/04/1445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0B34F065-1154-456A-91E3-76DE8E75E17B}" type="slidenum">
              <a:rPr lang="ar-SA" smtClean="0">
                <a:solidFill>
                  <a:prstClr val="black">
                    <a:tint val="75000"/>
                  </a:prstClr>
                </a:solidFill>
              </a:rPr>
              <a:pPr rtl="1"/>
              <a:t>‹#›</a:t>
            </a:fld>
            <a:endParaRPr lang="ar-SA">
              <a:solidFill>
                <a:prstClr val="black">
                  <a:tint val="75000"/>
                </a:prstClr>
              </a:solidFill>
            </a:endParaRPr>
          </a:p>
        </p:txBody>
      </p:sp>
    </p:spTree>
    <p:extLst>
      <p:ext uri="{BB962C8B-B14F-4D97-AF65-F5344CB8AC3E}">
        <p14:creationId xmlns:p14="http://schemas.microsoft.com/office/powerpoint/2010/main" val="4015411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jpg" /><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6.jpg"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png" /><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13.xml" /><Relationship Id="rId4" Type="http://schemas.openxmlformats.org/officeDocument/2006/relationships/image" Target="../media/image18.pn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0357" y="621323"/>
            <a:ext cx="10212092" cy="5368071"/>
          </a:xfrm>
        </p:spPr>
      </p:pic>
    </p:spTree>
    <p:extLst>
      <p:ext uri="{BB962C8B-B14F-4D97-AF65-F5344CB8AC3E}">
        <p14:creationId xmlns:p14="http://schemas.microsoft.com/office/powerpoint/2010/main" val="3103500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7853" y="836712"/>
            <a:ext cx="7632171" cy="5256584"/>
          </a:xfrm>
        </p:spPr>
        <p:txBody>
          <a:bodyPr>
            <a:normAutofit/>
          </a:bodyPr>
          <a:lstStyle/>
          <a:p>
            <a:pPr algn="l" rtl="0" fontAlgn="ctr"/>
            <a:r>
              <a:rPr lang="en-US" sz="2800" b="1" dirty="0">
                <a:solidFill>
                  <a:sysClr val="windowText" lastClr="000000"/>
                </a:solidFill>
              </a:rPr>
              <a:t>1-describe image(type, </a:t>
            </a:r>
            <a:r>
              <a:rPr lang="en-US" sz="2800" b="1" dirty="0" err="1">
                <a:solidFill>
                  <a:sysClr val="windowText" lastClr="000000"/>
                </a:solidFill>
              </a:rPr>
              <a:t>orintation</a:t>
            </a:r>
            <a:r>
              <a:rPr lang="en-US" sz="2800" b="1" dirty="0">
                <a:solidFill>
                  <a:sysClr val="windowText" lastClr="000000"/>
                </a:solidFill>
              </a:rPr>
              <a:t>, level, finding)</a:t>
            </a:r>
          </a:p>
          <a:p>
            <a:pPr algn="l" rtl="0" fontAlgn="ctr"/>
            <a:r>
              <a:rPr lang="en-US" sz="2800" b="1" dirty="0">
                <a:solidFill>
                  <a:sysClr val="windowText" lastClr="000000"/>
                </a:solidFill>
              </a:rPr>
              <a:t> 2-which dermatome will be affected if It was </a:t>
            </a:r>
            <a:r>
              <a:rPr lang="en-US" sz="2800" b="1" dirty="0" err="1">
                <a:solidFill>
                  <a:sysClr val="windowText" lastClr="000000"/>
                </a:solidFill>
              </a:rPr>
              <a:t>posterilateral</a:t>
            </a:r>
            <a:r>
              <a:rPr lang="en-US" sz="2800" b="1" dirty="0">
                <a:solidFill>
                  <a:sysClr val="windowText" lastClr="000000"/>
                </a:solidFill>
              </a:rPr>
              <a:t> </a:t>
            </a:r>
          </a:p>
          <a:p>
            <a:pPr algn="l" rtl="0" fontAlgn="ctr"/>
            <a:r>
              <a:rPr lang="en-US" sz="2800" b="1" dirty="0">
                <a:solidFill>
                  <a:sysClr val="windowText" lastClr="000000"/>
                </a:solidFill>
              </a:rPr>
              <a:t> 3-which joint will be affected</a:t>
            </a:r>
          </a:p>
          <a:p>
            <a:pPr algn="l" rtl="0" fontAlgn="ctr"/>
            <a:r>
              <a:rPr lang="en-US" sz="2800" b="1" dirty="0">
                <a:solidFill>
                  <a:sysClr val="windowText" lastClr="000000"/>
                </a:solidFill>
              </a:rPr>
              <a:t> 4-if disc herniate centrally What is the syndrome</a:t>
            </a:r>
          </a:p>
          <a:p>
            <a:pPr algn="l" rtl="0" fontAlgn="ctr"/>
            <a:r>
              <a:rPr lang="en-US" sz="2800" b="1" dirty="0">
                <a:solidFill>
                  <a:sysClr val="windowText" lastClr="000000"/>
                </a:solidFill>
              </a:rPr>
              <a:t> 5-what is the management</a:t>
            </a:r>
          </a:p>
          <a:p>
            <a:pPr algn="l" rtl="0" fontAlgn="ctr"/>
            <a:r>
              <a:rPr lang="en-US" sz="2800" b="1" dirty="0">
                <a:solidFill>
                  <a:sysClr val="windowText" lastClr="000000"/>
                </a:solidFill>
              </a:rPr>
              <a:t> 6-what is the test will you d</a:t>
            </a:r>
            <a:r>
              <a:rPr lang="en-US" sz="2600" b="1" dirty="0">
                <a:solidFill>
                  <a:sysClr val="windowText" lastClr="000000"/>
                </a:solidFill>
              </a:rPr>
              <a:t>o</a:t>
            </a:r>
            <a:r>
              <a:rPr lang="en-US" sz="2600" b="1" dirty="0">
                <a:solidFill>
                  <a:sysClr val="windowText" lastClr="000000"/>
                </a:solidFill>
                <a:latin typeface="tgico"/>
              </a:rPr>
              <a:t> </a:t>
            </a:r>
            <a:endParaRPr lang="en-US" sz="2600" b="1" dirty="0">
              <a:solidFill>
                <a:sysClr val="windowText" lastClr="000000"/>
              </a:solidFill>
            </a:endParaRPr>
          </a:p>
          <a:p>
            <a:pPr algn="l"/>
            <a:r>
              <a:rPr lang="en-US" dirty="0">
                <a:latin typeface="tgico"/>
              </a:rPr>
              <a:t></a:t>
            </a:r>
            <a:endParaRPr lang="en-US" dirty="0"/>
          </a:p>
          <a:p>
            <a:r>
              <a:rPr lang="en-US" dirty="0">
                <a:latin typeface="tgico"/>
              </a:rPr>
              <a:t></a:t>
            </a:r>
            <a:br>
              <a:rPr lang="en-US" dirty="0">
                <a:solidFill>
                  <a:srgbClr val="000000"/>
                </a:solidFill>
                <a:latin typeface="Roboto"/>
              </a:rPr>
            </a:br>
            <a:endParaRPr lang="ar-JO"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192" y="836712"/>
            <a:ext cx="4121944" cy="4869160"/>
          </a:xfrm>
          <a:prstGeom prst="rect">
            <a:avLst/>
          </a:prstGeom>
        </p:spPr>
      </p:pic>
    </p:spTree>
    <p:extLst>
      <p:ext uri="{BB962C8B-B14F-4D97-AF65-F5344CB8AC3E}">
        <p14:creationId xmlns:p14="http://schemas.microsoft.com/office/powerpoint/2010/main" val="122335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8508" y="274638"/>
            <a:ext cx="6721643" cy="6466730"/>
          </a:xfrm>
        </p:spPr>
        <p:txBody>
          <a:bodyPr>
            <a:normAutofit fontScale="90000"/>
          </a:bodyPr>
          <a:lstStyle/>
          <a:p>
            <a:pPr algn="r"/>
            <a:r>
              <a:rPr lang="ar-JO" sz="2800" dirty="0">
                <a:solidFill>
                  <a:srgbClr val="000000"/>
                </a:solidFill>
                <a:latin typeface="Roboto"/>
              </a:rPr>
              <a:t>اسم كل مرحلة فيهم ?</a:t>
            </a:r>
            <a:br>
              <a:rPr lang="ar-JO" sz="2800" dirty="0">
                <a:solidFill>
                  <a:srgbClr val="000000"/>
                </a:solidFill>
                <a:latin typeface="Roboto"/>
              </a:rPr>
            </a:br>
            <a:r>
              <a:rPr lang="ar-JO" sz="2800" dirty="0">
                <a:solidFill>
                  <a:srgbClr val="000000"/>
                </a:solidFill>
                <a:latin typeface="Roboto"/>
              </a:rPr>
              <a:t> كان المريض عنده </a:t>
            </a:r>
            <a:r>
              <a:rPr lang="en-US" sz="2800" dirty="0" err="1">
                <a:solidFill>
                  <a:srgbClr val="000000"/>
                </a:solidFill>
                <a:latin typeface="Roboto"/>
              </a:rPr>
              <a:t>hypotention</a:t>
            </a:r>
            <a:r>
              <a:rPr lang="en-US" sz="2800" dirty="0">
                <a:solidFill>
                  <a:srgbClr val="000000"/>
                </a:solidFill>
                <a:latin typeface="Roboto"/>
              </a:rPr>
              <a:t> </a:t>
            </a:r>
            <a:r>
              <a:rPr lang="ar-JO" sz="2800" dirty="0" err="1">
                <a:solidFill>
                  <a:srgbClr val="000000"/>
                </a:solidFill>
                <a:latin typeface="Roboto"/>
              </a:rPr>
              <a:t>شو</a:t>
            </a:r>
            <a:r>
              <a:rPr lang="ar-JO" sz="2800" dirty="0">
                <a:solidFill>
                  <a:srgbClr val="000000"/>
                </a:solidFill>
                <a:latin typeface="Roboto"/>
              </a:rPr>
              <a:t> ال</a:t>
            </a:r>
            <a:r>
              <a:rPr lang="en-US" sz="2800" dirty="0">
                <a:solidFill>
                  <a:srgbClr val="000000"/>
                </a:solidFill>
                <a:latin typeface="Roboto"/>
              </a:rPr>
              <a:t>treatment </a:t>
            </a:r>
            <a:r>
              <a:rPr lang="ar-JO" sz="2800" dirty="0">
                <a:solidFill>
                  <a:srgbClr val="000000"/>
                </a:solidFill>
                <a:latin typeface="Roboto"/>
              </a:rPr>
              <a:t>اله?</a:t>
            </a:r>
            <a:br>
              <a:rPr lang="ar-JO" sz="2800" dirty="0">
                <a:solidFill>
                  <a:srgbClr val="000000"/>
                </a:solidFill>
                <a:latin typeface="Roboto"/>
              </a:rPr>
            </a:br>
            <a:r>
              <a:rPr lang="ar-JO" sz="2800" dirty="0">
                <a:solidFill>
                  <a:srgbClr val="000000"/>
                </a:solidFill>
                <a:latin typeface="Roboto"/>
              </a:rPr>
              <a:t> اي اشي من المكتوب </a:t>
            </a:r>
            <a:r>
              <a:rPr lang="ar-JO" sz="2800" dirty="0" err="1">
                <a:solidFill>
                  <a:srgbClr val="000000"/>
                </a:solidFill>
                <a:latin typeface="Roboto"/>
              </a:rPr>
              <a:t>بالسلايد</a:t>
            </a:r>
            <a:r>
              <a:rPr lang="ar-JO" sz="2800" dirty="0">
                <a:solidFill>
                  <a:srgbClr val="000000"/>
                </a:solidFill>
                <a:latin typeface="Roboto"/>
              </a:rPr>
              <a:t> ما عدا </a:t>
            </a:r>
            <a:r>
              <a:rPr lang="en-US" sz="2800" dirty="0">
                <a:solidFill>
                  <a:srgbClr val="000000"/>
                </a:solidFill>
                <a:latin typeface="Roboto"/>
              </a:rPr>
              <a:t>   </a:t>
            </a:r>
            <a:br>
              <a:rPr lang="en-US" sz="2800" dirty="0">
                <a:solidFill>
                  <a:srgbClr val="000000"/>
                </a:solidFill>
                <a:latin typeface="Roboto"/>
              </a:rPr>
            </a:br>
            <a:r>
              <a:rPr lang="en-US" sz="2800" dirty="0">
                <a:solidFill>
                  <a:srgbClr val="000000"/>
                </a:solidFill>
                <a:latin typeface="Roboto"/>
              </a:rPr>
              <a:t>Head elevation                              </a:t>
            </a:r>
            <a:br>
              <a:rPr lang="en-US" sz="2800" dirty="0">
                <a:solidFill>
                  <a:srgbClr val="000000"/>
                </a:solidFill>
                <a:latin typeface="Roboto"/>
              </a:rPr>
            </a:br>
            <a:r>
              <a:rPr lang="en-US" sz="2800" dirty="0" err="1">
                <a:solidFill>
                  <a:srgbClr val="000000"/>
                </a:solidFill>
                <a:latin typeface="Roboto"/>
              </a:rPr>
              <a:t>Mannitol</a:t>
            </a:r>
            <a:r>
              <a:rPr lang="en-US" sz="2800" dirty="0">
                <a:solidFill>
                  <a:srgbClr val="000000"/>
                </a:solidFill>
                <a:latin typeface="Roboto"/>
              </a:rPr>
              <a:t>                                         </a:t>
            </a:r>
            <a:br>
              <a:rPr lang="en-US" sz="2800" dirty="0">
                <a:solidFill>
                  <a:srgbClr val="000000"/>
                </a:solidFill>
                <a:latin typeface="Roboto"/>
              </a:rPr>
            </a:br>
            <a:r>
              <a:rPr lang="ar-JO" sz="2800" dirty="0">
                <a:solidFill>
                  <a:srgbClr val="000000"/>
                </a:solidFill>
                <a:latin typeface="Roboto"/>
              </a:rPr>
              <a:t>                                             </a:t>
            </a:r>
            <a:r>
              <a:rPr lang="en-US" sz="2800" dirty="0">
                <a:solidFill>
                  <a:srgbClr val="000000"/>
                </a:solidFill>
                <a:latin typeface="Roboto"/>
              </a:rPr>
              <a:t>Sedation</a:t>
            </a:r>
            <a:br>
              <a:rPr lang="en-US" sz="2800" dirty="0">
                <a:solidFill>
                  <a:srgbClr val="000000"/>
                </a:solidFill>
                <a:latin typeface="Roboto"/>
              </a:rPr>
            </a:br>
            <a:r>
              <a:rPr lang="en-US" sz="2800" dirty="0">
                <a:solidFill>
                  <a:srgbClr val="000000"/>
                </a:solidFill>
                <a:latin typeface="Roboto"/>
              </a:rPr>
              <a:t> </a:t>
            </a:r>
            <a:r>
              <a:rPr lang="ar-JO" sz="2800" dirty="0">
                <a:solidFill>
                  <a:srgbClr val="000000"/>
                </a:solidFill>
                <a:latin typeface="Roboto"/>
              </a:rPr>
              <a:t>حكاهم الدكتور </a:t>
            </a:r>
            <a:r>
              <a:rPr lang="ar-JO" sz="2800" dirty="0" err="1">
                <a:solidFill>
                  <a:srgbClr val="000000"/>
                </a:solidFill>
                <a:latin typeface="Roboto"/>
              </a:rPr>
              <a:t>بالريكورد</a:t>
            </a:r>
            <a:br>
              <a:rPr lang="ar-JO" sz="2800" dirty="0">
                <a:solidFill>
                  <a:srgbClr val="000000"/>
                </a:solidFill>
                <a:latin typeface="Roboto"/>
              </a:rPr>
            </a:br>
            <a:r>
              <a:rPr lang="ar-JO" sz="2800" dirty="0">
                <a:solidFill>
                  <a:srgbClr val="000000"/>
                </a:solidFill>
                <a:latin typeface="Roboto"/>
              </a:rPr>
              <a:t> كأنه كمان كان طالب </a:t>
            </a:r>
            <a:r>
              <a:rPr lang="en-US" sz="2800" dirty="0" err="1">
                <a:solidFill>
                  <a:srgbClr val="000000"/>
                </a:solidFill>
                <a:latin typeface="Roboto"/>
              </a:rPr>
              <a:t>mechanesium</a:t>
            </a:r>
            <a:r>
              <a:rPr lang="en-US" sz="2800" dirty="0">
                <a:solidFill>
                  <a:srgbClr val="000000"/>
                </a:solidFill>
                <a:latin typeface="Roboto"/>
              </a:rPr>
              <a:t> of compensation؟ </a:t>
            </a:r>
            <a:br>
              <a:rPr lang="en-US" sz="2800" dirty="0">
                <a:solidFill>
                  <a:srgbClr val="000000"/>
                </a:solidFill>
                <a:latin typeface="Roboto"/>
              </a:rPr>
            </a:br>
            <a:r>
              <a:rPr lang="ar-JO" sz="2800" dirty="0">
                <a:solidFill>
                  <a:srgbClr val="000000"/>
                </a:solidFill>
                <a:latin typeface="Roboto"/>
              </a:rPr>
              <a:t>                           </a:t>
            </a:r>
            <a:r>
              <a:rPr lang="en-US" sz="2800" dirty="0">
                <a:solidFill>
                  <a:srgbClr val="000000"/>
                </a:solidFill>
                <a:latin typeface="Roboto"/>
              </a:rPr>
              <a:t>Type of herniation?</a:t>
            </a:r>
            <a:br>
              <a:rPr lang="en-US" sz="2800" dirty="0">
                <a:solidFill>
                  <a:srgbClr val="000000"/>
                </a:solidFill>
                <a:latin typeface="Roboto"/>
              </a:rPr>
            </a:br>
            <a:r>
              <a:rPr lang="ar-JO" sz="2800" dirty="0">
                <a:solidFill>
                  <a:srgbClr val="000000"/>
                </a:solidFill>
                <a:latin typeface="Roboto"/>
              </a:rPr>
              <a:t>                                </a:t>
            </a:r>
            <a:r>
              <a:rPr lang="en-US" sz="2800" dirty="0" err="1">
                <a:solidFill>
                  <a:srgbClr val="000000"/>
                </a:solidFill>
                <a:latin typeface="Roboto"/>
              </a:rPr>
              <a:t>uncal</a:t>
            </a:r>
            <a:r>
              <a:rPr lang="en-US" sz="2800" dirty="0">
                <a:solidFill>
                  <a:srgbClr val="000000"/>
                </a:solidFill>
                <a:latin typeface="Roboto"/>
              </a:rPr>
              <a:t> herniation</a:t>
            </a:r>
            <a:br>
              <a:rPr lang="en-US" sz="2800" dirty="0">
                <a:solidFill>
                  <a:srgbClr val="000000"/>
                </a:solidFill>
                <a:latin typeface="Roboto"/>
              </a:rPr>
            </a:br>
            <a:r>
              <a:rPr lang="ar-JO" sz="2800" dirty="0">
                <a:solidFill>
                  <a:srgbClr val="000000"/>
                </a:solidFill>
                <a:latin typeface="Roboto"/>
              </a:rPr>
              <a:t>                                 </a:t>
            </a:r>
            <a:r>
              <a:rPr lang="en-US" sz="2800" dirty="0">
                <a:solidFill>
                  <a:srgbClr val="000000"/>
                </a:solidFill>
                <a:latin typeface="Roboto"/>
              </a:rPr>
              <a:t> Name of sign ? </a:t>
            </a:r>
            <a:r>
              <a:rPr lang="ar-JO" sz="2800" dirty="0">
                <a:solidFill>
                  <a:srgbClr val="000000"/>
                </a:solidFill>
                <a:latin typeface="Roboto"/>
              </a:rPr>
              <a:t>                                          </a:t>
            </a:r>
            <a:r>
              <a:rPr lang="en-US" sz="2800" dirty="0" err="1">
                <a:solidFill>
                  <a:srgbClr val="000000"/>
                </a:solidFill>
                <a:latin typeface="Roboto"/>
              </a:rPr>
              <a:t>anisocoria</a:t>
            </a:r>
            <a:br>
              <a:rPr lang="en-US" sz="2800" dirty="0">
                <a:solidFill>
                  <a:srgbClr val="000000"/>
                </a:solidFill>
                <a:latin typeface="Roboto"/>
              </a:rPr>
            </a:br>
            <a:r>
              <a:rPr lang="en-US" sz="2800" dirty="0">
                <a:solidFill>
                  <a:srgbClr val="000000"/>
                </a:solidFill>
                <a:latin typeface="Roboto"/>
              </a:rPr>
              <a:t> Nerve that affected ?                    </a:t>
            </a:r>
            <a:endParaRPr lang="ar-JO" sz="2800"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6163" y="116632"/>
            <a:ext cx="4512501" cy="3744416"/>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172" y="3284984"/>
            <a:ext cx="4416491" cy="3573016"/>
          </a:xfrm>
          <a:prstGeom prst="rect">
            <a:avLst/>
          </a:prstGeom>
        </p:spPr>
      </p:pic>
    </p:spTree>
    <p:extLst>
      <p:ext uri="{BB962C8B-B14F-4D97-AF65-F5344CB8AC3E}">
        <p14:creationId xmlns:p14="http://schemas.microsoft.com/office/powerpoint/2010/main" val="137423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1372" y="260648"/>
            <a:ext cx="6816757" cy="6192688"/>
          </a:xfrm>
        </p:spPr>
        <p:txBody>
          <a:bodyPr>
            <a:normAutofit fontScale="90000"/>
          </a:bodyPr>
          <a:lstStyle/>
          <a:p>
            <a:pPr algn="l"/>
            <a:r>
              <a:rPr lang="en-US" sz="3600" dirty="0">
                <a:solidFill>
                  <a:srgbClr val="000000"/>
                </a:solidFill>
                <a:latin typeface="Roboto"/>
              </a:rPr>
              <a:t>1glasgow coma scale(open eye with pain, </a:t>
            </a:r>
            <a:r>
              <a:rPr lang="en-US" sz="3600" dirty="0" err="1">
                <a:solidFill>
                  <a:srgbClr val="000000"/>
                </a:solidFill>
                <a:latin typeface="Roboto"/>
              </a:rPr>
              <a:t>incomprehinsive</a:t>
            </a:r>
            <a:r>
              <a:rPr lang="en-US" sz="3600" dirty="0">
                <a:solidFill>
                  <a:srgbClr val="000000"/>
                </a:solidFill>
                <a:latin typeface="Roboto"/>
              </a:rPr>
              <a:t> voice, Flexion with</a:t>
            </a:r>
            <a:br>
              <a:rPr lang="en-US" sz="3600" dirty="0">
                <a:solidFill>
                  <a:srgbClr val="000000"/>
                </a:solidFill>
                <a:latin typeface="Roboto"/>
              </a:rPr>
            </a:br>
            <a:r>
              <a:rPr lang="en-US" sz="3600" dirty="0">
                <a:solidFill>
                  <a:srgbClr val="000000"/>
                </a:solidFill>
                <a:latin typeface="Roboto"/>
              </a:rPr>
              <a:t> pain</a:t>
            </a:r>
            <a:br>
              <a:rPr lang="en-US" sz="3600" dirty="0">
                <a:solidFill>
                  <a:srgbClr val="000000"/>
                </a:solidFill>
                <a:latin typeface="Roboto"/>
              </a:rPr>
            </a:br>
            <a:r>
              <a:rPr lang="en-US" sz="3600" dirty="0">
                <a:solidFill>
                  <a:srgbClr val="000000"/>
                </a:solidFill>
                <a:latin typeface="Roboto"/>
              </a:rPr>
              <a:t> ‏</a:t>
            </a:r>
            <a:br>
              <a:rPr lang="en-US" sz="3600" dirty="0">
                <a:solidFill>
                  <a:srgbClr val="000000"/>
                </a:solidFill>
                <a:latin typeface="Roboto"/>
              </a:rPr>
            </a:br>
            <a:r>
              <a:rPr lang="en-US" sz="3600" dirty="0">
                <a:solidFill>
                  <a:srgbClr val="000000"/>
                </a:solidFill>
                <a:latin typeface="Roboto"/>
              </a:rPr>
              <a:t>2Mangment in ER </a:t>
            </a:r>
            <a:br>
              <a:rPr lang="en-US" sz="3600" dirty="0">
                <a:solidFill>
                  <a:srgbClr val="000000"/>
                </a:solidFill>
                <a:latin typeface="Roboto"/>
              </a:rPr>
            </a:br>
            <a:br>
              <a:rPr lang="en-US" sz="3600" dirty="0">
                <a:solidFill>
                  <a:srgbClr val="000000"/>
                </a:solidFill>
                <a:latin typeface="Roboto"/>
              </a:rPr>
            </a:br>
            <a:r>
              <a:rPr lang="en-US" sz="3600" dirty="0">
                <a:solidFill>
                  <a:srgbClr val="000000"/>
                </a:solidFill>
                <a:latin typeface="Roboto"/>
              </a:rPr>
              <a:t>3Description</a:t>
            </a:r>
            <a:br>
              <a:rPr lang="en-US" sz="3600" dirty="0">
                <a:solidFill>
                  <a:srgbClr val="000000"/>
                </a:solidFill>
                <a:latin typeface="Roboto"/>
              </a:rPr>
            </a:br>
            <a:r>
              <a:rPr lang="en-US" sz="3600" dirty="0">
                <a:solidFill>
                  <a:srgbClr val="000000"/>
                </a:solidFill>
                <a:latin typeface="Roboto"/>
              </a:rPr>
              <a:t> </a:t>
            </a:r>
            <a:br>
              <a:rPr lang="en-US" sz="3600" dirty="0">
                <a:solidFill>
                  <a:srgbClr val="000000"/>
                </a:solidFill>
                <a:latin typeface="Roboto"/>
              </a:rPr>
            </a:br>
            <a:r>
              <a:rPr lang="en-US" sz="3600" dirty="0">
                <a:solidFill>
                  <a:srgbClr val="000000"/>
                </a:solidFill>
                <a:latin typeface="Roboto"/>
              </a:rPr>
              <a:t>4 source of bleeding</a:t>
            </a:r>
            <a:br>
              <a:rPr lang="ar-JO" sz="3600" dirty="0">
                <a:solidFill>
                  <a:srgbClr val="000000"/>
                </a:solidFill>
                <a:latin typeface="Roboto"/>
              </a:rPr>
            </a:br>
            <a:br>
              <a:rPr lang="ar-JO" sz="3600" dirty="0">
                <a:solidFill>
                  <a:srgbClr val="000000"/>
                </a:solidFill>
                <a:latin typeface="Roboto"/>
              </a:rPr>
            </a:br>
            <a:endParaRPr lang="ar-JO" sz="3600"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1800" y="3"/>
            <a:ext cx="4840200" cy="4525963"/>
          </a:xfrm>
        </p:spPr>
      </p:pic>
    </p:spTree>
    <p:extLst>
      <p:ext uri="{BB962C8B-B14F-4D97-AF65-F5344CB8AC3E}">
        <p14:creationId xmlns:p14="http://schemas.microsoft.com/office/powerpoint/2010/main" val="25822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843" y="188640"/>
            <a:ext cx="7664013" cy="5832648"/>
          </a:xfrm>
        </p:spPr>
        <p:txBody>
          <a:bodyPr>
            <a:normAutofit/>
          </a:bodyPr>
          <a:lstStyle/>
          <a:p>
            <a:pPr algn="l"/>
            <a:r>
              <a:rPr lang="en-US" sz="3200" dirty="0" err="1">
                <a:effectLst/>
              </a:rPr>
              <a:t>Vasogenic</a:t>
            </a:r>
            <a:r>
              <a:rPr lang="en-US" sz="1200" dirty="0">
                <a:effectLst/>
              </a:rPr>
              <a:t> </a:t>
            </a:r>
            <a:r>
              <a:rPr lang="en-US" sz="3200" dirty="0">
                <a:effectLst/>
              </a:rPr>
              <a:t>edema ⬇️</a:t>
            </a:r>
            <a:br>
              <a:rPr lang="en-US" sz="3200" dirty="0"/>
            </a:br>
            <a:r>
              <a:rPr lang="en-US" sz="3200" dirty="0">
                <a:effectLst/>
              </a:rPr>
              <a:t>Type of edema?</a:t>
            </a:r>
            <a:br>
              <a:rPr lang="en-US" sz="3200" dirty="0"/>
            </a:br>
            <a:r>
              <a:rPr lang="en-US" sz="3200" dirty="0">
                <a:effectLst/>
              </a:rPr>
              <a:t>Mechanism of edema? </a:t>
            </a:r>
            <a:br>
              <a:rPr lang="ar-SA" sz="3200" dirty="0">
                <a:effectLst/>
              </a:rPr>
            </a:br>
            <a:r>
              <a:rPr lang="en-US" sz="3200" dirty="0">
                <a:effectLst/>
              </a:rPr>
              <a:t>Diagnosis?</a:t>
            </a:r>
            <a:br>
              <a:rPr lang="en-US" sz="3200" dirty="0"/>
            </a:br>
            <a:r>
              <a:rPr lang="en-US" sz="3200" dirty="0">
                <a:effectLst/>
              </a:rPr>
              <a:t>Other differential diagnosis? </a:t>
            </a:r>
            <a:br>
              <a:rPr lang="ar-SA" sz="3200" dirty="0">
                <a:effectLst/>
              </a:rPr>
            </a:br>
            <a:r>
              <a:rPr lang="en-US" sz="3200" dirty="0">
                <a:effectLst/>
              </a:rPr>
              <a:t>Next image?</a:t>
            </a:r>
            <a:endParaRPr lang="ar-JO" sz="3200"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28184" y="116635"/>
            <a:ext cx="4226857" cy="4525963"/>
          </a:xfrm>
        </p:spPr>
      </p:pic>
    </p:spTree>
    <p:extLst>
      <p:ext uri="{BB962C8B-B14F-4D97-AF65-F5344CB8AC3E}">
        <p14:creationId xmlns:p14="http://schemas.microsoft.com/office/powerpoint/2010/main" val="88487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063552" y="1196754"/>
            <a:ext cx="7772400" cy="1470025"/>
          </a:xfrm>
        </p:spPr>
        <p:txBody>
          <a:bodyPr>
            <a:normAutofit/>
          </a:bodyPr>
          <a:lstStyle/>
          <a:p>
            <a:r>
              <a:rPr lang="en-US" dirty="0"/>
              <a:t>Neurosurgery</a:t>
            </a:r>
          </a:p>
        </p:txBody>
      </p:sp>
      <p:sp>
        <p:nvSpPr>
          <p:cNvPr id="3" name="عنوان فرعي 2"/>
          <p:cNvSpPr>
            <a:spLocks noGrp="1"/>
          </p:cNvSpPr>
          <p:nvPr>
            <p:ph type="subTitle" idx="1"/>
          </p:nvPr>
        </p:nvSpPr>
        <p:spPr>
          <a:xfrm>
            <a:off x="2927648" y="2780928"/>
            <a:ext cx="6400800" cy="1752600"/>
          </a:xfrm>
        </p:spPr>
        <p:txBody>
          <a:bodyPr>
            <a:normAutofit fontScale="85000" lnSpcReduction="20000"/>
          </a:bodyPr>
          <a:lstStyle/>
          <a:p>
            <a:r>
              <a:rPr lang="en-US" dirty="0"/>
              <a:t>10/5/2023</a:t>
            </a:r>
          </a:p>
          <a:p>
            <a:r>
              <a:rPr lang="ar-JO" dirty="0"/>
              <a:t>الامتحان عباره عن </a:t>
            </a:r>
            <a:r>
              <a:rPr lang="en-US" dirty="0"/>
              <a:t>case </a:t>
            </a:r>
            <a:r>
              <a:rPr lang="ar-JO" dirty="0"/>
              <a:t> عليها </a:t>
            </a:r>
            <a:r>
              <a:rPr lang="ar-JO" dirty="0" err="1"/>
              <a:t>اسئله</a:t>
            </a:r>
            <a:r>
              <a:rPr lang="ar-JO" dirty="0"/>
              <a:t> </a:t>
            </a:r>
          </a:p>
          <a:p>
            <a:r>
              <a:rPr lang="en-US" dirty="0"/>
              <a:t>5 question  in 35 minute</a:t>
            </a:r>
          </a:p>
          <a:p>
            <a:r>
              <a:rPr lang="ar-JO" dirty="0"/>
              <a:t>مهم التركيز مع الدكتور فيه </a:t>
            </a:r>
            <a:r>
              <a:rPr lang="ar-JO" dirty="0" err="1"/>
              <a:t>اسئله</a:t>
            </a:r>
            <a:r>
              <a:rPr lang="ar-JO" dirty="0"/>
              <a:t> من </a:t>
            </a:r>
            <a:r>
              <a:rPr lang="ar-JO" dirty="0" err="1"/>
              <a:t>الريكورد</a:t>
            </a:r>
            <a:r>
              <a:rPr lang="ar-JO" dirty="0"/>
              <a:t> </a:t>
            </a:r>
            <a:endParaRPr lang="en-US" dirty="0"/>
          </a:p>
        </p:txBody>
      </p:sp>
      <p:sp>
        <p:nvSpPr>
          <p:cNvPr id="4" name="مربع نص 3"/>
          <p:cNvSpPr txBox="1"/>
          <p:nvPr/>
        </p:nvSpPr>
        <p:spPr>
          <a:xfrm>
            <a:off x="4655840" y="5501031"/>
            <a:ext cx="2232248" cy="461665"/>
          </a:xfrm>
          <a:prstGeom prst="rect">
            <a:avLst/>
          </a:prstGeom>
          <a:noFill/>
        </p:spPr>
        <p:txBody>
          <a:bodyPr wrap="square" rtlCol="0">
            <a:spAutoFit/>
          </a:bodyPr>
          <a:lstStyle/>
          <a:p>
            <a:r>
              <a:rPr lang="en-US" sz="2400" dirty="0" err="1"/>
              <a:t>Rahma</a:t>
            </a:r>
            <a:r>
              <a:rPr lang="en-US" sz="2400" dirty="0"/>
              <a:t> </a:t>
            </a:r>
            <a:r>
              <a:rPr lang="en-US" sz="2400" dirty="0" err="1"/>
              <a:t>saraireh</a:t>
            </a:r>
            <a:endParaRPr lang="en-US" sz="2400" dirty="0"/>
          </a:p>
        </p:txBody>
      </p:sp>
    </p:spTree>
    <p:extLst>
      <p:ext uri="{BB962C8B-B14F-4D97-AF65-F5344CB8AC3E}">
        <p14:creationId xmlns:p14="http://schemas.microsoft.com/office/powerpoint/2010/main" val="425101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41124" y="2204864"/>
            <a:ext cx="5940152" cy="3816424"/>
          </a:xfrm>
        </p:spPr>
        <p:txBody>
          <a:bodyPr>
            <a:normAutofit fontScale="90000"/>
          </a:bodyPr>
          <a:lstStyle/>
          <a:p>
            <a:pPr algn="l" rtl="0"/>
            <a:r>
              <a:rPr lang="ar-JO" sz="2800" dirty="0">
                <a:solidFill>
                  <a:srgbClr val="000000"/>
                </a:solidFill>
                <a:latin typeface="Roboto"/>
              </a:rPr>
              <a:t> </a:t>
            </a:r>
            <a:r>
              <a:rPr lang="en-US" sz="2800" dirty="0">
                <a:solidFill>
                  <a:srgbClr val="000000"/>
                </a:solidFill>
                <a:latin typeface="Roboto"/>
              </a:rPr>
              <a:t>diagnosis : </a:t>
            </a:r>
            <a:r>
              <a:rPr lang="en-US" sz="2800" dirty="0">
                <a:solidFill>
                  <a:srgbClr val="FF0000"/>
                </a:solidFill>
                <a:latin typeface="Roboto"/>
              </a:rPr>
              <a:t>SAH</a:t>
            </a:r>
            <a:r>
              <a:rPr lang="en-US" sz="2800" dirty="0">
                <a:solidFill>
                  <a:srgbClr val="000000"/>
                </a:solidFill>
                <a:latin typeface="Roboto"/>
              </a:rPr>
              <a:t> </a:t>
            </a:r>
            <a:br>
              <a:rPr lang="en-US" sz="2800" dirty="0">
                <a:solidFill>
                  <a:srgbClr val="000000"/>
                </a:solidFill>
                <a:latin typeface="Roboto"/>
              </a:rPr>
            </a:br>
            <a:br>
              <a:rPr lang="en-US" sz="2800" dirty="0">
                <a:solidFill>
                  <a:srgbClr val="000000"/>
                </a:solidFill>
                <a:latin typeface="Roboto"/>
              </a:rPr>
            </a:br>
            <a:r>
              <a:rPr lang="en-US" sz="2800" dirty="0">
                <a:solidFill>
                  <a:srgbClr val="000000"/>
                </a:solidFill>
                <a:latin typeface="Roboto"/>
              </a:rPr>
              <a:t>most common cause of this case : </a:t>
            </a:r>
            <a:r>
              <a:rPr lang="en-US" sz="2800" dirty="0">
                <a:solidFill>
                  <a:srgbClr val="FF0000"/>
                </a:solidFill>
                <a:latin typeface="Roboto"/>
              </a:rPr>
              <a:t>spontaneous&gt; berry aneurysms</a:t>
            </a:r>
            <a:br>
              <a:rPr lang="en-US" sz="2800" dirty="0">
                <a:solidFill>
                  <a:srgbClr val="FF0000"/>
                </a:solidFill>
                <a:latin typeface="Roboto"/>
              </a:rPr>
            </a:br>
            <a:br>
              <a:rPr lang="en-US" sz="2800" dirty="0">
                <a:solidFill>
                  <a:srgbClr val="FF0000"/>
                </a:solidFill>
                <a:latin typeface="Roboto"/>
              </a:rPr>
            </a:br>
            <a:r>
              <a:rPr lang="en-US" sz="2800" dirty="0">
                <a:solidFill>
                  <a:srgbClr val="000000"/>
                </a:solidFill>
                <a:latin typeface="Roboto"/>
              </a:rPr>
              <a:t>never before day 3 : </a:t>
            </a:r>
            <a:r>
              <a:rPr lang="en-US" sz="2800" dirty="0">
                <a:solidFill>
                  <a:srgbClr val="FF0000"/>
                </a:solidFill>
                <a:latin typeface="Roboto"/>
              </a:rPr>
              <a:t>vasospasm</a:t>
            </a:r>
            <a:r>
              <a:rPr lang="en-US" sz="2800" dirty="0">
                <a:solidFill>
                  <a:srgbClr val="000000"/>
                </a:solidFill>
                <a:latin typeface="Roboto"/>
              </a:rPr>
              <a:t> </a:t>
            </a:r>
            <a:br>
              <a:rPr lang="en-US" sz="2800" dirty="0">
                <a:solidFill>
                  <a:srgbClr val="000000"/>
                </a:solidFill>
                <a:latin typeface="Roboto"/>
              </a:rPr>
            </a:br>
            <a:br>
              <a:rPr lang="en-US" sz="2800" dirty="0">
                <a:solidFill>
                  <a:srgbClr val="000000"/>
                </a:solidFill>
                <a:latin typeface="Roboto"/>
              </a:rPr>
            </a:br>
            <a:r>
              <a:rPr lang="en-US" sz="2800" dirty="0">
                <a:solidFill>
                  <a:srgbClr val="000000"/>
                </a:solidFill>
                <a:latin typeface="Roboto"/>
              </a:rPr>
              <a:t> role of CCB: </a:t>
            </a:r>
            <a:r>
              <a:rPr lang="en-US" sz="2800" dirty="0">
                <a:solidFill>
                  <a:srgbClr val="FF0000"/>
                </a:solidFill>
                <a:latin typeface="Roboto"/>
              </a:rPr>
              <a:t>for vasospasm </a:t>
            </a:r>
            <a:r>
              <a:rPr lang="en-US" sz="2800" dirty="0">
                <a:solidFill>
                  <a:srgbClr val="FF0000"/>
                </a:solidFill>
                <a:latin typeface="Roboto"/>
                <a:sym typeface="Wingdings" pitchFamily="2" charset="2"/>
              </a:rPr>
              <a:t></a:t>
            </a:r>
            <a:r>
              <a:rPr lang="en-US" sz="2800" dirty="0">
                <a:solidFill>
                  <a:srgbClr val="FF0000"/>
                </a:solidFill>
                <a:latin typeface="Roboto"/>
              </a:rPr>
              <a:t> </a:t>
            </a:r>
            <a:br>
              <a:rPr lang="en-US" sz="2800" dirty="0">
                <a:solidFill>
                  <a:srgbClr val="000000"/>
                </a:solidFill>
                <a:latin typeface="Roboto"/>
              </a:rPr>
            </a:br>
            <a:br>
              <a:rPr lang="en-US" sz="2800" dirty="0">
                <a:solidFill>
                  <a:srgbClr val="000000"/>
                </a:solidFill>
                <a:latin typeface="Roboto"/>
              </a:rPr>
            </a:br>
            <a:r>
              <a:rPr lang="en-US" sz="2800" dirty="0">
                <a:solidFill>
                  <a:srgbClr val="000000"/>
                </a:solidFill>
                <a:latin typeface="Roboto"/>
              </a:rPr>
              <a:t>WFNS score :</a:t>
            </a:r>
            <a:r>
              <a:rPr lang="en-US" sz="2800" dirty="0">
                <a:solidFill>
                  <a:srgbClr val="FF0000"/>
                </a:solidFill>
                <a:latin typeface="Roboto"/>
              </a:rPr>
              <a:t> 3</a:t>
            </a:r>
            <a:br>
              <a:rPr lang="en-US" sz="2800" dirty="0">
                <a:solidFill>
                  <a:srgbClr val="000000"/>
                </a:solidFill>
                <a:latin typeface="Roboto"/>
              </a:rPr>
            </a:br>
            <a:br>
              <a:rPr lang="en-US" sz="2800" dirty="0">
                <a:solidFill>
                  <a:srgbClr val="000000"/>
                </a:solidFill>
                <a:latin typeface="Roboto"/>
              </a:rPr>
            </a:br>
            <a:r>
              <a:rPr lang="en-US" sz="2800" dirty="0">
                <a:solidFill>
                  <a:srgbClr val="000000"/>
                </a:solidFill>
                <a:latin typeface="Roboto"/>
              </a:rPr>
              <a:t> </a:t>
            </a:r>
            <a:r>
              <a:rPr lang="en-US" sz="2800" dirty="0" err="1">
                <a:solidFill>
                  <a:srgbClr val="000000"/>
                </a:solidFill>
                <a:latin typeface="Roboto"/>
              </a:rPr>
              <a:t>mangment</a:t>
            </a:r>
            <a:r>
              <a:rPr lang="en-US" sz="2800" dirty="0">
                <a:solidFill>
                  <a:srgbClr val="000000"/>
                </a:solidFill>
                <a:latin typeface="Roboto"/>
              </a:rPr>
              <a:t>:</a:t>
            </a:r>
            <a:br>
              <a:rPr lang="en-US" sz="2800" dirty="0">
                <a:solidFill>
                  <a:srgbClr val="000000"/>
                </a:solidFill>
                <a:latin typeface="Roboto"/>
              </a:rPr>
            </a:br>
            <a:br>
              <a:rPr lang="en-US" sz="2800" dirty="0">
                <a:solidFill>
                  <a:srgbClr val="000000"/>
                </a:solidFill>
                <a:latin typeface="Roboto"/>
              </a:rPr>
            </a:br>
            <a:r>
              <a:rPr lang="en-US" sz="2800" dirty="0">
                <a:solidFill>
                  <a:srgbClr val="000000"/>
                </a:solidFill>
                <a:latin typeface="Roboto"/>
              </a:rPr>
              <a:t> </a:t>
            </a:r>
            <a:endParaRPr lang="ar-JO" sz="2800" dirty="0"/>
          </a:p>
        </p:txBody>
      </p:sp>
      <p:pic>
        <p:nvPicPr>
          <p:cNvPr id="4" name="عنصر نائب للمحتوى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2609"/>
          <a:stretch/>
        </p:blipFill>
        <p:spPr>
          <a:xfrm>
            <a:off x="7680177" y="908721"/>
            <a:ext cx="2556555" cy="2997081"/>
          </a:xfrm>
        </p:spPr>
      </p:pic>
      <p:sp>
        <p:nvSpPr>
          <p:cNvPr id="3" name="مربع نص 2"/>
          <p:cNvSpPr txBox="1"/>
          <p:nvPr/>
        </p:nvSpPr>
        <p:spPr>
          <a:xfrm>
            <a:off x="2206677" y="291889"/>
            <a:ext cx="7561731" cy="461665"/>
          </a:xfrm>
          <a:prstGeom prst="rect">
            <a:avLst/>
          </a:prstGeom>
          <a:noFill/>
        </p:spPr>
        <p:txBody>
          <a:bodyPr wrap="square" rtlCol="0">
            <a:spAutoFit/>
          </a:bodyPr>
          <a:lstStyle/>
          <a:p>
            <a:r>
              <a:rPr lang="ar-JO" sz="1800" dirty="0"/>
              <a:t>  بالمختصر </a:t>
            </a:r>
            <a:r>
              <a:rPr lang="ar-JO" sz="2400" dirty="0"/>
              <a:t>مريض عنده اسوء صداع في حياته ومش متعرض لحادث </a:t>
            </a: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68" y="4686704"/>
            <a:ext cx="4497710" cy="145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رابط كسهم مستقيم 5"/>
          <p:cNvCxnSpPr>
            <a:endCxn id="3074" idx="1"/>
          </p:cNvCxnSpPr>
          <p:nvPr/>
        </p:nvCxnSpPr>
        <p:spPr>
          <a:xfrm>
            <a:off x="4151784" y="5085184"/>
            <a:ext cx="1656184" cy="3290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0274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42016" y="-243408"/>
            <a:ext cx="5184577" cy="5832648"/>
          </a:xfrm>
        </p:spPr>
        <p:txBody>
          <a:bodyPr>
            <a:normAutofit/>
          </a:bodyPr>
          <a:lstStyle/>
          <a:p>
            <a:pPr algn="l"/>
            <a:r>
              <a:rPr lang="en-US" sz="2200" dirty="0" err="1">
                <a:solidFill>
                  <a:srgbClr val="000000"/>
                </a:solidFill>
                <a:latin typeface="Roboto"/>
              </a:rPr>
              <a:t>glasgow</a:t>
            </a:r>
            <a:r>
              <a:rPr lang="en-US" sz="2200" dirty="0">
                <a:solidFill>
                  <a:srgbClr val="000000"/>
                </a:solidFill>
                <a:latin typeface="Roboto"/>
              </a:rPr>
              <a:t> coma scale( no </a:t>
            </a:r>
            <a:r>
              <a:rPr lang="en-US" sz="2200" dirty="0" err="1">
                <a:solidFill>
                  <a:srgbClr val="000000"/>
                </a:solidFill>
                <a:latin typeface="Roboto"/>
              </a:rPr>
              <a:t>respone</a:t>
            </a:r>
            <a:r>
              <a:rPr lang="en-US" sz="2200" dirty="0">
                <a:solidFill>
                  <a:srgbClr val="000000"/>
                </a:solidFill>
                <a:latin typeface="Roboto"/>
              </a:rPr>
              <a:t> in eye with pain, </a:t>
            </a:r>
            <a:r>
              <a:rPr lang="en-US" sz="2200" dirty="0" err="1">
                <a:solidFill>
                  <a:srgbClr val="000000"/>
                </a:solidFill>
                <a:latin typeface="Roboto"/>
              </a:rPr>
              <a:t>incomprehinsive</a:t>
            </a:r>
            <a:r>
              <a:rPr lang="en-US" sz="2200" dirty="0">
                <a:solidFill>
                  <a:srgbClr val="000000"/>
                </a:solidFill>
                <a:latin typeface="Roboto"/>
              </a:rPr>
              <a:t> voice, </a:t>
            </a:r>
            <a:r>
              <a:rPr lang="en-US" sz="2200" dirty="0" err="1">
                <a:solidFill>
                  <a:srgbClr val="000000"/>
                </a:solidFill>
                <a:latin typeface="Roboto"/>
              </a:rPr>
              <a:t>extention</a:t>
            </a:r>
            <a:r>
              <a:rPr lang="en-US" sz="2200" dirty="0">
                <a:solidFill>
                  <a:srgbClr val="000000"/>
                </a:solidFill>
                <a:latin typeface="Roboto"/>
              </a:rPr>
              <a:t> with  pain)</a:t>
            </a:r>
            <a:br>
              <a:rPr lang="en-US" sz="2200" dirty="0">
                <a:solidFill>
                  <a:srgbClr val="000000"/>
                </a:solidFill>
                <a:latin typeface="Roboto"/>
              </a:rPr>
            </a:br>
            <a:r>
              <a:rPr lang="en-US" sz="2200" dirty="0">
                <a:solidFill>
                  <a:srgbClr val="000000"/>
                </a:solidFill>
                <a:latin typeface="Roboto"/>
              </a:rPr>
              <a:t>GCS </a:t>
            </a:r>
            <a:r>
              <a:rPr lang="en-US" sz="2200" dirty="0">
                <a:solidFill>
                  <a:srgbClr val="FF0000"/>
                </a:solidFill>
                <a:latin typeface="Roboto"/>
              </a:rPr>
              <a:t>: 5 </a:t>
            </a:r>
            <a:r>
              <a:rPr lang="en-US" sz="3600" dirty="0">
                <a:solidFill>
                  <a:srgbClr val="FF0000"/>
                </a:solidFill>
                <a:latin typeface="Roboto"/>
              </a:rPr>
              <a:t> </a:t>
            </a:r>
            <a:r>
              <a:rPr lang="en-US" sz="3600" dirty="0">
                <a:solidFill>
                  <a:srgbClr val="000000"/>
                </a:solidFill>
                <a:latin typeface="Roboto"/>
              </a:rPr>
              <a:t>‏</a:t>
            </a:r>
            <a:br>
              <a:rPr lang="en-US" sz="3600" dirty="0">
                <a:solidFill>
                  <a:srgbClr val="000000"/>
                </a:solidFill>
                <a:latin typeface="Roboto"/>
              </a:rPr>
            </a:br>
            <a:r>
              <a:rPr lang="en-US" sz="2400" dirty="0">
                <a:solidFill>
                  <a:srgbClr val="000000"/>
                </a:solidFill>
                <a:latin typeface="Roboto"/>
              </a:rPr>
              <a:t>tow finding : </a:t>
            </a:r>
            <a:r>
              <a:rPr lang="en-US" sz="2400" dirty="0">
                <a:solidFill>
                  <a:srgbClr val="FF0000"/>
                </a:solidFill>
                <a:latin typeface="Roboto"/>
              </a:rPr>
              <a:t>midline shifting and </a:t>
            </a:r>
            <a:br>
              <a:rPr lang="en-US" sz="2400" dirty="0">
                <a:solidFill>
                  <a:srgbClr val="FF0000"/>
                </a:solidFill>
                <a:latin typeface="Roboto"/>
              </a:rPr>
            </a:br>
            <a:r>
              <a:rPr lang="en-US" sz="2400" dirty="0">
                <a:solidFill>
                  <a:srgbClr val="FF0000"/>
                </a:solidFill>
                <a:latin typeface="Roboto"/>
              </a:rPr>
              <a:t>crescent </a:t>
            </a:r>
            <a:r>
              <a:rPr lang="en-US" sz="2400" dirty="0" err="1">
                <a:solidFill>
                  <a:srgbClr val="FF0000"/>
                </a:solidFill>
                <a:latin typeface="Roboto"/>
              </a:rPr>
              <a:t>hypodense</a:t>
            </a:r>
            <a:r>
              <a:rPr lang="en-US" sz="2400" dirty="0">
                <a:solidFill>
                  <a:srgbClr val="FF0000"/>
                </a:solidFill>
                <a:latin typeface="Roboto"/>
              </a:rPr>
              <a:t> lesion  </a:t>
            </a:r>
            <a:br>
              <a:rPr lang="en-US" sz="2400" dirty="0">
                <a:solidFill>
                  <a:srgbClr val="000000"/>
                </a:solidFill>
                <a:latin typeface="Roboto"/>
              </a:rPr>
            </a:br>
            <a:br>
              <a:rPr lang="en-US" sz="2400" dirty="0">
                <a:solidFill>
                  <a:srgbClr val="000000"/>
                </a:solidFill>
                <a:latin typeface="Roboto"/>
              </a:rPr>
            </a:br>
            <a:r>
              <a:rPr lang="en-US" sz="2400" dirty="0">
                <a:solidFill>
                  <a:srgbClr val="000000"/>
                </a:solidFill>
                <a:latin typeface="Roboto"/>
              </a:rPr>
              <a:t>Management in ER : </a:t>
            </a:r>
            <a:r>
              <a:rPr lang="en-US" sz="2400" dirty="0">
                <a:solidFill>
                  <a:srgbClr val="FF0000"/>
                </a:solidFill>
                <a:latin typeface="Roboto"/>
              </a:rPr>
              <a:t>intubation</a:t>
            </a:r>
            <a:r>
              <a:rPr lang="en-US" sz="2400" dirty="0">
                <a:solidFill>
                  <a:srgbClr val="000000"/>
                </a:solidFill>
                <a:latin typeface="Roboto"/>
              </a:rPr>
              <a:t> </a:t>
            </a:r>
            <a:br>
              <a:rPr lang="en-US" sz="2400" dirty="0">
                <a:solidFill>
                  <a:srgbClr val="000000"/>
                </a:solidFill>
                <a:latin typeface="Roboto"/>
              </a:rPr>
            </a:br>
            <a:br>
              <a:rPr lang="en-US" sz="2400" dirty="0">
                <a:solidFill>
                  <a:srgbClr val="000000"/>
                </a:solidFill>
                <a:latin typeface="Roboto"/>
              </a:rPr>
            </a:br>
            <a:r>
              <a:rPr lang="en-US" sz="2400" dirty="0" err="1">
                <a:solidFill>
                  <a:srgbClr val="000000"/>
                </a:solidFill>
                <a:latin typeface="Roboto"/>
              </a:rPr>
              <a:t>ddx</a:t>
            </a:r>
            <a:r>
              <a:rPr lang="en-US" sz="2400" dirty="0">
                <a:solidFill>
                  <a:srgbClr val="000000"/>
                </a:solidFill>
                <a:latin typeface="Roboto"/>
              </a:rPr>
              <a:t> :</a:t>
            </a:r>
            <a:r>
              <a:rPr lang="en-US" sz="2400" dirty="0">
                <a:solidFill>
                  <a:srgbClr val="FF0000"/>
                </a:solidFill>
                <a:latin typeface="Roboto"/>
              </a:rPr>
              <a:t>epidural , SAH </a:t>
            </a:r>
            <a:br>
              <a:rPr lang="en-US" sz="2400" dirty="0">
                <a:solidFill>
                  <a:srgbClr val="000000"/>
                </a:solidFill>
                <a:latin typeface="Roboto"/>
              </a:rPr>
            </a:br>
            <a:r>
              <a:rPr lang="en-US" sz="2400" dirty="0">
                <a:solidFill>
                  <a:srgbClr val="000000"/>
                </a:solidFill>
                <a:latin typeface="Roboto"/>
              </a:rPr>
              <a:t> </a:t>
            </a:r>
            <a:br>
              <a:rPr lang="en-US" sz="2400" dirty="0">
                <a:solidFill>
                  <a:srgbClr val="000000"/>
                </a:solidFill>
                <a:latin typeface="Roboto"/>
              </a:rPr>
            </a:br>
            <a:r>
              <a:rPr lang="en-US" sz="2400" dirty="0">
                <a:solidFill>
                  <a:srgbClr val="000000"/>
                </a:solidFill>
                <a:latin typeface="Roboto"/>
              </a:rPr>
              <a:t>definitive </a:t>
            </a:r>
            <a:r>
              <a:rPr lang="en-US" sz="2400" dirty="0" err="1">
                <a:solidFill>
                  <a:srgbClr val="000000"/>
                </a:solidFill>
                <a:latin typeface="Roboto"/>
              </a:rPr>
              <a:t>ttt</a:t>
            </a:r>
            <a:r>
              <a:rPr lang="en-US" sz="2400" dirty="0">
                <a:solidFill>
                  <a:srgbClr val="000000"/>
                </a:solidFill>
                <a:latin typeface="Roboto"/>
              </a:rPr>
              <a:t> : </a:t>
            </a:r>
            <a:endParaRPr lang="ar-JO" sz="3600"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48128" y="764705"/>
            <a:ext cx="3052594" cy="3805883"/>
          </a:xfrm>
        </p:spPr>
      </p:pic>
      <p:sp>
        <p:nvSpPr>
          <p:cNvPr id="3" name="مستطيل 2"/>
          <p:cNvSpPr/>
          <p:nvPr/>
        </p:nvSpPr>
        <p:spPr>
          <a:xfrm>
            <a:off x="1631504" y="5661249"/>
            <a:ext cx="4572000" cy="646331"/>
          </a:xfrm>
          <a:prstGeom prst="rect">
            <a:avLst/>
          </a:prstGeom>
        </p:spPr>
        <p:txBody>
          <a:bodyPr wrap="square">
            <a:spAutoFit/>
          </a:bodyPr>
          <a:lstStyle/>
          <a:p>
            <a:pPr algn="l"/>
            <a:r>
              <a:rPr lang="en-US" sz="1800" dirty="0" err="1"/>
              <a:t>Uncal</a:t>
            </a:r>
            <a:r>
              <a:rPr lang="en-US" sz="1800" dirty="0"/>
              <a:t> </a:t>
            </a:r>
            <a:r>
              <a:rPr lang="en-US" sz="1800" dirty="0" err="1"/>
              <a:t>hernation</a:t>
            </a:r>
            <a:r>
              <a:rPr lang="en-US" sz="1800" dirty="0"/>
              <a:t> we exam : </a:t>
            </a:r>
          </a:p>
          <a:p>
            <a:pPr algn="l"/>
            <a:r>
              <a:rPr lang="en-US" sz="1800" dirty="0" err="1">
                <a:solidFill>
                  <a:srgbClr val="FF0000"/>
                </a:solidFill>
              </a:rPr>
              <a:t>anisocoria</a:t>
            </a:r>
            <a:r>
              <a:rPr lang="en-US" sz="1800" dirty="0">
                <a:solidFill>
                  <a:srgbClr val="FF0000"/>
                </a:solidFill>
              </a:rPr>
              <a:t>  ,,, </a:t>
            </a:r>
            <a:r>
              <a:rPr lang="en-US" sz="1800" dirty="0" err="1">
                <a:solidFill>
                  <a:srgbClr val="FF0000"/>
                </a:solidFill>
              </a:rPr>
              <a:t>oculomoter</a:t>
            </a:r>
            <a:r>
              <a:rPr lang="en-US" sz="1800" dirty="0">
                <a:solidFill>
                  <a:srgbClr val="FF0000"/>
                </a:solidFill>
              </a:rPr>
              <a:t> nerve </a:t>
            </a:r>
          </a:p>
        </p:txBody>
      </p:sp>
    </p:spTree>
    <p:extLst>
      <p:ext uri="{BB962C8B-B14F-4D97-AF65-F5344CB8AC3E}">
        <p14:creationId xmlns:p14="http://schemas.microsoft.com/office/powerpoint/2010/main" val="540577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JO" sz="2400" dirty="0"/>
              <a:t>مريض  عامل حادث عنده </a:t>
            </a:r>
            <a:r>
              <a:rPr lang="en-US" sz="2400" dirty="0"/>
              <a:t>pneumothoraxes , abdominal  injury </a:t>
            </a:r>
            <a:r>
              <a:rPr lang="ar-JO" sz="2400" dirty="0"/>
              <a:t>اجا على الطوارئ مغيب عنده </a:t>
            </a:r>
            <a:r>
              <a:rPr lang="en-US" sz="2400" dirty="0"/>
              <a:t>hypotension ,tachycardia, decrease in o2 sat </a:t>
            </a:r>
            <a:br>
              <a:rPr lang="en-US" sz="2400" dirty="0"/>
            </a:br>
            <a:r>
              <a:rPr lang="ar-JO" sz="2400" dirty="0"/>
              <a:t>بعد ما دخل المستشفى تحسن شوي بعدها غيب وما صحي بما معناه ( </a:t>
            </a:r>
            <a:r>
              <a:rPr lang="en-US" sz="2400" dirty="0"/>
              <a:t>vegetative stat</a:t>
            </a:r>
            <a:r>
              <a:rPr lang="ar-JO" sz="2400" dirty="0"/>
              <a:t>)</a:t>
            </a: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3072" y="1772816"/>
            <a:ext cx="430076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524001" y="2420888"/>
            <a:ext cx="3682508" cy="1477328"/>
          </a:xfrm>
          <a:prstGeom prst="rect">
            <a:avLst/>
          </a:prstGeom>
          <a:noFill/>
        </p:spPr>
        <p:txBody>
          <a:bodyPr wrap="square" rtlCol="0">
            <a:spAutoFit/>
          </a:bodyPr>
          <a:lstStyle/>
          <a:p>
            <a:pPr algn="l"/>
            <a:r>
              <a:rPr lang="en-US" sz="1800" dirty="0"/>
              <a:t>type of edema : </a:t>
            </a:r>
            <a:r>
              <a:rPr lang="en-US" sz="1800" dirty="0">
                <a:solidFill>
                  <a:srgbClr val="FF0000"/>
                </a:solidFill>
              </a:rPr>
              <a:t>cytotoxic </a:t>
            </a:r>
          </a:p>
          <a:p>
            <a:pPr algn="l"/>
            <a:r>
              <a:rPr lang="en-US" sz="1800" dirty="0"/>
              <a:t>Why edema </a:t>
            </a:r>
            <a:r>
              <a:rPr lang="en-US" sz="1800" dirty="0" err="1"/>
              <a:t>occcur</a:t>
            </a:r>
            <a:r>
              <a:rPr lang="en-US" sz="1800" dirty="0"/>
              <a:t>  : </a:t>
            </a:r>
            <a:r>
              <a:rPr lang="en-US" sz="1800" dirty="0" err="1">
                <a:solidFill>
                  <a:srgbClr val="FF0000"/>
                </a:solidFill>
              </a:rPr>
              <a:t>na</a:t>
            </a:r>
            <a:r>
              <a:rPr lang="en-US" sz="1800" dirty="0">
                <a:solidFill>
                  <a:srgbClr val="FF0000"/>
                </a:solidFill>
              </a:rPr>
              <a:t>-k defect </a:t>
            </a:r>
          </a:p>
          <a:p>
            <a:pPr algn="l"/>
            <a:r>
              <a:rPr lang="ar-JO" sz="1800" dirty="0" err="1"/>
              <a:t>ايش</a:t>
            </a:r>
            <a:r>
              <a:rPr lang="ar-JO" sz="1800" dirty="0"/>
              <a:t> السبب </a:t>
            </a:r>
            <a:r>
              <a:rPr lang="en-US" sz="1800" dirty="0"/>
              <a:t>in case </a:t>
            </a:r>
            <a:endParaRPr lang="ar-JO" sz="1800" dirty="0"/>
          </a:p>
          <a:p>
            <a:pPr algn="l"/>
            <a:r>
              <a:rPr lang="en-US" sz="1800" dirty="0">
                <a:solidFill>
                  <a:srgbClr val="FF0000"/>
                </a:solidFill>
              </a:rPr>
              <a:t>diffuse axonal </a:t>
            </a:r>
            <a:r>
              <a:rPr lang="en-US" sz="1800" dirty="0" err="1">
                <a:solidFill>
                  <a:srgbClr val="FF0000"/>
                </a:solidFill>
              </a:rPr>
              <a:t>injery</a:t>
            </a:r>
            <a:r>
              <a:rPr lang="en-US" sz="1800" dirty="0"/>
              <a:t> </a:t>
            </a:r>
          </a:p>
          <a:p>
            <a:pPr algn="l"/>
            <a:endParaRPr lang="en-US" sz="1800" dirty="0"/>
          </a:p>
        </p:txBody>
      </p:sp>
      <p:sp>
        <p:nvSpPr>
          <p:cNvPr id="5" name="مستطيل 4"/>
          <p:cNvSpPr/>
          <p:nvPr/>
        </p:nvSpPr>
        <p:spPr>
          <a:xfrm>
            <a:off x="1591873" y="4077073"/>
            <a:ext cx="5904656" cy="2246769"/>
          </a:xfrm>
          <a:prstGeom prst="rect">
            <a:avLst/>
          </a:prstGeom>
        </p:spPr>
        <p:txBody>
          <a:bodyPr wrap="square">
            <a:spAutoFit/>
          </a:bodyPr>
          <a:lstStyle/>
          <a:p>
            <a:pPr algn="l" rtl="0"/>
            <a:r>
              <a:rPr lang="ar-JO" sz="1800" dirty="0">
                <a:solidFill>
                  <a:srgbClr val="000000"/>
                </a:solidFill>
                <a:latin typeface="Roboto"/>
              </a:rPr>
              <a:t>المريض بعد فتره صار</a:t>
            </a:r>
            <a:r>
              <a:rPr lang="en-US" sz="1800" dirty="0">
                <a:solidFill>
                  <a:srgbClr val="000000"/>
                </a:solidFill>
                <a:latin typeface="Roboto"/>
              </a:rPr>
              <a:t> </a:t>
            </a:r>
            <a:r>
              <a:rPr lang="ar-JO" sz="1800" dirty="0">
                <a:solidFill>
                  <a:srgbClr val="000000"/>
                </a:solidFill>
                <a:latin typeface="Roboto"/>
              </a:rPr>
              <a:t> </a:t>
            </a:r>
            <a:r>
              <a:rPr lang="en-US" sz="2000" dirty="0">
                <a:solidFill>
                  <a:srgbClr val="000000"/>
                </a:solidFill>
                <a:latin typeface="Roboto"/>
              </a:rPr>
              <a:t>no reflex . Intubation </a:t>
            </a:r>
            <a:r>
              <a:rPr lang="ar-JO" sz="2000" dirty="0">
                <a:solidFill>
                  <a:srgbClr val="000000"/>
                </a:solidFill>
                <a:latin typeface="Roboto"/>
              </a:rPr>
              <a:t> </a:t>
            </a:r>
            <a:r>
              <a:rPr lang="en-US" sz="2000" dirty="0">
                <a:solidFill>
                  <a:srgbClr val="000000"/>
                </a:solidFill>
                <a:latin typeface="Roboto"/>
              </a:rPr>
              <a:t>.</a:t>
            </a:r>
          </a:p>
          <a:p>
            <a:pPr algn="l" rtl="0"/>
            <a:r>
              <a:rPr lang="ar-JO" sz="2000" dirty="0">
                <a:solidFill>
                  <a:srgbClr val="000000"/>
                </a:solidFill>
                <a:latin typeface="Roboto"/>
              </a:rPr>
              <a:t>السؤال فيه  اعراض ال </a:t>
            </a:r>
          </a:p>
          <a:p>
            <a:pPr algn="l" rtl="0"/>
            <a:r>
              <a:rPr lang="en-US" sz="2000" dirty="0">
                <a:solidFill>
                  <a:srgbClr val="000000"/>
                </a:solidFill>
                <a:latin typeface="Roboto"/>
              </a:rPr>
              <a:t>brain death </a:t>
            </a:r>
            <a:r>
              <a:rPr lang="ar-JO" sz="2000" dirty="0">
                <a:solidFill>
                  <a:srgbClr val="000000"/>
                </a:solidFill>
                <a:latin typeface="Roboto"/>
              </a:rPr>
              <a:t> </a:t>
            </a:r>
          </a:p>
          <a:p>
            <a:pPr algn="l" rtl="0"/>
            <a:r>
              <a:rPr lang="ar-JO" sz="2000" dirty="0" err="1">
                <a:solidFill>
                  <a:srgbClr val="000000"/>
                </a:solidFill>
                <a:latin typeface="Roboto"/>
              </a:rPr>
              <a:t>وااضحه</a:t>
            </a:r>
            <a:r>
              <a:rPr lang="ar-JO" sz="2000" dirty="0">
                <a:solidFill>
                  <a:srgbClr val="000000"/>
                </a:solidFill>
                <a:latin typeface="Roboto"/>
              </a:rPr>
              <a:t> </a:t>
            </a:r>
          </a:p>
          <a:p>
            <a:pPr algn="l" rtl="0"/>
            <a:r>
              <a:rPr lang="en-US" sz="2000" dirty="0" err="1">
                <a:solidFill>
                  <a:srgbClr val="000000"/>
                </a:solidFill>
                <a:latin typeface="Roboto"/>
              </a:rPr>
              <a:t>Gcs</a:t>
            </a:r>
            <a:r>
              <a:rPr lang="en-US" sz="2000" dirty="0">
                <a:solidFill>
                  <a:srgbClr val="000000"/>
                </a:solidFill>
                <a:latin typeface="Roboto"/>
              </a:rPr>
              <a:t> :3 </a:t>
            </a:r>
          </a:p>
          <a:p>
            <a:pPr algn="l" rtl="0"/>
            <a:r>
              <a:rPr lang="en-US" sz="2000" dirty="0">
                <a:solidFill>
                  <a:srgbClr val="000000"/>
                </a:solidFill>
                <a:latin typeface="Roboto"/>
              </a:rPr>
              <a:t>What occur : brain death</a:t>
            </a:r>
          </a:p>
          <a:p>
            <a:pPr algn="l" rtl="0"/>
            <a:r>
              <a:rPr lang="ar-JO" sz="2000" dirty="0">
                <a:solidFill>
                  <a:srgbClr val="000000"/>
                </a:solidFill>
                <a:latin typeface="Roboto"/>
              </a:rPr>
              <a:t> </a:t>
            </a:r>
            <a:r>
              <a:rPr lang="en-US" sz="2000" dirty="0">
                <a:solidFill>
                  <a:srgbClr val="000000"/>
                </a:solidFill>
                <a:latin typeface="Roboto"/>
              </a:rPr>
              <a:t>vicious cyc</a:t>
            </a:r>
            <a:r>
              <a:rPr lang="en-US" sz="1800" dirty="0">
                <a:solidFill>
                  <a:srgbClr val="000000"/>
                </a:solidFill>
                <a:latin typeface="Roboto"/>
              </a:rPr>
              <a:t>le :</a:t>
            </a:r>
            <a:endParaRPr lang="en-US" sz="1800" dirty="0"/>
          </a:p>
        </p:txBody>
      </p:sp>
      <p:sp>
        <p:nvSpPr>
          <p:cNvPr id="6" name="مستطيل 5"/>
          <p:cNvSpPr/>
          <p:nvPr/>
        </p:nvSpPr>
        <p:spPr>
          <a:xfrm>
            <a:off x="1524001" y="1808979"/>
            <a:ext cx="4334118" cy="400110"/>
          </a:xfrm>
          <a:prstGeom prst="rect">
            <a:avLst/>
          </a:prstGeom>
        </p:spPr>
        <p:txBody>
          <a:bodyPr wrap="square">
            <a:spAutoFit/>
          </a:bodyPr>
          <a:lstStyle/>
          <a:p>
            <a:r>
              <a:rPr lang="en-US" sz="2000" dirty="0" err="1"/>
              <a:t>discripe</a:t>
            </a:r>
            <a:r>
              <a:rPr lang="en-US" sz="2000" dirty="0"/>
              <a:t> what you see(image </a:t>
            </a:r>
            <a:r>
              <a:rPr lang="en-US" sz="2000" dirty="0" err="1"/>
              <a:t>type,veiw</a:t>
            </a:r>
            <a:r>
              <a:rPr lang="en-US" sz="2000" dirty="0"/>
              <a:t>, </a:t>
            </a:r>
          </a:p>
        </p:txBody>
      </p:sp>
      <p:pic>
        <p:nvPicPr>
          <p:cNvPr id="2051" name="Picture 3" descr="C:\Users\DELL_I3_11TH\Downloads\photo_5834603730794822969_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147" y="4906529"/>
            <a:ext cx="2380763" cy="190390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رابط كسهم مستقيم 7"/>
          <p:cNvCxnSpPr/>
          <p:nvPr/>
        </p:nvCxnSpPr>
        <p:spPr>
          <a:xfrm>
            <a:off x="3503712" y="6165304"/>
            <a:ext cx="3312368" cy="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7070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75520" y="33327"/>
            <a:ext cx="7787208" cy="940966"/>
          </a:xfrm>
        </p:spPr>
        <p:txBody>
          <a:bodyPr>
            <a:normAutofit fontScale="90000"/>
          </a:bodyPr>
          <a:lstStyle/>
          <a:p>
            <a:r>
              <a:rPr lang="ar-JO" dirty="0"/>
              <a:t>طفله 5 سنوات عندها </a:t>
            </a:r>
            <a:r>
              <a:rPr lang="en-US" dirty="0"/>
              <a:t>projectile vomiting </a:t>
            </a:r>
            <a:br>
              <a:rPr lang="en-US" dirty="0"/>
            </a:br>
            <a:r>
              <a:rPr lang="en-US" dirty="0"/>
              <a:t>Brain tumor </a:t>
            </a:r>
          </a:p>
        </p:txBody>
      </p:sp>
      <p:sp>
        <p:nvSpPr>
          <p:cNvPr id="3" name="عنصر نائب للمحتوى 2"/>
          <p:cNvSpPr>
            <a:spLocks noGrp="1"/>
          </p:cNvSpPr>
          <p:nvPr>
            <p:ph idx="1"/>
          </p:nvPr>
        </p:nvSpPr>
        <p:spPr>
          <a:xfrm>
            <a:off x="1703512" y="1600206"/>
            <a:ext cx="5760640" cy="4925138"/>
          </a:xfrm>
        </p:spPr>
        <p:txBody>
          <a:bodyPr>
            <a:normAutofit fontScale="85000" lnSpcReduction="20000"/>
          </a:bodyPr>
          <a:lstStyle/>
          <a:p>
            <a:pPr marL="0" indent="0" algn="l" rtl="0">
              <a:buNone/>
            </a:pPr>
            <a:r>
              <a:rPr lang="en-US" dirty="0"/>
              <a:t>describe what you see</a:t>
            </a:r>
          </a:p>
          <a:p>
            <a:pPr marL="0" indent="0" algn="l" rtl="0">
              <a:buNone/>
            </a:pPr>
            <a:r>
              <a:rPr lang="en-US" dirty="0"/>
              <a:t>image </a:t>
            </a:r>
            <a:r>
              <a:rPr lang="en-US" dirty="0" err="1"/>
              <a:t>type,veiw</a:t>
            </a:r>
            <a:r>
              <a:rPr lang="en-US" dirty="0"/>
              <a:t>, </a:t>
            </a:r>
            <a:r>
              <a:rPr lang="en-US" dirty="0" err="1">
                <a:solidFill>
                  <a:srgbClr val="FF0000"/>
                </a:solidFill>
              </a:rPr>
              <a:t>Mri</a:t>
            </a:r>
            <a:r>
              <a:rPr lang="en-US" dirty="0">
                <a:solidFill>
                  <a:srgbClr val="FF0000"/>
                </a:solidFill>
              </a:rPr>
              <a:t> t1 with contrast , axial </a:t>
            </a:r>
            <a:r>
              <a:rPr lang="ar-JO" dirty="0">
                <a:solidFill>
                  <a:srgbClr val="FF0000"/>
                </a:solidFill>
              </a:rPr>
              <a:t> </a:t>
            </a:r>
            <a:r>
              <a:rPr lang="en-US" dirty="0">
                <a:solidFill>
                  <a:srgbClr val="FF0000"/>
                </a:solidFill>
              </a:rPr>
              <a:t>and sagittal</a:t>
            </a:r>
          </a:p>
          <a:p>
            <a:pPr marL="0" indent="0" algn="l" rtl="0">
              <a:buNone/>
            </a:pPr>
            <a:r>
              <a:rPr lang="en-US" dirty="0"/>
              <a:t>enhancement,</a:t>
            </a:r>
            <a:r>
              <a:rPr lang="en-US" dirty="0">
                <a:solidFill>
                  <a:srgbClr val="FF0000"/>
                </a:solidFill>
              </a:rPr>
              <a:t> ring </a:t>
            </a:r>
            <a:r>
              <a:rPr lang="en-US" dirty="0" err="1">
                <a:solidFill>
                  <a:srgbClr val="FF0000"/>
                </a:solidFill>
              </a:rPr>
              <a:t>Enhancment</a:t>
            </a:r>
            <a:r>
              <a:rPr lang="en-US" dirty="0">
                <a:solidFill>
                  <a:srgbClr val="FF0000"/>
                </a:solidFill>
              </a:rPr>
              <a:t> </a:t>
            </a:r>
            <a:endParaRPr lang="en-US" dirty="0"/>
          </a:p>
          <a:p>
            <a:pPr marL="0" indent="0" algn="l" rtl="0">
              <a:buNone/>
            </a:pPr>
            <a:r>
              <a:rPr lang="en-US" dirty="0"/>
              <a:t>lesion site, </a:t>
            </a:r>
            <a:r>
              <a:rPr lang="en-US" dirty="0" err="1">
                <a:solidFill>
                  <a:srgbClr val="FF0000"/>
                </a:solidFill>
              </a:rPr>
              <a:t>Infratentorial</a:t>
            </a:r>
            <a:r>
              <a:rPr lang="en-US" dirty="0">
                <a:solidFill>
                  <a:srgbClr val="FF0000"/>
                </a:solidFill>
              </a:rPr>
              <a:t> </a:t>
            </a:r>
          </a:p>
          <a:p>
            <a:pPr marL="0" indent="0" algn="l" rtl="0">
              <a:buNone/>
            </a:pPr>
            <a:endParaRPr lang="en-US" dirty="0"/>
          </a:p>
          <a:p>
            <a:pPr marL="0" indent="0" algn="l" rtl="0">
              <a:buNone/>
            </a:pPr>
            <a:r>
              <a:rPr lang="en-US" dirty="0"/>
              <a:t>Diagnoses</a:t>
            </a:r>
            <a:r>
              <a:rPr lang="en-US" dirty="0">
                <a:solidFill>
                  <a:srgbClr val="202124"/>
                </a:solidFill>
                <a:latin typeface="Google Sans"/>
              </a:rPr>
              <a:t> </a:t>
            </a:r>
            <a:r>
              <a:rPr lang="en-US" dirty="0" err="1">
                <a:solidFill>
                  <a:srgbClr val="FF0000"/>
                </a:solidFill>
                <a:latin typeface="Google Sans"/>
              </a:rPr>
              <a:t>pinealoma</a:t>
            </a:r>
            <a:r>
              <a:rPr lang="en-US" dirty="0">
                <a:solidFill>
                  <a:srgbClr val="FF0000"/>
                </a:solidFill>
              </a:rPr>
              <a:t> </a:t>
            </a:r>
          </a:p>
          <a:p>
            <a:pPr marL="0" indent="0" algn="l" rtl="0">
              <a:buNone/>
            </a:pPr>
            <a:r>
              <a:rPr lang="en-US" dirty="0"/>
              <a:t>With and what type : </a:t>
            </a:r>
            <a:r>
              <a:rPr lang="en-US" dirty="0">
                <a:solidFill>
                  <a:srgbClr val="FF0000"/>
                </a:solidFill>
              </a:rPr>
              <a:t>hydrocephalus </a:t>
            </a:r>
            <a:r>
              <a:rPr lang="en-US" dirty="0"/>
              <a:t>, </a:t>
            </a:r>
            <a:r>
              <a:rPr lang="en-US" dirty="0">
                <a:solidFill>
                  <a:srgbClr val="FF0000"/>
                </a:solidFill>
              </a:rPr>
              <a:t>obstructive </a:t>
            </a:r>
          </a:p>
          <a:p>
            <a:pPr marL="0" indent="0" algn="l" rtl="0">
              <a:buNone/>
            </a:pPr>
            <a:r>
              <a:rPr lang="en-US" dirty="0" err="1"/>
              <a:t>Ttt</a:t>
            </a:r>
            <a:r>
              <a:rPr lang="en-US" dirty="0"/>
              <a:t>: </a:t>
            </a:r>
            <a:r>
              <a:rPr lang="en-US" dirty="0">
                <a:solidFill>
                  <a:srgbClr val="FF0000"/>
                </a:solidFill>
              </a:rPr>
              <a:t>surgery</a:t>
            </a:r>
          </a:p>
          <a:p>
            <a:pPr marL="0" indent="0" algn="l" rtl="0">
              <a:buNone/>
            </a:pPr>
            <a:r>
              <a:rPr lang="en-US" dirty="0"/>
              <a:t>If </a:t>
            </a:r>
            <a:r>
              <a:rPr lang="en-US" dirty="0" err="1"/>
              <a:t>intial</a:t>
            </a:r>
            <a:r>
              <a:rPr lang="en-US" dirty="0"/>
              <a:t> </a:t>
            </a:r>
            <a:r>
              <a:rPr lang="en-US" dirty="0" err="1"/>
              <a:t>ttt</a:t>
            </a:r>
            <a:r>
              <a:rPr lang="en-US" dirty="0"/>
              <a:t> contraindication </a:t>
            </a:r>
            <a:r>
              <a:rPr lang="ar-JO" dirty="0"/>
              <a:t> </a:t>
            </a:r>
            <a:r>
              <a:rPr lang="ar-JO" dirty="0" err="1"/>
              <a:t>بماا</a:t>
            </a:r>
            <a:r>
              <a:rPr lang="ar-JO" dirty="0"/>
              <a:t> معناه </a:t>
            </a:r>
            <a:r>
              <a:rPr lang="ar-JO" dirty="0" err="1"/>
              <a:t>لانه</a:t>
            </a:r>
            <a:r>
              <a:rPr lang="ar-JO" dirty="0"/>
              <a:t> كانه فيه </a:t>
            </a:r>
            <a:r>
              <a:rPr lang="en-US" dirty="0"/>
              <a:t>complication : IDK maybe </a:t>
            </a:r>
            <a:r>
              <a:rPr lang="en-US" dirty="0">
                <a:solidFill>
                  <a:srgbClr val="FF0000"/>
                </a:solidFill>
              </a:rPr>
              <a:t>EVD</a:t>
            </a:r>
          </a:p>
        </p:txBody>
      </p:sp>
      <p:pic>
        <p:nvPicPr>
          <p:cNvPr id="4" name="Picture 1">
            <a:extLst>
              <a:ext uri="{FF2B5EF4-FFF2-40B4-BE49-F238E27FC236}">
                <a16:creationId xmlns:a16="http://schemas.microsoft.com/office/drawing/2014/main" id="{24D4D085-6C72-78AF-2F84-ECDBA33E4E58}"/>
              </a:ext>
            </a:extLst>
          </p:cNvPr>
          <p:cNvPicPr>
            <a:picLocks noChangeAspect="1"/>
          </p:cNvPicPr>
          <p:nvPr/>
        </p:nvPicPr>
        <p:blipFill>
          <a:blip r:embed="rId3"/>
          <a:stretch>
            <a:fillRect/>
          </a:stretch>
        </p:blipFill>
        <p:spPr>
          <a:xfrm>
            <a:off x="7110893" y="2276872"/>
            <a:ext cx="3250243" cy="2016224"/>
          </a:xfrm>
          <a:prstGeom prst="rect">
            <a:avLst/>
          </a:prstGeom>
        </p:spPr>
      </p:pic>
      <p:sp>
        <p:nvSpPr>
          <p:cNvPr id="5" name="مربع نص 4"/>
          <p:cNvSpPr txBox="1"/>
          <p:nvPr/>
        </p:nvSpPr>
        <p:spPr>
          <a:xfrm>
            <a:off x="8200895" y="4437112"/>
            <a:ext cx="2160240" cy="369332"/>
          </a:xfrm>
          <a:prstGeom prst="rect">
            <a:avLst/>
          </a:prstGeom>
          <a:noFill/>
        </p:spPr>
        <p:txBody>
          <a:bodyPr wrap="square" rtlCol="0">
            <a:spAutoFit/>
          </a:bodyPr>
          <a:lstStyle/>
          <a:p>
            <a:r>
              <a:rPr lang="ar-JO" sz="1800" dirty="0"/>
              <a:t>مش نفس </a:t>
            </a:r>
            <a:r>
              <a:rPr lang="ar-JO" sz="1800" dirty="0" err="1"/>
              <a:t>الصوره</a:t>
            </a:r>
            <a:r>
              <a:rPr lang="ar-JO" sz="1800" dirty="0"/>
              <a:t> ^-^</a:t>
            </a:r>
            <a:endParaRPr lang="en-US" sz="1800" dirty="0"/>
          </a:p>
        </p:txBody>
      </p:sp>
    </p:spTree>
    <p:extLst>
      <p:ext uri="{BB962C8B-B14F-4D97-AF65-F5344CB8AC3E}">
        <p14:creationId xmlns:p14="http://schemas.microsoft.com/office/powerpoint/2010/main" val="205570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RI scan: Left C6 – C7 herniated disc Figure 5 -MRI scan: Left C6 – C7...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3" y="113687"/>
            <a:ext cx="3044223" cy="23816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24193" y="2379848"/>
            <a:ext cx="2558687" cy="253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631504" y="116632"/>
            <a:ext cx="5148064" cy="4832092"/>
          </a:xfrm>
          <a:prstGeom prst="rect">
            <a:avLst/>
          </a:prstGeom>
          <a:noFill/>
        </p:spPr>
        <p:txBody>
          <a:bodyPr wrap="square" rtlCol="0">
            <a:spAutoFit/>
          </a:bodyPr>
          <a:lstStyle/>
          <a:p>
            <a:pPr algn="l" rtl="0"/>
            <a:r>
              <a:rPr lang="en-US" sz="2400" dirty="0"/>
              <a:t> </a:t>
            </a:r>
            <a:r>
              <a:rPr lang="ar-JO" sz="2400" dirty="0"/>
              <a:t>مريض عنده</a:t>
            </a:r>
          </a:p>
          <a:p>
            <a:pPr algn="l" rtl="0"/>
            <a:r>
              <a:rPr lang="en-US" sz="2400" dirty="0"/>
              <a:t>Weakness may also be felt in the </a:t>
            </a:r>
            <a:r>
              <a:rPr lang="en-US" sz="2400" dirty="0" err="1"/>
              <a:t>triceps.feeling</a:t>
            </a:r>
            <a:r>
              <a:rPr lang="en-US" sz="2400" dirty="0"/>
              <a:t> a lack of sensation in middle finger. movement  right arm Against gravity not against resistance </a:t>
            </a:r>
          </a:p>
          <a:p>
            <a:pPr algn="l" rtl="0"/>
            <a:endParaRPr lang="en-US" sz="2400" dirty="0"/>
          </a:p>
          <a:p>
            <a:pPr algn="l" rtl="0"/>
            <a:r>
              <a:rPr lang="en-US" sz="2400" dirty="0"/>
              <a:t>describe(image </a:t>
            </a:r>
            <a:r>
              <a:rPr lang="en-US" sz="2400" dirty="0" err="1"/>
              <a:t>type,veiw</a:t>
            </a:r>
            <a:r>
              <a:rPr lang="en-US" sz="2400" dirty="0"/>
              <a:t> ) </a:t>
            </a:r>
            <a:r>
              <a:rPr lang="en-US" sz="2400" dirty="0" err="1">
                <a:solidFill>
                  <a:srgbClr val="FF0000"/>
                </a:solidFill>
              </a:rPr>
              <a:t>mri</a:t>
            </a:r>
            <a:r>
              <a:rPr lang="en-US" sz="2400" dirty="0">
                <a:solidFill>
                  <a:srgbClr val="FF0000"/>
                </a:solidFill>
              </a:rPr>
              <a:t> .sagittal </a:t>
            </a:r>
            <a:endParaRPr lang="en-US" sz="2800" dirty="0"/>
          </a:p>
          <a:p>
            <a:pPr algn="l" rtl="0"/>
            <a:r>
              <a:rPr lang="en-US" sz="2800" dirty="0"/>
              <a:t>DIAGNOSIS : </a:t>
            </a:r>
            <a:r>
              <a:rPr lang="en-US" sz="2800" dirty="0">
                <a:solidFill>
                  <a:srgbClr val="FF0000"/>
                </a:solidFill>
              </a:rPr>
              <a:t>disk     </a:t>
            </a:r>
          </a:p>
          <a:p>
            <a:pPr algn="l" rtl="0"/>
            <a:r>
              <a:rPr lang="en-US" sz="2800" dirty="0"/>
              <a:t>at level :</a:t>
            </a:r>
            <a:r>
              <a:rPr lang="en-US" sz="2800" dirty="0">
                <a:solidFill>
                  <a:srgbClr val="FF0000"/>
                </a:solidFill>
              </a:rPr>
              <a:t>c6-c7 </a:t>
            </a:r>
            <a:endParaRPr lang="ar-JO" sz="2800" dirty="0">
              <a:solidFill>
                <a:srgbClr val="FF0000"/>
              </a:solidFill>
            </a:endParaRPr>
          </a:p>
          <a:p>
            <a:pPr algn="l" rtl="0"/>
            <a:r>
              <a:rPr lang="en-US" sz="2800" dirty="0"/>
              <a:t> motor for right arm : </a:t>
            </a:r>
            <a:r>
              <a:rPr lang="en-US" sz="2800" dirty="0">
                <a:solidFill>
                  <a:srgbClr val="FF0000"/>
                </a:solidFill>
              </a:rPr>
              <a:t>3 </a:t>
            </a:r>
          </a:p>
          <a:p>
            <a:pPr algn="l" rtl="0"/>
            <a:r>
              <a:rPr lang="en-US" sz="2800" dirty="0" err="1"/>
              <a:t>Ttt</a:t>
            </a:r>
            <a:r>
              <a:rPr lang="en-US" sz="2800" dirty="0"/>
              <a:t>: </a:t>
            </a:r>
            <a:r>
              <a:rPr lang="en-US" sz="2800" dirty="0">
                <a:solidFill>
                  <a:srgbClr val="FF0000"/>
                </a:solidFill>
              </a:rPr>
              <a:t>conservative ,surgery </a:t>
            </a:r>
          </a:p>
          <a:p>
            <a:pPr algn="l" rtl="0"/>
            <a:r>
              <a:rPr lang="en-US" sz="2800" dirty="0"/>
              <a:t>   </a:t>
            </a:r>
            <a:r>
              <a:rPr lang="ar-JO" sz="2800" dirty="0"/>
              <a:t>جدول </a:t>
            </a:r>
            <a:endParaRPr lang="en-US" sz="2800" dirty="0"/>
          </a:p>
        </p:txBody>
      </p:sp>
      <p:graphicFrame>
        <p:nvGraphicFramePr>
          <p:cNvPr id="7" name="جدول 6"/>
          <p:cNvGraphicFramePr>
            <a:graphicFrameLocks noGrp="1"/>
          </p:cNvGraphicFramePr>
          <p:nvPr/>
        </p:nvGraphicFramePr>
        <p:xfrm>
          <a:off x="1631505" y="5131954"/>
          <a:ext cx="3164013" cy="1651000"/>
        </p:xfrm>
        <a:graphic>
          <a:graphicData uri="http://schemas.openxmlformats.org/drawingml/2006/table">
            <a:tbl>
              <a:tblPr firstRow="1" bandRow="1">
                <a:tableStyleId>{5C22544A-7EE6-4342-B048-85BDC9FD1C3A}</a:tableStyleId>
              </a:tblPr>
              <a:tblGrid>
                <a:gridCol w="1054671">
                  <a:extLst>
                    <a:ext uri="{9D8B030D-6E8A-4147-A177-3AD203B41FA5}">
                      <a16:colId xmlns:a16="http://schemas.microsoft.com/office/drawing/2014/main" val="20000"/>
                    </a:ext>
                  </a:extLst>
                </a:gridCol>
                <a:gridCol w="1054671">
                  <a:extLst>
                    <a:ext uri="{9D8B030D-6E8A-4147-A177-3AD203B41FA5}">
                      <a16:colId xmlns:a16="http://schemas.microsoft.com/office/drawing/2014/main" val="20001"/>
                    </a:ext>
                  </a:extLst>
                </a:gridCol>
                <a:gridCol w="1054671">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err="1">
                          <a:solidFill>
                            <a:srgbClr val="FF0000"/>
                          </a:solidFill>
                        </a:rPr>
                        <a:t>Radiculo</a:t>
                      </a:r>
                      <a:r>
                        <a:rPr lang="en-US" dirty="0" err="1"/>
                        <a:t>-pathy</a:t>
                      </a:r>
                      <a:endParaRPr lang="en-US" dirty="0"/>
                    </a:p>
                  </a:txBody>
                  <a:tcPr/>
                </a:tc>
                <a:tc>
                  <a:txBody>
                    <a:bodyPr/>
                    <a:lstStyle/>
                    <a:p>
                      <a:r>
                        <a:rPr lang="en-US" dirty="0" err="1">
                          <a:solidFill>
                            <a:srgbClr val="FF0000"/>
                          </a:solidFill>
                        </a:rPr>
                        <a:t>Myelo</a:t>
                      </a:r>
                      <a:r>
                        <a:rPr lang="en-US" dirty="0" err="1"/>
                        <a:t>-pathy</a:t>
                      </a:r>
                      <a:endParaRPr lang="en-US" dirty="0"/>
                    </a:p>
                  </a:txBody>
                  <a:tcPr/>
                </a:tc>
                <a:extLst>
                  <a:ext uri="{0D108BD9-81ED-4DB2-BD59-A6C34878D82A}">
                    <a16:rowId xmlns:a16="http://schemas.microsoft.com/office/drawing/2014/main" val="10000"/>
                  </a:ext>
                </a:extLst>
              </a:tr>
              <a:tr h="370840">
                <a:tc>
                  <a:txBody>
                    <a:bodyPr/>
                    <a:lstStyle/>
                    <a:p>
                      <a:r>
                        <a:rPr lang="en-US" dirty="0"/>
                        <a:t>Sign </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Symptom </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677" t="11009" r="8317" b="12658"/>
          <a:stretch/>
        </p:blipFill>
        <p:spPr bwMode="auto">
          <a:xfrm>
            <a:off x="4978850" y="4948725"/>
            <a:ext cx="4031674" cy="180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رابط كسهم مستقيم 9"/>
          <p:cNvCxnSpPr>
            <a:endCxn id="1030" idx="1"/>
          </p:cNvCxnSpPr>
          <p:nvPr/>
        </p:nvCxnSpPr>
        <p:spPr>
          <a:xfrm flipV="1">
            <a:off x="3431704" y="5849270"/>
            <a:ext cx="1547146" cy="4600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9980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neurosergery</a:t>
            </a:r>
          </a:p>
        </p:txBody>
      </p:sp>
      <p:sp>
        <p:nvSpPr>
          <p:cNvPr id="3" name="Subtitle 2"/>
          <p:cNvSpPr>
            <a:spLocks noGrp="1"/>
          </p:cNvSpPr>
          <p:nvPr>
            <p:ph type="subTitle" idx="1"/>
          </p:nvPr>
        </p:nvSpPr>
        <p:spPr/>
        <p:txBody>
          <a:bodyPr/>
          <a:lstStyle/>
          <a:p>
            <a:r>
              <a:rPr lang="en-US"/>
              <a:t>shahd Ayoub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a:t>discripe what you see in this image?</a:t>
            </a:r>
          </a:p>
          <a:p>
            <a:r>
              <a:rPr lang="en-US">
                <a:solidFill>
                  <a:srgbClr val="FF0000"/>
                </a:solidFill>
              </a:rPr>
              <a:t>there was x ray photo showing osteophytes and the vertebra was lucent</a:t>
            </a:r>
          </a:p>
          <a:p>
            <a:r>
              <a:rPr lang="en-US"/>
              <a:t>what is the most common extradural spinal cord tumor?</a:t>
            </a:r>
          </a:p>
          <a:p>
            <a:r>
              <a:rPr lang="en-US">
                <a:solidFill>
                  <a:srgbClr val="FF0000"/>
                </a:solidFill>
              </a:rPr>
              <a:t>secondary to MTZ</a:t>
            </a:r>
          </a:p>
          <a:p>
            <a:r>
              <a:rPr lang="en-US">
                <a:solidFill>
                  <a:schemeClr val="tx1"/>
                </a:solidFill>
              </a:rPr>
              <a:t>give example  of intradural extramedullary?</a:t>
            </a:r>
          </a:p>
          <a:p>
            <a:r>
              <a:rPr lang="en-US">
                <a:solidFill>
                  <a:srgbClr val="FF0000"/>
                </a:solidFill>
              </a:rPr>
              <a:t>meningeoma</a:t>
            </a:r>
          </a:p>
          <a:p>
            <a:r>
              <a:rPr lang="en-US">
                <a:solidFill>
                  <a:schemeClr val="tx1"/>
                </a:solidFill>
              </a:rPr>
              <a:t>give example of intradural intramedullary?</a:t>
            </a:r>
          </a:p>
          <a:p>
            <a:r>
              <a:rPr lang="en-US">
                <a:solidFill>
                  <a:srgbClr val="FF0000"/>
                </a:solidFill>
              </a:rPr>
              <a:t>hemangeoplastoma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a:xfrm>
            <a:off x="838200" y="1825625"/>
            <a:ext cx="5710555" cy="4351655"/>
          </a:xfrm>
        </p:spPr>
        <p:txBody>
          <a:bodyPr>
            <a:normAutofit fontScale="85000" lnSpcReduction="10000"/>
          </a:bodyPr>
          <a:lstStyle/>
          <a:p>
            <a:r>
              <a:rPr lang="en-US"/>
              <a:t>pt open his eye when he asked to,localizes to pain,inapropriate words,what is GCS?</a:t>
            </a:r>
          </a:p>
          <a:p>
            <a:r>
              <a:rPr lang="en-US">
                <a:solidFill>
                  <a:srgbClr val="FF0000"/>
                </a:solidFill>
              </a:rPr>
              <a:t>11</a:t>
            </a:r>
            <a:endParaRPr lang="en-US"/>
          </a:p>
          <a:p>
            <a:r>
              <a:rPr lang="en-US"/>
              <a:t>what is the severity?</a:t>
            </a:r>
          </a:p>
          <a:p>
            <a:r>
              <a:rPr lang="en-US">
                <a:solidFill>
                  <a:srgbClr val="FF0000"/>
                </a:solidFill>
              </a:rPr>
              <a:t>modrate</a:t>
            </a:r>
            <a:endParaRPr lang="en-US"/>
          </a:p>
          <a:p>
            <a:r>
              <a:rPr lang="en-US"/>
              <a:t>give 2 findings?</a:t>
            </a:r>
          </a:p>
          <a:p>
            <a:pPr marL="0" indent="0">
              <a:buNone/>
            </a:pPr>
            <a:r>
              <a:rPr lang="en-US">
                <a:solidFill>
                  <a:srgbClr val="FF0000"/>
                </a:solidFill>
              </a:rPr>
              <a:t>lens shape hyperdinsity in the right frontoparital area</a:t>
            </a:r>
          </a:p>
          <a:p>
            <a:pPr marL="0" indent="0">
              <a:buNone/>
            </a:pPr>
            <a:r>
              <a:rPr lang="en-US">
                <a:solidFill>
                  <a:srgbClr val="FF0000"/>
                </a:solidFill>
              </a:rPr>
              <a:t>,midline shift</a:t>
            </a:r>
          </a:p>
          <a:p>
            <a:r>
              <a:rPr lang="en-US"/>
              <a:t>what is the mangement?</a:t>
            </a:r>
          </a:p>
          <a:p>
            <a:r>
              <a:rPr lang="en-US">
                <a:solidFill>
                  <a:srgbClr val="FF0000"/>
                </a:solidFill>
              </a:rPr>
              <a:t>crainiotomy and drainage</a:t>
            </a:r>
          </a:p>
        </p:txBody>
      </p:sp>
      <p:pic>
        <p:nvPicPr>
          <p:cNvPr id="4" name="Content Placeholder 3" descr="OIP"/>
          <p:cNvPicPr>
            <a:picLocks noGrp="1" noChangeAspect="1"/>
          </p:cNvPicPr>
          <p:nvPr>
            <p:ph sz="half" idx="2"/>
          </p:nvPr>
        </p:nvPicPr>
        <p:blipFill>
          <a:blip r:embed="rId2"/>
          <a:stretch>
            <a:fillRect/>
          </a:stretch>
        </p:blipFill>
        <p:spPr>
          <a:xfrm>
            <a:off x="7328535" y="2403475"/>
            <a:ext cx="3067050" cy="17049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a:t>discripe what you see(image type,veiw, enhancement,lesion site,other finding)?</a:t>
            </a:r>
          </a:p>
          <a:p>
            <a:r>
              <a:rPr lang="en-US">
                <a:solidFill>
                  <a:srgbClr val="FF0000"/>
                </a:solidFill>
              </a:rPr>
              <a:t>this is mri , T1 w/contrast,axial veiw,left frontal mass,other finding:tail attached to dura</a:t>
            </a:r>
          </a:p>
          <a:p>
            <a:r>
              <a:rPr lang="en-US">
                <a:solidFill>
                  <a:schemeClr val="tx1"/>
                </a:solidFill>
              </a:rPr>
              <a:t>what is the most likely diagnosis?</a:t>
            </a:r>
            <a:endParaRPr lang="en-US">
              <a:solidFill>
                <a:srgbClr val="FF0000"/>
              </a:solidFill>
            </a:endParaRPr>
          </a:p>
          <a:p>
            <a:r>
              <a:rPr lang="en-US">
                <a:solidFill>
                  <a:srgbClr val="FF0000"/>
                </a:solidFill>
              </a:rPr>
              <a:t>meningeoma</a:t>
            </a:r>
          </a:p>
        </p:txBody>
      </p:sp>
      <p:pic>
        <p:nvPicPr>
          <p:cNvPr id="5" name="Content Placeholder 4" descr="IMG-0017-00030_gallery"/>
          <p:cNvPicPr>
            <a:picLocks noGrp="1" noChangeAspect="1"/>
          </p:cNvPicPr>
          <p:nvPr>
            <p:ph sz="half" idx="2"/>
          </p:nvPr>
        </p:nvPicPr>
        <p:blipFill>
          <a:blip r:embed="rId2"/>
          <a:stretch>
            <a:fillRect/>
          </a:stretch>
        </p:blipFill>
        <p:spPr>
          <a:xfrm>
            <a:off x="6685915" y="746125"/>
            <a:ext cx="4210050" cy="4210050"/>
          </a:xfrm>
          <a:prstGeom prst="rect">
            <a:avLst/>
          </a:prstGeom>
        </p:spPr>
      </p:pic>
      <p:sp>
        <p:nvSpPr>
          <p:cNvPr id="6" name="Text Box 5"/>
          <p:cNvSpPr txBox="1"/>
          <p:nvPr/>
        </p:nvSpPr>
        <p:spPr>
          <a:xfrm>
            <a:off x="7200900" y="5139690"/>
            <a:ext cx="2865755" cy="1198880"/>
          </a:xfrm>
          <a:prstGeom prst="rect">
            <a:avLst/>
          </a:prstGeom>
          <a:noFill/>
        </p:spPr>
        <p:txBody>
          <a:bodyPr wrap="square" rtlCol="0">
            <a:spAutoFit/>
          </a:bodyPr>
          <a:lstStyle/>
          <a:p>
            <a:r>
              <a:rPr lang="ar-JO" altLang="en-US"/>
              <a:t>صورة الامتحان كان الموقع</a:t>
            </a:r>
          </a:p>
          <a:p>
            <a:r>
              <a:rPr lang="en-US" altLang="en-US"/>
              <a:t>around</a:t>
            </a:r>
            <a:r>
              <a:rPr lang="ar-JO" altLang="en-US"/>
              <a:t> </a:t>
            </a:r>
            <a:r>
              <a:rPr lang="en-US" altLang="en-US"/>
              <a:t>falx celrebri</a:t>
            </a:r>
          </a:p>
          <a:p>
            <a:r>
              <a:rPr lang="ar-JO" altLang="en-US"/>
              <a:t>وكان في</a:t>
            </a:r>
          </a:p>
          <a:p>
            <a:r>
              <a:rPr lang="ar-JO" altLang="en-US"/>
              <a:t> </a:t>
            </a:r>
            <a:r>
              <a:rPr lang="en-US" altLang="ar-JO"/>
              <a:t>tail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7540" y="1080770"/>
            <a:ext cx="5181600" cy="4351338"/>
          </a:xfrm>
        </p:spPr>
        <p:txBody>
          <a:bodyPr>
            <a:noAutofit/>
          </a:bodyPr>
          <a:lstStyle/>
          <a:p>
            <a:r>
              <a:rPr lang="en-US" sz="1900"/>
              <a:t>pt comes after RTA ,bradycardia+hypotention, </a:t>
            </a:r>
            <a:r>
              <a:rPr lang="en-US" sz="1900" u="sng"/>
              <a:t>can’t extend his elbow </a:t>
            </a:r>
            <a:r>
              <a:rPr lang="en-US" sz="1900"/>
              <a:t>, cant feel his leg with minimal leg movement</a:t>
            </a:r>
            <a:r>
              <a:rPr lang="en-US" altLang="ar-JO" sz="1900"/>
              <a:t> MRC scale(1/5)</a:t>
            </a:r>
          </a:p>
          <a:p>
            <a:r>
              <a:rPr lang="en-US" altLang="ar-JO" sz="1900"/>
              <a:t>what is the cause of hypotention and bradycardia(name the condition name)?</a:t>
            </a:r>
          </a:p>
          <a:p>
            <a:pPr marL="0" indent="0">
              <a:buNone/>
            </a:pPr>
            <a:r>
              <a:rPr lang="en-US" altLang="ar-JO" sz="1900">
                <a:solidFill>
                  <a:srgbClr val="FF0000"/>
                </a:solidFill>
              </a:rPr>
              <a:t>spinal shock</a:t>
            </a:r>
          </a:p>
          <a:p>
            <a:pPr>
              <a:buFont typeface="Arial" panose="020B0604020202020204" pitchFamily="34" charset="0"/>
              <a:buChar char="•"/>
            </a:pPr>
            <a:r>
              <a:rPr lang="en-US" altLang="en-US" sz="1900"/>
              <a:t>what is the type of the fracture?</a:t>
            </a:r>
          </a:p>
          <a:p>
            <a:pPr marL="0" indent="0">
              <a:buNone/>
            </a:pPr>
            <a:r>
              <a:rPr lang="en-US" altLang="en-US" sz="1900">
                <a:solidFill>
                  <a:srgbClr val="FF0000"/>
                </a:solidFill>
              </a:rPr>
              <a:t>burst fracture</a:t>
            </a:r>
          </a:p>
          <a:p>
            <a:r>
              <a:rPr lang="en-US" altLang="en-US" sz="1900"/>
              <a:t>according to dennis score is it stable aor unstable?</a:t>
            </a:r>
          </a:p>
          <a:p>
            <a:pPr marL="0" indent="0">
              <a:buNone/>
            </a:pPr>
            <a:r>
              <a:rPr lang="en-US" altLang="en-US" sz="1900">
                <a:solidFill>
                  <a:srgbClr val="FF0000"/>
                </a:solidFill>
              </a:rPr>
              <a:t>unstable</a:t>
            </a:r>
            <a:endParaRPr lang="en-US" altLang="en-US" sz="1900"/>
          </a:p>
          <a:p>
            <a:pPr marL="0" indent="0">
              <a:buNone/>
            </a:pPr>
            <a:r>
              <a:rPr lang="en-US" altLang="en-US" sz="1900"/>
              <a:t>what is the level?</a:t>
            </a:r>
          </a:p>
          <a:p>
            <a:pPr marL="0" indent="0">
              <a:buNone/>
            </a:pPr>
            <a:r>
              <a:rPr lang="en-US" altLang="en-US" sz="1900">
                <a:solidFill>
                  <a:srgbClr val="FF0000"/>
                </a:solidFill>
              </a:rPr>
              <a:t>C7</a:t>
            </a:r>
          </a:p>
          <a:p>
            <a:pPr marL="0" indent="0">
              <a:buNone/>
            </a:pPr>
            <a:r>
              <a:rPr lang="en-US" altLang="en-US" sz="1900"/>
              <a:t>what is the ASIA grade?</a:t>
            </a:r>
          </a:p>
          <a:p>
            <a:pPr marL="0" indent="0">
              <a:buNone/>
            </a:pPr>
            <a:r>
              <a:rPr lang="en-US" altLang="en-US" sz="1900">
                <a:solidFill>
                  <a:srgbClr val="FF0000"/>
                </a:solidFill>
              </a:rPr>
              <a:t>ASIA grade c</a:t>
            </a:r>
          </a:p>
          <a:p>
            <a:endParaRPr lang="en-US" altLang="en-US" sz="1900">
              <a:solidFill>
                <a:srgbClr val="FF0000"/>
              </a:solidFill>
            </a:endParaRPr>
          </a:p>
        </p:txBody>
      </p:sp>
      <p:pic>
        <p:nvPicPr>
          <p:cNvPr id="5" name="Content Placeholder 4" descr="R"/>
          <p:cNvPicPr>
            <a:picLocks noGrp="1" noChangeAspect="1"/>
          </p:cNvPicPr>
          <p:nvPr>
            <p:ph sz="half" idx="2"/>
          </p:nvPr>
        </p:nvPicPr>
        <p:blipFill>
          <a:blip r:embed="rId2"/>
          <a:stretch>
            <a:fillRect/>
          </a:stretch>
        </p:blipFill>
        <p:spPr>
          <a:xfrm>
            <a:off x="6257925" y="1355725"/>
            <a:ext cx="5181600" cy="3056255"/>
          </a:xfrm>
          <a:prstGeom prst="rect">
            <a:avLst/>
          </a:prstGeom>
        </p:spPr>
      </p:pic>
      <p:sp>
        <p:nvSpPr>
          <p:cNvPr id="6" name="Text Box 5"/>
          <p:cNvSpPr txBox="1"/>
          <p:nvPr/>
        </p:nvSpPr>
        <p:spPr>
          <a:xfrm>
            <a:off x="7599045" y="4638040"/>
            <a:ext cx="3035300" cy="2030095"/>
          </a:xfrm>
          <a:prstGeom prst="rect">
            <a:avLst/>
          </a:prstGeom>
          <a:noFill/>
        </p:spPr>
        <p:txBody>
          <a:bodyPr wrap="square" rtlCol="0">
            <a:spAutoFit/>
          </a:bodyPr>
          <a:lstStyle/>
          <a:p>
            <a:r>
              <a:rPr lang="ar-JO"/>
              <a:t>صورة </a:t>
            </a:r>
          </a:p>
          <a:p>
            <a:r>
              <a:rPr lang="en-US"/>
              <a:t>dermatome</a:t>
            </a:r>
          </a:p>
          <a:p>
            <a:r>
              <a:rPr lang="ar-JO"/>
              <a:t>بتبيين انو ما في احساس على مستوى </a:t>
            </a:r>
          </a:p>
          <a:p>
            <a:r>
              <a:rPr lang="en-US"/>
              <a:t>c7</a:t>
            </a:r>
          </a:p>
          <a:p>
            <a:r>
              <a:rPr lang="ar-JO" altLang="en-US"/>
              <a:t>وتحت</a:t>
            </a:r>
            <a:r>
              <a:rPr lang="en-US"/>
              <a:t> </a:t>
            </a:r>
          </a:p>
          <a:p>
            <a:r>
              <a:rPr lang="en-US">
                <a:solidFill>
                  <a:srgbClr val="FF0000"/>
                </a:solidFill>
              </a:rPr>
              <a:t>(c7 is respnsaple for elbow extention)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5445" y="1423670"/>
            <a:ext cx="5181600" cy="4351338"/>
          </a:xfrm>
        </p:spPr>
        <p:txBody>
          <a:bodyPr>
            <a:normAutofit fontScale="77500" lnSpcReduction="20000"/>
          </a:bodyPr>
          <a:lstStyle/>
          <a:p>
            <a:r>
              <a:rPr lang="en-US"/>
              <a:t>what is the name of each zone?</a:t>
            </a:r>
          </a:p>
          <a:p>
            <a:r>
              <a:rPr lang="en-US">
                <a:solidFill>
                  <a:srgbClr val="FF0000"/>
                </a:solidFill>
              </a:rPr>
              <a:t>zone 1: ischemia</a:t>
            </a:r>
          </a:p>
          <a:p>
            <a:r>
              <a:rPr lang="en-US">
                <a:solidFill>
                  <a:srgbClr val="FF0000"/>
                </a:solidFill>
              </a:rPr>
              <a:t>zone 2: autoregulation </a:t>
            </a:r>
          </a:p>
          <a:p>
            <a:r>
              <a:rPr lang="en-US">
                <a:solidFill>
                  <a:srgbClr val="FF0000"/>
                </a:solidFill>
              </a:rPr>
              <a:t>zone 3: hyperemia</a:t>
            </a:r>
          </a:p>
          <a:p>
            <a:r>
              <a:rPr lang="en-US"/>
              <a:t>what controles the cerebral bloos flow CBF?</a:t>
            </a:r>
          </a:p>
          <a:p>
            <a:r>
              <a:rPr lang="en-US">
                <a:solidFill>
                  <a:srgbClr val="FF0000"/>
                </a:solidFill>
              </a:rPr>
              <a:t>cerebral vascular resistance</a:t>
            </a:r>
          </a:p>
          <a:p>
            <a:pPr marL="0" indent="0">
              <a:buNone/>
            </a:pPr>
            <a:r>
              <a:rPr lang="en-US">
                <a:solidFill>
                  <a:srgbClr val="FF0000"/>
                </a:solidFill>
              </a:rPr>
              <a:t>(CVR)</a:t>
            </a:r>
          </a:p>
          <a:p>
            <a:r>
              <a:rPr lang="en-US"/>
              <a:t>give example of condion dicrease the range of zone 2?</a:t>
            </a:r>
          </a:p>
          <a:p>
            <a:r>
              <a:rPr lang="en-US">
                <a:solidFill>
                  <a:srgbClr val="FF0000"/>
                </a:solidFill>
              </a:rPr>
              <a:t>obstructive hydcephalus</a:t>
            </a:r>
          </a:p>
          <a:p>
            <a:r>
              <a:rPr lang="ar-JO">
                <a:solidFill>
                  <a:srgbClr val="FF0000"/>
                </a:solidFill>
              </a:rPr>
              <a:t>مش متأكدة من الاجابات لهذا السؤال :)</a:t>
            </a:r>
          </a:p>
        </p:txBody>
      </p:sp>
      <p:pic>
        <p:nvPicPr>
          <p:cNvPr id="5" name="Content Placeholder 4" descr="download (1)"/>
          <p:cNvPicPr>
            <a:picLocks noGrp="1" noChangeAspect="1"/>
          </p:cNvPicPr>
          <p:nvPr>
            <p:ph sz="half" idx="1"/>
          </p:nvPr>
        </p:nvPicPr>
        <p:blipFill>
          <a:blip r:embed="rId2"/>
          <a:stretch>
            <a:fillRect/>
          </a:stretch>
        </p:blipFill>
        <p:spPr>
          <a:xfrm>
            <a:off x="5567045" y="1290320"/>
            <a:ext cx="6958330" cy="4780915"/>
          </a:xfrm>
          <a:prstGeom prst="rect">
            <a:avLst/>
          </a:prstGeom>
        </p:spPr>
      </p:pic>
      <p:sp>
        <p:nvSpPr>
          <p:cNvPr id="7" name="Text Box 6"/>
          <p:cNvSpPr txBox="1"/>
          <p:nvPr/>
        </p:nvSpPr>
        <p:spPr>
          <a:xfrm>
            <a:off x="6246495" y="3496310"/>
            <a:ext cx="919480" cy="368300"/>
          </a:xfrm>
          <a:prstGeom prst="rect">
            <a:avLst/>
          </a:prstGeom>
          <a:noFill/>
        </p:spPr>
        <p:txBody>
          <a:bodyPr wrap="square" rtlCol="0">
            <a:spAutoFit/>
          </a:bodyPr>
          <a:lstStyle/>
          <a:p>
            <a:r>
              <a:rPr lang="en-US" b="1">
                <a:solidFill>
                  <a:srgbClr val="FF0000"/>
                </a:solidFill>
                <a:highlight>
                  <a:srgbClr val="FFFF00"/>
                </a:highlight>
              </a:rPr>
              <a:t>ZONE 1</a:t>
            </a:r>
          </a:p>
        </p:txBody>
      </p:sp>
      <p:sp>
        <p:nvSpPr>
          <p:cNvPr id="8" name="Text Box 7"/>
          <p:cNvSpPr txBox="1"/>
          <p:nvPr/>
        </p:nvSpPr>
        <p:spPr>
          <a:xfrm>
            <a:off x="8019415" y="2576195"/>
            <a:ext cx="1508760" cy="460375"/>
          </a:xfrm>
          <a:prstGeom prst="rect">
            <a:avLst/>
          </a:prstGeom>
          <a:noFill/>
        </p:spPr>
        <p:txBody>
          <a:bodyPr wrap="square" rtlCol="0">
            <a:spAutoFit/>
          </a:bodyPr>
          <a:lstStyle/>
          <a:p>
            <a:r>
              <a:rPr lang="en-US" sz="2400" b="1">
                <a:solidFill>
                  <a:srgbClr val="FF0000"/>
                </a:solidFill>
                <a:highlight>
                  <a:srgbClr val="FFFF00"/>
                </a:highlight>
              </a:rPr>
              <a:t>ZONE 2</a:t>
            </a:r>
          </a:p>
        </p:txBody>
      </p:sp>
      <p:sp>
        <p:nvSpPr>
          <p:cNvPr id="9" name="Text Box 8"/>
          <p:cNvSpPr txBox="1"/>
          <p:nvPr/>
        </p:nvSpPr>
        <p:spPr>
          <a:xfrm>
            <a:off x="10487025" y="4446905"/>
            <a:ext cx="1327150" cy="460375"/>
          </a:xfrm>
          <a:prstGeom prst="rect">
            <a:avLst/>
          </a:prstGeom>
          <a:noFill/>
        </p:spPr>
        <p:txBody>
          <a:bodyPr wrap="square" rtlCol="0">
            <a:spAutoFit/>
          </a:bodyPr>
          <a:lstStyle/>
          <a:p>
            <a:r>
              <a:rPr lang="en-US" sz="2400" b="1">
                <a:solidFill>
                  <a:srgbClr val="FF0000"/>
                </a:solidFill>
                <a:highlight>
                  <a:srgbClr val="FFFF00"/>
                </a:highlight>
              </a:rPr>
              <a:t>ZONE 3</a:t>
            </a:r>
          </a:p>
        </p:txBody>
      </p:sp>
      <p:sp>
        <p:nvSpPr>
          <p:cNvPr id="10" name="Rectangles 9"/>
          <p:cNvSpPr/>
          <p:nvPr/>
        </p:nvSpPr>
        <p:spPr>
          <a:xfrm>
            <a:off x="7860665" y="2183765"/>
            <a:ext cx="1976755" cy="271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s 10"/>
          <p:cNvSpPr/>
          <p:nvPr/>
        </p:nvSpPr>
        <p:spPr>
          <a:xfrm>
            <a:off x="6261735" y="2454910"/>
            <a:ext cx="1358265" cy="573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s 11"/>
          <p:cNvSpPr/>
          <p:nvPr/>
        </p:nvSpPr>
        <p:spPr>
          <a:xfrm>
            <a:off x="10546715" y="3315335"/>
            <a:ext cx="1840865" cy="935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4183429"/>
          </a:xfrm>
        </p:spPr>
        <p:txBody>
          <a:bodyPr/>
          <a:lstStyle/>
          <a:p>
            <a:r>
              <a:rPr lang="en-US" dirty="0" err="1"/>
              <a:t>Neurosergery</a:t>
            </a:r>
            <a:br>
              <a:rPr lang="en-US" dirty="0"/>
            </a:br>
            <a:endParaRPr lang="ar-JO" dirty="0"/>
          </a:p>
        </p:txBody>
      </p:sp>
    </p:spTree>
    <p:extLst>
      <p:ext uri="{BB962C8B-B14F-4D97-AF65-F5344CB8AC3E}">
        <p14:creationId xmlns:p14="http://schemas.microsoft.com/office/powerpoint/2010/main" val="395700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1371" y="1124744"/>
            <a:ext cx="7488832" cy="4320480"/>
          </a:xfrm>
        </p:spPr>
        <p:txBody>
          <a:bodyPr/>
          <a:lstStyle/>
          <a:p>
            <a:pPr algn="l"/>
            <a:r>
              <a:rPr lang="en-US" sz="2800" dirty="0">
                <a:solidFill>
                  <a:srgbClr val="000000"/>
                </a:solidFill>
                <a:latin typeface="Roboto"/>
              </a:rPr>
              <a:t>1-diagnosis </a:t>
            </a:r>
            <a:br>
              <a:rPr lang="en-US" sz="2800" dirty="0">
                <a:solidFill>
                  <a:srgbClr val="000000"/>
                </a:solidFill>
                <a:latin typeface="Roboto"/>
              </a:rPr>
            </a:br>
            <a:r>
              <a:rPr lang="en-US" sz="2800" dirty="0">
                <a:solidFill>
                  <a:srgbClr val="000000"/>
                </a:solidFill>
                <a:latin typeface="Roboto"/>
              </a:rPr>
              <a:t>2-most common cause of this case </a:t>
            </a:r>
            <a:br>
              <a:rPr lang="en-US" sz="2800" dirty="0">
                <a:solidFill>
                  <a:srgbClr val="000000"/>
                </a:solidFill>
                <a:latin typeface="Roboto"/>
              </a:rPr>
            </a:br>
            <a:r>
              <a:rPr lang="en-US" sz="2800" dirty="0">
                <a:solidFill>
                  <a:srgbClr val="000000"/>
                </a:solidFill>
                <a:latin typeface="Roboto"/>
              </a:rPr>
              <a:t>3-WFNS score </a:t>
            </a:r>
            <a:br>
              <a:rPr lang="en-US" sz="2800" dirty="0">
                <a:solidFill>
                  <a:srgbClr val="000000"/>
                </a:solidFill>
                <a:latin typeface="Roboto"/>
              </a:rPr>
            </a:br>
            <a:r>
              <a:rPr lang="en-US" sz="2800" dirty="0">
                <a:solidFill>
                  <a:srgbClr val="000000"/>
                </a:solidFill>
                <a:latin typeface="Roboto"/>
              </a:rPr>
              <a:t>4-best way for diagnosis</a:t>
            </a:r>
            <a:br>
              <a:rPr lang="en-US" sz="2800" dirty="0">
                <a:solidFill>
                  <a:srgbClr val="000000"/>
                </a:solidFill>
                <a:latin typeface="Roboto"/>
              </a:rPr>
            </a:br>
            <a:r>
              <a:rPr lang="en-US" sz="2800" dirty="0">
                <a:solidFill>
                  <a:srgbClr val="000000"/>
                </a:solidFill>
                <a:latin typeface="Roboto"/>
              </a:rPr>
              <a:t> 5-mangment</a:t>
            </a:r>
            <a:br>
              <a:rPr lang="en-US" sz="2800" dirty="0">
                <a:solidFill>
                  <a:srgbClr val="000000"/>
                </a:solidFill>
                <a:latin typeface="Roboto"/>
              </a:rPr>
            </a:br>
            <a:br>
              <a:rPr lang="en-US" sz="2800" dirty="0">
                <a:solidFill>
                  <a:srgbClr val="000000"/>
                </a:solidFill>
                <a:latin typeface="Roboto"/>
              </a:rPr>
            </a:br>
            <a:r>
              <a:rPr lang="en-US" sz="2800" dirty="0">
                <a:solidFill>
                  <a:srgbClr val="000000"/>
                </a:solidFill>
                <a:latin typeface="Roboto"/>
              </a:rPr>
              <a:t> </a:t>
            </a:r>
            <a:endParaRPr lang="ar-JO" sz="2800"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16215" y="1124747"/>
            <a:ext cx="3983765" cy="4525963"/>
          </a:xfrm>
        </p:spPr>
      </p:pic>
    </p:spTree>
    <p:extLst>
      <p:ext uri="{BB962C8B-B14F-4D97-AF65-F5344CB8AC3E}">
        <p14:creationId xmlns:p14="http://schemas.microsoft.com/office/powerpoint/2010/main" val="1462869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370</Words>
  <Application>Microsoft Office PowerPoint</Application>
  <PresentationFormat>شاشة عريضة</PresentationFormat>
  <Paragraphs>70</Paragraphs>
  <Slides>19</Slides>
  <Notes>1</Notes>
  <HiddenSlides>0</HiddenSlides>
  <MMClips>0</MMClips>
  <ScaleCrop>false</ScaleCrop>
  <HeadingPairs>
    <vt:vector size="4" baseType="variant">
      <vt:variant>
        <vt:lpstr>نسق</vt:lpstr>
      </vt:variant>
      <vt:variant>
        <vt:i4>2</vt:i4>
      </vt:variant>
      <vt:variant>
        <vt:lpstr>عناوين الشرائح</vt:lpstr>
      </vt:variant>
      <vt:variant>
        <vt:i4>19</vt:i4>
      </vt:variant>
    </vt:vector>
  </HeadingPairs>
  <TitlesOfParts>
    <vt:vector size="21" baseType="lpstr">
      <vt:lpstr>Office Theme</vt:lpstr>
      <vt:lpstr>سمة Office</vt:lpstr>
      <vt:lpstr>عرض تقديمي في PowerPoint</vt:lpstr>
      <vt:lpstr>neurosergery</vt:lpstr>
      <vt:lpstr>عرض تقديمي في PowerPoint</vt:lpstr>
      <vt:lpstr>عرض تقديمي في PowerPoint</vt:lpstr>
      <vt:lpstr>عرض تقديمي في PowerPoint</vt:lpstr>
      <vt:lpstr>عرض تقديمي في PowerPoint</vt:lpstr>
      <vt:lpstr>عرض تقديمي في PowerPoint</vt:lpstr>
      <vt:lpstr>Neurosergery </vt:lpstr>
      <vt:lpstr>1-diagnosis  2-most common cause of this case  3-WFNS score  4-best way for diagnosis  5-mangment   </vt:lpstr>
      <vt:lpstr>عرض تقديمي في PowerPoint</vt:lpstr>
      <vt:lpstr>اسم كل مرحلة فيهم ?  كان المريض عنده hypotention شو الtreatment اله?  اي اشي من المكتوب بالسلايد ما عدا     Head elevation                               Mannitol                                                                                       Sedation  حكاهم الدكتور بالريكورد  كأنه كمان كان طالب mechanesium of compensation؟                             Type of herniation?                                 uncal herniation                                   Name of sign ?                                           anisocoria  Nerve that affected ?                    </vt:lpstr>
      <vt:lpstr>1glasgow coma scale(open eye with pain, incomprehinsive voice, Flexion with  pain  ‏ 2Mangment in ER   3Description   4 source of bleeding  </vt:lpstr>
      <vt:lpstr>Vasogenic edema ⬇️ Type of edema? Mechanism of edema?  Diagnosis? Other differential diagnosis?  Next image?</vt:lpstr>
      <vt:lpstr>Neurosurgery</vt:lpstr>
      <vt:lpstr> diagnosis : SAH   most common cause of this case : spontaneous&gt; berry aneurysms  never before day 3 : vasospasm    role of CCB: for vasospasm    WFNS score : 3   mangment:   </vt:lpstr>
      <vt:lpstr>glasgow coma scale( no respone in eye with pain, incomprehinsive voice, extention with  pain) GCS : 5  ‏ tow finding : midline shifting and  crescent hypodense lesion    Management in ER : intubation   ddx :epidural , SAH    definitive ttt : </vt:lpstr>
      <vt:lpstr>مريض  عامل حادث عنده pneumothoraxes , abdominal  injury اجا على الطوارئ مغيب عنده hypotension ,tachycardia, decrease in o2 sat  بعد ما دخل المستشفى تحسن شوي بعدها غيب وما صحي بما معناه ( vegetative stat)</vt:lpstr>
      <vt:lpstr>طفله 5 سنوات عندها projectile vomiting  Brain tumor </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neurosergery</dc:title>
  <dc:creator>PC</dc:creator>
  <cp:lastModifiedBy>aallqqaralleh123@gmail.com</cp:lastModifiedBy>
  <cp:revision>11</cp:revision>
  <dcterms:created xsi:type="dcterms:W3CDTF">2023-08-03T14:00:29Z</dcterms:created>
  <dcterms:modified xsi:type="dcterms:W3CDTF">2023-10-25T01:42:13Z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7FEEC6521F224174901E6AEDF18D533E</vt:lpwstr>
  </property>
  <property fmtid="{D5CDD505-2E9C-101B-9397-08002B2CF9AE}" pid="3" name="KSOProductBuildVer">
    <vt:lpwstr>1033-11.2.0.11537</vt:lpwstr>
  </property>
</Properties>
</file>