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321" r:id="rId6"/>
    <p:sldId id="494" r:id="rId7"/>
    <p:sldId id="537" r:id="rId8"/>
    <p:sldId id="535" r:id="rId9"/>
    <p:sldId id="324" r:id="rId10"/>
    <p:sldId id="325" r:id="rId11"/>
    <p:sldId id="326" r:id="rId12"/>
    <p:sldId id="572" r:id="rId13"/>
    <p:sldId id="327" r:id="rId14"/>
    <p:sldId id="328" r:id="rId15"/>
    <p:sldId id="329" r:id="rId16"/>
    <p:sldId id="573" r:id="rId17"/>
    <p:sldId id="300" r:id="rId18"/>
    <p:sldId id="301" r:id="rId19"/>
    <p:sldId id="574" r:id="rId20"/>
    <p:sldId id="303" r:id="rId21"/>
    <p:sldId id="305" r:id="rId22"/>
    <p:sldId id="304" r:id="rId23"/>
    <p:sldId id="571" r:id="rId24"/>
    <p:sldId id="307" r:id="rId25"/>
    <p:sldId id="575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280" autoAdjust="0"/>
  </p:normalViewPr>
  <p:slideViewPr>
    <p:cSldViewPr>
      <p:cViewPr varScale="1">
        <p:scale>
          <a:sx n="69" d="100"/>
          <a:sy n="69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17/03/1443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Common airborne /</a:t>
            </a:r>
            <a:r>
              <a:rPr lang="en-US" dirty="0" err="1"/>
              <a:t>dustborne</a:t>
            </a:r>
            <a:r>
              <a:rPr lang="en-US" dirty="0"/>
              <a:t>; usual methods of disinfection/ antisepsis: ineffective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toxins </a:t>
            </a:r>
          </a:p>
          <a:p>
            <a:pPr lvl="2"/>
            <a:r>
              <a:rPr lang="en-US" dirty="0"/>
              <a:t>alpha toxin –causes RBC rupture, edema and tissue destruction</a:t>
            </a:r>
          </a:p>
          <a:p>
            <a:pPr lvl="2"/>
            <a:r>
              <a:rPr lang="en-US" dirty="0"/>
              <a:t>Collagenase</a:t>
            </a:r>
          </a:p>
          <a:p>
            <a:pPr lvl="2"/>
            <a:r>
              <a:rPr lang="en-US" dirty="0"/>
              <a:t>Hyaluronidase</a:t>
            </a:r>
          </a:p>
          <a:p>
            <a:pPr lvl="2"/>
            <a:r>
              <a:rPr lang="en-US" dirty="0" err="1"/>
              <a:t>Dnase</a:t>
            </a:r>
            <a:endParaRPr lang="en-US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718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10/24/2021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595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General Microbiology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2020-2021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Orientation to Gram Positive Bacteria of Medical Importance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819" y="4133214"/>
            <a:ext cx="5798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pathology </a:t>
            </a:r>
          </a:p>
          <a:p>
            <a:pPr algn="ctr" rtl="1"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Mutah University </a:t>
            </a: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626EAF-D28A-4F5A-B9FC-1272CA640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E0713-6994-4DD1-B8FE-2799DADC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2040" y="908720"/>
            <a:ext cx="2915816" cy="64294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Streptococci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158984" y="1652736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Gram-positive </a:t>
            </a:r>
            <a:r>
              <a:rPr lang="en-US" sz="2400" dirty="0" err="1">
                <a:latin typeface="Calibri" pitchFamily="34" charset="0"/>
              </a:rPr>
              <a:t>cocci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Catalase  &amp; </a:t>
            </a:r>
            <a:r>
              <a:rPr lang="en-US" sz="2400" dirty="0" err="1">
                <a:latin typeface="Calibri" pitchFamily="34" charset="0"/>
              </a:rPr>
              <a:t>Coagulase</a:t>
            </a:r>
            <a:r>
              <a:rPr lang="en-US" sz="2400" dirty="0">
                <a:latin typeface="Calibri" pitchFamily="34" charset="0"/>
              </a:rPr>
              <a:t> negative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Sensitive to drying, heat, and disinfectants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Classification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36512" y="3417307"/>
            <a:ext cx="6228183" cy="21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-hemolytic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partial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-hemolytic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complete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-hemolytic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no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C5E660C-DBC1-4CB8-B95B-601D28C5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AF6FC-9C3E-420B-BC29-6D782E00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D027C-9DF5-416D-9DC1-DA28F677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784" y="1124744"/>
            <a:ext cx="309072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S.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pyogenes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 (Group A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sterp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):</a:t>
            </a:r>
            <a:endParaRPr lang="en-US" sz="3200" spc="-100" dirty="0">
              <a:solidFill>
                <a:srgbClr val="00B050"/>
              </a:solidFill>
              <a:latin typeface="Calibri" pitchFamily="34" charset="0"/>
              <a:cs typeface="Rod" pitchFamily="49" charset="-79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Calibri" pitchFamily="34" charset="0"/>
                <a:cs typeface="Rod" pitchFamily="49" charset="-79"/>
              </a:rPr>
              <a:t>Group-A streptococci (GAS).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Symbol" pitchFamily="18" charset="2"/>
                <a:cs typeface="+mn-cs"/>
              </a:rPr>
              <a:t>b</a:t>
            </a:r>
            <a:r>
              <a:rPr lang="en-US" sz="2400" spc="-100" dirty="0">
                <a:latin typeface="Calibri" pitchFamily="34" charset="0"/>
                <a:cs typeface="+mn-cs"/>
              </a:rPr>
              <a:t>- hemolytic.</a:t>
            </a:r>
            <a:endParaRPr lang="en-US" sz="2400" dirty="0">
              <a:latin typeface="Calibri" pitchFamily="34" charset="0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Most serious streptococcal pathogen.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Inhabits throat, </a:t>
            </a:r>
            <a:r>
              <a:rPr lang="en-US" sz="2400" dirty="0" err="1">
                <a:latin typeface="Calibri" pitchFamily="34" charset="0"/>
                <a:cs typeface="+mn-cs"/>
              </a:rPr>
              <a:t>nasopharynx</a:t>
            </a:r>
            <a:r>
              <a:rPr lang="en-US" sz="2400" dirty="0">
                <a:latin typeface="Calibri" pitchFamily="34" charset="0"/>
                <a:cs typeface="+mn-cs"/>
              </a:rPr>
              <a:t>, occasionally skin.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Diseases: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Pharyngitis.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Skin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Necrotizing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Systemic infections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056" y="908720"/>
            <a:ext cx="291581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9033ED-C779-43E9-B14A-FBF75405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DA11F-E895-4260-96F4-7837DE92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764704"/>
            <a:ext cx="5292080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en-US" sz="3600" b="1" dirty="0"/>
              <a:t>Streptococcus pneumoniae</a:t>
            </a:r>
          </a:p>
          <a:p>
            <a:pPr lvl="0">
              <a:spcBef>
                <a:spcPct val="0"/>
              </a:spcBef>
            </a:pPr>
            <a:endParaRPr lang="en-US" sz="3600" b="1" dirty="0"/>
          </a:p>
          <a:p>
            <a:pPr lvl="0">
              <a:spcBef>
                <a:spcPct val="0"/>
              </a:spcBef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1340768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/>
              <a:t>Pneumonia-inflammatory condition of the lung.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Inhabits </a:t>
            </a:r>
            <a:r>
              <a:rPr lang="en-US" sz="2800" dirty="0" err="1"/>
              <a:t>nasopharynx</a:t>
            </a:r>
            <a:r>
              <a:rPr lang="en-US" sz="2800" dirty="0"/>
              <a:t> of healthy people.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May also infect brain: (pneumococcal meningitis) and blood stream (</a:t>
            </a:r>
            <a:r>
              <a:rPr lang="en-US" sz="2800" dirty="0" err="1"/>
              <a:t>pneumococcus</a:t>
            </a:r>
            <a:r>
              <a:rPr lang="en-US" sz="2800" dirty="0"/>
              <a:t> septicemia).</a:t>
            </a:r>
          </a:p>
          <a:p>
            <a:pPr algn="just"/>
            <a:endParaRPr lang="ar-SA" sz="2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216" y="1700808"/>
            <a:ext cx="3716784" cy="3575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E4511-9586-4402-B9F3-88858A0D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060C22-2171-47CF-A935-2D125277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759" y="2594106"/>
            <a:ext cx="3929063" cy="1042607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28CC3-880B-492B-9DF8-7F45F01A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82541" y="6381173"/>
            <a:ext cx="2133600" cy="365125"/>
          </a:xfrm>
        </p:spPr>
        <p:txBody>
          <a:bodyPr/>
          <a:lstStyle/>
          <a:p>
            <a:r>
              <a:rPr lang="en-US" dirty="0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534A2-ED38-470A-A641-85B7CFAB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22710"/>
            <a:ext cx="4186808" cy="56207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anthracis</a:t>
            </a:r>
            <a:endParaRPr lang="ar-SA" sz="36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Large, block-shaped rods</a:t>
            </a:r>
          </a:p>
          <a:p>
            <a:r>
              <a:rPr lang="en-US" sz="2400" dirty="0"/>
              <a:t>Central spores</a:t>
            </a:r>
          </a:p>
          <a:p>
            <a:r>
              <a:rPr lang="en-US" sz="2400" dirty="0"/>
              <a:t>Virulence factors –polypeptide capsule/</a:t>
            </a:r>
            <a:r>
              <a:rPr lang="en-US" sz="2400" dirty="0" err="1"/>
              <a:t>exotoxins</a:t>
            </a:r>
            <a:endParaRPr lang="en-US" sz="2400" dirty="0"/>
          </a:p>
          <a:p>
            <a:r>
              <a:rPr lang="en-US" sz="2400" dirty="0"/>
              <a:t>3 types of anthrax: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/>
              <a:t>Cutaneous</a:t>
            </a:r>
            <a:r>
              <a:rPr lang="en-US" sz="2000" dirty="0"/>
              <a:t>–spores enter through skin, black sore; least dangerous.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Pulmonary–inhalation of spores.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Gastrointestinal–ingested spores.</a:t>
            </a:r>
          </a:p>
          <a:p>
            <a:endParaRPr lang="ar-SA" sz="2400" dirty="0"/>
          </a:p>
          <a:p>
            <a:pPr>
              <a:buNone/>
            </a:pPr>
            <a:endParaRPr lang="ar-S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952328" cy="23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24336" cy="22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CABC69-6C71-485F-9EA1-2886B835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F401FC-3300-4BB7-B7D6-C315006C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3816424" cy="64807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cereus</a:t>
            </a:r>
            <a:endParaRPr lang="ar-SA" sz="3600" b="1" i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8032" y="1484784"/>
            <a:ext cx="807018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Grows in foods, spores survive cooking/ reheating.</a:t>
            </a:r>
          </a:p>
          <a:p>
            <a:pPr algn="just"/>
            <a:r>
              <a:rPr lang="en-US" dirty="0"/>
              <a:t>Ingestion of toxin-containing food causes nausea, vomiting, abdominal cramps, diarrhea; 24 hour duration.</a:t>
            </a:r>
          </a:p>
          <a:p>
            <a:pPr algn="just"/>
            <a:r>
              <a:rPr lang="en-US" dirty="0"/>
              <a:t>No treatment.</a:t>
            </a:r>
          </a:p>
          <a:p>
            <a:pPr algn="just"/>
            <a:r>
              <a:rPr lang="en-US" dirty="0"/>
              <a:t>Increasingly reported in </a:t>
            </a:r>
            <a:r>
              <a:rPr lang="en-US" dirty="0" err="1"/>
              <a:t>immunosuppressed</a:t>
            </a:r>
            <a:r>
              <a:rPr lang="en-US" dirty="0"/>
              <a:t>.</a:t>
            </a:r>
          </a:p>
          <a:p>
            <a:pPr algn="just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A91B5-64DF-48E3-BE26-0461D190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3A0051-A674-4BA5-AB80-E6A0DB07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990" y="3564672"/>
            <a:ext cx="3929063" cy="1592198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2EDFC-2867-4567-8362-BEFFA9A7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1567" y="6325755"/>
            <a:ext cx="2133600" cy="365125"/>
          </a:xfrm>
        </p:spPr>
        <p:txBody>
          <a:bodyPr/>
          <a:lstStyle/>
          <a:p>
            <a:r>
              <a:rPr lang="en-US" dirty="0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55F62C-5347-4BF7-9B72-17D3D39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2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534752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Normal flora colon, in low numbers.</a:t>
            </a:r>
          </a:p>
          <a:p>
            <a:pPr algn="just"/>
            <a:r>
              <a:rPr lang="en-US" dirty="0"/>
              <a:t>Causes antibiotic associated colitis </a:t>
            </a:r>
          </a:p>
          <a:p>
            <a:pPr algn="just"/>
            <a:r>
              <a:rPr lang="en-US" dirty="0"/>
              <a:t>Due to treatment with broad-spectrum antibiotics that kills other bacteria: </a:t>
            </a:r>
            <a:r>
              <a:rPr lang="en-US" i="1" dirty="0"/>
              <a:t>C. difficile overgrowth</a:t>
            </a:r>
          </a:p>
          <a:p>
            <a:pPr algn="just"/>
            <a:r>
              <a:rPr lang="en-US" dirty="0"/>
              <a:t>Enterotoxins that damage intestines.</a:t>
            </a:r>
          </a:p>
          <a:p>
            <a:pPr algn="just"/>
            <a:r>
              <a:rPr lang="en-US" dirty="0"/>
              <a:t>Major cause of diarrhea in hospitals.</a:t>
            </a:r>
          </a:p>
          <a:p>
            <a:pPr algn="just"/>
            <a:r>
              <a:rPr lang="en-US" dirty="0"/>
              <a:t>Treatment: stop antimicrobials/fluid electrolyte replacement.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difficile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C8FF0-E444-4F99-AD74-2BEFD929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86793"/>
            <a:ext cx="2133600" cy="365125"/>
          </a:xfrm>
        </p:spPr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D5F1F7-6426-4209-951F-685EA484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5544616" cy="5257800"/>
          </a:xfrm>
        </p:spPr>
        <p:txBody>
          <a:bodyPr>
            <a:normAutofit/>
          </a:bodyPr>
          <a:lstStyle/>
          <a:p>
            <a:r>
              <a:rPr lang="en-US" sz="3000" dirty="0"/>
              <a:t>Soft tissue :wound infections: </a:t>
            </a:r>
            <a:r>
              <a:rPr lang="en-US" sz="3000" dirty="0" err="1"/>
              <a:t>myonecrosis</a:t>
            </a:r>
            <a:endParaRPr lang="en-US" sz="3000" dirty="0"/>
          </a:p>
          <a:p>
            <a:r>
              <a:rPr lang="en-US" sz="3000" dirty="0"/>
              <a:t>Predisposing factors: infection of all types of wounds.</a:t>
            </a:r>
          </a:p>
          <a:p>
            <a:r>
              <a:rPr lang="en-US" sz="3000" dirty="0"/>
              <a:t>Virulence factors (lytic enzymes)</a:t>
            </a:r>
          </a:p>
          <a:p>
            <a:r>
              <a:rPr lang="en-US" sz="3000" dirty="0"/>
              <a:t>Treatment: antibiotics/amputation</a:t>
            </a:r>
            <a:endParaRPr lang="ar-SA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perfringens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(Gas Gangrene)</a:t>
            </a:r>
          </a:p>
        </p:txBody>
      </p:sp>
      <p:sp>
        <p:nvSpPr>
          <p:cNvPr id="17410" name="AutoShape 2" descr="Image result for Clostridium perfringens (Gas Gangrene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2859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5FA5C-BF4C-4088-A5BB-2BCD96CC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A3D7CF-BE66-4A64-8136-C1295172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504056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/>
              <a:t>Common resident :of soil and GI tracts of animals. </a:t>
            </a:r>
          </a:p>
          <a:p>
            <a:pPr algn="just"/>
            <a:r>
              <a:rPr lang="en-US" sz="3600" dirty="0"/>
              <a:t>Causes tetanus or lockjaw, a neuromuscular disease.</a:t>
            </a:r>
          </a:p>
          <a:p>
            <a:pPr algn="just"/>
            <a:r>
              <a:rPr lang="en-US" sz="3600" dirty="0"/>
              <a:t>Most commonly among IV drug abusers and neonates in developing countries.</a:t>
            </a:r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tetani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Tetanus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168352" cy="23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9206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180D4-2856-41C5-9EE3-D42650F0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267DD-B83E-402F-99B9-5BFDFC9A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23" y="2132856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71" y="509811"/>
            <a:ext cx="1838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087" y="389037"/>
            <a:ext cx="1095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7" y="119675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87" y="251867"/>
            <a:ext cx="1704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351" y="997471"/>
            <a:ext cx="3024336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30" y="206084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43" y="2564904"/>
            <a:ext cx="201622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815" y="3573016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303" y="4015333"/>
            <a:ext cx="212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815" y="5301208"/>
            <a:ext cx="828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7463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99631" y="3861048"/>
            <a:ext cx="8705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1226" y="3067397"/>
            <a:ext cx="1228725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9951" y="2947417"/>
            <a:ext cx="314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7943" y="4365104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79951" y="593784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5980" y="2759199"/>
            <a:ext cx="600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95975" y="4070201"/>
            <a:ext cx="44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0031" y="3861048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72200" y="4653136"/>
            <a:ext cx="1323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39991" y="6021288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99631" y="1471439"/>
            <a:ext cx="638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48264" y="2511177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2039" y="3188965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03487" y="37170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3727" y="4293096"/>
            <a:ext cx="923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22822" y="454060"/>
            <a:ext cx="2408857" cy="5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FEFCF3-3567-4D88-928D-E48A40BA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4D4BBB0-A645-4D2D-99DD-FC29C84F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EA5E0554-4575-4ECD-B849-011486C01045}"/>
              </a:ext>
            </a:extLst>
          </p:cNvPr>
          <p:cNvSpPr/>
          <p:nvPr/>
        </p:nvSpPr>
        <p:spPr>
          <a:xfrm>
            <a:off x="647700" y="1246188"/>
            <a:ext cx="799306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Clostridium tetani: 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Tetanus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750616-3B3A-441E-8C2A-ACA5B0FA4395}"/>
              </a:ext>
            </a:extLst>
          </p:cNvPr>
          <p:cNvSpPr txBox="1">
            <a:spLocks/>
          </p:cNvSpPr>
          <p:nvPr/>
        </p:nvSpPr>
        <p:spPr bwMode="auto">
          <a:xfrm>
            <a:off x="714375" y="-7143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Positive Bacteria of Medical Importance</a:t>
            </a:r>
            <a:endParaRPr lang="en-US" sz="3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0354" name="Picture 2">
            <a:extLst>
              <a:ext uri="{FF2B5EF4-FFF2-40B4-BE49-F238E27FC236}">
                <a16:creationId xmlns:a16="http://schemas.microsoft.com/office/drawing/2014/main" id="{00CA5E52-4104-4E3F-B749-7090D8F6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57375"/>
            <a:ext cx="29289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>
            <a:extLst>
              <a:ext uri="{FF2B5EF4-FFF2-40B4-BE49-F238E27FC236}">
                <a16:creationId xmlns:a16="http://schemas.microsoft.com/office/drawing/2014/main" id="{4CC91F4D-5671-4E3B-A5AE-3406B4E2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928813"/>
            <a:ext cx="31718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>
            <a:extLst>
              <a:ext uri="{FF2B5EF4-FFF2-40B4-BE49-F238E27FC236}">
                <a16:creationId xmlns:a16="http://schemas.microsoft.com/office/drawing/2014/main" id="{5962E2FB-BF43-48DA-A749-ECB0B9A55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928813"/>
            <a:ext cx="24288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FA8CDF9-880D-4182-A18E-F70948746581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7C032-6F42-4059-A898-C88B99E7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8625" y="6494895"/>
            <a:ext cx="2133600" cy="365125"/>
          </a:xfrm>
        </p:spPr>
        <p:txBody>
          <a:bodyPr/>
          <a:lstStyle/>
          <a:p>
            <a:r>
              <a:rPr lang="en-US" dirty="0"/>
              <a:t>10/24/2021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AA936-D855-483D-88D6-7C23FC35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467824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/>
              <a:t>Botulism–intoxication associated with inadequate food preservation</a:t>
            </a:r>
          </a:p>
          <a:p>
            <a:pPr algn="just"/>
            <a:r>
              <a:rPr lang="en-US" sz="3600" dirty="0"/>
              <a:t>Toxin carried to neuromuscular junctions: blocks the release of acetylcholine: necessary for muscle contraction to occur. </a:t>
            </a:r>
          </a:p>
          <a:p>
            <a:pPr algn="just"/>
            <a:r>
              <a:rPr lang="en-US" sz="3600" dirty="0"/>
              <a:t>Clinically</a:t>
            </a:r>
          </a:p>
          <a:p>
            <a:pPr lvl="1" algn="just"/>
            <a:r>
              <a:rPr lang="en-US" dirty="0"/>
              <a:t>Double or blurred vision </a:t>
            </a:r>
          </a:p>
          <a:p>
            <a:pPr lvl="1" algn="just"/>
            <a:r>
              <a:rPr lang="en-US" dirty="0"/>
              <a:t>Difficulty swallowing</a:t>
            </a:r>
          </a:p>
          <a:p>
            <a:pPr lvl="1" algn="just"/>
            <a:r>
              <a:rPr lang="en-US" dirty="0"/>
              <a:t>Neuromuscular symptoms</a:t>
            </a:r>
          </a:p>
          <a:p>
            <a:pPr algn="just"/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</a:rPr>
              <a:t>Botulinum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Flaccid paralysis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143207-0D60-4BB4-89A2-A196D53B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85" y="1567333"/>
            <a:ext cx="3014572" cy="248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629A84-5B40-4769-B275-F9E58E20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04" y="4105675"/>
            <a:ext cx="3020368" cy="270770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82CAC8F-F9C5-4C31-8BEA-DD137832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617A-13A4-4247-8500-5782AFEB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5156870"/>
            <a:ext cx="3929063" cy="1642516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F0B16-98B6-413A-804A-719B069D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326" y="6356349"/>
            <a:ext cx="2133600" cy="365125"/>
          </a:xfrm>
        </p:spPr>
        <p:txBody>
          <a:bodyPr/>
          <a:lstStyle/>
          <a:p>
            <a:r>
              <a:rPr lang="en-US" dirty="0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F1A2B-1BDA-44D2-9F40-FC640FDC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600200"/>
            <a:ext cx="471490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>
                <a:solidFill>
                  <a:srgbClr val="002060"/>
                </a:solidFill>
              </a:rPr>
              <a:t>Listeria monocytogenes</a:t>
            </a:r>
            <a:r>
              <a:rPr lang="en-US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dirty="0"/>
              <a:t>Found in soil, water, luncheon meats, hot dogs, cheese.</a:t>
            </a:r>
          </a:p>
          <a:p>
            <a:pPr algn="just"/>
            <a:r>
              <a:rPr lang="en-US" dirty="0"/>
              <a:t>Resistant to long storage and refrigeration, heat, salt, pH extremes and bile.</a:t>
            </a:r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950036" cy="38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8F753-85AE-4393-822F-5BBE85A6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A1DF22-312A-4E00-8188-20657B52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600200"/>
            <a:ext cx="557216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i="1" u="sng" dirty="0">
                <a:solidFill>
                  <a:srgbClr val="002060"/>
                </a:solidFill>
              </a:rPr>
              <a:t>Corynbacterium diptheriae:</a:t>
            </a:r>
          </a:p>
          <a:p>
            <a:pPr algn="just"/>
            <a:r>
              <a:rPr lang="en-US" sz="2800" dirty="0"/>
              <a:t>Virulence factors: </a:t>
            </a:r>
            <a:r>
              <a:rPr lang="en-US" sz="2800" dirty="0" err="1"/>
              <a:t>diphtherotoxin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Vaccine (DPT).</a:t>
            </a:r>
          </a:p>
          <a:p>
            <a:pPr algn="just"/>
            <a:r>
              <a:rPr lang="en-US" sz="2800" dirty="0"/>
              <a:t>Causes a pseudomembrane which can cause asphyxiation.</a:t>
            </a:r>
          </a:p>
          <a:p>
            <a:pPr algn="just"/>
            <a:r>
              <a:rPr lang="en-US" sz="2800" dirty="0"/>
              <a:t>Acquired via respiratory droplets from carriers or actively infected individuals.</a:t>
            </a:r>
            <a:endParaRPr lang="ar-SA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412" y="1643050"/>
            <a:ext cx="3277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554B2D-A464-4CAA-BAAB-A0EA9927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A09197-33A2-475B-941D-69FE3877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836" y="1340768"/>
            <a:ext cx="5653292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i="1" u="sng" dirty="0">
                <a:solidFill>
                  <a:srgbClr val="002060"/>
                </a:solidFill>
              </a:rPr>
              <a:t>Mycobacterium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sz="2800" dirty="0"/>
              <a:t>Gram-positive irregular bacilli.</a:t>
            </a:r>
          </a:p>
          <a:p>
            <a:pPr algn="just"/>
            <a:r>
              <a:rPr lang="en-US" sz="2800" dirty="0"/>
              <a:t>Acid-fast staining: </a:t>
            </a:r>
            <a:r>
              <a:rPr lang="en-US" sz="2800" dirty="0" err="1"/>
              <a:t>mycolic</a:t>
            </a:r>
            <a:r>
              <a:rPr lang="en-US" sz="2800" dirty="0"/>
              <a:t> acids. </a:t>
            </a:r>
          </a:p>
          <a:p>
            <a:pPr algn="just"/>
            <a:r>
              <a:rPr lang="en-US" sz="2800" dirty="0"/>
              <a:t>Strict aerobes. </a:t>
            </a:r>
          </a:p>
          <a:p>
            <a:pPr algn="just"/>
            <a:r>
              <a:rPr lang="en-US" sz="2800" dirty="0"/>
              <a:t>Grow slowly.</a:t>
            </a:r>
            <a:endParaRPr lang="ar-OM" sz="2800" dirty="0"/>
          </a:p>
          <a:p>
            <a:pPr algn="just"/>
            <a:r>
              <a:rPr lang="en-US" sz="2800" dirty="0"/>
              <a:t>Virulence factors -contain complex waxes that prevent destruction by lysosomes or macrophages.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585" y="2420888"/>
            <a:ext cx="33029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E1B85-5F02-42BB-A782-FB30D83C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5C24C0-ACF6-45CE-9811-B994D9D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E21D2-F9A6-4ED5-B3F5-190E68DAE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235743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 Orientation to Gram Positive Bacteria of Medical Importance 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E88B7-2BE8-4DE5-9611-BE033666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35FB-E64C-46D9-A54D-2C39DE3A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98CC4DEA-5A33-48F1-AEEA-76A99DC5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B202F8-FD0E-41E1-87F9-B3A11ADF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2938" y="-142875"/>
            <a:ext cx="7772400" cy="1143000"/>
          </a:xfrm>
        </p:spPr>
        <p:txBody>
          <a:bodyPr/>
          <a:lstStyle/>
          <a:p>
            <a:r>
              <a:rPr lang="en-US" altLang="en-US" sz="5400" b="1">
                <a:solidFill>
                  <a:srgbClr val="FF0000"/>
                </a:solidFill>
              </a:rPr>
              <a:t>Shapes</a:t>
            </a:r>
            <a:r>
              <a:rPr lang="en-US" altLang="en-US" sz="5400" b="1">
                <a:solidFill>
                  <a:srgbClr val="0070C0"/>
                </a:solidFill>
              </a:rPr>
              <a:t> of Bacteria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46BA0BE-DC02-4A66-9EA0-B8BF5FAB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15716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6DA47D3-9B74-42CB-8E58-B364DEFEC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0"/>
            <a:ext cx="22145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AD2620B-650E-498D-B463-35A869B5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1500188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947FD8D-3FEE-49FC-BBE3-6E9C7805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500563"/>
            <a:ext cx="26289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E6D9EF82-1523-4919-AF40-807DF47F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31242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48EA1D75-2052-4C08-8C22-312385B6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724400"/>
            <a:ext cx="39290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E3E6-1BB9-43FF-8C3C-203E1D20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F156B3-9A40-4EFC-B5D4-DCBE5126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623220"/>
            <a:ext cx="3929063" cy="571500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33AA5-2780-4FFC-A8FF-D8E34C7D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A3AE5-DCCA-4960-A276-0451B0D6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General Characteristics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Common inhabitant of the skin and mucous membranes. </a:t>
            </a:r>
          </a:p>
          <a:p>
            <a:pPr algn="just"/>
            <a:r>
              <a:rPr lang="en-US" sz="2800" dirty="0"/>
              <a:t>Spherical cells arranged in irregular clusters.</a:t>
            </a:r>
          </a:p>
          <a:p>
            <a:pPr algn="just"/>
            <a:r>
              <a:rPr lang="en-US" sz="2800" dirty="0"/>
              <a:t>Produces many virulence factors</a:t>
            </a:r>
          </a:p>
          <a:p>
            <a:pPr algn="just">
              <a:buNone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u="sng" dirty="0">
                <a:latin typeface="Calibri" pitchFamily="34" charset="0"/>
              </a:rPr>
              <a:t> 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339" y="2276872"/>
            <a:ext cx="2273165" cy="15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776" y="4005064"/>
            <a:ext cx="2211728" cy="20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0A6B5-607F-48FC-BFFF-963C731D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3DA553F-D434-48AA-8196-C6FC399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aureus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762872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Diseases:</a:t>
            </a:r>
          </a:p>
          <a:p>
            <a:pPr lvl="1" algn="just"/>
            <a:r>
              <a:rPr lang="en-US" sz="2400" dirty="0"/>
              <a:t>Food poisoning.</a:t>
            </a:r>
          </a:p>
          <a:p>
            <a:pPr lvl="1" algn="just"/>
            <a:r>
              <a:rPr lang="en-US" sz="2400" dirty="0"/>
              <a:t>Localized infections (Abscess formation).</a:t>
            </a:r>
          </a:p>
          <a:p>
            <a:pPr lvl="1" algn="just"/>
            <a:r>
              <a:rPr lang="en-US" sz="2400" dirty="0"/>
              <a:t>Spreading infections.</a:t>
            </a:r>
          </a:p>
          <a:p>
            <a:pPr lvl="1" algn="just"/>
            <a:r>
              <a:rPr lang="en-US" sz="2400" dirty="0"/>
              <a:t>Necrotizing infections.</a:t>
            </a:r>
          </a:p>
          <a:p>
            <a:pPr lvl="1" algn="just"/>
            <a:r>
              <a:rPr lang="en-US" sz="2400" dirty="0"/>
              <a:t>Systemic infections (ex. Osteomyelitis</a:t>
            </a:r>
            <a:r>
              <a:rPr lang="en-US" dirty="0">
                <a:latin typeface="Calibri" pitchFamily="34" charset="0"/>
              </a:rPr>
              <a:t>).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880" y="2060848"/>
            <a:ext cx="4022104" cy="3456384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11EB-2EDA-4513-A7AA-2D8389C3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8F8432-A5B7-472C-B690-911B0DD9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Frequently involved in nosocomial and opportunistic infections. </a:t>
            </a:r>
          </a:p>
          <a:p>
            <a:pPr algn="just"/>
            <a:r>
              <a:rPr lang="en-US" i="1" dirty="0"/>
              <a:t>S. epidermidis </a:t>
            </a:r>
            <a:r>
              <a:rPr lang="en-US" dirty="0"/>
              <a:t>– lives on skin and mucous membranes; endocarditis, bacteremia, UTI. </a:t>
            </a:r>
          </a:p>
          <a:p>
            <a:pPr algn="just"/>
            <a:r>
              <a:rPr lang="en-US" i="1" dirty="0"/>
              <a:t>S. saprophyticus </a:t>
            </a:r>
            <a:r>
              <a:rPr lang="en-US" dirty="0"/>
              <a:t>– infrequently lives on skin, intestine, vagina; UTI.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Coagulase-negative staphylococcus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5A355-6B57-40A7-8EF5-C082DAB8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AE2284-E166-4FE8-B269-3A2B4FC1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 Brace 6">
            <a:extLst>
              <a:ext uri="{FF2B5EF4-FFF2-40B4-BE49-F238E27FC236}">
                <a16:creationId xmlns:a16="http://schemas.microsoft.com/office/drawing/2014/main" id="{C2756E1B-2A09-43F8-B941-B5253037AAD3}"/>
              </a:ext>
            </a:extLst>
          </p:cNvPr>
          <p:cNvSpPr>
            <a:spLocks/>
          </p:cNvSpPr>
          <p:nvPr/>
        </p:nvSpPr>
        <p:spPr bwMode="auto">
          <a:xfrm rot="5400000">
            <a:off x="4193382" y="-827212"/>
            <a:ext cx="785812" cy="5114925"/>
          </a:xfrm>
          <a:prstGeom prst="leftBrace">
            <a:avLst>
              <a:gd name="adj1" fmla="val 8347"/>
              <a:gd name="adj2" fmla="val 50000"/>
            </a:avLst>
          </a:prstGeom>
          <a:noFill/>
          <a:ln w="317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4D475-3829-46B3-AD58-F0B0E76F3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71438"/>
            <a:ext cx="7772400" cy="1143001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</a:rPr>
              <a:t>Positive Bacteria of Medical Importance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AutoShape 2" descr="https://tse3.mm.bing.net/th?id=OIP.pY5LRdorA-Lv7EQzbAHpvAHaDi&amp;pid=Api&amp;P=0&amp;w=369&amp;h=177">
            <a:extLst>
              <a:ext uri="{FF2B5EF4-FFF2-40B4-BE49-F238E27FC236}">
                <a16:creationId xmlns:a16="http://schemas.microsoft.com/office/drawing/2014/main" id="{C3C3FF73-08A0-4B74-90A3-B7E15E553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AA0AD-DB8D-4341-800E-36C41D0C4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08720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</a:rPr>
              <a:t>Gram 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FB1E3-B390-490D-A97B-26BFBAC1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23157"/>
            <a:ext cx="332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Bacilli </a:t>
            </a:r>
            <a:endParaRPr lang="en-US" alt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15B32-994E-4615-A682-53210C600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551782"/>
            <a:ext cx="47863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Bacillus 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anthracis (anthrax)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cereus </a:t>
            </a:r>
          </a:p>
          <a:p>
            <a:pPr>
              <a:spcBef>
                <a:spcPct val="0"/>
              </a:spcBef>
            </a:pPr>
            <a:r>
              <a:rPr lang="en-US" altLang="en-US" sz="2400" b="1" dirty="0">
                <a:solidFill>
                  <a:srgbClr val="000000"/>
                </a:solidFill>
              </a:rPr>
              <a:t> Clostridium</a:t>
            </a:r>
            <a:r>
              <a:rPr lang="en-US" altLang="en-US" sz="20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botulinum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difficile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perfringens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</a:rPr>
              <a:t> tetani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Non-spore forming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Listeria monocytogenes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Corynebacterium diphtheriae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Mycobacterium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48C949-3241-4646-B072-D88217D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4657"/>
            <a:ext cx="37861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200" b="1" dirty="0">
                <a:solidFill>
                  <a:srgbClr val="000000"/>
                </a:solidFill>
              </a:rPr>
              <a:t>Staphylococcus aureus</a:t>
            </a:r>
            <a:r>
              <a:rPr lang="en-US" altLang="en-US" sz="2200" dirty="0">
                <a:solidFill>
                  <a:srgbClr val="000000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Streptococcus </a:t>
            </a:r>
            <a:r>
              <a:rPr lang="en-US" altLang="en-US" sz="2200" dirty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A: pyogenes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</a:rPr>
              <a:t>Group B: agalactiae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000000"/>
                </a:solidFill>
              </a:rPr>
              <a:t> pneumoniae (diplococci)</a:t>
            </a:r>
            <a:endParaRPr lang="en-US" altLang="en-US" sz="22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B3A89-186C-4CE9-96D4-9DBEFCE8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5" y="2223170"/>
            <a:ext cx="3125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Gram Positive cocci</a:t>
            </a:r>
            <a:endParaRPr lang="en-US" altLang="en-US" sz="2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6F04E2-B154-4327-817F-659071C19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0" y="3256632"/>
            <a:ext cx="3929063" cy="1324496"/>
          </a:xfrm>
          <a:prstGeom prst="rect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3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330B4C4-0915-48D3-8BB6-25428D2B37C8}"/>
              </a:ext>
            </a:extLst>
          </p:cNvPr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D30D9-3757-40DB-92EB-B0192CA3F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86400" y="6329022"/>
            <a:ext cx="2133600" cy="365125"/>
          </a:xfrm>
        </p:spPr>
        <p:txBody>
          <a:bodyPr/>
          <a:lstStyle/>
          <a:p>
            <a:r>
              <a:rPr lang="en-US"/>
              <a:t>10/24/2021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71427-A699-4944-8779-FE9D543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124A2AB109B04D9394872AA5C4638C" ma:contentTypeVersion="4" ma:contentTypeDescription="Create a new document." ma:contentTypeScope="" ma:versionID="5b68fe66811d79b9f6d42bd3601df31b">
  <xsd:schema xmlns:xsd="http://www.w3.org/2001/XMLSchema" xmlns:xs="http://www.w3.org/2001/XMLSchema" xmlns:p="http://schemas.microsoft.com/office/2006/metadata/properties" xmlns:ns2="513c409d-95b3-4324-b1e7-64465f9ef705" targetNamespace="http://schemas.microsoft.com/office/2006/metadata/properties" ma:root="true" ma:fieldsID="cb387b9b717fe5cfa284108064059818" ns2:_="">
    <xsd:import namespace="513c409d-95b3-4324-b1e7-64465f9ef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409d-95b3-4324-b1e7-64465f9ef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747868-D8A2-4D22-A708-5CA6F773F5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1B2AF9-8776-4615-A15A-BD76BAC15873}"/>
</file>

<file path=customXml/itemProps3.xml><?xml version="1.0" encoding="utf-8"?>
<ds:datastoreItem xmlns:ds="http://schemas.openxmlformats.org/officeDocument/2006/customXml" ds:itemID="{25921B74-1A14-4C7F-A8A8-C183B7E44B4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</TotalTime>
  <Words>1087</Words>
  <Application>Microsoft Office PowerPoint</Application>
  <PresentationFormat>On-screen Show (4:3)</PresentationFormat>
  <Paragraphs>299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Symbol</vt:lpstr>
      <vt:lpstr>Wingdings</vt:lpstr>
      <vt:lpstr>Office Theme</vt:lpstr>
      <vt:lpstr> General Microbiology 2020-2021   Orientation to Gram Positive Bacteria of Medical Importance  </vt:lpstr>
      <vt:lpstr>PowerPoint Presentation</vt:lpstr>
      <vt:lpstr>  Orientation to Gram Positive Bacteria of Medical Importance  </vt:lpstr>
      <vt:lpstr>Shapes of Bacteria</vt:lpstr>
      <vt:lpstr>Positive Bacteria of Medical Importance</vt:lpstr>
      <vt:lpstr>Staphylococci General Characteristics </vt:lpstr>
      <vt:lpstr>Staphylococci aureus</vt:lpstr>
      <vt:lpstr>Coagulase-negative staphylococcus</vt:lpstr>
      <vt:lpstr>Positive Bacteria of Medical Importance</vt:lpstr>
      <vt:lpstr>Streptococci</vt:lpstr>
      <vt:lpstr>PowerPoint Presentation</vt:lpstr>
      <vt:lpstr>PowerPoint Presentation</vt:lpstr>
      <vt:lpstr>Positive Bacteria of Medical Importance</vt:lpstr>
      <vt:lpstr>Bacillus anthracis</vt:lpstr>
      <vt:lpstr>Bacillus cereus</vt:lpstr>
      <vt:lpstr>Positive Bacteria of Medical Importance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Positive Bacteria of Medical Importance</vt:lpstr>
      <vt:lpstr>Gram Positive Non-Spore-Formers</vt:lpstr>
      <vt:lpstr>Gram Positive Non-Spore-Formers</vt:lpstr>
      <vt:lpstr>Gram Positive Non-Spore-Formers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Gram Positive Bacilli of Medical Importance </dc:title>
  <dc:creator>frf</dc:creator>
  <cp:lastModifiedBy>HP</cp:lastModifiedBy>
  <cp:revision>181</cp:revision>
  <dcterms:created xsi:type="dcterms:W3CDTF">2018-09-26T05:12:10Z</dcterms:created>
  <dcterms:modified xsi:type="dcterms:W3CDTF">2021-10-23T19:09:07Z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0x01010028124A2AB109B04D9394872AA5C4638C</vt:lpwstr>
  </property>
</Properties>
</file>