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7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39"/>
  </p:notesMasterIdLst>
  <p:handoutMasterIdLst>
    <p:handoutMasterId r:id="rId40"/>
  </p:handoutMasterIdLst>
  <p:sldIdLst>
    <p:sldId id="604" r:id="rId2"/>
    <p:sldId id="259" r:id="rId3"/>
    <p:sldId id="526" r:id="rId4"/>
    <p:sldId id="528" r:id="rId5"/>
    <p:sldId id="575" r:id="rId6"/>
    <p:sldId id="261" r:id="rId7"/>
    <p:sldId id="262" r:id="rId8"/>
    <p:sldId id="268" r:id="rId9"/>
    <p:sldId id="559" r:id="rId10"/>
    <p:sldId id="582" r:id="rId11"/>
    <p:sldId id="595" r:id="rId12"/>
    <p:sldId id="597" r:id="rId13"/>
    <p:sldId id="696" r:id="rId14"/>
    <p:sldId id="610" r:id="rId15"/>
    <p:sldId id="614" r:id="rId16"/>
    <p:sldId id="616" r:id="rId17"/>
    <p:sldId id="618" r:id="rId18"/>
    <p:sldId id="697" r:id="rId19"/>
    <p:sldId id="621" r:id="rId20"/>
    <p:sldId id="698" r:id="rId21"/>
    <p:sldId id="700" r:id="rId22"/>
    <p:sldId id="632" r:id="rId23"/>
    <p:sldId id="703" r:id="rId24"/>
    <p:sldId id="638" r:id="rId25"/>
    <p:sldId id="705" r:id="rId26"/>
    <p:sldId id="643" r:id="rId27"/>
    <p:sldId id="707" r:id="rId28"/>
    <p:sldId id="649" r:id="rId29"/>
    <p:sldId id="656" r:id="rId30"/>
    <p:sldId id="658" r:id="rId31"/>
    <p:sldId id="661" r:id="rId32"/>
    <p:sldId id="708" r:id="rId33"/>
    <p:sldId id="709" r:id="rId34"/>
    <p:sldId id="674" r:id="rId35"/>
    <p:sldId id="677" r:id="rId36"/>
    <p:sldId id="690" r:id="rId37"/>
    <p:sldId id="693" r:id="rId3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669900"/>
    <a:srgbClr val="00FF00"/>
    <a:srgbClr val="FF00FF"/>
    <a:srgbClr val="FDF58D"/>
    <a:srgbClr val="808080"/>
    <a:srgbClr val="FCFCFC"/>
    <a:srgbClr val="E8E8E8"/>
    <a:srgbClr val="FFD84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718" autoAdjust="0"/>
  </p:normalViewPr>
  <p:slideViewPr>
    <p:cSldViewPr>
      <p:cViewPr>
        <p:scale>
          <a:sx n="64" d="100"/>
          <a:sy n="64" d="100"/>
        </p:scale>
        <p:origin x="-2124" y="-5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7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4AB6AD-E5BF-41B4-98D6-36D5365710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842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DF1FCCB-239B-4F8B-B21B-EFF6B79CC5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8165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JO" smtClean="0">
              <a:latin typeface="Arial" pitchFamily="34" charset="0"/>
              <a:ea typeface="ＭＳ Ｐゴシック" pitchFamily="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188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61444-82D9-43A9-9C9A-2BD1DE9FAF67}" type="slidenum">
              <a:rPr lang="en-US"/>
              <a:pPr/>
              <a:t>15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3498751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2613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B89C33-B358-4E39-AB6F-1BCCE05E7991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374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ea typeface="ＭＳ Ｐゴシック" pitchFamily="-1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529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1FCCB-239B-4F8B-B21B-EFF6B79CC515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4355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0842F3-A712-4C6B-80A6-8AC57D80C4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301442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DD348AF7-04F5-45B8-A7F5-0EC5593EC5D0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http://www.molecularstation.com/images/southern-blot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52711" y="2564904"/>
            <a:ext cx="8229600" cy="1758057"/>
          </a:xfrm>
        </p:spPr>
        <p:txBody>
          <a:bodyPr/>
          <a:lstStyle/>
          <a:p>
            <a:pPr algn="ctr"/>
            <a:r>
              <a:rPr lang="en-US" sz="3600" smtClean="0"/>
              <a:t>Dr. Heba M. Kareem</a:t>
            </a:r>
            <a:br>
              <a:rPr lang="en-US" sz="3600" smtClean="0"/>
            </a:br>
            <a:r>
              <a:rPr lang="en-US" sz="2400" smtClean="0">
                <a:solidFill>
                  <a:srgbClr val="0070C0"/>
                </a:solidFill>
              </a:rPr>
              <a:t>Assistant Professor </a:t>
            </a:r>
            <a:br>
              <a:rPr lang="en-US" sz="2400" smtClean="0">
                <a:solidFill>
                  <a:srgbClr val="0070C0"/>
                </a:solidFill>
              </a:rPr>
            </a:br>
            <a:r>
              <a:rPr lang="en-US" sz="2400" smtClean="0">
                <a:solidFill>
                  <a:srgbClr val="0070C0"/>
                </a:solidFill>
              </a:rPr>
              <a:t>of Medical Biochemistry and Molecular Biology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gray">
          <a:xfrm>
            <a:off x="552711" y="1203465"/>
            <a:ext cx="8229600" cy="147002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</a:t>
            </a: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testing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3200" dirty="0" smtClean="0">
                <a:latin typeface="+mn-lt"/>
              </a:rPr>
              <a:t>Procedure: </a:t>
            </a:r>
            <a:br>
              <a:rPr lang="en-GB" sz="3200" dirty="0" smtClean="0">
                <a:latin typeface="+mn-lt"/>
              </a:rPr>
            </a:br>
            <a:r>
              <a:rPr lang="en-GB" sz="3200" dirty="0" smtClean="0">
                <a:latin typeface="+mn-lt"/>
              </a:rPr>
              <a:t>Genetic testing &amp; profiling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19460" name="Picture 5" descr="pic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203716"/>
            <a:ext cx="2428892" cy="258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i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214422"/>
            <a:ext cx="2571768" cy="28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290510" y="1546243"/>
            <a:ext cx="5567374" cy="4740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Take a sample of cells (blood, hair root,</a:t>
            </a:r>
            <a:r>
              <a:rPr kumimoji="0" lang="en-GB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2000" dirty="0" smtClean="0">
                <a:latin typeface="+mn-lt"/>
              </a:rPr>
              <a:t>amniotic fluid, mouth swab)</a:t>
            </a:r>
            <a:r>
              <a:rPr lang="en-GB" sz="2000" kern="0" dirty="0" smtClean="0">
                <a:latin typeface="+mn-lt"/>
              </a:rPr>
              <a:t>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GB" sz="2000" dirty="0" smtClean="0">
                <a:latin typeface="+mn-lt"/>
              </a:rPr>
              <a:t>Use staining of chromosomes to locate any chromosome abnormalities.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Extract the DNA from cells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</a:t>
            </a:r>
            <a:r>
              <a:rPr lang="en-GB" sz="2000" kern="0" dirty="0" smtClean="0">
                <a:latin typeface="+mn-lt"/>
              </a:rPr>
              <a:t>Cut up the DNA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GB" sz="2000" kern="0" dirty="0" smtClean="0">
                <a:latin typeface="+mn-lt"/>
              </a:rPr>
              <a:t> Separate the DNA fragments </a:t>
            </a:r>
          </a:p>
          <a:p>
            <a:pPr marL="742950" marR="0" lvl="1" indent="-28575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Analyse the DNA fragments.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black">
          <a:xfrm>
            <a:off x="642910" y="4645040"/>
            <a:ext cx="5572164" cy="178435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Molecular testing: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RFLP.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DNA sequencing.</a:t>
            </a:r>
          </a:p>
          <a:p>
            <a:pPr marL="571500" indent="-571500">
              <a:buFont typeface="+mj-lt"/>
              <a:buAutoNum type="romanUcPeriod"/>
            </a:pPr>
            <a:r>
              <a:rPr lang="en-US" sz="2800" dirty="0" smtClean="0"/>
              <a:t>Blotting techniques.</a:t>
            </a: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571500" marR="0" lvl="0" indent="-5715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500034" y="77771"/>
            <a:ext cx="7986714" cy="9223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lvl="0" algn="l"/>
            <a:r>
              <a:rPr lang="en-US" sz="3200" b="1" kern="0" dirty="0" smtClean="0">
                <a:solidFill>
                  <a:schemeClr val="tx2"/>
                </a:solidFill>
              </a:rPr>
              <a:t> </a:t>
            </a:r>
            <a:r>
              <a:rPr lang="en-US" altLang="en-US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I. RFLPs</a:t>
            </a:r>
            <a:endParaRPr lang="en-US" altLang="en-US" sz="3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285720" y="1357298"/>
            <a:ext cx="8643998" cy="50720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en-US" sz="2200" b="1" dirty="0" err="1">
                <a:effectLst/>
                <a:latin typeface="Arial" pitchFamily="34" charset="0"/>
              </a:rPr>
              <a:t>polyms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 that alter the length of restriction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fragments. </a:t>
            </a:r>
            <a:endParaRPr kumimoji="0" lang="en-US" altLang="zh-CN" sz="2200" b="1" dirty="0">
              <a:effectLst/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en-US" sz="2200" b="1" dirty="0">
                <a:effectLst/>
                <a:latin typeface="Arial" pitchFamily="34" charset="0"/>
              </a:rPr>
              <a:t>Result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from changes 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(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e.g. SNPs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) that </a:t>
            </a:r>
            <a:r>
              <a:rPr kumimoji="0" lang="en-US" altLang="en-US" sz="2200" b="1" i="1" dirty="0">
                <a:solidFill>
                  <a:srgbClr val="00B050"/>
                </a:solidFill>
                <a:effectLst/>
                <a:latin typeface="Arial" pitchFamily="34" charset="0"/>
              </a:rPr>
              <a:t>i</a:t>
            </a:r>
            <a:r>
              <a:rPr kumimoji="0" lang="en-US" altLang="en-US" sz="2200" b="1" i="1" dirty="0">
                <a:solidFill>
                  <a:srgbClr val="44832D"/>
                </a:solidFill>
                <a:effectLst/>
                <a:latin typeface="Arial" pitchFamily="34" charset="0"/>
              </a:rPr>
              <a:t>ntroduce 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or </a:t>
            </a:r>
            <a:r>
              <a:rPr lang="en-US" altLang="en-US" sz="2200" b="1" i="1" dirty="0">
                <a:solidFill>
                  <a:srgbClr val="44832D"/>
                </a:solidFill>
                <a:latin typeface="Arial" pitchFamily="34" charset="0"/>
              </a:rPr>
              <a:t>delete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a </a:t>
            </a:r>
            <a:r>
              <a:rPr kumimoji="0" lang="en-US" altLang="en-US" sz="2200" b="1" dirty="0">
                <a:effectLst/>
                <a:latin typeface="Arial" pitchFamily="34" charset="0"/>
              </a:rPr>
              <a:t>restriction enzyme </a:t>
            </a:r>
            <a:r>
              <a:rPr kumimoji="0" lang="en-US" altLang="en-US" sz="2200" b="1" dirty="0" smtClean="0">
                <a:effectLst/>
                <a:latin typeface="Arial" pitchFamily="34" charset="0"/>
              </a:rPr>
              <a:t>site.</a:t>
            </a:r>
            <a:endParaRPr kumimoji="0" lang="en-US" altLang="zh-CN" sz="2200" b="1" dirty="0">
              <a:effectLst/>
              <a:latin typeface="Arial" pitchFamily="34" charset="0"/>
            </a:endParaRP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kumimoji="0" lang="en-US" altLang="zh-CN" sz="2200" b="1" dirty="0">
                <a:effectLst/>
                <a:latin typeface="Arial" pitchFamily="34" charset="0"/>
              </a:rPr>
              <a:t> Genotyping by </a:t>
            </a:r>
            <a:r>
              <a:rPr kumimoji="0" lang="en-US" altLang="zh-CN" sz="2200" b="1" u="sng" dirty="0">
                <a:solidFill>
                  <a:srgbClr val="0070C0"/>
                </a:solidFill>
                <a:effectLst/>
                <a:latin typeface="Arial" pitchFamily="34" charset="0"/>
              </a:rPr>
              <a:t>Southern </a:t>
            </a:r>
            <a:r>
              <a:rPr kumimoji="0" lang="en-US" altLang="zh-CN" sz="2200" b="1" dirty="0">
                <a:effectLst/>
                <a:latin typeface="Arial" pitchFamily="34" charset="0"/>
              </a:rPr>
              <a:t>or </a:t>
            </a:r>
            <a:r>
              <a:rPr kumimoji="0" lang="en-US" altLang="zh-CN" sz="2200" b="1" u="sng" dirty="0" smtClean="0">
                <a:solidFill>
                  <a:srgbClr val="0070C0"/>
                </a:solidFill>
                <a:effectLst/>
                <a:latin typeface="Arial" pitchFamily="34" charset="0"/>
              </a:rPr>
              <a:t>PCR-RFLP</a:t>
            </a:r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r>
              <a:rPr lang="en-US" sz="2800" b="1" dirty="0" smtClean="0">
                <a:solidFill>
                  <a:schemeClr val="tx2"/>
                </a:solidFill>
              </a:rPr>
              <a:t>Principle:</a:t>
            </a:r>
          </a:p>
          <a:p>
            <a:pPr algn="l">
              <a:buFont typeface="Wingdings" pitchFamily="2" charset="2"/>
              <a:buChar char="Ø"/>
            </a:pPr>
            <a:r>
              <a:rPr lang="en-US" sz="2400" b="1" dirty="0" smtClean="0"/>
              <a:t> </a:t>
            </a:r>
            <a:r>
              <a:rPr lang="en-US" sz="2200" b="1" dirty="0" smtClean="0"/>
              <a:t>Isolation of DNA.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DNA is amplified by PCR.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Amplified DNA is incubated with restriction </a:t>
            </a:r>
            <a:r>
              <a:rPr lang="en-US" sz="2200" b="1" dirty="0" err="1" smtClean="0"/>
              <a:t>endonucleases</a:t>
            </a:r>
            <a:r>
              <a:rPr lang="en-US" sz="2200" b="1" dirty="0" smtClean="0"/>
              <a:t>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Then electrophoresis.</a:t>
            </a:r>
          </a:p>
          <a:p>
            <a:pPr algn="l">
              <a:buFont typeface="Wingdings" pitchFamily="2" charset="2"/>
              <a:buChar char="Ø"/>
            </a:pPr>
            <a:r>
              <a:rPr lang="en-US" sz="2200" b="1" dirty="0" smtClean="0"/>
              <a:t> Visualization of different bands.</a:t>
            </a:r>
          </a:p>
          <a:p>
            <a:pPr algn="l"/>
            <a:endParaRPr lang="en-US" altLang="zh-CN" sz="2200" b="1" dirty="0" smtClean="0"/>
          </a:p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SzPct val="65000"/>
            </a:pPr>
            <a:endParaRPr kumimoji="0" lang="en-US" altLang="en-US" sz="3200" b="1" u="sng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614404" name="Text Box 4"/>
          <p:cNvSpPr txBox="1">
            <a:spLocks noChangeArrowheads="1"/>
          </p:cNvSpPr>
          <p:nvPr/>
        </p:nvSpPr>
        <p:spPr bwMode="auto">
          <a:xfrm>
            <a:off x="428596" y="834078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0" lang="en-US" altLang="zh-CN" sz="2800" b="1" dirty="0" smtClean="0">
                <a:effectLst/>
                <a:latin typeface="Arial" pitchFamily="34" charset="0"/>
              </a:rPr>
              <a:t>(R</a:t>
            </a:r>
            <a:r>
              <a:rPr kumimoji="0" lang="en-US" altLang="en-US" sz="2800" dirty="0" smtClean="0">
                <a:solidFill>
                  <a:schemeClr val="tx2"/>
                </a:solidFill>
                <a:effectLst/>
                <a:latin typeface="Arial" pitchFamily="34" charset="0"/>
              </a:rPr>
              <a:t>estriction</a:t>
            </a:r>
            <a:r>
              <a:rPr kumimoji="0" lang="en-US" altLang="en-US" sz="2800" b="1" dirty="0" smtClean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kumimoji="0" lang="en-US" altLang="zh-CN" sz="2800" b="1" dirty="0">
                <a:effectLst/>
                <a:latin typeface="Arial" pitchFamily="34" charset="0"/>
              </a:rPr>
              <a:t>F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ragment</a:t>
            </a:r>
            <a:r>
              <a:rPr kumimoji="0" lang="en-US" altLang="en-US" sz="2800" b="1" dirty="0"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r>
              <a:rPr kumimoji="0" lang="en-US" altLang="zh-CN" sz="2800" b="1" dirty="0">
                <a:effectLst/>
                <a:latin typeface="Arial" pitchFamily="34" charset="0"/>
              </a:rPr>
              <a:t>L</a:t>
            </a:r>
            <a:r>
              <a:rPr kumimoji="0" lang="en-US" altLang="en-US" sz="2800" dirty="0">
                <a:solidFill>
                  <a:schemeClr val="tx2"/>
                </a:solidFill>
                <a:effectLst/>
                <a:latin typeface="Arial" pitchFamily="34" charset="0"/>
              </a:rPr>
              <a:t>ength </a:t>
            </a:r>
            <a:r>
              <a:rPr kumimoji="0" lang="en-US" altLang="zh-CN" sz="2800" b="1" dirty="0" smtClean="0">
                <a:effectLst/>
                <a:latin typeface="Arial" pitchFamily="34" charset="0"/>
              </a:rPr>
              <a:t>P</a:t>
            </a:r>
            <a:r>
              <a:rPr kumimoji="0" lang="en-US" altLang="en-US" sz="2800" dirty="0" smtClean="0">
                <a:solidFill>
                  <a:schemeClr val="tx2"/>
                </a:solidFill>
                <a:effectLst/>
                <a:latin typeface="Arial" pitchFamily="34" charset="0"/>
              </a:rPr>
              <a:t>olymorphisms)</a:t>
            </a:r>
            <a:endParaRPr kumimoji="0" lang="en-US" altLang="en-US" sz="2800" dirty="0"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929618" cy="30718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 bwMode="auto">
          <a:xfrm>
            <a:off x="2571736" y="1428736"/>
            <a:ext cx="857256" cy="285752"/>
          </a:xfrm>
          <a:prstGeom prst="rect">
            <a:avLst/>
          </a:prstGeom>
          <a:noFill/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453" y="3655713"/>
            <a:ext cx="7500990" cy="30210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Right Arrow 5"/>
          <p:cNvSpPr/>
          <p:nvPr/>
        </p:nvSpPr>
        <p:spPr bwMode="auto">
          <a:xfrm>
            <a:off x="2000232" y="5500702"/>
            <a:ext cx="642942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2071670" y="6143644"/>
            <a:ext cx="642942" cy="14287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927100"/>
          </a:xfrm>
        </p:spPr>
        <p:txBody>
          <a:bodyPr/>
          <a:lstStyle/>
          <a:p>
            <a:r>
              <a:rPr lang="en-US" sz="4000" dirty="0" smtClean="0"/>
              <a:t>RFLP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Description of previous figure: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err="1" smtClean="0">
                <a:latin typeface="Arial" pitchFamily="34" charset="0"/>
              </a:rPr>
              <a:t>eg</a:t>
            </a:r>
            <a:r>
              <a:rPr lang="en-US" altLang="zh-CN" sz="2200" dirty="0" smtClean="0">
                <a:latin typeface="Arial" pitchFamily="34" charset="0"/>
              </a:rPr>
              <a:t>., if </a:t>
            </a:r>
            <a:r>
              <a:rPr lang="en-US" altLang="zh-CN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 gene of length 175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. is cut by EcoR1 which specifically hydrolyses bond between </a:t>
            </a:r>
            <a:r>
              <a:rPr lang="en-US" altLang="zh-CN" sz="22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</a:t>
            </a:r>
            <a:r>
              <a:rPr lang="en-US" altLang="zh-CN" sz="2200" dirty="0" smtClean="0">
                <a:latin typeface="Arial" pitchFamily="34" charset="0"/>
              </a:rPr>
              <a:t> &amp;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. so that 2 fragments are produced of length 50 &amp; 125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.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If a mutation occurs converting normal A  to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C.</a:t>
            </a:r>
            <a:r>
              <a:rPr lang="en-US" altLang="zh-CN" sz="2200" dirty="0" smtClean="0">
                <a:latin typeface="Arial" pitchFamily="34" charset="0"/>
              </a:rPr>
              <a:t> This R. </a:t>
            </a:r>
            <a:r>
              <a:rPr lang="en-US" altLang="zh-CN" sz="2200" dirty="0" err="1" smtClean="0">
                <a:latin typeface="Arial" pitchFamily="34" charset="0"/>
              </a:rPr>
              <a:t>endonuclease</a:t>
            </a:r>
            <a:r>
              <a:rPr lang="en-US" altLang="zh-CN" sz="2200" dirty="0" smtClean="0">
                <a:latin typeface="Arial" pitchFamily="34" charset="0"/>
              </a:rPr>
              <a:t> will not act. So, the DNA fragment will be only of  175 </a:t>
            </a:r>
            <a:r>
              <a:rPr lang="en-US" altLang="zh-CN" sz="2200" dirty="0" err="1" smtClean="0">
                <a:latin typeface="Arial" pitchFamily="34" charset="0"/>
              </a:rPr>
              <a:t>bp</a:t>
            </a:r>
            <a:r>
              <a:rPr lang="en-US" altLang="zh-CN" sz="2200" dirty="0" smtClean="0">
                <a:latin typeface="Arial" pitchFamily="34" charset="0"/>
              </a:rPr>
              <a:t> length.</a:t>
            </a:r>
          </a:p>
          <a:p>
            <a:pPr>
              <a:buClr>
                <a:schemeClr val="hlink"/>
              </a:buClr>
              <a:buSzPct val="65000"/>
              <a:buFont typeface="Wingdings" pitchFamily="2" charset="2"/>
              <a:buChar char="v"/>
            </a:pPr>
            <a:r>
              <a:rPr lang="en-US" altLang="zh-CN" sz="2200" dirty="0" smtClean="0">
                <a:latin typeface="Arial" pitchFamily="34" charset="0"/>
              </a:rPr>
              <a:t>By electrophoresis, we can detect :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 the normal subject which has 2 fragments (50 &amp; 125), called homozygote for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A.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The heterozygote containing one normal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A</a:t>
            </a:r>
            <a:r>
              <a:rPr lang="en-US" altLang="zh-CN" sz="2200" dirty="0" smtClean="0">
                <a:latin typeface="Arial" pitchFamily="34" charset="0"/>
              </a:rPr>
              <a:t>) and one mutated base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).</a:t>
            </a:r>
          </a:p>
          <a:p>
            <a:pPr marL="457200" indent="-457200">
              <a:buClr>
                <a:schemeClr val="hlink"/>
              </a:buClr>
              <a:buSzPct val="65000"/>
              <a:buFont typeface="+mj-lt"/>
              <a:buAutoNum type="arabicPeriod"/>
            </a:pPr>
            <a:r>
              <a:rPr lang="en-US" altLang="zh-CN" sz="2200" dirty="0" smtClean="0">
                <a:latin typeface="Arial" pitchFamily="34" charset="0"/>
              </a:rPr>
              <a:t>The homozygote having mutation of both alleles of this gene (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 &amp; </a:t>
            </a:r>
            <a:r>
              <a:rPr lang="en-US" altLang="zh-CN" sz="2200" b="1" dirty="0" smtClean="0">
                <a:solidFill>
                  <a:schemeClr val="tx2"/>
                </a:solidFill>
                <a:latin typeface="Arial" pitchFamily="34" charset="0"/>
              </a:rPr>
              <a:t>C</a:t>
            </a:r>
            <a:r>
              <a:rPr lang="en-US" altLang="zh-CN" sz="2200" dirty="0" smtClean="0">
                <a:latin typeface="Arial" pitchFamily="34" charset="0"/>
              </a:rPr>
              <a:t>).  </a:t>
            </a:r>
          </a:p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/>
          <a:lstStyle/>
          <a:p>
            <a:r>
              <a:rPr lang="en-US" sz="2800" dirty="0" smtClean="0"/>
              <a:t>II. DNA sequencing: </a:t>
            </a:r>
            <a:r>
              <a:rPr lang="en-US" sz="2800" b="0" dirty="0" smtClean="0"/>
              <a:t>definition </a:t>
            </a:r>
            <a:endParaRPr lang="en-US" sz="28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453798"/>
          </a:xfrm>
        </p:spPr>
        <p:txBody>
          <a:bodyPr>
            <a:normAutofit fontScale="25000" lnSpcReduction="20000"/>
          </a:bodyPr>
          <a:lstStyle/>
          <a:p>
            <a:r>
              <a:rPr lang="en-US" sz="8000" b="1" dirty="0" smtClean="0"/>
              <a:t>DNA sequencing</a:t>
            </a:r>
            <a:r>
              <a:rPr lang="en-US" sz="8000" dirty="0" smtClean="0"/>
              <a:t> is the process of </a:t>
            </a:r>
            <a:r>
              <a:rPr lang="en-US" sz="8000" dirty="0" smtClean="0">
                <a:solidFill>
                  <a:srgbClr val="00B050"/>
                </a:solidFill>
              </a:rPr>
              <a:t>determining the precise order of </a:t>
            </a:r>
            <a:r>
              <a:rPr lang="en-US" sz="8000" b="1" i="1" dirty="0" smtClean="0">
                <a:solidFill>
                  <a:srgbClr val="00B050"/>
                </a:solidFill>
              </a:rPr>
              <a:t>nucleotides </a:t>
            </a:r>
            <a:r>
              <a:rPr lang="en-US" sz="8000" dirty="0" smtClean="0">
                <a:solidFill>
                  <a:srgbClr val="00B050"/>
                </a:solidFill>
              </a:rPr>
              <a:t> within a </a:t>
            </a:r>
            <a:r>
              <a:rPr lang="en-US" sz="8000" b="1" i="1" dirty="0" smtClean="0">
                <a:solidFill>
                  <a:srgbClr val="00B050"/>
                </a:solidFill>
              </a:rPr>
              <a:t>DNA</a:t>
            </a:r>
            <a:r>
              <a:rPr lang="en-US" sz="8000" dirty="0" smtClean="0">
                <a:solidFill>
                  <a:srgbClr val="00B050"/>
                </a:solidFill>
              </a:rPr>
              <a:t> molecule. </a:t>
            </a:r>
          </a:p>
          <a:p>
            <a:r>
              <a:rPr lang="en-US" sz="8000" dirty="0" smtClean="0"/>
              <a:t>It is used to determine the order of the four bases in a strand of DNA isolated from cells of </a:t>
            </a:r>
            <a:r>
              <a:rPr lang="en-US" sz="8000" dirty="0" smtClean="0">
                <a:solidFill>
                  <a:srgbClr val="0070C0"/>
                </a:solidFill>
              </a:rPr>
              <a:t>animals</a:t>
            </a:r>
            <a:r>
              <a:rPr lang="en-US" sz="8000" dirty="0" smtClean="0"/>
              <a:t>, </a:t>
            </a:r>
            <a:r>
              <a:rPr lang="en-US" sz="8000" dirty="0" smtClean="0">
                <a:solidFill>
                  <a:srgbClr val="0070C0"/>
                </a:solidFill>
              </a:rPr>
              <a:t>plants</a:t>
            </a:r>
            <a:r>
              <a:rPr lang="en-US" sz="8000" dirty="0" smtClean="0"/>
              <a:t>, </a:t>
            </a:r>
            <a:r>
              <a:rPr lang="en-US" sz="8000" dirty="0" smtClean="0">
                <a:solidFill>
                  <a:srgbClr val="0070C0"/>
                </a:solidFill>
              </a:rPr>
              <a:t>bacteria</a:t>
            </a:r>
            <a:r>
              <a:rPr lang="en-US" sz="8000" dirty="0" smtClean="0"/>
              <a:t>, or virtually any </a:t>
            </a:r>
            <a:r>
              <a:rPr lang="en-US" sz="8000" dirty="0" smtClean="0">
                <a:solidFill>
                  <a:srgbClr val="0070C0"/>
                </a:solidFill>
              </a:rPr>
              <a:t>other</a:t>
            </a:r>
            <a:r>
              <a:rPr lang="en-US" sz="8000" dirty="0" smtClean="0"/>
              <a:t> source of genetic information. </a:t>
            </a:r>
          </a:p>
          <a:p>
            <a:pPr>
              <a:buNone/>
            </a:pPr>
            <a:r>
              <a:rPr lang="en-US" sz="12800" b="1" dirty="0" smtClean="0">
                <a:solidFill>
                  <a:schemeClr val="tx2"/>
                </a:solidFill>
              </a:rPr>
              <a:t>Overall process: </a:t>
            </a:r>
          </a:p>
          <a:p>
            <a:r>
              <a:rPr lang="en-US" sz="8000" dirty="0" smtClean="0"/>
              <a:t>First, </a:t>
            </a:r>
            <a:r>
              <a:rPr lang="en-US" sz="8000" b="1" i="1" dirty="0" smtClean="0">
                <a:solidFill>
                  <a:srgbClr val="00B050"/>
                </a:solidFill>
              </a:rPr>
              <a:t>DNA has to be </a:t>
            </a:r>
            <a:r>
              <a:rPr lang="en-US" sz="8000" b="1" i="1" u="sng" dirty="0" smtClean="0">
                <a:solidFill>
                  <a:srgbClr val="00B050"/>
                </a:solidFill>
              </a:rPr>
              <a:t>extracted </a:t>
            </a:r>
            <a:r>
              <a:rPr lang="en-US" sz="8000" dirty="0" smtClean="0"/>
              <a:t>from the cells of the organism being studied. </a:t>
            </a:r>
          </a:p>
          <a:p>
            <a:r>
              <a:rPr lang="en-US" sz="8000" dirty="0" smtClean="0"/>
              <a:t>The </a:t>
            </a:r>
            <a:r>
              <a:rPr lang="en-US" sz="8000" b="1" i="1" u="sng" dirty="0" smtClean="0">
                <a:solidFill>
                  <a:srgbClr val="00B050"/>
                </a:solidFill>
              </a:rPr>
              <a:t>sequencing</a:t>
            </a:r>
            <a:r>
              <a:rPr lang="en-US" sz="8000" b="1" i="1" dirty="0" smtClean="0">
                <a:solidFill>
                  <a:srgbClr val="00B050"/>
                </a:solidFill>
              </a:rPr>
              <a:t> reaction </a:t>
            </a:r>
            <a:r>
              <a:rPr lang="en-US" sz="8000" dirty="0" smtClean="0"/>
              <a:t>is then performed on the DNA, and the sequenced DNA strands are sorted by size using capillary electrophoresis.</a:t>
            </a:r>
          </a:p>
          <a:p>
            <a:r>
              <a:rPr lang="en-US" sz="8000" dirty="0" smtClean="0"/>
              <a:t>Finally, </a:t>
            </a:r>
            <a:r>
              <a:rPr lang="en-US" sz="8000" b="1" i="1" dirty="0" smtClean="0">
                <a:solidFill>
                  <a:srgbClr val="00B050"/>
                </a:solidFill>
              </a:rPr>
              <a:t>the DNA code is </a:t>
            </a:r>
            <a:r>
              <a:rPr lang="en-US" sz="8000" b="1" i="1" u="sng" dirty="0" smtClean="0">
                <a:solidFill>
                  <a:srgbClr val="00B050"/>
                </a:solidFill>
              </a:rPr>
              <a:t>read </a:t>
            </a:r>
            <a:r>
              <a:rPr lang="en-US" sz="8000" dirty="0" smtClean="0"/>
              <a:t>by a computer and </a:t>
            </a:r>
            <a:r>
              <a:rPr lang="en-US" sz="8000" dirty="0" err="1" smtClean="0"/>
              <a:t>analysed</a:t>
            </a:r>
            <a:r>
              <a:rPr lang="en-US" sz="8000" dirty="0" smtClean="0"/>
              <a:t>.</a:t>
            </a:r>
          </a:p>
          <a:p>
            <a:pPr>
              <a:buNone/>
            </a:pPr>
            <a:r>
              <a:rPr lang="en-US" sz="14400" b="1" dirty="0" smtClean="0">
                <a:solidFill>
                  <a:schemeClr val="tx2"/>
                </a:solidFill>
              </a:rPr>
              <a:t>Uses of </a:t>
            </a:r>
            <a:r>
              <a:rPr lang="en-US" sz="14400" b="1" dirty="0" err="1" smtClean="0">
                <a:solidFill>
                  <a:schemeClr val="tx2"/>
                </a:solidFill>
              </a:rPr>
              <a:t>sequencing:</a:t>
            </a:r>
            <a:r>
              <a:rPr lang="en-US" sz="8000" dirty="0" err="1" smtClean="0"/>
              <a:t>Detect</a:t>
            </a:r>
            <a:r>
              <a:rPr lang="en-US" sz="8000" dirty="0" smtClean="0"/>
              <a:t> the presence of known genes </a:t>
            </a:r>
            <a:r>
              <a:rPr lang="en-US" sz="8000" b="1" dirty="0" smtClean="0">
                <a:solidFill>
                  <a:schemeClr val="tx2"/>
                </a:solidFill>
              </a:rPr>
              <a:t>for medical purposes:  - </a:t>
            </a:r>
            <a:r>
              <a:rPr lang="en-US" sz="8000" dirty="0" smtClean="0"/>
              <a:t>genetic testing (ex. diagnostic).  -Forensic identification. - Parental testing.</a:t>
            </a:r>
            <a:endParaRPr lang="en-US" sz="14400" dirty="0" smtClean="0"/>
          </a:p>
          <a:p>
            <a:pPr>
              <a:buFontTx/>
              <a:buChar char="-"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24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40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404" name="Rectangle 23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85860"/>
            <a:ext cx="8115328" cy="4525963"/>
          </a:xfrm>
        </p:spPr>
        <p:txBody>
          <a:bodyPr>
            <a:normAutofit/>
          </a:bodyPr>
          <a:lstStyle/>
          <a:p>
            <a:r>
              <a:rPr lang="en-US" sz="2400" dirty="0"/>
              <a:t>A modified DNA replication reaction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/>
              <a:t>Growing chains are terminated </a:t>
            </a:r>
            <a:r>
              <a:rPr lang="en-US" sz="2400" dirty="0" smtClean="0"/>
              <a:t>by </a:t>
            </a:r>
            <a:r>
              <a:rPr lang="en-US" sz="2400" u="sng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dideoxynucleotides</a:t>
            </a:r>
            <a:r>
              <a:rPr lang="en-US" sz="2400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Limitations</a:t>
            </a:r>
            <a:r>
              <a:rPr lang="en-US" sz="2400" b="1" dirty="0" smtClean="0"/>
              <a:t>: </a:t>
            </a:r>
            <a:r>
              <a:rPr lang="en-US" sz="2400" dirty="0" smtClean="0"/>
              <a:t>The </a:t>
            </a:r>
            <a:r>
              <a:rPr lang="en-US" sz="2400" dirty="0" err="1" smtClean="0"/>
              <a:t>dideoxy</a:t>
            </a:r>
            <a:r>
              <a:rPr lang="en-US" sz="2400" dirty="0" smtClean="0"/>
              <a:t> method is good only for </a:t>
            </a:r>
            <a:r>
              <a:rPr lang="en-US" sz="2400" b="1" i="1" dirty="0" smtClean="0">
                <a:solidFill>
                  <a:srgbClr val="0070C0"/>
                </a:solidFill>
              </a:rPr>
              <a:t>500-1000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bp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reactions. </a:t>
            </a:r>
            <a:r>
              <a:rPr lang="en-US" sz="2400" b="1" i="1" dirty="0" smtClean="0">
                <a:solidFill>
                  <a:srgbClr val="0070C0"/>
                </a:solidFill>
              </a:rPr>
              <a:t>Expensive &amp; Takes time.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Brief Bio Background as regards </a:t>
            </a:r>
            <a:r>
              <a:rPr lang="en-US" sz="2400" b="1" dirty="0" smtClean="0">
                <a:solidFill>
                  <a:srgbClr val="66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DNA Polymerase</a:t>
            </a:r>
          </a:p>
          <a:p>
            <a:pPr lvl="1"/>
            <a:r>
              <a:rPr lang="en-US" sz="2000" dirty="0" smtClean="0"/>
              <a:t>DNA polymerase can add free nucleotides and forms </a:t>
            </a:r>
            <a:r>
              <a:rPr lang="en-US" sz="2000" dirty="0" err="1" smtClean="0"/>
              <a:t>phosphodiester</a:t>
            </a:r>
            <a:r>
              <a:rPr lang="en-US" sz="2000" dirty="0" smtClean="0"/>
              <a:t> bonds.</a:t>
            </a:r>
          </a:p>
          <a:p>
            <a:pPr lvl="1"/>
            <a:r>
              <a:rPr lang="en-US" sz="2000" dirty="0" smtClean="0"/>
              <a:t>No known DNA polymerase is able to begin a new chain, so needs </a:t>
            </a:r>
            <a:r>
              <a:rPr lang="en-US" sz="2000" b="1" i="1" dirty="0" smtClean="0">
                <a:solidFill>
                  <a:srgbClr val="0070C0"/>
                </a:solidFill>
              </a:rPr>
              <a:t>primer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It requires DNA </a:t>
            </a:r>
            <a:r>
              <a:rPr lang="en-US" sz="2000" b="1" i="1" dirty="0" smtClean="0">
                <a:solidFill>
                  <a:srgbClr val="0070C0"/>
                </a:solidFill>
              </a:rPr>
              <a:t>template</a:t>
            </a:r>
            <a:r>
              <a:rPr lang="en-US" sz="2000" dirty="0" smtClean="0"/>
              <a:t> (</a:t>
            </a:r>
            <a:r>
              <a:rPr lang="en-US" sz="2000" dirty="0" err="1" smtClean="0"/>
              <a:t>ss</a:t>
            </a:r>
            <a:r>
              <a:rPr lang="en-US" sz="2000" dirty="0" smtClean="0"/>
              <a:t> DNA).</a:t>
            </a:r>
          </a:p>
          <a:p>
            <a:pPr lvl="1"/>
            <a:r>
              <a:rPr lang="en-US" sz="2000" dirty="0" smtClean="0"/>
              <a:t>It requires presence of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dNTPs</a:t>
            </a:r>
            <a:r>
              <a:rPr lang="en-US" sz="2000" b="1" i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( </a:t>
            </a:r>
            <a:r>
              <a:rPr lang="en-US" sz="2000" dirty="0" err="1" smtClean="0"/>
              <a:t>dATP</a:t>
            </a:r>
            <a:r>
              <a:rPr lang="en-US" sz="2000" dirty="0" smtClean="0"/>
              <a:t>, </a:t>
            </a:r>
            <a:r>
              <a:rPr lang="en-US" sz="2000" dirty="0" err="1" smtClean="0"/>
              <a:t>dGTP</a:t>
            </a:r>
            <a:r>
              <a:rPr lang="en-US" sz="2000" dirty="0" smtClean="0"/>
              <a:t>, </a:t>
            </a:r>
            <a:r>
              <a:rPr lang="en-US" sz="2000" dirty="0" err="1" smtClean="0"/>
              <a:t>dCTP</a:t>
            </a:r>
            <a:r>
              <a:rPr lang="en-US" sz="2000" dirty="0" smtClean="0"/>
              <a:t>, TTP )</a:t>
            </a:r>
          </a:p>
          <a:p>
            <a:endParaRPr lang="en-US" sz="24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2F3-A712-4C6B-80A6-8AC57D80C4C8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black">
          <a:xfrm>
            <a:off x="457200" y="214290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b="1" dirty="0" smtClean="0"/>
              <a:t>1. Chain termination (Sanger) sequencing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DNA Polymerase Action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6A6A-D2C6-4561-AD7E-DB950003FB53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1447800"/>
            <a:ext cx="7543800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43505" y="2477152"/>
            <a:ext cx="1143007" cy="523220"/>
          </a:xfrm>
          <a:prstGeom prst="rect">
            <a:avLst/>
          </a:prstGeom>
          <a:solidFill>
            <a:srgbClr val="002060"/>
          </a:solidFill>
          <a:ln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dGTP</a:t>
            </a:r>
            <a:endParaRPr lang="en-US" sz="28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86644" y="2000240"/>
            <a:ext cx="1225015" cy="584775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dATP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 noGrp="1"/>
          </p:cNvSpPr>
          <p:nvPr>
            <p:ph type="title"/>
          </p:nvPr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lvl="0" algn="l"/>
            <a:r>
              <a:rPr lang="en-US" sz="3200" b="1" dirty="0" smtClean="0">
                <a:solidFill>
                  <a:schemeClr val="tx1"/>
                </a:solidFill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1285860"/>
            <a:ext cx="8777318" cy="4695844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 smtClean="0">
                <a:solidFill>
                  <a:srgbClr val="669900"/>
                </a:solidFill>
              </a:rPr>
              <a:t>Principle: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Uses </a:t>
            </a:r>
            <a:r>
              <a:rPr lang="en-US" sz="2200" dirty="0" smtClean="0">
                <a:solidFill>
                  <a:srgbClr val="0070C0"/>
                </a:solidFill>
              </a:rPr>
              <a:t>DNA polymerase </a:t>
            </a:r>
            <a:r>
              <a:rPr lang="en-US" sz="2200" dirty="0" smtClean="0"/>
              <a:t>to synthesize a second DNA strand that is labeled.</a:t>
            </a:r>
          </a:p>
          <a:p>
            <a:pPr eaLnBrk="1" hangingPunct="1">
              <a:lnSpc>
                <a:spcPct val="90000"/>
              </a:lnSpc>
            </a:pPr>
            <a:r>
              <a:rPr lang="en-US" sz="2200" dirty="0" smtClean="0"/>
              <a:t>DNA polymerase always adds new bases to the 3’ end of a primer that is base-paired to the template DNA.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Also uses chain terminator nucleotides: </a:t>
            </a:r>
            <a:r>
              <a:rPr lang="en-US" sz="2200" b="1" u="sng" dirty="0" err="1" smtClean="0">
                <a:solidFill>
                  <a:schemeClr val="tx2"/>
                </a:solidFill>
              </a:rPr>
              <a:t>dideoxy</a:t>
            </a:r>
            <a:r>
              <a:rPr lang="en-US" sz="2200" b="1" dirty="0" smtClean="0">
                <a:solidFill>
                  <a:schemeClr val="tx2"/>
                </a:solidFill>
              </a:rPr>
              <a:t> nucleotides </a:t>
            </a:r>
            <a:r>
              <a:rPr lang="en-US" sz="2200" b="1" i="1" dirty="0" smtClean="0">
                <a:solidFill>
                  <a:schemeClr val="tx2"/>
                </a:solidFill>
              </a:rPr>
              <a:t>(</a:t>
            </a:r>
            <a:r>
              <a:rPr lang="en-US" sz="2200" b="1" i="1" dirty="0" err="1" smtClean="0">
                <a:solidFill>
                  <a:schemeClr val="tx2"/>
                </a:solidFill>
              </a:rPr>
              <a:t>ddNTPs</a:t>
            </a:r>
            <a:r>
              <a:rPr lang="en-US" sz="2200" b="1" i="1" dirty="0" smtClean="0">
                <a:solidFill>
                  <a:schemeClr val="tx2"/>
                </a:solidFill>
              </a:rPr>
              <a:t>)</a:t>
            </a:r>
            <a:r>
              <a:rPr lang="en-US" sz="2200" i="1" dirty="0" smtClean="0"/>
              <a:t>, </a:t>
            </a:r>
            <a:r>
              <a:rPr lang="en-US" sz="2200" dirty="0" smtClean="0"/>
              <a:t>which </a:t>
            </a:r>
            <a:r>
              <a:rPr lang="en-US" sz="2200" dirty="0" smtClean="0">
                <a:solidFill>
                  <a:srgbClr val="0070C0"/>
                </a:solidFill>
              </a:rPr>
              <a:t>lack the -OH group on the 3' carbon of the </a:t>
            </a:r>
            <a:r>
              <a:rPr lang="en-US" sz="2200" dirty="0" err="1" smtClean="0">
                <a:solidFill>
                  <a:srgbClr val="0070C0"/>
                </a:solidFill>
              </a:rPr>
              <a:t>deoxyribose</a:t>
            </a:r>
            <a:r>
              <a:rPr lang="en-US" sz="2200" dirty="0" smtClean="0"/>
              <a:t>.  When DNA polymerase inserts one of these </a:t>
            </a:r>
            <a:r>
              <a:rPr lang="en-US" sz="2200" dirty="0" err="1" smtClean="0"/>
              <a:t>ddNTPs</a:t>
            </a:r>
            <a:r>
              <a:rPr lang="en-US" sz="2200" dirty="0" smtClean="0"/>
              <a:t> into the growing DNA chain, the chain terminates, as nothing can be added to its 3' end.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842F3-A712-4C6B-80A6-8AC57D80C4C8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120797"/>
            <a:ext cx="5635640" cy="17145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5438"/>
            <a:ext cx="8229600" cy="927100"/>
          </a:xfrm>
        </p:spPr>
        <p:txBody>
          <a:bodyPr/>
          <a:lstStyle/>
          <a:p>
            <a:pPr eaLnBrk="1" hangingPunct="1"/>
            <a:r>
              <a:rPr lang="en-US" sz="3200" dirty="0" err="1" smtClean="0"/>
              <a:t>Dideoxies</a:t>
            </a:r>
            <a:r>
              <a:rPr lang="en-US" sz="3200" dirty="0" smtClean="0"/>
              <a:t> block elongation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801688" y="1447800"/>
            <a:ext cx="7543800" cy="5022850"/>
            <a:chOff x="505" y="912"/>
            <a:chExt cx="4752" cy="3164"/>
          </a:xfrm>
        </p:grpSpPr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5" y="912"/>
              <a:ext cx="4752" cy="3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5781" name="Rectangle 5"/>
            <p:cNvSpPr>
              <a:spLocks noChangeArrowheads="1"/>
            </p:cNvSpPr>
            <p:nvPr/>
          </p:nvSpPr>
          <p:spPr bwMode="auto">
            <a:xfrm>
              <a:off x="3245" y="2106"/>
              <a:ext cx="274" cy="17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2" name="Text Box 6"/>
            <p:cNvSpPr txBox="1">
              <a:spLocks noChangeArrowheads="1"/>
            </p:cNvSpPr>
            <p:nvPr/>
          </p:nvSpPr>
          <p:spPr bwMode="auto">
            <a:xfrm>
              <a:off x="3188" y="2090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" pitchFamily="-128" charset="0"/>
                </a:rPr>
                <a:t>H</a:t>
              </a:r>
              <a:endParaRPr lang="en-US" dirty="0">
                <a:latin typeface="Times" pitchFamily="-128" charset="0"/>
              </a:endParaRPr>
            </a:p>
          </p:txBody>
        </p:sp>
        <p:sp>
          <p:nvSpPr>
            <p:cNvPr id="75783" name="Rectangle 7"/>
            <p:cNvSpPr>
              <a:spLocks noChangeArrowheads="1"/>
            </p:cNvSpPr>
            <p:nvPr/>
          </p:nvSpPr>
          <p:spPr bwMode="auto">
            <a:xfrm>
              <a:off x="3286" y="1661"/>
              <a:ext cx="628" cy="1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784" name="Text Box 8"/>
            <p:cNvSpPr txBox="1">
              <a:spLocks noChangeArrowheads="1"/>
            </p:cNvSpPr>
            <p:nvPr/>
          </p:nvSpPr>
          <p:spPr bwMode="auto">
            <a:xfrm>
              <a:off x="3235" y="1665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latin typeface="Times" pitchFamily="-128" charset="0"/>
                </a:rPr>
                <a:t>ddGTP</a:t>
              </a:r>
              <a:endParaRPr lang="en-US" dirty="0">
                <a:latin typeface="Times" pitchFamily="-128" charset="0"/>
              </a:endParaRPr>
            </a:p>
          </p:txBody>
        </p:sp>
      </p:grpSp>
      <p:sp>
        <p:nvSpPr>
          <p:cNvPr id="10" name="Rectangle 9"/>
          <p:cNvSpPr/>
          <p:nvPr/>
        </p:nvSpPr>
        <p:spPr bwMode="auto">
          <a:xfrm>
            <a:off x="5214942" y="2571744"/>
            <a:ext cx="928694" cy="42862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Multiply 11"/>
          <p:cNvSpPr/>
          <p:nvPr/>
        </p:nvSpPr>
        <p:spPr bwMode="auto">
          <a:xfrm>
            <a:off x="6086492" y="2928934"/>
            <a:ext cx="700086" cy="1214446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7500958" y="2071678"/>
            <a:ext cx="928694" cy="428628"/>
          </a:xfrm>
          <a:prstGeom prst="rect">
            <a:avLst/>
          </a:prstGeom>
          <a:noFill/>
          <a:ln w="57150" cap="flat" cmpd="sng" algn="ctr">
            <a:solidFill>
              <a:srgbClr val="7030A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117615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Steps: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Strand separation. </a:t>
            </a:r>
            <a:r>
              <a:rPr lang="en-US" sz="2200" i="1" dirty="0" smtClean="0">
                <a:solidFill>
                  <a:srgbClr val="00B050"/>
                </a:solidFill>
              </a:rPr>
              <a:t>(</a:t>
            </a:r>
            <a:r>
              <a:rPr lang="en-US" sz="2200" i="1" dirty="0" err="1" smtClean="0">
                <a:solidFill>
                  <a:srgbClr val="00B050"/>
                </a:solidFill>
              </a:rPr>
              <a:t>denaturation</a:t>
            </a:r>
            <a:r>
              <a:rPr lang="en-US" sz="2200" i="1" dirty="0" smtClean="0">
                <a:solidFill>
                  <a:srgbClr val="00B050"/>
                </a:solidFill>
              </a:rPr>
              <a:t>; heating)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Primer annealing.</a:t>
            </a:r>
            <a:r>
              <a:rPr lang="en-US" sz="2200" i="1" dirty="0" smtClean="0">
                <a:solidFill>
                  <a:srgbClr val="00B050"/>
                </a:solidFill>
              </a:rPr>
              <a:t> (primer)</a:t>
            </a:r>
            <a:endParaRPr lang="en-US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Primer extension. </a:t>
            </a:r>
            <a:r>
              <a:rPr lang="en-US" sz="2200" i="1" dirty="0" smtClean="0">
                <a:solidFill>
                  <a:srgbClr val="00B050"/>
                </a:solidFill>
              </a:rPr>
              <a:t>(DNA polymerase, </a:t>
            </a:r>
            <a:r>
              <a:rPr lang="en-US" sz="2200" i="1" dirty="0" err="1" smtClean="0">
                <a:solidFill>
                  <a:srgbClr val="00B050"/>
                </a:solidFill>
              </a:rPr>
              <a:t>dNTPs</a:t>
            </a:r>
            <a:r>
              <a:rPr lang="en-US" sz="2200" i="1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Chain termination. </a:t>
            </a:r>
            <a:r>
              <a:rPr lang="en-US" sz="2200" i="1" dirty="0" smtClean="0">
                <a:solidFill>
                  <a:srgbClr val="00B050"/>
                </a:solidFill>
              </a:rPr>
              <a:t>(</a:t>
            </a:r>
            <a:r>
              <a:rPr lang="en-US" sz="2200" i="1" dirty="0" err="1" smtClean="0">
                <a:solidFill>
                  <a:srgbClr val="00B050"/>
                </a:solidFill>
              </a:rPr>
              <a:t>ddNTPs</a:t>
            </a:r>
            <a:r>
              <a:rPr lang="en-US" sz="2200" i="1" dirty="0" smtClean="0">
                <a:solidFill>
                  <a:srgbClr val="00B050"/>
                </a:solidFill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Electrophoresis. </a:t>
            </a:r>
            <a:r>
              <a:rPr lang="en-US" sz="2200" i="1" dirty="0" smtClean="0">
                <a:solidFill>
                  <a:srgbClr val="00B050"/>
                </a:solidFill>
              </a:rPr>
              <a:t>(capillary)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dirty="0" smtClean="0"/>
              <a:t>Detection &amp; analysis . </a:t>
            </a:r>
            <a:r>
              <a:rPr lang="en-US" sz="2200" i="1" dirty="0" smtClean="0">
                <a:solidFill>
                  <a:srgbClr val="00B050"/>
                </a:solidFill>
              </a:rPr>
              <a:t>( computer; </a:t>
            </a:r>
            <a:r>
              <a:rPr lang="en-US" sz="2200" i="1" dirty="0" err="1" smtClean="0">
                <a:solidFill>
                  <a:srgbClr val="00B050"/>
                </a:solidFill>
              </a:rPr>
              <a:t>electropherogram</a:t>
            </a:r>
            <a:r>
              <a:rPr lang="en-US" sz="2200" i="1" dirty="0" smtClean="0">
                <a:solidFill>
                  <a:srgbClr val="00B050"/>
                </a:solidFill>
              </a:rPr>
              <a:t>).</a:t>
            </a:r>
          </a:p>
          <a:p>
            <a:pPr marL="514350" indent="-514350">
              <a:buNone/>
            </a:pPr>
            <a:r>
              <a:rPr lang="en-US" sz="2400" i="1" dirty="0" smtClean="0">
                <a:solidFill>
                  <a:srgbClr val="00B050"/>
                </a:solidFill>
              </a:rPr>
              <a:t>…………………………………………………………………… 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1 (strand separation)</a:t>
            </a:r>
          </a:p>
          <a:p>
            <a:r>
              <a:rPr lang="en-US" sz="2200" dirty="0" smtClean="0"/>
              <a:t>Double-stranded DNA needs to be </a:t>
            </a:r>
            <a:r>
              <a:rPr lang="en-US" sz="2200" b="1" dirty="0" smtClean="0">
                <a:solidFill>
                  <a:srgbClr val="0070C0"/>
                </a:solidFill>
              </a:rPr>
              <a:t>denatured</a:t>
            </a:r>
            <a:r>
              <a:rPr lang="en-US" sz="2200" dirty="0" smtClean="0"/>
              <a:t>, or separated into single strands, before it can be sequenced. </a:t>
            </a:r>
          </a:p>
          <a:p>
            <a:r>
              <a:rPr lang="en-US" sz="2200" dirty="0" smtClean="0"/>
              <a:t>This process is accomplished by </a:t>
            </a:r>
            <a:r>
              <a:rPr lang="en-US" sz="2200" b="1" dirty="0" smtClean="0">
                <a:solidFill>
                  <a:srgbClr val="0070C0"/>
                </a:solidFill>
              </a:rPr>
              <a:t>heating </a:t>
            </a:r>
            <a:r>
              <a:rPr lang="en-US" sz="2200" dirty="0" smtClean="0"/>
              <a:t>the DNA.</a:t>
            </a:r>
          </a:p>
          <a:p>
            <a:pPr marL="514350" indent="-514350">
              <a:buNone/>
            </a:pPr>
            <a:endParaRPr lang="en-US" sz="2400" i="1" dirty="0" smtClean="0">
              <a:solidFill>
                <a:srgbClr val="00B050"/>
              </a:solidFill>
            </a:endParaRPr>
          </a:p>
          <a:p>
            <a:pPr marL="514350" indent="-514350">
              <a:buNone/>
            </a:pPr>
            <a:endParaRPr lang="en-US" sz="2000" i="1" dirty="0">
              <a:solidFill>
                <a:srgbClr val="00B05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What is Genetic Testing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4422"/>
            <a:ext cx="8258204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The </a:t>
            </a:r>
            <a:r>
              <a:rPr lang="en-US" sz="8000" b="1" dirty="0" smtClean="0">
                <a:solidFill>
                  <a:srgbClr val="669900"/>
                </a:solidFill>
              </a:rPr>
              <a:t>analysis of human DNA </a:t>
            </a:r>
            <a:r>
              <a:rPr lang="en-US" sz="8000" dirty="0" smtClean="0"/>
              <a:t>in any of its forms or related products (chromosomes, RNA, proteins).</a:t>
            </a:r>
            <a:endParaRPr lang="en-US" sz="8000" dirty="0" smtClean="0">
              <a:solidFill>
                <a:srgbClr val="000000"/>
              </a:solidFill>
            </a:endParaRPr>
          </a:p>
          <a:p>
            <a:r>
              <a:rPr lang="en-US" sz="8000" dirty="0" smtClean="0">
                <a:solidFill>
                  <a:srgbClr val="000000"/>
                </a:solidFill>
              </a:rPr>
              <a:t>The ultimate </a:t>
            </a:r>
            <a:r>
              <a:rPr lang="en-US" sz="8000" b="1" dirty="0" smtClean="0">
                <a:solidFill>
                  <a:srgbClr val="669900"/>
                </a:solidFill>
              </a:rPr>
              <a:t>goal </a:t>
            </a:r>
            <a:r>
              <a:rPr lang="en-US" sz="8000" dirty="0" smtClean="0">
                <a:solidFill>
                  <a:srgbClr val="000000"/>
                </a:solidFill>
              </a:rPr>
              <a:t>is to </a:t>
            </a:r>
            <a:r>
              <a:rPr lang="en-US" sz="8000" i="1" dirty="0" smtClean="0">
                <a:solidFill>
                  <a:srgbClr val="0070C0"/>
                </a:solidFill>
              </a:rPr>
              <a:t>recognize the potential for a genetic condition </a:t>
            </a:r>
            <a:r>
              <a:rPr lang="en-US" sz="8000" dirty="0" smtClean="0">
                <a:solidFill>
                  <a:srgbClr val="000000"/>
                </a:solidFill>
              </a:rPr>
              <a:t>at an early stage.</a:t>
            </a:r>
          </a:p>
          <a:p>
            <a:pPr>
              <a:buNone/>
            </a:pPr>
            <a:r>
              <a:rPr lang="en-US" sz="8000" b="1" dirty="0" smtClean="0">
                <a:solidFill>
                  <a:schemeClr val="tx2"/>
                </a:solidFill>
              </a:rPr>
              <a:t>Definitions:</a:t>
            </a:r>
          </a:p>
          <a:p>
            <a:r>
              <a:rPr lang="en-US" sz="8000" dirty="0" smtClean="0">
                <a:solidFill>
                  <a:srgbClr val="CC0000"/>
                </a:solidFill>
              </a:rPr>
              <a:t>Genotype vs. Phenotype</a:t>
            </a:r>
          </a:p>
          <a:p>
            <a:pPr lvl="1"/>
            <a:r>
              <a:rPr lang="en-US" sz="8000" dirty="0" smtClean="0"/>
              <a:t>The genetic make-up, as distinguished from the physical appearance</a:t>
            </a:r>
          </a:p>
          <a:p>
            <a:r>
              <a:rPr lang="en-US" sz="8000" dirty="0" smtClean="0">
                <a:solidFill>
                  <a:srgbClr val="CC0000"/>
                </a:solidFill>
              </a:rPr>
              <a:t>Mutation</a:t>
            </a:r>
          </a:p>
          <a:p>
            <a:pPr lvl="1"/>
            <a:r>
              <a:rPr lang="en-US" sz="8000" dirty="0" smtClean="0"/>
              <a:t>A genetic change, usually one that is associated with a disease</a:t>
            </a:r>
          </a:p>
          <a:p>
            <a:r>
              <a:rPr lang="en-US" sz="8000" dirty="0" err="1" smtClean="0">
                <a:solidFill>
                  <a:srgbClr val="CC0000"/>
                </a:solidFill>
              </a:rPr>
              <a:t>Karyotype</a:t>
            </a:r>
            <a:endParaRPr lang="en-US" sz="8000" dirty="0" smtClean="0">
              <a:solidFill>
                <a:srgbClr val="CC0000"/>
              </a:solidFill>
            </a:endParaRPr>
          </a:p>
          <a:p>
            <a:pPr lvl="1"/>
            <a:r>
              <a:rPr lang="en-US" sz="8000" dirty="0" smtClean="0"/>
              <a:t>A visual presentation of chromosomes</a:t>
            </a:r>
          </a:p>
          <a:p>
            <a:pPr>
              <a:buNone/>
            </a:pPr>
            <a:r>
              <a:rPr lang="en-US" sz="14400" b="1" dirty="0" smtClean="0">
                <a:solidFill>
                  <a:schemeClr val="tx2"/>
                </a:solidFill>
              </a:rPr>
              <a:t> </a:t>
            </a:r>
          </a:p>
          <a:p>
            <a:endParaRPr lang="en-US" sz="2400" dirty="0"/>
          </a:p>
          <a:p>
            <a:endParaRPr lang="en-US" sz="2400" dirty="0"/>
          </a:p>
          <a:p>
            <a:pPr>
              <a:buFontTx/>
              <a:buNone/>
            </a:pPr>
            <a:r>
              <a:rPr lang="en-US" sz="2400" dirty="0"/>
              <a:t> 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384925" y="2855913"/>
            <a:ext cx="2073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2 (primer annealing)</a:t>
            </a:r>
          </a:p>
          <a:p>
            <a:r>
              <a:rPr lang="en-US" sz="2000" dirty="0" smtClean="0"/>
              <a:t>Next, a small single-stranded DNA piece of about </a:t>
            </a:r>
            <a:r>
              <a:rPr lang="en-US" sz="2000" b="1" i="1" dirty="0" smtClean="0">
                <a:solidFill>
                  <a:srgbClr val="00B050"/>
                </a:solidFill>
              </a:rPr>
              <a:t>20 bases</a:t>
            </a:r>
            <a:r>
              <a:rPr lang="en-US" sz="2000" dirty="0" smtClean="0"/>
              <a:t>, called an </a:t>
            </a:r>
            <a:r>
              <a:rPr lang="en-US" sz="2000" b="1" u="sng" dirty="0" err="1" smtClean="0">
                <a:solidFill>
                  <a:srgbClr val="00B050"/>
                </a:solidFill>
              </a:rPr>
              <a:t>oligonucleotid</a:t>
            </a:r>
            <a:r>
              <a:rPr lang="en-US" sz="2000" b="1" dirty="0" err="1" smtClean="0">
                <a:solidFill>
                  <a:srgbClr val="00B050"/>
                </a:solidFill>
              </a:rPr>
              <a:t>e</a:t>
            </a:r>
            <a:r>
              <a:rPr lang="en-US" sz="2000" dirty="0" smtClean="0"/>
              <a:t>, is annealed to the denatured template strand. </a:t>
            </a:r>
          </a:p>
          <a:p>
            <a:r>
              <a:rPr lang="en-US" sz="2000" dirty="0" smtClean="0"/>
              <a:t>In addition, a </a:t>
            </a:r>
            <a:r>
              <a:rPr lang="en-US" sz="2000" b="1" dirty="0" smtClean="0">
                <a:solidFill>
                  <a:srgbClr val="00B050"/>
                </a:solidFill>
              </a:rPr>
              <a:t>large excess of primers </a:t>
            </a:r>
            <a:r>
              <a:rPr lang="en-US" sz="2000" dirty="0" smtClean="0"/>
              <a:t>is used to again ensure that the primers will out-compete the complementary DNA strand for annealing to the template.</a:t>
            </a:r>
          </a:p>
          <a:p>
            <a:r>
              <a:rPr lang="en-US" sz="2000" dirty="0" smtClean="0"/>
              <a:t>The oligonucleotide primer must be of </a:t>
            </a:r>
            <a:r>
              <a:rPr lang="en-US" sz="2000" b="1" u="sng" dirty="0" smtClean="0">
                <a:solidFill>
                  <a:srgbClr val="00B050"/>
                </a:solidFill>
              </a:rPr>
              <a:t>complementary</a:t>
            </a:r>
            <a:r>
              <a:rPr lang="en-US" sz="2000" b="1" dirty="0" smtClean="0">
                <a:solidFill>
                  <a:srgbClr val="00B050"/>
                </a:solidFill>
              </a:rPr>
              <a:t> </a:t>
            </a:r>
            <a:r>
              <a:rPr lang="en-US" sz="2000" dirty="0" smtClean="0"/>
              <a:t>sequence to the template strand in order to bind by base-pair interactions. 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3 (primer extension): </a:t>
            </a:r>
            <a:r>
              <a:rPr lang="en-US" sz="2000" dirty="0" smtClean="0"/>
              <a:t>During the extension phase, a </a:t>
            </a:r>
            <a:r>
              <a:rPr lang="en-US" sz="2000" b="1" i="1" dirty="0" smtClean="0">
                <a:solidFill>
                  <a:srgbClr val="00B050"/>
                </a:solidFill>
              </a:rPr>
              <a:t>bacterial DNA polymerase </a:t>
            </a:r>
            <a:r>
              <a:rPr lang="en-US" sz="2000" dirty="0" smtClean="0"/>
              <a:t>enzyme begins assembling a new DNA chain from the 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dNTPs</a:t>
            </a:r>
            <a:r>
              <a:rPr lang="en-US" sz="2000" dirty="0" smtClean="0"/>
              <a:t>, provided in the reaction </a:t>
            </a:r>
            <a:r>
              <a:rPr lang="en-US" sz="2000" dirty="0" err="1" smtClean="0"/>
              <a:t>mixture.The</a:t>
            </a:r>
            <a:r>
              <a:rPr lang="en-US" sz="2000" dirty="0" smtClean="0"/>
              <a:t> nucleotides are added in the order specified by the complementary bases in the template strand.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068" y="2060848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4 (chain termination)</a:t>
            </a:r>
          </a:p>
          <a:p>
            <a:r>
              <a:rPr lang="en-US" sz="2000" dirty="0" smtClean="0"/>
              <a:t>The reaction mixture also contains small amounts of each of the 4 </a:t>
            </a:r>
            <a:r>
              <a:rPr lang="en-US" sz="2000" dirty="0" err="1" smtClean="0"/>
              <a:t>dideoxynucleotides</a:t>
            </a:r>
            <a:r>
              <a:rPr lang="en-US" sz="2000" dirty="0" smtClean="0"/>
              <a:t>, or </a:t>
            </a:r>
            <a:r>
              <a:rPr lang="en-US" sz="2000" b="1" i="1" dirty="0" smtClean="0">
                <a:solidFill>
                  <a:srgbClr val="00B050"/>
                </a:solidFill>
              </a:rPr>
              <a:t>“</a:t>
            </a:r>
            <a:r>
              <a:rPr lang="en-US" sz="2000" b="1" u="sng" dirty="0" err="1" smtClean="0">
                <a:solidFill>
                  <a:srgbClr val="C00000"/>
                </a:solidFill>
              </a:rPr>
              <a:t>ddNTPs</a:t>
            </a:r>
            <a:r>
              <a:rPr lang="en-US" sz="2000" u="sng" dirty="0" smtClean="0">
                <a:solidFill>
                  <a:srgbClr val="C00000"/>
                </a:solidFill>
              </a:rPr>
              <a:t>,</a:t>
            </a:r>
            <a:r>
              <a:rPr lang="en-US" sz="2000" dirty="0" smtClean="0"/>
              <a:t>” which lack the 3'-hydroxyl group necessary for chain extension. </a:t>
            </a:r>
          </a:p>
          <a:p>
            <a:r>
              <a:rPr lang="en-US" sz="2000" dirty="0" smtClean="0"/>
              <a:t>Whenever a </a:t>
            </a:r>
            <a:r>
              <a:rPr lang="en-US" sz="2000" dirty="0" err="1" smtClean="0"/>
              <a:t>ddNTPs</a:t>
            </a:r>
            <a:r>
              <a:rPr lang="en-US" sz="2000" dirty="0" smtClean="0"/>
              <a:t> is incorporated into a growing DNA chain, it </a:t>
            </a:r>
            <a:r>
              <a:rPr lang="en-US" sz="2000" b="1" i="1" dirty="0" smtClean="0">
                <a:solidFill>
                  <a:srgbClr val="00B050"/>
                </a:solidFill>
              </a:rPr>
              <a:t>terminates </a:t>
            </a:r>
            <a:r>
              <a:rPr lang="en-US" sz="2000" dirty="0" smtClean="0"/>
              <a:t>chain growth.</a:t>
            </a:r>
          </a:p>
          <a:p>
            <a:r>
              <a:rPr lang="en-US" sz="2000" dirty="0" smtClean="0"/>
              <a:t>When DNA polymerase reaches a base for which some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is present, the chain will either:</a:t>
            </a:r>
          </a:p>
          <a:p>
            <a:pPr lvl="1"/>
            <a:r>
              <a:rPr lang="en-US" sz="2000" dirty="0" smtClean="0"/>
              <a:t> terminate if a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is added, or: </a:t>
            </a:r>
          </a:p>
          <a:p>
            <a:pPr lvl="1"/>
            <a:r>
              <a:rPr lang="en-US" sz="2000" dirty="0" smtClean="0"/>
              <a:t>continue if the corresponding </a:t>
            </a:r>
            <a:r>
              <a:rPr lang="en-US" sz="2000" dirty="0" err="1" smtClean="0"/>
              <a:t>dNTP</a:t>
            </a:r>
            <a:r>
              <a:rPr lang="en-US" sz="2000" dirty="0" smtClean="0"/>
              <a:t> is added.  </a:t>
            </a:r>
          </a:p>
          <a:p>
            <a:pPr lvl="1"/>
            <a:r>
              <a:rPr lang="en-US" sz="2000" dirty="0" smtClean="0"/>
              <a:t>which one happens is random, based on ratio of </a:t>
            </a:r>
            <a:r>
              <a:rPr lang="en-US" sz="2000" dirty="0" err="1" smtClean="0"/>
              <a:t>dNTP</a:t>
            </a:r>
            <a:r>
              <a:rPr lang="en-US" sz="2000" dirty="0" smtClean="0"/>
              <a:t> to </a:t>
            </a:r>
            <a:r>
              <a:rPr lang="en-US" sz="2000" dirty="0" err="1" smtClean="0"/>
              <a:t>ddNTP</a:t>
            </a:r>
            <a:r>
              <a:rPr lang="en-US" sz="2000" dirty="0" smtClean="0"/>
              <a:t> in the tube.</a:t>
            </a:r>
          </a:p>
          <a:p>
            <a:pPr algn="ctr">
              <a:lnSpc>
                <a:spcPct val="80000"/>
              </a:lnSpc>
              <a:buNone/>
            </a:pPr>
            <a:r>
              <a:rPr lang="en-US" sz="2800" b="1" dirty="0" err="1" smtClean="0">
                <a:solidFill>
                  <a:srgbClr val="00B050"/>
                </a:solidFill>
              </a:rPr>
              <a:t>dNTPs</a:t>
            </a:r>
            <a:r>
              <a:rPr lang="en-US" sz="2800" b="1" dirty="0" smtClean="0">
                <a:solidFill>
                  <a:srgbClr val="00B050"/>
                </a:solidFill>
              </a:rPr>
              <a:t>  &gt;&gt;&gt;   </a:t>
            </a:r>
            <a:r>
              <a:rPr lang="en-US" sz="2800" b="1" dirty="0" err="1" smtClean="0">
                <a:solidFill>
                  <a:srgbClr val="00B050"/>
                </a:solidFill>
              </a:rPr>
              <a:t>ddNTPs</a:t>
            </a:r>
            <a:endParaRPr lang="en-US" sz="28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698156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642918"/>
            <a:ext cx="4541500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 T     C     A     G     A     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-71470" y="642918"/>
            <a:ext cx="2074029" cy="5847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Template 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1538575"/>
            <a:ext cx="981359" cy="584775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ddA</a:t>
            </a:r>
            <a:endParaRPr lang="en-US" sz="3200" b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1928794" y="2324393"/>
            <a:ext cx="1646743" cy="584775"/>
            <a:chOff x="1928794" y="2324393"/>
            <a:chExt cx="1646743" cy="584775"/>
          </a:xfrm>
        </p:grpSpPr>
        <p:sp>
          <p:nvSpPr>
            <p:cNvPr id="6" name="TextBox 5"/>
            <p:cNvSpPr txBox="1"/>
            <p:nvPr/>
          </p:nvSpPr>
          <p:spPr>
            <a:xfrm>
              <a:off x="2571736" y="2324393"/>
              <a:ext cx="1003801" cy="584775"/>
            </a:xfrm>
            <a:prstGeom prst="rect">
              <a:avLst/>
            </a:prstGeom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ddG</a:t>
              </a:r>
              <a:endParaRPr lang="en-US" sz="32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8794" y="2324393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grpSp>
        <p:nvGrpSpPr>
          <p:cNvPr id="10" name="Group 21"/>
          <p:cNvGrpSpPr/>
          <p:nvPr/>
        </p:nvGrpSpPr>
        <p:grpSpPr>
          <a:xfrm>
            <a:off x="2071670" y="3405846"/>
            <a:ext cx="2357454" cy="594658"/>
            <a:chOff x="2071670" y="3405846"/>
            <a:chExt cx="2357454" cy="594658"/>
          </a:xfrm>
        </p:grpSpPr>
        <p:sp>
          <p:nvSpPr>
            <p:cNvPr id="8" name="TextBox 7"/>
            <p:cNvSpPr txBox="1"/>
            <p:nvPr/>
          </p:nvSpPr>
          <p:spPr>
            <a:xfrm>
              <a:off x="3494253" y="3405846"/>
              <a:ext cx="934871" cy="58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ddT</a:t>
              </a:r>
              <a:endParaRPr lang="en-US" sz="32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86050" y="3405846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71670" y="3415729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2143108" y="4773051"/>
            <a:ext cx="3195937" cy="598046"/>
            <a:chOff x="2143108" y="4773051"/>
            <a:chExt cx="3195937" cy="598046"/>
          </a:xfrm>
        </p:grpSpPr>
        <p:sp>
          <p:nvSpPr>
            <p:cNvPr id="18" name="TextBox 17"/>
            <p:cNvSpPr txBox="1"/>
            <p:nvPr/>
          </p:nvSpPr>
          <p:spPr>
            <a:xfrm>
              <a:off x="4357686" y="4786322"/>
              <a:ext cx="981359" cy="584775"/>
            </a:xfrm>
            <a:prstGeom prst="rect">
              <a:avLst/>
            </a:prstGeom>
            <a:solidFill>
              <a:srgbClr val="92D05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ddC</a:t>
              </a:r>
              <a:endParaRPr lang="en-US" sz="3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57488" y="4786322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143108" y="4773051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571868" y="4786322"/>
              <a:ext cx="776175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T</a:t>
              </a:r>
              <a:endParaRPr lang="en-US" sz="3200" b="1" dirty="0"/>
            </a:p>
          </p:txBody>
        </p:sp>
      </p:grpSp>
      <p:grpSp>
        <p:nvGrpSpPr>
          <p:cNvPr id="13" name="Group 24"/>
          <p:cNvGrpSpPr/>
          <p:nvPr/>
        </p:nvGrpSpPr>
        <p:grpSpPr>
          <a:xfrm>
            <a:off x="2295508" y="5688474"/>
            <a:ext cx="4068619" cy="598046"/>
            <a:chOff x="2295508" y="5688474"/>
            <a:chExt cx="4068619" cy="598046"/>
          </a:xfrm>
        </p:grpSpPr>
        <p:sp>
          <p:nvSpPr>
            <p:cNvPr id="26" name="TextBox 25"/>
            <p:cNvSpPr txBox="1"/>
            <p:nvPr/>
          </p:nvSpPr>
          <p:spPr>
            <a:xfrm>
              <a:off x="5429256" y="5691862"/>
              <a:ext cx="934871" cy="584775"/>
            </a:xfrm>
            <a:prstGeom prst="rect">
              <a:avLst/>
            </a:prstGeom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/>
                <a:t>ddT</a:t>
              </a:r>
              <a:endParaRPr lang="en-US" sz="32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72000" y="5691862"/>
              <a:ext cx="845103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C</a:t>
              </a:r>
              <a:endParaRPr lang="en-US" sz="32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764598" y="5701745"/>
              <a:ext cx="776175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 T</a:t>
              </a:r>
              <a:endParaRPr lang="en-US" sz="32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009888" y="5701745"/>
              <a:ext cx="731290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G</a:t>
              </a:r>
              <a:endParaRPr lang="en-US" sz="32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295508" y="5688474"/>
              <a:ext cx="693588" cy="584775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  A</a:t>
              </a:r>
              <a:endParaRPr lang="en-US" sz="3200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643042" y="357166"/>
            <a:ext cx="441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3\</a:t>
            </a:r>
            <a:endParaRPr lang="ar-JO" sz="2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643702" y="500042"/>
            <a:ext cx="4411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b="1" dirty="0" smtClean="0"/>
              <a:t>5\</a:t>
            </a:r>
            <a:endParaRPr lang="ar-JO" sz="2400" b="1" dirty="0"/>
          </a:p>
        </p:txBody>
      </p:sp>
      <p:sp>
        <p:nvSpPr>
          <p:cNvPr id="32" name="Rectangle 31"/>
          <p:cNvSpPr/>
          <p:nvPr/>
        </p:nvSpPr>
        <p:spPr>
          <a:xfrm>
            <a:off x="5000660" y="1357298"/>
            <a:ext cx="3929058" cy="28007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l"/>
            <a:r>
              <a:rPr lang="en-US" sz="2200" dirty="0" smtClean="0"/>
              <a:t>Four different labels: </a:t>
            </a:r>
            <a:r>
              <a:rPr lang="en-US" sz="2200" b="1" i="1" dirty="0" smtClean="0">
                <a:solidFill>
                  <a:srgbClr val="00B050"/>
                </a:solidFill>
              </a:rPr>
              <a:t>Each </a:t>
            </a:r>
            <a:r>
              <a:rPr lang="en-US" sz="2200" dirty="0" smtClean="0"/>
              <a:t>of the four nucleotide chains has a </a:t>
            </a:r>
            <a:r>
              <a:rPr lang="en-US" sz="2200" b="1" i="1" dirty="0" smtClean="0">
                <a:solidFill>
                  <a:srgbClr val="00B050"/>
                </a:solidFill>
              </a:rPr>
              <a:t>different dye</a:t>
            </a:r>
            <a:r>
              <a:rPr lang="en-US" sz="2200" dirty="0" smtClean="0"/>
              <a:t>.</a:t>
            </a:r>
          </a:p>
          <a:p>
            <a:pPr algn="l"/>
            <a:r>
              <a:rPr lang="en-US" sz="2200" b="1" u="sng" dirty="0" smtClean="0"/>
              <a:t>For example:</a:t>
            </a:r>
          </a:p>
          <a:p>
            <a:pPr algn="l"/>
            <a:r>
              <a:rPr lang="en-US" sz="2200" b="1" dirty="0" smtClean="0">
                <a:solidFill>
                  <a:schemeClr val="tx2"/>
                </a:solidFill>
              </a:rPr>
              <a:t>Red for </a:t>
            </a:r>
            <a:r>
              <a:rPr lang="en-US" sz="2200" b="1" dirty="0" err="1" smtClean="0">
                <a:solidFill>
                  <a:schemeClr val="tx2"/>
                </a:solidFill>
              </a:rPr>
              <a:t>ddATP</a:t>
            </a:r>
            <a:r>
              <a:rPr lang="en-US" sz="2200" b="1" dirty="0" smtClean="0">
                <a:solidFill>
                  <a:schemeClr val="tx2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FFC319"/>
                </a:solidFill>
              </a:rPr>
              <a:t>Yellow for </a:t>
            </a:r>
            <a:r>
              <a:rPr lang="en-US" sz="2200" b="1" dirty="0" err="1" smtClean="0">
                <a:solidFill>
                  <a:srgbClr val="FFC319"/>
                </a:solidFill>
              </a:rPr>
              <a:t>ddGTP</a:t>
            </a:r>
            <a:r>
              <a:rPr lang="en-US" sz="2200" b="1" dirty="0" smtClean="0">
                <a:solidFill>
                  <a:srgbClr val="FFC319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00B0F0"/>
                </a:solidFill>
              </a:rPr>
              <a:t>Blue for </a:t>
            </a:r>
            <a:r>
              <a:rPr lang="en-US" sz="2200" b="1" dirty="0" err="1" smtClean="0">
                <a:solidFill>
                  <a:srgbClr val="00B0F0"/>
                </a:solidFill>
              </a:rPr>
              <a:t>ddTTP</a:t>
            </a:r>
            <a:r>
              <a:rPr lang="en-US" sz="2200" b="1" dirty="0" smtClean="0">
                <a:solidFill>
                  <a:srgbClr val="00B0F0"/>
                </a:solidFill>
              </a:rPr>
              <a:t>.</a:t>
            </a:r>
          </a:p>
          <a:p>
            <a:pPr algn="l"/>
            <a:r>
              <a:rPr lang="en-US" sz="2200" b="1" dirty="0" smtClean="0">
                <a:solidFill>
                  <a:srgbClr val="00B050"/>
                </a:solidFill>
              </a:rPr>
              <a:t>Green for </a:t>
            </a:r>
            <a:r>
              <a:rPr lang="en-US" sz="2200" b="1" dirty="0" err="1" smtClean="0">
                <a:solidFill>
                  <a:srgbClr val="00B050"/>
                </a:solidFill>
              </a:rPr>
              <a:t>ddCTP</a:t>
            </a:r>
            <a:r>
              <a:rPr lang="en-US" sz="2200" b="1" dirty="0" smtClean="0">
                <a:solidFill>
                  <a:srgbClr val="00B050"/>
                </a:solidFill>
              </a:rPr>
              <a:t>.</a:t>
            </a:r>
            <a:endParaRPr lang="en-US" sz="2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0491"/>
            <a:ext cx="4896544" cy="5336861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u="sng" dirty="0" smtClean="0">
                <a:solidFill>
                  <a:srgbClr val="C00000"/>
                </a:solidFill>
              </a:rPr>
              <a:t>Steps 5 (capillary electrophoresis)</a:t>
            </a:r>
          </a:p>
          <a:p>
            <a:r>
              <a:rPr lang="en-US" sz="2000" dirty="0" smtClean="0"/>
              <a:t>The newly synthesized DNA strands, </a:t>
            </a:r>
            <a:r>
              <a:rPr lang="en-US" sz="2000" b="1" i="1" dirty="0" smtClean="0"/>
              <a:t>each labeled with one of four dyes, are now sorted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by length </a:t>
            </a:r>
            <a:r>
              <a:rPr lang="en-US" sz="2000" dirty="0" smtClean="0"/>
              <a:t>using capillary electrophoresis. </a:t>
            </a:r>
          </a:p>
          <a:p>
            <a:r>
              <a:rPr lang="en-US" sz="2000" dirty="0" smtClean="0"/>
              <a:t>An electrical current pulls the negatively charged DNA strands through the capillary. This tube is used t</a:t>
            </a:r>
            <a:r>
              <a:rPr lang="en-US" sz="2000" b="1" dirty="0" smtClean="0"/>
              <a:t>o </a:t>
            </a:r>
            <a:r>
              <a:rPr lang="en-US" sz="2000" b="1" i="1" dirty="0" smtClean="0"/>
              <a:t>separate strands that differ in length by only one base</a:t>
            </a:r>
            <a:r>
              <a:rPr lang="en-US" sz="2000" dirty="0" smtClean="0"/>
              <a:t>. </a:t>
            </a:r>
            <a:endParaRPr lang="en-US" sz="2000" b="1" i="1" dirty="0" smtClean="0"/>
          </a:p>
          <a:p>
            <a:r>
              <a:rPr lang="en-US" sz="2000" b="1" i="1" dirty="0" smtClean="0"/>
              <a:t>Shorter DNA </a:t>
            </a:r>
            <a:r>
              <a:rPr lang="en-US" sz="2000" dirty="0" smtClean="0"/>
              <a:t>strands migrate through the gel material more quickly, and </a:t>
            </a:r>
            <a:r>
              <a:rPr lang="en-US" sz="2000" b="1" i="1" dirty="0" smtClean="0"/>
              <a:t>come out the bottom of the capillary first.</a:t>
            </a:r>
          </a:p>
          <a:p>
            <a:r>
              <a:rPr lang="en-US" sz="2000" dirty="0" smtClean="0"/>
              <a:t>The fragments are separated by </a:t>
            </a:r>
          </a:p>
          <a:p>
            <a:pPr algn="ctr">
              <a:buNone/>
            </a:pPr>
            <a:r>
              <a:rPr lang="en-US" sz="2000" b="1" dirty="0" smtClean="0">
                <a:solidFill>
                  <a:srgbClr val="C00000"/>
                </a:solidFill>
              </a:rPr>
              <a:t>Size &amp; color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0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sz="2800" b="1" dirty="0" smtClean="0">
              <a:solidFill>
                <a:srgbClr val="00B050"/>
              </a:solidFill>
            </a:endParaRPr>
          </a:p>
          <a:p>
            <a:endParaRPr lang="en-US" sz="20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20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23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5292080" y="2000240"/>
            <a:ext cx="3566200" cy="3143272"/>
            <a:chOff x="4071934" y="1571612"/>
            <a:chExt cx="4075635" cy="3585171"/>
          </a:xfrm>
        </p:grpSpPr>
        <p:sp>
          <p:nvSpPr>
            <p:cNvPr id="6" name="TextBox 5"/>
            <p:cNvSpPr txBox="1"/>
            <p:nvPr/>
          </p:nvSpPr>
          <p:spPr>
            <a:xfrm>
              <a:off x="7143768" y="4572008"/>
              <a:ext cx="981359" cy="584775"/>
            </a:xfrm>
            <a:prstGeom prst="rect">
              <a:avLst/>
            </a:prstGeom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none" rtlCol="0">
              <a:spAutoFit/>
            </a:bodyPr>
            <a:lstStyle/>
            <a:p>
              <a:r>
                <a:rPr lang="en-US" sz="3200" b="1" dirty="0" err="1" smtClean="0">
                  <a:solidFill>
                    <a:schemeClr val="bg1">
                      <a:lumMod val="20000"/>
                      <a:lumOff val="80000"/>
                    </a:schemeClr>
                  </a:solidFill>
                </a:rPr>
                <a:t>ddA</a:t>
              </a:r>
              <a:endParaRPr lang="en-US" sz="3200" b="1" dirty="0">
                <a:solidFill>
                  <a:schemeClr val="bg1">
                    <a:lumMod val="20000"/>
                    <a:lumOff val="80000"/>
                  </a:schemeClr>
                </a:solidFill>
              </a:endParaRPr>
            </a:p>
          </p:txBody>
        </p:sp>
        <p:grpSp>
          <p:nvGrpSpPr>
            <p:cNvPr id="7" name="Group 20"/>
            <p:cNvGrpSpPr/>
            <p:nvPr/>
          </p:nvGrpSpPr>
          <p:grpSpPr>
            <a:xfrm>
              <a:off x="6500826" y="3786190"/>
              <a:ext cx="1646743" cy="584775"/>
              <a:chOff x="1928794" y="2324393"/>
              <a:chExt cx="1646743" cy="584775"/>
            </a:xfrm>
          </p:grpSpPr>
          <p:sp>
            <p:nvSpPr>
              <p:cNvPr id="23" name="TextBox 5"/>
              <p:cNvSpPr txBox="1"/>
              <p:nvPr/>
            </p:nvSpPr>
            <p:spPr>
              <a:xfrm>
                <a:off x="2571736" y="2324393"/>
                <a:ext cx="1003801" cy="584775"/>
              </a:xfrm>
              <a:prstGeom prst="rect">
                <a:avLst/>
              </a:prstGeom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ddG</a:t>
                </a:r>
                <a:endParaRPr lang="en-US" sz="3200" b="1" dirty="0"/>
              </a:p>
            </p:txBody>
          </p:sp>
          <p:sp>
            <p:nvSpPr>
              <p:cNvPr id="24" name="TextBox 6"/>
              <p:cNvSpPr txBox="1"/>
              <p:nvPr/>
            </p:nvSpPr>
            <p:spPr>
              <a:xfrm>
                <a:off x="1928794" y="2324393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  <p:grpSp>
          <p:nvGrpSpPr>
            <p:cNvPr id="8" name="Group 21"/>
            <p:cNvGrpSpPr/>
            <p:nvPr/>
          </p:nvGrpSpPr>
          <p:grpSpPr>
            <a:xfrm>
              <a:off x="5786446" y="3071810"/>
              <a:ext cx="2357454" cy="594658"/>
              <a:chOff x="2071670" y="3405846"/>
              <a:chExt cx="2357454" cy="594658"/>
            </a:xfrm>
          </p:grpSpPr>
          <p:sp>
            <p:nvSpPr>
              <p:cNvPr id="20" name="TextBox 7"/>
              <p:cNvSpPr txBox="1"/>
              <p:nvPr/>
            </p:nvSpPr>
            <p:spPr>
              <a:xfrm>
                <a:off x="3494253" y="3405846"/>
                <a:ext cx="934871" cy="584775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ddT</a:t>
                </a:r>
                <a:endParaRPr lang="en-US" sz="3200" b="1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786050" y="3405846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071670" y="3415729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  <p:grpSp>
          <p:nvGrpSpPr>
            <p:cNvPr id="9" name="Group 22"/>
            <p:cNvGrpSpPr/>
            <p:nvPr/>
          </p:nvGrpSpPr>
          <p:grpSpPr>
            <a:xfrm>
              <a:off x="4929190" y="2285992"/>
              <a:ext cx="3195937" cy="680257"/>
              <a:chOff x="2143108" y="4773051"/>
              <a:chExt cx="3195937" cy="680257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357686" y="4786322"/>
                <a:ext cx="981359" cy="584775"/>
              </a:xfrm>
              <a:prstGeom prst="rect">
                <a:avLst/>
              </a:prstGeom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ddC</a:t>
                </a:r>
                <a:endParaRPr lang="en-US" sz="3200" b="1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857488" y="4786322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43108" y="4773051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71868" y="4786322"/>
                <a:ext cx="850734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T</a:t>
                </a:r>
                <a:endParaRPr lang="en-US" sz="3200" b="1" dirty="0"/>
              </a:p>
            </p:txBody>
          </p:sp>
        </p:grpSp>
        <p:grpSp>
          <p:nvGrpSpPr>
            <p:cNvPr id="10" name="Group 24"/>
            <p:cNvGrpSpPr/>
            <p:nvPr/>
          </p:nvGrpSpPr>
          <p:grpSpPr>
            <a:xfrm>
              <a:off x="4071934" y="1571612"/>
              <a:ext cx="4068619" cy="680257"/>
              <a:chOff x="2295508" y="5688474"/>
              <a:chExt cx="4068619" cy="680257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5429256" y="5691862"/>
                <a:ext cx="934871" cy="584775"/>
              </a:xfrm>
              <a:prstGeom prst="rect">
                <a:avLst/>
              </a:prstGeom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err="1" smtClean="0"/>
                  <a:t>ddT</a:t>
                </a:r>
                <a:endParaRPr lang="en-US" sz="3200" b="1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72000" y="5691862"/>
                <a:ext cx="901686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C</a:t>
                </a:r>
                <a:endParaRPr lang="en-US" sz="32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764599" y="5701745"/>
                <a:ext cx="850734" cy="666986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 T</a:t>
                </a:r>
                <a:endParaRPr lang="en-US" sz="3200" b="1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3009888" y="5701745"/>
                <a:ext cx="731290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G</a:t>
                </a:r>
                <a:endParaRPr lang="en-US" sz="3200" b="1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95508" y="5688474"/>
                <a:ext cx="693588" cy="584775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scene3d>
                <a:camera prst="orthographicFront"/>
                <a:lightRig rig="threePt" dir="t"/>
              </a:scene3d>
              <a:sp3d>
                <a:bevelT w="165100" prst="coolSlant"/>
              </a:sp3d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/>
                  <a:t>  A</a:t>
                </a:r>
                <a:endParaRPr lang="en-US" sz="3200" b="1" dirty="0"/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00166" y="2405714"/>
            <a:ext cx="3145413" cy="5232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Electropherogram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285852" y="3000372"/>
            <a:ext cx="4357718" cy="3503851"/>
            <a:chOff x="1285852" y="3000372"/>
            <a:chExt cx="4357718" cy="3503851"/>
          </a:xfrm>
        </p:grpSpPr>
        <p:grpSp>
          <p:nvGrpSpPr>
            <p:cNvPr id="2" name="Group 9"/>
            <p:cNvGrpSpPr/>
            <p:nvPr/>
          </p:nvGrpSpPr>
          <p:grpSpPr>
            <a:xfrm>
              <a:off x="2205024" y="3606814"/>
              <a:ext cx="2162184" cy="1893888"/>
              <a:chOff x="2419338" y="2035178"/>
              <a:chExt cx="2162184" cy="1893888"/>
            </a:xfrm>
          </p:grpSpPr>
          <p:sp>
            <p:nvSpPr>
              <p:cNvPr id="3" name="Freeform 2"/>
              <p:cNvSpPr/>
              <p:nvPr/>
            </p:nvSpPr>
            <p:spPr bwMode="auto">
              <a:xfrm>
                <a:off x="2419338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" name="Freeform 3"/>
              <p:cNvSpPr/>
              <p:nvPr/>
            </p:nvSpPr>
            <p:spPr bwMode="auto">
              <a:xfrm>
                <a:off x="2847966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FFC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Freeform 4"/>
              <p:cNvSpPr/>
              <p:nvPr/>
            </p:nvSpPr>
            <p:spPr bwMode="auto">
              <a:xfrm>
                <a:off x="3286116" y="2035178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Freeform 5"/>
              <p:cNvSpPr/>
              <p:nvPr/>
            </p:nvSpPr>
            <p:spPr bwMode="auto">
              <a:xfrm>
                <a:off x="3714744" y="2071678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4143372" y="2106616"/>
                <a:ext cx="438150" cy="1822450"/>
              </a:xfrm>
              <a:custGeom>
                <a:avLst/>
                <a:gdLst>
                  <a:gd name="connsiteX0" fmla="*/ 0 w 438150"/>
                  <a:gd name="connsiteY0" fmla="*/ 1822450 h 1822450"/>
                  <a:gd name="connsiteX1" fmla="*/ 247650 w 438150"/>
                  <a:gd name="connsiteY1" fmla="*/ 12700 h 1822450"/>
                  <a:gd name="connsiteX2" fmla="*/ 438150 w 438150"/>
                  <a:gd name="connsiteY2" fmla="*/ 1746250 h 1822450"/>
                  <a:gd name="connsiteX3" fmla="*/ 438150 w 438150"/>
                  <a:gd name="connsiteY3" fmla="*/ 1746250 h 1822450"/>
                  <a:gd name="connsiteX4" fmla="*/ 438150 w 438150"/>
                  <a:gd name="connsiteY4" fmla="*/ 1727200 h 1822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8150" h="1822450">
                    <a:moveTo>
                      <a:pt x="0" y="1822450"/>
                    </a:moveTo>
                    <a:cubicBezTo>
                      <a:pt x="87312" y="923925"/>
                      <a:pt x="174625" y="25400"/>
                      <a:pt x="247650" y="12700"/>
                    </a:cubicBezTo>
                    <a:cubicBezTo>
                      <a:pt x="320675" y="0"/>
                      <a:pt x="438150" y="1746250"/>
                      <a:pt x="438150" y="1746250"/>
                    </a:cubicBezTo>
                    <a:lnTo>
                      <a:pt x="438150" y="1746250"/>
                    </a:lnTo>
                    <a:lnTo>
                      <a:pt x="438150" y="1727200"/>
                    </a:lnTo>
                  </a:path>
                </a:pathLst>
              </a:custGeom>
              <a:noFill/>
              <a:ln w="38100" cap="flat" cmpd="sng" algn="ctr">
                <a:solidFill>
                  <a:srgbClr val="00B0F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 bwMode="auto">
            <a:xfrm>
              <a:off x="1357290" y="3000372"/>
              <a:ext cx="4286280" cy="2571768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85852" y="5857892"/>
              <a:ext cx="397198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/>
                <a:t>5\-  </a:t>
              </a:r>
              <a:r>
                <a:rPr lang="en-US" sz="3600" b="1" dirty="0" smtClean="0">
                  <a:solidFill>
                    <a:schemeClr val="tx2"/>
                  </a:solidFill>
                </a:rPr>
                <a:t>A</a:t>
              </a:r>
              <a:r>
                <a:rPr lang="en-US" sz="3600" b="1" dirty="0" smtClean="0"/>
                <a:t>  </a:t>
              </a:r>
              <a:r>
                <a:rPr lang="en-US" sz="3600" b="1" dirty="0" smtClean="0">
                  <a:solidFill>
                    <a:srgbClr val="FFC000"/>
                  </a:solidFill>
                </a:rPr>
                <a:t>G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F0"/>
                  </a:solidFill>
                </a:rPr>
                <a:t>T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50"/>
                  </a:solidFill>
                </a:rPr>
                <a:t>C</a:t>
              </a:r>
              <a:r>
                <a:rPr lang="en-US" sz="3600" b="1" dirty="0" smtClean="0"/>
                <a:t> </a:t>
              </a:r>
              <a:r>
                <a:rPr lang="en-US" sz="3600" b="1" dirty="0" smtClean="0">
                  <a:solidFill>
                    <a:srgbClr val="00B0F0"/>
                  </a:solidFill>
                </a:rPr>
                <a:t>T  </a:t>
              </a:r>
              <a:r>
                <a:rPr lang="en-US" sz="3600" b="1" dirty="0" smtClean="0"/>
                <a:t>-3\</a:t>
              </a:r>
              <a:endParaRPr lang="en-US" sz="3600" b="1" dirty="0"/>
            </a:p>
          </p:txBody>
        </p:sp>
      </p:grpSp>
      <p:grpSp>
        <p:nvGrpSpPr>
          <p:cNvPr id="10" name="Group 19"/>
          <p:cNvGrpSpPr/>
          <p:nvPr/>
        </p:nvGrpSpPr>
        <p:grpSpPr>
          <a:xfrm>
            <a:off x="7215206" y="1357298"/>
            <a:ext cx="928694" cy="3000396"/>
            <a:chOff x="7072330" y="1714488"/>
            <a:chExt cx="928694" cy="300039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7072330" y="1714488"/>
              <a:ext cx="928694" cy="3000396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Minus 13"/>
            <p:cNvSpPr/>
            <p:nvPr/>
          </p:nvSpPr>
          <p:spPr bwMode="auto">
            <a:xfrm>
              <a:off x="7072330" y="1785926"/>
              <a:ext cx="914400" cy="914400"/>
            </a:xfrm>
            <a:prstGeom prst="mathMinus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Minus 14"/>
            <p:cNvSpPr/>
            <p:nvPr/>
          </p:nvSpPr>
          <p:spPr bwMode="auto">
            <a:xfrm>
              <a:off x="7072330" y="2305040"/>
              <a:ext cx="914400" cy="914400"/>
            </a:xfrm>
            <a:prstGeom prst="mathMinus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Minus 15"/>
            <p:cNvSpPr/>
            <p:nvPr/>
          </p:nvSpPr>
          <p:spPr bwMode="auto">
            <a:xfrm>
              <a:off x="7072330" y="2800352"/>
              <a:ext cx="914400" cy="914400"/>
            </a:xfrm>
            <a:prstGeom prst="mathMinus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Minus 16"/>
            <p:cNvSpPr/>
            <p:nvPr/>
          </p:nvSpPr>
          <p:spPr bwMode="auto">
            <a:xfrm>
              <a:off x="7086624" y="3228980"/>
              <a:ext cx="914400" cy="914400"/>
            </a:xfrm>
            <a:prstGeom prst="mathMinus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Minus 17"/>
            <p:cNvSpPr/>
            <p:nvPr/>
          </p:nvSpPr>
          <p:spPr bwMode="auto">
            <a:xfrm>
              <a:off x="7072330" y="3800484"/>
              <a:ext cx="914400" cy="914400"/>
            </a:xfrm>
            <a:prstGeom prst="mathMinus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9" name="AutoShape 101"/>
          <p:cNvSpPr>
            <a:spLocks noChangeArrowheads="1"/>
          </p:cNvSpPr>
          <p:nvPr/>
        </p:nvSpPr>
        <p:spPr bwMode="auto">
          <a:xfrm flipH="1" flipV="1">
            <a:off x="6572264" y="4538674"/>
            <a:ext cx="1214446" cy="1033466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sp>
        <p:nvSpPr>
          <p:cNvPr id="21" name="TextBox 20"/>
          <p:cNvSpPr txBox="1"/>
          <p:nvPr/>
        </p:nvSpPr>
        <p:spPr>
          <a:xfrm>
            <a:off x="5715008" y="454863"/>
            <a:ext cx="321471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Capillary electrophoresis </a:t>
            </a:r>
            <a:endParaRPr lang="en-US" sz="2400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black">
          <a:xfrm>
            <a:off x="214282" y="215884"/>
            <a:ext cx="500066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sequencing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39" y="1700808"/>
            <a:ext cx="8501122" cy="502602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6 (detection)</a:t>
            </a:r>
          </a:p>
          <a:p>
            <a:r>
              <a:rPr lang="en-US" sz="2000" b="1" dirty="0" smtClean="0"/>
              <a:t>Fluorescent dyes </a:t>
            </a:r>
            <a:r>
              <a:rPr lang="en-US" sz="2000" dirty="0" smtClean="0"/>
              <a:t>can  </a:t>
            </a:r>
            <a:r>
              <a:rPr lang="en-US" sz="2000" dirty="0" smtClean="0">
                <a:solidFill>
                  <a:srgbClr val="00B050"/>
                </a:solidFill>
              </a:rPr>
              <a:t>absorb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00B050"/>
                </a:solidFill>
              </a:rPr>
              <a:t>emit</a:t>
            </a:r>
            <a:r>
              <a:rPr lang="en-US" sz="2000" dirty="0" smtClean="0"/>
              <a:t> fluorescent light at specific wavelengths. 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As the strands emerge out the bottom of the capillary they pass through a </a:t>
            </a:r>
            <a:r>
              <a:rPr lang="en-US" sz="2000" b="1" i="1" dirty="0" smtClean="0">
                <a:solidFill>
                  <a:srgbClr val="00B050"/>
                </a:solidFill>
              </a:rPr>
              <a:t>laser beam </a:t>
            </a:r>
            <a:r>
              <a:rPr lang="en-US" sz="2000" dirty="0" smtClean="0"/>
              <a:t>that </a:t>
            </a:r>
            <a:r>
              <a:rPr lang="en-US" sz="2000" b="1" i="1" dirty="0" smtClean="0">
                <a:solidFill>
                  <a:srgbClr val="0070C0"/>
                </a:solidFill>
              </a:rPr>
              <a:t>excites the fluorescent dye attached to the </a:t>
            </a:r>
            <a:r>
              <a:rPr lang="en-US" sz="2000" b="1" i="1" dirty="0" err="1" smtClean="0">
                <a:solidFill>
                  <a:srgbClr val="0070C0"/>
                </a:solidFill>
              </a:rPr>
              <a:t>ddNTPs</a:t>
            </a:r>
            <a:r>
              <a:rPr lang="en-US" sz="2000" b="1" i="1" dirty="0" smtClean="0">
                <a:solidFill>
                  <a:srgbClr val="0070C0"/>
                </a:solidFill>
              </a:rPr>
              <a:t>  </a:t>
            </a:r>
            <a:r>
              <a:rPr lang="en-US" sz="2000" dirty="0" smtClean="0"/>
              <a:t>at the end of each strand.</a:t>
            </a:r>
          </a:p>
          <a:p>
            <a:r>
              <a:rPr lang="en-US" sz="2000" dirty="0" smtClean="0"/>
              <a:t>This causes the </a:t>
            </a:r>
            <a:r>
              <a:rPr lang="en-US" sz="2000" b="1" i="1" dirty="0" smtClean="0">
                <a:solidFill>
                  <a:schemeClr val="tx2"/>
                </a:solidFill>
              </a:rPr>
              <a:t>dye to fluoresce</a:t>
            </a:r>
            <a:r>
              <a:rPr lang="en-US" sz="2000" dirty="0" smtClean="0"/>
              <a:t>, or glow, at a </a:t>
            </a:r>
            <a:r>
              <a:rPr lang="en-US" sz="2000" b="1" i="1" dirty="0" smtClean="0">
                <a:solidFill>
                  <a:srgbClr val="00B050"/>
                </a:solidFill>
              </a:rPr>
              <a:t>specific wavelength, or color</a:t>
            </a:r>
            <a:r>
              <a:rPr lang="en-US" sz="2000" dirty="0" smtClean="0"/>
              <a:t>. </a:t>
            </a:r>
          </a:p>
          <a:p>
            <a:r>
              <a:rPr lang="en-US" sz="2000" dirty="0" smtClean="0"/>
              <a:t>This color is then </a:t>
            </a:r>
            <a:r>
              <a:rPr lang="en-US" sz="2000" b="1" i="1" dirty="0" smtClean="0">
                <a:solidFill>
                  <a:schemeClr val="tx2"/>
                </a:solidFill>
              </a:rPr>
              <a:t>detected by a photocell</a:t>
            </a:r>
            <a:r>
              <a:rPr lang="en-US" sz="2000" dirty="0" smtClean="0"/>
              <a:t>, which feeds the information to the </a:t>
            </a:r>
            <a:r>
              <a:rPr lang="en-US" sz="2000" b="1" dirty="0" smtClean="0">
                <a:solidFill>
                  <a:srgbClr val="00B050"/>
                </a:solidFill>
              </a:rPr>
              <a:t>computer.</a:t>
            </a:r>
          </a:p>
          <a:p>
            <a:pPr>
              <a:buNone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Reading the sequence </a:t>
            </a:r>
            <a:endParaRPr lang="en-US" sz="2400" b="1" u="sng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The sequenced strand is: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300" dirty="0" smtClean="0"/>
              <a:t>The template strand sequence is: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25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21588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II. DNA sequencing: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Chain termination (Sanger) sequencing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5058803"/>
            <a:ext cx="354609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5\-  </a:t>
            </a:r>
            <a:r>
              <a:rPr lang="en-US" sz="3200" b="1" dirty="0" smtClean="0">
                <a:solidFill>
                  <a:schemeClr val="tx2"/>
                </a:solidFill>
              </a:rPr>
              <a:t>A</a:t>
            </a:r>
            <a:r>
              <a:rPr lang="en-US" sz="3200" b="1" dirty="0" smtClean="0"/>
              <a:t>  </a:t>
            </a:r>
            <a:r>
              <a:rPr lang="en-US" sz="3200" b="1" dirty="0" smtClean="0">
                <a:solidFill>
                  <a:srgbClr val="FFC000"/>
                </a:solidFill>
              </a:rPr>
              <a:t>G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T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50"/>
                </a:solidFill>
              </a:rPr>
              <a:t>C</a:t>
            </a:r>
            <a:r>
              <a:rPr lang="en-US" sz="3200" b="1" dirty="0" smtClean="0"/>
              <a:t> </a:t>
            </a:r>
            <a:r>
              <a:rPr lang="en-US" sz="3200" b="1" dirty="0" smtClean="0">
                <a:solidFill>
                  <a:srgbClr val="00B0F0"/>
                </a:solidFill>
              </a:rPr>
              <a:t>T  </a:t>
            </a:r>
            <a:r>
              <a:rPr lang="en-US" sz="3200" b="1" dirty="0" smtClean="0"/>
              <a:t>-3\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24777" y="5987497"/>
            <a:ext cx="356206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3\-  T  C A G A  -5\</a:t>
            </a:r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>
            <a:off x="1062016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Freeform 3"/>
          <p:cNvSpPr/>
          <p:nvPr/>
        </p:nvSpPr>
        <p:spPr bwMode="auto">
          <a:xfrm>
            <a:off x="1490644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5715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1928794" y="260668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2357422" y="264318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786050" y="2678120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28596" y="2214554"/>
            <a:ext cx="3286148" cy="228601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2844" y="4857760"/>
            <a:ext cx="3535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600" b="1" dirty="0" smtClean="0">
                <a:solidFill>
                  <a:srgbClr val="FFC000"/>
                </a:solidFill>
              </a:rPr>
              <a:t>G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22" name="Freeform 21"/>
          <p:cNvSpPr/>
          <p:nvPr/>
        </p:nvSpPr>
        <p:spPr bwMode="auto">
          <a:xfrm>
            <a:off x="5876905" y="367825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Freeform 22"/>
          <p:cNvSpPr/>
          <p:nvPr/>
        </p:nvSpPr>
        <p:spPr bwMode="auto">
          <a:xfrm>
            <a:off x="6305533" y="4357694"/>
            <a:ext cx="438150" cy="1143008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FFC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6743683" y="360681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Freeform 24"/>
          <p:cNvSpPr/>
          <p:nvPr/>
        </p:nvSpPr>
        <p:spPr bwMode="auto">
          <a:xfrm>
            <a:off x="7172311" y="364331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Freeform 25"/>
          <p:cNvSpPr/>
          <p:nvPr/>
        </p:nvSpPr>
        <p:spPr bwMode="auto">
          <a:xfrm>
            <a:off x="7600939" y="367825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5429256" y="3286124"/>
            <a:ext cx="3286148" cy="2214578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7733" y="5857892"/>
            <a:ext cx="3906262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200" b="1" dirty="0" smtClean="0">
                <a:solidFill>
                  <a:srgbClr val="FFC000"/>
                </a:solidFill>
              </a:rPr>
              <a:t>G/</a:t>
            </a:r>
            <a:r>
              <a:rPr lang="en-US" sz="3200" b="1" dirty="0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29" name="Freeform 28"/>
          <p:cNvSpPr/>
          <p:nvPr/>
        </p:nvSpPr>
        <p:spPr bwMode="auto">
          <a:xfrm>
            <a:off x="6348428" y="4572008"/>
            <a:ext cx="438150" cy="965194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Freeform 30"/>
          <p:cNvSpPr/>
          <p:nvPr/>
        </p:nvSpPr>
        <p:spPr bwMode="auto">
          <a:xfrm>
            <a:off x="5848362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Freeform 31"/>
          <p:cNvSpPr/>
          <p:nvPr/>
        </p:nvSpPr>
        <p:spPr bwMode="auto">
          <a:xfrm>
            <a:off x="6276990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715140" y="74929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143768" y="785794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Freeform 34"/>
          <p:cNvSpPr/>
          <p:nvPr/>
        </p:nvSpPr>
        <p:spPr bwMode="auto">
          <a:xfrm>
            <a:off x="7572396" y="820732"/>
            <a:ext cx="438150" cy="1822450"/>
          </a:xfrm>
          <a:custGeom>
            <a:avLst/>
            <a:gdLst>
              <a:gd name="connsiteX0" fmla="*/ 0 w 438150"/>
              <a:gd name="connsiteY0" fmla="*/ 1822450 h 1822450"/>
              <a:gd name="connsiteX1" fmla="*/ 247650 w 438150"/>
              <a:gd name="connsiteY1" fmla="*/ 12700 h 1822450"/>
              <a:gd name="connsiteX2" fmla="*/ 438150 w 438150"/>
              <a:gd name="connsiteY2" fmla="*/ 1746250 h 1822450"/>
              <a:gd name="connsiteX3" fmla="*/ 438150 w 438150"/>
              <a:gd name="connsiteY3" fmla="*/ 1746250 h 1822450"/>
              <a:gd name="connsiteX4" fmla="*/ 438150 w 438150"/>
              <a:gd name="connsiteY4" fmla="*/ 1727200 h 182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8150" h="1822450">
                <a:moveTo>
                  <a:pt x="0" y="1822450"/>
                </a:moveTo>
                <a:cubicBezTo>
                  <a:pt x="87312" y="923925"/>
                  <a:pt x="174625" y="25400"/>
                  <a:pt x="247650" y="12700"/>
                </a:cubicBezTo>
                <a:cubicBezTo>
                  <a:pt x="320675" y="0"/>
                  <a:pt x="438150" y="1746250"/>
                  <a:pt x="438150" y="1746250"/>
                </a:cubicBezTo>
                <a:lnTo>
                  <a:pt x="438150" y="1746250"/>
                </a:lnTo>
                <a:lnTo>
                  <a:pt x="438150" y="1727200"/>
                </a:lnTo>
              </a:path>
            </a:pathLst>
          </a:cu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5286380" y="357166"/>
            <a:ext cx="3286148" cy="2286016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29190" y="2568355"/>
            <a:ext cx="3473451" cy="64633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       </a:t>
            </a:r>
            <a:r>
              <a:rPr lang="en-US" sz="3600" b="1" dirty="0" smtClean="0">
                <a:solidFill>
                  <a:schemeClr val="tx2"/>
                </a:solidFill>
              </a:rPr>
              <a:t>A</a:t>
            </a:r>
            <a:r>
              <a:rPr lang="en-US" sz="3600" b="1" dirty="0" smtClean="0"/>
              <a:t>  </a:t>
            </a:r>
            <a:r>
              <a:rPr lang="en-US" sz="3600" b="1" dirty="0" err="1" smtClean="0">
                <a:solidFill>
                  <a:srgbClr val="C00000"/>
                </a:solidFill>
              </a:rPr>
              <a:t>A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50"/>
                </a:solidFill>
              </a:rPr>
              <a:t>C</a:t>
            </a:r>
            <a:r>
              <a:rPr lang="en-US" sz="3600" b="1" dirty="0" smtClean="0"/>
              <a:t> </a:t>
            </a:r>
            <a:r>
              <a:rPr lang="en-US" sz="3600" b="1" dirty="0" smtClean="0">
                <a:solidFill>
                  <a:srgbClr val="00B0F0"/>
                </a:solidFill>
              </a:rPr>
              <a:t>T  </a:t>
            </a:r>
            <a:endParaRPr lang="en-US" sz="3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1214414" y="928670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</a:t>
            </a:r>
            <a:r>
              <a:rPr lang="en-US" sz="4000" b="1" dirty="0" smtClean="0">
                <a:solidFill>
                  <a:srgbClr val="FFC000"/>
                </a:solidFill>
              </a:rPr>
              <a:t>G/G</a:t>
            </a: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endParaRPr lang="en-US" sz="4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143372" y="3500438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         </a:t>
            </a:r>
            <a:r>
              <a:rPr lang="en-US" sz="4000" b="1" dirty="0" smtClean="0">
                <a:solidFill>
                  <a:srgbClr val="FFC000"/>
                </a:solidFill>
              </a:rPr>
              <a:t>G/</a:t>
            </a:r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r>
              <a:rPr lang="en-US" sz="4000" b="1" dirty="0" smtClean="0">
                <a:solidFill>
                  <a:srgbClr val="00B0F0"/>
                </a:solidFill>
              </a:rPr>
              <a:t>  </a:t>
            </a:r>
            <a:endParaRPr lang="en-US" sz="4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978170" y="142852"/>
            <a:ext cx="15225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         A/A  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41" name="Rectangle 101"/>
          <p:cNvSpPr txBox="1">
            <a:spLocks noChangeArrowheads="1"/>
          </p:cNvSpPr>
          <p:nvPr/>
        </p:nvSpPr>
        <p:spPr>
          <a:xfrm>
            <a:off x="357158" y="430198"/>
            <a:ext cx="4043362" cy="9271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Automated Sequencing:</a:t>
            </a:r>
            <a:b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detecting a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mutation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0166" y="5500702"/>
            <a:ext cx="992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3571868" y="1428736"/>
            <a:ext cx="16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Homozygos</a:t>
            </a:r>
            <a:r>
              <a:rPr lang="en-US" dirty="0" smtClean="0"/>
              <a:t> mutation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24268" y="4782933"/>
            <a:ext cx="1643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Heterozygos</a:t>
            </a:r>
            <a:r>
              <a:rPr lang="en-US" dirty="0" smtClean="0"/>
              <a:t> mutation 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1333271" y="2428868"/>
            <a:ext cx="8098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6247648" y="500042"/>
            <a:ext cx="5389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red </a:t>
            </a:r>
            <a:endParaRPr lang="en-US" sz="1600" dirty="0"/>
          </a:p>
        </p:txBody>
      </p:sp>
      <p:sp>
        <p:nvSpPr>
          <p:cNvPr id="46" name="TextBox 45"/>
          <p:cNvSpPr txBox="1"/>
          <p:nvPr/>
        </p:nvSpPr>
        <p:spPr>
          <a:xfrm>
            <a:off x="6143636" y="3571876"/>
            <a:ext cx="82464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Yellow </a:t>
            </a:r>
          </a:p>
          <a:p>
            <a:r>
              <a:rPr lang="en-US" sz="1600" dirty="0" smtClean="0"/>
              <a:t>+ </a:t>
            </a:r>
          </a:p>
          <a:p>
            <a:r>
              <a:rPr lang="en-US" sz="1600" dirty="0" smtClean="0"/>
              <a:t>red </a:t>
            </a:r>
            <a:endParaRPr lang="en-US" sz="16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9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60491"/>
            <a:ext cx="8501122" cy="5026029"/>
          </a:xfrm>
        </p:spPr>
        <p:txBody>
          <a:bodyPr/>
          <a:lstStyle/>
          <a:p>
            <a:pPr>
              <a:buNone/>
            </a:pPr>
            <a:r>
              <a:rPr lang="en-US" sz="2400" b="1" u="sng" dirty="0" smtClean="0">
                <a:solidFill>
                  <a:srgbClr val="669900"/>
                </a:solidFill>
              </a:rPr>
              <a:t>Steps 6 (detection)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Computer analysis: </a:t>
            </a:r>
            <a:endParaRPr lang="en-US" sz="2300" dirty="0" smtClean="0"/>
          </a:p>
          <a:p>
            <a:r>
              <a:rPr lang="en-US" sz="2000" dirty="0" smtClean="0"/>
              <a:t>The computer displays the information received from the photocell as an </a:t>
            </a:r>
            <a:r>
              <a:rPr lang="en-US" sz="2000" b="1" u="sng" dirty="0" err="1" smtClean="0">
                <a:solidFill>
                  <a:schemeClr val="tx2"/>
                </a:solidFill>
              </a:rPr>
              <a:t>electropherogram</a:t>
            </a:r>
            <a:r>
              <a:rPr lang="en-US" sz="2000" b="1" u="sng" dirty="0" smtClean="0">
                <a:solidFill>
                  <a:schemeClr val="tx2"/>
                </a:solidFill>
              </a:rPr>
              <a:t>; </a:t>
            </a:r>
            <a:r>
              <a:rPr lang="en-US" sz="2000" b="1" dirty="0" smtClean="0">
                <a:solidFill>
                  <a:schemeClr val="tx2"/>
                </a:solidFill>
                <a:latin typeface="Verdana" pitchFamily="-128" charset="0"/>
              </a:rPr>
              <a:t>Chromatogram.</a:t>
            </a:r>
            <a:endParaRPr lang="en-US" sz="2000" dirty="0" smtClean="0"/>
          </a:p>
          <a:p>
            <a:r>
              <a:rPr lang="en-US" sz="2000" dirty="0" smtClean="0"/>
              <a:t>It also </a:t>
            </a:r>
            <a:r>
              <a:rPr lang="en-US" sz="2000" b="1" i="1" dirty="0" smtClean="0">
                <a:solidFill>
                  <a:schemeClr val="tx2"/>
                </a:solidFill>
              </a:rPr>
              <a:t>prints</a:t>
            </a:r>
            <a:r>
              <a:rPr lang="en-US" sz="2000" dirty="0" smtClean="0"/>
              <a:t> the letter of the appropriate base below each of the signal peaks. </a:t>
            </a:r>
          </a:p>
          <a:p>
            <a:r>
              <a:rPr lang="en-US" sz="2000" dirty="0" smtClean="0"/>
              <a:t>successive peaks correspond to DNA segments differing in length by one nucleotide.</a:t>
            </a:r>
            <a:endParaRPr lang="en-US" sz="2000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pPr algn="ctr">
              <a:lnSpc>
                <a:spcPct val="80000"/>
              </a:lnSpc>
              <a:buNone/>
            </a:pPr>
            <a:endParaRPr lang="en-US" b="1" dirty="0" smtClean="0">
              <a:solidFill>
                <a:srgbClr val="00B050"/>
              </a:solidFill>
            </a:endParaRPr>
          </a:p>
          <a:p>
            <a:endParaRPr lang="en-US" sz="24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400" b="1" u="sng" dirty="0" smtClean="0">
              <a:solidFill>
                <a:srgbClr val="669900"/>
              </a:solidFill>
            </a:endParaRPr>
          </a:p>
          <a:p>
            <a:endParaRPr lang="en-US" sz="24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27</a:t>
            </a:fld>
            <a:endParaRPr lang="en-US" altLang="en-US"/>
          </a:p>
        </p:txBody>
      </p:sp>
      <p:pic>
        <p:nvPicPr>
          <p:cNvPr id="7" name="Picture 5" descr="trpEDmixed.tiff                                                0000686ABlocky                         BD660AF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85725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046177"/>
            <a:ext cx="8229600" cy="562318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History: </a:t>
            </a:r>
            <a:r>
              <a:rPr lang="ar-IQ" sz="2000" dirty="0" smtClean="0"/>
              <a:t>Professor </a:t>
            </a:r>
            <a:r>
              <a:rPr lang="ar-IQ" sz="2000" b="1" dirty="0" smtClean="0">
                <a:solidFill>
                  <a:schemeClr val="tx2"/>
                </a:solidFill>
              </a:rPr>
              <a:t>Sir Edwin Southern</a:t>
            </a:r>
            <a:r>
              <a:rPr lang="ar-IQ" sz="2000" dirty="0" smtClean="0"/>
              <a:t>, </a:t>
            </a:r>
            <a:r>
              <a:rPr lang="ar-IQ" sz="2000" b="1" dirty="0" smtClean="0">
                <a:solidFill>
                  <a:srgbClr val="0070C0"/>
                </a:solidFill>
              </a:rPr>
              <a:t>Professor of Biochemistry </a:t>
            </a:r>
            <a:r>
              <a:rPr lang="en-US" sz="2000" dirty="0" smtClean="0"/>
              <a:t>developed this method in </a:t>
            </a:r>
            <a:r>
              <a:rPr lang="en-US" sz="2000" b="1" dirty="0" smtClean="0">
                <a:solidFill>
                  <a:srgbClr val="5DA428"/>
                </a:solidFill>
              </a:rPr>
              <a:t>1975</a:t>
            </a:r>
            <a:r>
              <a:rPr lang="en-US" sz="2000" dirty="0" smtClean="0"/>
              <a:t>. </a:t>
            </a:r>
            <a:r>
              <a:rPr lang="ar-IQ" sz="2000" dirty="0" smtClean="0"/>
              <a:t>The technique is known as DNA transfer or '</a:t>
            </a:r>
            <a:r>
              <a:rPr lang="ar-IQ" sz="2000" dirty="0" err="1" smtClean="0"/>
              <a:t>Southern</a:t>
            </a:r>
            <a:r>
              <a:rPr lang="ar-IQ" sz="2000" dirty="0" smtClean="0"/>
              <a:t> </a:t>
            </a:r>
            <a:r>
              <a:rPr lang="ar-IQ" sz="2000" dirty="0" err="1" smtClean="0"/>
              <a:t>blottin</a:t>
            </a:r>
            <a:r>
              <a:rPr lang="en-US" sz="2000" dirty="0" smtClean="0"/>
              <a:t>g.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669900"/>
                </a:solidFill>
              </a:rPr>
              <a:t>Common types:</a:t>
            </a:r>
          </a:p>
          <a:p>
            <a:pPr lvl="1"/>
            <a:r>
              <a:rPr lang="en-US" sz="2000" dirty="0" smtClean="0"/>
              <a:t>Southern blot: it is used to detect </a:t>
            </a:r>
            <a:r>
              <a:rPr lang="en-US" sz="2000" b="1" dirty="0" smtClean="0">
                <a:solidFill>
                  <a:srgbClr val="FF0000"/>
                </a:solidFill>
              </a:rPr>
              <a:t>DNA </a:t>
            </a:r>
            <a:r>
              <a:rPr lang="en-US" sz="2000" dirty="0" smtClean="0"/>
              <a:t>using DNA probe.</a:t>
            </a:r>
          </a:p>
          <a:p>
            <a:pPr lvl="1"/>
            <a:r>
              <a:rPr lang="en-US" sz="2000" dirty="0" smtClean="0"/>
              <a:t>Northern blot : it is used to detect </a:t>
            </a:r>
            <a:r>
              <a:rPr lang="en-US" sz="2000" b="1" dirty="0" smtClean="0">
                <a:solidFill>
                  <a:srgbClr val="FF0000"/>
                </a:solidFill>
              </a:rPr>
              <a:t>RNA</a:t>
            </a:r>
            <a:r>
              <a:rPr lang="en-US" sz="2000" dirty="0" smtClean="0"/>
              <a:t> using DNA probe.</a:t>
            </a:r>
          </a:p>
          <a:p>
            <a:pPr lvl="1"/>
            <a:r>
              <a:rPr lang="en-US" sz="2000" dirty="0" smtClean="0"/>
              <a:t>Western blot : it is used to detect </a:t>
            </a:r>
            <a:r>
              <a:rPr lang="en-US" sz="2000" b="1" dirty="0" smtClean="0">
                <a:solidFill>
                  <a:srgbClr val="FF0000"/>
                </a:solidFill>
              </a:rPr>
              <a:t>protein</a:t>
            </a:r>
            <a:r>
              <a:rPr lang="en-US" sz="2000" dirty="0" smtClean="0"/>
              <a:t> using antibody as a probe.</a:t>
            </a:r>
          </a:p>
          <a:p>
            <a:pPr marL="457200" lvl="1" indent="0">
              <a:buNone/>
            </a:pPr>
            <a:r>
              <a:rPr lang="en-US" sz="2400" b="1" u="sng" kern="1200" dirty="0" smtClean="0">
                <a:solidFill>
                  <a:srgbClr val="7030A0"/>
                </a:solidFill>
                <a:latin typeface="Arial" charset="0"/>
                <a:ea typeface="+mn-ea"/>
                <a:cs typeface="+mn-cs"/>
              </a:rPr>
              <a:t>Hybridization</a:t>
            </a:r>
            <a:endParaRPr lang="en-US" sz="2400" b="1" u="sng" kern="1200" dirty="0">
              <a:solidFill>
                <a:srgbClr val="7030A0"/>
              </a:solidFill>
              <a:latin typeface="Arial" charset="0"/>
              <a:ea typeface="+mn-ea"/>
              <a:cs typeface="+mn-cs"/>
            </a:endParaRPr>
          </a:p>
          <a:p>
            <a:pPr marL="457200" lvl="1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The binding between </a:t>
            </a:r>
            <a:r>
              <a:rPr lang="en-US" sz="2200" b="1" i="1" kern="1200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ss</a:t>
            </a:r>
            <a:r>
              <a:rPr lang="en-US" sz="2200" b="1" i="1" kern="12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 labeled probe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to a </a:t>
            </a:r>
            <a:r>
              <a:rPr lang="en-US" sz="2200" i="1" kern="1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complementary</a:t>
            </a:r>
            <a:r>
              <a:rPr lang="en-US" sz="2200" kern="1200" dirty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nucleotide sequence on the target DNA.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400" b="1" kern="1200" dirty="0">
                <a:solidFill>
                  <a:srgbClr val="7030A0"/>
                </a:solidFill>
                <a:latin typeface="Arial" charset="0"/>
              </a:rPr>
              <a:t>     </a:t>
            </a:r>
            <a:r>
              <a:rPr lang="en-US" sz="2400" b="1" u="sng" kern="1200" dirty="0">
                <a:solidFill>
                  <a:srgbClr val="7030A0"/>
                </a:solidFill>
                <a:latin typeface="Arial" charset="0"/>
              </a:rPr>
              <a:t>Making a probe: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A probe is a </a:t>
            </a:r>
            <a:r>
              <a:rPr lang="en-US" sz="2200" b="1" i="1" kern="1200" dirty="0">
                <a:solidFill>
                  <a:srgbClr val="5DA428"/>
                </a:solidFill>
                <a:latin typeface="Arial" charset="0"/>
              </a:rPr>
              <a:t>small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  length of </a:t>
            </a:r>
            <a:r>
              <a:rPr lang="en-US" sz="2200" b="1" i="1" kern="1200" dirty="0">
                <a:solidFill>
                  <a:srgbClr val="5DA428"/>
                </a:solidFill>
                <a:latin typeface="Arial" charset="0"/>
              </a:rPr>
              <a:t>DNA (20-30 nucleotides)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 or RNA.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en-US" sz="2200" b="1" kern="1200" dirty="0">
                <a:solidFill>
                  <a:srgbClr val="0070C0"/>
                </a:solidFill>
                <a:latin typeface="Arial" charset="0"/>
              </a:rPr>
              <a:t>Complementary </a:t>
            </a:r>
            <a:r>
              <a:rPr lang="en-US" sz="2200" kern="1200" dirty="0">
                <a:solidFill>
                  <a:srgbClr val="000000"/>
                </a:solidFill>
                <a:latin typeface="Arial" charset="0"/>
              </a:rPr>
              <a:t>to the sequence (gene) of interest.</a:t>
            </a:r>
          </a:p>
          <a:p>
            <a:pPr lvl="1"/>
            <a:r>
              <a:rPr lang="en-US" sz="20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en-US" sz="2400" b="1" dirty="0" smtClean="0">
              <a:solidFill>
                <a:srgbClr val="669900"/>
              </a:solidFill>
            </a:endParaRPr>
          </a:p>
          <a:p>
            <a:pPr algn="l" rtl="0">
              <a:lnSpc>
                <a:spcPct val="150000"/>
              </a:lnSpc>
              <a:buFont typeface="Wingdings" pitchFamily="2" charset="2"/>
              <a:buChar char="v"/>
            </a:pPr>
            <a:endParaRPr lang="ar-IQ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 bwMode="black">
          <a:xfrm>
            <a:off x="457200" y="-2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rgbClr val="FFFFFF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III. Blotting technique: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71414"/>
            <a:ext cx="8229600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1. </a:t>
            </a:r>
            <a:r>
              <a:rPr lang="en-US" altLang="zh-TW" sz="2800" b="1" dirty="0" smtClean="0">
                <a:solidFill>
                  <a:schemeClr val="tx1"/>
                </a:solidFill>
              </a:rPr>
              <a:t>Southern </a:t>
            </a:r>
            <a:r>
              <a:rPr lang="en-US" altLang="zh-TW" sz="2800" b="1" dirty="0">
                <a:solidFill>
                  <a:schemeClr val="tx1"/>
                </a:solidFill>
              </a:rPr>
              <a:t>hybridization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28596" y="1071547"/>
            <a:ext cx="8501122" cy="292895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sz="2000" b="1" u="sng" dirty="0" smtClean="0">
                <a:solidFill>
                  <a:srgbClr val="0070C0"/>
                </a:solidFill>
              </a:rPr>
              <a:t>Steps: </a:t>
            </a:r>
          </a:p>
          <a:p>
            <a:pPr marL="514350" indent="-514350"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DNA extraction </a:t>
            </a:r>
            <a:r>
              <a:rPr lang="en-US" sz="2000" dirty="0" smtClean="0"/>
              <a:t>&amp; digestion.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Separation (</a:t>
            </a:r>
            <a:r>
              <a:rPr lang="en-US" sz="2000" b="1" i="1" dirty="0" smtClean="0">
                <a:solidFill>
                  <a:srgbClr val="0070C0"/>
                </a:solidFill>
              </a:rPr>
              <a:t>gel electrophoresis</a:t>
            </a:r>
            <a:r>
              <a:rPr lang="en-US" sz="2000" dirty="0" smtClean="0"/>
              <a:t>).</a:t>
            </a:r>
          </a:p>
          <a:p>
            <a:pPr marL="514350" indent="-514350">
              <a:buAutoNum type="arabicPeriod"/>
            </a:pPr>
            <a:r>
              <a:rPr lang="en-US" sz="2000" b="1" i="1" dirty="0" err="1" smtClean="0">
                <a:solidFill>
                  <a:srgbClr val="0070C0"/>
                </a:solidFill>
              </a:rPr>
              <a:t>Denaturation</a:t>
            </a:r>
            <a:r>
              <a:rPr lang="en-US" sz="2000" dirty="0" smtClean="0"/>
              <a:t> (alkali).</a:t>
            </a:r>
          </a:p>
          <a:p>
            <a:pPr marL="514350" indent="-514350">
              <a:buAutoNum type="arabicPeriod"/>
            </a:pPr>
            <a:r>
              <a:rPr lang="en-US" sz="2000" dirty="0" smtClean="0"/>
              <a:t>Transfer to nitrocellulose membrane (</a:t>
            </a:r>
            <a:r>
              <a:rPr lang="en-US" sz="2000" b="1" i="1" dirty="0" smtClean="0">
                <a:solidFill>
                  <a:srgbClr val="0070C0"/>
                </a:solidFill>
              </a:rPr>
              <a:t>blotted</a:t>
            </a:r>
            <a:r>
              <a:rPr lang="en-US" sz="2000" dirty="0" smtClean="0"/>
              <a:t>).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Hybridize</a:t>
            </a:r>
            <a:r>
              <a:rPr lang="en-US" sz="2000" dirty="0" smtClean="0"/>
              <a:t> with </a:t>
            </a:r>
            <a:r>
              <a:rPr lang="en-US" sz="2000" b="1" i="1" dirty="0" smtClean="0">
                <a:solidFill>
                  <a:srgbClr val="0070C0"/>
                </a:solidFill>
              </a:rPr>
              <a:t>labeled probe.</a:t>
            </a:r>
          </a:p>
          <a:p>
            <a:pPr marL="495300" indent="-495300">
              <a:buFont typeface="Wingdings 2" pitchFamily="18" charset="2"/>
              <a:buAutoNum type="arabicPeriod"/>
            </a:pPr>
            <a:r>
              <a:rPr lang="en-US" sz="2000" b="1" i="1" dirty="0" smtClean="0">
                <a:solidFill>
                  <a:srgbClr val="0070C0"/>
                </a:solidFill>
              </a:rPr>
              <a:t>Band visualization</a:t>
            </a:r>
            <a:r>
              <a:rPr lang="en-US" sz="2000" dirty="0" smtClean="0"/>
              <a:t>. The labeled probes detect specific DNA sequences. </a:t>
            </a:r>
          </a:p>
          <a:p>
            <a:pPr marL="514350" indent="-514350">
              <a:buAutoNum type="arabicPeriod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25604" name="Picture 4" descr="ch7f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00504"/>
            <a:ext cx="8415366" cy="2643206"/>
          </a:xfrm>
          <a:prstGeom prst="rect">
            <a:avLst/>
          </a:prstGeom>
          <a:noFill/>
        </p:spPr>
      </p:pic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195513" y="4953000"/>
            <a:ext cx="1871662" cy="204788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zh-TW" dirty="0">
                <a:solidFill>
                  <a:schemeClr val="bg2"/>
                </a:solidFill>
              </a:rPr>
              <a:t>Transfer buffer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71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types of genetic testing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1</a:t>
            </a:r>
            <a:r>
              <a:rPr lang="en-US" sz="2800" dirty="0" smtClean="0"/>
              <a:t>. </a:t>
            </a:r>
            <a:r>
              <a:rPr lang="en-US" sz="2800" u="sng" dirty="0" smtClean="0"/>
              <a:t>Diagnostic Testing</a:t>
            </a:r>
            <a:endParaRPr lang="ar-JO" sz="28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66" y="1000108"/>
            <a:ext cx="837247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used to </a:t>
            </a:r>
            <a:r>
              <a:rPr lang="en-US" sz="2400" b="1" dirty="0" smtClean="0">
                <a:solidFill>
                  <a:schemeClr val="tx2"/>
                </a:solidFill>
              </a:rPr>
              <a:t>confirm</a:t>
            </a:r>
            <a:r>
              <a:rPr lang="en-US" sz="2400" dirty="0" smtClean="0">
                <a:solidFill>
                  <a:srgbClr val="000000"/>
                </a:solidFill>
              </a:rPr>
              <a:t> or </a:t>
            </a:r>
            <a:r>
              <a:rPr lang="en-US" sz="2400" b="1" dirty="0" smtClean="0">
                <a:solidFill>
                  <a:schemeClr val="tx2"/>
                </a:solidFill>
              </a:rPr>
              <a:t>rule out </a:t>
            </a:r>
            <a:r>
              <a:rPr lang="en-US" sz="2400" dirty="0" smtClean="0">
                <a:solidFill>
                  <a:srgbClr val="000000"/>
                </a:solidFill>
              </a:rPr>
              <a:t>a known or suspected genetic disorder in a person </a:t>
            </a:r>
            <a:r>
              <a:rPr lang="en-US" sz="2400" i="1" u="sng" dirty="0" smtClean="0">
                <a:solidFill>
                  <a:srgbClr val="0070C0"/>
                </a:solidFill>
              </a:rPr>
              <a:t>with disease symptoms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Confirming a diagnosis may </a:t>
            </a:r>
            <a:r>
              <a:rPr lang="en-US" sz="2400" i="1" dirty="0" smtClean="0">
                <a:solidFill>
                  <a:srgbClr val="00B050"/>
                </a:solidFill>
              </a:rPr>
              <a:t>alter medical management</a:t>
            </a:r>
            <a:r>
              <a:rPr lang="en-US" sz="2400" dirty="0" smtClean="0">
                <a:solidFill>
                  <a:srgbClr val="00B050"/>
                </a:solidFill>
              </a:rPr>
              <a:t>  </a:t>
            </a:r>
            <a:r>
              <a:rPr lang="en-US" sz="2400" dirty="0" smtClean="0">
                <a:solidFill>
                  <a:srgbClr val="000000"/>
                </a:solidFill>
              </a:rPr>
              <a:t>for the individual (PKU).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2. </a:t>
            </a:r>
            <a:r>
              <a:rPr lang="en-US" sz="2800" b="1" u="sng" dirty="0" smtClean="0">
                <a:solidFill>
                  <a:schemeClr val="tx2"/>
                </a:solidFill>
              </a:rPr>
              <a:t>Predictive testing: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offered to individuals </a:t>
            </a:r>
            <a:r>
              <a:rPr lang="en-US" sz="2400" i="1" dirty="0" smtClean="0">
                <a:solidFill>
                  <a:srgbClr val="0070C0"/>
                </a:solidFill>
              </a:rPr>
              <a:t>who </a:t>
            </a:r>
            <a:r>
              <a:rPr lang="en-US" sz="2400" i="1" u="sng" dirty="0" smtClean="0">
                <a:solidFill>
                  <a:srgbClr val="0070C0"/>
                </a:solidFill>
              </a:rPr>
              <a:t>do not have symptoms</a:t>
            </a:r>
            <a:r>
              <a:rPr lang="en-US" sz="2400" u="sng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at the time of testing but </a:t>
            </a:r>
            <a:r>
              <a:rPr lang="en-US" sz="2400" i="1" dirty="0" smtClean="0">
                <a:solidFill>
                  <a:srgbClr val="0070C0"/>
                </a:solidFill>
              </a:rPr>
              <a:t>have </a:t>
            </a:r>
            <a:r>
              <a:rPr lang="en-US" sz="2400" i="1" u="sng" dirty="0" smtClean="0">
                <a:solidFill>
                  <a:srgbClr val="0070C0"/>
                </a:solidFill>
              </a:rPr>
              <a:t>a family history</a:t>
            </a:r>
            <a:r>
              <a:rPr lang="en-US" sz="2400" u="sng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of a genetic disorder.</a:t>
            </a:r>
          </a:p>
          <a:p>
            <a:r>
              <a:rPr lang="en-US" sz="2800" b="1" u="sng" dirty="0">
                <a:solidFill>
                  <a:srgbClr val="CC3300"/>
                </a:solidFill>
                <a:ea typeface="+mj-ea"/>
                <a:cs typeface="+mj-cs"/>
              </a:rPr>
              <a:t>3. Carrier Testing </a:t>
            </a:r>
            <a:endParaRPr lang="en-US" sz="2400" u="sng" dirty="0" smtClean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Test to </a:t>
            </a:r>
            <a:r>
              <a:rPr lang="en-US" sz="2400" b="1" dirty="0">
                <a:solidFill>
                  <a:srgbClr val="CC3300"/>
                </a:solidFill>
              </a:rPr>
              <a:t>identify individuals </a:t>
            </a:r>
            <a:r>
              <a:rPr lang="en-US" sz="2400" dirty="0">
                <a:solidFill>
                  <a:srgbClr val="000000"/>
                </a:solidFill>
              </a:rPr>
              <a:t>who have a gene mutation for a disorder inherited in an </a:t>
            </a:r>
            <a:r>
              <a:rPr lang="en-US" sz="2400" b="1" i="1" dirty="0">
                <a:solidFill>
                  <a:srgbClr val="00B050"/>
                </a:solidFill>
              </a:rPr>
              <a:t>autosomal recessive </a:t>
            </a:r>
            <a:r>
              <a:rPr lang="en-US" sz="2400" dirty="0">
                <a:solidFill>
                  <a:srgbClr val="000000"/>
                </a:solidFill>
              </a:rPr>
              <a:t>or </a:t>
            </a:r>
            <a:r>
              <a:rPr lang="en-US" sz="2400" b="1" i="1" dirty="0">
                <a:solidFill>
                  <a:srgbClr val="00B050"/>
                </a:solidFill>
              </a:rPr>
              <a:t>X-linked recessive </a:t>
            </a:r>
            <a:r>
              <a:rPr lang="en-US" sz="2400" dirty="0">
                <a:solidFill>
                  <a:srgbClr val="000000"/>
                </a:solidFill>
              </a:rPr>
              <a:t>manner</a:t>
            </a:r>
            <a:endParaRPr lang="en-US" sz="2400" b="1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en-US" sz="2000" dirty="0" smtClean="0">
              <a:solidFill>
                <a:srgbClr val="000000"/>
              </a:solidFill>
            </a:endParaRPr>
          </a:p>
          <a:p>
            <a:endParaRPr lang="ar-JO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olecularstation.com/images/southern-blot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>
          <a:xfrm>
            <a:off x="321784" y="1285860"/>
            <a:ext cx="8607934" cy="5396109"/>
          </a:xfrm>
          <a:prstGeom prst="rect">
            <a:avLst/>
          </a:prstGeom>
          <a:noFill/>
          <a:ln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Southern hybridization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50D81-DC5D-46D0-A88B-B7CB9CDDE7B9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 1:DNA separation &amp; digestion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2400" b="1" dirty="0" smtClean="0">
              <a:solidFill>
                <a:srgbClr val="7030A0"/>
              </a:solidFill>
              <a:cs typeface="Arial" charset="0"/>
            </a:endParaRPr>
          </a:p>
          <a:p>
            <a:r>
              <a:rPr lang="en-US" sz="2300" dirty="0" smtClean="0">
                <a:cs typeface="Arial" charset="0"/>
              </a:rPr>
              <a:t>DNA is extracted from cells (ex. leukocytes). </a:t>
            </a:r>
            <a:endParaRPr lang="en-US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Digest the DNA </a:t>
            </a:r>
            <a:r>
              <a:rPr lang="en-US" sz="2300" dirty="0" smtClean="0"/>
              <a:t>with an appropriate</a:t>
            </a:r>
            <a:r>
              <a:rPr lang="en-US" sz="2400" dirty="0" smtClean="0"/>
              <a:t> </a:t>
            </a:r>
            <a:r>
              <a:rPr lang="en-US" sz="2400" b="1" i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restriction enzyme.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 2: electrophoresis: </a:t>
            </a:r>
          </a:p>
          <a:p>
            <a:r>
              <a:rPr lang="en-US" sz="2200" dirty="0" smtClean="0"/>
              <a:t>The complex mixture of fragments is subjected to gel electrophoresis to </a:t>
            </a:r>
            <a:r>
              <a:rPr lang="en-US" sz="2200" b="1" dirty="0" smtClean="0">
                <a:solidFill>
                  <a:srgbClr val="5DA428"/>
                </a:solidFill>
              </a:rPr>
              <a:t>separate</a:t>
            </a:r>
            <a:r>
              <a:rPr lang="en-US" sz="2200" dirty="0" smtClean="0"/>
              <a:t> the fragments according to </a:t>
            </a:r>
            <a:r>
              <a:rPr lang="en-US" sz="2200" b="1" i="1" dirty="0" smtClean="0">
                <a:solidFill>
                  <a:srgbClr val="0070C0"/>
                </a:solidFill>
              </a:rPr>
              <a:t>size.</a:t>
            </a:r>
            <a:r>
              <a:rPr lang="en-US" sz="2200" dirty="0" smtClean="0"/>
              <a:t> </a:t>
            </a:r>
          </a:p>
          <a:p>
            <a:r>
              <a:rPr lang="en-US" sz="2200" dirty="0" smtClean="0">
                <a:cs typeface="Arial" pitchFamily="34" charset="0"/>
              </a:rPr>
              <a:t>The lengths of the fragments are compared with  band of relative standard fragments of known size (Marker).</a:t>
            </a:r>
          </a:p>
          <a:p>
            <a:pPr>
              <a:buNone/>
            </a:pPr>
            <a:endParaRPr lang="en-US" sz="2400" b="1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31</a:t>
            </a:fld>
            <a:endParaRPr lang="en-US" altLang="en-US"/>
          </a:p>
        </p:txBody>
      </p:sp>
      <p:pic>
        <p:nvPicPr>
          <p:cNvPr id="4" name="Picture 7" descr="souther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929322" y="1357298"/>
            <a:ext cx="3000396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8" descr="southern2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14818"/>
            <a:ext cx="3000396" cy="24288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Steps3: </a:t>
            </a:r>
            <a:r>
              <a:rPr lang="en-US" sz="2400" u="sng" dirty="0" err="1" smtClean="0">
                <a:solidFill>
                  <a:srgbClr val="7030A0"/>
                </a:solidFill>
              </a:rPr>
              <a:t>denaturation</a:t>
            </a:r>
            <a:r>
              <a:rPr lang="en-US" sz="2400" u="sng" dirty="0" smtClean="0">
                <a:solidFill>
                  <a:srgbClr val="7030A0"/>
                </a:solidFill>
              </a:rPr>
              <a:t> &amp; blot:</a:t>
            </a:r>
          </a:p>
          <a:p>
            <a:pPr marL="457200" indent="-457200"/>
            <a:r>
              <a:rPr lang="en-US" sz="2200" dirty="0" smtClean="0"/>
              <a:t>The restriction fragments present in the gel are denatured with </a:t>
            </a:r>
            <a:r>
              <a:rPr lang="en-US" sz="2200" b="1" dirty="0" smtClean="0">
                <a:solidFill>
                  <a:srgbClr val="C00000"/>
                </a:solidFill>
              </a:rPr>
              <a:t>alkali</a:t>
            </a:r>
            <a:r>
              <a:rPr lang="en-US" sz="2200" dirty="0" smtClean="0"/>
              <a:t>.</a:t>
            </a:r>
          </a:p>
          <a:p>
            <a:r>
              <a:rPr lang="en-US" sz="2200" dirty="0" smtClean="0">
                <a:cs typeface="Arial" pitchFamily="34" charset="0"/>
              </a:rPr>
              <a:t>The denatured DNA fragments are transferred to nitrocellulose membrane  for analysis. </a:t>
            </a:r>
          </a:p>
          <a:p>
            <a:r>
              <a:rPr lang="en-US" sz="2200" dirty="0" smtClean="0">
                <a:cs typeface="Arial" pitchFamily="34" charset="0"/>
              </a:rPr>
              <a:t>The gene of interest is on </a:t>
            </a:r>
            <a:r>
              <a:rPr lang="en-US" sz="2200" b="1" dirty="0" smtClean="0">
                <a:solidFill>
                  <a:schemeClr val="tx2"/>
                </a:solidFill>
                <a:cs typeface="Arial" pitchFamily="34" charset="0"/>
              </a:rPr>
              <a:t>only </a:t>
            </a:r>
            <a:r>
              <a:rPr lang="en-US" sz="2200" dirty="0" smtClean="0">
                <a:cs typeface="Arial" pitchFamily="34" charset="0"/>
              </a:rPr>
              <a:t>one of these pieces of DNA.</a:t>
            </a:r>
          </a:p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Blot</a:t>
            </a:r>
          </a:p>
          <a:p>
            <a:r>
              <a:rPr lang="en-US" sz="2400" dirty="0" smtClean="0"/>
              <a:t>This procedure preserves the distribution of the fragments in the gel, creating a replica of the gel on the filter. </a:t>
            </a:r>
          </a:p>
          <a:p>
            <a:r>
              <a:rPr lang="en-US" sz="2200" dirty="0" smtClean="0">
                <a:cs typeface="Arial" pitchFamily="34" charset="0"/>
              </a:rPr>
              <a:t> </a:t>
            </a:r>
          </a:p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32</a:t>
            </a:fld>
            <a:endParaRPr lang="en-US" altLang="en-US"/>
          </a:p>
        </p:txBody>
      </p:sp>
      <p:pic>
        <p:nvPicPr>
          <p:cNvPr id="7" name="Picture 4" descr="Southern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214422"/>
            <a:ext cx="3000396" cy="30003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8" name="Picture 7" descr="southern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4357694"/>
            <a:ext cx="2857520" cy="24288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5429288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Steps4: Hybridization:</a:t>
            </a:r>
          </a:p>
          <a:p>
            <a:r>
              <a:rPr lang="en-US" sz="2400" dirty="0" smtClean="0"/>
              <a:t>The filter is incubated with a </a:t>
            </a:r>
            <a:r>
              <a:rPr lang="en-US" sz="2400" b="1" i="1" dirty="0" smtClean="0">
                <a:solidFill>
                  <a:srgbClr val="008000"/>
                </a:solidFill>
              </a:rPr>
              <a:t>specific labeled DNA probe. 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The probe hybridizes to the complementary DNA restriction fragment.  </a:t>
            </a:r>
          </a:p>
          <a:p>
            <a:pPr>
              <a:buNone/>
            </a:pPr>
            <a:r>
              <a:rPr lang="en-US" sz="2400" b="1" dirty="0" smtClean="0">
                <a:cs typeface="Arial" pitchFamily="34" charset="0"/>
              </a:rPr>
              <a:t> </a:t>
            </a:r>
            <a:r>
              <a:rPr lang="en-US" sz="2400" b="1" u="sng" dirty="0" smtClean="0">
                <a:solidFill>
                  <a:srgbClr val="7030A0"/>
                </a:solidFill>
              </a:rPr>
              <a:t>Steps5: Detection:</a:t>
            </a:r>
          </a:p>
          <a:p>
            <a:r>
              <a:rPr lang="en-US" sz="2300" dirty="0" smtClean="0"/>
              <a:t>Excess probe is washed away and the probe bound to the filter is detected by </a:t>
            </a:r>
            <a:r>
              <a:rPr lang="en-US" sz="2300" b="1" dirty="0" smtClean="0">
                <a:solidFill>
                  <a:srgbClr val="008000"/>
                </a:solidFill>
              </a:rPr>
              <a:t>autoradiography,</a:t>
            </a:r>
            <a:r>
              <a:rPr lang="en-US" sz="2300" dirty="0" smtClean="0"/>
              <a:t> which reveals the DNA fragment to which the probe hybridized.</a:t>
            </a:r>
          </a:p>
          <a:p>
            <a:pPr>
              <a:buNone/>
            </a:pPr>
            <a:endParaRPr lang="en-US" sz="2200" dirty="0" smtClean="0">
              <a:cs typeface="Arial" pitchFamily="34" charset="0"/>
            </a:endParaRPr>
          </a:p>
          <a:p>
            <a:pPr>
              <a:buNone/>
            </a:pPr>
            <a:r>
              <a:rPr lang="en-US" sz="2400" u="sng" dirty="0" smtClean="0">
                <a:solidFill>
                  <a:srgbClr val="7030A0"/>
                </a:solidFill>
              </a:rPr>
              <a:t> </a:t>
            </a:r>
            <a:endParaRPr lang="en-US" sz="2400" i="1" u="sng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33</a:t>
            </a:fld>
            <a:endParaRPr lang="en-US" alt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28596" y="71414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1" descr="southuc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1142984"/>
            <a:ext cx="3681410" cy="300039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</p:pic>
      <p:cxnSp>
        <p:nvCxnSpPr>
          <p:cNvPr id="9" name="Straight Arrow Connector 8"/>
          <p:cNvCxnSpPr/>
          <p:nvPr/>
        </p:nvCxnSpPr>
        <p:spPr bwMode="auto">
          <a:xfrm rot="16200000" flipH="1">
            <a:off x="5893603" y="1750207"/>
            <a:ext cx="785818" cy="4286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357818" y="1171502"/>
            <a:ext cx="1326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Hybridize 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817896" y="671436"/>
            <a:ext cx="1795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Not Hybridize 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7179487" y="1250141"/>
            <a:ext cx="714380" cy="3571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6" name="Picture 9" descr="x-ray%20fil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8" y="4214819"/>
            <a:ext cx="3286148" cy="2643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Genetic techniques.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III. Blotting technique: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Northern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Blot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357298"/>
            <a:ext cx="8358246" cy="41148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2400" b="1" u="sng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sz="12800" b="1" u="sng" dirty="0" smtClean="0">
                <a:solidFill>
                  <a:srgbClr val="7030A0"/>
                </a:solidFill>
              </a:rPr>
              <a:t>Definition: </a:t>
            </a:r>
          </a:p>
          <a:p>
            <a:r>
              <a:rPr lang="en-US" sz="8000" dirty="0" smtClean="0"/>
              <a:t>Northern blotting is a technique for </a:t>
            </a:r>
            <a:r>
              <a:rPr lang="en-US" sz="8000" b="1" i="1" dirty="0" smtClean="0">
                <a:solidFill>
                  <a:srgbClr val="5DA428"/>
                </a:solidFill>
              </a:rPr>
              <a:t>detection of specific RNA sequences</a:t>
            </a:r>
            <a:r>
              <a:rPr lang="en-US" sz="8000" dirty="0" smtClean="0"/>
              <a:t>. </a:t>
            </a:r>
          </a:p>
          <a:p>
            <a:r>
              <a:rPr lang="en-US" sz="8000" dirty="0" smtClean="0"/>
              <a:t>RNA is isolated from several biological samples (e.g. various tissues, various developmental stages of same tissue etc.) </a:t>
            </a:r>
          </a:p>
          <a:p>
            <a:r>
              <a:rPr lang="en-US" sz="8000" dirty="0" smtClean="0"/>
              <a:t> RNA is more susceptible to degradation than DNA.</a:t>
            </a:r>
          </a:p>
          <a:p>
            <a:pPr>
              <a:lnSpc>
                <a:spcPct val="150000"/>
              </a:lnSpc>
              <a:buNone/>
            </a:pPr>
            <a:r>
              <a:rPr lang="en-US" sz="12800" b="1" u="sng" dirty="0" smtClean="0">
                <a:solidFill>
                  <a:srgbClr val="7030A0"/>
                </a:solidFill>
              </a:rPr>
              <a:t>Application: </a:t>
            </a:r>
          </a:p>
          <a:p>
            <a:pPr marL="273050" indent="-273050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8000" dirty="0" smtClean="0"/>
              <a:t>Study of 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 expression</a:t>
            </a:r>
            <a:r>
              <a:rPr lang="en-US" sz="8000" b="1" dirty="0" smtClean="0">
                <a:solidFill>
                  <a:srgbClr val="5DA428"/>
                </a:solidFill>
              </a:rPr>
              <a:t> at the level of mRNA</a:t>
            </a:r>
            <a:r>
              <a:rPr 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8000" dirty="0" smtClean="0"/>
              <a:t>in eukaryotic cells.</a:t>
            </a:r>
          </a:p>
          <a:p>
            <a:pPr marL="273050" indent="-273050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8000" dirty="0" smtClean="0"/>
              <a:t>To </a:t>
            </a:r>
            <a:r>
              <a:rPr lang="en-US" sz="8000" b="1" i="1" dirty="0" smtClean="0">
                <a:solidFill>
                  <a:srgbClr val="FF0000"/>
                </a:solidFill>
              </a:rPr>
              <a:t>measure the </a:t>
            </a:r>
            <a:r>
              <a:rPr lang="en-US" sz="8000" b="1" i="1" u="sng" dirty="0" smtClean="0">
                <a:solidFill>
                  <a:srgbClr val="FF0000"/>
                </a:solidFill>
              </a:rPr>
              <a:t>amount</a:t>
            </a:r>
            <a:r>
              <a:rPr lang="en-US" sz="8000" u="sng" dirty="0" smtClean="0"/>
              <a:t> &amp; </a:t>
            </a:r>
            <a:r>
              <a:rPr lang="en-US" sz="8000" b="1" i="1" u="sng" dirty="0" smtClean="0">
                <a:solidFill>
                  <a:srgbClr val="FF0000"/>
                </a:solidFill>
              </a:rPr>
              <a:t>size</a:t>
            </a:r>
            <a:r>
              <a:rPr lang="en-US" sz="8000" u="sng" dirty="0" smtClean="0"/>
              <a:t> </a:t>
            </a:r>
            <a:r>
              <a:rPr lang="en-US" sz="8000" dirty="0" smtClean="0"/>
              <a:t>of RNAs transcribed from eukaryotic genes.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ar-IQ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9271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3.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Western</a:t>
            </a:r>
            <a:r>
              <a:rPr kumimoji="0" lang="en-US" altLang="zh-TW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Blot</a:t>
            </a:r>
            <a:endParaRPr kumimoji="0" lang="en-US" altLang="zh-TW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214422"/>
            <a:ext cx="8472518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400" b="1" u="sng" dirty="0" smtClean="0">
                <a:solidFill>
                  <a:srgbClr val="7030A0"/>
                </a:solidFill>
              </a:rPr>
              <a:t>Definition:</a:t>
            </a:r>
          </a:p>
          <a:p>
            <a:r>
              <a:rPr lang="en-US" sz="2200" dirty="0" smtClean="0"/>
              <a:t>Western blotting  is an </a:t>
            </a:r>
            <a:r>
              <a:rPr lang="en-US" sz="2200" b="1" dirty="0" err="1" smtClean="0">
                <a:solidFill>
                  <a:srgbClr val="5DA428"/>
                </a:solidFill>
              </a:rPr>
              <a:t>Immunoblotting</a:t>
            </a:r>
            <a:r>
              <a:rPr lang="en-US" sz="2200" b="1" dirty="0" smtClean="0">
                <a:solidFill>
                  <a:srgbClr val="5DA428"/>
                </a:solidFill>
              </a:rPr>
              <a:t> technique </a:t>
            </a:r>
            <a:r>
              <a:rPr lang="en-US" sz="2200" dirty="0" smtClean="0"/>
              <a:t>which rely on the specificity of binding between </a:t>
            </a:r>
            <a:r>
              <a:rPr lang="en-US" sz="2200" b="1" dirty="0" smtClean="0">
                <a:solidFill>
                  <a:srgbClr val="0070C0"/>
                </a:solidFill>
              </a:rPr>
              <a:t>a protein </a:t>
            </a:r>
            <a:r>
              <a:rPr lang="en-US" sz="2200" dirty="0" smtClean="0"/>
              <a:t>of interest and </a:t>
            </a:r>
            <a:r>
              <a:rPr lang="en-US" sz="2200" dirty="0" smtClean="0">
                <a:solidFill>
                  <a:srgbClr val="0070C0"/>
                </a:solidFill>
              </a:rPr>
              <a:t>a probe (antibody) </a:t>
            </a:r>
            <a:r>
              <a:rPr lang="en-US" sz="2200" dirty="0" smtClean="0"/>
              <a:t>raised against that particular protein).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None/>
              <a:defRPr/>
            </a:pPr>
            <a:r>
              <a:rPr lang="en-US" sz="2400" b="1" u="sng" dirty="0" smtClean="0">
                <a:solidFill>
                  <a:srgbClr val="7030A0"/>
                </a:solidFill>
              </a:rPr>
              <a:t>Applications: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 smtClean="0"/>
              <a:t>To determine </a:t>
            </a:r>
            <a:r>
              <a:rPr lang="en-US" sz="2000" b="1" i="1" dirty="0" smtClean="0">
                <a:solidFill>
                  <a:srgbClr val="5DA428"/>
                </a:solidFill>
              </a:rPr>
              <a:t>the </a:t>
            </a:r>
            <a:r>
              <a:rPr lang="en-US" sz="2000" b="1" i="1" u="sng" dirty="0" smtClean="0">
                <a:solidFill>
                  <a:srgbClr val="5DA428"/>
                </a:solidFill>
              </a:rPr>
              <a:t>molecular weight of a protein </a:t>
            </a:r>
            <a:r>
              <a:rPr lang="en-US" sz="2000" b="1" i="1" dirty="0" smtClean="0">
                <a:solidFill>
                  <a:srgbClr val="5DA428"/>
                </a:solidFill>
              </a:rPr>
              <a:t>(identification).</a:t>
            </a:r>
          </a:p>
          <a:p>
            <a:pPr marL="115888" lvl="1" eaLnBrk="0" hangingPunct="0"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en-US" sz="2000" dirty="0" smtClean="0"/>
              <a:t>To measure relative amounts </a:t>
            </a:r>
            <a:r>
              <a:rPr lang="en-US" sz="2000" b="1" dirty="0" smtClean="0">
                <a:solidFill>
                  <a:srgbClr val="5DA428"/>
                </a:solidFill>
              </a:rPr>
              <a:t>(</a:t>
            </a:r>
            <a:r>
              <a:rPr lang="en-US" sz="2000" b="1" dirty="0" err="1" smtClean="0">
                <a:solidFill>
                  <a:srgbClr val="5DA428"/>
                </a:solidFill>
              </a:rPr>
              <a:t>quantitation</a:t>
            </a:r>
            <a:r>
              <a:rPr lang="en-US" sz="2000" b="1" dirty="0" smtClean="0">
                <a:solidFill>
                  <a:srgbClr val="5DA428"/>
                </a:solidFill>
              </a:rPr>
              <a:t>) </a:t>
            </a:r>
            <a:r>
              <a:rPr lang="en-US" sz="2000" dirty="0" smtClean="0"/>
              <a:t>of the protein present in complex mixtures of proteins.</a:t>
            </a:r>
            <a:r>
              <a:rPr lang="ar-IQ" sz="2000" b="1" i="1" dirty="0" smtClean="0">
                <a:solidFill>
                  <a:srgbClr val="5DA428"/>
                </a:solidFill>
              </a:rPr>
              <a:t> </a:t>
            </a:r>
            <a:r>
              <a:rPr lang="en-US" sz="2000" dirty="0" smtClean="0"/>
              <a:t>It is used as</a:t>
            </a:r>
            <a:r>
              <a:rPr lang="ar-IQ" sz="2000" dirty="0" smtClean="0"/>
              <a:t> confirmatory</a:t>
            </a:r>
            <a:r>
              <a:rPr lang="en-US" sz="2000" dirty="0" smtClean="0"/>
              <a:t> test for</a:t>
            </a:r>
            <a:r>
              <a:rPr lang="ar-IQ" sz="2000" dirty="0" smtClean="0"/>
              <a:t> </a:t>
            </a:r>
            <a:r>
              <a:rPr lang="ar-IQ" sz="2000" b="1" dirty="0" smtClean="0">
                <a:solidFill>
                  <a:srgbClr val="C00000"/>
                </a:solidFill>
              </a:rPr>
              <a:t>HIV</a:t>
            </a:r>
            <a:r>
              <a:rPr lang="ar-IQ" sz="2000" dirty="0" smtClean="0"/>
              <a:t> </a:t>
            </a:r>
            <a:r>
              <a:rPr lang="en-US" sz="2000" dirty="0" smtClean="0"/>
              <a:t>.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115888" lvl="1" eaLnBrk="0" hangingPunct="0">
              <a:buClr>
                <a:schemeClr val="accent1"/>
              </a:buClr>
              <a:buSzPct val="85000"/>
              <a:buNone/>
              <a:defRPr/>
            </a:pPr>
            <a:r>
              <a:rPr lang="en-US" sz="2000" b="1" u="sng" dirty="0" smtClean="0"/>
              <a:t>Advantages:</a:t>
            </a:r>
          </a:p>
          <a:p>
            <a:pPr marL="1588" indent="-1588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dirty="0" smtClean="0"/>
              <a:t>WB is highly </a:t>
            </a:r>
            <a:r>
              <a:rPr lang="en-US" sz="2000" b="1" u="sng" dirty="0" smtClean="0">
                <a:solidFill>
                  <a:srgbClr val="FF0000"/>
                </a:solidFill>
              </a:rPr>
              <a:t>sensitive</a:t>
            </a:r>
            <a:r>
              <a:rPr lang="en-US" sz="2000" dirty="0" smtClean="0"/>
              <a:t> technique. As little as </a:t>
            </a:r>
            <a:r>
              <a:rPr lang="en-US" sz="2000" dirty="0" smtClean="0">
                <a:solidFill>
                  <a:srgbClr val="FF0000"/>
                </a:solidFill>
              </a:rPr>
              <a:t>1-5 </a:t>
            </a:r>
            <a:r>
              <a:rPr lang="en-US" sz="2000" dirty="0" err="1" smtClean="0">
                <a:solidFill>
                  <a:srgbClr val="FF0000"/>
                </a:solidFill>
              </a:rPr>
              <a:t>ng</a:t>
            </a:r>
            <a:r>
              <a:rPr lang="en-US" sz="2000" dirty="0" smtClean="0"/>
              <a:t> of an average-sized protein can be detected.</a:t>
            </a:r>
          </a:p>
          <a:p>
            <a:pPr marL="1588" indent="-1588" eaLnBrk="0" hangingPunct="0">
              <a:buClr>
                <a:srgbClr val="0BD0D9"/>
              </a:buClr>
              <a:buSzPct val="95000"/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rgbClr val="7030A0"/>
                </a:solidFill>
              </a:rPr>
              <a:t>Detection and interpretation: </a:t>
            </a:r>
            <a:r>
              <a:rPr lang="en-US" sz="2000" b="1" dirty="0" smtClean="0">
                <a:solidFill>
                  <a:srgbClr val="008000"/>
                </a:solidFill>
              </a:rPr>
              <a:t>A </a:t>
            </a:r>
            <a:r>
              <a:rPr lang="en-US" sz="2000" b="1" dirty="0" err="1" smtClean="0">
                <a:solidFill>
                  <a:srgbClr val="008000"/>
                </a:solidFill>
              </a:rPr>
              <a:t>prestained</a:t>
            </a:r>
            <a:r>
              <a:rPr lang="en-US" sz="2000" b="1" dirty="0" smtClean="0">
                <a:solidFill>
                  <a:srgbClr val="008000"/>
                </a:solidFill>
              </a:rPr>
              <a:t> MW standard </a:t>
            </a:r>
            <a:r>
              <a:rPr lang="en-US" sz="2000" dirty="0" smtClean="0"/>
              <a:t>is included during electrophoresis to allow the identification of the MW of the target protein.</a:t>
            </a:r>
          </a:p>
          <a:p>
            <a:pPr>
              <a:buNone/>
            </a:pPr>
            <a:endParaRPr lang="ar-IQ" sz="2400" dirty="0">
              <a:latin typeface="Castellar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Rot="1" noChangeArrowheads="1"/>
          </p:cNvSpPr>
          <p:nvPr/>
        </p:nvSpPr>
        <p:spPr bwMode="auto">
          <a:xfrm>
            <a:off x="500034" y="21429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dirty="0" smtClean="0">
                <a:solidFill>
                  <a:schemeClr val="tx2"/>
                </a:solidFill>
                <a:latin typeface="+mj-lt"/>
              </a:rPr>
              <a:t>Applications of some genetic tests:</a:t>
            </a:r>
            <a:br>
              <a:rPr lang="en-US" sz="3200" dirty="0" smtClean="0">
                <a:solidFill>
                  <a:schemeClr val="tx2"/>
                </a:solidFill>
                <a:latin typeface="+mj-lt"/>
              </a:rPr>
            </a:br>
            <a:r>
              <a:rPr lang="en-US" sz="3200" dirty="0" smtClean="0">
                <a:solidFill>
                  <a:schemeClr val="tx2"/>
                </a:solidFill>
                <a:latin typeface="+mj-lt"/>
              </a:rPr>
              <a:t>** </a:t>
            </a:r>
            <a:r>
              <a:rPr lang="en-US" altLang="zh-CN" sz="3200" b="1" dirty="0" err="1" smtClean="0">
                <a:solidFill>
                  <a:schemeClr val="tx2"/>
                </a:solidFill>
                <a:latin typeface="+mj-lt"/>
              </a:rPr>
              <a:t>Duchenne</a:t>
            </a:r>
            <a:r>
              <a:rPr lang="en-US" altLang="zh-CN" sz="3200" b="1" dirty="0" smtClean="0">
                <a:solidFill>
                  <a:schemeClr val="tx2"/>
                </a:solidFill>
                <a:latin typeface="+mj-lt"/>
              </a:rPr>
              <a:t> muscular dystrophy</a:t>
            </a:r>
            <a:endParaRPr lang="en-US" altLang="zh-CN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72419" name="Rectangle 3"/>
          <p:cNvSpPr>
            <a:spLocks noRot="1" noChangeArrowheads="1"/>
          </p:cNvSpPr>
          <p:nvPr/>
        </p:nvSpPr>
        <p:spPr bwMode="auto">
          <a:xfrm>
            <a:off x="285720" y="1357298"/>
            <a:ext cx="832488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/>
              <a:t>Xp21; gene is 2.3 Mb long; </a:t>
            </a:r>
            <a:r>
              <a:rPr lang="en-US" altLang="zh-CN" sz="2200" b="1" dirty="0">
                <a:solidFill>
                  <a:srgbClr val="0070C0"/>
                </a:solidFill>
              </a:rPr>
              <a:t>79 </a:t>
            </a:r>
            <a:r>
              <a:rPr lang="en-US" altLang="zh-CN" sz="2200" b="1" dirty="0" err="1">
                <a:solidFill>
                  <a:srgbClr val="0070C0"/>
                </a:solidFill>
              </a:rPr>
              <a:t>exons</a:t>
            </a:r>
            <a:endParaRPr lang="en-US" altLang="zh-CN" sz="2200" b="1" dirty="0">
              <a:solidFill>
                <a:srgbClr val="0070C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/>
              <a:t>2/3 of cases due to </a:t>
            </a:r>
            <a:r>
              <a:rPr lang="en-US" altLang="zh-CN" sz="2200" b="1" i="1" dirty="0">
                <a:solidFill>
                  <a:srgbClr val="00B050"/>
                </a:solidFill>
              </a:rPr>
              <a:t>deletions of some </a:t>
            </a:r>
            <a:r>
              <a:rPr lang="en-US" altLang="zh-CN" sz="2200" b="1" i="1" dirty="0" err="1">
                <a:solidFill>
                  <a:srgbClr val="00B050"/>
                </a:solidFill>
              </a:rPr>
              <a:t>exons</a:t>
            </a:r>
            <a:endParaRPr lang="en-US" altLang="zh-CN" sz="2200" b="1" i="1" dirty="0">
              <a:solidFill>
                <a:srgbClr val="00B050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altLang="zh-CN" sz="2200" dirty="0" smtClean="0"/>
              <a:t>Diagnosis:  -Southern analysis.     - PCR </a:t>
            </a:r>
            <a:r>
              <a:rPr lang="en-US" altLang="zh-CN" sz="2200" dirty="0"/>
              <a:t>of </a:t>
            </a:r>
            <a:r>
              <a:rPr lang="en-US" altLang="zh-CN" sz="2200" dirty="0" err="1"/>
              <a:t>exons</a:t>
            </a:r>
            <a:endParaRPr lang="en-US" altLang="zh-CN" sz="2200" dirty="0"/>
          </a:p>
        </p:txBody>
      </p:sp>
      <p:grpSp>
        <p:nvGrpSpPr>
          <p:cNvPr id="4" name="Group 3"/>
          <p:cNvGrpSpPr/>
          <p:nvPr/>
        </p:nvGrpSpPr>
        <p:grpSpPr>
          <a:xfrm>
            <a:off x="881063" y="3000372"/>
            <a:ext cx="7408862" cy="3429024"/>
            <a:chOff x="881063" y="2005013"/>
            <a:chExt cx="7408862" cy="3825875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016000" y="2005018"/>
              <a:ext cx="7127875" cy="503238"/>
              <a:chOff x="640" y="1263"/>
              <a:chExt cx="4490" cy="317"/>
            </a:xfrm>
          </p:grpSpPr>
          <p:sp>
            <p:nvSpPr>
              <p:cNvPr id="39" name="Line 4"/>
              <p:cNvSpPr>
                <a:spLocks noChangeShapeType="1"/>
              </p:cNvSpPr>
              <p:nvPr/>
            </p:nvSpPr>
            <p:spPr bwMode="auto">
              <a:xfrm>
                <a:off x="640" y="1490"/>
                <a:ext cx="1628" cy="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Rectangle 5"/>
              <p:cNvSpPr>
                <a:spLocks noChangeArrowheads="1"/>
              </p:cNvSpPr>
              <p:nvPr/>
            </p:nvSpPr>
            <p:spPr bwMode="auto">
              <a:xfrm>
                <a:off x="814" y="1417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Rectangle 6"/>
              <p:cNvSpPr>
                <a:spLocks noChangeArrowheads="1"/>
              </p:cNvSpPr>
              <p:nvPr/>
            </p:nvSpPr>
            <p:spPr bwMode="auto">
              <a:xfrm>
                <a:off x="1295" y="1421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Rectangle 7"/>
              <p:cNvSpPr>
                <a:spLocks noChangeArrowheads="1"/>
              </p:cNvSpPr>
              <p:nvPr/>
            </p:nvSpPr>
            <p:spPr bwMode="auto">
              <a:xfrm>
                <a:off x="1746" y="1425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341" y="1499"/>
                <a:ext cx="278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Rectangle 9"/>
              <p:cNvSpPr>
                <a:spLocks noChangeArrowheads="1"/>
              </p:cNvSpPr>
              <p:nvPr/>
            </p:nvSpPr>
            <p:spPr bwMode="auto">
              <a:xfrm>
                <a:off x="3477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Rectangle 10"/>
              <p:cNvSpPr>
                <a:spLocks noChangeArrowheads="1"/>
              </p:cNvSpPr>
              <p:nvPr/>
            </p:nvSpPr>
            <p:spPr bwMode="auto">
              <a:xfrm>
                <a:off x="3060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1"/>
              <p:cNvSpPr>
                <a:spLocks noChangeArrowheads="1"/>
              </p:cNvSpPr>
              <p:nvPr/>
            </p:nvSpPr>
            <p:spPr bwMode="auto">
              <a:xfrm>
                <a:off x="2621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2"/>
              <p:cNvSpPr>
                <a:spLocks noChangeArrowheads="1"/>
              </p:cNvSpPr>
              <p:nvPr/>
            </p:nvSpPr>
            <p:spPr bwMode="auto">
              <a:xfrm>
                <a:off x="4765" y="1443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3"/>
              <p:cNvSpPr>
                <a:spLocks noChangeArrowheads="1"/>
              </p:cNvSpPr>
              <p:nvPr/>
            </p:nvSpPr>
            <p:spPr bwMode="auto">
              <a:xfrm>
                <a:off x="4348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14"/>
              <p:cNvSpPr>
                <a:spLocks noChangeArrowheads="1"/>
              </p:cNvSpPr>
              <p:nvPr/>
            </p:nvSpPr>
            <p:spPr bwMode="auto">
              <a:xfrm>
                <a:off x="3909" y="1442"/>
                <a:ext cx="329" cy="137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Text Box 15"/>
              <p:cNvSpPr txBox="1">
                <a:spLocks noChangeArrowheads="1"/>
              </p:cNvSpPr>
              <p:nvPr/>
            </p:nvSpPr>
            <p:spPr bwMode="auto">
              <a:xfrm>
                <a:off x="811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17</a:t>
                </a:r>
              </a:p>
            </p:txBody>
          </p:sp>
          <p:sp>
            <p:nvSpPr>
              <p:cNvPr id="51" name="Text Box 16"/>
              <p:cNvSpPr txBox="1">
                <a:spLocks noChangeArrowheads="1"/>
              </p:cNvSpPr>
              <p:nvPr/>
            </p:nvSpPr>
            <p:spPr bwMode="auto">
              <a:xfrm>
                <a:off x="1303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18</a:t>
                </a:r>
              </a:p>
            </p:txBody>
          </p:sp>
          <p:sp>
            <p:nvSpPr>
              <p:cNvPr id="52" name="Text Box 17"/>
              <p:cNvSpPr txBox="1">
                <a:spLocks noChangeArrowheads="1"/>
              </p:cNvSpPr>
              <p:nvPr/>
            </p:nvSpPr>
            <p:spPr bwMode="auto">
              <a:xfrm>
                <a:off x="1760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19</a:t>
                </a:r>
              </a:p>
            </p:txBody>
          </p:sp>
          <p:sp>
            <p:nvSpPr>
              <p:cNvPr id="53" name="Text Box 18"/>
              <p:cNvSpPr txBox="1">
                <a:spLocks noChangeArrowheads="1"/>
              </p:cNvSpPr>
              <p:nvPr/>
            </p:nvSpPr>
            <p:spPr bwMode="auto">
              <a:xfrm>
                <a:off x="2629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44</a:t>
                </a:r>
              </a:p>
            </p:txBody>
          </p:sp>
          <p:sp>
            <p:nvSpPr>
              <p:cNvPr id="54" name="Text Box 19"/>
              <p:cNvSpPr txBox="1">
                <a:spLocks noChangeArrowheads="1"/>
              </p:cNvSpPr>
              <p:nvPr/>
            </p:nvSpPr>
            <p:spPr bwMode="auto">
              <a:xfrm>
                <a:off x="3076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45</a:t>
                </a:r>
              </a:p>
            </p:txBody>
          </p:sp>
          <p:sp>
            <p:nvSpPr>
              <p:cNvPr id="55" name="Text Box 20"/>
              <p:cNvSpPr txBox="1">
                <a:spLocks noChangeArrowheads="1"/>
              </p:cNvSpPr>
              <p:nvPr/>
            </p:nvSpPr>
            <p:spPr bwMode="auto">
              <a:xfrm>
                <a:off x="3505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46</a:t>
                </a:r>
              </a:p>
            </p:txBody>
          </p:sp>
          <p:sp>
            <p:nvSpPr>
              <p:cNvPr id="56" name="Text Box 21"/>
              <p:cNvSpPr txBox="1">
                <a:spLocks noChangeArrowheads="1"/>
              </p:cNvSpPr>
              <p:nvPr/>
            </p:nvSpPr>
            <p:spPr bwMode="auto">
              <a:xfrm>
                <a:off x="3936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47</a:t>
                </a:r>
              </a:p>
            </p:txBody>
          </p:sp>
          <p:sp>
            <p:nvSpPr>
              <p:cNvPr id="57" name="Text Box 22"/>
              <p:cNvSpPr txBox="1">
                <a:spLocks noChangeArrowheads="1"/>
              </p:cNvSpPr>
              <p:nvPr/>
            </p:nvSpPr>
            <p:spPr bwMode="auto">
              <a:xfrm>
                <a:off x="4374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48</a:t>
                </a:r>
              </a:p>
            </p:txBody>
          </p:sp>
          <p:sp>
            <p:nvSpPr>
              <p:cNvPr id="58" name="Text Box 23"/>
              <p:cNvSpPr txBox="1">
                <a:spLocks noChangeArrowheads="1"/>
              </p:cNvSpPr>
              <p:nvPr/>
            </p:nvSpPr>
            <p:spPr bwMode="auto">
              <a:xfrm>
                <a:off x="4794" y="1263"/>
                <a:ext cx="2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49</a:t>
                </a:r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881064" y="2994025"/>
              <a:ext cx="3894138" cy="2782888"/>
              <a:chOff x="555" y="1886"/>
              <a:chExt cx="2453" cy="1753"/>
            </a:xfrm>
          </p:grpSpPr>
          <p:sp>
            <p:nvSpPr>
              <p:cNvPr id="11" name="Rectangle 35"/>
              <p:cNvSpPr>
                <a:spLocks noChangeArrowheads="1"/>
              </p:cNvSpPr>
              <p:nvPr/>
            </p:nvSpPr>
            <p:spPr bwMode="auto">
              <a:xfrm>
                <a:off x="840" y="2149"/>
                <a:ext cx="2168" cy="149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36"/>
              <p:cNvSpPr>
                <a:spLocks noChangeShapeType="1"/>
              </p:cNvSpPr>
              <p:nvPr/>
            </p:nvSpPr>
            <p:spPr bwMode="auto">
              <a:xfrm>
                <a:off x="951" y="2707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951" y="2874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38"/>
              <p:cNvSpPr>
                <a:spLocks noChangeShapeType="1"/>
              </p:cNvSpPr>
              <p:nvPr/>
            </p:nvSpPr>
            <p:spPr bwMode="auto">
              <a:xfrm>
                <a:off x="951" y="3042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39"/>
              <p:cNvSpPr>
                <a:spLocks noChangeShapeType="1"/>
              </p:cNvSpPr>
              <p:nvPr/>
            </p:nvSpPr>
            <p:spPr bwMode="auto">
              <a:xfrm>
                <a:off x="951" y="3209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40"/>
              <p:cNvSpPr>
                <a:spLocks noChangeShapeType="1"/>
              </p:cNvSpPr>
              <p:nvPr/>
            </p:nvSpPr>
            <p:spPr bwMode="auto">
              <a:xfrm>
                <a:off x="951" y="3377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41"/>
              <p:cNvSpPr>
                <a:spLocks noChangeShapeType="1"/>
              </p:cNvSpPr>
              <p:nvPr/>
            </p:nvSpPr>
            <p:spPr bwMode="auto">
              <a:xfrm>
                <a:off x="1339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42"/>
              <p:cNvSpPr>
                <a:spLocks noChangeShapeType="1"/>
              </p:cNvSpPr>
              <p:nvPr/>
            </p:nvSpPr>
            <p:spPr bwMode="auto">
              <a:xfrm>
                <a:off x="1339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43"/>
              <p:cNvSpPr>
                <a:spLocks noChangeShapeType="1"/>
              </p:cNvSpPr>
              <p:nvPr/>
            </p:nvSpPr>
            <p:spPr bwMode="auto">
              <a:xfrm>
                <a:off x="1339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44"/>
              <p:cNvSpPr>
                <a:spLocks noChangeShapeType="1"/>
              </p:cNvSpPr>
              <p:nvPr/>
            </p:nvSpPr>
            <p:spPr bwMode="auto">
              <a:xfrm>
                <a:off x="1339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45"/>
              <p:cNvSpPr>
                <a:spLocks noChangeShapeType="1"/>
              </p:cNvSpPr>
              <p:nvPr/>
            </p:nvSpPr>
            <p:spPr bwMode="auto">
              <a:xfrm>
                <a:off x="1718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46"/>
              <p:cNvSpPr>
                <a:spLocks noChangeShapeType="1"/>
              </p:cNvSpPr>
              <p:nvPr/>
            </p:nvSpPr>
            <p:spPr bwMode="auto">
              <a:xfrm>
                <a:off x="1718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47"/>
              <p:cNvSpPr>
                <a:spLocks noChangeShapeType="1"/>
              </p:cNvSpPr>
              <p:nvPr/>
            </p:nvSpPr>
            <p:spPr bwMode="auto">
              <a:xfrm>
                <a:off x="1718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48"/>
              <p:cNvSpPr>
                <a:spLocks noChangeShapeType="1"/>
              </p:cNvSpPr>
              <p:nvPr/>
            </p:nvSpPr>
            <p:spPr bwMode="auto">
              <a:xfrm>
                <a:off x="1718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49"/>
              <p:cNvSpPr>
                <a:spLocks noChangeShapeType="1"/>
              </p:cNvSpPr>
              <p:nvPr/>
            </p:nvSpPr>
            <p:spPr bwMode="auto">
              <a:xfrm>
                <a:off x="2529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50"/>
              <p:cNvSpPr>
                <a:spLocks noChangeShapeType="1"/>
              </p:cNvSpPr>
              <p:nvPr/>
            </p:nvSpPr>
            <p:spPr bwMode="auto">
              <a:xfrm>
                <a:off x="2529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1"/>
              <p:cNvSpPr>
                <a:spLocks noChangeShapeType="1"/>
              </p:cNvSpPr>
              <p:nvPr/>
            </p:nvSpPr>
            <p:spPr bwMode="auto">
              <a:xfrm>
                <a:off x="2529" y="3203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52"/>
              <p:cNvSpPr>
                <a:spLocks noChangeShapeType="1"/>
              </p:cNvSpPr>
              <p:nvPr/>
            </p:nvSpPr>
            <p:spPr bwMode="auto">
              <a:xfrm>
                <a:off x="2529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53"/>
              <p:cNvSpPr>
                <a:spLocks noChangeShapeType="1"/>
              </p:cNvSpPr>
              <p:nvPr/>
            </p:nvSpPr>
            <p:spPr bwMode="auto">
              <a:xfrm>
                <a:off x="2107" y="270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54"/>
              <p:cNvSpPr>
                <a:spLocks noChangeShapeType="1"/>
              </p:cNvSpPr>
              <p:nvPr/>
            </p:nvSpPr>
            <p:spPr bwMode="auto">
              <a:xfrm>
                <a:off x="2107" y="2868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55"/>
              <p:cNvSpPr>
                <a:spLocks noChangeShapeType="1"/>
              </p:cNvSpPr>
              <p:nvPr/>
            </p:nvSpPr>
            <p:spPr bwMode="auto">
              <a:xfrm>
                <a:off x="2107" y="3036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56"/>
              <p:cNvSpPr>
                <a:spLocks noChangeShapeType="1"/>
              </p:cNvSpPr>
              <p:nvPr/>
            </p:nvSpPr>
            <p:spPr bwMode="auto">
              <a:xfrm>
                <a:off x="2107" y="3371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80808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Text Box 57"/>
              <p:cNvSpPr txBox="1">
                <a:spLocks noChangeArrowheads="1"/>
              </p:cNvSpPr>
              <p:nvPr/>
            </p:nvSpPr>
            <p:spPr bwMode="auto">
              <a:xfrm>
                <a:off x="555" y="2564"/>
                <a:ext cx="276" cy="9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17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19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44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45</a:t>
                </a:r>
              </a:p>
              <a:p>
                <a:pPr eaLnBrk="1" hangingPunct="1"/>
                <a:r>
                  <a:rPr kumimoji="0" lang="en-US" altLang="zh-CN" sz="1800" b="1">
                    <a:effectLst/>
                    <a:latin typeface="Arial" pitchFamily="34" charset="0"/>
                  </a:rPr>
                  <a:t>48</a:t>
                </a:r>
              </a:p>
            </p:txBody>
          </p:sp>
          <p:sp>
            <p:nvSpPr>
              <p:cNvPr id="34" name="Text Box 58"/>
              <p:cNvSpPr txBox="1">
                <a:spLocks noChangeArrowheads="1"/>
              </p:cNvSpPr>
              <p:nvPr/>
            </p:nvSpPr>
            <p:spPr bwMode="auto">
              <a:xfrm>
                <a:off x="902" y="1886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C</a:t>
                </a:r>
              </a:p>
            </p:txBody>
          </p:sp>
          <p:sp>
            <p:nvSpPr>
              <p:cNvPr id="35" name="Text Box 59"/>
              <p:cNvSpPr txBox="1">
                <a:spLocks noChangeArrowheads="1"/>
              </p:cNvSpPr>
              <p:nvPr/>
            </p:nvSpPr>
            <p:spPr bwMode="auto">
              <a:xfrm>
                <a:off x="1267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P1</a:t>
                </a:r>
              </a:p>
            </p:txBody>
          </p:sp>
          <p:sp>
            <p:nvSpPr>
              <p:cNvPr id="36" name="Text Box 60"/>
              <p:cNvSpPr txBox="1">
                <a:spLocks noChangeArrowheads="1"/>
              </p:cNvSpPr>
              <p:nvPr/>
            </p:nvSpPr>
            <p:spPr bwMode="auto">
              <a:xfrm>
                <a:off x="1604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P2</a:t>
                </a:r>
              </a:p>
            </p:txBody>
          </p:sp>
          <p:sp>
            <p:nvSpPr>
              <p:cNvPr id="37" name="Text Box 61"/>
              <p:cNvSpPr txBox="1">
                <a:spLocks noChangeArrowheads="1"/>
              </p:cNvSpPr>
              <p:nvPr/>
            </p:nvSpPr>
            <p:spPr bwMode="auto">
              <a:xfrm>
                <a:off x="2025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P3</a:t>
                </a:r>
              </a:p>
            </p:txBody>
          </p:sp>
          <p:sp>
            <p:nvSpPr>
              <p:cNvPr id="38" name="Text Box 62"/>
              <p:cNvSpPr txBox="1">
                <a:spLocks noChangeArrowheads="1"/>
              </p:cNvSpPr>
              <p:nvPr/>
            </p:nvSpPr>
            <p:spPr bwMode="auto">
              <a:xfrm>
                <a:off x="2464" y="1886"/>
                <a:ext cx="35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kumimoji="0" lang="en-US" altLang="zh-CN" b="1">
                    <a:effectLst/>
                    <a:latin typeface="Arial" pitchFamily="34" charset="0"/>
                  </a:rPr>
                  <a:t>P4</a:t>
                </a:r>
              </a:p>
            </p:txBody>
          </p:sp>
        </p:grpSp>
        <p:sp>
          <p:nvSpPr>
            <p:cNvPr id="7" name="Text Box 63"/>
            <p:cNvSpPr txBox="1">
              <a:spLocks noChangeArrowheads="1"/>
            </p:cNvSpPr>
            <p:nvPr/>
          </p:nvSpPr>
          <p:spPr bwMode="auto">
            <a:xfrm>
              <a:off x="5059363" y="3348038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Patient1: exon 44 deleted</a:t>
              </a:r>
            </a:p>
          </p:txBody>
        </p:sp>
        <p:sp>
          <p:nvSpPr>
            <p:cNvPr id="8" name="Text Box 64"/>
            <p:cNvSpPr txBox="1">
              <a:spLocks noChangeArrowheads="1"/>
            </p:cNvSpPr>
            <p:nvPr/>
          </p:nvSpPr>
          <p:spPr bwMode="auto">
            <a:xfrm>
              <a:off x="5059363" y="4043363"/>
              <a:ext cx="31607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Patient2: exon 17deleted</a:t>
              </a:r>
            </a:p>
          </p:txBody>
        </p:sp>
        <p:sp>
          <p:nvSpPr>
            <p:cNvPr id="9" name="Text Box 65"/>
            <p:cNvSpPr txBox="1">
              <a:spLocks noChangeArrowheads="1"/>
            </p:cNvSpPr>
            <p:nvPr/>
          </p:nvSpPr>
          <p:spPr bwMode="auto">
            <a:xfrm>
              <a:off x="5059363" y="5434013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Patient4: exon 19 deleted</a:t>
              </a:r>
            </a:p>
          </p:txBody>
        </p:sp>
        <p:sp>
          <p:nvSpPr>
            <p:cNvPr id="10" name="Text Box 66"/>
            <p:cNvSpPr txBox="1">
              <a:spLocks noChangeArrowheads="1"/>
            </p:cNvSpPr>
            <p:nvPr/>
          </p:nvSpPr>
          <p:spPr bwMode="auto">
            <a:xfrm>
              <a:off x="5059363" y="4738688"/>
              <a:ext cx="323056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0" lang="en-US" altLang="zh-CN" sz="2000" b="1">
                  <a:effectLst/>
                  <a:latin typeface="Arial" pitchFamily="34" charset="0"/>
                </a:rPr>
                <a:t>Patient3: exon 45 deleted</a:t>
              </a:r>
            </a:p>
          </p:txBody>
        </p: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02359" y="2830858"/>
            <a:ext cx="6786610" cy="3500462"/>
            <a:chOff x="432" y="816"/>
            <a:chExt cx="2352" cy="2832"/>
          </a:xfrm>
        </p:grpSpPr>
        <p:pic>
          <p:nvPicPr>
            <p:cNvPr id="648196" name="Picture 4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79141" r="8466" b="9148"/>
            <a:stretch>
              <a:fillRect/>
            </a:stretch>
          </p:blipFill>
          <p:spPr bwMode="auto">
            <a:xfrm>
              <a:off x="432" y="2160"/>
              <a:ext cx="2352" cy="960"/>
            </a:xfrm>
            <a:prstGeom prst="rect">
              <a:avLst/>
            </a:prstGeom>
            <a:noFill/>
          </p:spPr>
        </p:pic>
        <p:pic>
          <p:nvPicPr>
            <p:cNvPr id="648197" name="Picture 5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60991" r="8466" b="22615"/>
            <a:stretch>
              <a:fillRect/>
            </a:stretch>
          </p:blipFill>
          <p:spPr bwMode="auto">
            <a:xfrm>
              <a:off x="432" y="816"/>
              <a:ext cx="2352" cy="1344"/>
            </a:xfrm>
            <a:prstGeom prst="rect">
              <a:avLst/>
            </a:prstGeom>
            <a:noFill/>
          </p:spPr>
        </p:pic>
        <p:pic>
          <p:nvPicPr>
            <p:cNvPr id="648198" name="Picture 6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92023" r="8466" b="6807"/>
            <a:stretch>
              <a:fillRect/>
            </a:stretch>
          </p:blipFill>
          <p:spPr bwMode="auto">
            <a:xfrm>
              <a:off x="432" y="3120"/>
              <a:ext cx="2352" cy="96"/>
            </a:xfrm>
            <a:prstGeom prst="rect">
              <a:avLst/>
            </a:prstGeom>
            <a:noFill/>
          </p:spPr>
        </p:pic>
        <p:pic>
          <p:nvPicPr>
            <p:cNvPr id="648199" name="Picture 7" descr="a parentage f13"/>
            <p:cNvPicPr>
              <a:picLocks noChangeAspect="1" noChangeArrowheads="1"/>
            </p:cNvPicPr>
            <p:nvPr/>
          </p:nvPicPr>
          <p:blipFill>
            <a:blip r:embed="rId2" cstate="print"/>
            <a:srcRect l="8571" t="90852" r="8466" b="3293"/>
            <a:stretch>
              <a:fillRect/>
            </a:stretch>
          </p:blipFill>
          <p:spPr bwMode="auto">
            <a:xfrm>
              <a:off x="432" y="3168"/>
              <a:ext cx="2352" cy="480"/>
            </a:xfrm>
            <a:prstGeom prst="rect">
              <a:avLst/>
            </a:prstGeom>
            <a:noFill/>
          </p:spPr>
        </p:pic>
      </p:grpSp>
      <p:sp>
        <p:nvSpPr>
          <p:cNvPr id="10" name="Rectangle 9"/>
          <p:cNvSpPr/>
          <p:nvPr/>
        </p:nvSpPr>
        <p:spPr bwMode="auto">
          <a:xfrm>
            <a:off x="1357290" y="3857628"/>
            <a:ext cx="714380" cy="1357322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72264" y="3857628"/>
            <a:ext cx="714380" cy="1285884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786314" y="4071942"/>
            <a:ext cx="785818" cy="1071570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1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JO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2"/>
          <p:cNvSpPr>
            <a:spLocks noRot="1" noChangeArrowheads="1"/>
          </p:cNvSpPr>
          <p:nvPr/>
        </p:nvSpPr>
        <p:spPr bwMode="auto">
          <a:xfrm>
            <a:off x="510425" y="956815"/>
            <a:ext cx="8077200" cy="10668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/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Applications of some genetic tests:</a:t>
            </a:r>
            <a:br>
              <a:rPr lang="en-US" sz="3200" b="1" dirty="0" smtClean="0">
                <a:solidFill>
                  <a:schemeClr val="tx2"/>
                </a:solidFill>
                <a:latin typeface="+mj-lt"/>
              </a:rPr>
            </a:b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** Forensic (</a:t>
            </a:r>
            <a:r>
              <a:rPr lang="en-US" altLang="en-US" sz="3200" b="1" dirty="0" smtClean="0">
                <a:solidFill>
                  <a:schemeClr val="tx2"/>
                </a:solidFill>
                <a:latin typeface="+mj-lt"/>
              </a:rPr>
              <a:t>Paternity testing)</a:t>
            </a:r>
          </a:p>
          <a:p>
            <a:pPr algn="l"/>
            <a:endParaRPr lang="en-US" altLang="zh-CN" sz="32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09532" y="2023615"/>
            <a:ext cx="8258204" cy="161448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determine the genetic father of a specific child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20688"/>
            <a:ext cx="8401080" cy="45259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0400" u="sng" dirty="0">
                <a:solidFill>
                  <a:srgbClr val="CC3300"/>
                </a:solidFill>
                <a:ea typeface="+mj-ea"/>
                <a:cs typeface="+mj-cs"/>
              </a:rPr>
              <a:t>4.1</a:t>
            </a:r>
            <a:r>
              <a:rPr lang="en-US" sz="10400" u="sng" dirty="0">
                <a:solidFill>
                  <a:srgbClr val="CC3300"/>
                </a:solidFill>
                <a:ea typeface="+mj-ea"/>
                <a:cs typeface="+mj-cs"/>
              </a:rPr>
              <a:t>. Prenatal genetic </a:t>
            </a:r>
            <a:r>
              <a:rPr lang="en-US" sz="10400" u="sng" dirty="0">
                <a:solidFill>
                  <a:srgbClr val="CC3300"/>
                </a:solidFill>
                <a:ea typeface="+mj-ea"/>
                <a:cs typeface="+mj-cs"/>
              </a:rPr>
              <a:t>testing</a:t>
            </a:r>
          </a:p>
          <a:p>
            <a:r>
              <a:rPr lang="en-US" sz="8000" dirty="0">
                <a:solidFill>
                  <a:srgbClr val="000000"/>
                </a:solidFill>
              </a:rPr>
              <a:t>Detect genetic disorders and birth defects. &gt; 200 single gene disorders can be diagnosed. Testing done </a:t>
            </a:r>
            <a:r>
              <a:rPr lang="en-US" sz="8000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</a:t>
            </a:r>
            <a:r>
              <a:rPr lang="en-US" sz="8000" u="sng" dirty="0">
                <a:solidFill>
                  <a:srgbClr val="000000"/>
                </a:solidFill>
              </a:rPr>
              <a:t> when a family history </a:t>
            </a:r>
            <a:r>
              <a:rPr lang="en-US" sz="8000" dirty="0">
                <a:solidFill>
                  <a:srgbClr val="000000"/>
                </a:solidFill>
              </a:rPr>
              <a:t>or other risk</a:t>
            </a:r>
            <a:r>
              <a:rPr lang="en-US" sz="8000" b="1" dirty="0" smtClean="0">
                <a:solidFill>
                  <a:srgbClr val="CC3300"/>
                </a:solidFill>
                <a:ea typeface="+mj-ea"/>
                <a:cs typeface="+mj-cs"/>
              </a:rPr>
              <a:t> </a:t>
            </a:r>
          </a:p>
          <a:p>
            <a:pPr lvl="0">
              <a:buNone/>
              <a:defRPr/>
            </a:pPr>
            <a:r>
              <a:rPr lang="en-US" sz="12800" b="1" dirty="0">
                <a:solidFill>
                  <a:srgbClr val="CC3300"/>
                </a:solidFill>
              </a:rPr>
              <a:t>a. Ultrasound: </a:t>
            </a:r>
            <a:r>
              <a:rPr lang="en-US" sz="8000" dirty="0">
                <a:solidFill>
                  <a:srgbClr val="000000"/>
                </a:solidFill>
              </a:rPr>
              <a:t>Noninvasive, uses reflected sound waves converted to an image. </a:t>
            </a:r>
            <a:r>
              <a:rPr lang="en-US" sz="8000" b="1" dirty="0">
                <a:solidFill>
                  <a:srgbClr val="000000"/>
                </a:solidFill>
              </a:rPr>
              <a:t>Transducer</a:t>
            </a:r>
            <a:r>
              <a:rPr lang="en-US" sz="8000" dirty="0">
                <a:solidFill>
                  <a:srgbClr val="000000"/>
                </a:solidFill>
              </a:rPr>
              <a:t> placed on abdomen</a:t>
            </a:r>
          </a:p>
          <a:p>
            <a:pPr lvl="0">
              <a:defRPr/>
            </a:pPr>
            <a:r>
              <a:rPr lang="en-US" sz="8000" dirty="0">
                <a:solidFill>
                  <a:srgbClr val="000000"/>
                </a:solidFill>
              </a:rPr>
              <a:t>See</a:t>
            </a:r>
            <a:r>
              <a:rPr lang="en-US" sz="8000" u="sng" dirty="0">
                <a:solidFill>
                  <a:srgbClr val="000000"/>
                </a:solidFill>
              </a:rPr>
              <a:t> physical </a:t>
            </a:r>
            <a:r>
              <a:rPr lang="en-US" sz="8000" dirty="0">
                <a:solidFill>
                  <a:srgbClr val="000000"/>
                </a:solidFill>
              </a:rPr>
              <a:t>features of fetus, not chromosomes. May identify some chromosomal abnormalities by physical </a:t>
            </a:r>
            <a:r>
              <a:rPr lang="en-US" sz="8000" dirty="0" smtClean="0">
                <a:solidFill>
                  <a:srgbClr val="000000"/>
                </a:solidFill>
              </a:rPr>
              <a:t>features</a:t>
            </a:r>
          </a:p>
          <a:p>
            <a:pPr lvl="0">
              <a:buNone/>
              <a:defRPr/>
            </a:pPr>
            <a:r>
              <a:rPr lang="en-US" sz="12800" b="1" dirty="0">
                <a:solidFill>
                  <a:srgbClr val="CC3300"/>
                </a:solidFill>
                <a:latin typeface="Arial" charset="0"/>
              </a:rPr>
              <a:t>b. Amniocentesis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Diagnose &gt; 100 disorders, cells analyzed for </a:t>
            </a:r>
            <a:r>
              <a:rPr lang="en-US" sz="8000" b="1" i="1" kern="1200" dirty="0">
                <a:solidFill>
                  <a:srgbClr val="0070C0"/>
                </a:solidFill>
                <a:latin typeface="Arial" charset="0"/>
              </a:rPr>
              <a:t>chromosomal and biochemical disorders.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Risk of </a:t>
            </a:r>
            <a:r>
              <a:rPr lang="en-US" sz="8000" b="1" u="sng" kern="1200" dirty="0">
                <a:solidFill>
                  <a:srgbClr val="002060"/>
                </a:solidFill>
                <a:latin typeface="Arial" charset="0"/>
              </a:rPr>
              <a:t>infection</a:t>
            </a:r>
            <a:r>
              <a:rPr lang="en-US" sz="8000" b="1" kern="12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and </a:t>
            </a:r>
            <a:r>
              <a:rPr lang="en-US" sz="8000" b="1" kern="1200" dirty="0">
                <a:solidFill>
                  <a:srgbClr val="002060"/>
                </a:solidFill>
                <a:latin typeface="Arial" charset="0"/>
              </a:rPr>
              <a:t>spontaneous a</a:t>
            </a:r>
            <a:r>
              <a:rPr lang="en-US" sz="8000" b="1" u="sng" kern="1200" dirty="0">
                <a:solidFill>
                  <a:srgbClr val="002060"/>
                </a:solidFill>
                <a:latin typeface="Arial" charset="0"/>
              </a:rPr>
              <a:t>bortion</a:t>
            </a:r>
            <a:r>
              <a:rPr lang="en-US" sz="8000" b="1" kern="1200" dirty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sz="8000" kern="1200" dirty="0" smtClean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endParaRPr lang="en-US" sz="8000" dirty="0">
              <a:solidFill>
                <a:srgbClr val="000000"/>
              </a:solidFill>
              <a:latin typeface="Arial" charset="0"/>
            </a:endParaRPr>
          </a:p>
          <a:p>
            <a:pPr marL="0" lvl="0" indent="0">
              <a:spcBef>
                <a:spcPct val="0"/>
              </a:spcBef>
              <a:buFont typeface="Arial" pitchFamily="34" charset="0"/>
              <a:buChar char="•"/>
            </a:pPr>
            <a:r>
              <a:rPr lang="en-US" sz="8000" kern="1200" dirty="0" smtClean="0">
                <a:solidFill>
                  <a:srgbClr val="000000"/>
                </a:solidFill>
                <a:latin typeface="Arial" charset="0"/>
              </a:rPr>
              <a:t>Normally </a:t>
            </a:r>
            <a:r>
              <a:rPr lang="en-US" sz="8000" b="1" u="sng" kern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only</a:t>
            </a:r>
            <a:r>
              <a:rPr lang="en-US" sz="8000" kern="1200" dirty="0">
                <a:solidFill>
                  <a:srgbClr val="000000"/>
                </a:solidFill>
                <a:latin typeface="Arial" charset="0"/>
              </a:rPr>
              <a:t> used when: - Advanced </a:t>
            </a:r>
            <a:r>
              <a:rPr lang="en-US" sz="8000" kern="1200" dirty="0">
                <a:solidFill>
                  <a:srgbClr val="C00000"/>
                </a:solidFill>
                <a:latin typeface="Arial" charset="0"/>
              </a:rPr>
              <a:t>maternal age.  - History of chromosomal disorder.   - Parent with chromosomal abnormality.   -Mother carrier of X-linked disorder</a:t>
            </a:r>
            <a:endParaRPr lang="en-US" sz="8000" kern="1200" dirty="0">
              <a:solidFill>
                <a:srgbClr val="000000"/>
              </a:solidFill>
              <a:latin typeface="Arial" charset="0"/>
            </a:endParaRPr>
          </a:p>
          <a:p>
            <a:pPr lvl="0">
              <a:defRPr/>
            </a:pPr>
            <a:endParaRPr lang="en-US" sz="12800" dirty="0" smtClean="0">
              <a:solidFill>
                <a:srgbClr val="000000"/>
              </a:solidFill>
            </a:endParaRPr>
          </a:p>
          <a:p>
            <a:pPr>
              <a:spcAft>
                <a:spcPct val="20000"/>
              </a:spcAft>
              <a:buFont typeface="Wingdings" pitchFamily="2" charset="2"/>
              <a:buChar char="Ø"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329642" cy="453708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c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. </a:t>
            </a:r>
            <a:r>
              <a:rPr lang="en-US" sz="2800" dirty="0" err="1" smtClean="0">
                <a:latin typeface="+mn-lt"/>
                <a:ea typeface="+mn-ea"/>
                <a:cs typeface="+mn-cs"/>
              </a:rPr>
              <a:t>Preimplantation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smtClean="0">
                <a:latin typeface="+mn-lt"/>
                <a:ea typeface="+mn-ea"/>
                <a:cs typeface="+mn-cs"/>
              </a:rPr>
              <a:t>Genetic Diagnosis </a:t>
            </a:r>
            <a:endParaRPr lang="en-US" sz="2800" dirty="0">
              <a:latin typeface="+mn-lt"/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186766" cy="5857892"/>
          </a:xfrm>
          <a:solidFill>
            <a:schemeClr val="bg1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Eggs collected, fertilized, allowed to develop.</a:t>
            </a:r>
          </a:p>
          <a:p>
            <a:r>
              <a:rPr lang="en-US" sz="2000" dirty="0" smtClean="0"/>
              <a:t>~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day of fertilization, embryo has 6–8 cells.</a:t>
            </a:r>
          </a:p>
          <a:p>
            <a:r>
              <a:rPr lang="en-US" sz="2000" dirty="0" smtClean="0"/>
              <a:t>For PGD, one cell, </a:t>
            </a:r>
            <a:r>
              <a:rPr lang="en-US" sz="2000" b="1" u="sng" dirty="0" smtClean="0">
                <a:solidFill>
                  <a:srgbClr val="669900"/>
                </a:solidFill>
              </a:rPr>
              <a:t>a </a:t>
            </a:r>
            <a:r>
              <a:rPr lang="en-US" sz="2000" b="1" u="sng" dirty="0" err="1" smtClean="0">
                <a:solidFill>
                  <a:srgbClr val="669900"/>
                </a:solidFill>
              </a:rPr>
              <a:t>blastomere</a:t>
            </a:r>
            <a:r>
              <a:rPr lang="en-US" sz="2000" b="1" dirty="0" smtClean="0"/>
              <a:t>, </a:t>
            </a:r>
            <a:r>
              <a:rPr lang="en-US" sz="2000" dirty="0" smtClean="0"/>
              <a:t>is removed.</a:t>
            </a:r>
          </a:p>
          <a:p>
            <a:r>
              <a:rPr lang="en-US" sz="2000" b="1" i="1" dirty="0" smtClean="0">
                <a:solidFill>
                  <a:srgbClr val="669900"/>
                </a:solidFill>
              </a:rPr>
              <a:t>DNA extracted </a:t>
            </a:r>
            <a:r>
              <a:rPr lang="en-US" sz="2000" dirty="0" smtClean="0"/>
              <a:t>and tested (DNA analysis, </a:t>
            </a:r>
            <a:r>
              <a:rPr lang="en-US" sz="2000" dirty="0" err="1" smtClean="0"/>
              <a:t>karyotyping</a:t>
            </a:r>
            <a:r>
              <a:rPr lang="en-US" sz="2000" dirty="0" smtClean="0"/>
              <a:t>, biochemical analysis for PKU).</a:t>
            </a:r>
          </a:p>
          <a:p>
            <a:r>
              <a:rPr lang="en-US" sz="2000" dirty="0" smtClean="0"/>
              <a:t>Embryo without genetic disorder are </a:t>
            </a:r>
            <a:r>
              <a:rPr lang="en-US" sz="2000" dirty="0" smtClean="0">
                <a:solidFill>
                  <a:srgbClr val="0070C0"/>
                </a:solidFill>
              </a:rPr>
              <a:t>implanted into mother.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5. Newborn Screening</a:t>
            </a:r>
          </a:p>
          <a:p>
            <a:r>
              <a:rPr lang="en-US" sz="2000" i="1" dirty="0" smtClean="0">
                <a:solidFill>
                  <a:srgbClr val="002060"/>
                </a:solidFill>
              </a:rPr>
              <a:t>identifies individuals who have an increased chance of having a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</a:t>
            </a:r>
            <a:r>
              <a:rPr lang="en-US" sz="2000" i="1" dirty="0" smtClean="0">
                <a:solidFill>
                  <a:srgbClr val="002060"/>
                </a:solidFill>
              </a:rPr>
              <a:t>genetic disorder  </a:t>
            </a:r>
            <a:r>
              <a:rPr lang="en-US" sz="2000" dirty="0" smtClean="0">
                <a:solidFill>
                  <a:srgbClr val="000000"/>
                </a:solidFill>
              </a:rPr>
              <a:t>so that </a:t>
            </a:r>
            <a:r>
              <a:rPr lang="en-US" sz="2000" b="1" u="sng" dirty="0" smtClean="0">
                <a:solidFill>
                  <a:srgbClr val="669900"/>
                </a:solidFill>
              </a:rPr>
              <a:t>treatment can be started as soon as possible</a:t>
            </a:r>
            <a:r>
              <a:rPr lang="en-US" sz="2000" u="sng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performed on a small blood sample, which is taken by pricking the </a:t>
            </a:r>
            <a:r>
              <a:rPr lang="en-US" sz="2000" b="1" u="sng" dirty="0" smtClean="0">
                <a:solidFill>
                  <a:schemeClr val="tx2"/>
                </a:solidFill>
              </a:rPr>
              <a:t>baby’s heel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00"/>
                </a:solidFill>
              </a:rPr>
              <a:t>a parent will usually only receive the result if it is positive. if the test </a:t>
            </a:r>
            <a:r>
              <a:rPr lang="en-US" sz="2000" dirty="0" smtClean="0">
                <a:solidFill>
                  <a:srgbClr val="002060"/>
                </a:solidFill>
              </a:rPr>
              <a:t>result is positive, additional testing is needed </a:t>
            </a:r>
            <a:r>
              <a:rPr lang="en-US" sz="2000" dirty="0" smtClean="0">
                <a:solidFill>
                  <a:srgbClr val="000000"/>
                </a:solidFill>
              </a:rPr>
              <a:t>to determine whether the baby has a genetic disorder.</a:t>
            </a:r>
          </a:p>
          <a:p>
            <a:pPr marL="342900" lvl="1" indent="-342900"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performed </a:t>
            </a:r>
            <a:r>
              <a:rPr lang="en-US" sz="2000" b="1" i="1" dirty="0" smtClean="0">
                <a:solidFill>
                  <a:srgbClr val="669900"/>
                </a:solidFill>
              </a:rPr>
              <a:t>routinely at birth</a:t>
            </a:r>
          </a:p>
          <a:p>
            <a:pPr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4" name="Picture1" descr="07f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5" y="714356"/>
            <a:ext cx="17145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15884"/>
            <a:ext cx="8786842" cy="927100"/>
          </a:xfrm>
          <a:solidFill>
            <a:schemeClr val="bg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sz="2800" dirty="0" smtClean="0"/>
              <a:t>Types of genetic tests: </a:t>
            </a:r>
            <a:endParaRPr lang="en-US" sz="28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57158" y="1071546"/>
            <a:ext cx="8329642" cy="23574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>
                <a:solidFill>
                  <a:srgbClr val="CC0000"/>
                </a:solidFill>
              </a:rPr>
              <a:t>I</a:t>
            </a:r>
            <a:r>
              <a:rPr lang="en-US" sz="2400" dirty="0" smtClean="0">
                <a:solidFill>
                  <a:srgbClr val="CC0000"/>
                </a:solidFill>
              </a:rPr>
              <a:t>. Constitutional (affect germ cells)</a:t>
            </a:r>
            <a:endParaRPr lang="en-US" sz="2400" dirty="0">
              <a:solidFill>
                <a:srgbClr val="CC0000"/>
              </a:solidFill>
            </a:endParaRPr>
          </a:p>
          <a:p>
            <a:pPr lvl="1"/>
            <a:r>
              <a:rPr lang="en-US" b="1" dirty="0"/>
              <a:t>Tests for mutations that </a:t>
            </a:r>
            <a:r>
              <a:rPr lang="en-US" b="1" u="sng" dirty="0">
                <a:solidFill>
                  <a:srgbClr val="669900"/>
                </a:solidFill>
              </a:rPr>
              <a:t>affect ALL CELLS </a:t>
            </a:r>
            <a:r>
              <a:rPr lang="en-US" b="1" dirty="0"/>
              <a:t>in the body, and have been there </a:t>
            </a:r>
            <a:r>
              <a:rPr lang="en-US" b="1" dirty="0">
                <a:solidFill>
                  <a:srgbClr val="0070C0"/>
                </a:solidFill>
              </a:rPr>
              <a:t>since conception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II. Acquired (affect somatic cells)</a:t>
            </a:r>
            <a:endParaRPr lang="en-US" sz="2400" dirty="0">
              <a:solidFill>
                <a:srgbClr val="CC0000"/>
              </a:solidFill>
            </a:endParaRPr>
          </a:p>
          <a:p>
            <a:pPr lvl="1"/>
            <a:r>
              <a:rPr lang="en-US" b="1" dirty="0"/>
              <a:t>Tests for changes that </a:t>
            </a:r>
            <a:r>
              <a:rPr lang="en-US" b="1" dirty="0">
                <a:solidFill>
                  <a:srgbClr val="669900"/>
                </a:solidFill>
              </a:rPr>
              <a:t>affect </a:t>
            </a:r>
            <a:r>
              <a:rPr lang="en-US" b="1" u="sng" dirty="0">
                <a:solidFill>
                  <a:srgbClr val="669900"/>
                </a:solidFill>
              </a:rPr>
              <a:t>only certain cells </a:t>
            </a:r>
            <a:r>
              <a:rPr lang="en-US" b="1" dirty="0"/>
              <a:t>or </a:t>
            </a:r>
            <a:r>
              <a:rPr lang="en-US" b="1" dirty="0">
                <a:solidFill>
                  <a:srgbClr val="669900"/>
                </a:solidFill>
              </a:rPr>
              <a:t>cell types</a:t>
            </a:r>
            <a:r>
              <a:rPr lang="en-US" b="1" dirty="0"/>
              <a:t> in the body, and that occurred </a:t>
            </a:r>
            <a:r>
              <a:rPr lang="en-US" b="1" dirty="0">
                <a:solidFill>
                  <a:srgbClr val="0070C0"/>
                </a:solidFill>
              </a:rPr>
              <a:t>later in </a:t>
            </a:r>
            <a:r>
              <a:rPr lang="en-US" b="1" dirty="0" smtClean="0">
                <a:solidFill>
                  <a:srgbClr val="0070C0"/>
                </a:solidFill>
              </a:rPr>
              <a:t>life.</a:t>
            </a:r>
          </a:p>
          <a:p>
            <a:pPr lvl="1">
              <a:buNone/>
            </a:pPr>
            <a:r>
              <a:rPr lang="en-US" b="1" dirty="0" smtClean="0"/>
              <a:t>Genetic testing includes:</a:t>
            </a:r>
            <a:endParaRPr lang="en-US" b="1" dirty="0">
              <a:solidFill>
                <a:srgbClr val="0070C0"/>
              </a:solidFill>
            </a:endParaRP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Direct genetic testing (Molecular): </a:t>
            </a:r>
            <a:r>
              <a:rPr lang="en-US" dirty="0" smtClean="0"/>
              <a:t> examination of DNA (or RNA) to determine if mutations are present. </a:t>
            </a: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Cytogenetic testing: </a:t>
            </a:r>
            <a:r>
              <a:rPr lang="en-US" dirty="0" smtClean="0"/>
              <a:t>examination of the </a:t>
            </a:r>
            <a:r>
              <a:rPr lang="en-US" u="sng" dirty="0" smtClean="0">
                <a:solidFill>
                  <a:srgbClr val="FF0000"/>
                </a:solidFill>
              </a:rPr>
              <a:t>chromosomes</a:t>
            </a:r>
            <a:r>
              <a:rPr lang="en-US" dirty="0" smtClean="0"/>
              <a:t> for visible alterations that indicate a genetic defect. (karyotyping)</a:t>
            </a:r>
          </a:p>
          <a:p>
            <a:pPr marL="457200" indent="-457200">
              <a:spcAft>
                <a:spcPct val="50000"/>
              </a:spcAft>
              <a:buFont typeface="Times" charset="0"/>
              <a:buAutoNum type="arabicPeriod"/>
            </a:pPr>
            <a:r>
              <a:rPr lang="en-US" dirty="0" smtClean="0">
                <a:solidFill>
                  <a:srgbClr val="0070C0"/>
                </a:solidFill>
              </a:rPr>
              <a:t>Biochemical genetic testing: </a:t>
            </a:r>
            <a:r>
              <a:rPr lang="en-US" dirty="0" smtClean="0"/>
              <a:t>assay for specific </a:t>
            </a:r>
            <a:r>
              <a:rPr lang="en-US" u="sng" dirty="0" smtClean="0">
                <a:solidFill>
                  <a:srgbClr val="FF0000"/>
                </a:solidFill>
              </a:rPr>
              <a:t>metabolites</a:t>
            </a:r>
            <a:r>
              <a:rPr lang="en-US" dirty="0" smtClean="0"/>
              <a:t> that indicate a genetic disease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68186" y="188640"/>
            <a:ext cx="6829444" cy="6264696"/>
          </a:xfrm>
        </p:spPr>
        <p:txBody>
          <a:bodyPr>
            <a:normAutofit lnSpcReduction="10000"/>
          </a:bodyPr>
          <a:lstStyle/>
          <a:p>
            <a:pPr marL="857250" indent="-857250">
              <a:buNone/>
            </a:pPr>
            <a:r>
              <a:rPr lang="en-US" sz="2400" b="1" u="sng" dirty="0" smtClean="0">
                <a:solidFill>
                  <a:schemeClr val="tx2"/>
                </a:solidFill>
              </a:rPr>
              <a:t>1. Molecular Test: </a:t>
            </a:r>
            <a:r>
              <a:rPr lang="en-US" sz="2400" b="1" dirty="0" smtClean="0">
                <a:solidFill>
                  <a:schemeClr val="tx2"/>
                </a:solidFill>
              </a:rPr>
              <a:t>Example</a:t>
            </a:r>
          </a:p>
          <a:p>
            <a:r>
              <a:rPr lang="en-US" sz="2000" dirty="0" smtClean="0">
                <a:solidFill>
                  <a:srgbClr val="669900"/>
                </a:solidFill>
              </a:rPr>
              <a:t>Analysis of </a:t>
            </a:r>
            <a:r>
              <a:rPr lang="en-US" sz="2000" b="1" dirty="0" smtClean="0">
                <a:solidFill>
                  <a:srgbClr val="669900"/>
                </a:solidFill>
              </a:rPr>
              <a:t>DNA sequence </a:t>
            </a:r>
            <a:r>
              <a:rPr lang="en-US" sz="2000" dirty="0" smtClean="0"/>
              <a:t>in patient with a rare inherited disease (</a:t>
            </a:r>
            <a:r>
              <a:rPr lang="en-US" sz="2000" dirty="0" smtClean="0">
                <a:solidFill>
                  <a:srgbClr val="CC0000"/>
                </a:solidFill>
              </a:rPr>
              <a:t>Muscular Dystrophy ).  </a:t>
            </a:r>
          </a:p>
          <a:p>
            <a:r>
              <a:rPr lang="en-US" sz="2000" dirty="0" smtClean="0">
                <a:solidFill>
                  <a:srgbClr val="CC0000"/>
                </a:solidFill>
              </a:rPr>
              <a:t> --</a:t>
            </a:r>
            <a:r>
              <a:rPr lang="en-US" sz="2000" dirty="0" smtClean="0"/>
              <a:t>Gene: DMD</a:t>
            </a:r>
          </a:p>
          <a:p>
            <a:pPr lvl="1"/>
            <a:r>
              <a:rPr lang="en-US" sz="2000" dirty="0" smtClean="0"/>
              <a:t>Clinical Picture:  - progressive muscle weakness starting in early childhood.  wheelchair by age 12.         </a:t>
            </a:r>
          </a:p>
          <a:p>
            <a:r>
              <a:rPr lang="en-US" sz="2000" dirty="0" smtClean="0"/>
              <a:t>Obtain blood sample from child</a:t>
            </a:r>
          </a:p>
          <a:p>
            <a:r>
              <a:rPr lang="en-US" sz="2000" dirty="0" smtClean="0"/>
              <a:t>Read the </a:t>
            </a:r>
            <a:r>
              <a:rPr lang="en-US" sz="2000" b="1" i="1" u="sng" dirty="0" smtClean="0">
                <a:solidFill>
                  <a:srgbClr val="00B050"/>
                </a:solidFill>
              </a:rPr>
              <a:t>DNA sequence </a:t>
            </a:r>
            <a:r>
              <a:rPr lang="en-US" sz="2000" dirty="0" smtClean="0"/>
              <a:t>of the </a:t>
            </a:r>
            <a:r>
              <a:rPr lang="en-US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DMD gene.</a:t>
            </a:r>
          </a:p>
          <a:p>
            <a:r>
              <a:rPr lang="en-US" sz="2000" dirty="0" smtClean="0"/>
              <a:t>Identify the mutation that caused the disease</a:t>
            </a:r>
          </a:p>
          <a:p>
            <a:pPr marL="0" indent="0">
              <a:buNone/>
            </a:pPr>
            <a:r>
              <a:rPr lang="en-US" sz="2400" b="1" u="sng" dirty="0">
                <a:solidFill>
                  <a:schemeClr val="tx2"/>
                </a:solidFill>
              </a:rPr>
              <a:t>2. Cytogenetic Test</a:t>
            </a:r>
            <a:r>
              <a:rPr lang="en-US" sz="2400" b="1" u="sng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000000"/>
                </a:solidFill>
              </a:rPr>
              <a:t>Karyotype</a:t>
            </a:r>
            <a:r>
              <a:rPr lang="en-US" sz="2400" dirty="0">
                <a:solidFill>
                  <a:srgbClr val="000000"/>
                </a:solidFill>
              </a:rPr>
              <a:t> – to examine the chromosomal complement of an individual including </a:t>
            </a:r>
            <a:r>
              <a:rPr lang="en-US" sz="2400" i="1" u="sng" dirty="0">
                <a:solidFill>
                  <a:srgbClr val="0070C0"/>
                </a:solidFill>
              </a:rPr>
              <a:t>number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>
                <a:solidFill>
                  <a:srgbClr val="0070C0"/>
                </a:solidFill>
              </a:rPr>
              <a:t>form</a:t>
            </a:r>
            <a:r>
              <a:rPr lang="en-US" sz="2400" dirty="0">
                <a:solidFill>
                  <a:srgbClr val="000000"/>
                </a:solidFill>
              </a:rPr>
              <a:t>, and </a:t>
            </a:r>
            <a:r>
              <a:rPr lang="en-US" sz="2400" i="1" u="sng" dirty="0">
                <a:solidFill>
                  <a:srgbClr val="0070C0"/>
                </a:solidFill>
              </a:rPr>
              <a:t>size</a:t>
            </a:r>
            <a:r>
              <a:rPr lang="en-US" sz="2400" dirty="0">
                <a:solidFill>
                  <a:srgbClr val="000000"/>
                </a:solidFill>
              </a:rPr>
              <a:t> of the </a:t>
            </a:r>
            <a:r>
              <a:rPr lang="en-US" sz="2400" dirty="0" smtClean="0">
                <a:solidFill>
                  <a:srgbClr val="000000"/>
                </a:solidFill>
              </a:rPr>
              <a:t>chromosomes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202124"/>
                </a:solidFill>
                <a:latin typeface="HelveticaNeue"/>
              </a:rPr>
              <a:t>a </a:t>
            </a:r>
            <a:r>
              <a:rPr lang="en-US" sz="2400" b="1" dirty="0">
                <a:solidFill>
                  <a:srgbClr val="202124"/>
                </a:solidFill>
                <a:latin typeface="HelveticaNeue"/>
              </a:rPr>
              <a:t>trisomy</a:t>
            </a:r>
            <a:r>
              <a:rPr lang="en-US" sz="2400" dirty="0">
                <a:solidFill>
                  <a:srgbClr val="202124"/>
                </a:solidFill>
                <a:latin typeface="HelveticaNeue"/>
              </a:rPr>
              <a:t> has 47 chromosomes instead of </a:t>
            </a:r>
            <a:r>
              <a:rPr lang="en-US" sz="2400" dirty="0" smtClean="0">
                <a:solidFill>
                  <a:srgbClr val="202124"/>
                </a:solidFill>
                <a:latin typeface="HelveticaNeue"/>
              </a:rPr>
              <a:t>46.e.g </a:t>
            </a:r>
            <a:r>
              <a:rPr lang="en-US" sz="2400" dirty="0">
                <a:solidFill>
                  <a:srgbClr val="202124"/>
                </a:solidFill>
                <a:latin typeface="HelveticaNeue"/>
              </a:rPr>
              <a:t>Down syndrome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7630" y="24150"/>
            <a:ext cx="1714512" cy="362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 bwMode="auto">
          <a:xfrm rot="20941010">
            <a:off x="7900245" y="3529069"/>
            <a:ext cx="309283" cy="90715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214290"/>
            <a:ext cx="8229600" cy="927100"/>
          </a:xfrm>
        </p:spPr>
        <p:txBody>
          <a:bodyPr/>
          <a:lstStyle/>
          <a:p>
            <a:pPr marL="857250" indent="-857250"/>
            <a:r>
              <a:rPr lang="en-US" sz="3200" u="sng" dirty="0" smtClean="0">
                <a:solidFill>
                  <a:srgbClr val="0000FF"/>
                </a:solidFill>
              </a:rPr>
              <a:t>3. Biochemical </a:t>
            </a:r>
            <a:r>
              <a:rPr lang="en-US" sz="3200" u="sng" dirty="0">
                <a:solidFill>
                  <a:srgbClr val="0000FF"/>
                </a:solidFill>
              </a:rPr>
              <a:t>Test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14366" y="135729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300" dirty="0"/>
              <a:t>Analyzes the </a:t>
            </a:r>
            <a:r>
              <a:rPr lang="en-US" sz="2300" i="1" dirty="0">
                <a:solidFill>
                  <a:srgbClr val="7030A0"/>
                </a:solidFill>
              </a:rPr>
              <a:t>quantity of a downstream </a:t>
            </a:r>
            <a:r>
              <a:rPr lang="en-US" sz="2300" i="1" u="sng" dirty="0">
                <a:solidFill>
                  <a:srgbClr val="7030A0"/>
                </a:solidFill>
              </a:rPr>
              <a:t>product of a gene </a:t>
            </a:r>
            <a:r>
              <a:rPr lang="en-US" sz="2300" dirty="0"/>
              <a:t>(e.g. not looking directly at the gene, or the chromosome).</a:t>
            </a:r>
          </a:p>
          <a:p>
            <a:r>
              <a:rPr lang="en-US" sz="2300" dirty="0"/>
              <a:t>Example: Newborn </a:t>
            </a:r>
            <a:r>
              <a:rPr lang="en-US" sz="2300" dirty="0" smtClean="0"/>
              <a:t>Screening.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To determine if </a:t>
            </a:r>
            <a:r>
              <a:rPr lang="en-US" sz="2300" u="sng" dirty="0" smtClean="0">
                <a:solidFill>
                  <a:srgbClr val="000000"/>
                </a:solidFill>
              </a:rPr>
              <a:t>enzymes</a:t>
            </a:r>
            <a:r>
              <a:rPr lang="en-US" sz="2300" dirty="0" smtClean="0">
                <a:solidFill>
                  <a:srgbClr val="000000"/>
                </a:solidFill>
              </a:rPr>
              <a:t> in the body are abnormal in some way.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performed on a </a:t>
            </a:r>
            <a:r>
              <a:rPr lang="en-US" sz="2300" dirty="0" smtClean="0">
                <a:solidFill>
                  <a:schemeClr val="tx2"/>
                </a:solidFill>
              </a:rPr>
              <a:t>blood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urine</a:t>
            </a:r>
            <a:r>
              <a:rPr lang="en-US" sz="2300" dirty="0" smtClean="0">
                <a:solidFill>
                  <a:srgbClr val="000000"/>
                </a:solidFill>
              </a:rPr>
              <a:t>, </a:t>
            </a:r>
            <a:r>
              <a:rPr lang="en-US" sz="2300" dirty="0" smtClean="0">
                <a:solidFill>
                  <a:schemeClr val="tx2"/>
                </a:solidFill>
              </a:rPr>
              <a:t>spinal fluid</a:t>
            </a:r>
            <a:r>
              <a:rPr lang="en-US" sz="2300" dirty="0" smtClean="0">
                <a:solidFill>
                  <a:srgbClr val="000000"/>
                </a:solidFill>
              </a:rPr>
              <a:t>, or </a:t>
            </a:r>
            <a:r>
              <a:rPr lang="en-US" sz="2300" dirty="0" smtClean="0">
                <a:solidFill>
                  <a:schemeClr val="tx2"/>
                </a:solidFill>
              </a:rPr>
              <a:t>other</a:t>
            </a:r>
            <a:r>
              <a:rPr lang="en-US" sz="2300" dirty="0" smtClean="0">
                <a:solidFill>
                  <a:srgbClr val="000000"/>
                </a:solidFill>
              </a:rPr>
              <a:t> tissue sample.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the disease is usually the result of a mutation that causes an </a:t>
            </a:r>
            <a:r>
              <a:rPr lang="en-US" sz="2300" b="1" u="sng" dirty="0" smtClean="0">
                <a:solidFill>
                  <a:srgbClr val="000000"/>
                </a:solidFill>
              </a:rPr>
              <a:t>enzyme</a:t>
            </a:r>
            <a:r>
              <a:rPr lang="en-US" sz="2300" dirty="0" smtClean="0">
                <a:solidFill>
                  <a:srgbClr val="000000"/>
                </a:solidFill>
              </a:rPr>
              <a:t> to be </a:t>
            </a:r>
            <a:r>
              <a:rPr lang="en-US" sz="2300" i="1" u="sng" dirty="0" smtClean="0">
                <a:solidFill>
                  <a:srgbClr val="0070C0"/>
                </a:solidFill>
              </a:rPr>
              <a:t>absent</a:t>
            </a:r>
            <a:r>
              <a:rPr lang="en-US" sz="2300" u="sng" dirty="0" smtClean="0">
                <a:solidFill>
                  <a:srgbClr val="000000"/>
                </a:solidFill>
              </a:rPr>
              <a:t>, </a:t>
            </a:r>
            <a:r>
              <a:rPr lang="en-US" sz="2300" i="1" u="sng" dirty="0" smtClean="0">
                <a:solidFill>
                  <a:srgbClr val="0070C0"/>
                </a:solidFill>
              </a:rPr>
              <a:t>unstable</a:t>
            </a:r>
            <a:r>
              <a:rPr lang="en-US" sz="2300" u="sng" dirty="0" smtClean="0">
                <a:solidFill>
                  <a:srgbClr val="000000"/>
                </a:solidFill>
              </a:rPr>
              <a:t>, or to have </a:t>
            </a:r>
            <a:r>
              <a:rPr lang="en-US" sz="2300" i="1" u="sng" dirty="0" smtClean="0">
                <a:solidFill>
                  <a:srgbClr val="0070C0"/>
                </a:solidFill>
              </a:rPr>
              <a:t>altered activity</a:t>
            </a:r>
            <a:r>
              <a:rPr lang="en-US" sz="2300" u="sng" dirty="0" smtClean="0">
                <a:solidFill>
                  <a:srgbClr val="000000"/>
                </a:solidFill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>
                <a:solidFill>
                  <a:srgbClr val="000000"/>
                </a:solidFill>
              </a:rPr>
              <a:t>diseases often called </a:t>
            </a:r>
            <a:r>
              <a:rPr lang="en-US" sz="2300" b="1" dirty="0" smtClean="0">
                <a:solidFill>
                  <a:srgbClr val="669900"/>
                </a:solidFill>
              </a:rPr>
              <a:t>"</a:t>
            </a:r>
            <a:r>
              <a:rPr lang="en-US" sz="2300" b="1" u="sng" dirty="0" smtClean="0">
                <a:solidFill>
                  <a:srgbClr val="669900"/>
                </a:solidFill>
              </a:rPr>
              <a:t>inborn errors of metabolism" </a:t>
            </a:r>
            <a:r>
              <a:rPr lang="en-US" sz="2300" dirty="0" smtClean="0">
                <a:solidFill>
                  <a:srgbClr val="000000"/>
                </a:solidFill>
              </a:rPr>
              <a:t>because they are present at birth and affect how the body's metabolism works</a:t>
            </a:r>
          </a:p>
          <a:p>
            <a:endParaRPr lang="en-US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95" y="0"/>
            <a:ext cx="8758238" cy="4525963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en-US" sz="12800" b="1" u="sng" dirty="0" smtClean="0"/>
              <a:t>Congenital Hypothyroidism:</a:t>
            </a:r>
            <a:r>
              <a:rPr lang="en-US" sz="12800" u="sng" dirty="0" smtClean="0"/>
              <a:t> </a:t>
            </a:r>
            <a:endParaRPr lang="en-US" sz="12800" u="sng" dirty="0" smtClean="0"/>
          </a:p>
          <a:p>
            <a:pPr algn="just"/>
            <a:r>
              <a:rPr lang="en-US" sz="9600" dirty="0" smtClean="0">
                <a:solidFill>
                  <a:srgbClr val="000000"/>
                </a:solidFill>
              </a:rPr>
              <a:t>Inadequate </a:t>
            </a:r>
            <a:r>
              <a:rPr lang="en-US" sz="9600" dirty="0">
                <a:solidFill>
                  <a:srgbClr val="000000"/>
                </a:solidFill>
              </a:rPr>
              <a:t>or absent production of thyroid hormone . </a:t>
            </a:r>
            <a:r>
              <a:rPr lang="en-US" sz="9600" dirty="0">
                <a:solidFill>
                  <a:srgbClr val="000000"/>
                </a:solidFill>
              </a:rPr>
              <a:t>Thyroid hormone replacement therapy begun by 1 month of age can prevent mental and growth retardation.</a:t>
            </a:r>
          </a:p>
          <a:p>
            <a:pPr algn="just"/>
            <a:endParaRPr lang="en-US" sz="8000" b="1" dirty="0" smtClean="0">
              <a:solidFill>
                <a:srgbClr val="CC3300"/>
              </a:solidFill>
              <a:ea typeface="+mj-ea"/>
              <a:cs typeface="+mj-cs"/>
            </a:endParaRPr>
          </a:p>
          <a:p>
            <a:pPr algn="just"/>
            <a:r>
              <a:rPr lang="en-US" sz="8000" b="1" dirty="0" smtClean="0">
                <a:solidFill>
                  <a:srgbClr val="CC3300"/>
                </a:solidFill>
                <a:ea typeface="+mj-ea"/>
                <a:cs typeface="+mj-cs"/>
              </a:rPr>
              <a:t>II</a:t>
            </a:r>
            <a:r>
              <a:rPr lang="en-US" sz="8000" b="1" dirty="0">
                <a:solidFill>
                  <a:srgbClr val="CC3300"/>
                </a:solidFill>
                <a:ea typeface="+mj-ea"/>
                <a:cs typeface="+mj-cs"/>
              </a:rPr>
              <a:t>. Acquired  genetic diseases: </a:t>
            </a:r>
            <a:r>
              <a:rPr lang="en-US" sz="8000" b="1" dirty="0" smtClean="0">
                <a:solidFill>
                  <a:srgbClr val="002060"/>
                </a:solidFill>
                <a:ea typeface="+mj-ea"/>
                <a:cs typeface="+mj-cs"/>
              </a:rPr>
              <a:t>Cancer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Cancer is a </a:t>
            </a:r>
            <a:r>
              <a:rPr lang="en-US" sz="8000" dirty="0">
                <a:solidFill>
                  <a:srgbClr val="669900"/>
                </a:solidFill>
              </a:rPr>
              <a:t>heterogeneous disease. It</a:t>
            </a:r>
            <a:r>
              <a:rPr lang="en-US" sz="8000" dirty="0">
                <a:solidFill>
                  <a:srgbClr val="000000"/>
                </a:solidFill>
              </a:rPr>
              <a:t> is </a:t>
            </a:r>
            <a:r>
              <a:rPr lang="en-US" sz="8000" dirty="0">
                <a:solidFill>
                  <a:srgbClr val="669900"/>
                </a:solidFill>
              </a:rPr>
              <a:t>not a single disease</a:t>
            </a:r>
            <a:r>
              <a:rPr lang="en-US" sz="8000" dirty="0">
                <a:solidFill>
                  <a:srgbClr val="000000"/>
                </a:solidFill>
              </a:rPr>
              <a:t>.</a:t>
            </a:r>
          </a:p>
          <a:p>
            <a:pPr lvl="1">
              <a:buNone/>
            </a:pPr>
            <a:r>
              <a:rPr lang="en-US" sz="12800" b="1" u="sng" dirty="0">
                <a:solidFill>
                  <a:srgbClr val="002060"/>
                </a:solidFill>
              </a:rPr>
              <a:t>Cancer is a genetic disease: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All cancers involve genetic changes in somatic cells, the germ line, or both.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Most gene mutations in cancer occur in </a:t>
            </a:r>
            <a:r>
              <a:rPr lang="en-US" sz="8000" b="1" u="sng" dirty="0">
                <a:solidFill>
                  <a:srgbClr val="0070C0"/>
                </a:solidFill>
              </a:rPr>
              <a:t>somatic cells </a:t>
            </a:r>
            <a:r>
              <a:rPr lang="en-US" sz="8000" dirty="0">
                <a:solidFill>
                  <a:srgbClr val="000000"/>
                </a:solidFill>
              </a:rPr>
              <a:t>and are </a:t>
            </a:r>
            <a:r>
              <a:rPr lang="en-US" sz="8000" b="1" u="sng" dirty="0">
                <a:solidFill>
                  <a:srgbClr val="669900"/>
                </a:solidFill>
              </a:rPr>
              <a:t>acquired</a:t>
            </a:r>
            <a:r>
              <a:rPr lang="en-US" sz="8000" b="1" dirty="0">
                <a:solidFill>
                  <a:srgbClr val="66990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</a:rPr>
              <a:t>(multifactorial etiology).</a:t>
            </a:r>
            <a:r>
              <a:rPr lang="en-US" sz="12800" dirty="0">
                <a:solidFill>
                  <a:srgbClr val="00000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</a:rPr>
              <a:t>(single tumors, late-onset, unilateral).</a:t>
            </a:r>
          </a:p>
          <a:p>
            <a:pPr lvl="0"/>
            <a:r>
              <a:rPr lang="en-US" sz="8000" dirty="0">
                <a:solidFill>
                  <a:srgbClr val="000000"/>
                </a:solidFill>
              </a:rPr>
              <a:t>However, some mutations do occur in the </a:t>
            </a:r>
            <a:r>
              <a:rPr lang="en-US" sz="8000" b="1" dirty="0" err="1">
                <a:solidFill>
                  <a:srgbClr val="0070C0"/>
                </a:solidFill>
              </a:rPr>
              <a:t>germline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  <a:r>
              <a:rPr lang="en-US" sz="8000" dirty="0">
                <a:solidFill>
                  <a:srgbClr val="000000"/>
                </a:solidFill>
              </a:rPr>
              <a:t>and may be </a:t>
            </a:r>
            <a:r>
              <a:rPr lang="en-US" sz="8000" b="1" u="sng" dirty="0">
                <a:solidFill>
                  <a:srgbClr val="669900"/>
                </a:solidFill>
              </a:rPr>
              <a:t>inherited</a:t>
            </a:r>
            <a:r>
              <a:rPr lang="en-US" sz="8000" dirty="0">
                <a:solidFill>
                  <a:srgbClr val="000000"/>
                </a:solidFill>
              </a:rPr>
              <a:t> and passed on to future generations.</a:t>
            </a:r>
            <a:r>
              <a:rPr lang="en-US" sz="12800" dirty="0">
                <a:solidFill>
                  <a:srgbClr val="000000"/>
                </a:solidFill>
              </a:rPr>
              <a:t> (</a:t>
            </a:r>
            <a:r>
              <a:rPr lang="en-US" sz="8000" dirty="0">
                <a:solidFill>
                  <a:srgbClr val="000000"/>
                </a:solidFill>
              </a:rPr>
              <a:t>multiple tumors, early-onset, bilateral).</a:t>
            </a:r>
          </a:p>
          <a:p>
            <a:pPr algn="just"/>
            <a:endParaRPr lang="en-US" sz="12800" dirty="0" smtClean="0">
              <a:solidFill>
                <a:srgbClr val="000000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ar-JO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8CA9-64D2-4FE5-B011-C867C0EF31A8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أساسية">
  <a:themeElements>
    <a:clrScheme name="أساسية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أساسية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ساسية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3" ma:contentTypeDescription="Create a new document." ma:contentTypeScope="" ma:versionID="69509df1daac29a0206497e34d570108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83db7a35c46faae0cf95edc148ef11d9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13830D-D4C4-45FE-9481-AC3983CE61F7}"/>
</file>

<file path=customXml/itemProps2.xml><?xml version="1.0" encoding="utf-8"?>
<ds:datastoreItem xmlns:ds="http://schemas.openxmlformats.org/officeDocument/2006/customXml" ds:itemID="{44258A6F-DD36-4F1A-B63C-7226AF1BB2E2}"/>
</file>

<file path=customXml/itemProps3.xml><?xml version="1.0" encoding="utf-8"?>
<ds:datastoreItem xmlns:ds="http://schemas.openxmlformats.org/officeDocument/2006/customXml" ds:itemID="{F7570EF2-5900-4445-9FA9-E42888DC2244}"/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6760</TotalTime>
  <Words>2761</Words>
  <Application>Microsoft Office PowerPoint</Application>
  <PresentationFormat>عرض على الشاشة (3:4)‏</PresentationFormat>
  <Paragraphs>408</Paragraphs>
  <Slides>37</Slides>
  <Notes>6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38" baseType="lpstr">
      <vt:lpstr>أساسية</vt:lpstr>
      <vt:lpstr>Dr. Heba M. Kareem Assistant Professor  of Medical Biochemistry and Molecular Biology</vt:lpstr>
      <vt:lpstr>What is Genetic Testing</vt:lpstr>
      <vt:lpstr>   types of genetic testing 1. Diagnostic Testing</vt:lpstr>
      <vt:lpstr>عرض تقديمي في PowerPoint</vt:lpstr>
      <vt:lpstr>c. Preimplantation Genetic Diagnosis </vt:lpstr>
      <vt:lpstr>Types of genetic tests: </vt:lpstr>
      <vt:lpstr>عرض تقديمي في PowerPoint</vt:lpstr>
      <vt:lpstr>3. Biochemical Test</vt:lpstr>
      <vt:lpstr>عرض تقديمي في PowerPoint</vt:lpstr>
      <vt:lpstr>Procedure:  Genetic testing &amp; profiling </vt:lpstr>
      <vt:lpstr>عرض تقديمي في PowerPoint</vt:lpstr>
      <vt:lpstr>عرض تقديمي في PowerPoint</vt:lpstr>
      <vt:lpstr>RFLP</vt:lpstr>
      <vt:lpstr>II. DNA sequencing: definition </vt:lpstr>
      <vt:lpstr>عرض تقديمي في PowerPoint</vt:lpstr>
      <vt:lpstr>DNA Polymerase Action</vt:lpstr>
      <vt:lpstr>1. Chain termination (Sanger) sequencing</vt:lpstr>
      <vt:lpstr>Dideoxies block elongation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1. Southern hybridization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Genetic techniques. III. Blotting technique: 2. Northern Blot</vt:lpstr>
      <vt:lpstr> 3. Western Blot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SONY</dc:creator>
  <cp:lastModifiedBy>hp_i5</cp:lastModifiedBy>
  <cp:revision>328</cp:revision>
  <dcterms:created xsi:type="dcterms:W3CDTF">2013-11-26T13:19:47Z</dcterms:created>
  <dcterms:modified xsi:type="dcterms:W3CDTF">2021-04-23T18:56:44Z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0x0101004E3F62F58E31954599AF5D7BF24514D4</vt:lpwstr>
  </property>
</Properties>
</file>