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2" r:id="rId1"/>
    <p:sldMasterId id="2147483789" r:id="rId2"/>
    <p:sldMasterId id="2147483801" r:id="rId3"/>
    <p:sldMasterId id="2147483813" r:id="rId4"/>
  </p:sldMasterIdLst>
  <p:notesMasterIdLst>
    <p:notesMasterId r:id="rId67"/>
  </p:notesMasterIdLst>
  <p:sldIdLst>
    <p:sldId id="256" r:id="rId5"/>
    <p:sldId id="373" r:id="rId6"/>
    <p:sldId id="374" r:id="rId7"/>
    <p:sldId id="378" r:id="rId8"/>
    <p:sldId id="379" r:id="rId9"/>
    <p:sldId id="371" r:id="rId10"/>
    <p:sldId id="372" r:id="rId11"/>
    <p:sldId id="370" r:id="rId12"/>
    <p:sldId id="375" r:id="rId13"/>
    <p:sldId id="377" r:id="rId14"/>
    <p:sldId id="380" r:id="rId15"/>
    <p:sldId id="381" r:id="rId16"/>
    <p:sldId id="257" r:id="rId17"/>
    <p:sldId id="258" r:id="rId18"/>
    <p:sldId id="259" r:id="rId19"/>
    <p:sldId id="260" r:id="rId20"/>
    <p:sldId id="261" r:id="rId21"/>
    <p:sldId id="262" r:id="rId22"/>
    <p:sldId id="406" r:id="rId23"/>
    <p:sldId id="263" r:id="rId24"/>
    <p:sldId id="264" r:id="rId25"/>
    <p:sldId id="265" r:id="rId26"/>
    <p:sldId id="266" r:id="rId27"/>
    <p:sldId id="267"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365" r:id="rId50"/>
    <p:sldId id="367" r:id="rId51"/>
    <p:sldId id="405" r:id="rId52"/>
    <p:sldId id="289" r:id="rId53"/>
    <p:sldId id="291" r:id="rId54"/>
    <p:sldId id="366" r:id="rId55"/>
    <p:sldId id="292" r:id="rId56"/>
    <p:sldId id="293" r:id="rId57"/>
    <p:sldId id="368" r:id="rId58"/>
    <p:sldId id="302" r:id="rId59"/>
    <p:sldId id="294" r:id="rId60"/>
    <p:sldId id="295" r:id="rId61"/>
    <p:sldId id="296" r:id="rId62"/>
    <p:sldId id="403" r:id="rId63"/>
    <p:sldId id="299" r:id="rId64"/>
    <p:sldId id="300" r:id="rId65"/>
    <p:sldId id="404" r:id="rId66"/>
  </p:sldIdLst>
  <p:sldSz cx="9144000" cy="5143500" type="screen16x9"/>
  <p:notesSz cx="6858000" cy="9144000"/>
  <p:embeddedFontLst>
    <p:embeddedFont>
      <p:font typeface="Arial Black" panose="020B0604020202020204" pitchFamily="34" charset="0"/>
      <p:bold r:id="rId68"/>
    </p:embeddedFont>
    <p:embeddedFont>
      <p:font typeface="Century Gothic" panose="020B0502020202020204" pitchFamily="34" charset="0"/>
      <p:regular r:id="rId69"/>
      <p:bold r:id="rId70"/>
      <p:italic r:id="rId71"/>
      <p:boldItalic r:id="rId72"/>
    </p:embeddedFont>
    <p:embeddedFont>
      <p:font typeface="Gill Sans MT" panose="020B0502020104020203" pitchFamily="34" charset="77"/>
      <p:regular r:id="rId73"/>
      <p:bold r:id="rId74"/>
      <p:italic r:id="rId75"/>
      <p:boldItalic r:id="rId76"/>
    </p:embeddedFont>
    <p:embeddedFont>
      <p:font typeface="Impact" panose="020B0806030902050204" pitchFamily="34" charset="0"/>
      <p:regular r:id="rId77"/>
    </p:embeddedFont>
    <p:embeddedFont>
      <p:font typeface="Verdana" panose="020B0604030504040204" pitchFamily="34" charset="0"/>
      <p:regular r:id="rId78"/>
      <p:bold r:id="rId79"/>
      <p:italic r:id="rId80"/>
      <p:boldItalic r:id="rId81"/>
    </p:embeddedFont>
    <p:embeddedFont>
      <p:font typeface="Wingdings 2" pitchFamily="2" charset="2"/>
      <p:regular r:id="rId82"/>
    </p:embeddedFont>
    <p:embeddedFont>
      <p:font typeface="Wingdings 3" pitchFamily="2" charset="2"/>
      <p:regular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l sadq" initials="ms" lastIdx="1" clrIdx="0">
    <p:extLst>
      <p:ext uri="{19B8F6BF-5375-455C-9EA6-DF929625EA0E}">
        <p15:presenceInfo xmlns:p15="http://schemas.microsoft.com/office/powerpoint/2012/main" userId="ec9b7ff9486bb2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75000" autoAdjust="0"/>
  </p:normalViewPr>
  <p:slideViewPr>
    <p:cSldViewPr snapToGrid="0">
      <p:cViewPr varScale="1">
        <p:scale>
          <a:sx n="83" d="100"/>
          <a:sy n="83" d="100"/>
        </p:scale>
        <p:origin x="116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1.fntdata"/><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02T16:46:12.880"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80000"/>
              </a:lnSpc>
              <a:buFont typeface="Wingdings" pitchFamily="2" charset="2"/>
              <a:buNone/>
              <a:defRPr/>
            </a:pPr>
            <a:r>
              <a:rPr lang="en-US" sz="1200" dirty="0"/>
              <a:t>increased capillary permeability specially  from the enlarged ovaries leading to extravasation of fluid into the abdominal cavity causing:      </a:t>
            </a:r>
          </a:p>
          <a:p>
            <a:pPr algn="l" eaLnBrk="1" hangingPunct="1">
              <a:lnSpc>
                <a:spcPct val="80000"/>
              </a:lnSpc>
              <a:buFont typeface="Wingdings" pitchFamily="2" charset="2"/>
              <a:buNone/>
              <a:defRPr/>
            </a:pPr>
            <a:r>
              <a:rPr lang="en-US" sz="1200" dirty="0"/>
              <a:t>      1-Asctes.                    </a:t>
            </a:r>
          </a:p>
          <a:p>
            <a:pPr algn="l" eaLnBrk="1" hangingPunct="1">
              <a:lnSpc>
                <a:spcPct val="80000"/>
              </a:lnSpc>
              <a:buFont typeface="Wingdings" pitchFamily="2" charset="2"/>
              <a:buNone/>
              <a:defRPr/>
            </a:pPr>
            <a:r>
              <a:rPr lang="en-US" sz="1200" dirty="0"/>
              <a:t>      2-Hemoconcentration.       </a:t>
            </a:r>
          </a:p>
          <a:p>
            <a:pPr algn="l" eaLnBrk="1" hangingPunct="1">
              <a:lnSpc>
                <a:spcPct val="80000"/>
              </a:lnSpc>
              <a:buFont typeface="Wingdings" pitchFamily="2" charset="2"/>
              <a:buNone/>
              <a:defRPr/>
            </a:pPr>
            <a:r>
              <a:rPr lang="en-US" sz="1200" dirty="0"/>
              <a:t>      3-Hypotension.       </a:t>
            </a:r>
          </a:p>
          <a:p>
            <a:pPr algn="l" eaLnBrk="1" hangingPunct="1">
              <a:lnSpc>
                <a:spcPct val="80000"/>
              </a:lnSpc>
              <a:buFont typeface="Wingdings" pitchFamily="2" charset="2"/>
              <a:buNone/>
              <a:defRPr/>
            </a:pPr>
            <a:r>
              <a:rPr lang="en-US" sz="1200" dirty="0"/>
              <a:t>      4-Decreased renal perfusion which leads to sodium           and water retentions. </a:t>
            </a:r>
            <a:r>
              <a:rPr lang="en-US" sz="1200" b="1" dirty="0"/>
              <a:t>           </a:t>
            </a:r>
          </a:p>
          <a:p>
            <a:pPr algn="l" eaLnBrk="1" hangingPunct="1">
              <a:lnSpc>
                <a:spcPct val="80000"/>
              </a:lnSpc>
              <a:buFont typeface="Wingdings" pitchFamily="2" charset="2"/>
              <a:buNone/>
              <a:defRPr/>
            </a:pPr>
            <a:r>
              <a:rPr lang="en-US" sz="1200" b="1" dirty="0"/>
              <a:t>N.B</a:t>
            </a:r>
            <a:r>
              <a:rPr lang="en-US" sz="1200" dirty="0"/>
              <a:t>: Renal failure may occur in the final stage due to sever volume depletion.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5DBD9-FE7F-4F9B-9DFC-F92ED37C3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97606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follicles  more than 2cm</a:t>
            </a:r>
            <a:r>
              <a:rPr lang="en-US" baseline="0" dirty="0"/>
              <a:t> filled with fluid or sometimes  blood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5DBD9-FE7F-4F9B-9DFC-F92ED37C3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9587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a:t>
            </a:r>
            <a:r>
              <a:rPr lang="en-US" dirty="0" err="1"/>
              <a:t>mmon</a:t>
            </a:r>
            <a:r>
              <a:rPr lang="en-US" dirty="0"/>
              <a:t> causes: Filling defects (submucosal fibroid, uterine septum, synechiae, polyps, diethylstilbestrol (DES) exposure), </a:t>
            </a:r>
            <a:r>
              <a:rPr lang="en-US" dirty="0" err="1"/>
              <a:t>MUllerian</a:t>
            </a:r>
            <a:r>
              <a:rPr lang="en-US" dirty="0"/>
              <a:t> anomaly, luteal phase defect </a:t>
            </a:r>
          </a:p>
          <a:p>
            <a:r>
              <a:rPr lang="en-US" dirty="0"/>
              <a:t> Cervical stenosis, hypoplastic endocervical canal, inhospitable cervical mucus (poorly estrogenized, Clomid can cause), infection</a:t>
            </a:r>
          </a:p>
          <a:p>
            <a:r>
              <a:rPr lang="en-US" dirty="0"/>
              <a:t>tubal Pelvic inflammatory disease PID, endometriosis, pelvic adhesions, prior </a:t>
            </a:r>
            <a:r>
              <a:rPr lang="en-US" dirty="0" err="1"/>
              <a:t>ectopic</a:t>
            </a:r>
            <a:r>
              <a:rPr lang="en-US" dirty="0"/>
              <a:t> pregnancy, tubal surgery </a:t>
            </a:r>
          </a:p>
        </p:txBody>
      </p:sp>
    </p:spTree>
    <p:extLst>
      <p:ext uri="{BB962C8B-B14F-4D97-AF65-F5344CB8AC3E}">
        <p14:creationId xmlns:p14="http://schemas.microsoft.com/office/powerpoint/2010/main" val="172326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Ovulatory dysfunction, endocrinopathies, decreased ovarian reserve, </a:t>
            </a:r>
          </a:p>
          <a:p>
            <a:r>
              <a:rPr lang="en-US" dirty="0"/>
              <a:t>premature ovarian failure (POF)</a:t>
            </a:r>
          </a:p>
          <a:p>
            <a:r>
              <a:rPr lang="en-US" b="0" i="0" dirty="0">
                <a:solidFill>
                  <a:srgbClr val="FFFFFF"/>
                </a:solidFill>
                <a:effectLst/>
                <a:latin typeface="Arial" panose="020B0604020202020204" pitchFamily="34" charset="0"/>
              </a:rPr>
              <a:t>Estradiol (E2) is the primary form of estrogen in your body during the female reproductive years</a:t>
            </a:r>
            <a:endParaRPr lang="en-US" dirty="0"/>
          </a:p>
        </p:txBody>
      </p:sp>
    </p:spTree>
    <p:extLst>
      <p:ext uri="{BB962C8B-B14F-4D97-AF65-F5344CB8AC3E}">
        <p14:creationId xmlns:p14="http://schemas.microsoft.com/office/powerpoint/2010/main" val="149130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Elevated levels of androgens and insulin resistance. This hormonal imbalance can disrupt the normal feedback mechanisms, leading to decreased sensitivity of the pituitary gland to the feedback signals from the ovaries, ultimately affecting FSH levels and follicular development </a:t>
            </a:r>
          </a:p>
        </p:txBody>
      </p:sp>
    </p:spTree>
    <p:extLst>
      <p:ext uri="{BB962C8B-B14F-4D97-AF65-F5344CB8AC3E}">
        <p14:creationId xmlns:p14="http://schemas.microsoft.com/office/powerpoint/2010/main" val="161486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Clomiphene citrate acts as a selective estrogen receptor modulator (SERM), primarily functioning as an antagonist in the hypothalamus. By blocking estrogen receptors, it disrupts negative feedback, leading to increased release of gonadotropins (LH and FSH) from the pituitary. This stimulates ovarian function and ultimately enhances ovulation Clomiphene citrate competes with estrogen for binding sites in the hypothalamus. When estrogen is blocked, the body perceives low estrogen levels, prompting the hypothalamus to release more (</a:t>
            </a:r>
            <a:r>
              <a:rPr lang="en-US" dirty="0" err="1"/>
              <a:t>GnRH</a:t>
            </a:r>
            <a:r>
              <a:rPr lang="en-US" dirty="0"/>
              <a:t>). This stimulates the pituitary gland to produce more LH and FSH, which in turn promotes ovarian follicle development and ovulation </a:t>
            </a:r>
          </a:p>
          <a:p>
            <a:r>
              <a:rPr lang="en-US" dirty="0"/>
              <a:t>It’s agonist effect in some peripheral tissues example </a:t>
            </a:r>
            <a:r>
              <a:rPr lang="en-US" dirty="0" err="1"/>
              <a:t>endometriam</a:t>
            </a:r>
            <a:r>
              <a:rPr lang="en-US" dirty="0"/>
              <a:t> promoting some estrogen like effect to support the environment for implantation </a:t>
            </a:r>
          </a:p>
        </p:txBody>
      </p:sp>
    </p:spTree>
    <p:extLst>
      <p:ext uri="{BB962C8B-B14F-4D97-AF65-F5344CB8AC3E}">
        <p14:creationId xmlns:p14="http://schemas.microsoft.com/office/powerpoint/2010/main" val="67676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gonadotropin ovarian stimulation is used in three different categories of patients—women with WHO group II anovulation (mostly PCOS), women with </a:t>
            </a:r>
            <a:r>
              <a:rPr lang="en-US" dirty="0" err="1"/>
              <a:t>hypogonadotrophic</a:t>
            </a:r>
            <a:r>
              <a:rPr lang="en-US" dirty="0"/>
              <a:t> hypogonadism (WHO group I) and ovulatory women undergoing intrauterine insemination for unexplained or mild male factor infertility</a:t>
            </a:r>
          </a:p>
        </p:txBody>
      </p:sp>
    </p:spTree>
    <p:extLst>
      <p:ext uri="{BB962C8B-B14F-4D97-AF65-F5344CB8AC3E}">
        <p14:creationId xmlns:p14="http://schemas.microsoft.com/office/powerpoint/2010/main" val="85049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Biosemanar</a:t>
            </a:r>
            <a:r>
              <a:rPr lang="en-US" dirty="0"/>
              <a:t> gonadotropins refer to a category of gonadotropin medications that are produced using biotechnological methods, often through recombinant DNA technology. These include  -</a:t>
            </a:r>
            <a:r>
              <a:rPr lang="en-US" dirty="0" err="1"/>
              <a:t>Gonal</a:t>
            </a:r>
            <a:r>
              <a:rPr lang="en-US" dirty="0"/>
              <a:t>-F   2-Follistim(</a:t>
            </a:r>
          </a:p>
          <a:p>
            <a:endParaRPr lang="en-US" dirty="0"/>
          </a:p>
        </p:txBody>
      </p:sp>
    </p:spTree>
    <p:extLst>
      <p:ext uri="{BB962C8B-B14F-4D97-AF65-F5344CB8AC3E}">
        <p14:creationId xmlns:p14="http://schemas.microsoft.com/office/powerpoint/2010/main" val="31890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a:t>
            </a:r>
            <a:r>
              <a:rPr lang="en-US" dirty="0" err="1"/>
              <a:t>mmon</a:t>
            </a:r>
            <a:r>
              <a:rPr lang="en-US" dirty="0"/>
              <a:t> causes: Filling defects (submucosal fibroid, uterine septum, synechiae, polyps, diethylstilbestrol (DES) exposure), </a:t>
            </a:r>
            <a:r>
              <a:rPr lang="en-US" dirty="0" err="1"/>
              <a:t>MUllerian</a:t>
            </a:r>
            <a:r>
              <a:rPr lang="en-US" dirty="0"/>
              <a:t> anomaly, luteal phase defect </a:t>
            </a:r>
          </a:p>
          <a:p>
            <a:r>
              <a:rPr lang="en-US" dirty="0"/>
              <a:t> Cervical stenosis, hypoplastic endocervical canal, inhospitable cervical mucus (poorly estrogenized, Clomid can cause), infection</a:t>
            </a:r>
          </a:p>
          <a:p>
            <a:r>
              <a:rPr lang="en-US" dirty="0"/>
              <a:t>tubal Pelvic inflammatory disease PID, endometriosis, pelvic adhesions, prior </a:t>
            </a:r>
            <a:r>
              <a:rPr lang="en-US" dirty="0" err="1"/>
              <a:t>ectopic</a:t>
            </a:r>
            <a:r>
              <a:rPr lang="en-US" dirty="0"/>
              <a:t> pregnancy, tubal surgery </a:t>
            </a:r>
          </a:p>
        </p:txBody>
      </p:sp>
    </p:spTree>
    <p:extLst>
      <p:ext uri="{BB962C8B-B14F-4D97-AF65-F5344CB8AC3E}">
        <p14:creationId xmlns:p14="http://schemas.microsoft.com/office/powerpoint/2010/main" val="172326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eaLnBrk="1" hangingPunct="1">
              <a:buFont typeface="Wingdings" pitchFamily="2" charset="2"/>
              <a:buNone/>
              <a:defRPr/>
            </a:pPr>
            <a:r>
              <a:rPr lang="en-US" dirty="0"/>
              <a:t>ovarian enlargement and/or ascites, pleural effusion, oliguria, </a:t>
            </a:r>
            <a:r>
              <a:rPr lang="en-US" dirty="0" err="1"/>
              <a:t>hemoconcentration</a:t>
            </a:r>
            <a:r>
              <a:rPr lang="en-US" dirty="0"/>
              <a:t>, </a:t>
            </a:r>
            <a:r>
              <a:rPr lang="en-US" dirty="0" err="1"/>
              <a:t>thromboemolism</a:t>
            </a:r>
            <a:r>
              <a:rPr lang="en-US" dirty="0"/>
              <a:t>, and electrolyte disturbances which may be life threatening. </a:t>
            </a:r>
          </a:p>
          <a:p>
            <a:pPr algn="l" eaLnBrk="1" hangingPunct="1">
              <a:buFont typeface="Wingdings" pitchFamily="2" charset="2"/>
              <a:buNone/>
              <a:defRPr/>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5DBD9-FE7F-4F9B-9DFC-F92ED37C3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5050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5167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D2BDA-EAC7-42DF-802C-B849A69084FB}" type="datetimeFigureOut">
              <a:rPr lang="en-US" smtClean="0"/>
              <a:t>10/3/24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67F8FD04-8803-457D-919A-F01398D5DF6C}" type="slidenum">
              <a:rPr lang="en-US" smtClean="0"/>
              <a:t>‹#›</a:t>
            </a:fld>
            <a:endParaRPr lang="en-US"/>
          </a:p>
        </p:txBody>
      </p:sp>
    </p:spTree>
    <p:extLst>
      <p:ext uri="{BB962C8B-B14F-4D97-AF65-F5344CB8AC3E}">
        <p14:creationId xmlns:p14="http://schemas.microsoft.com/office/powerpoint/2010/main" val="170238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D2BDA-EAC7-42DF-802C-B849A69084FB}" type="datetimeFigureOut">
              <a:rPr lang="en-US" smtClean="0"/>
              <a:t>10/3/24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67F8FD04-8803-457D-919A-F01398D5DF6C}" type="slidenum">
              <a:rPr lang="en-US" smtClean="0"/>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428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BCD2BDA-EAC7-42DF-802C-B849A69084FB}" type="datetimeFigureOut">
              <a:rPr lang="en-US" smtClean="0"/>
              <a:t>10/3/24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67F8FD04-8803-457D-919A-F01398D5DF6C}" type="slidenum">
              <a:rPr lang="en-US" smtClean="0"/>
              <a:t>‹#›</a:t>
            </a:fld>
            <a:endParaRPr lang="en-US"/>
          </a:p>
        </p:txBody>
      </p:sp>
    </p:spTree>
    <p:extLst>
      <p:ext uri="{BB962C8B-B14F-4D97-AF65-F5344CB8AC3E}">
        <p14:creationId xmlns:p14="http://schemas.microsoft.com/office/powerpoint/2010/main" val="124874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BCD2BDA-EAC7-42DF-802C-B849A69084FB}" type="datetimeFigureOut">
              <a:rPr lang="en-US" smtClean="0"/>
              <a:t>10/3/24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67F8FD04-8803-457D-919A-F01398D5DF6C}" type="slidenum">
              <a:rPr lang="en-US" smtClean="0"/>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8833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BCD2BDA-EAC7-42DF-802C-B849A69084FB}" type="datetimeFigureOut">
              <a:rPr lang="en-US" smtClean="0"/>
              <a:t>10/3/24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67F8FD04-8803-457D-919A-F01398D5DF6C}" type="slidenum">
              <a:rPr lang="en-US" smtClean="0"/>
              <a:t>‹#›</a:t>
            </a:fld>
            <a:endParaRPr lang="en-US"/>
          </a:p>
        </p:txBody>
      </p:sp>
    </p:spTree>
    <p:extLst>
      <p:ext uri="{BB962C8B-B14F-4D97-AF65-F5344CB8AC3E}">
        <p14:creationId xmlns:p14="http://schemas.microsoft.com/office/powerpoint/2010/main" val="87937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55400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51524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D391-9759-43BB-1982-5A3DBCEAE7D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233535A-629E-1F63-2A44-37ADF8E036B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389968-21A8-BF5C-EED1-B1E91740BF6E}"/>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5" name="Footer Placeholder 4">
            <a:extLst>
              <a:ext uri="{FF2B5EF4-FFF2-40B4-BE49-F238E27FC236}">
                <a16:creationId xmlns:a16="http://schemas.microsoft.com/office/drawing/2014/main" id="{CC61399B-1D5D-5F6F-29F9-FF2EEFE22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2A624-1E2F-335E-89A9-2FDBADFF7078}"/>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183576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2DA3-0BA9-E11E-8E24-360EA1E18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74D5A-6E40-D068-4FF4-EF5BC0D4A8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F2BED-3036-A70B-F594-F65D3516D7C1}"/>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5" name="Footer Placeholder 4">
            <a:extLst>
              <a:ext uri="{FF2B5EF4-FFF2-40B4-BE49-F238E27FC236}">
                <a16:creationId xmlns:a16="http://schemas.microsoft.com/office/drawing/2014/main" id="{139A1556-BD46-4A7B-A653-84F6200C6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CDCB3-40E5-BC7D-AF2C-00C3C6DA2B75}"/>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151681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07A7-6FB2-1AF3-88E4-0D4374E1E64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EB498F6-684F-5AB8-6CAD-0B9CDA26C078}"/>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981D51-5EBF-7419-3180-7DBA2AB14BC3}"/>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5" name="Footer Placeholder 4">
            <a:extLst>
              <a:ext uri="{FF2B5EF4-FFF2-40B4-BE49-F238E27FC236}">
                <a16:creationId xmlns:a16="http://schemas.microsoft.com/office/drawing/2014/main" id="{42949358-5BBD-9D1D-5B05-986E9D1BA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6636E-9272-95E2-9EA4-B7C564596CB9}"/>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151506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8697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53B3-B1DB-B5D4-8F19-215C603BB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28620-F74A-4F3E-8B40-D044EF69310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5139B-3A45-1582-8B35-CA49D51382D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FFCA39-045A-4315-F069-3278F8512815}"/>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6" name="Footer Placeholder 5">
            <a:extLst>
              <a:ext uri="{FF2B5EF4-FFF2-40B4-BE49-F238E27FC236}">
                <a16:creationId xmlns:a16="http://schemas.microsoft.com/office/drawing/2014/main" id="{73BE92E0-B273-B983-A136-28B4A3986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694FC-A8C4-A10E-5C79-A951467F5A24}"/>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157865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37AD-8F65-0F12-5E81-996A90B1F12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B7E3A-FDB8-0CAD-B411-518A3255D02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2D59D-E56E-2F04-8D1E-A5D26819921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D9CD5E-F21B-DAA0-96F4-EC6211B8AF9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E831B7-1B18-4C32-FE48-F277E5D254D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41829-7E55-2933-1AFC-709155452098}"/>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8" name="Footer Placeholder 7">
            <a:extLst>
              <a:ext uri="{FF2B5EF4-FFF2-40B4-BE49-F238E27FC236}">
                <a16:creationId xmlns:a16="http://schemas.microsoft.com/office/drawing/2014/main" id="{7EC19449-3225-D497-D4E5-F850D7A16C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51309-959F-CA66-60DD-FC42D9B69596}"/>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3447871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60F8-FF55-045D-4144-7FA3A2B39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077A78-BDDA-1FD2-19FA-E9CFDB176EDD}"/>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4" name="Footer Placeholder 3">
            <a:extLst>
              <a:ext uri="{FF2B5EF4-FFF2-40B4-BE49-F238E27FC236}">
                <a16:creationId xmlns:a16="http://schemas.microsoft.com/office/drawing/2014/main" id="{670B8C5A-6E43-6E87-B4C6-E3D7E0D830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1AD99E-A248-D993-048A-0C995343C84A}"/>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283260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EA50A-AD80-FA73-7D8E-EC773E3FEA64}"/>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3" name="Footer Placeholder 2">
            <a:extLst>
              <a:ext uri="{FF2B5EF4-FFF2-40B4-BE49-F238E27FC236}">
                <a16:creationId xmlns:a16="http://schemas.microsoft.com/office/drawing/2014/main" id="{48FA4849-DA2F-72D5-0018-600EC6DBAF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2C711E-7452-99D4-1BC3-7416AB7F6A38}"/>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3320781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E29A-7351-481D-AD02-F3209A54B06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FC1EAD-92B2-4158-1B22-D5905D13149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03DA65-5871-E0E2-B2EB-44D74B68D5E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B70745-5247-FACC-12A0-A206377582CB}"/>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6" name="Footer Placeholder 5">
            <a:extLst>
              <a:ext uri="{FF2B5EF4-FFF2-40B4-BE49-F238E27FC236}">
                <a16:creationId xmlns:a16="http://schemas.microsoft.com/office/drawing/2014/main" id="{78AC7FAA-6F0A-18FA-0FAE-C86533A7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6C736-4661-15B0-DEBA-92F0E6428A42}"/>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247793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95F9-5FD0-F257-1540-22E8A62462A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989E88-9383-B0A3-6955-5968B50432E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A1FE59-3EE4-0B8E-2ED0-39406EFB2F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B58282-2D77-3032-93E3-7E27F5528C1F}"/>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6" name="Footer Placeholder 5">
            <a:extLst>
              <a:ext uri="{FF2B5EF4-FFF2-40B4-BE49-F238E27FC236}">
                <a16:creationId xmlns:a16="http://schemas.microsoft.com/office/drawing/2014/main" id="{DDCB7F3A-7335-52AC-C621-23AF412AD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9ED62-1B91-ED5C-CBBA-B862432E8C12}"/>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201417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E928-B981-25AC-277A-8ED241E3DE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770A85-6916-1D17-A669-04EA3B80C2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CB40D-AB66-5B4E-7331-25F2195F4DFF}"/>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5" name="Footer Placeholder 4">
            <a:extLst>
              <a:ext uri="{FF2B5EF4-FFF2-40B4-BE49-F238E27FC236}">
                <a16:creationId xmlns:a16="http://schemas.microsoft.com/office/drawing/2014/main" id="{76B720B0-CECC-FEC3-C51F-E48AB168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8DC17-4EFC-0B1C-E698-AEBC73562577}"/>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3579724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F0E38-7AF0-6F8E-B508-8E77D2FEEB0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493C73-80A2-D029-3735-97B8A6F648A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B93BD-7CC0-34A2-5D21-7C71123EC5A1}"/>
              </a:ext>
            </a:extLst>
          </p:cNvPr>
          <p:cNvSpPr>
            <a:spLocks noGrp="1"/>
          </p:cNvSpPr>
          <p:nvPr>
            <p:ph type="dt" sz="half" idx="10"/>
          </p:nvPr>
        </p:nvSpPr>
        <p:spPr/>
        <p:txBody>
          <a:bodyPr/>
          <a:lstStyle/>
          <a:p>
            <a:fld id="{73905BF5-4F24-F546-87F3-646384FB2F9F}" type="datetimeFigureOut">
              <a:rPr lang="en-US" smtClean="0"/>
              <a:t>10/3/24</a:t>
            </a:fld>
            <a:endParaRPr lang="en-US"/>
          </a:p>
        </p:txBody>
      </p:sp>
      <p:sp>
        <p:nvSpPr>
          <p:cNvPr id="5" name="Footer Placeholder 4">
            <a:extLst>
              <a:ext uri="{FF2B5EF4-FFF2-40B4-BE49-F238E27FC236}">
                <a16:creationId xmlns:a16="http://schemas.microsoft.com/office/drawing/2014/main" id="{329D9EC9-36FE-10B2-149D-BBA66C361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A3B67-8CEE-C28B-F329-247CF04F98EE}"/>
              </a:ext>
            </a:extLst>
          </p:cNvPr>
          <p:cNvSpPr>
            <a:spLocks noGrp="1"/>
          </p:cNvSpPr>
          <p:nvPr>
            <p:ph type="sldNum" sz="quarter" idx="12"/>
          </p:nvPr>
        </p:nvSpPr>
        <p:spPr/>
        <p:txBody>
          <a:bodyPr/>
          <a:lstStyle/>
          <a:p>
            <a:fld id="{36499560-9C77-7543-A2A9-37AFE85D26E3}" type="slidenum">
              <a:rPr lang="en-US" smtClean="0"/>
              <a:t>‹#›</a:t>
            </a:fld>
            <a:endParaRPr lang="en-US"/>
          </a:p>
        </p:txBody>
      </p:sp>
    </p:spTree>
    <p:extLst>
      <p:ext uri="{BB962C8B-B14F-4D97-AF65-F5344CB8AC3E}">
        <p14:creationId xmlns:p14="http://schemas.microsoft.com/office/powerpoint/2010/main" val="2936149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269923"/>
            <a:ext cx="7406640" cy="1104138"/>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387548"/>
            <a:ext cx="7406640" cy="1314450"/>
          </a:xfrm>
        </p:spPr>
        <p:txBody>
          <a:bodyPr tIns="0"/>
          <a:lstStyle>
            <a:lvl1pPr marL="20574" indent="0" algn="l">
              <a:buNone/>
              <a:defRPr sz="1950">
                <a:solidFill>
                  <a:schemeClr val="tx2">
                    <a:shade val="30000"/>
                    <a:satMod val="150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20" name="عنصر نائب للتذييل 19"/>
          <p:cNvSpPr>
            <a:spLocks noGrp="1"/>
          </p:cNvSpPr>
          <p:nvPr>
            <p:ph type="ftr" sz="quarter" idx="11"/>
          </p:nvPr>
        </p:nvSpPr>
        <p:spPr/>
        <p:txBody>
          <a:bodyPr/>
          <a:lstStyle/>
          <a:p>
            <a:endParaRPr lang="ar-SA"/>
          </a:p>
        </p:txBody>
      </p:sp>
      <p:sp>
        <p:nvSpPr>
          <p:cNvPr id="10" name="عنصر نائب لرقم الشريحة 9"/>
          <p:cNvSpPr>
            <a:spLocks noGrp="1"/>
          </p:cNvSpPr>
          <p:nvPr>
            <p:ph type="sldNum" sz="quarter" idx="12"/>
          </p:nvPr>
        </p:nvSpPr>
        <p:spPr/>
        <p:txBody>
          <a:bodyPr/>
          <a:lstStyle/>
          <a:p>
            <a:fld id="{0B34F065-1154-456A-91E3-76DE8E75E17B}" type="slidenum">
              <a:rPr lang="ar-SA" smtClean="0"/>
              <a:t>‹#›</a:t>
            </a:fld>
            <a:endParaRPr lang="ar-SA"/>
          </a:p>
        </p:txBody>
      </p:sp>
      <p:sp>
        <p:nvSpPr>
          <p:cNvPr id="8" name="شكل بيضاوي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050"/>
          </a:p>
        </p:txBody>
      </p:sp>
      <p:sp>
        <p:nvSpPr>
          <p:cNvPr id="9" name="شكل بيضاوي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050"/>
          </a:p>
        </p:txBody>
      </p:sp>
    </p:spTree>
    <p:extLst>
      <p:ext uri="{BB962C8B-B14F-4D97-AF65-F5344CB8AC3E}">
        <p14:creationId xmlns:p14="http://schemas.microsoft.com/office/powerpoint/2010/main" val="368130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6807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37956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2" name="عنوان 1"/>
          <p:cNvSpPr>
            <a:spLocks noGrp="1"/>
          </p:cNvSpPr>
          <p:nvPr>
            <p:ph type="title"/>
          </p:nvPr>
        </p:nvSpPr>
        <p:spPr>
          <a:xfrm>
            <a:off x="2578392" y="1950244"/>
            <a:ext cx="6400800" cy="1714500"/>
          </a:xfrm>
        </p:spPr>
        <p:txBody>
          <a:bodyPr anchor="t"/>
          <a:lstStyle>
            <a:lvl1pPr algn="l">
              <a:lnSpc>
                <a:spcPts val="3375"/>
              </a:lnSpc>
              <a:buNone/>
              <a:defRPr sz="3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800100"/>
            <a:ext cx="6400800" cy="1132284"/>
          </a:xfrm>
        </p:spPr>
        <p:txBody>
          <a:bodyPr anchor="b"/>
          <a:lstStyle>
            <a:lvl1pPr marL="13716" indent="0">
              <a:lnSpc>
                <a:spcPts val="1725"/>
              </a:lnSpc>
              <a:spcBef>
                <a:spcPts val="0"/>
              </a:spcBef>
              <a:buNone/>
              <a:defRPr sz="1500">
                <a:solidFill>
                  <a:schemeClr val="tx2">
                    <a:shade val="30000"/>
                    <a:satMod val="150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10" name="مستطيل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8" name="شكل بيضاوي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050"/>
          </a:p>
        </p:txBody>
      </p:sp>
      <p:sp>
        <p:nvSpPr>
          <p:cNvPr id="9" name="شكل بيضاوي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050"/>
          </a:p>
        </p:txBody>
      </p:sp>
    </p:spTree>
    <p:extLst>
      <p:ext uri="{BB962C8B-B14F-4D97-AF65-F5344CB8AC3E}">
        <p14:creationId xmlns:p14="http://schemas.microsoft.com/office/powerpoint/2010/main" val="608368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05740"/>
            <a:ext cx="7498080" cy="85725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143000"/>
            <a:ext cx="3657600" cy="3497580"/>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143000"/>
            <a:ext cx="3657600" cy="3497580"/>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30534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70252"/>
            <a:ext cx="8229600" cy="857250"/>
          </a:xfrm>
        </p:spPr>
        <p:txBody>
          <a:bodyPr anchor="ctr"/>
          <a:lstStyle>
            <a:lvl1pPr algn="ctr">
              <a:defRPr sz="3375"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48006" indent="0" algn="l">
              <a:lnSpc>
                <a:spcPct val="100000"/>
              </a:lnSpc>
              <a:spcBef>
                <a:spcPts val="75"/>
              </a:spcBef>
              <a:buNone/>
              <a:defRPr sz="1425" b="0">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48006" indent="0" algn="l">
              <a:lnSpc>
                <a:spcPct val="100000"/>
              </a:lnSpc>
              <a:spcBef>
                <a:spcPts val="75"/>
              </a:spcBef>
              <a:buNone/>
              <a:defRPr sz="1425" b="0">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727002"/>
            <a:ext cx="4023360" cy="3086100"/>
          </a:xfrm>
          <a:ln w="10795">
            <a:solidFill>
              <a:schemeClr val="bg1"/>
            </a:solidFill>
            <a:prstDash val="dash"/>
            <a:miter lim="800000"/>
          </a:ln>
        </p:spPr>
        <p:txBody>
          <a:bodyPr/>
          <a:lstStyle>
            <a:lvl1pPr marL="294894" indent="-205740">
              <a:lnSpc>
                <a:spcPct val="100000"/>
              </a:lnSpc>
              <a:spcBef>
                <a:spcPts val="525"/>
              </a:spcBef>
              <a:defRPr sz="1800"/>
            </a:lvl1pPr>
            <a:lvl2pPr>
              <a:lnSpc>
                <a:spcPct val="100000"/>
              </a:lnSpc>
              <a:spcBef>
                <a:spcPts val="525"/>
              </a:spcBef>
              <a:defRPr sz="1500"/>
            </a:lvl2pPr>
            <a:lvl3pPr>
              <a:lnSpc>
                <a:spcPct val="100000"/>
              </a:lnSpc>
              <a:spcBef>
                <a:spcPts val="525"/>
              </a:spcBef>
              <a:defRPr sz="1350"/>
            </a:lvl3pPr>
            <a:lvl4pPr>
              <a:lnSpc>
                <a:spcPct val="100000"/>
              </a:lnSpc>
              <a:spcBef>
                <a:spcPts val="525"/>
              </a:spcBef>
              <a:defRPr sz="1200"/>
            </a:lvl4pPr>
            <a:lvl5pPr>
              <a:lnSpc>
                <a:spcPct val="100000"/>
              </a:lnSpc>
              <a:spcBef>
                <a:spcPts val="525"/>
              </a:spcBef>
              <a:defRPr sz="12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727002"/>
            <a:ext cx="4023360" cy="3086100"/>
          </a:xfrm>
          <a:ln w="10795">
            <a:solidFill>
              <a:schemeClr val="bg1"/>
            </a:solidFill>
            <a:prstDash val="dash"/>
            <a:miter lim="800000"/>
          </a:ln>
        </p:spPr>
        <p:txBody>
          <a:bodyPr/>
          <a:lstStyle>
            <a:lvl1pPr marL="294894" indent="-205740">
              <a:lnSpc>
                <a:spcPct val="100000"/>
              </a:lnSpc>
              <a:spcBef>
                <a:spcPts val="525"/>
              </a:spcBef>
              <a:defRPr sz="1800"/>
            </a:lvl1pPr>
            <a:lvl2pPr>
              <a:lnSpc>
                <a:spcPct val="100000"/>
              </a:lnSpc>
              <a:spcBef>
                <a:spcPts val="525"/>
              </a:spcBef>
              <a:defRPr sz="1500"/>
            </a:lvl2pPr>
            <a:lvl3pPr>
              <a:lnSpc>
                <a:spcPct val="100000"/>
              </a:lnSpc>
              <a:spcBef>
                <a:spcPts val="525"/>
              </a:spcBef>
              <a:defRPr sz="1350"/>
            </a:lvl3pPr>
            <a:lvl4pPr>
              <a:lnSpc>
                <a:spcPct val="100000"/>
              </a:lnSpc>
              <a:spcBef>
                <a:spcPts val="525"/>
              </a:spcBef>
              <a:defRPr sz="1200"/>
            </a:lvl4pPr>
            <a:lvl5pPr>
              <a:lnSpc>
                <a:spcPct val="100000"/>
              </a:lnSpc>
              <a:spcBef>
                <a:spcPts val="525"/>
              </a:spcBef>
              <a:defRPr sz="12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197523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05740"/>
            <a:ext cx="7498080" cy="85725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46083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2" name="عنصر نائب للتاريخ 1"/>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
        <p:nvSpPr>
          <p:cNvPr id="6" name="مستطيل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Tree>
    <p:extLst>
      <p:ext uri="{BB962C8B-B14F-4D97-AF65-F5344CB8AC3E}">
        <p14:creationId xmlns:p14="http://schemas.microsoft.com/office/powerpoint/2010/main" val="3090895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62583"/>
            <a:ext cx="3810000" cy="871538"/>
          </a:xfrm>
          <a:ln>
            <a:noFill/>
          </a:ln>
        </p:spPr>
        <p:txBody>
          <a:bodyPr anchor="b"/>
          <a:lstStyle>
            <a:lvl1pPr algn="l">
              <a:lnSpc>
                <a:spcPts val="1500"/>
              </a:lnSpc>
              <a:buNone/>
              <a:defRPr sz="165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055223"/>
            <a:ext cx="3810000" cy="523875"/>
          </a:xfrm>
        </p:spPr>
        <p:txBody>
          <a:bodyPr/>
          <a:lstStyle>
            <a:lvl1pPr marL="34290" indent="0">
              <a:lnSpc>
                <a:spcPct val="100000"/>
              </a:lnSpc>
              <a:spcBef>
                <a:spcPts val="0"/>
              </a:spcBef>
              <a:buNone/>
              <a:defRPr sz="1050"/>
            </a:lvl1pPr>
            <a:lvl2pPr>
              <a:buNone/>
              <a:defRPr sz="900"/>
            </a:lvl2pPr>
            <a:lvl3pPr>
              <a:buNone/>
              <a:defRPr sz="750"/>
            </a:lvl3pPr>
            <a:lvl4pPr>
              <a:buNone/>
              <a:defRPr sz="675"/>
            </a:lvl4pPr>
            <a:lvl5pPr>
              <a:buNone/>
              <a:defRPr sz="675"/>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1600201"/>
            <a:ext cx="8153400" cy="2994422"/>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69105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800100"/>
            <a:ext cx="2743200" cy="1485900"/>
          </a:xfrm>
        </p:spPr>
        <p:txBody>
          <a:bodyPr anchor="b">
            <a:noAutofit/>
          </a:bodyPr>
          <a:lstStyle>
            <a:lvl1pPr algn="l">
              <a:buNone/>
              <a:defRPr sz="1575"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8" name="مستطيل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68580" tIns="205740" rtlCol="0" anchor="t">
            <a:normAutofit/>
          </a:bodyPr>
          <a:lstStyle/>
          <a:p>
            <a:pPr marL="0" indent="-212598" algn="l" rtl="0" eaLnBrk="1" latinLnBrk="0" hangingPunct="1">
              <a:lnSpc>
                <a:spcPts val="2250"/>
              </a:lnSpc>
              <a:spcBef>
                <a:spcPts val="450"/>
              </a:spcBef>
              <a:buClr>
                <a:schemeClr val="accent1"/>
              </a:buClr>
              <a:buSzPct val="80000"/>
              <a:buFont typeface="Wingdings 2"/>
              <a:buNone/>
            </a:pPr>
            <a:endParaRPr kumimoji="0" lang="en-US" sz="24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2400"/>
            </a:lvl1pPr>
            <a:extLst/>
          </a:lstStyle>
          <a:p>
            <a:pPr marL="0" algn="l" eaLnBrk="1" latinLnBrk="0" hangingPunct="1"/>
            <a:r>
              <a:rPr kumimoji="0" lang="ar-SA"/>
              <a:t>انقر فوق الأيقونة لإضافة صورة</a:t>
            </a:r>
            <a:endParaRPr kumimoji="0" lang="en-US" dirty="0"/>
          </a:p>
        </p:txBody>
      </p:sp>
      <p:sp>
        <p:nvSpPr>
          <p:cNvPr id="9" name="مخطط انسيابي: معالجة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0" name="مخطط انسيابي: معالجة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dirty="0"/>
          </a:p>
        </p:txBody>
      </p:sp>
      <p:sp>
        <p:nvSpPr>
          <p:cNvPr id="4" name="عنصر نائب للنص 3"/>
          <p:cNvSpPr>
            <a:spLocks noGrp="1"/>
          </p:cNvSpPr>
          <p:nvPr>
            <p:ph type="body" sz="half" idx="2"/>
          </p:nvPr>
        </p:nvSpPr>
        <p:spPr>
          <a:xfrm>
            <a:off x="838200" y="3600450"/>
            <a:ext cx="4419600" cy="571500"/>
          </a:xfrm>
        </p:spPr>
        <p:txBody>
          <a:bodyPr anchor="ctr"/>
          <a:lstStyle>
            <a:lvl1pPr marL="0" indent="0" algn="l">
              <a:lnSpc>
                <a:spcPts val="1200"/>
              </a:lnSpc>
              <a:spcBef>
                <a:spcPts val="0"/>
              </a:spcBef>
              <a:buNone/>
              <a:defRPr sz="1050">
                <a:solidFill>
                  <a:srgbClr val="777777"/>
                </a:solidFill>
              </a:defRPr>
            </a:lvl1pPr>
            <a:lvl2pPr>
              <a:defRPr sz="900"/>
            </a:lvl2pPr>
            <a:lvl3pPr>
              <a:defRPr sz="750"/>
            </a:lvl3pPr>
            <a:lvl4pPr>
              <a:defRPr sz="675"/>
            </a:lvl4pPr>
            <a:lvl5pPr>
              <a:defRPr sz="675"/>
            </a:lvl5pPr>
            <a:extLst/>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1185972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77518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05980"/>
            <a:ext cx="1828800" cy="4388644"/>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05980"/>
            <a:ext cx="5562600" cy="4388644"/>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30 ربيع الأول، 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874590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473202"/>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9334D819-9F07-4261-B09B-9E467E5D9002}" type="datetimeFigureOut">
              <a:rPr lang="en-US" dirty="0"/>
              <a:pPr/>
              <a:t>10/3/24</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42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7694856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018224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9334D819-9F07-4261-B09B-9E467E5D9002}" type="datetimeFigureOut">
              <a:rPr lang="en-US" dirty="0"/>
              <a:pPr/>
              <a:t>10/3/24</a:t>
            </a:fld>
            <a:endParaRPr lang="en-US" dirty="0"/>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8550271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4177397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285750"/>
            <a:ext cx="7629525" cy="11201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8759"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2975" y="2181826"/>
            <a:ext cx="3600450" cy="224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181826"/>
            <a:ext cx="3600450" cy="224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3414194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779513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602851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4781759"/>
            <a:ext cx="925016" cy="261347"/>
          </a:xfrm>
        </p:spPr>
        <p:txBody>
          <a:bodyPr/>
          <a:lstStyle/>
          <a:p>
            <a:fld id="{9334D819-9F07-4261-B09B-9E467E5D9002}" type="datetimeFigureOut">
              <a:rPr lang="en-US" dirty="0"/>
              <a:t>10/3/24</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8261" y="4781759"/>
            <a:ext cx="924342" cy="259347"/>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824848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4781759"/>
            <a:ext cx="924342" cy="261347"/>
          </a:xfrm>
        </p:spPr>
        <p:txBody>
          <a:bodyPr/>
          <a:lstStyle/>
          <a:p>
            <a:fld id="{9334D819-9F07-4261-B09B-9E467E5D9002}" type="datetimeFigureOut">
              <a:rPr lang="en-US" dirty="0"/>
              <a:t>10/3/24</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5676" y="4781759"/>
            <a:ext cx="925830" cy="259347"/>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747327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215023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286790"/>
            <a:ext cx="1119099" cy="4200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286789"/>
            <a:ext cx="6294439" cy="42003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36845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4854959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8044"/>
          </a:xfrm>
        </p:spPr>
        <p:txBody>
          <a:bodyPr/>
          <a:lstStyle/>
          <a:p>
            <a:pPr lvl="0"/>
            <a:endParaRPr lang="en-US" noProof="0"/>
          </a:p>
        </p:txBody>
      </p:sp>
      <p:sp>
        <p:nvSpPr>
          <p:cNvPr id="4" name="Rectangle 23"/>
          <p:cNvSpPr>
            <a:spLocks noGrp="1" noChangeArrowheads="1"/>
          </p:cNvSpPr>
          <p:nvPr>
            <p:ph type="dt" sz="half" idx="10"/>
          </p:nvPr>
        </p:nvSpPr>
        <p:spPr>
          <a:ln/>
        </p:spPr>
        <p:txBody>
          <a:bodyPr/>
          <a:lstStyle>
            <a:lvl1pPr>
              <a:defRPr/>
            </a:lvl1pPr>
          </a:lstStyle>
          <a:p>
            <a:pPr defTabSz="342900">
              <a:buClrTx/>
              <a:defRPr/>
            </a:pPr>
            <a:endParaRPr lang="en-US" kern="1200">
              <a:solidFill>
                <a:prstClr val="black">
                  <a:lumMod val="65000"/>
                  <a:lumOff val="35000"/>
                </a:prstClr>
              </a:solidFill>
              <a:latin typeface="Gill Sans MT" panose="020B0502020104020203"/>
              <a:ea typeface="+mn-ea"/>
              <a:cs typeface="+mn-cs"/>
            </a:endParaRPr>
          </a:p>
        </p:txBody>
      </p:sp>
      <p:sp>
        <p:nvSpPr>
          <p:cNvPr id="5" name="Rectangle 24"/>
          <p:cNvSpPr>
            <a:spLocks noGrp="1" noChangeArrowheads="1"/>
          </p:cNvSpPr>
          <p:nvPr>
            <p:ph type="ftr" sz="quarter" idx="11"/>
          </p:nvPr>
        </p:nvSpPr>
        <p:spPr>
          <a:ln/>
        </p:spPr>
        <p:txBody>
          <a:bodyPr/>
          <a:lstStyle>
            <a:lvl1pPr>
              <a:defRPr/>
            </a:lvl1pPr>
          </a:lstStyle>
          <a:p>
            <a:pPr defTabSz="342900">
              <a:buClrTx/>
              <a:defRPr/>
            </a:pPr>
            <a:endParaRPr lang="en-US" kern="1200">
              <a:solidFill>
                <a:prstClr val="black">
                  <a:lumMod val="65000"/>
                  <a:lumOff val="35000"/>
                </a:prstClr>
              </a:solidFill>
              <a:latin typeface="Gill Sans MT" panose="020B0502020104020203"/>
              <a:ea typeface="+mn-ea"/>
              <a:cs typeface="+mn-cs"/>
            </a:endParaRPr>
          </a:p>
        </p:txBody>
      </p:sp>
      <p:sp>
        <p:nvSpPr>
          <p:cNvPr id="6" name="Rectangle 25"/>
          <p:cNvSpPr>
            <a:spLocks noGrp="1" noChangeArrowheads="1"/>
          </p:cNvSpPr>
          <p:nvPr>
            <p:ph type="sldNum" sz="quarter" idx="12"/>
          </p:nvPr>
        </p:nvSpPr>
        <p:spPr>
          <a:ln/>
        </p:spPr>
        <p:txBody>
          <a:bodyPr/>
          <a:lstStyle>
            <a:lvl1pPr>
              <a:defRPr/>
            </a:lvl1pPr>
          </a:lstStyle>
          <a:p>
            <a:pPr defTabSz="342900">
              <a:buClrTx/>
              <a:defRPr/>
            </a:pPr>
            <a:fld id="{FCEB49FE-3FC1-4BC3-A5F4-97FDB014081B}" type="slidenum">
              <a:rPr lang="ar-EG" kern="1200" smtClean="0">
                <a:solidFill>
                  <a:prstClr val="black">
                    <a:lumMod val="65000"/>
                    <a:lumOff val="35000"/>
                  </a:prstClr>
                </a:solidFill>
                <a:latin typeface="Gill Sans MT" panose="020B0502020104020203"/>
                <a:ea typeface="+mn-ea"/>
              </a:rPr>
              <a:pPr defTabSz="342900">
                <a:buClrTx/>
                <a:defRPr/>
              </a:pPr>
              <a:t>‹#›</a:t>
            </a:fld>
            <a:endParaRPr lang="en-US" kern="1200">
              <a:solidFill>
                <a:prstClr val="black">
                  <a:lumMod val="65000"/>
                  <a:lumOff val="35000"/>
                </a:prstClr>
              </a:solidFill>
              <a:latin typeface="Gill Sans MT" panose="020B0502020104020203"/>
              <a:ea typeface="+mn-ea"/>
              <a:cs typeface="+mn-cs"/>
            </a:endParaRPr>
          </a:p>
        </p:txBody>
      </p:sp>
    </p:spTree>
    <p:extLst>
      <p:ext uri="{BB962C8B-B14F-4D97-AF65-F5344CB8AC3E}">
        <p14:creationId xmlns:p14="http://schemas.microsoft.com/office/powerpoint/2010/main" val="2195757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1"/>
            <a:ext cx="4038600" cy="3398044"/>
          </a:xfrm>
        </p:spPr>
        <p:txBody>
          <a:bodyPr/>
          <a:lstStyle/>
          <a:p>
            <a:pPr lvl="0"/>
            <a:endParaRPr lang="en-US" noProof="0"/>
          </a:p>
        </p:txBody>
      </p:sp>
      <p:sp>
        <p:nvSpPr>
          <p:cNvPr id="5" name="Rectangle 23"/>
          <p:cNvSpPr>
            <a:spLocks noGrp="1" noChangeArrowheads="1"/>
          </p:cNvSpPr>
          <p:nvPr>
            <p:ph type="dt" sz="half" idx="10"/>
          </p:nvPr>
        </p:nvSpPr>
        <p:spPr>
          <a:ln/>
        </p:spPr>
        <p:txBody>
          <a:bodyPr/>
          <a:lstStyle>
            <a:lvl1pPr>
              <a:defRPr/>
            </a:lvl1pPr>
          </a:lstStyle>
          <a:p>
            <a:pPr defTabSz="342900">
              <a:buClrTx/>
              <a:defRPr/>
            </a:pPr>
            <a:endParaRPr lang="en-US" kern="1200">
              <a:solidFill>
                <a:prstClr val="black">
                  <a:lumMod val="65000"/>
                  <a:lumOff val="35000"/>
                </a:prstClr>
              </a:solidFill>
              <a:latin typeface="Gill Sans MT" panose="020B0502020104020203"/>
              <a:ea typeface="+mn-ea"/>
              <a:cs typeface="+mn-cs"/>
            </a:endParaRPr>
          </a:p>
        </p:txBody>
      </p:sp>
      <p:sp>
        <p:nvSpPr>
          <p:cNvPr id="6" name="Rectangle 24"/>
          <p:cNvSpPr>
            <a:spLocks noGrp="1" noChangeArrowheads="1"/>
          </p:cNvSpPr>
          <p:nvPr>
            <p:ph type="ftr" sz="quarter" idx="11"/>
          </p:nvPr>
        </p:nvSpPr>
        <p:spPr>
          <a:ln/>
        </p:spPr>
        <p:txBody>
          <a:bodyPr/>
          <a:lstStyle>
            <a:lvl1pPr>
              <a:defRPr/>
            </a:lvl1pPr>
          </a:lstStyle>
          <a:p>
            <a:pPr defTabSz="342900">
              <a:buClrTx/>
              <a:defRPr/>
            </a:pPr>
            <a:endParaRPr lang="en-US" kern="1200">
              <a:solidFill>
                <a:prstClr val="black">
                  <a:lumMod val="65000"/>
                  <a:lumOff val="35000"/>
                </a:prstClr>
              </a:solidFill>
              <a:latin typeface="Gill Sans MT" panose="020B0502020104020203"/>
              <a:ea typeface="+mn-ea"/>
              <a:cs typeface="+mn-cs"/>
            </a:endParaRPr>
          </a:p>
        </p:txBody>
      </p:sp>
      <p:sp>
        <p:nvSpPr>
          <p:cNvPr id="7" name="Rectangle 25"/>
          <p:cNvSpPr>
            <a:spLocks noGrp="1" noChangeArrowheads="1"/>
          </p:cNvSpPr>
          <p:nvPr>
            <p:ph type="sldNum" sz="quarter" idx="12"/>
          </p:nvPr>
        </p:nvSpPr>
        <p:spPr>
          <a:ln/>
        </p:spPr>
        <p:txBody>
          <a:bodyPr/>
          <a:lstStyle>
            <a:lvl1pPr>
              <a:defRPr/>
            </a:lvl1pPr>
          </a:lstStyle>
          <a:p>
            <a:pPr defTabSz="342900">
              <a:buClrTx/>
              <a:defRPr/>
            </a:pPr>
            <a:fld id="{E355779B-8304-402D-82C4-E7404740FB90}" type="slidenum">
              <a:rPr lang="ar-EG" kern="1200" smtClean="0">
                <a:solidFill>
                  <a:prstClr val="black">
                    <a:lumMod val="65000"/>
                    <a:lumOff val="35000"/>
                  </a:prstClr>
                </a:solidFill>
                <a:latin typeface="Gill Sans MT" panose="020B0502020104020203"/>
                <a:ea typeface="+mn-ea"/>
              </a:rPr>
              <a:pPr defTabSz="342900">
                <a:buClrTx/>
                <a:defRPr/>
              </a:pPr>
              <a:t>‹#›</a:t>
            </a:fld>
            <a:endParaRPr lang="en-US" kern="1200">
              <a:solidFill>
                <a:prstClr val="black">
                  <a:lumMod val="65000"/>
                  <a:lumOff val="35000"/>
                </a:prstClr>
              </a:solidFill>
              <a:latin typeface="Gill Sans MT" panose="020B0502020104020203"/>
              <a:ea typeface="+mn-ea"/>
              <a:cs typeface="+mn-cs"/>
            </a:endParaRPr>
          </a:p>
        </p:txBody>
      </p:sp>
    </p:spTree>
    <p:extLst>
      <p:ext uri="{BB962C8B-B14F-4D97-AF65-F5344CB8AC3E}">
        <p14:creationId xmlns:p14="http://schemas.microsoft.com/office/powerpoint/2010/main" val="186705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9831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2022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602443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7766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EBCD2BDA-EAC7-42DF-802C-B849A69084FB}" type="datetimeFigureOut">
              <a:rPr lang="en-US" smtClean="0"/>
              <a:t>10/3/24</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67F8FD04-8803-457D-919A-F01398D5DF6C}" type="slidenum">
              <a:rPr lang="en-US" smtClean="0"/>
              <a:t>‹#›</a:t>
            </a:fld>
            <a:endParaRPr lang="en-US"/>
          </a:p>
        </p:txBody>
      </p:sp>
    </p:spTree>
    <p:extLst>
      <p:ext uri="{BB962C8B-B14F-4D97-AF65-F5344CB8AC3E}">
        <p14:creationId xmlns:p14="http://schemas.microsoft.com/office/powerpoint/2010/main" val="390934847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3E951A-D55B-230E-D00F-25E051645E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3ED81-ED6F-32CE-C0F8-C89B9467616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96F1D-A0A0-B27C-EC06-B4F8F9C4746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73905BF5-4F24-F546-87F3-646384FB2F9F}" type="datetimeFigureOut">
              <a:rPr lang="en-US" smtClean="0"/>
              <a:t>10/3/24</a:t>
            </a:fld>
            <a:endParaRPr lang="en-US"/>
          </a:p>
        </p:txBody>
      </p:sp>
      <p:sp>
        <p:nvSpPr>
          <p:cNvPr id="5" name="Footer Placeholder 4">
            <a:extLst>
              <a:ext uri="{FF2B5EF4-FFF2-40B4-BE49-F238E27FC236}">
                <a16:creationId xmlns:a16="http://schemas.microsoft.com/office/drawing/2014/main" id="{FD372475-3B4B-9A58-260D-A5D380E4C97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AEF10C-6FFF-ED41-442C-A7E5517AAC6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6499560-9C77-7543-A2A9-37AFE85D26E3}" type="slidenum">
              <a:rPr lang="en-US" smtClean="0"/>
              <a:t>‹#›</a:t>
            </a:fld>
            <a:endParaRPr lang="en-US"/>
          </a:p>
        </p:txBody>
      </p:sp>
    </p:spTree>
    <p:extLst>
      <p:ext uri="{BB962C8B-B14F-4D97-AF65-F5344CB8AC3E}">
        <p14:creationId xmlns:p14="http://schemas.microsoft.com/office/powerpoint/2010/main" val="391711396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8" name="شكل بيضاوي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1" name="دائرة مجوفة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2" name="مستطيل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5" name="عنصر نائب للعنوان 4"/>
          <p:cNvSpPr>
            <a:spLocks noGrp="1"/>
          </p:cNvSpPr>
          <p:nvPr>
            <p:ph type="title"/>
          </p:nvPr>
        </p:nvSpPr>
        <p:spPr>
          <a:xfrm>
            <a:off x="1435608" y="205979"/>
            <a:ext cx="7498080" cy="85725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900">
                <a:solidFill>
                  <a:schemeClr val="bg2">
                    <a:shade val="50000"/>
                    <a:satMod val="200000"/>
                  </a:schemeClr>
                </a:solidFill>
              </a:defRPr>
            </a:lvl1pPr>
            <a:extLst/>
          </a:lstStyle>
          <a:p>
            <a:fld id="{1B8ABB09-4A1D-463E-8065-109CC2B7EFAA}" type="datetimeFigureOut">
              <a:rPr lang="ar-SA" smtClean="0"/>
              <a:t>30 ربيع الأول، 1446</a:t>
            </a:fld>
            <a:endParaRPr lang="ar-SA"/>
          </a:p>
        </p:txBody>
      </p:sp>
      <p:sp>
        <p:nvSpPr>
          <p:cNvPr id="10" name="عنصر نائب للتذييل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9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9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Tree>
    <p:extLst>
      <p:ext uri="{BB962C8B-B14F-4D97-AF65-F5344CB8AC3E}">
        <p14:creationId xmlns:p14="http://schemas.microsoft.com/office/powerpoint/2010/main" val="333187382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1" latinLnBrk="0" hangingPunct="1">
        <a:spcBef>
          <a:spcPct val="0"/>
        </a:spcBef>
        <a:buNone/>
        <a:defRPr kumimoji="0" sz="3225"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74320" indent="-212598" algn="l" rtl="0" eaLnBrk="1" latinLnBrk="0" hangingPunct="1">
        <a:lnSpc>
          <a:spcPct val="100000"/>
        </a:lnSpc>
        <a:spcBef>
          <a:spcPts val="450"/>
        </a:spcBef>
        <a:buClr>
          <a:schemeClr val="accent1"/>
        </a:buClr>
        <a:buSzPct val="80000"/>
        <a:buFont typeface="Wingdings 2"/>
        <a:buChar char=""/>
        <a:defRPr kumimoji="0" sz="2400" kern="1200">
          <a:solidFill>
            <a:schemeClr val="tx1"/>
          </a:solidFill>
          <a:latin typeface="+mn-lt"/>
          <a:ea typeface="+mn-ea"/>
          <a:cs typeface="+mn-cs"/>
        </a:defRPr>
      </a:lvl1pPr>
      <a:lvl2pPr marL="480060" indent="-178308" algn="l" rtl="0" eaLnBrk="1" latinLnBrk="0" hangingPunct="1">
        <a:lnSpc>
          <a:spcPct val="100000"/>
        </a:lnSpc>
        <a:spcBef>
          <a:spcPts val="413"/>
        </a:spcBef>
        <a:buClr>
          <a:schemeClr val="accent1"/>
        </a:buClr>
        <a:buFont typeface="Verdana"/>
        <a:buChar char="◦"/>
        <a:defRPr kumimoji="0" sz="2100" kern="1200">
          <a:solidFill>
            <a:schemeClr val="tx1"/>
          </a:solidFill>
          <a:latin typeface="+mn-lt"/>
          <a:ea typeface="+mn-ea"/>
          <a:cs typeface="+mn-cs"/>
        </a:defRPr>
      </a:lvl2pPr>
      <a:lvl3pPr marL="665226" indent="-171450" algn="l" rtl="0" eaLnBrk="1" latinLnBrk="0" hangingPunct="1">
        <a:lnSpc>
          <a:spcPct val="100000"/>
        </a:lnSpc>
        <a:spcBef>
          <a:spcPct val="20000"/>
        </a:spcBef>
        <a:buClr>
          <a:schemeClr val="accent2"/>
        </a:buClr>
        <a:buFont typeface="Wingdings 2"/>
        <a:buChar char=""/>
        <a:defRPr kumimoji="0" sz="1800" kern="1200">
          <a:solidFill>
            <a:schemeClr val="tx1"/>
          </a:solidFill>
          <a:latin typeface="+mn-lt"/>
          <a:ea typeface="+mn-ea"/>
          <a:cs typeface="+mn-cs"/>
        </a:defRPr>
      </a:lvl3pPr>
      <a:lvl4pPr marL="822960" indent="-130302" algn="l" rtl="0" eaLnBrk="1" latinLnBrk="0" hangingPunct="1">
        <a:lnSpc>
          <a:spcPct val="100000"/>
        </a:lnSpc>
        <a:spcBef>
          <a:spcPct val="20000"/>
        </a:spcBef>
        <a:buClr>
          <a:schemeClr val="accent3"/>
        </a:buClr>
        <a:buFont typeface="Wingdings 2"/>
        <a:buChar char=""/>
        <a:defRPr kumimoji="0" sz="1500" kern="1200">
          <a:solidFill>
            <a:schemeClr val="tx1"/>
          </a:solidFill>
          <a:latin typeface="+mn-lt"/>
          <a:ea typeface="+mn-ea"/>
          <a:cs typeface="+mn-cs"/>
        </a:defRPr>
      </a:lvl4pPr>
      <a:lvl5pPr marL="973836" indent="-137160" algn="l" rtl="0" eaLnBrk="1" latinLnBrk="0" hangingPunct="1">
        <a:lnSpc>
          <a:spcPct val="100000"/>
        </a:lnSpc>
        <a:spcBef>
          <a:spcPct val="20000"/>
        </a:spcBef>
        <a:buClr>
          <a:schemeClr val="accent4"/>
        </a:buClr>
        <a:buFont typeface="Wingdings 2"/>
        <a:buChar char=""/>
        <a:defRPr kumimoji="0" sz="1500" kern="1200">
          <a:solidFill>
            <a:schemeClr val="tx1"/>
          </a:solidFill>
          <a:latin typeface="+mn-lt"/>
          <a:ea typeface="+mn-ea"/>
          <a:cs typeface="+mn-cs"/>
        </a:defRPr>
      </a:lvl5pPr>
      <a:lvl6pPr marL="1131570" indent="-137160" algn="l" rtl="0" eaLnBrk="1" latinLnBrk="0" hangingPunct="1">
        <a:lnSpc>
          <a:spcPct val="100000"/>
        </a:lnSpc>
        <a:spcBef>
          <a:spcPct val="20000"/>
        </a:spcBef>
        <a:buClr>
          <a:schemeClr val="accent5"/>
        </a:buClr>
        <a:buFont typeface="Wingdings 2"/>
        <a:buChar char=""/>
        <a:defRPr kumimoji="0" sz="1500" kern="1200">
          <a:solidFill>
            <a:schemeClr val="tx1"/>
          </a:solidFill>
          <a:latin typeface="+mn-lt"/>
          <a:ea typeface="+mn-ea"/>
          <a:cs typeface="+mn-cs"/>
        </a:defRPr>
      </a:lvl6pPr>
      <a:lvl7pPr marL="1289304"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7pPr>
      <a:lvl8pPr marL="1440180"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8pPr>
      <a:lvl9pPr marL="1597914"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286789"/>
            <a:ext cx="7633742" cy="111909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1714501"/>
            <a:ext cx="7633742" cy="26951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4781759"/>
            <a:ext cx="1747292" cy="261347"/>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9334D819-9F07-4261-B09B-9E467E5D9002}" type="datetimeFigureOut">
              <a:rPr lang="en-US" dirty="0"/>
              <a:pPr/>
              <a:t>10/3/24</a:t>
            </a:fld>
            <a:endParaRPr lang="en-US" dirty="0"/>
          </a:p>
        </p:txBody>
      </p:sp>
      <p:sp>
        <p:nvSpPr>
          <p:cNvPr id="5" name="Footer Placeholder 4"/>
          <p:cNvSpPr>
            <a:spLocks noGrp="1"/>
          </p:cNvSpPr>
          <p:nvPr>
            <p:ph type="ftr" sz="quarter" idx="3"/>
          </p:nvPr>
        </p:nvSpPr>
        <p:spPr>
          <a:xfrm>
            <a:off x="3028950" y="4781759"/>
            <a:ext cx="3086100" cy="259347"/>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4781759"/>
            <a:ext cx="2114549" cy="259347"/>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402197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medicine.medscape.com/article/205926-overview" TargetMode="External"/><Relationship Id="rId2" Type="http://schemas.openxmlformats.org/officeDocument/2006/relationships/hyperlink" Target="https://emedicine.medscape.com/article/1001602-overview" TargetMode="External"/><Relationship Id="rId1" Type="http://schemas.openxmlformats.org/officeDocument/2006/relationships/slideLayout" Target="../slideLayouts/slideLayout2.xml"/><Relationship Id="rId4" Type="http://schemas.openxmlformats.org/officeDocument/2006/relationships/hyperlink" Target="https://emedicine.medscape.com/article/1150165-overview"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medicine.medscape.com/article/263907-overview"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hyperlink" Target="http://emedicine.medscape.com/article/274143-overview"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346625"/>
            <a:ext cx="6101700" cy="1527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b="1" dirty="0"/>
              <a:t>Ovulation induction </a:t>
            </a:r>
            <a:r>
              <a:rPr lang="en-GB" b="1" dirty="0"/>
              <a:t>and assisted reproductive techniques</a:t>
            </a:r>
            <a:endParaRPr b="1" dirty="0"/>
          </a:p>
        </p:txBody>
      </p:sp>
      <p:sp>
        <p:nvSpPr>
          <p:cNvPr id="86" name="Google Shape;86;p13"/>
          <p:cNvSpPr txBox="1">
            <a:spLocks noGrp="1"/>
          </p:cNvSpPr>
          <p:nvPr>
            <p:ph type="subTitle" idx="1"/>
          </p:nvPr>
        </p:nvSpPr>
        <p:spPr>
          <a:xfrm>
            <a:off x="598100" y="1812775"/>
            <a:ext cx="3953700" cy="298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dirty="0"/>
              <a:t>Presented by:</a:t>
            </a:r>
            <a:endParaRPr b="1" dirty="0"/>
          </a:p>
          <a:p>
            <a:pPr marL="0" lvl="0" indent="0" algn="l" rtl="0">
              <a:spcBef>
                <a:spcPts val="0"/>
              </a:spcBef>
              <a:spcAft>
                <a:spcPts val="0"/>
              </a:spcAft>
              <a:buNone/>
            </a:pPr>
            <a:r>
              <a:rPr lang="en-US" b="1" dirty="0" err="1"/>
              <a:t>Jaser</a:t>
            </a:r>
            <a:r>
              <a:rPr lang="en-US" b="1" dirty="0"/>
              <a:t> Younes </a:t>
            </a:r>
            <a:endParaRPr b="1" dirty="0"/>
          </a:p>
          <a:p>
            <a:pPr marL="0" lvl="0" indent="0" algn="l" rtl="0">
              <a:spcBef>
                <a:spcPts val="0"/>
              </a:spcBef>
              <a:spcAft>
                <a:spcPts val="0"/>
              </a:spcAft>
              <a:buNone/>
            </a:pPr>
            <a:r>
              <a:rPr lang="en-US" b="1" dirty="0" err="1"/>
              <a:t>Sadeel</a:t>
            </a:r>
            <a:r>
              <a:rPr lang="en-US" b="1" dirty="0"/>
              <a:t> </a:t>
            </a:r>
            <a:r>
              <a:rPr lang="en-US" b="1" dirty="0" err="1"/>
              <a:t>abuhalimeh</a:t>
            </a:r>
            <a:endParaRPr lang="en-US" b="1" dirty="0"/>
          </a:p>
          <a:p>
            <a:pPr marL="0" lvl="0" indent="0" algn="l" rtl="0">
              <a:spcBef>
                <a:spcPts val="0"/>
              </a:spcBef>
              <a:spcAft>
                <a:spcPts val="0"/>
              </a:spcAft>
              <a:buNone/>
            </a:pPr>
            <a:r>
              <a:rPr lang="en-US" b="1" dirty="0"/>
              <a:t>Mohammad </a:t>
            </a:r>
            <a:r>
              <a:rPr lang="en-US" b="1" dirty="0" err="1"/>
              <a:t>reyad</a:t>
            </a:r>
            <a:r>
              <a:rPr lang="en-US" b="1" dirty="0"/>
              <a:t> </a:t>
            </a:r>
          </a:p>
          <a:p>
            <a:pPr marL="0" lvl="0" indent="0" algn="l" rtl="0">
              <a:spcBef>
                <a:spcPts val="0"/>
              </a:spcBef>
              <a:spcAft>
                <a:spcPts val="0"/>
              </a:spcAft>
              <a:buNone/>
            </a:pPr>
            <a:r>
              <a:rPr lang="en-US" b="1" dirty="0"/>
              <a:t>Ahmad </a:t>
            </a:r>
            <a:r>
              <a:rPr lang="en-US" b="1" dirty="0" err="1"/>
              <a:t>aqabawi</a:t>
            </a:r>
            <a:r>
              <a:rPr lang="en-US" b="1" dirty="0"/>
              <a:t> </a:t>
            </a:r>
          </a:p>
          <a:p>
            <a:pPr marL="0" lvl="0" indent="0" algn="l" rtl="0">
              <a:spcBef>
                <a:spcPts val="0"/>
              </a:spcBef>
              <a:spcAft>
                <a:spcPts val="0"/>
              </a:spcAft>
              <a:buNone/>
            </a:pPr>
            <a:r>
              <a:rPr lang="en-US" b="1" dirty="0"/>
              <a:t>Alaa </a:t>
            </a:r>
            <a:r>
              <a:rPr lang="en-US" b="1" dirty="0" err="1"/>
              <a:t>khader</a:t>
            </a:r>
            <a:endParaRPr b="1" dirty="0"/>
          </a:p>
        </p:txBody>
      </p:sp>
      <p:pic>
        <p:nvPicPr>
          <p:cNvPr id="87" name="Google Shape;87;p13"/>
          <p:cNvPicPr preferRelativeResize="0"/>
          <p:nvPr/>
        </p:nvPicPr>
        <p:blipFill>
          <a:blip r:embed="rId3">
            <a:alphaModFix/>
          </a:blip>
          <a:stretch>
            <a:fillRect/>
          </a:stretch>
        </p:blipFill>
        <p:spPr>
          <a:xfrm>
            <a:off x="5905300" y="1873925"/>
            <a:ext cx="3238700" cy="3269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723FC-5D30-B190-C9C9-41541E5AEF04}"/>
              </a:ext>
            </a:extLst>
          </p:cNvPr>
          <p:cNvSpPr>
            <a:spLocks noGrp="1"/>
          </p:cNvSpPr>
          <p:nvPr>
            <p:ph idx="1"/>
          </p:nvPr>
        </p:nvSpPr>
        <p:spPr>
          <a:xfrm>
            <a:off x="1068513" y="739739"/>
            <a:ext cx="7633360" cy="4089115"/>
          </a:xfrm>
        </p:spPr>
        <p:txBody>
          <a:bodyPr>
            <a:normAutofit/>
          </a:bodyPr>
          <a:lstStyle/>
          <a:p>
            <a:r>
              <a:rPr lang="en-US" dirty="0"/>
              <a:t>Recombinant Follicle-Stimulating Hormone (FSH only):</a:t>
            </a:r>
          </a:p>
          <a:p>
            <a:pPr marL="0" indent="0">
              <a:buNone/>
            </a:pPr>
            <a:r>
              <a:rPr lang="en-US" dirty="0"/>
              <a:t>1-Gonal-F(Recombinant ): A recombinant FSH used to promote follicle growth.</a:t>
            </a:r>
          </a:p>
          <a:p>
            <a:pPr marL="0" indent="0">
              <a:buNone/>
            </a:pPr>
            <a:r>
              <a:rPr lang="en-US" dirty="0"/>
              <a:t>2-Follistim(Recombinant) : Another form of recombinant FSH for ovarian stimulation.</a:t>
            </a:r>
          </a:p>
          <a:p>
            <a:r>
              <a:rPr lang="en-US" sz="1200" b="1" dirty="0"/>
              <a:t>Mechanism of Action of Recombinant Follicle-Stimulating Hormone (FSH) in Ovulation Induction:</a:t>
            </a:r>
            <a:endParaRPr lang="en-US" sz="1200" dirty="0"/>
          </a:p>
          <a:p>
            <a:pPr>
              <a:buFont typeface="+mj-lt"/>
              <a:buAutoNum type="arabicPeriod"/>
            </a:pPr>
            <a:r>
              <a:rPr lang="en-US" sz="1200" b="1" dirty="0"/>
              <a:t>Binding to FSH Receptors</a:t>
            </a:r>
            <a:r>
              <a:rPr lang="en-US" sz="1200" dirty="0"/>
              <a:t>: Recombinant FSH binds to FSH receptors located on the granulosa cells of the ovarian follicles.</a:t>
            </a:r>
          </a:p>
          <a:p>
            <a:pPr>
              <a:buFont typeface="+mj-lt"/>
              <a:buAutoNum type="arabicPeriod"/>
            </a:pPr>
            <a:r>
              <a:rPr lang="en-US" sz="1200" b="1" dirty="0"/>
              <a:t>Follicular Development</a:t>
            </a:r>
            <a:r>
              <a:rPr lang="en-US" sz="1200" dirty="0"/>
              <a:t>: This binding stimulates the growth and maturation of ovarian follicles, promoting the development of multiple follicles in the ovaries.</a:t>
            </a:r>
          </a:p>
          <a:p>
            <a:pPr>
              <a:buFont typeface="+mj-lt"/>
              <a:buAutoNum type="arabicPeriod"/>
            </a:pPr>
            <a:r>
              <a:rPr lang="en-US" sz="1200" b="1" dirty="0"/>
              <a:t>Increased Estradiol Production</a:t>
            </a:r>
            <a:r>
              <a:rPr lang="en-US" sz="1200" dirty="0"/>
              <a:t>: FSH also stimulates the granulosa cells to produce estradiol, an essential hormone that supports follicular growth and prepares the endometrium for potential implantation.</a:t>
            </a:r>
          </a:p>
          <a:p>
            <a:r>
              <a:rPr lang="en-US" dirty="0"/>
              <a:t>SE : Ovarian Hyperstimulation Syndrome / Multiple Pregnancies/Headaches/Mood Changes/Gastrointestinal Symptoms/Injection Site Reactions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90899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2E84E-E8A5-4878-A5AC-D337A234192A}"/>
              </a:ext>
            </a:extLst>
          </p:cNvPr>
          <p:cNvSpPr>
            <a:spLocks noGrp="1"/>
          </p:cNvSpPr>
          <p:nvPr>
            <p:ph idx="1"/>
          </p:nvPr>
        </p:nvSpPr>
        <p:spPr>
          <a:xfrm>
            <a:off x="934948" y="934948"/>
            <a:ext cx="7693511" cy="3852809"/>
          </a:xfrm>
        </p:spPr>
        <p:txBody>
          <a:bodyPr/>
          <a:lstStyle/>
          <a:p>
            <a:pPr marL="257175" marR="0" lvl="0" indent="-257175" algn="l" defTabSz="342900" rtl="0" eaLnBrk="1" fontAlgn="auto" latinLnBrk="0" hangingPunct="1">
              <a:lnSpc>
                <a:spcPct val="100000"/>
              </a:lnSpc>
              <a:spcBef>
                <a:spcPts val="750"/>
              </a:spcBef>
              <a:spcAft>
                <a:spcPts val="0"/>
              </a:spcAft>
              <a:buClr>
                <a:srgbClr val="A53010"/>
              </a:buClr>
              <a:buSzTx/>
              <a:buFont typeface="Wingdings 3" charset="2"/>
              <a:buChar char=""/>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Human Chorionic Gonadotropin (</a:t>
            </a:r>
            <a:r>
              <a:rPr kumimoji="0" lang="en-US" sz="135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hCG</a:t>
            </a:r>
            <a:r>
              <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1-Ovidrel (Recombinant ): A recombinant </a:t>
            </a:r>
            <a:r>
              <a:rPr kumimoji="0" lang="en-US" sz="135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hCG</a:t>
            </a:r>
            <a:r>
              <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used to trigger ovulation.</a:t>
            </a: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2-Pregnyl (urinary): An injectable </a:t>
            </a:r>
            <a:r>
              <a:rPr kumimoji="0" lang="en-US" sz="135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hCG</a:t>
            </a:r>
            <a:r>
              <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derived from urine, also used to induce ovulation.  </a:t>
            </a:r>
          </a:p>
          <a:p>
            <a:pPr marL="0" marR="0" lvl="0" indent="0" algn="l" defTabSz="342900" rtl="0" eaLnBrk="1" fontAlgn="auto" latinLnBrk="0" hangingPunct="1">
              <a:lnSpc>
                <a:spcPct val="100000"/>
              </a:lnSpc>
              <a:spcBef>
                <a:spcPts val="750"/>
              </a:spcBef>
              <a:spcAft>
                <a:spcPts val="0"/>
              </a:spcAft>
              <a:buClr>
                <a:srgbClr val="A53010"/>
              </a:buClr>
              <a:buSzTx/>
              <a:buFont typeface="Wingdings 3" charset="2"/>
              <a:buNone/>
              <a:tabLst/>
              <a:defRPr/>
            </a:pPr>
            <a:endPar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r>
              <a:rPr lang="en-US" sz="1200" b="1" dirty="0"/>
              <a:t>Mechanism of Action of Human Chorionic Gonadotropin (</a:t>
            </a:r>
            <a:r>
              <a:rPr lang="en-US" sz="1200" b="1" dirty="0" err="1"/>
              <a:t>hCG</a:t>
            </a:r>
            <a:r>
              <a:rPr lang="en-US" sz="1200" b="1" dirty="0"/>
              <a:t>) in Ovulation Induction:</a:t>
            </a:r>
            <a:endParaRPr lang="en-US" sz="1200" dirty="0"/>
          </a:p>
          <a:p>
            <a:pPr>
              <a:buFont typeface="+mj-lt"/>
              <a:buAutoNum type="arabicPeriod"/>
            </a:pPr>
            <a:r>
              <a:rPr lang="en-US" sz="1200" b="1" dirty="0"/>
              <a:t>Mimics Luteinizing Hormone (LH)</a:t>
            </a:r>
            <a:r>
              <a:rPr lang="en-US" sz="1200" dirty="0"/>
              <a:t>: </a:t>
            </a:r>
            <a:r>
              <a:rPr lang="en-US" sz="1200" dirty="0" err="1"/>
              <a:t>hCG</a:t>
            </a:r>
            <a:r>
              <a:rPr lang="en-US" sz="1200" dirty="0"/>
              <a:t> closely resembles LH in structure and function. It binds to LH receptors on the ovarian follicles.</a:t>
            </a:r>
          </a:p>
          <a:p>
            <a:pPr>
              <a:buFont typeface="+mj-lt"/>
              <a:buAutoNum type="arabicPeriod"/>
            </a:pPr>
            <a:r>
              <a:rPr lang="en-US" sz="1200" b="1" dirty="0"/>
              <a:t>Triggers Final Follicular Maturation</a:t>
            </a:r>
            <a:r>
              <a:rPr lang="en-US" sz="1200" dirty="0"/>
              <a:t>: When administered, </a:t>
            </a:r>
            <a:r>
              <a:rPr lang="en-US" sz="1200" dirty="0" err="1"/>
              <a:t>hCG</a:t>
            </a:r>
            <a:r>
              <a:rPr lang="en-US" sz="1200" dirty="0"/>
              <a:t> stimulates the ovaries to complete the maturation of follicles that have been developing under the influence of FSH. This process prepares the follicles for ovulation.</a:t>
            </a:r>
          </a:p>
          <a:p>
            <a:pPr>
              <a:buFont typeface="+mj-lt"/>
              <a:buAutoNum type="arabicPeriod"/>
            </a:pPr>
            <a:r>
              <a:rPr lang="en-US" sz="1200" b="1" dirty="0"/>
              <a:t>Induces Ovulation</a:t>
            </a:r>
            <a:r>
              <a:rPr lang="en-US" sz="1200" dirty="0"/>
              <a:t>: Approximately 36-40 hours after administration, </a:t>
            </a:r>
            <a:r>
              <a:rPr lang="en-US" sz="1200" dirty="0" err="1"/>
              <a:t>hCG</a:t>
            </a:r>
            <a:r>
              <a:rPr lang="en-US" sz="1200" dirty="0"/>
              <a:t> triggers the release of the mature egg from the dominant follicle, resulting in ovulation.</a:t>
            </a:r>
          </a:p>
          <a:p>
            <a:pPr>
              <a:buFont typeface="+mj-lt"/>
              <a:buAutoNum type="arabicPeriod"/>
            </a:pPr>
            <a:r>
              <a:rPr lang="en-US" sz="1200" b="1" dirty="0"/>
              <a:t>Supports Luteal Phase</a:t>
            </a:r>
            <a:r>
              <a:rPr lang="en-US" sz="1200" dirty="0"/>
              <a:t>: After ovulation, </a:t>
            </a:r>
            <a:r>
              <a:rPr lang="en-US" sz="1200" dirty="0" err="1"/>
              <a:t>hCG</a:t>
            </a:r>
            <a:r>
              <a:rPr lang="en-US" sz="1200" dirty="0"/>
              <a:t> helps maintain the corpus luteum, which secretes progesterone to support the uterine lining for potential implantation.</a:t>
            </a:r>
          </a:p>
          <a:p>
            <a:endParaRPr lang="en-US" dirty="0"/>
          </a:p>
        </p:txBody>
      </p:sp>
    </p:spTree>
    <p:extLst>
      <p:ext uri="{BB962C8B-B14F-4D97-AF65-F5344CB8AC3E}">
        <p14:creationId xmlns:p14="http://schemas.microsoft.com/office/powerpoint/2010/main" val="191503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DA216DF-C268-4A25-A2DC-51E15F55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sp>
        <p:nvSpPr>
          <p:cNvPr id="2" name="Title 1">
            <a:extLst>
              <a:ext uri="{FF2B5EF4-FFF2-40B4-BE49-F238E27FC236}">
                <a16:creationId xmlns:a16="http://schemas.microsoft.com/office/drawing/2014/main" id="{5A5BE23D-08A6-0505-B9E0-305955A9B138}"/>
              </a:ext>
            </a:extLst>
          </p:cNvPr>
          <p:cNvSpPr>
            <a:spLocks noGrp="1"/>
          </p:cNvSpPr>
          <p:nvPr>
            <p:ph type="ctrTitle"/>
          </p:nvPr>
        </p:nvSpPr>
        <p:spPr>
          <a:xfrm>
            <a:off x="479161" y="3355560"/>
            <a:ext cx="8182230" cy="799377"/>
          </a:xfrm>
        </p:spPr>
        <p:txBody>
          <a:bodyPr anchor="ctr">
            <a:normAutofit/>
          </a:bodyPr>
          <a:lstStyle/>
          <a:p>
            <a:r>
              <a:rPr lang="en-US" sz="4950" dirty="0">
                <a:ln w="0"/>
                <a:solidFill>
                  <a:schemeClr val="accent1"/>
                </a:solidFill>
                <a:effectLst>
                  <a:outerShdw blurRad="38100" dist="19050" dir="2700000" algn="tl" rotWithShape="0">
                    <a:schemeClr val="dk1">
                      <a:alpha val="40000"/>
                    </a:schemeClr>
                  </a:outerShdw>
                </a:effectLst>
              </a:rPr>
              <a:t>In-vitro fertilization </a:t>
            </a:r>
          </a:p>
        </p:txBody>
      </p:sp>
      <p:pic>
        <p:nvPicPr>
          <p:cNvPr id="5" name="Picture 4">
            <a:extLst>
              <a:ext uri="{FF2B5EF4-FFF2-40B4-BE49-F238E27FC236}">
                <a16:creationId xmlns:a16="http://schemas.microsoft.com/office/drawing/2014/main" id="{0DC27C71-CE7E-4844-88EF-F5B373AE1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14" y="271552"/>
            <a:ext cx="2818638" cy="2769311"/>
          </a:xfrm>
          <a:prstGeom prst="rect">
            <a:avLst/>
          </a:prstGeom>
        </p:spPr>
      </p:pic>
      <p:pic>
        <p:nvPicPr>
          <p:cNvPr id="6" name="Picture 5">
            <a:extLst>
              <a:ext uri="{FF2B5EF4-FFF2-40B4-BE49-F238E27FC236}">
                <a16:creationId xmlns:a16="http://schemas.microsoft.com/office/drawing/2014/main" id="{B68EE15A-1842-AF00-C56D-2B367590D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396" y="567509"/>
            <a:ext cx="2818638" cy="2177397"/>
          </a:xfrm>
          <a:prstGeom prst="rect">
            <a:avLst/>
          </a:prstGeom>
        </p:spPr>
      </p:pic>
      <p:pic>
        <p:nvPicPr>
          <p:cNvPr id="4" name="Picture 3">
            <a:extLst>
              <a:ext uri="{FF2B5EF4-FFF2-40B4-BE49-F238E27FC236}">
                <a16:creationId xmlns:a16="http://schemas.microsoft.com/office/drawing/2014/main" id="{C78CBF6A-00CE-9988-DDC8-B486CC2FC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478" y="662638"/>
            <a:ext cx="2818638" cy="1987139"/>
          </a:xfrm>
          <a:prstGeom prst="rect">
            <a:avLst/>
          </a:prstGeom>
        </p:spPr>
      </p:pic>
      <p:sp>
        <p:nvSpPr>
          <p:cNvPr id="34" name="sketch line">
            <a:extLst>
              <a:ext uri="{FF2B5EF4-FFF2-40B4-BE49-F238E27FC236}">
                <a16:creationId xmlns:a16="http://schemas.microsoft.com/office/drawing/2014/main" id="{DE127D07-37F2-4FE3-9F47-F0CD6740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2032" y="4226074"/>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 name="connsiteX0" fmla="*/ 0 w 4057650"/>
              <a:gd name="connsiteY0" fmla="*/ 0 h 13716"/>
              <a:gd name="connsiteX1" fmla="*/ 635698 w 4057650"/>
              <a:gd name="connsiteY1" fmla="*/ 0 h 13716"/>
              <a:gd name="connsiteX2" fmla="*/ 1190244 w 4057650"/>
              <a:gd name="connsiteY2" fmla="*/ 0 h 13716"/>
              <a:gd name="connsiteX3" fmla="*/ 1947672 w 4057650"/>
              <a:gd name="connsiteY3" fmla="*/ 0 h 13716"/>
              <a:gd name="connsiteX4" fmla="*/ 2583370 w 4057650"/>
              <a:gd name="connsiteY4" fmla="*/ 0 h 13716"/>
              <a:gd name="connsiteX5" fmla="*/ 3219069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150555 w 4057650"/>
              <a:gd name="connsiteY10" fmla="*/ 13716 h 13716"/>
              <a:gd name="connsiteX11" fmla="*/ 1474280 w 4057650"/>
              <a:gd name="connsiteY11" fmla="*/ 13716 h 13716"/>
              <a:gd name="connsiteX12" fmla="*/ 838581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45" y="4501"/>
                  <a:pt x="4058270" y="7438"/>
                  <a:pt x="4057650" y="13716"/>
                </a:cubicBezTo>
                <a:cubicBezTo>
                  <a:pt x="3746991" y="46900"/>
                  <a:pt x="3642040" y="-13712"/>
                  <a:pt x="3381375" y="13716"/>
                </a:cubicBezTo>
                <a:cubicBezTo>
                  <a:pt x="3142532" y="64771"/>
                  <a:pt x="2955382" y="-7162"/>
                  <a:pt x="2826830" y="13716"/>
                </a:cubicBezTo>
                <a:cubicBezTo>
                  <a:pt x="2734164" y="26064"/>
                  <a:pt x="2422331" y="12987"/>
                  <a:pt x="2272284" y="13716"/>
                </a:cubicBezTo>
                <a:cubicBezTo>
                  <a:pt x="2111408" y="20158"/>
                  <a:pt x="1888168" y="21489"/>
                  <a:pt x="1555432" y="13716"/>
                </a:cubicBezTo>
                <a:cubicBezTo>
                  <a:pt x="1389125" y="3117"/>
                  <a:pt x="1177551" y="39730"/>
                  <a:pt x="960310" y="13716"/>
                </a:cubicBezTo>
                <a:cubicBezTo>
                  <a:pt x="875922" y="-39900"/>
                  <a:pt x="323458" y="10262"/>
                  <a:pt x="0" y="13716"/>
                </a:cubicBezTo>
                <a:cubicBezTo>
                  <a:pt x="-331" y="11187"/>
                  <a:pt x="993" y="6491"/>
                  <a:pt x="0" y="0"/>
                </a:cubicBezTo>
                <a:close/>
              </a:path>
              <a:path w="4057650" h="13716"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913" y="2900"/>
                  <a:pt x="4056504" y="10718"/>
                  <a:pt x="4057650" y="13716"/>
                </a:cubicBezTo>
                <a:cubicBezTo>
                  <a:pt x="3866391" y="10757"/>
                  <a:pt x="3683092" y="22641"/>
                  <a:pt x="3381375" y="13716"/>
                </a:cubicBezTo>
                <a:cubicBezTo>
                  <a:pt x="3077442" y="-36111"/>
                  <a:pt x="2959293" y="-9904"/>
                  <a:pt x="2826830" y="13716"/>
                </a:cubicBezTo>
                <a:cubicBezTo>
                  <a:pt x="2745586" y="48996"/>
                  <a:pt x="2366651" y="54820"/>
                  <a:pt x="2150555" y="13716"/>
                </a:cubicBezTo>
                <a:cubicBezTo>
                  <a:pt x="1889766" y="-21926"/>
                  <a:pt x="1744011" y="-27260"/>
                  <a:pt x="1474280" y="13716"/>
                </a:cubicBezTo>
                <a:cubicBezTo>
                  <a:pt x="1211536" y="18423"/>
                  <a:pt x="970196" y="30950"/>
                  <a:pt x="838581" y="13716"/>
                </a:cubicBezTo>
                <a:cubicBezTo>
                  <a:pt x="683899" y="-9022"/>
                  <a:pt x="224248" y="-47016"/>
                  <a:pt x="0" y="13716"/>
                </a:cubicBezTo>
                <a:cubicBezTo>
                  <a:pt x="324" y="6999"/>
                  <a:pt x="221" y="2972"/>
                  <a:pt x="0" y="0"/>
                </a:cubicBezTo>
                <a:close/>
              </a:path>
              <a:path w="4057650" h="13716"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333" y="4276"/>
                  <a:pt x="4057768" y="7437"/>
                  <a:pt x="4057650" y="13716"/>
                </a:cubicBezTo>
                <a:cubicBezTo>
                  <a:pt x="3759943" y="44812"/>
                  <a:pt x="3655385" y="-12313"/>
                  <a:pt x="3381375" y="13716"/>
                </a:cubicBezTo>
                <a:cubicBezTo>
                  <a:pt x="3117080" y="43667"/>
                  <a:pt x="2965830" y="11179"/>
                  <a:pt x="2826830" y="13716"/>
                </a:cubicBezTo>
                <a:cubicBezTo>
                  <a:pt x="2719180" y="50001"/>
                  <a:pt x="2405341" y="23637"/>
                  <a:pt x="2272284" y="13716"/>
                </a:cubicBezTo>
                <a:cubicBezTo>
                  <a:pt x="2146521" y="37825"/>
                  <a:pt x="1920511" y="43731"/>
                  <a:pt x="1555432" y="13716"/>
                </a:cubicBezTo>
                <a:cubicBezTo>
                  <a:pt x="1341297" y="-14932"/>
                  <a:pt x="1185337" y="6286"/>
                  <a:pt x="960310" y="13716"/>
                </a:cubicBezTo>
                <a:cubicBezTo>
                  <a:pt x="797841" y="-31644"/>
                  <a:pt x="348704" y="-84402"/>
                  <a:pt x="0" y="13716"/>
                </a:cubicBezTo>
                <a:cubicBezTo>
                  <a:pt x="-929" y="10136"/>
                  <a:pt x="7" y="679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spTree>
    <p:extLst>
      <p:ext uri="{BB962C8B-B14F-4D97-AF65-F5344CB8AC3E}">
        <p14:creationId xmlns:p14="http://schemas.microsoft.com/office/powerpoint/2010/main" val="165390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DB27-6F20-EADB-6D44-761CF8E3686B}"/>
              </a:ext>
            </a:extLst>
          </p:cNvPr>
          <p:cNvSpPr>
            <a:spLocks noGrp="1"/>
          </p:cNvSpPr>
          <p:nvPr>
            <p:ph type="title"/>
          </p:nvPr>
        </p:nvSpPr>
        <p:spPr>
          <a:ln w="28575">
            <a:solidFill>
              <a:schemeClr val="tx2">
                <a:lumMod val="10000"/>
                <a:lumOff val="90000"/>
              </a:schemeClr>
            </a:solidFill>
          </a:ln>
        </p:spPr>
        <p:txBody>
          <a:bodyPr>
            <a:normAutofit/>
          </a:bodyPr>
          <a:lstStyle/>
          <a:p>
            <a:pPr algn="ctr"/>
            <a:r>
              <a:rPr lang="en-US" sz="4500" dirty="0">
                <a:solidFill>
                  <a:schemeClr val="accent1"/>
                </a:solidFill>
              </a:rPr>
              <a:t>Introduction</a:t>
            </a:r>
            <a:r>
              <a:rPr lang="en-US" sz="4500" dirty="0">
                <a:solidFill>
                  <a:schemeClr val="tx2"/>
                </a:solidFill>
              </a:rPr>
              <a:t> </a:t>
            </a:r>
          </a:p>
        </p:txBody>
      </p:sp>
      <p:sp>
        <p:nvSpPr>
          <p:cNvPr id="3" name="Content Placeholder 2">
            <a:extLst>
              <a:ext uri="{FF2B5EF4-FFF2-40B4-BE49-F238E27FC236}">
                <a16:creationId xmlns:a16="http://schemas.microsoft.com/office/drawing/2014/main" id="{75A80496-8BBA-7E91-F2E4-1B93E313D317}"/>
              </a:ext>
            </a:extLst>
          </p:cNvPr>
          <p:cNvSpPr>
            <a:spLocks noGrp="1"/>
          </p:cNvSpPr>
          <p:nvPr>
            <p:ph idx="1"/>
          </p:nvPr>
        </p:nvSpPr>
        <p:spPr/>
        <p:txBody>
          <a:bodyPr/>
          <a:lstStyle/>
          <a:p>
            <a:r>
              <a:rPr lang="en-US" dirty="0">
                <a:solidFill>
                  <a:schemeClr val="accent1"/>
                </a:solidFill>
              </a:rPr>
              <a:t>In Vito fertilization</a:t>
            </a:r>
            <a:r>
              <a:rPr lang="en-GB" dirty="0">
                <a:solidFill>
                  <a:schemeClr val="accent1"/>
                </a:solidFill>
              </a:rPr>
              <a:t>(</a:t>
            </a:r>
            <a:r>
              <a:rPr lang="en-US" dirty="0">
                <a:solidFill>
                  <a:schemeClr val="accent1"/>
                </a:solidFill>
              </a:rPr>
              <a:t>IVF</a:t>
            </a:r>
            <a:r>
              <a:rPr lang="en-GB" dirty="0">
                <a:solidFill>
                  <a:schemeClr val="accent1"/>
                </a:solidFill>
              </a:rPr>
              <a:t>) is a type of assisted reproductive technology.</a:t>
            </a:r>
          </a:p>
          <a:p>
            <a:r>
              <a:rPr lang="en-GB" dirty="0">
                <a:solidFill>
                  <a:schemeClr val="accent1"/>
                </a:solidFill>
              </a:rPr>
              <a:t> It involves retrieving eggs from a woman’s ovaries and </a:t>
            </a:r>
            <a:r>
              <a:rPr lang="en-GB" dirty="0" err="1">
                <a:solidFill>
                  <a:schemeClr val="accent1"/>
                </a:solidFill>
              </a:rPr>
              <a:t>fertilizing</a:t>
            </a:r>
            <a:r>
              <a:rPr lang="en-GB" dirty="0">
                <a:solidFill>
                  <a:schemeClr val="accent1"/>
                </a:solidFill>
              </a:rPr>
              <a:t> them with sperm.</a:t>
            </a:r>
          </a:p>
          <a:p>
            <a:r>
              <a:rPr lang="en-GB" dirty="0">
                <a:solidFill>
                  <a:schemeClr val="accent1"/>
                </a:solidFill>
              </a:rPr>
              <a:t>The embryo can then be frozen for storage or transferred to a woman’s uterus.</a:t>
            </a:r>
          </a:p>
        </p:txBody>
      </p:sp>
      <p:sp>
        <p:nvSpPr>
          <p:cNvPr id="6" name="Subtitle 2">
            <a:extLst>
              <a:ext uri="{FF2B5EF4-FFF2-40B4-BE49-F238E27FC236}">
                <a16:creationId xmlns:a16="http://schemas.microsoft.com/office/drawing/2014/main" id="{4F58E2A8-AE78-3CAD-12CA-D796A487C587}"/>
              </a:ext>
            </a:extLst>
          </p:cNvPr>
          <p:cNvSpPr>
            <a:spLocks noGrp="1"/>
          </p:cNvSpPr>
          <p:nvPr/>
        </p:nvSpPr>
        <p:spPr>
          <a:xfrm>
            <a:off x="480884" y="2364503"/>
            <a:ext cx="8182232" cy="414494"/>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buClrTx/>
            </a:pPr>
            <a:endParaRPr lang="en-US" sz="1800" dirty="0">
              <a:solidFill>
                <a:prstClr val="black"/>
              </a:solidFill>
              <a:latin typeface="Aptos" panose="02110004020202020204"/>
            </a:endParaRPr>
          </a:p>
        </p:txBody>
      </p:sp>
    </p:spTree>
    <p:extLst>
      <p:ext uri="{BB962C8B-B14F-4D97-AF65-F5344CB8AC3E}">
        <p14:creationId xmlns:p14="http://schemas.microsoft.com/office/powerpoint/2010/main" val="210364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pic>
        <p:nvPicPr>
          <p:cNvPr id="4" name="Picture 3">
            <a:extLst>
              <a:ext uri="{FF2B5EF4-FFF2-40B4-BE49-F238E27FC236}">
                <a16:creationId xmlns:a16="http://schemas.microsoft.com/office/drawing/2014/main" id="{2AAF135E-1BA9-F4E8-E218-F65C818B6AD4}"/>
              </a:ext>
            </a:extLst>
          </p:cNvPr>
          <p:cNvPicPr>
            <a:picLocks noChangeAspect="1"/>
          </p:cNvPicPr>
          <p:nvPr/>
        </p:nvPicPr>
        <p:blipFill>
          <a:blip r:embed="rId2">
            <a:extLst>
              <a:ext uri="{28A0092B-C50C-407E-A947-70E740481C1C}">
                <a14:useLocalDpi xmlns:a14="http://schemas.microsoft.com/office/drawing/2010/main" val="0"/>
              </a:ext>
            </a:extLst>
          </a:blip>
          <a:srcRect b="1836"/>
          <a:stretch/>
        </p:blipFill>
        <p:spPr>
          <a:xfrm>
            <a:off x="1" y="7"/>
            <a:ext cx="7252232" cy="5143493"/>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ptos" panose="02110004020202020204"/>
            </a:endParaRPr>
          </a:p>
        </p:txBody>
      </p:sp>
      <p:sp>
        <p:nvSpPr>
          <p:cNvPr id="3" name="Content Placeholder 2">
            <a:extLst>
              <a:ext uri="{FF2B5EF4-FFF2-40B4-BE49-F238E27FC236}">
                <a16:creationId xmlns:a16="http://schemas.microsoft.com/office/drawing/2014/main" id="{62E81E81-57FD-0CF6-3253-8593D5D5C1BD}"/>
              </a:ext>
            </a:extLst>
          </p:cNvPr>
          <p:cNvSpPr>
            <a:spLocks noGrp="1"/>
          </p:cNvSpPr>
          <p:nvPr>
            <p:ph idx="1"/>
          </p:nvPr>
        </p:nvSpPr>
        <p:spPr>
          <a:xfrm>
            <a:off x="5488984" y="548898"/>
            <a:ext cx="3652730" cy="5143493"/>
          </a:xfrm>
        </p:spPr>
        <p:txBody>
          <a:bodyPr>
            <a:normAutofit/>
          </a:bodyPr>
          <a:lstStyle/>
          <a:p>
            <a:r>
              <a:rPr lang="en-GB" dirty="0">
                <a:solidFill>
                  <a:schemeClr val="accent1"/>
                </a:solidFill>
              </a:rPr>
              <a:t>IVF was originally designed for couples with tubal factor sub fertility. Steptoe and Edwards performed the first successful case in 1978. There are now over 5 million babies worldwide as a result of IVF. IVF is now used for almost all cases of sub fertility including tubal disease, endometriosis, failed ovulation induction or failed IUI. </a:t>
            </a:r>
          </a:p>
        </p:txBody>
      </p:sp>
    </p:spTree>
    <p:extLst>
      <p:ext uri="{BB962C8B-B14F-4D97-AF65-F5344CB8AC3E}">
        <p14:creationId xmlns:p14="http://schemas.microsoft.com/office/powerpoint/2010/main" val="384365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pic>
        <p:nvPicPr>
          <p:cNvPr id="4" name="Picture 3">
            <a:extLst>
              <a:ext uri="{FF2B5EF4-FFF2-40B4-BE49-F238E27FC236}">
                <a16:creationId xmlns:a16="http://schemas.microsoft.com/office/drawing/2014/main" id="{C82E0381-1C96-3D70-5CE4-F55F8C80062B}"/>
              </a:ext>
            </a:extLst>
          </p:cNvPr>
          <p:cNvPicPr>
            <a:picLocks noChangeAspect="1"/>
          </p:cNvPicPr>
          <p:nvPr/>
        </p:nvPicPr>
        <p:blipFill>
          <a:blip r:embed="rId2">
            <a:extLst>
              <a:ext uri="{28A0092B-C50C-407E-A947-70E740481C1C}">
                <a14:useLocalDpi xmlns:a14="http://schemas.microsoft.com/office/drawing/2010/main" val="0"/>
              </a:ext>
            </a:extLst>
          </a:blip>
          <a:srcRect l="4466" r="1416" b="-1"/>
          <a:stretch/>
        </p:blipFill>
        <p:spPr>
          <a:xfrm>
            <a:off x="1" y="7"/>
            <a:ext cx="7252232" cy="5143493"/>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ptos" panose="02110004020202020204"/>
            </a:endParaRPr>
          </a:p>
        </p:txBody>
      </p:sp>
      <p:sp>
        <p:nvSpPr>
          <p:cNvPr id="2" name="Title 1">
            <a:extLst>
              <a:ext uri="{FF2B5EF4-FFF2-40B4-BE49-F238E27FC236}">
                <a16:creationId xmlns:a16="http://schemas.microsoft.com/office/drawing/2014/main" id="{B226FC85-E5DA-CCBF-BB4F-A18EF244E9BE}"/>
              </a:ext>
            </a:extLst>
          </p:cNvPr>
          <p:cNvSpPr>
            <a:spLocks noGrp="1"/>
          </p:cNvSpPr>
          <p:nvPr>
            <p:ph type="title"/>
          </p:nvPr>
        </p:nvSpPr>
        <p:spPr>
          <a:xfrm>
            <a:off x="5035135" y="29404"/>
            <a:ext cx="5167916" cy="1424934"/>
          </a:xfrm>
        </p:spPr>
        <p:txBody>
          <a:bodyPr>
            <a:normAutofit/>
          </a:bodyPr>
          <a:lstStyle/>
          <a:p>
            <a:r>
              <a:rPr lang="en-GB" sz="2700" dirty="0">
                <a:solidFill>
                  <a:schemeClr val="accent1"/>
                </a:solidFill>
              </a:rPr>
              <a:t>Steps involved in IVF process</a:t>
            </a:r>
            <a:endParaRPr lang="en-US" sz="2700" dirty="0">
              <a:solidFill>
                <a:schemeClr val="accent1"/>
              </a:solidFill>
            </a:endParaRPr>
          </a:p>
        </p:txBody>
      </p:sp>
      <p:sp>
        <p:nvSpPr>
          <p:cNvPr id="3" name="Content Placeholder 2">
            <a:extLst>
              <a:ext uri="{FF2B5EF4-FFF2-40B4-BE49-F238E27FC236}">
                <a16:creationId xmlns:a16="http://schemas.microsoft.com/office/drawing/2014/main" id="{7D133FE5-B976-18F8-B5F8-94ADC83CBBB7}"/>
              </a:ext>
            </a:extLst>
          </p:cNvPr>
          <p:cNvSpPr>
            <a:spLocks noGrp="1"/>
          </p:cNvSpPr>
          <p:nvPr>
            <p:ph idx="1"/>
          </p:nvPr>
        </p:nvSpPr>
        <p:spPr>
          <a:xfrm>
            <a:off x="5473310" y="1454338"/>
            <a:ext cx="3470504" cy="2807072"/>
          </a:xfrm>
        </p:spPr>
        <p:txBody>
          <a:bodyPr>
            <a:noAutofit/>
          </a:bodyPr>
          <a:lstStyle/>
          <a:p>
            <a:r>
              <a:rPr lang="en-GB" sz="2700" dirty="0">
                <a:solidFill>
                  <a:schemeClr val="accent1"/>
                </a:solidFill>
              </a:rPr>
              <a:t>Ever since that successful attempt in 1978, numerous advancements have been made in IVF but the core procedure remains the same.</a:t>
            </a:r>
            <a:endParaRPr lang="en-US" sz="2700" dirty="0">
              <a:solidFill>
                <a:schemeClr val="accent1"/>
              </a:solidFill>
            </a:endParaRPr>
          </a:p>
        </p:txBody>
      </p:sp>
    </p:spTree>
    <p:extLst>
      <p:ext uri="{BB962C8B-B14F-4D97-AF65-F5344CB8AC3E}">
        <p14:creationId xmlns:p14="http://schemas.microsoft.com/office/powerpoint/2010/main" val="76987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44B52-6DE0-26E7-9D1F-ECDFBBE76715}"/>
              </a:ext>
            </a:extLst>
          </p:cNvPr>
          <p:cNvSpPr>
            <a:spLocks noGrp="1"/>
          </p:cNvSpPr>
          <p:nvPr>
            <p:ph idx="1"/>
          </p:nvPr>
        </p:nvSpPr>
        <p:spPr>
          <a:xfrm>
            <a:off x="289624" y="303710"/>
            <a:ext cx="8854376" cy="5395146"/>
          </a:xfrm>
        </p:spPr>
        <p:txBody>
          <a:bodyPr>
            <a:normAutofit/>
          </a:bodyPr>
          <a:lstStyle/>
          <a:p>
            <a:r>
              <a:rPr lang="en-GB" dirty="0">
                <a:solidFill>
                  <a:schemeClr val="accent1"/>
                </a:solidFill>
              </a:rPr>
              <a:t>Step 1: Controlled ovarian stimulation: </a:t>
            </a:r>
          </a:p>
          <a:p>
            <a:r>
              <a:rPr lang="en-GB" dirty="0">
                <a:solidFill>
                  <a:schemeClr val="accent1"/>
                </a:solidFill>
              </a:rPr>
              <a:t>   </a:t>
            </a:r>
            <a:r>
              <a:rPr lang="en-GB" dirty="0">
                <a:solidFill>
                  <a:schemeClr val="tx2"/>
                </a:solidFill>
              </a:rPr>
              <a:t>    Prevention of premature LH surge and ovulation </a:t>
            </a:r>
          </a:p>
          <a:p>
            <a:r>
              <a:rPr lang="en-GB" dirty="0">
                <a:solidFill>
                  <a:schemeClr val="tx2"/>
                </a:solidFill>
              </a:rPr>
              <a:t>       Monitoring(growth of follicle) with </a:t>
            </a:r>
            <a:r>
              <a:rPr lang="en-GB" dirty="0" err="1">
                <a:solidFill>
                  <a:schemeClr val="tx2"/>
                </a:solidFill>
              </a:rPr>
              <a:t>transvaginal</a:t>
            </a:r>
            <a:r>
              <a:rPr lang="en-GB" dirty="0">
                <a:solidFill>
                  <a:schemeClr val="tx2"/>
                </a:solidFill>
              </a:rPr>
              <a:t> ultrasound</a:t>
            </a:r>
          </a:p>
          <a:p>
            <a:r>
              <a:rPr lang="en-GB" dirty="0">
                <a:solidFill>
                  <a:schemeClr val="tx2"/>
                </a:solidFill>
              </a:rPr>
              <a:t>       Oocyte maturing with HCG</a:t>
            </a:r>
            <a:r>
              <a:rPr lang="en-GB" dirty="0">
                <a:solidFill>
                  <a:schemeClr val="accent1"/>
                </a:solidFill>
              </a:rPr>
              <a:t> </a:t>
            </a:r>
          </a:p>
          <a:p>
            <a:r>
              <a:rPr lang="en-GB" dirty="0">
                <a:solidFill>
                  <a:schemeClr val="accent1"/>
                </a:solidFill>
              </a:rPr>
              <a:t>Step 2: Oocyte retrieval </a:t>
            </a:r>
          </a:p>
          <a:p>
            <a:r>
              <a:rPr lang="en-GB" dirty="0">
                <a:solidFill>
                  <a:schemeClr val="accent1"/>
                </a:solidFill>
              </a:rPr>
              <a:t>Step 3: Luteal phase support </a:t>
            </a:r>
          </a:p>
          <a:p>
            <a:r>
              <a:rPr lang="en-GB" dirty="0">
                <a:solidFill>
                  <a:schemeClr val="accent1"/>
                </a:solidFill>
              </a:rPr>
              <a:t>Step 4: </a:t>
            </a:r>
            <a:r>
              <a:rPr lang="en-GB" dirty="0" err="1">
                <a:solidFill>
                  <a:schemeClr val="accent1"/>
                </a:solidFill>
              </a:rPr>
              <a:t>Fertilization</a:t>
            </a:r>
            <a:r>
              <a:rPr lang="en-GB" dirty="0">
                <a:solidFill>
                  <a:schemeClr val="accent1"/>
                </a:solidFill>
              </a:rPr>
              <a:t> by IVF/ICSI </a:t>
            </a:r>
          </a:p>
          <a:p>
            <a:r>
              <a:rPr lang="en-GB" dirty="0">
                <a:solidFill>
                  <a:schemeClr val="accent1"/>
                </a:solidFill>
              </a:rPr>
              <a:t>Step 5: </a:t>
            </a:r>
            <a:r>
              <a:rPr lang="en-GB" dirty="0" err="1">
                <a:solidFill>
                  <a:schemeClr val="accent1"/>
                </a:solidFill>
              </a:rPr>
              <a:t>Invitro</a:t>
            </a:r>
            <a:r>
              <a:rPr lang="en-GB" dirty="0">
                <a:solidFill>
                  <a:schemeClr val="accent1"/>
                </a:solidFill>
              </a:rPr>
              <a:t> embryo culture </a:t>
            </a:r>
          </a:p>
          <a:p>
            <a:r>
              <a:rPr lang="en-GB" dirty="0">
                <a:solidFill>
                  <a:schemeClr val="accent1"/>
                </a:solidFill>
              </a:rPr>
              <a:t>Step 6: Transfer of fresh embryo/ cryopreserve of excess </a:t>
            </a:r>
          </a:p>
          <a:p>
            <a:r>
              <a:rPr lang="en-GB" dirty="0">
                <a:solidFill>
                  <a:schemeClr val="accent1"/>
                </a:solidFill>
              </a:rPr>
              <a:t>Step 7: First trimester pregnancy monitoring ( doing pregnancy test after 2 weeks of embryo transfer) </a:t>
            </a:r>
          </a:p>
        </p:txBody>
      </p:sp>
    </p:spTree>
    <p:extLst>
      <p:ext uri="{BB962C8B-B14F-4D97-AF65-F5344CB8AC3E}">
        <p14:creationId xmlns:p14="http://schemas.microsoft.com/office/powerpoint/2010/main" val="259745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C06FB-5725-6FFF-82D4-0493A748E1BB}"/>
              </a:ext>
            </a:extLst>
          </p:cNvPr>
          <p:cNvSpPr>
            <a:spLocks noGrp="1"/>
          </p:cNvSpPr>
          <p:nvPr>
            <p:ph idx="1"/>
          </p:nvPr>
        </p:nvSpPr>
        <p:spPr>
          <a:xfrm>
            <a:off x="0" y="0"/>
            <a:ext cx="7765297" cy="1649723"/>
          </a:xfrm>
        </p:spPr>
        <p:txBody>
          <a:bodyPr>
            <a:normAutofit/>
          </a:bodyPr>
          <a:lstStyle/>
          <a:p>
            <a:r>
              <a:rPr lang="en-GB" sz="1500" dirty="0">
                <a:solidFill>
                  <a:schemeClr val="tx2"/>
                </a:solidFill>
              </a:rPr>
              <a:t>We have 3 protocols for ovarian stimulation:</a:t>
            </a:r>
          </a:p>
          <a:p>
            <a:r>
              <a:rPr lang="en-GB" sz="1500" dirty="0">
                <a:solidFill>
                  <a:schemeClr val="tx2"/>
                </a:solidFill>
              </a:rPr>
              <a:t>  1. Long  protocol(most common)</a:t>
            </a:r>
          </a:p>
          <a:p>
            <a:r>
              <a:rPr lang="en-GB" sz="1500" dirty="0">
                <a:solidFill>
                  <a:schemeClr val="tx2"/>
                </a:solidFill>
              </a:rPr>
              <a:t>  2. Short protocol </a:t>
            </a:r>
          </a:p>
          <a:p>
            <a:r>
              <a:rPr lang="en-GB" sz="1500" dirty="0">
                <a:solidFill>
                  <a:schemeClr val="tx2"/>
                </a:solidFill>
              </a:rPr>
              <a:t>  3. The antagonist protocol </a:t>
            </a:r>
          </a:p>
        </p:txBody>
      </p:sp>
      <p:pic>
        <p:nvPicPr>
          <p:cNvPr id="5" name="Picture 4">
            <a:extLst>
              <a:ext uri="{FF2B5EF4-FFF2-40B4-BE49-F238E27FC236}">
                <a16:creationId xmlns:a16="http://schemas.microsoft.com/office/drawing/2014/main" id="{AE68C88F-CC31-EFAE-BAED-A3B3A060B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51" y="1156520"/>
            <a:ext cx="8168898" cy="1830132"/>
          </a:xfrm>
          <a:prstGeom prst="rect">
            <a:avLst/>
          </a:prstGeom>
        </p:spPr>
      </p:pic>
      <p:sp>
        <p:nvSpPr>
          <p:cNvPr id="7" name="Title 1">
            <a:extLst>
              <a:ext uri="{FF2B5EF4-FFF2-40B4-BE49-F238E27FC236}">
                <a16:creationId xmlns:a16="http://schemas.microsoft.com/office/drawing/2014/main" id="{161CD5A5-39C1-8035-AC3C-F7C4FA4E3FF9}"/>
              </a:ext>
            </a:extLst>
          </p:cNvPr>
          <p:cNvSpPr>
            <a:spLocks noGrp="1"/>
          </p:cNvSpPr>
          <p:nvPr>
            <p:ph type="title"/>
          </p:nvPr>
        </p:nvSpPr>
        <p:spPr>
          <a:xfrm>
            <a:off x="152077" y="3493778"/>
            <a:ext cx="7886700" cy="1195266"/>
          </a:xfrm>
        </p:spPr>
        <p:txBody>
          <a:bodyPr>
            <a:normAutofit fontScale="90000"/>
          </a:bodyPr>
          <a:lstStyle/>
          <a:p>
            <a:r>
              <a:rPr lang="en-GB" sz="2100" dirty="0">
                <a:solidFill>
                  <a:schemeClr val="accent1"/>
                </a:solidFill>
              </a:rPr>
              <a:t>On day </a:t>
            </a:r>
            <a:r>
              <a:rPr lang="en-GB" sz="2100" dirty="0">
                <a:solidFill>
                  <a:schemeClr val="tx2"/>
                </a:solidFill>
              </a:rPr>
              <a:t>21</a:t>
            </a:r>
            <a:r>
              <a:rPr lang="en-GB" sz="2100" dirty="0">
                <a:solidFill>
                  <a:schemeClr val="accent1"/>
                </a:solidFill>
              </a:rPr>
              <a:t> of previous cycle(mid-luteal of previous cycle give </a:t>
            </a:r>
            <a:r>
              <a:rPr lang="en-GB" sz="2100" dirty="0">
                <a:solidFill>
                  <a:schemeClr val="tx2"/>
                </a:solidFill>
              </a:rPr>
              <a:t>long acting GnRH agonist  ( </a:t>
            </a:r>
            <a:r>
              <a:rPr lang="en-GB" sz="2100" dirty="0" err="1">
                <a:solidFill>
                  <a:schemeClr val="tx2"/>
                </a:solidFill>
              </a:rPr>
              <a:t>Deycapeptyl</a:t>
            </a:r>
            <a:r>
              <a:rPr lang="en-GB" sz="2100" dirty="0">
                <a:solidFill>
                  <a:schemeClr val="tx2"/>
                </a:solidFill>
              </a:rPr>
              <a:t> (3.75 mg i.m) OR </a:t>
            </a:r>
            <a:r>
              <a:rPr lang="en-GB" sz="2100" dirty="0" err="1">
                <a:solidFill>
                  <a:schemeClr val="tx2"/>
                </a:solidFill>
              </a:rPr>
              <a:t>Deycapeptyl</a:t>
            </a:r>
            <a:r>
              <a:rPr lang="en-GB" sz="2100" dirty="0">
                <a:solidFill>
                  <a:schemeClr val="tx2"/>
                </a:solidFill>
              </a:rPr>
              <a:t> 0.1mg/d </a:t>
            </a:r>
            <a:r>
              <a:rPr lang="en-GB" sz="2100" dirty="0" err="1">
                <a:solidFill>
                  <a:schemeClr val="tx2"/>
                </a:solidFill>
              </a:rPr>
              <a:t>sc</a:t>
            </a:r>
            <a:r>
              <a:rPr lang="en-GB" sz="2100" dirty="0">
                <a:solidFill>
                  <a:schemeClr val="tx2"/>
                </a:solidFill>
              </a:rPr>
              <a:t> OR </a:t>
            </a:r>
            <a:r>
              <a:rPr lang="en-GB" sz="2100" dirty="0" err="1">
                <a:solidFill>
                  <a:schemeClr val="tx2"/>
                </a:solidFill>
              </a:rPr>
              <a:t>Nafarlen</a:t>
            </a:r>
            <a:r>
              <a:rPr lang="en-GB" sz="2100" dirty="0">
                <a:solidFill>
                  <a:schemeClr val="tx2"/>
                </a:solidFill>
              </a:rPr>
              <a:t> intranasal spray 400mcg till menses then 200mcg )</a:t>
            </a:r>
            <a:br>
              <a:rPr lang="en-GB" sz="2100" dirty="0">
                <a:solidFill>
                  <a:schemeClr val="tx2"/>
                </a:solidFill>
              </a:rPr>
            </a:br>
            <a:br>
              <a:rPr lang="en-GB" sz="2100" dirty="0">
                <a:solidFill>
                  <a:schemeClr val="accent1"/>
                </a:solidFill>
              </a:rPr>
            </a:br>
            <a:r>
              <a:rPr lang="en-GB" sz="2100" dirty="0">
                <a:solidFill>
                  <a:schemeClr val="accent1"/>
                </a:solidFill>
              </a:rPr>
              <a:t>*AIM:- for down regulation of pituitary gland to prevent spontaneous ”endogenous”LH surge that will cause ovulation</a:t>
            </a:r>
            <a:br>
              <a:rPr lang="en-GB" sz="2100" dirty="0">
                <a:solidFill>
                  <a:schemeClr val="accent1"/>
                </a:solidFill>
              </a:rPr>
            </a:br>
            <a:r>
              <a:rPr lang="en-GB" sz="2100" dirty="0">
                <a:solidFill>
                  <a:schemeClr val="accent1"/>
                </a:solidFill>
              </a:rPr>
              <a:t> </a:t>
            </a:r>
            <a:br>
              <a:rPr lang="en-GB" sz="2100" dirty="0">
                <a:solidFill>
                  <a:schemeClr val="accent1"/>
                </a:solidFill>
              </a:rPr>
            </a:br>
            <a:r>
              <a:rPr lang="en-GB" sz="2100" dirty="0">
                <a:solidFill>
                  <a:schemeClr val="accent1"/>
                </a:solidFill>
              </a:rPr>
              <a:t>After 1 week( on day 28) period will occur.</a:t>
            </a:r>
            <a:endParaRPr lang="en-US" sz="2100" dirty="0">
              <a:solidFill>
                <a:schemeClr val="accent1"/>
              </a:solidFill>
            </a:endParaRPr>
          </a:p>
        </p:txBody>
      </p:sp>
    </p:spTree>
    <p:extLst>
      <p:ext uri="{BB962C8B-B14F-4D97-AF65-F5344CB8AC3E}">
        <p14:creationId xmlns:p14="http://schemas.microsoft.com/office/powerpoint/2010/main" val="425041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7CAEA-997F-DB65-4900-16BD3198776E}"/>
              </a:ext>
            </a:extLst>
          </p:cNvPr>
          <p:cNvSpPr>
            <a:spLocks noGrp="1"/>
          </p:cNvSpPr>
          <p:nvPr>
            <p:ph idx="1"/>
          </p:nvPr>
        </p:nvSpPr>
        <p:spPr>
          <a:xfrm>
            <a:off x="144328" y="142270"/>
            <a:ext cx="7886700" cy="3263504"/>
          </a:xfrm>
        </p:spPr>
        <p:txBody>
          <a:bodyPr>
            <a:noAutofit/>
          </a:bodyPr>
          <a:lstStyle/>
          <a:p>
            <a:r>
              <a:rPr lang="en-GB" sz="1500" dirty="0">
                <a:solidFill>
                  <a:schemeClr val="accent1"/>
                </a:solidFill>
              </a:rPr>
              <a:t>On day </a:t>
            </a:r>
            <a:r>
              <a:rPr lang="en-GB" sz="1500" dirty="0">
                <a:solidFill>
                  <a:schemeClr val="tx2"/>
                </a:solidFill>
              </a:rPr>
              <a:t>3</a:t>
            </a:r>
            <a:r>
              <a:rPr lang="en-GB" sz="1500" dirty="0">
                <a:solidFill>
                  <a:schemeClr val="accent1"/>
                </a:solidFill>
              </a:rPr>
              <a:t> of period give </a:t>
            </a:r>
            <a:r>
              <a:rPr lang="en-GB" sz="1500" dirty="0">
                <a:solidFill>
                  <a:schemeClr val="tx2"/>
                </a:solidFill>
              </a:rPr>
              <a:t>injectable gonadotropin</a:t>
            </a:r>
            <a:r>
              <a:rPr lang="en-GB" sz="1500" dirty="0">
                <a:solidFill>
                  <a:schemeClr val="accent1"/>
                </a:solidFill>
              </a:rPr>
              <a:t> for ovulation induction. Two types can be administered:</a:t>
            </a:r>
          </a:p>
          <a:p>
            <a:r>
              <a:rPr lang="en-GB" sz="1500" dirty="0">
                <a:solidFill>
                  <a:schemeClr val="accent1"/>
                </a:solidFill>
              </a:rPr>
              <a:t>1. </a:t>
            </a:r>
            <a:r>
              <a:rPr lang="en-GB" sz="1500" dirty="0">
                <a:solidFill>
                  <a:schemeClr val="tx2"/>
                </a:solidFill>
              </a:rPr>
              <a:t>rFSH</a:t>
            </a:r>
            <a:r>
              <a:rPr lang="en-GB" sz="1500" dirty="0">
                <a:solidFill>
                  <a:schemeClr val="accent1"/>
                </a:solidFill>
              </a:rPr>
              <a:t>: </a:t>
            </a:r>
            <a:r>
              <a:rPr lang="en-US" sz="1500" dirty="0">
                <a:solidFill>
                  <a:schemeClr val="accent1"/>
                </a:solidFill>
                <a:latin typeface="Calibri" panose="020F0502020204030204" pitchFamily="34" charset="0"/>
              </a:rPr>
              <a:t>These medications contain only FSH and are administered by subcutaneous injection. These are the most commonly prescribed medications for ovulation induction</a:t>
            </a:r>
            <a:endParaRPr lang="en-GB" sz="1500" dirty="0">
              <a:solidFill>
                <a:schemeClr val="accent1"/>
              </a:solidFill>
              <a:latin typeface="Calibri" panose="020F0502020204030204" pitchFamily="34" charset="0"/>
            </a:endParaRPr>
          </a:p>
          <a:p>
            <a:r>
              <a:rPr lang="en-GB" sz="1500" dirty="0">
                <a:solidFill>
                  <a:schemeClr val="accent1"/>
                </a:solidFill>
                <a:latin typeface="Calibri" panose="020F0502020204030204" pitchFamily="34" charset="0"/>
              </a:rPr>
              <a:t>2. </a:t>
            </a:r>
            <a:r>
              <a:rPr lang="en-US" sz="1500" dirty="0">
                <a:solidFill>
                  <a:schemeClr val="tx2"/>
                </a:solidFill>
                <a:latin typeface="Calibri" panose="020F0502020204030204" pitchFamily="34" charset="0"/>
              </a:rPr>
              <a:t>Human menopausal gonadotropins</a:t>
            </a:r>
            <a:r>
              <a:rPr lang="en-US" sz="1500" dirty="0">
                <a:solidFill>
                  <a:schemeClr val="accent1"/>
                </a:solidFill>
                <a:latin typeface="Calibri" panose="020F0502020204030204" pitchFamily="34" charset="0"/>
              </a:rPr>
              <a:t>: These medications contain equal amounts of FSH and LH, and are administered on a daily basis by subcutaneous injections.</a:t>
            </a:r>
            <a:endParaRPr lang="en-GB" sz="1500" dirty="0">
              <a:solidFill>
                <a:schemeClr val="accent1"/>
              </a:solidFill>
              <a:latin typeface="Calibri" panose="020F0502020204030204" pitchFamily="34" charset="0"/>
            </a:endParaRPr>
          </a:p>
          <a:p>
            <a:endParaRPr lang="en-GB" sz="1500" dirty="0">
              <a:solidFill>
                <a:schemeClr val="accent1"/>
              </a:solidFill>
              <a:latin typeface="Calibri" panose="020F0502020204030204" pitchFamily="34" charset="0"/>
            </a:endParaRPr>
          </a:p>
          <a:p>
            <a:r>
              <a:rPr lang="en-GB" sz="1500" dirty="0">
                <a:solidFill>
                  <a:schemeClr val="accent1"/>
                </a:solidFill>
              </a:rPr>
              <a:t>** we must assess follicular growth by </a:t>
            </a:r>
            <a:r>
              <a:rPr lang="en-GB" sz="1500" dirty="0">
                <a:solidFill>
                  <a:schemeClr val="tx2"/>
                </a:solidFill>
              </a:rPr>
              <a:t>vaginal ultrasound </a:t>
            </a:r>
            <a:r>
              <a:rPr lang="en-GB" sz="1500" dirty="0">
                <a:solidFill>
                  <a:schemeClr val="accent1"/>
                </a:solidFill>
              </a:rPr>
              <a:t>to see the number and the size of follicles.</a:t>
            </a:r>
          </a:p>
          <a:p>
            <a:endParaRPr lang="en-GB" sz="1500" dirty="0">
              <a:solidFill>
                <a:schemeClr val="accent1"/>
              </a:solidFill>
            </a:endParaRPr>
          </a:p>
          <a:p>
            <a:r>
              <a:rPr lang="en-GB" sz="1500" dirty="0">
                <a:solidFill>
                  <a:schemeClr val="accent1"/>
                </a:solidFill>
              </a:rPr>
              <a:t>Continue dose and repeat ultrasound day after day, until we have </a:t>
            </a:r>
            <a:r>
              <a:rPr lang="en-GB" sz="1500" dirty="0">
                <a:solidFill>
                  <a:schemeClr val="tx2"/>
                </a:solidFill>
              </a:rPr>
              <a:t>at least 3 follicles measuring at least 18 mm in size. </a:t>
            </a:r>
          </a:p>
          <a:p>
            <a:endParaRPr lang="en-GB" sz="1500" dirty="0">
              <a:solidFill>
                <a:schemeClr val="tx2"/>
              </a:solidFill>
            </a:endParaRPr>
          </a:p>
          <a:p>
            <a:r>
              <a:rPr lang="en-US" sz="1500" dirty="0">
                <a:solidFill>
                  <a:schemeClr val="accent1"/>
                </a:solidFill>
              </a:rPr>
              <a:t>Give </a:t>
            </a:r>
            <a:r>
              <a:rPr lang="en-US" sz="1500" dirty="0">
                <a:solidFill>
                  <a:schemeClr val="tx2"/>
                </a:solidFill>
              </a:rPr>
              <a:t>HCG</a:t>
            </a:r>
            <a:r>
              <a:rPr lang="en-US" sz="1500" dirty="0">
                <a:solidFill>
                  <a:schemeClr val="accent1"/>
                </a:solidFill>
              </a:rPr>
              <a:t> (</a:t>
            </a:r>
            <a:r>
              <a:rPr lang="en-US" sz="1500" dirty="0" err="1">
                <a:solidFill>
                  <a:schemeClr val="accent1"/>
                </a:solidFill>
              </a:rPr>
              <a:t>5000-10,000iu</a:t>
            </a:r>
            <a:r>
              <a:rPr lang="en-US" sz="1500" dirty="0">
                <a:solidFill>
                  <a:schemeClr val="accent1"/>
                </a:solidFill>
              </a:rPr>
              <a:t> OR </a:t>
            </a:r>
            <a:r>
              <a:rPr lang="en-US" sz="1500" dirty="0" err="1">
                <a:solidFill>
                  <a:schemeClr val="accent1"/>
                </a:solidFill>
              </a:rPr>
              <a:t>rhCG</a:t>
            </a:r>
            <a:r>
              <a:rPr lang="en-US" sz="1500" dirty="0">
                <a:solidFill>
                  <a:schemeClr val="accent1"/>
                </a:solidFill>
              </a:rPr>
              <a:t> 250 micro gram ) to </a:t>
            </a:r>
            <a:r>
              <a:rPr lang="en-GB" sz="1500" dirty="0">
                <a:solidFill>
                  <a:schemeClr val="accent1"/>
                </a:solidFill>
              </a:rPr>
              <a:t>stimulate the final maturation of the </a:t>
            </a:r>
            <a:r>
              <a:rPr lang="en-US" sz="1500" dirty="0">
                <a:solidFill>
                  <a:schemeClr val="accent1"/>
                </a:solidFill>
              </a:rPr>
              <a:t>egg (release of egg should occur </a:t>
            </a:r>
            <a:r>
              <a:rPr lang="en-US" sz="1500" dirty="0">
                <a:solidFill>
                  <a:schemeClr val="tx2"/>
                </a:solidFill>
              </a:rPr>
              <a:t>38 hours after HCG is given</a:t>
            </a:r>
            <a:r>
              <a:rPr lang="en-US" sz="1500" dirty="0">
                <a:solidFill>
                  <a:schemeClr val="accent1"/>
                </a:solidFill>
              </a:rPr>
              <a:t>) .</a:t>
            </a:r>
            <a:endParaRPr lang="en-GB" sz="1500" dirty="0">
              <a:solidFill>
                <a:schemeClr val="accent1"/>
              </a:solidFill>
            </a:endParaRPr>
          </a:p>
          <a:p>
            <a:endParaRPr lang="en-GB" sz="1500" dirty="0">
              <a:solidFill>
                <a:schemeClr val="accent1"/>
              </a:solidFill>
            </a:endParaRPr>
          </a:p>
          <a:p>
            <a:r>
              <a:rPr lang="en-US" sz="1500" dirty="0">
                <a:solidFill>
                  <a:schemeClr val="accent1"/>
                </a:solidFill>
              </a:rPr>
              <a:t> </a:t>
            </a:r>
            <a:r>
              <a:rPr lang="en-US" sz="1500" dirty="0">
                <a:solidFill>
                  <a:schemeClr val="tx2"/>
                </a:solidFill>
              </a:rPr>
              <a:t>Oocyte retrieval </a:t>
            </a:r>
            <a:r>
              <a:rPr lang="en-US" sz="1500" dirty="0">
                <a:solidFill>
                  <a:schemeClr val="accent1"/>
                </a:solidFill>
              </a:rPr>
              <a:t>should be done  </a:t>
            </a:r>
            <a:r>
              <a:rPr lang="en-US" sz="1500" dirty="0">
                <a:solidFill>
                  <a:schemeClr val="tx2"/>
                </a:solidFill>
              </a:rPr>
              <a:t>36 hours after HCG </a:t>
            </a:r>
            <a:r>
              <a:rPr lang="en-US" sz="1500" dirty="0">
                <a:solidFill>
                  <a:schemeClr val="accent1"/>
                </a:solidFill>
              </a:rPr>
              <a:t>(not </a:t>
            </a:r>
            <a:r>
              <a:rPr lang="en-GB" sz="1500" dirty="0">
                <a:solidFill>
                  <a:schemeClr val="accent1"/>
                </a:solidFill>
              </a:rPr>
              <a:t>beyond to</a:t>
            </a:r>
            <a:r>
              <a:rPr lang="en-US" sz="1500" dirty="0">
                <a:solidFill>
                  <a:schemeClr val="accent1"/>
                </a:solidFill>
              </a:rPr>
              <a:t> avoid rupture and release of egg) by TVUS , under I.V sedation</a:t>
            </a:r>
          </a:p>
        </p:txBody>
      </p:sp>
    </p:spTree>
    <p:extLst>
      <p:ext uri="{BB962C8B-B14F-4D97-AF65-F5344CB8AC3E}">
        <p14:creationId xmlns:p14="http://schemas.microsoft.com/office/powerpoint/2010/main" val="280535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3B7C-39E8-70F8-DAE2-2F41AEAA81D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193E3B0-66C8-72E9-6FAC-76555CAC490F}"/>
              </a:ext>
            </a:extLst>
          </p:cNvPr>
          <p:cNvPicPr>
            <a:picLocks noGrp="1" noChangeAspect="1"/>
          </p:cNvPicPr>
          <p:nvPr>
            <p:ph idx="1"/>
          </p:nvPr>
        </p:nvPicPr>
        <p:blipFill>
          <a:blip r:embed="rId2"/>
          <a:stretch>
            <a:fillRect/>
          </a:stretch>
        </p:blipFill>
        <p:spPr>
          <a:xfrm>
            <a:off x="0" y="0"/>
            <a:ext cx="9144000" cy="5143500"/>
          </a:xfrm>
        </p:spPr>
      </p:pic>
    </p:spTree>
    <p:extLst>
      <p:ext uri="{BB962C8B-B14F-4D97-AF65-F5344CB8AC3E}">
        <p14:creationId xmlns:p14="http://schemas.microsoft.com/office/powerpoint/2010/main" val="223348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588-92E3-E5EE-FF2D-5D4227FDC5BC}"/>
              </a:ext>
            </a:extLst>
          </p:cNvPr>
          <p:cNvSpPr>
            <a:spLocks noGrp="1"/>
          </p:cNvSpPr>
          <p:nvPr>
            <p:ph type="title"/>
          </p:nvPr>
        </p:nvSpPr>
        <p:spPr/>
        <p:txBody>
          <a:bodyPr/>
          <a:lstStyle/>
          <a:p>
            <a:r>
              <a:rPr lang="en-US" dirty="0"/>
              <a:t>Female Factor Infertility </a:t>
            </a:r>
          </a:p>
        </p:txBody>
      </p:sp>
      <p:sp>
        <p:nvSpPr>
          <p:cNvPr id="3" name="Content Placeholder 2">
            <a:extLst>
              <a:ext uri="{FF2B5EF4-FFF2-40B4-BE49-F238E27FC236}">
                <a16:creationId xmlns:a16="http://schemas.microsoft.com/office/drawing/2014/main" id="{2A02ED15-9C79-FE04-98CC-0E573FB6CFBF}"/>
              </a:ext>
            </a:extLst>
          </p:cNvPr>
          <p:cNvSpPr>
            <a:spLocks noGrp="1"/>
          </p:cNvSpPr>
          <p:nvPr>
            <p:ph idx="1"/>
          </p:nvPr>
        </p:nvSpPr>
        <p:spPr/>
        <p:txBody>
          <a:bodyPr/>
          <a:lstStyle/>
          <a:p>
            <a:r>
              <a:rPr lang="en-US" dirty="0"/>
              <a:t>Uterine </a:t>
            </a:r>
          </a:p>
          <a:p>
            <a:r>
              <a:rPr lang="en-US" dirty="0"/>
              <a:t>Cervical </a:t>
            </a:r>
          </a:p>
          <a:p>
            <a:r>
              <a:rPr lang="en-US" dirty="0"/>
              <a:t>Tubal</a:t>
            </a:r>
          </a:p>
          <a:p>
            <a:r>
              <a:rPr lang="en-US" dirty="0"/>
              <a:t>Unexplained infertility </a:t>
            </a:r>
          </a:p>
          <a:p>
            <a:r>
              <a:rPr lang="en-US" dirty="0"/>
              <a:t>Ovarian </a:t>
            </a:r>
          </a:p>
          <a:p>
            <a:pPr marL="0" indent="0">
              <a:buNone/>
            </a:pPr>
            <a:endParaRPr lang="en-US" dirty="0"/>
          </a:p>
        </p:txBody>
      </p:sp>
    </p:spTree>
    <p:extLst>
      <p:ext uri="{BB962C8B-B14F-4D97-AF65-F5344CB8AC3E}">
        <p14:creationId xmlns:p14="http://schemas.microsoft.com/office/powerpoint/2010/main" val="96192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A1BD97-AB0A-31AC-E6BD-15C63D4C2D50}"/>
              </a:ext>
            </a:extLst>
          </p:cNvPr>
          <p:cNvSpPr>
            <a:spLocks noGrp="1"/>
          </p:cNvSpPr>
          <p:nvPr>
            <p:ph type="title"/>
          </p:nvPr>
        </p:nvSpPr>
        <p:spPr>
          <a:xfrm>
            <a:off x="349439" y="2571750"/>
            <a:ext cx="7886700" cy="2139553"/>
          </a:xfrm>
        </p:spPr>
        <p:txBody>
          <a:bodyPr>
            <a:normAutofit fontScale="90000"/>
          </a:bodyPr>
          <a:lstStyle/>
          <a:p>
            <a:r>
              <a:rPr lang="en-US" sz="2700" dirty="0">
                <a:solidFill>
                  <a:schemeClr val="accent1"/>
                </a:solidFill>
              </a:rPr>
              <a:t>1. On day 2 of period start giving daily injections of low dose GnRH agonist (</a:t>
            </a:r>
            <a:r>
              <a:rPr lang="en-US" sz="2700" dirty="0" err="1">
                <a:solidFill>
                  <a:schemeClr val="accent1"/>
                </a:solidFill>
              </a:rPr>
              <a:t>Decapeptyl0.1</a:t>
            </a:r>
            <a:r>
              <a:rPr lang="en-US" sz="2700" dirty="0">
                <a:solidFill>
                  <a:schemeClr val="accent1"/>
                </a:solidFill>
              </a:rPr>
              <a:t> mg s.c on D2 OR Gn D3 </a:t>
            </a:r>
            <a:r>
              <a:rPr lang="en-US" sz="2700" dirty="0" err="1">
                <a:solidFill>
                  <a:schemeClr val="accent1"/>
                </a:solidFill>
              </a:rPr>
              <a:t>150-450iu</a:t>
            </a:r>
            <a:r>
              <a:rPr lang="en-US" sz="2700" dirty="0">
                <a:solidFill>
                  <a:schemeClr val="accent1"/>
                </a:solidFill>
              </a:rPr>
              <a:t>.)</a:t>
            </a:r>
            <a:br>
              <a:rPr lang="en-GB" sz="2700" dirty="0">
                <a:solidFill>
                  <a:schemeClr val="accent1"/>
                </a:solidFill>
              </a:rPr>
            </a:br>
            <a:r>
              <a:rPr lang="en-US" sz="2700" dirty="0">
                <a:solidFill>
                  <a:schemeClr val="accent1"/>
                </a:solidFill>
              </a:rPr>
              <a:t>2. On day 3 of period start giving injectable ovulation induction agent.</a:t>
            </a:r>
            <a:br>
              <a:rPr lang="en-GB" sz="2700" dirty="0">
                <a:solidFill>
                  <a:schemeClr val="accent1"/>
                </a:solidFill>
              </a:rPr>
            </a:br>
            <a:r>
              <a:rPr lang="en-US" sz="2700" dirty="0">
                <a:solidFill>
                  <a:schemeClr val="accent1"/>
                </a:solidFill>
              </a:rPr>
              <a:t>3. At day 13 of period give HCG .</a:t>
            </a:r>
          </a:p>
        </p:txBody>
      </p:sp>
      <p:pic>
        <p:nvPicPr>
          <p:cNvPr id="4" name="Content Placeholder 3">
            <a:extLst>
              <a:ext uri="{FF2B5EF4-FFF2-40B4-BE49-F238E27FC236}">
                <a16:creationId xmlns:a16="http://schemas.microsoft.com/office/drawing/2014/main" id="{30C8CFCB-37CD-31C8-A518-C100E685CB1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
            <a:ext cx="9144000" cy="2212181"/>
          </a:xfrm>
        </p:spPr>
      </p:pic>
    </p:spTree>
    <p:extLst>
      <p:ext uri="{BB962C8B-B14F-4D97-AF65-F5344CB8AC3E}">
        <p14:creationId xmlns:p14="http://schemas.microsoft.com/office/powerpoint/2010/main" val="118549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1135-836C-15DF-3AC9-1EF122B505E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896FB82-856E-AF90-EDB5-471F020A68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3729281"/>
          </a:xfrm>
        </p:spPr>
      </p:pic>
    </p:spTree>
    <p:extLst>
      <p:ext uri="{BB962C8B-B14F-4D97-AF65-F5344CB8AC3E}">
        <p14:creationId xmlns:p14="http://schemas.microsoft.com/office/powerpoint/2010/main" val="187690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F127-696E-D31B-C3E7-3E82127F01C8}"/>
              </a:ext>
            </a:extLst>
          </p:cNvPr>
          <p:cNvSpPr>
            <a:spLocks noGrp="1"/>
          </p:cNvSpPr>
          <p:nvPr>
            <p:ph type="title"/>
          </p:nvPr>
        </p:nvSpPr>
        <p:spPr/>
        <p:txBody>
          <a:bodyPr>
            <a:normAutofit fontScale="90000"/>
          </a:bodyPr>
          <a:lstStyle/>
          <a:p>
            <a:r>
              <a:rPr lang="en-GB" sz="2700" dirty="0">
                <a:solidFill>
                  <a:schemeClr val="accent1"/>
                </a:solidFill>
              </a:rPr>
              <a:t>Oocyte retrieval: should be done </a:t>
            </a:r>
            <a:r>
              <a:rPr lang="en-GB" sz="2700" dirty="0">
                <a:solidFill>
                  <a:schemeClr val="tx2"/>
                </a:solidFill>
              </a:rPr>
              <a:t>36 hours after HCG</a:t>
            </a:r>
            <a:r>
              <a:rPr lang="en-GB" sz="2700" dirty="0">
                <a:solidFill>
                  <a:schemeClr val="accent1"/>
                </a:solidFill>
              </a:rPr>
              <a:t> (not beyond to avoid rupture and release of egg) by TVUS , under I.V sedation</a:t>
            </a:r>
            <a:endParaRPr lang="en-US" sz="2700" dirty="0">
              <a:solidFill>
                <a:schemeClr val="accent1"/>
              </a:solidFill>
            </a:endParaRPr>
          </a:p>
        </p:txBody>
      </p:sp>
      <p:sp>
        <p:nvSpPr>
          <p:cNvPr id="3" name="Content Placeholder 2">
            <a:extLst>
              <a:ext uri="{FF2B5EF4-FFF2-40B4-BE49-F238E27FC236}">
                <a16:creationId xmlns:a16="http://schemas.microsoft.com/office/drawing/2014/main" id="{8FB921D4-1FF8-990C-3C7D-10F41BEF43EC}"/>
              </a:ext>
            </a:extLst>
          </p:cNvPr>
          <p:cNvSpPr>
            <a:spLocks noGrp="1"/>
          </p:cNvSpPr>
          <p:nvPr>
            <p:ph idx="1"/>
          </p:nvPr>
        </p:nvSpPr>
        <p:spPr/>
        <p:txBody>
          <a:bodyPr/>
          <a:lstStyle/>
          <a:p>
            <a:r>
              <a:rPr lang="en-US" dirty="0">
                <a:solidFill>
                  <a:schemeClr val="accent1"/>
                </a:solidFill>
              </a:rPr>
              <a:t>Prophylactic antibiotic doxycycline 100mg/</a:t>
            </a:r>
            <a:r>
              <a:rPr lang="en-US" dirty="0" err="1">
                <a:solidFill>
                  <a:schemeClr val="accent1"/>
                </a:solidFill>
              </a:rPr>
              <a:t>cefoxitin</a:t>
            </a:r>
            <a:r>
              <a:rPr lang="en-US" dirty="0">
                <a:solidFill>
                  <a:schemeClr val="accent1"/>
                </a:solidFill>
              </a:rPr>
              <a:t> 2g</a:t>
            </a:r>
            <a:endParaRPr lang="en-GB" dirty="0">
              <a:solidFill>
                <a:schemeClr val="accent1"/>
              </a:solidFill>
            </a:endParaRPr>
          </a:p>
          <a:p>
            <a:r>
              <a:rPr lang="en-US" dirty="0">
                <a:solidFill>
                  <a:schemeClr val="tx2"/>
                </a:solidFill>
              </a:rPr>
              <a:t>Complications:hemorrhage</a:t>
            </a:r>
            <a:endParaRPr lang="en-GB" dirty="0">
              <a:solidFill>
                <a:schemeClr val="tx2"/>
              </a:solidFill>
            </a:endParaRPr>
          </a:p>
          <a:p>
            <a:r>
              <a:rPr lang="en-US" dirty="0">
                <a:solidFill>
                  <a:schemeClr val="tx2"/>
                </a:solidFill>
              </a:rPr>
              <a:t>pelvic infection</a:t>
            </a:r>
            <a:endParaRPr lang="en-GB" dirty="0">
              <a:solidFill>
                <a:schemeClr val="tx2"/>
              </a:solidFill>
            </a:endParaRPr>
          </a:p>
          <a:p>
            <a:r>
              <a:rPr lang="en-US" dirty="0">
                <a:solidFill>
                  <a:schemeClr val="tx2"/>
                </a:solidFill>
              </a:rPr>
              <a:t>rupture of a cyst</a:t>
            </a:r>
            <a:endParaRPr lang="en-GB" dirty="0">
              <a:solidFill>
                <a:schemeClr val="tx2"/>
              </a:solidFill>
            </a:endParaRPr>
          </a:p>
          <a:p>
            <a:r>
              <a:rPr lang="en-US" dirty="0">
                <a:solidFill>
                  <a:schemeClr val="tx2"/>
                </a:solidFill>
              </a:rPr>
              <a:t>laceration of sacral vein</a:t>
            </a:r>
            <a:endParaRPr lang="en-GB" dirty="0">
              <a:solidFill>
                <a:schemeClr val="tx2"/>
              </a:solidFill>
            </a:endParaRPr>
          </a:p>
          <a:p>
            <a:r>
              <a:rPr lang="en-US" dirty="0" err="1">
                <a:solidFill>
                  <a:schemeClr val="tx2"/>
                </a:solidFill>
              </a:rPr>
              <a:t>lumbosacral</a:t>
            </a:r>
            <a:r>
              <a:rPr lang="en-US" dirty="0">
                <a:solidFill>
                  <a:schemeClr val="tx2"/>
                </a:solidFill>
              </a:rPr>
              <a:t> osteomyelitis</a:t>
            </a:r>
          </a:p>
        </p:txBody>
      </p:sp>
    </p:spTree>
    <p:extLst>
      <p:ext uri="{BB962C8B-B14F-4D97-AF65-F5344CB8AC3E}">
        <p14:creationId xmlns:p14="http://schemas.microsoft.com/office/powerpoint/2010/main" val="289742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BCF4-0420-FC8B-7B83-8CB2C69ACE29}"/>
              </a:ext>
            </a:extLst>
          </p:cNvPr>
          <p:cNvSpPr>
            <a:spLocks noGrp="1"/>
          </p:cNvSpPr>
          <p:nvPr>
            <p:ph type="title"/>
          </p:nvPr>
        </p:nvSpPr>
        <p:spPr>
          <a:xfrm>
            <a:off x="0" y="1577578"/>
            <a:ext cx="7886700" cy="994172"/>
          </a:xfrm>
        </p:spPr>
        <p:txBody>
          <a:bodyPr>
            <a:normAutofit fontScale="90000"/>
          </a:bodyPr>
          <a:lstStyle/>
          <a:p>
            <a:pPr marL="428625" indent="-428625">
              <a:buFont typeface="Courier New" panose="02070309020205020404" pitchFamily="49" charset="0"/>
              <a:buChar char="o"/>
            </a:pPr>
            <a:r>
              <a:rPr lang="en-US" sz="2700" dirty="0">
                <a:solidFill>
                  <a:schemeClr val="accent1"/>
                </a:solidFill>
              </a:rPr>
              <a:t>Luteal phase support:-</a:t>
            </a:r>
            <a:br>
              <a:rPr lang="en-GB" sz="2700" dirty="0">
                <a:solidFill>
                  <a:schemeClr val="accent1"/>
                </a:solidFill>
              </a:rPr>
            </a:br>
            <a:r>
              <a:rPr lang="en-US" sz="2700" dirty="0">
                <a:solidFill>
                  <a:schemeClr val="accent1"/>
                </a:solidFill>
              </a:rPr>
              <a:t>Starting at the same day of oocyte retrieval</a:t>
            </a:r>
            <a:br>
              <a:rPr lang="en-GB" sz="2700" dirty="0">
                <a:solidFill>
                  <a:schemeClr val="accent1"/>
                </a:solidFill>
              </a:rPr>
            </a:br>
            <a:br>
              <a:rPr lang="en-GB" sz="2700" dirty="0">
                <a:solidFill>
                  <a:schemeClr val="accent1"/>
                </a:solidFill>
              </a:rPr>
            </a:br>
            <a:r>
              <a:rPr lang="en-GB" sz="2700" dirty="0">
                <a:solidFill>
                  <a:schemeClr val="accent1"/>
                </a:solidFill>
              </a:rPr>
              <a:t>***</a:t>
            </a:r>
            <a:r>
              <a:rPr lang="en-US" sz="2700" dirty="0">
                <a:solidFill>
                  <a:schemeClr val="accent1"/>
                </a:solidFill>
              </a:rPr>
              <a:t>Progesterone ( best )</a:t>
            </a:r>
            <a:br>
              <a:rPr lang="en-GB" sz="2700" dirty="0">
                <a:solidFill>
                  <a:schemeClr val="accent1"/>
                </a:solidFill>
              </a:rPr>
            </a:br>
            <a:r>
              <a:rPr lang="en-US" sz="2700" dirty="0">
                <a:solidFill>
                  <a:schemeClr val="accent1"/>
                </a:solidFill>
              </a:rPr>
              <a:t>orally 300-800mg/d</a:t>
            </a:r>
            <a:br>
              <a:rPr lang="en-GB" sz="2700" dirty="0">
                <a:solidFill>
                  <a:schemeClr val="accent1"/>
                </a:solidFill>
              </a:rPr>
            </a:br>
            <a:r>
              <a:rPr lang="en-US" sz="2700" dirty="0">
                <a:solidFill>
                  <a:schemeClr val="accent1"/>
                </a:solidFill>
              </a:rPr>
              <a:t>vaginally 100-600mg/d</a:t>
            </a:r>
            <a:br>
              <a:rPr lang="en-GB" sz="2700" dirty="0">
                <a:solidFill>
                  <a:schemeClr val="accent1"/>
                </a:solidFill>
              </a:rPr>
            </a:br>
            <a:r>
              <a:rPr lang="en-US" sz="2700" dirty="0">
                <a:solidFill>
                  <a:schemeClr val="accent1"/>
                </a:solidFill>
              </a:rPr>
              <a:t> injection 25-50 mg/d </a:t>
            </a:r>
            <a:br>
              <a:rPr lang="en-GB" sz="2700" dirty="0">
                <a:solidFill>
                  <a:schemeClr val="accent1"/>
                </a:solidFill>
              </a:rPr>
            </a:br>
            <a:br>
              <a:rPr lang="en-GB" sz="2700" dirty="0">
                <a:solidFill>
                  <a:schemeClr val="accent1"/>
                </a:solidFill>
              </a:rPr>
            </a:br>
            <a:r>
              <a:rPr lang="en-US" sz="2700" dirty="0">
                <a:solidFill>
                  <a:schemeClr val="accent1"/>
                </a:solidFill>
              </a:rPr>
              <a:t>For 5 weeks</a:t>
            </a:r>
          </a:p>
        </p:txBody>
      </p:sp>
    </p:spTree>
    <p:extLst>
      <p:ext uri="{BB962C8B-B14F-4D97-AF65-F5344CB8AC3E}">
        <p14:creationId xmlns:p14="http://schemas.microsoft.com/office/powerpoint/2010/main" val="2753721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sp>
        <p:nvSpPr>
          <p:cNvPr id="2" name="Title 1">
            <a:extLst>
              <a:ext uri="{FF2B5EF4-FFF2-40B4-BE49-F238E27FC236}">
                <a16:creationId xmlns:a16="http://schemas.microsoft.com/office/drawing/2014/main" id="{E795CBF3-95CE-9396-C21D-70545C3E7E2B}"/>
              </a:ext>
            </a:extLst>
          </p:cNvPr>
          <p:cNvSpPr>
            <a:spLocks noGrp="1"/>
          </p:cNvSpPr>
          <p:nvPr>
            <p:ph type="title"/>
          </p:nvPr>
        </p:nvSpPr>
        <p:spPr>
          <a:xfrm>
            <a:off x="479162" y="2571750"/>
            <a:ext cx="8182230" cy="1265861"/>
          </a:xfrm>
        </p:spPr>
        <p:txBody>
          <a:bodyPr vert="horz" lIns="68580" tIns="34290" rIns="68580" bIns="34290" rtlCol="0" anchor="b">
            <a:noAutofit/>
          </a:bodyPr>
          <a:lstStyle/>
          <a:p>
            <a:pPr algn="ctr"/>
            <a:r>
              <a:rPr lang="en-US" sz="1800" dirty="0">
                <a:solidFill>
                  <a:schemeClr val="accent1"/>
                </a:solidFill>
              </a:rPr>
              <a:t>Insemination ( fertilization ) by 2 methods :</a:t>
            </a:r>
            <a:br>
              <a:rPr lang="en-US" sz="1800" dirty="0">
                <a:solidFill>
                  <a:schemeClr val="accent1"/>
                </a:solidFill>
              </a:rPr>
            </a:br>
            <a:r>
              <a:rPr lang="en-US" sz="1800" dirty="0">
                <a:solidFill>
                  <a:schemeClr val="tx2"/>
                </a:solidFill>
              </a:rPr>
              <a:t>A. Conventional IVF :</a:t>
            </a:r>
            <a:br>
              <a:rPr lang="en-US" sz="1800" dirty="0">
                <a:solidFill>
                  <a:schemeClr val="accent1"/>
                </a:solidFill>
              </a:rPr>
            </a:br>
            <a:r>
              <a:rPr lang="en-US" sz="1800" dirty="0">
                <a:solidFill>
                  <a:schemeClr val="accent1"/>
                </a:solidFill>
              </a:rPr>
              <a:t>*** If husband has good number of sperms , Semen is collected by masturbation</a:t>
            </a:r>
            <a:br>
              <a:rPr lang="en-US" sz="1800" dirty="0">
                <a:solidFill>
                  <a:schemeClr val="accent1"/>
                </a:solidFill>
              </a:rPr>
            </a:br>
            <a:r>
              <a:rPr lang="en-US" sz="1800" dirty="0">
                <a:solidFill>
                  <a:schemeClr val="accent1"/>
                </a:solidFill>
              </a:rPr>
              <a:t>***then put 50,000-100,000 motile sperms in each test tube , and put one egg(after removing cumulus </a:t>
            </a:r>
            <a:r>
              <a:rPr lang="en-US" sz="1800" dirty="0" err="1">
                <a:solidFill>
                  <a:schemeClr val="accent1"/>
                </a:solidFill>
              </a:rPr>
              <a:t>oophorus</a:t>
            </a:r>
            <a:r>
              <a:rPr lang="en-US" sz="1800" dirty="0">
                <a:solidFill>
                  <a:schemeClr val="accent1"/>
                </a:solidFill>
              </a:rPr>
              <a:t>) in each , then wait for spontaneous fertilization to occur</a:t>
            </a:r>
            <a:br>
              <a:rPr lang="en-US" sz="1800" dirty="0">
                <a:solidFill>
                  <a:schemeClr val="accent1"/>
                </a:solidFill>
              </a:rPr>
            </a:br>
            <a:r>
              <a:rPr lang="en-US" sz="1800" dirty="0">
                <a:solidFill>
                  <a:schemeClr val="accent1"/>
                </a:solidFill>
              </a:rPr>
              <a:t>***50-60% fertilization occur</a:t>
            </a:r>
            <a:br>
              <a:rPr lang="en-US" sz="1800" dirty="0">
                <a:solidFill>
                  <a:schemeClr val="accent1"/>
                </a:solidFill>
              </a:rPr>
            </a:br>
            <a:r>
              <a:rPr lang="en-US" sz="1800" dirty="0">
                <a:solidFill>
                  <a:schemeClr val="accent1"/>
                </a:solidFill>
              </a:rPr>
              <a:t>***Achieves second meiotic division</a:t>
            </a:r>
            <a:br>
              <a:rPr lang="en-US" sz="1800" dirty="0">
                <a:solidFill>
                  <a:schemeClr val="accent1"/>
                </a:solidFill>
              </a:rPr>
            </a:br>
            <a:r>
              <a:rPr lang="en-US" sz="1800" dirty="0">
                <a:solidFill>
                  <a:schemeClr val="accent1"/>
                </a:solidFill>
              </a:rPr>
              <a:t>***Extrude second </a:t>
            </a:r>
            <a:r>
              <a:rPr lang="en-GB" sz="1800" dirty="0">
                <a:solidFill>
                  <a:schemeClr val="accent1"/>
                </a:solidFill>
              </a:rPr>
              <a:t>p</a:t>
            </a:r>
            <a:r>
              <a:rPr lang="en-US" sz="1800" dirty="0" err="1">
                <a:solidFill>
                  <a:schemeClr val="accent1"/>
                </a:solidFill>
              </a:rPr>
              <a:t>olar</a:t>
            </a:r>
            <a:r>
              <a:rPr lang="en-US" sz="1800" dirty="0">
                <a:solidFill>
                  <a:schemeClr val="accent1"/>
                </a:solidFill>
              </a:rPr>
              <a:t> body</a:t>
            </a:r>
          </a:p>
        </p:txBody>
      </p:sp>
      <p:pic>
        <p:nvPicPr>
          <p:cNvPr id="4" name="Picture 3">
            <a:extLst>
              <a:ext uri="{FF2B5EF4-FFF2-40B4-BE49-F238E27FC236}">
                <a16:creationId xmlns:a16="http://schemas.microsoft.com/office/drawing/2014/main" id="{C99F0875-8E9C-0D6E-79C7-07884A87FE48}"/>
              </a:ext>
            </a:extLst>
          </p:cNvPr>
          <p:cNvPicPr>
            <a:picLocks noChangeAspect="1"/>
          </p:cNvPicPr>
          <p:nvPr/>
        </p:nvPicPr>
        <p:blipFill>
          <a:blip r:embed="rId2">
            <a:extLst>
              <a:ext uri="{28A0092B-C50C-407E-A947-70E740481C1C}">
                <a14:useLocalDpi xmlns:a14="http://schemas.microsoft.com/office/drawing/2010/main" val="0"/>
              </a:ext>
            </a:extLst>
          </a:blip>
          <a:srcRect t="2294" b="16622"/>
          <a:stretch/>
        </p:blipFill>
        <p:spPr>
          <a:xfrm>
            <a:off x="2155431" y="45496"/>
            <a:ext cx="4829691" cy="1664345"/>
          </a:xfrm>
          <a:prstGeom prst="rect">
            <a:avLst/>
          </a:prstGeom>
        </p:spPr>
      </p:pic>
      <p:sp>
        <p:nvSpPr>
          <p:cNvPr id="4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7" y="4131789"/>
            <a:ext cx="3429000" cy="13716"/>
          </a:xfrm>
          <a:custGeom>
            <a:avLst/>
            <a:gdLst>
              <a:gd name="connsiteX0" fmla="*/ 0 w 3429000"/>
              <a:gd name="connsiteY0" fmla="*/ 0 h 13716"/>
              <a:gd name="connsiteX1" fmla="*/ 685800 w 3429000"/>
              <a:gd name="connsiteY1" fmla="*/ 0 h 13716"/>
              <a:gd name="connsiteX2" fmla="*/ 1371600 w 3429000"/>
              <a:gd name="connsiteY2" fmla="*/ 0 h 13716"/>
              <a:gd name="connsiteX3" fmla="*/ 2057400 w 3429000"/>
              <a:gd name="connsiteY3" fmla="*/ 0 h 13716"/>
              <a:gd name="connsiteX4" fmla="*/ 2674620 w 3429000"/>
              <a:gd name="connsiteY4" fmla="*/ 0 h 13716"/>
              <a:gd name="connsiteX5" fmla="*/ 3429000 w 3429000"/>
              <a:gd name="connsiteY5" fmla="*/ 0 h 13716"/>
              <a:gd name="connsiteX6" fmla="*/ 3429000 w 3429000"/>
              <a:gd name="connsiteY6" fmla="*/ 13716 h 13716"/>
              <a:gd name="connsiteX7" fmla="*/ 2811780 w 3429000"/>
              <a:gd name="connsiteY7" fmla="*/ 13716 h 13716"/>
              <a:gd name="connsiteX8" fmla="*/ 2228850 w 3429000"/>
              <a:gd name="connsiteY8" fmla="*/ 13716 h 13716"/>
              <a:gd name="connsiteX9" fmla="*/ 1543050 w 3429000"/>
              <a:gd name="connsiteY9" fmla="*/ 13716 h 13716"/>
              <a:gd name="connsiteX10" fmla="*/ 925830 w 3429000"/>
              <a:gd name="connsiteY10" fmla="*/ 13716 h 13716"/>
              <a:gd name="connsiteX11" fmla="*/ 0 w 3429000"/>
              <a:gd name="connsiteY11" fmla="*/ 13716 h 13716"/>
              <a:gd name="connsiteX12" fmla="*/ 0 w 3429000"/>
              <a:gd name="connsiteY12" fmla="*/ 0 h 13716"/>
              <a:gd name="connsiteX0" fmla="*/ 0 w 3429000"/>
              <a:gd name="connsiteY0" fmla="*/ 0 h 13716"/>
              <a:gd name="connsiteX1" fmla="*/ 617220 w 3429000"/>
              <a:gd name="connsiteY1" fmla="*/ 0 h 13716"/>
              <a:gd name="connsiteX2" fmla="*/ 1200150 w 3429000"/>
              <a:gd name="connsiteY2" fmla="*/ 0 h 13716"/>
              <a:gd name="connsiteX3" fmla="*/ 1817370 w 3429000"/>
              <a:gd name="connsiteY3" fmla="*/ 0 h 13716"/>
              <a:gd name="connsiteX4" fmla="*/ 2503170 w 3429000"/>
              <a:gd name="connsiteY4" fmla="*/ 0 h 13716"/>
              <a:gd name="connsiteX5" fmla="*/ 3429000 w 3429000"/>
              <a:gd name="connsiteY5" fmla="*/ 0 h 13716"/>
              <a:gd name="connsiteX6" fmla="*/ 3429000 w 3429000"/>
              <a:gd name="connsiteY6" fmla="*/ 13716 h 13716"/>
              <a:gd name="connsiteX7" fmla="*/ 2743200 w 3429000"/>
              <a:gd name="connsiteY7" fmla="*/ 13716 h 13716"/>
              <a:gd name="connsiteX8" fmla="*/ 1988820 w 3429000"/>
              <a:gd name="connsiteY8" fmla="*/ 13716 h 13716"/>
              <a:gd name="connsiteX9" fmla="*/ 1405890 w 3429000"/>
              <a:gd name="connsiteY9" fmla="*/ 13716 h 13716"/>
              <a:gd name="connsiteX10" fmla="*/ 651510 w 3429000"/>
              <a:gd name="connsiteY10" fmla="*/ 13716 h 13716"/>
              <a:gd name="connsiteX11" fmla="*/ 0 w 3429000"/>
              <a:gd name="connsiteY11" fmla="*/ 13716 h 13716"/>
              <a:gd name="connsiteX12" fmla="*/ 0 w 342900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3716"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78" y="4238"/>
                  <a:pt x="3429362" y="9645"/>
                  <a:pt x="3429000" y="13716"/>
                </a:cubicBezTo>
                <a:cubicBezTo>
                  <a:pt x="3212354" y="24300"/>
                  <a:pt x="3083619" y="-5408"/>
                  <a:pt x="2811780" y="13716"/>
                </a:cubicBezTo>
                <a:cubicBezTo>
                  <a:pt x="2533576" y="20486"/>
                  <a:pt x="2477440" y="15959"/>
                  <a:pt x="2228850" y="13716"/>
                </a:cubicBezTo>
                <a:cubicBezTo>
                  <a:pt x="2003657" y="-6415"/>
                  <a:pt x="1810789" y="13722"/>
                  <a:pt x="1543050" y="13716"/>
                </a:cubicBezTo>
                <a:cubicBezTo>
                  <a:pt x="1286635" y="-25734"/>
                  <a:pt x="1189418" y="17718"/>
                  <a:pt x="925830" y="13716"/>
                </a:cubicBezTo>
                <a:cubicBezTo>
                  <a:pt x="678389" y="-6959"/>
                  <a:pt x="367033" y="38662"/>
                  <a:pt x="0" y="13716"/>
                </a:cubicBezTo>
                <a:cubicBezTo>
                  <a:pt x="-950" y="8514"/>
                  <a:pt x="-119" y="3449"/>
                  <a:pt x="0" y="0"/>
                </a:cubicBezTo>
                <a:close/>
              </a:path>
              <a:path w="3429000" h="13716"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219" y="5403"/>
                  <a:pt x="3428159" y="9705"/>
                  <a:pt x="3429000" y="13716"/>
                </a:cubicBezTo>
                <a:cubicBezTo>
                  <a:pt x="3101445" y="-8012"/>
                  <a:pt x="2879434" y="29451"/>
                  <a:pt x="2743200" y="13716"/>
                </a:cubicBezTo>
                <a:cubicBezTo>
                  <a:pt x="2609544" y="9343"/>
                  <a:pt x="2334178" y="44077"/>
                  <a:pt x="1988820" y="13716"/>
                </a:cubicBezTo>
                <a:cubicBezTo>
                  <a:pt x="1620382" y="13563"/>
                  <a:pt x="1588099" y="-7567"/>
                  <a:pt x="1405890" y="13716"/>
                </a:cubicBezTo>
                <a:cubicBezTo>
                  <a:pt x="1266239" y="23975"/>
                  <a:pt x="867500" y="10636"/>
                  <a:pt x="651510" y="13716"/>
                </a:cubicBezTo>
                <a:cubicBezTo>
                  <a:pt x="445459" y="35533"/>
                  <a:pt x="119818" y="-28316"/>
                  <a:pt x="0" y="13716"/>
                </a:cubicBezTo>
                <a:cubicBezTo>
                  <a:pt x="242" y="7496"/>
                  <a:pt x="776" y="5947"/>
                  <a:pt x="0" y="0"/>
                </a:cubicBezTo>
                <a:close/>
              </a:path>
              <a:path w="3429000" h="13716"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104" y="3768"/>
                  <a:pt x="3429110" y="10153"/>
                  <a:pt x="3429000" y="13716"/>
                </a:cubicBezTo>
                <a:cubicBezTo>
                  <a:pt x="3250522" y="51451"/>
                  <a:pt x="3056248" y="-6129"/>
                  <a:pt x="2811780" y="13716"/>
                </a:cubicBezTo>
                <a:cubicBezTo>
                  <a:pt x="2534418" y="21986"/>
                  <a:pt x="2483107" y="15318"/>
                  <a:pt x="2228850" y="13716"/>
                </a:cubicBezTo>
                <a:cubicBezTo>
                  <a:pt x="1996093" y="-24934"/>
                  <a:pt x="1790611" y="30524"/>
                  <a:pt x="1543050" y="13716"/>
                </a:cubicBezTo>
                <a:cubicBezTo>
                  <a:pt x="1276188" y="-34299"/>
                  <a:pt x="1196665" y="-3522"/>
                  <a:pt x="925830" y="13716"/>
                </a:cubicBezTo>
                <a:cubicBezTo>
                  <a:pt x="718623" y="56844"/>
                  <a:pt x="374628" y="20467"/>
                  <a:pt x="0" y="13716"/>
                </a:cubicBezTo>
                <a:cubicBezTo>
                  <a:pt x="84" y="8233"/>
                  <a:pt x="-347" y="318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3716"/>
                      <a:gd name="connsiteX1" fmla="*/ 685800 w 3429000"/>
                      <a:gd name="connsiteY1" fmla="*/ 0 h 13716"/>
                      <a:gd name="connsiteX2" fmla="*/ 1371600 w 3429000"/>
                      <a:gd name="connsiteY2" fmla="*/ 0 h 13716"/>
                      <a:gd name="connsiteX3" fmla="*/ 2057400 w 3429000"/>
                      <a:gd name="connsiteY3" fmla="*/ 0 h 13716"/>
                      <a:gd name="connsiteX4" fmla="*/ 2674620 w 3429000"/>
                      <a:gd name="connsiteY4" fmla="*/ 0 h 13716"/>
                      <a:gd name="connsiteX5" fmla="*/ 3429000 w 3429000"/>
                      <a:gd name="connsiteY5" fmla="*/ 0 h 13716"/>
                      <a:gd name="connsiteX6" fmla="*/ 3429000 w 3429000"/>
                      <a:gd name="connsiteY6" fmla="*/ 13716 h 13716"/>
                      <a:gd name="connsiteX7" fmla="*/ 2811780 w 3429000"/>
                      <a:gd name="connsiteY7" fmla="*/ 13716 h 13716"/>
                      <a:gd name="connsiteX8" fmla="*/ 2228850 w 3429000"/>
                      <a:gd name="connsiteY8" fmla="*/ 13716 h 13716"/>
                      <a:gd name="connsiteX9" fmla="*/ 1543050 w 3429000"/>
                      <a:gd name="connsiteY9" fmla="*/ 13716 h 13716"/>
                      <a:gd name="connsiteX10" fmla="*/ 925830 w 3429000"/>
                      <a:gd name="connsiteY10" fmla="*/ 13716 h 13716"/>
                      <a:gd name="connsiteX11" fmla="*/ 0 w 3429000"/>
                      <a:gd name="connsiteY11" fmla="*/ 13716 h 13716"/>
                      <a:gd name="connsiteX12" fmla="*/ 0 w 342900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3716"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214" y="4075"/>
                          <a:pt x="3429316" y="9784"/>
                          <a:pt x="3429000" y="13716"/>
                        </a:cubicBezTo>
                        <a:cubicBezTo>
                          <a:pt x="3221081" y="44036"/>
                          <a:pt x="3088001" y="3494"/>
                          <a:pt x="2811780" y="13716"/>
                        </a:cubicBezTo>
                        <a:cubicBezTo>
                          <a:pt x="2535559" y="23938"/>
                          <a:pt x="2481355" y="20326"/>
                          <a:pt x="2228850" y="13716"/>
                        </a:cubicBezTo>
                        <a:cubicBezTo>
                          <a:pt x="1976345" y="7107"/>
                          <a:pt x="1807520" y="43784"/>
                          <a:pt x="1543050" y="13716"/>
                        </a:cubicBezTo>
                        <a:cubicBezTo>
                          <a:pt x="1278580" y="-16352"/>
                          <a:pt x="1181944" y="551"/>
                          <a:pt x="925830" y="13716"/>
                        </a:cubicBezTo>
                        <a:cubicBezTo>
                          <a:pt x="669716" y="26881"/>
                          <a:pt x="410304" y="30243"/>
                          <a:pt x="0" y="13716"/>
                        </a:cubicBezTo>
                        <a:cubicBezTo>
                          <a:pt x="-535" y="8247"/>
                          <a:pt x="-201" y="2959"/>
                          <a:pt x="0" y="0"/>
                        </a:cubicBezTo>
                        <a:close/>
                      </a:path>
                      <a:path w="3429000" h="13716"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8434" y="5320"/>
                          <a:pt x="3428676" y="9001"/>
                          <a:pt x="3429000" y="13716"/>
                        </a:cubicBezTo>
                        <a:cubicBezTo>
                          <a:pt x="3103464" y="-3979"/>
                          <a:pt x="2887909" y="18368"/>
                          <a:pt x="2743200" y="13716"/>
                        </a:cubicBezTo>
                        <a:cubicBezTo>
                          <a:pt x="2598491" y="9064"/>
                          <a:pt x="2362615" y="6084"/>
                          <a:pt x="1988820" y="13716"/>
                        </a:cubicBezTo>
                        <a:cubicBezTo>
                          <a:pt x="1615025" y="21348"/>
                          <a:pt x="1580494" y="-880"/>
                          <a:pt x="1405890" y="13716"/>
                        </a:cubicBezTo>
                        <a:cubicBezTo>
                          <a:pt x="1231286" y="28312"/>
                          <a:pt x="885259" y="-20857"/>
                          <a:pt x="651510" y="13716"/>
                        </a:cubicBezTo>
                        <a:cubicBezTo>
                          <a:pt x="417761" y="48289"/>
                          <a:pt x="138362" y="-18428"/>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ptos" panose="02110004020202020204"/>
            </a:endParaRPr>
          </a:p>
        </p:txBody>
      </p:sp>
    </p:spTree>
    <p:extLst>
      <p:ext uri="{BB962C8B-B14F-4D97-AF65-F5344CB8AC3E}">
        <p14:creationId xmlns:p14="http://schemas.microsoft.com/office/powerpoint/2010/main" val="334508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39652" y="87474"/>
            <a:ext cx="5829300" cy="1100696"/>
          </a:xfrm>
        </p:spPr>
        <p:txBody>
          <a:bodyPr/>
          <a:lstStyle/>
          <a:p>
            <a:r>
              <a:rPr lang="en-US" dirty="0"/>
              <a:t>ICSI</a:t>
            </a:r>
          </a:p>
        </p:txBody>
      </p:sp>
      <p:sp>
        <p:nvSpPr>
          <p:cNvPr id="3" name="عنوان فرعي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7" y="1761660"/>
            <a:ext cx="5616623" cy="26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74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What is the ICSI</a:t>
            </a:r>
          </a:p>
        </p:txBody>
      </p:sp>
      <p:sp>
        <p:nvSpPr>
          <p:cNvPr id="3" name="عنصر نائب للمحتوى 2"/>
          <p:cNvSpPr>
            <a:spLocks noGrp="1"/>
          </p:cNvSpPr>
          <p:nvPr>
            <p:ph idx="1"/>
          </p:nvPr>
        </p:nvSpPr>
        <p:spPr/>
        <p:txBody>
          <a:bodyPr/>
          <a:lstStyle/>
          <a:p>
            <a:pPr algn="l"/>
            <a:r>
              <a:rPr lang="en-US" dirty="0" err="1"/>
              <a:t>Intracytoplasmic</a:t>
            </a:r>
            <a:r>
              <a:rPr lang="en-US" dirty="0"/>
              <a:t> sperm injection is a micromanipulation technique used in the process of fertilization(IVF). It involves injecting a single sperm in to the </a:t>
            </a:r>
            <a:r>
              <a:rPr lang="en-US" dirty="0" err="1"/>
              <a:t>centre</a:t>
            </a:r>
            <a:r>
              <a:rPr lang="en-US" dirty="0"/>
              <a:t> of a mature oocyte under a microscope.</a:t>
            </a:r>
          </a:p>
        </p:txBody>
      </p:sp>
    </p:spTree>
    <p:extLst>
      <p:ext uri="{BB962C8B-B14F-4D97-AF65-F5344CB8AC3E}">
        <p14:creationId xmlns:p14="http://schemas.microsoft.com/office/powerpoint/2010/main" val="1162174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(ICSI) differs from conventional(IVF)</a:t>
            </a:r>
          </a:p>
        </p:txBody>
      </p:sp>
      <p:sp>
        <p:nvSpPr>
          <p:cNvPr id="3" name="عنصر نائب للمحتوى 2"/>
          <p:cNvSpPr>
            <a:spLocks noGrp="1"/>
          </p:cNvSpPr>
          <p:nvPr>
            <p:ph idx="1"/>
          </p:nvPr>
        </p:nvSpPr>
        <p:spPr/>
        <p:txBody>
          <a:bodyPr/>
          <a:lstStyle/>
          <a:p>
            <a:pPr algn="l"/>
            <a:r>
              <a:rPr lang="en-US" dirty="0"/>
              <a:t>ICSI is a type of IVF. </a:t>
            </a:r>
            <a:r>
              <a:rPr lang="en-US" dirty="0" err="1"/>
              <a:t>Intracytoplasmic</a:t>
            </a:r>
            <a:r>
              <a:rPr lang="en-US" dirty="0"/>
              <a:t> sperm injection differs from </a:t>
            </a:r>
            <a:r>
              <a:rPr lang="en-US" dirty="0" err="1"/>
              <a:t>conventionl</a:t>
            </a:r>
            <a:r>
              <a:rPr lang="en-US" dirty="0"/>
              <a:t> in vitro fertilization in that the embryologist selects a single sperm to be injected directly into an oocyte instead of fertilization taking place in a dish where many sperm are placed near an egg.</a:t>
            </a:r>
          </a:p>
        </p:txBody>
      </p:sp>
    </p:spTree>
    <p:extLst>
      <p:ext uri="{BB962C8B-B14F-4D97-AF65-F5344CB8AC3E}">
        <p14:creationId xmlns:p14="http://schemas.microsoft.com/office/powerpoint/2010/main" val="304497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Indications of ICSI:</a:t>
            </a:r>
          </a:p>
        </p:txBody>
      </p:sp>
      <p:sp>
        <p:nvSpPr>
          <p:cNvPr id="3" name="عنصر نائب للمحتوى 2"/>
          <p:cNvSpPr>
            <a:spLocks noGrp="1"/>
          </p:cNvSpPr>
          <p:nvPr>
            <p:ph idx="1"/>
          </p:nvPr>
        </p:nvSpPr>
        <p:spPr/>
        <p:txBody>
          <a:bodyPr>
            <a:normAutofit fontScale="92500"/>
          </a:bodyPr>
          <a:lstStyle/>
          <a:p>
            <a:r>
              <a:rPr lang="en-US" dirty="0"/>
              <a:t>Male factor</a:t>
            </a:r>
          </a:p>
          <a:p>
            <a:r>
              <a:rPr lang="en-US" dirty="0" err="1"/>
              <a:t>Oligospermia</a:t>
            </a:r>
            <a:r>
              <a:rPr lang="en-US" dirty="0"/>
              <a:t> </a:t>
            </a:r>
          </a:p>
          <a:p>
            <a:r>
              <a:rPr lang="en-US" dirty="0" err="1"/>
              <a:t>Asthenospermia</a:t>
            </a:r>
            <a:r>
              <a:rPr lang="en-US" dirty="0"/>
              <a:t> </a:t>
            </a:r>
          </a:p>
          <a:p>
            <a:r>
              <a:rPr lang="en-US" dirty="0" err="1"/>
              <a:t>Teratospermia</a:t>
            </a:r>
            <a:r>
              <a:rPr lang="en-US" dirty="0"/>
              <a:t> </a:t>
            </a:r>
          </a:p>
          <a:p>
            <a:r>
              <a:rPr lang="en-US" dirty="0"/>
              <a:t>Poor IVF/failed IVF</a:t>
            </a:r>
          </a:p>
          <a:p>
            <a:r>
              <a:rPr lang="en-US" dirty="0"/>
              <a:t>in </a:t>
            </a:r>
            <a:r>
              <a:rPr lang="en-US" dirty="0" err="1"/>
              <a:t>azospermic</a:t>
            </a:r>
            <a:r>
              <a:rPr lang="en-US" dirty="0"/>
              <a:t> patients sperms are retrieved either from the testis or epididymis:</a:t>
            </a:r>
          </a:p>
          <a:p>
            <a:r>
              <a:rPr lang="en-US" dirty="0" err="1"/>
              <a:t>Epididemal</a:t>
            </a:r>
            <a:r>
              <a:rPr lang="en-US" dirty="0"/>
              <a:t> sperm aspiration (MESA, open, percutaneous).</a:t>
            </a:r>
          </a:p>
          <a:p>
            <a:r>
              <a:rPr lang="en-US" dirty="0"/>
              <a:t>Testicular sperm extraction (TESA)</a:t>
            </a:r>
          </a:p>
          <a:p>
            <a:pPr algn="l"/>
            <a:endParaRPr lang="en-US" dirty="0"/>
          </a:p>
        </p:txBody>
      </p:sp>
    </p:spTree>
    <p:extLst>
      <p:ext uri="{BB962C8B-B14F-4D97-AF65-F5344CB8AC3E}">
        <p14:creationId xmlns:p14="http://schemas.microsoft.com/office/powerpoint/2010/main" val="1493470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93658" y="195486"/>
            <a:ext cx="5829300" cy="1102519"/>
          </a:xfrm>
        </p:spPr>
        <p:txBody>
          <a:bodyPr/>
          <a:lstStyle/>
          <a:p>
            <a:r>
              <a:rPr lang="en-US" dirty="0"/>
              <a:t>Percutaneous </a:t>
            </a:r>
            <a:r>
              <a:rPr lang="en-US" dirty="0" err="1"/>
              <a:t>Epididymal</a:t>
            </a:r>
            <a:r>
              <a:rPr lang="en-US" dirty="0"/>
              <a:t> Sperm Aspiration</a:t>
            </a:r>
          </a:p>
        </p:txBody>
      </p:sp>
      <p:sp>
        <p:nvSpPr>
          <p:cNvPr id="3" name="عنوان فرعي 2"/>
          <p:cNvSpPr>
            <a:spLocks noGrp="1"/>
          </p:cNvSpPr>
          <p:nvPr>
            <p:ph type="subTitle" idx="1"/>
          </p:nvPr>
        </p:nvSpPr>
        <p:spPr>
          <a:xfrm>
            <a:off x="1439652" y="1437624"/>
            <a:ext cx="6210690" cy="3294366"/>
          </a:xfrm>
        </p:spPr>
        <p:txBody>
          <a:bodyPr>
            <a:normAutofit lnSpcReduction="10000"/>
          </a:bodyPr>
          <a:lstStyle/>
          <a:p>
            <a:r>
              <a:rPr lang="en-US" dirty="0"/>
              <a:t>Percutaneous </a:t>
            </a:r>
            <a:r>
              <a:rPr lang="en-US" dirty="0" err="1"/>
              <a:t>epididymal</a:t>
            </a:r>
            <a:r>
              <a:rPr lang="en-US" dirty="0"/>
              <a:t> sperm aspiration is often the first choice in men with obstructive </a:t>
            </a:r>
            <a:r>
              <a:rPr lang="en-US" dirty="0" err="1"/>
              <a:t>azoospermia</a:t>
            </a:r>
            <a:r>
              <a:rPr lang="en-US" dirty="0"/>
              <a:t> because it is the least invasive option and does not require any special surgical equipment.. </a:t>
            </a:r>
          </a:p>
          <a:p>
            <a:endParaRPr lang="en-US" dirty="0"/>
          </a:p>
          <a:p>
            <a:endParaRPr lang="en-US" dirty="0"/>
          </a:p>
          <a:p>
            <a:r>
              <a:rPr lang="en-US" dirty="0"/>
              <a:t>. A small 30-Ga needle is inserted </a:t>
            </a:r>
            <a:r>
              <a:rPr lang="en-US" dirty="0" err="1"/>
              <a:t>percutaneously</a:t>
            </a:r>
            <a:r>
              <a:rPr lang="en-US" dirty="0"/>
              <a:t> into the epididymis and its contents are aspirated. If no sperm are identified, the surgeon may elect to proceed to a microsurgical </a:t>
            </a:r>
            <a:r>
              <a:rPr lang="en-US" dirty="0" err="1"/>
              <a:t>epididymal</a:t>
            </a:r>
            <a:r>
              <a:rPr lang="en-US" dirty="0"/>
              <a:t> sperm aspiration procedure or, more commonly, testicular sperm extraction. </a:t>
            </a:r>
          </a:p>
        </p:txBody>
      </p:sp>
    </p:spTree>
    <p:extLst>
      <p:ext uri="{BB962C8B-B14F-4D97-AF65-F5344CB8AC3E}">
        <p14:creationId xmlns:p14="http://schemas.microsoft.com/office/powerpoint/2010/main" val="61633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306E-5E9D-47DB-AAEA-1052D45403B1}"/>
              </a:ext>
            </a:extLst>
          </p:cNvPr>
          <p:cNvSpPr>
            <a:spLocks noGrp="1"/>
          </p:cNvSpPr>
          <p:nvPr>
            <p:ph type="title"/>
          </p:nvPr>
        </p:nvSpPr>
        <p:spPr/>
        <p:txBody>
          <a:bodyPr/>
          <a:lstStyle/>
          <a:p>
            <a:r>
              <a:rPr lang="en-US" dirty="0"/>
              <a:t>Ovarian causes</a:t>
            </a:r>
          </a:p>
        </p:txBody>
      </p:sp>
      <p:sp>
        <p:nvSpPr>
          <p:cNvPr id="3" name="Content Placeholder 2">
            <a:extLst>
              <a:ext uri="{FF2B5EF4-FFF2-40B4-BE49-F238E27FC236}">
                <a16:creationId xmlns:a16="http://schemas.microsoft.com/office/drawing/2014/main" id="{8BC86304-2649-3689-650B-10B070730F1E}"/>
              </a:ext>
            </a:extLst>
          </p:cNvPr>
          <p:cNvSpPr>
            <a:spLocks noGrp="1"/>
          </p:cNvSpPr>
          <p:nvPr>
            <p:ph idx="1"/>
          </p:nvPr>
        </p:nvSpPr>
        <p:spPr>
          <a:xfrm>
            <a:off x="798234" y="948417"/>
            <a:ext cx="7402792" cy="3976008"/>
          </a:xfrm>
        </p:spPr>
        <p:txBody>
          <a:bodyPr>
            <a:normAutofit/>
          </a:bodyPr>
          <a:lstStyle/>
          <a:p>
            <a:r>
              <a:rPr lang="en-US" sz="1200" dirty="0"/>
              <a:t>• The World Health Organization (WHO) classifies ovulatory disorders into three groups </a:t>
            </a:r>
          </a:p>
          <a:p>
            <a:endParaRPr lang="en-US" sz="1200" dirty="0"/>
          </a:p>
          <a:p>
            <a:r>
              <a:rPr lang="en-US" sz="1200" dirty="0"/>
              <a:t>• Class 1 (hypogonadotropic hypogonadal anovulation): 5-10% </a:t>
            </a:r>
          </a:p>
          <a:p>
            <a:pPr marL="0" indent="0">
              <a:buNone/>
            </a:pPr>
            <a:r>
              <a:rPr lang="en-US" sz="1200" dirty="0"/>
              <a:t>   Low or low to normal serum FSH and low serum estradiol due to decreased hypothalamic </a:t>
            </a:r>
          </a:p>
          <a:p>
            <a:pPr marL="0" indent="0">
              <a:buNone/>
            </a:pPr>
            <a:r>
              <a:rPr lang="en-US" sz="1200" dirty="0"/>
              <a:t>    secretion of gonadotropin-releasing hormone (GnRH) or pituitary unresponsiveness to GnRH</a:t>
            </a:r>
          </a:p>
          <a:p>
            <a:r>
              <a:rPr lang="en-US" sz="1200" dirty="0"/>
              <a:t> In Group where there is a deficiency in gonadotropin-releasing hormone (GnRH) leading to low levels of FSH and LH, the following drugs are commonly used:</a:t>
            </a:r>
          </a:p>
          <a:p>
            <a:pPr>
              <a:buFont typeface="+mj-lt"/>
              <a:buAutoNum type="arabicPeriod"/>
            </a:pPr>
            <a:r>
              <a:rPr lang="en-US" sz="1200" b="1" dirty="0"/>
              <a:t>Gonadotropin-Releasing Hormone (GnRH) Therapy</a:t>
            </a:r>
            <a:r>
              <a:rPr lang="en-US" sz="1200" dirty="0"/>
              <a:t>: GnRH agonists or pulsatile GnRH can be administered to stimulate the pituitary gland to produce FSH and LH.</a:t>
            </a:r>
          </a:p>
          <a:p>
            <a:pPr>
              <a:buFont typeface="+mj-lt"/>
              <a:buAutoNum type="arabicPeriod"/>
            </a:pPr>
            <a:r>
              <a:rPr lang="en-US" sz="1200" b="1" dirty="0"/>
              <a:t>Clomiphene Citrate</a:t>
            </a:r>
            <a:r>
              <a:rPr lang="en-US" sz="1200" dirty="0"/>
              <a:t>: Occasionally used to stimulate the hypothalamus, although it may not be as effective if GnRH is severely deficient.</a:t>
            </a:r>
          </a:p>
          <a:p>
            <a:pPr>
              <a:buFont typeface="+mj-lt"/>
              <a:buAutoNum type="arabicPeriod"/>
            </a:pPr>
            <a:r>
              <a:rPr lang="en-US" sz="1200" b="1" dirty="0"/>
              <a:t>Lifestyle Modifications</a:t>
            </a:r>
            <a:r>
              <a:rPr lang="en-US" sz="1200" dirty="0"/>
              <a:t>: While not a drug, addressing underlying issues such as stress, weight, and exercise can be crucial.</a:t>
            </a:r>
          </a:p>
          <a:p>
            <a:pPr marL="0" indent="0">
              <a:buNone/>
            </a:pPr>
            <a:endParaRPr lang="en-US" sz="1200" dirty="0"/>
          </a:p>
        </p:txBody>
      </p:sp>
    </p:spTree>
    <p:extLst>
      <p:ext uri="{BB962C8B-B14F-4D97-AF65-F5344CB8AC3E}">
        <p14:creationId xmlns:p14="http://schemas.microsoft.com/office/powerpoint/2010/main" val="189839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Microsurgical </a:t>
            </a:r>
            <a:r>
              <a:rPr lang="en-US" dirty="0" err="1"/>
              <a:t>Epididymal</a:t>
            </a:r>
            <a:r>
              <a:rPr lang="en-US" dirty="0"/>
              <a:t> Sperm Aspiration</a:t>
            </a:r>
          </a:p>
        </p:txBody>
      </p:sp>
      <p:sp>
        <p:nvSpPr>
          <p:cNvPr id="3" name="عنصر نائب للمحتوى 2"/>
          <p:cNvSpPr>
            <a:spLocks noGrp="1"/>
          </p:cNvSpPr>
          <p:nvPr>
            <p:ph idx="1"/>
          </p:nvPr>
        </p:nvSpPr>
        <p:spPr/>
        <p:txBody>
          <a:bodyPr>
            <a:normAutofit/>
          </a:bodyPr>
          <a:lstStyle/>
          <a:p>
            <a:pPr algn="l"/>
            <a:r>
              <a:rPr lang="en-US" dirty="0"/>
              <a:t>Microsurgical </a:t>
            </a:r>
            <a:r>
              <a:rPr lang="en-US" dirty="0" err="1"/>
              <a:t>epididymal</a:t>
            </a:r>
            <a:r>
              <a:rPr lang="en-US" dirty="0"/>
              <a:t> sperm aspiration is performed in a similar manner to percutaneous </a:t>
            </a:r>
            <a:r>
              <a:rPr lang="en-US" dirty="0" err="1"/>
              <a:t>epididymal</a:t>
            </a:r>
            <a:r>
              <a:rPr lang="en-US" dirty="0"/>
              <a:t> sperm aspiration, except that it uses an open incision and surgical microscope.</a:t>
            </a:r>
          </a:p>
          <a:p>
            <a:pPr algn="l"/>
            <a:r>
              <a:rPr lang="en-US" dirty="0"/>
              <a:t> a Both procedures may provide enough sperm for IVF-ICSI or cryopreservation, but the microsurgical approach is more precise as the epididymis is directly visualized under magnification.</a:t>
            </a:r>
          </a:p>
        </p:txBody>
      </p:sp>
    </p:spTree>
    <p:extLst>
      <p:ext uri="{BB962C8B-B14F-4D97-AF65-F5344CB8AC3E}">
        <p14:creationId xmlns:p14="http://schemas.microsoft.com/office/powerpoint/2010/main" val="2715885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Testicular Sperm Extraction</a:t>
            </a:r>
          </a:p>
        </p:txBody>
      </p:sp>
      <p:sp>
        <p:nvSpPr>
          <p:cNvPr id="3" name="عنصر نائب للمحتوى 2"/>
          <p:cNvSpPr>
            <a:spLocks noGrp="1"/>
          </p:cNvSpPr>
          <p:nvPr>
            <p:ph idx="1"/>
          </p:nvPr>
        </p:nvSpPr>
        <p:spPr/>
        <p:txBody>
          <a:bodyPr>
            <a:normAutofit/>
          </a:bodyPr>
          <a:lstStyle/>
          <a:p>
            <a:pPr algn="l"/>
            <a:r>
              <a:rPr lang="en-US" dirty="0"/>
              <a:t>A testicular biopsy (or testicular sperm extraction) is executed through an open scrotal incision. [23] It can be performed with or without the use of a surgical microscope.</a:t>
            </a:r>
          </a:p>
          <a:p>
            <a:pPr algn="l"/>
            <a:endParaRPr lang="en-US" dirty="0"/>
          </a:p>
          <a:p>
            <a:pPr algn="l"/>
            <a:r>
              <a:rPr lang="en-US" dirty="0"/>
              <a:t>Risks from the surgery such as hematoma, scarring, or testicular atrophy are similar with or without the use of the microscope</a:t>
            </a:r>
          </a:p>
        </p:txBody>
      </p:sp>
    </p:spTree>
    <p:extLst>
      <p:ext uri="{BB962C8B-B14F-4D97-AF65-F5344CB8AC3E}">
        <p14:creationId xmlns:p14="http://schemas.microsoft.com/office/powerpoint/2010/main" val="87735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Fertilization and pregnancy success rates with ICSI</a:t>
            </a:r>
          </a:p>
        </p:txBody>
      </p:sp>
      <p:sp>
        <p:nvSpPr>
          <p:cNvPr id="3" name="عنصر نائب للمحتوى 2"/>
          <p:cNvSpPr>
            <a:spLocks noGrp="1"/>
          </p:cNvSpPr>
          <p:nvPr>
            <p:ph idx="1"/>
          </p:nvPr>
        </p:nvSpPr>
        <p:spPr/>
        <p:txBody>
          <a:bodyPr/>
          <a:lstStyle/>
          <a:p>
            <a:r>
              <a:rPr lang="en-US" dirty="0"/>
              <a:t>Success is 35% in women aged 30 to 35, 20% at 35 to 40 and less than 10% after 40. It is better to avail IVF before it is too late.</a:t>
            </a:r>
          </a:p>
          <a:p>
            <a:r>
              <a:rPr lang="en-US" dirty="0"/>
              <a:t>Blastocyst embryo transfer at the 5-6 day stage, generally has higher success rates than embryo transfer at the 2-3 day stage.</a:t>
            </a:r>
          </a:p>
          <a:p>
            <a:r>
              <a:rPr lang="en-US" dirty="0"/>
              <a:t>Depending on the age of the couple, hormone levels, disease and lifestyle</a:t>
            </a:r>
          </a:p>
        </p:txBody>
      </p:sp>
    </p:spTree>
    <p:extLst>
      <p:ext uri="{BB962C8B-B14F-4D97-AF65-F5344CB8AC3E}">
        <p14:creationId xmlns:p14="http://schemas.microsoft.com/office/powerpoint/2010/main" val="6796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Disadvantages of ICSI</a:t>
            </a:r>
          </a:p>
        </p:txBody>
      </p:sp>
      <p:sp>
        <p:nvSpPr>
          <p:cNvPr id="3" name="عنصر نائب للمحتوى 2"/>
          <p:cNvSpPr>
            <a:spLocks noGrp="1"/>
          </p:cNvSpPr>
          <p:nvPr>
            <p:ph idx="1"/>
          </p:nvPr>
        </p:nvSpPr>
        <p:spPr/>
        <p:txBody>
          <a:bodyPr/>
          <a:lstStyle/>
          <a:p>
            <a:r>
              <a:rPr lang="en-US" dirty="0"/>
              <a:t>The risk of multiple births and ectopic pregnancy.</a:t>
            </a:r>
          </a:p>
          <a:p>
            <a:r>
              <a:rPr lang="en-US" dirty="0"/>
              <a:t>The risk of congenital abnormalities.</a:t>
            </a:r>
          </a:p>
          <a:p>
            <a:r>
              <a:rPr lang="en-US" dirty="0"/>
              <a:t>There is an increased risk of genetic problem carried by the sperm.</a:t>
            </a:r>
          </a:p>
          <a:p>
            <a:r>
              <a:rPr lang="en-US" dirty="0"/>
              <a:t>ICSI is more expensive than IVF.</a:t>
            </a:r>
          </a:p>
        </p:txBody>
      </p:sp>
    </p:spTree>
    <p:extLst>
      <p:ext uri="{BB962C8B-B14F-4D97-AF65-F5344CB8AC3E}">
        <p14:creationId xmlns:p14="http://schemas.microsoft.com/office/powerpoint/2010/main" val="1260224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588-92E3-E5EE-FF2D-5D4227FDC5BC}"/>
              </a:ext>
            </a:extLst>
          </p:cNvPr>
          <p:cNvSpPr>
            <a:spLocks noGrp="1"/>
          </p:cNvSpPr>
          <p:nvPr>
            <p:ph type="title"/>
          </p:nvPr>
        </p:nvSpPr>
        <p:spPr/>
        <p:txBody>
          <a:bodyPr/>
          <a:lstStyle/>
          <a:p>
            <a:r>
              <a:rPr lang="en-US" dirty="0" err="1"/>
              <a:t>Preimplantation</a:t>
            </a:r>
            <a:r>
              <a:rPr lang="en-US" dirty="0"/>
              <a:t> genetic testing (PGT) </a:t>
            </a:r>
          </a:p>
        </p:txBody>
      </p:sp>
      <p:sp>
        <p:nvSpPr>
          <p:cNvPr id="3" name="Content Placeholder 2">
            <a:extLst>
              <a:ext uri="{FF2B5EF4-FFF2-40B4-BE49-F238E27FC236}">
                <a16:creationId xmlns:a16="http://schemas.microsoft.com/office/drawing/2014/main" id="{2A02ED15-9C79-FE04-98CC-0E573FB6CFBF}"/>
              </a:ext>
            </a:extLst>
          </p:cNvPr>
          <p:cNvSpPr>
            <a:spLocks noGrp="1"/>
          </p:cNvSpPr>
          <p:nvPr>
            <p:ph idx="1"/>
          </p:nvPr>
        </p:nvSpPr>
        <p:spPr/>
        <p:txBody>
          <a:bodyPr>
            <a:normAutofit lnSpcReduction="10000"/>
          </a:bodyPr>
          <a:lstStyle/>
          <a:p>
            <a:r>
              <a:rPr lang="en-AE" sz="2000" dirty="0"/>
              <a:t>What is it ?</a:t>
            </a:r>
          </a:p>
          <a:p>
            <a:endParaRPr lang="en-AE" sz="2000" dirty="0"/>
          </a:p>
          <a:p>
            <a:pPr marL="0" indent="0">
              <a:lnSpc>
                <a:spcPct val="107000"/>
              </a:lnSpc>
              <a:spcAft>
                <a:spcPts val="800"/>
              </a:spcAft>
              <a:buNone/>
            </a:pPr>
            <a:r>
              <a:rPr lang="en-US" sz="2000" dirty="0" err="1">
                <a:solidFill>
                  <a:srgbClr val="2A2A2A"/>
                </a:solidFill>
                <a:latin typeface="Arial" panose="020B0604020202020204" pitchFamily="34" charset="0"/>
                <a:ea typeface="Calibri" panose="020F0502020204030204" pitchFamily="34" charset="0"/>
                <a:cs typeface="Arial" panose="020B0604020202020204" pitchFamily="34" charset="0"/>
              </a:rPr>
              <a:t>i</a:t>
            </a:r>
            <a:r>
              <a:rPr lang="en-AE" sz="2000" dirty="0">
                <a:solidFill>
                  <a:srgbClr val="2A2A2A"/>
                </a:solidFill>
                <a:latin typeface="Arial" panose="020B0604020202020204" pitchFamily="34" charset="0"/>
                <a:ea typeface="Calibri" panose="020F0502020204030204" pitchFamily="34" charset="0"/>
                <a:cs typeface="Arial" panose="020B0604020202020204" pitchFamily="34" charset="0"/>
              </a:rPr>
              <a:t>t</a:t>
            </a:r>
            <a:r>
              <a:rPr lang="en-US" sz="2000" dirty="0">
                <a:solidFill>
                  <a:srgbClr val="2A2A2A"/>
                </a:solidFill>
                <a:latin typeface="Arial" panose="020B0604020202020204" pitchFamily="34" charset="0"/>
                <a:ea typeface="Calibri" panose="020F0502020204030204" pitchFamily="34" charset="0"/>
                <a:cs typeface="Arial" panose="020B0604020202020204" pitchFamily="34" charset="0"/>
              </a:rPr>
              <a:t>s a technique used to identify chromosomal genetic abnormalities in embryos created through in vitro fertilization (IVF) </a:t>
            </a:r>
            <a:r>
              <a:rPr lang="en-US" sz="2000" i="1" dirty="0">
                <a:solidFill>
                  <a:srgbClr val="2A2A2A"/>
                </a:solidFill>
                <a:latin typeface="Arial" panose="020B0604020202020204" pitchFamily="34" charset="0"/>
                <a:ea typeface="Calibri" panose="020F0502020204030204" pitchFamily="34" charset="0"/>
                <a:cs typeface="Arial" panose="020B0604020202020204" pitchFamily="34" charset="0"/>
              </a:rPr>
              <a:t>before</a:t>
            </a:r>
            <a:r>
              <a:rPr lang="en-US" sz="2000" dirty="0">
                <a:solidFill>
                  <a:srgbClr val="2A2A2A"/>
                </a:solidFill>
                <a:latin typeface="Arial" panose="020B0604020202020204" pitchFamily="34" charset="0"/>
                <a:ea typeface="Calibri" panose="020F0502020204030204" pitchFamily="34" charset="0"/>
                <a:cs typeface="Arial" panose="020B0604020202020204" pitchFamily="34" charset="0"/>
              </a:rPr>
              <a:t> pregnancy. </a:t>
            </a:r>
            <a:r>
              <a:rPr lang="en-US" sz="2000" dirty="0" err="1">
                <a:solidFill>
                  <a:srgbClr val="2A2A2A"/>
                </a:solidFill>
                <a:latin typeface="Arial" panose="020B0604020202020204" pitchFamily="34" charset="0"/>
                <a:ea typeface="Calibri" panose="020F0502020204030204" pitchFamily="34" charset="0"/>
                <a:cs typeface="Arial" panose="020B0604020202020204" pitchFamily="34" charset="0"/>
              </a:rPr>
              <a:t>Preimplantation</a:t>
            </a:r>
            <a:r>
              <a:rPr lang="en-US" sz="2000" dirty="0">
                <a:solidFill>
                  <a:srgbClr val="2A2A2A"/>
                </a:solidFill>
                <a:latin typeface="Arial" panose="020B0604020202020204" pitchFamily="34" charset="0"/>
                <a:ea typeface="Calibri" panose="020F0502020204030204" pitchFamily="34" charset="0"/>
                <a:cs typeface="Arial" panose="020B0604020202020204" pitchFamily="34" charset="0"/>
              </a:rPr>
              <a:t> genetic testing is an umbrella term that refers to the assessment of embryos prior to implantation or pregnancy. </a:t>
            </a:r>
            <a:endParaRPr lang="en-US" sz="1600" dirty="0">
              <a:latin typeface="Calibri" panose="020F0502020204030204" pitchFamily="34" charset="0"/>
              <a:ea typeface="Calibri" panose="020F0502020204030204" pitchFamily="34" charset="0"/>
              <a:cs typeface="Arial" panose="020B0604020202020204" pitchFamily="34" charset="0"/>
            </a:endParaRPr>
          </a:p>
          <a:p>
            <a:endParaRPr lang="en-AE" sz="2000" dirty="0"/>
          </a:p>
          <a:p>
            <a:endParaRPr lang="en-AE" dirty="0"/>
          </a:p>
          <a:p>
            <a:endParaRPr lang="en-US" dirty="0"/>
          </a:p>
        </p:txBody>
      </p:sp>
    </p:spTree>
    <p:extLst>
      <p:ext uri="{BB962C8B-B14F-4D97-AF65-F5344CB8AC3E}">
        <p14:creationId xmlns:p14="http://schemas.microsoft.com/office/powerpoint/2010/main" val="970041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candidates for PGT</a:t>
            </a:r>
            <a:br>
              <a:rPr lang="en-US" dirty="0"/>
            </a:br>
            <a:endParaRPr lang="en-US" dirty="0"/>
          </a:p>
        </p:txBody>
      </p:sp>
      <p:sp>
        <p:nvSpPr>
          <p:cNvPr id="3" name="Content Placeholder 2"/>
          <p:cNvSpPr>
            <a:spLocks noGrp="1"/>
          </p:cNvSpPr>
          <p:nvPr>
            <p:ph idx="1"/>
          </p:nvPr>
        </p:nvSpPr>
        <p:spPr>
          <a:xfrm>
            <a:off x="1941909" y="1108955"/>
            <a:ext cx="6686550" cy="3198004"/>
          </a:xfrm>
        </p:spPr>
        <p:txBody>
          <a:bodyPr>
            <a:normAutofit fontScale="55000" lnSpcReduction="20000"/>
          </a:bodyPr>
          <a:lstStyle/>
          <a:p>
            <a:r>
              <a:rPr lang="en-US" sz="2900" b="1" dirty="0"/>
              <a:t>These include the following:</a:t>
            </a:r>
          </a:p>
          <a:p>
            <a:pPr lvl="0"/>
            <a:r>
              <a:rPr lang="en-US" sz="2900" b="1" dirty="0"/>
              <a:t>Carriers of autosomal recessive diseases (for carriers of autosomal recessive diseases, the risk an embryo may be affected is 25%)</a:t>
            </a:r>
          </a:p>
          <a:p>
            <a:pPr lvl="0"/>
            <a:r>
              <a:rPr lang="en-US" sz="2900" b="1" dirty="0"/>
              <a:t>Carriers of autosomal dominant diseases (for carriers of autosomal dominant disease, the risk an embryo may be affected is 50%)</a:t>
            </a:r>
          </a:p>
          <a:p>
            <a:pPr lvl="0"/>
            <a:r>
              <a:rPr lang="en-US" sz="2900" b="1" dirty="0"/>
              <a:t>Couples with a family history of X-linked disorders (couples with a family history of X-linked disease have a 25% risk of having an affected embryo [half of the male embryos])</a:t>
            </a:r>
          </a:p>
          <a:p>
            <a:pPr lvl="0"/>
            <a:r>
              <a:rPr lang="en-US" sz="2900" b="1" dirty="0"/>
              <a:t>Couples with chromosomal translocation, which can cause implantation failure, recurrent pregnancy loss, or mental or physical problems in offspring</a:t>
            </a:r>
          </a:p>
          <a:p>
            <a:endParaRPr lang="en-US" dirty="0"/>
          </a:p>
        </p:txBody>
      </p:sp>
    </p:spTree>
    <p:extLst>
      <p:ext uri="{BB962C8B-B14F-4D97-AF65-F5344CB8AC3E}">
        <p14:creationId xmlns:p14="http://schemas.microsoft.com/office/powerpoint/2010/main" val="3055233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PGT</a:t>
            </a:r>
            <a:br>
              <a:rPr lang="en-US" dirty="0"/>
            </a:br>
            <a:endParaRPr lang="en-US" dirty="0"/>
          </a:p>
        </p:txBody>
      </p:sp>
      <p:sp>
        <p:nvSpPr>
          <p:cNvPr id="3" name="Content Placeholder 2"/>
          <p:cNvSpPr>
            <a:spLocks noGrp="1"/>
          </p:cNvSpPr>
          <p:nvPr>
            <p:ph idx="1"/>
          </p:nvPr>
        </p:nvSpPr>
        <p:spPr/>
        <p:txBody>
          <a:bodyPr>
            <a:normAutofit/>
          </a:bodyPr>
          <a:lstStyle/>
          <a:p>
            <a:r>
              <a:rPr lang="en-US" sz="2000" b="1" dirty="0"/>
              <a:t>There are three different types of tests performed on embryos during IVF: </a:t>
            </a:r>
            <a:r>
              <a:rPr lang="en-US" sz="2000" b="1" dirty="0" err="1"/>
              <a:t>preimplantation</a:t>
            </a:r>
            <a:r>
              <a:rPr lang="en-US" sz="2000" b="1" dirty="0"/>
              <a:t> genetic testing for monogenic/single-gene diseases (PGT-M), </a:t>
            </a:r>
            <a:r>
              <a:rPr lang="en-US" sz="2000" b="1" dirty="0" err="1"/>
              <a:t>preimplantation</a:t>
            </a:r>
            <a:r>
              <a:rPr lang="en-US" sz="2000" b="1" dirty="0"/>
              <a:t> genetic testing for structural chromosome rearrangements (PGT-SR), and </a:t>
            </a:r>
            <a:r>
              <a:rPr lang="en-US" sz="2000" b="1" dirty="0" err="1"/>
              <a:t>preimplantation</a:t>
            </a:r>
            <a:r>
              <a:rPr lang="en-US" sz="2000" b="1" dirty="0"/>
              <a:t> genetic testing for aneuploidy (PGT-A). </a:t>
            </a:r>
          </a:p>
        </p:txBody>
      </p:sp>
    </p:spTree>
    <p:extLst>
      <p:ext uri="{BB962C8B-B14F-4D97-AF65-F5344CB8AC3E}">
        <p14:creationId xmlns:p14="http://schemas.microsoft.com/office/powerpoint/2010/main" val="3355870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E" dirty="0"/>
              <a:t>PGT-A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800" b="1" dirty="0"/>
              <a:t>Most early pregnancy losses can be attributed to aneuploidy. Because only chromosomally normal embryos are transferred into the uterus, the risk of first and second-trimester loss is markedly reduced.</a:t>
            </a:r>
            <a:endParaRPr lang="en-AE" sz="1800" b="1" dirty="0"/>
          </a:p>
          <a:p>
            <a:endParaRPr lang="en-AE" b="1" dirty="0"/>
          </a:p>
          <a:p>
            <a:pPr marL="0" indent="0">
              <a:buNone/>
            </a:pPr>
            <a:r>
              <a:rPr lang="en-US" sz="1800" b="1" dirty="0"/>
              <a:t>Primary candidates for PGT-A can include the following:</a:t>
            </a:r>
          </a:p>
          <a:p>
            <a:pPr lvl="0"/>
            <a:r>
              <a:rPr lang="en-US" sz="1800" b="1" dirty="0"/>
              <a:t>Women of advanced maternal age</a:t>
            </a:r>
          </a:p>
          <a:p>
            <a:pPr lvl="0"/>
            <a:r>
              <a:rPr lang="en-US" sz="1800" b="1" dirty="0"/>
              <a:t>Couples with a history of recurrent pregnancy loss</a:t>
            </a:r>
          </a:p>
          <a:p>
            <a:pPr lvl="0"/>
            <a:r>
              <a:rPr lang="en-US" sz="1800" b="1" dirty="0"/>
              <a:t>Couples with repeated IVF failure</a:t>
            </a:r>
          </a:p>
          <a:p>
            <a:pPr lvl="0"/>
            <a:r>
              <a:rPr lang="en-US" sz="1800" b="1" dirty="0"/>
              <a:t>Male partner with severe male factor infertility</a:t>
            </a:r>
          </a:p>
          <a:p>
            <a:endParaRPr lang="en-US" dirty="0"/>
          </a:p>
        </p:txBody>
      </p:sp>
    </p:spTree>
    <p:extLst>
      <p:ext uri="{BB962C8B-B14F-4D97-AF65-F5344CB8AC3E}">
        <p14:creationId xmlns:p14="http://schemas.microsoft.com/office/powerpoint/2010/main" val="277890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E" dirty="0"/>
              <a:t>Advanced Maternal Age</a:t>
            </a:r>
            <a:endParaRPr lang="en-US" dirty="0"/>
          </a:p>
        </p:txBody>
      </p:sp>
      <p:sp>
        <p:nvSpPr>
          <p:cNvPr id="3" name="Content Placeholder 2"/>
          <p:cNvSpPr>
            <a:spLocks noGrp="1"/>
          </p:cNvSpPr>
          <p:nvPr>
            <p:ph idx="1"/>
          </p:nvPr>
        </p:nvSpPr>
        <p:spPr/>
        <p:txBody>
          <a:bodyPr>
            <a:normAutofit/>
          </a:bodyPr>
          <a:lstStyle/>
          <a:p>
            <a:r>
              <a:rPr lang="en-US" sz="1800" b="1" dirty="0"/>
              <a:t>The risk of aneuploidy in children increases as women age. The chromosomes in the egg are less likely to divide properly, leading to an extra or missing chromosome in the embryo (see Table 1). The rate of aneuploidy in embryos is greater than 20% in mothers aged 35-39 years and is nearly 40% in mothers aged 40 years or older.</a:t>
            </a:r>
          </a:p>
        </p:txBody>
      </p:sp>
    </p:spTree>
    <p:extLst>
      <p:ext uri="{BB962C8B-B14F-4D97-AF65-F5344CB8AC3E}">
        <p14:creationId xmlns:p14="http://schemas.microsoft.com/office/powerpoint/2010/main" val="94737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E" dirty="0"/>
              <a:t>Recurrent Prergnancy Loss</a:t>
            </a:r>
            <a:endParaRPr lang="en-US" dirty="0"/>
          </a:p>
        </p:txBody>
      </p:sp>
      <p:sp>
        <p:nvSpPr>
          <p:cNvPr id="3" name="Content Placeholder 2"/>
          <p:cNvSpPr>
            <a:spLocks noGrp="1"/>
          </p:cNvSpPr>
          <p:nvPr>
            <p:ph idx="1"/>
          </p:nvPr>
        </p:nvSpPr>
        <p:spPr/>
        <p:txBody>
          <a:bodyPr/>
          <a:lstStyle/>
          <a:p>
            <a:r>
              <a:rPr lang="en-US" sz="1800" b="1" dirty="0"/>
              <a:t>Recurrent pregnancy loss (RPL) is usually defined as 2 or more consecutive pregnancy losses before 20 weeks of gestation. The cause is frequently unknown but may be secondary to fetal anomalies or uterine abnormalities. Chromosomal abnormalities are noted in 50-80% of </a:t>
            </a:r>
            <a:r>
              <a:rPr lang="en-US" sz="1800" b="1" dirty="0" err="1"/>
              <a:t>abortuses</a:t>
            </a:r>
            <a:r>
              <a:rPr lang="en-US" sz="1800" b="1" dirty="0"/>
              <a:t>,</a:t>
            </a:r>
            <a:r>
              <a:rPr lang="en-US" sz="1800" b="1" baseline="30000" dirty="0"/>
              <a:t> [11] </a:t>
            </a:r>
            <a:r>
              <a:rPr lang="en-US" sz="1800" b="1" dirty="0"/>
              <a:t>and couples with RPL have a higher percentage of </a:t>
            </a:r>
            <a:r>
              <a:rPr lang="en-US" sz="1800" b="1" dirty="0" err="1"/>
              <a:t>aneuploid</a:t>
            </a:r>
            <a:r>
              <a:rPr lang="en-US" sz="1800" b="1" dirty="0"/>
              <a:t> embryos than patients without RPL.</a:t>
            </a:r>
          </a:p>
          <a:p>
            <a:endParaRPr lang="en-US" dirty="0"/>
          </a:p>
        </p:txBody>
      </p:sp>
    </p:spTree>
    <p:extLst>
      <p:ext uri="{BB962C8B-B14F-4D97-AF65-F5344CB8AC3E}">
        <p14:creationId xmlns:p14="http://schemas.microsoft.com/office/powerpoint/2010/main" val="329816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3CFB3-2A8B-1060-958A-83116DAE7B23}"/>
              </a:ext>
            </a:extLst>
          </p:cNvPr>
          <p:cNvSpPr>
            <a:spLocks noGrp="1"/>
          </p:cNvSpPr>
          <p:nvPr>
            <p:ph idx="1"/>
          </p:nvPr>
        </p:nvSpPr>
        <p:spPr>
          <a:xfrm>
            <a:off x="819150" y="942975"/>
            <a:ext cx="7847409" cy="3844782"/>
          </a:xfrm>
        </p:spPr>
        <p:txBody>
          <a:bodyPr>
            <a:normAutofit/>
          </a:bodyPr>
          <a:lstStyle/>
          <a:p>
            <a:r>
              <a:rPr lang="en-US" dirty="0"/>
              <a:t>• Class 2 (</a:t>
            </a:r>
            <a:r>
              <a:rPr lang="en-US" dirty="0" err="1"/>
              <a:t>normogonadotropic</a:t>
            </a:r>
            <a:r>
              <a:rPr lang="en-US" dirty="0"/>
              <a:t> </a:t>
            </a:r>
            <a:r>
              <a:rPr lang="en-US" dirty="0" err="1"/>
              <a:t>normoestrogenic</a:t>
            </a:r>
            <a:r>
              <a:rPr lang="en-US" dirty="0"/>
              <a:t> anovulation): 70-85% </a:t>
            </a:r>
          </a:p>
          <a:p>
            <a:r>
              <a:rPr lang="en-US" dirty="0"/>
              <a:t> May secrete normal amounts of gonadotropins and estrogen and may ovulate occasionally. However, FSH secretion during follicular phase is subnormal. Common cause: PCOS </a:t>
            </a:r>
          </a:p>
          <a:p>
            <a:r>
              <a:rPr lang="en-US" dirty="0"/>
              <a:t> the following drugs are commonly used:</a:t>
            </a:r>
          </a:p>
          <a:p>
            <a:pPr>
              <a:buFont typeface="+mj-lt"/>
              <a:buAutoNum type="arabicPeriod"/>
            </a:pPr>
            <a:r>
              <a:rPr lang="en-US" b="1" dirty="0"/>
              <a:t>Clomiphene Citrate</a:t>
            </a:r>
            <a:r>
              <a:rPr lang="en-US" dirty="0"/>
              <a:t>: An oral medication that stimulates the hypothalamus to release GnRH, leading to increased secretion of FSH and LH.</a:t>
            </a:r>
          </a:p>
          <a:p>
            <a:pPr>
              <a:buFont typeface="+mj-lt"/>
              <a:buAutoNum type="arabicPeriod"/>
            </a:pPr>
            <a:r>
              <a:rPr lang="en-US" b="1" dirty="0"/>
              <a:t>Aromatase Inhibitors</a:t>
            </a:r>
            <a:r>
              <a:rPr lang="en-US" dirty="0"/>
              <a:t>: Such as letrozole, used off-label to promote ovulation by lowering estrogen levels, which can stimulate FSH production.</a:t>
            </a:r>
          </a:p>
          <a:p>
            <a:pPr>
              <a:buFont typeface="+mj-lt"/>
              <a:buAutoNum type="arabicPeriod"/>
            </a:pPr>
            <a:r>
              <a:rPr lang="en-US" b="1" dirty="0"/>
              <a:t>Gonadotropins</a:t>
            </a:r>
            <a:r>
              <a:rPr lang="en-US" dirty="0"/>
              <a:t>: If Clomiphene or aromatase inhibitors are ineffective, injectable FSH and LH (or </a:t>
            </a:r>
            <a:r>
              <a:rPr lang="en-US" dirty="0" err="1"/>
              <a:t>hMG</a:t>
            </a:r>
            <a:r>
              <a:rPr lang="en-US" dirty="0"/>
              <a:t>) may be used to directly stimulate the ovaries.</a:t>
            </a:r>
          </a:p>
          <a:p>
            <a:pPr marL="0" indent="0">
              <a:buNone/>
            </a:pPr>
            <a:endParaRPr lang="en-US" dirty="0"/>
          </a:p>
          <a:p>
            <a:endParaRPr lang="en-US" dirty="0"/>
          </a:p>
        </p:txBody>
      </p:sp>
    </p:spTree>
    <p:extLst>
      <p:ext uri="{BB962C8B-B14F-4D97-AF65-F5344CB8AC3E}">
        <p14:creationId xmlns:p14="http://schemas.microsoft.com/office/powerpoint/2010/main" val="3973350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IVF </a:t>
            </a:r>
            <a:r>
              <a:rPr lang="en-AE" dirty="0"/>
              <a:t>F</a:t>
            </a:r>
            <a:r>
              <a:rPr lang="en-US" dirty="0" err="1"/>
              <a:t>ailur</a:t>
            </a:r>
            <a:r>
              <a:rPr lang="en-AE" dirty="0"/>
              <a:t>e</a:t>
            </a:r>
            <a:br>
              <a:rPr lang="en-US" dirty="0"/>
            </a:br>
            <a:endParaRPr lang="en-US" dirty="0"/>
          </a:p>
        </p:txBody>
      </p:sp>
      <p:sp>
        <p:nvSpPr>
          <p:cNvPr id="3" name="Content Placeholder 2"/>
          <p:cNvSpPr>
            <a:spLocks noGrp="1"/>
          </p:cNvSpPr>
          <p:nvPr>
            <p:ph idx="1"/>
          </p:nvPr>
        </p:nvSpPr>
        <p:spPr/>
        <p:txBody>
          <a:bodyPr>
            <a:normAutofit/>
          </a:bodyPr>
          <a:lstStyle/>
          <a:p>
            <a:r>
              <a:rPr lang="en-US" sz="1800" b="1" dirty="0"/>
              <a:t>Recurrent IVF failure (RIF) is usually defined as 3 or more failed IVF attempts involving high-quality embryos. Evidence suggests that this patient population has more chromosomally abnormal embryos.</a:t>
            </a:r>
            <a:r>
              <a:rPr lang="en-US" sz="1800" b="1" baseline="30000" dirty="0"/>
              <a:t> [14] </a:t>
            </a:r>
            <a:r>
              <a:rPr lang="en-US" sz="1800" b="1" dirty="0"/>
              <a:t>However, no study has shown an improvement in pregnancy rate with PGT in patients who have a history of RIF</a:t>
            </a:r>
          </a:p>
        </p:txBody>
      </p:sp>
    </p:spTree>
    <p:extLst>
      <p:ext uri="{BB962C8B-B14F-4D97-AF65-F5344CB8AC3E}">
        <p14:creationId xmlns:p14="http://schemas.microsoft.com/office/powerpoint/2010/main" val="1886218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factor infertility</a:t>
            </a:r>
            <a:br>
              <a:rPr lang="en-US" dirty="0"/>
            </a:br>
            <a:endParaRPr lang="en-US" dirty="0"/>
          </a:p>
        </p:txBody>
      </p:sp>
      <p:sp>
        <p:nvSpPr>
          <p:cNvPr id="3" name="Content Placeholder 2"/>
          <p:cNvSpPr>
            <a:spLocks noGrp="1"/>
          </p:cNvSpPr>
          <p:nvPr>
            <p:ph idx="1"/>
          </p:nvPr>
        </p:nvSpPr>
        <p:spPr/>
        <p:txBody>
          <a:bodyPr>
            <a:normAutofit/>
          </a:bodyPr>
          <a:lstStyle/>
          <a:p>
            <a:r>
              <a:rPr lang="en-US" sz="1800" b="1" dirty="0"/>
              <a:t>Gonadal failure in men has been linked to the generation of embryos with an increased incidence of inherited and de novo chromosomal abnormalities. Normal fertile men have approximately 3-8% of sperm that are chromosomally abnormal. This risk increases significantly in men with severe infertility (</a:t>
            </a:r>
            <a:r>
              <a:rPr lang="en-US" sz="1800" b="1" dirty="0" err="1"/>
              <a:t>ie</a:t>
            </a:r>
            <a:r>
              <a:rPr lang="en-US" sz="1800" b="1" dirty="0"/>
              <a:t>, low sperm count, poor morphology, and poor motility) to approximately 27-74% abnormal spermatozoa</a:t>
            </a:r>
          </a:p>
        </p:txBody>
      </p:sp>
    </p:spTree>
    <p:extLst>
      <p:ext uri="{BB962C8B-B14F-4D97-AF65-F5344CB8AC3E}">
        <p14:creationId xmlns:p14="http://schemas.microsoft.com/office/powerpoint/2010/main" val="3516087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E" dirty="0"/>
              <a:t>PGT-M</a:t>
            </a:r>
            <a:endParaRPr lang="en-US" dirty="0"/>
          </a:p>
        </p:txBody>
      </p:sp>
      <p:sp>
        <p:nvSpPr>
          <p:cNvPr id="3" name="Content Placeholder 2"/>
          <p:cNvSpPr>
            <a:spLocks noGrp="1"/>
          </p:cNvSpPr>
          <p:nvPr>
            <p:ph idx="1"/>
          </p:nvPr>
        </p:nvSpPr>
        <p:spPr/>
        <p:txBody>
          <a:bodyPr/>
          <a:lstStyle/>
          <a:p>
            <a:r>
              <a:rPr lang="en-US" sz="1800" b="1" dirty="0" err="1"/>
              <a:t>Preimplantation</a:t>
            </a:r>
            <a:r>
              <a:rPr lang="en-US" sz="1800" b="1" dirty="0"/>
              <a:t> genetic testing for monogenic/single-gene diseases is used to identify single-gene defects such as </a:t>
            </a:r>
            <a:r>
              <a:rPr lang="en-US" sz="1800" b="1" dirty="0">
                <a:hlinkClick r:id="rId2"/>
              </a:rPr>
              <a:t>cystic fibrosis</a:t>
            </a:r>
            <a:r>
              <a:rPr lang="en-US" sz="1800" b="1" dirty="0"/>
              <a:t>, neurofibromatosis type 1, </a:t>
            </a:r>
            <a:r>
              <a:rPr lang="en-US" sz="1800" b="1" dirty="0" err="1"/>
              <a:t>Tay</a:t>
            </a:r>
            <a:r>
              <a:rPr lang="en-US" sz="1800" b="1" dirty="0"/>
              <a:t>-Sachs disease, </a:t>
            </a:r>
            <a:r>
              <a:rPr lang="en-US" sz="1800" b="1" dirty="0">
                <a:hlinkClick r:id="rId3"/>
              </a:rPr>
              <a:t>sickle cell anemia</a:t>
            </a:r>
            <a:r>
              <a:rPr lang="en-US" sz="1800" b="1" dirty="0"/>
              <a:t>, and </a:t>
            </a:r>
            <a:r>
              <a:rPr lang="en-US" sz="1800" b="1" dirty="0">
                <a:hlinkClick r:id="rId4"/>
              </a:rPr>
              <a:t>Huntington's disease</a:t>
            </a:r>
            <a:r>
              <a:rPr lang="en-US" sz="1800" b="1" dirty="0"/>
              <a:t>. In such diseases, the abnormality is detectable with molecular techniques using polymerase chain reaction (PCR) amplification of the DNA from a single embryonic cell.</a:t>
            </a:r>
          </a:p>
          <a:p>
            <a:endParaRPr lang="en-US" dirty="0"/>
          </a:p>
        </p:txBody>
      </p:sp>
    </p:spTree>
    <p:extLst>
      <p:ext uri="{BB962C8B-B14F-4D97-AF65-F5344CB8AC3E}">
        <p14:creationId xmlns:p14="http://schemas.microsoft.com/office/powerpoint/2010/main" val="3409292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PGT-SR</a:t>
            </a:r>
            <a:br>
              <a:rPr lang="en-US" dirty="0"/>
            </a:br>
            <a:endParaRPr lang="en-US" dirty="0"/>
          </a:p>
        </p:txBody>
      </p:sp>
      <p:sp>
        <p:nvSpPr>
          <p:cNvPr id="3" name="Content Placeholder 2"/>
          <p:cNvSpPr>
            <a:spLocks noGrp="1"/>
          </p:cNvSpPr>
          <p:nvPr>
            <p:ph idx="1"/>
          </p:nvPr>
        </p:nvSpPr>
        <p:spPr/>
        <p:txBody>
          <a:bodyPr>
            <a:normAutofit/>
          </a:bodyPr>
          <a:lstStyle/>
          <a:p>
            <a:r>
              <a:rPr lang="en-US" sz="1800" b="1" dirty="0" err="1"/>
              <a:t>Preimplantation</a:t>
            </a:r>
            <a:r>
              <a:rPr lang="en-US" sz="1800" b="1" dirty="0"/>
              <a:t> genetic testing for structural chromosome rearrangements is used to identify potential chromosomal disorders. Chromosomal disorders involve various chromosomal rearrangements, including translocations, inversions, and deletions</a:t>
            </a:r>
          </a:p>
        </p:txBody>
      </p:sp>
    </p:spTree>
    <p:extLst>
      <p:ext uri="{BB962C8B-B14F-4D97-AF65-F5344CB8AC3E}">
        <p14:creationId xmlns:p14="http://schemas.microsoft.com/office/powerpoint/2010/main" val="1500061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E" dirty="0"/>
              <a:t>Process</a:t>
            </a:r>
            <a:endParaRPr lang="en-US" dirty="0"/>
          </a:p>
        </p:txBody>
      </p:sp>
      <p:sp>
        <p:nvSpPr>
          <p:cNvPr id="3" name="Content Placeholder 2"/>
          <p:cNvSpPr>
            <a:spLocks noGrp="1"/>
          </p:cNvSpPr>
          <p:nvPr>
            <p:ph idx="1"/>
          </p:nvPr>
        </p:nvSpPr>
        <p:spPr/>
        <p:txBody>
          <a:bodyPr>
            <a:noAutofit/>
          </a:bodyPr>
          <a:lstStyle/>
          <a:p>
            <a:r>
              <a:rPr lang="en-US" sz="1800" b="1" dirty="0"/>
              <a:t>In order to have embryos to biopsy for PGT, patients must undergo in vitro fertilization (IVF). After fertilization of the egg with sperm, embryos are allowed to develop into day 5 </a:t>
            </a:r>
            <a:r>
              <a:rPr lang="en-US" sz="1800" b="1" dirty="0" err="1"/>
              <a:t>blastomeres</a:t>
            </a:r>
            <a:r>
              <a:rPr lang="en-US" sz="1800" b="1" dirty="0"/>
              <a:t>. On day 5 after egg retrieval, between three and five </a:t>
            </a:r>
            <a:r>
              <a:rPr lang="en-US" sz="1800" b="1" dirty="0" err="1"/>
              <a:t>trophectoderm</a:t>
            </a:r>
            <a:r>
              <a:rPr lang="en-US" sz="1800" b="1" dirty="0"/>
              <a:t> cells are removed from the developing embryo for genetic evaluation of the embryo. In most instances, the embryos are frozen after the biopsy is performed and transferred at a later date, given the time frame of completing PGT. Genetic evaluation is performed using PCR, FISH, comparative genomic hybridization (CGH), or most commonly, next generation sequencing (NGS). </a:t>
            </a:r>
          </a:p>
        </p:txBody>
      </p:sp>
    </p:spTree>
    <p:extLst>
      <p:ext uri="{BB962C8B-B14F-4D97-AF65-F5344CB8AC3E}">
        <p14:creationId xmlns:p14="http://schemas.microsoft.com/office/powerpoint/2010/main" val="843792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of assessing chromosomal constitution</a:t>
            </a:r>
            <a:br>
              <a:rPr lang="en-US" dirty="0"/>
            </a:br>
            <a:endParaRPr lang="en-US" dirty="0"/>
          </a:p>
        </p:txBody>
      </p:sp>
      <p:sp>
        <p:nvSpPr>
          <p:cNvPr id="3" name="Content Placeholder 2"/>
          <p:cNvSpPr>
            <a:spLocks noGrp="1"/>
          </p:cNvSpPr>
          <p:nvPr>
            <p:ph idx="1"/>
          </p:nvPr>
        </p:nvSpPr>
        <p:spPr/>
        <p:txBody>
          <a:bodyPr>
            <a:normAutofit/>
          </a:bodyPr>
          <a:lstStyle/>
          <a:p>
            <a:r>
              <a:rPr lang="en-US" sz="1800" b="1" i="1" dirty="0"/>
              <a:t>Polymerase chain reaction</a:t>
            </a:r>
            <a:endParaRPr lang="en-AE" sz="1800" b="1" i="1" dirty="0"/>
          </a:p>
          <a:p>
            <a:r>
              <a:rPr lang="en-US" sz="1800" b="1" i="1" dirty="0"/>
              <a:t>Fluorescence in situ hybridization (FISH)</a:t>
            </a:r>
            <a:endParaRPr lang="en-AE" sz="1800" b="1" i="1" dirty="0"/>
          </a:p>
          <a:p>
            <a:r>
              <a:rPr lang="en-US" sz="1800" b="1" i="1" dirty="0"/>
              <a:t>Comparative genomic hybridization (</a:t>
            </a:r>
            <a:r>
              <a:rPr lang="en-US" sz="1800" b="1" i="1" dirty="0" err="1"/>
              <a:t>cGH</a:t>
            </a:r>
            <a:r>
              <a:rPr lang="en-US" sz="1800" b="1" i="1" dirty="0"/>
              <a:t>)</a:t>
            </a:r>
            <a:endParaRPr lang="en-AE" sz="1800" b="1" i="1" dirty="0"/>
          </a:p>
          <a:p>
            <a:r>
              <a:rPr lang="en-US" sz="1800" b="1" i="1" dirty="0"/>
              <a:t>Next generation sequencing (NGS)</a:t>
            </a:r>
            <a:endParaRPr lang="en-US" sz="1800" b="1" dirty="0"/>
          </a:p>
        </p:txBody>
      </p:sp>
    </p:spTree>
    <p:extLst>
      <p:ext uri="{BB962C8B-B14F-4D97-AF65-F5344CB8AC3E}">
        <p14:creationId xmlns:p14="http://schemas.microsoft.com/office/powerpoint/2010/main" val="2599198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84" y="898715"/>
            <a:ext cx="7633742" cy="4105679"/>
          </a:xfrm>
        </p:spPr>
        <p:txBody>
          <a:bodyPr>
            <a:normAutofit/>
          </a:bodyPr>
          <a:lstStyle/>
          <a:p>
            <a:r>
              <a:rPr lang="en-US" sz="2400" b="1" u="sng" dirty="0">
                <a:solidFill>
                  <a:schemeClr val="accent2">
                    <a:lumMod val="60000"/>
                    <a:lumOff val="40000"/>
                  </a:schemeClr>
                </a:solidFill>
              </a:rPr>
              <a:t>Definition</a:t>
            </a:r>
          </a:p>
          <a:p>
            <a:r>
              <a:rPr lang="en-US" sz="2400" dirty="0">
                <a:solidFill>
                  <a:schemeClr val="accent2">
                    <a:lumMod val="50000"/>
                  </a:schemeClr>
                </a:solidFill>
              </a:rPr>
              <a:t>iatrogenic complication for ovarian stimulation by </a:t>
            </a:r>
            <a:r>
              <a:rPr lang="en-US" sz="2400" dirty="0">
                <a:solidFill>
                  <a:schemeClr val="accent2">
                    <a:lumMod val="50000"/>
                  </a:schemeClr>
                </a:solidFill>
                <a:hlinkClick r:id="rId3"/>
              </a:rPr>
              <a:t>assisted reproduction technology</a:t>
            </a:r>
            <a:r>
              <a:rPr lang="en-US" sz="2400" dirty="0">
                <a:solidFill>
                  <a:schemeClr val="accent2">
                    <a:lumMod val="50000"/>
                  </a:schemeClr>
                </a:solidFill>
              </a:rPr>
              <a:t> and other </a:t>
            </a:r>
            <a:r>
              <a:rPr lang="en-US" sz="2400" dirty="0">
                <a:solidFill>
                  <a:schemeClr val="accent2">
                    <a:lumMod val="50000"/>
                  </a:schemeClr>
                </a:solidFill>
                <a:hlinkClick r:id="rId4"/>
              </a:rPr>
              <a:t>infertility</a:t>
            </a:r>
            <a:r>
              <a:rPr lang="en-US" sz="2400" dirty="0">
                <a:solidFill>
                  <a:schemeClr val="accent2">
                    <a:lumMod val="50000"/>
                  </a:schemeClr>
                </a:solidFill>
              </a:rPr>
              <a:t> treatments</a:t>
            </a:r>
          </a:p>
          <a:p>
            <a:r>
              <a:rPr lang="en-US" sz="2400" dirty="0">
                <a:solidFill>
                  <a:schemeClr val="accent2">
                    <a:lumMod val="50000"/>
                  </a:schemeClr>
                </a:solidFill>
              </a:rPr>
              <a:t> mainly when injectable ovulation induction drugs are used as HMG, FSH, </a:t>
            </a:r>
            <a:r>
              <a:rPr lang="en-US" sz="2400" dirty="0" err="1">
                <a:solidFill>
                  <a:schemeClr val="accent2">
                    <a:lumMod val="50000"/>
                  </a:schemeClr>
                </a:solidFill>
              </a:rPr>
              <a:t>rFSH</a:t>
            </a:r>
            <a:r>
              <a:rPr lang="en-US" sz="2400" dirty="0">
                <a:solidFill>
                  <a:schemeClr val="accent2">
                    <a:lumMod val="50000"/>
                  </a:schemeClr>
                </a:solidFill>
                <a:effectLst>
                  <a:outerShdw blurRad="38100" dist="38100" dir="2700000" algn="tl">
                    <a:srgbClr val="FFFFFF"/>
                  </a:outerShdw>
                </a:effectLst>
              </a:rPr>
              <a:t>.</a:t>
            </a:r>
            <a:r>
              <a:rPr lang="en-US" sz="2400" dirty="0">
                <a:solidFill>
                  <a:schemeClr val="accent2">
                    <a:lumMod val="50000"/>
                  </a:schemeClr>
                </a:solidFill>
              </a:rPr>
              <a:t>      </a:t>
            </a:r>
          </a:p>
          <a:p>
            <a:r>
              <a:rPr lang="en-US" sz="2400" dirty="0">
                <a:solidFill>
                  <a:schemeClr val="accent2">
                    <a:lumMod val="50000"/>
                  </a:schemeClr>
                </a:solidFill>
              </a:rPr>
              <a:t>                                    </a:t>
            </a:r>
          </a:p>
          <a:p>
            <a:pPr>
              <a:buNone/>
              <a:defRPr/>
            </a:pPr>
            <a:r>
              <a:rPr lang="en-US" sz="2400" b="1" u="sng" dirty="0">
                <a:solidFill>
                  <a:schemeClr val="accent2">
                    <a:lumMod val="60000"/>
                    <a:lumOff val="40000"/>
                  </a:schemeClr>
                </a:solidFill>
              </a:rPr>
              <a:t>Incidence:</a:t>
            </a:r>
            <a:r>
              <a:rPr lang="en-US" sz="2400" dirty="0">
                <a:solidFill>
                  <a:schemeClr val="accent2">
                    <a:lumMod val="60000"/>
                    <a:lumOff val="40000"/>
                  </a:schemeClr>
                </a:solidFill>
              </a:rPr>
              <a:t> </a:t>
            </a:r>
            <a:r>
              <a:rPr lang="en-US" sz="2400" dirty="0"/>
              <a:t>-</a:t>
            </a:r>
            <a:r>
              <a:rPr lang="en-US" sz="2400" dirty="0">
                <a:solidFill>
                  <a:schemeClr val="accent2">
                    <a:lumMod val="50000"/>
                  </a:schemeClr>
                </a:solidFill>
              </a:rPr>
              <a:t>Mild OHSS; 20-30%.     </a:t>
            </a:r>
          </a:p>
          <a:p>
            <a:pPr>
              <a:buNone/>
              <a:defRPr/>
            </a:pPr>
            <a:r>
              <a:rPr lang="en-US" sz="2400" dirty="0">
                <a:solidFill>
                  <a:schemeClr val="accent2">
                    <a:lumMod val="50000"/>
                  </a:schemeClr>
                </a:solidFill>
              </a:rPr>
              <a:t>                     - Severe OHSS: 3-8% </a:t>
            </a:r>
          </a:p>
          <a:p>
            <a:endParaRPr lang="en-US" sz="2400" dirty="0">
              <a:solidFill>
                <a:schemeClr val="accent2">
                  <a:lumMod val="50000"/>
                </a:schemeClr>
              </a:solidFill>
            </a:endParaRPr>
          </a:p>
          <a:p>
            <a:endParaRPr lang="en-US" sz="2400" dirty="0">
              <a:solidFill>
                <a:schemeClr val="accent2">
                  <a:lumMod val="50000"/>
                </a:schemeClr>
              </a:solidFill>
            </a:endParaRPr>
          </a:p>
          <a:p>
            <a:endParaRPr lang="en-US" sz="2400" dirty="0">
              <a:solidFill>
                <a:schemeClr val="accent2">
                  <a:lumMod val="50000"/>
                </a:schemeClr>
              </a:solidFill>
            </a:endParaRPr>
          </a:p>
        </p:txBody>
      </p:sp>
      <p:sp>
        <p:nvSpPr>
          <p:cNvPr id="2" name="TextBox 1">
            <a:extLst>
              <a:ext uri="{FF2B5EF4-FFF2-40B4-BE49-F238E27FC236}">
                <a16:creationId xmlns:a16="http://schemas.microsoft.com/office/drawing/2014/main" id="{EDB36FB9-3215-6ADD-0F9A-D7954B5C8A80}"/>
              </a:ext>
            </a:extLst>
          </p:cNvPr>
          <p:cNvSpPr txBox="1"/>
          <p:nvPr/>
        </p:nvSpPr>
        <p:spPr>
          <a:xfrm>
            <a:off x="923184" y="265888"/>
            <a:ext cx="82208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800" b="1" i="0" u="none" strike="noStrike" kern="0" cap="none" spc="0" normalizeH="0" baseline="0" noProof="0" dirty="0">
                <a:ln>
                  <a:noFill/>
                </a:ln>
                <a:solidFill>
                  <a:srgbClr val="C00000"/>
                </a:solidFill>
                <a:effectLst/>
                <a:uLnTx/>
                <a:uFillTx/>
                <a:latin typeface="Arial"/>
                <a:cs typeface="Arial"/>
                <a:sym typeface="Arial"/>
              </a:rPr>
              <a:t>Ovarian Hyperstimulation syndrome - OHSS</a:t>
            </a:r>
            <a:endParaRPr kumimoji="0" lang="en-US" sz="28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020286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271649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C45674-D061-4FF2-B154-DADB6A126A83}"/>
              </a:ext>
            </a:extLst>
          </p:cNvPr>
          <p:cNvGraphicFramePr>
            <a:graphicFrameLocks noGrp="1"/>
          </p:cNvGraphicFramePr>
          <p:nvPr>
            <p:ph idx="1"/>
            <p:extLst>
              <p:ext uri="{D42A27DB-BD31-4B8C-83A1-F6EECF244321}">
                <p14:modId xmlns:p14="http://schemas.microsoft.com/office/powerpoint/2010/main" val="3764487432"/>
              </p:ext>
            </p:extLst>
          </p:nvPr>
        </p:nvGraphicFramePr>
        <p:xfrm>
          <a:off x="1024977" y="884535"/>
          <a:ext cx="7094046" cy="3265293"/>
        </p:xfrm>
        <a:graphic>
          <a:graphicData uri="http://schemas.openxmlformats.org/drawingml/2006/table">
            <a:tbl>
              <a:tblPr firstRow="1" bandRow="1">
                <a:tableStyleId>{5C22544A-7EE6-4342-B048-85BDC9FD1C3A}</a:tableStyleId>
              </a:tblPr>
              <a:tblGrid>
                <a:gridCol w="3547023">
                  <a:extLst>
                    <a:ext uri="{9D8B030D-6E8A-4147-A177-3AD203B41FA5}">
                      <a16:colId xmlns:a16="http://schemas.microsoft.com/office/drawing/2014/main" val="702951238"/>
                    </a:ext>
                  </a:extLst>
                </a:gridCol>
                <a:gridCol w="3547023">
                  <a:extLst>
                    <a:ext uri="{9D8B030D-6E8A-4147-A177-3AD203B41FA5}">
                      <a16:colId xmlns:a16="http://schemas.microsoft.com/office/drawing/2014/main" val="3421757042"/>
                    </a:ext>
                  </a:extLst>
                </a:gridCol>
              </a:tblGrid>
              <a:tr h="1088431">
                <a:tc>
                  <a:txBody>
                    <a:bodyPr/>
                    <a:lstStyle/>
                    <a:p>
                      <a:pPr algn="ctr"/>
                      <a:r>
                        <a:rPr lang="en-US" sz="1800" dirty="0"/>
                        <a:t>Early onset</a:t>
                      </a:r>
                    </a:p>
                  </a:txBody>
                  <a:tcPr/>
                </a:tc>
                <a:tc>
                  <a:txBody>
                    <a:bodyPr/>
                    <a:lstStyle/>
                    <a:p>
                      <a:pPr algn="ctr"/>
                      <a:r>
                        <a:rPr lang="en-US" sz="1800" dirty="0"/>
                        <a:t>Late onset</a:t>
                      </a:r>
                    </a:p>
                  </a:txBody>
                  <a:tcPr/>
                </a:tc>
                <a:extLst>
                  <a:ext uri="{0D108BD9-81ED-4DB2-BD59-A6C34878D82A}">
                    <a16:rowId xmlns:a16="http://schemas.microsoft.com/office/drawing/2014/main" val="1314062605"/>
                  </a:ext>
                </a:extLst>
              </a:tr>
              <a:tr h="1088431">
                <a:tc>
                  <a:txBody>
                    <a:bodyPr/>
                    <a:lstStyle/>
                    <a:p>
                      <a:r>
                        <a:rPr lang="en-US" sz="1600" dirty="0"/>
                        <a:t>3 to 7 days after HCG</a:t>
                      </a:r>
                    </a:p>
                  </a:txBody>
                  <a:tcPr/>
                </a:tc>
                <a:tc>
                  <a:txBody>
                    <a:bodyPr/>
                    <a:lstStyle/>
                    <a:p>
                      <a:r>
                        <a:rPr lang="en-US" sz="1800" dirty="0"/>
                        <a:t>12-17 days after HCG</a:t>
                      </a:r>
                    </a:p>
                  </a:txBody>
                  <a:tcPr/>
                </a:tc>
                <a:extLst>
                  <a:ext uri="{0D108BD9-81ED-4DB2-BD59-A6C34878D82A}">
                    <a16:rowId xmlns:a16="http://schemas.microsoft.com/office/drawing/2014/main" val="680244495"/>
                  </a:ext>
                </a:extLst>
              </a:tr>
              <a:tr h="1088431">
                <a:tc>
                  <a:txBody>
                    <a:bodyPr/>
                    <a:lstStyle/>
                    <a:p>
                      <a:r>
                        <a:rPr lang="en-US" sz="1800" dirty="0"/>
                        <a:t>Excessive response to stimulation</a:t>
                      </a:r>
                    </a:p>
                  </a:txBody>
                  <a:tcPr/>
                </a:tc>
                <a:tc>
                  <a:txBody>
                    <a:bodyPr/>
                    <a:lstStyle/>
                    <a:p>
                      <a:r>
                        <a:rPr lang="en-US" sz="1800" dirty="0"/>
                        <a:t>Due to pregnancy</a:t>
                      </a:r>
                    </a:p>
                  </a:txBody>
                  <a:tcPr/>
                </a:tc>
                <a:extLst>
                  <a:ext uri="{0D108BD9-81ED-4DB2-BD59-A6C34878D82A}">
                    <a16:rowId xmlns:a16="http://schemas.microsoft.com/office/drawing/2014/main" val="2792363748"/>
                  </a:ext>
                </a:extLst>
              </a:tr>
            </a:tbl>
          </a:graphicData>
        </a:graphic>
      </p:graphicFrame>
    </p:spTree>
    <p:extLst>
      <p:ext uri="{BB962C8B-B14F-4D97-AF65-F5344CB8AC3E}">
        <p14:creationId xmlns:p14="http://schemas.microsoft.com/office/powerpoint/2010/main" val="4184413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73" name="Rectangle 37"/>
          <p:cNvSpPr>
            <a:spLocks noGrp="1" noChangeArrowheads="1"/>
          </p:cNvSpPr>
          <p:nvPr>
            <p:ph type="title"/>
          </p:nvPr>
        </p:nvSpPr>
        <p:spPr>
          <a:xfrm>
            <a:off x="1887493" y="0"/>
            <a:ext cx="6172200" cy="857250"/>
          </a:xfrm>
        </p:spPr>
        <p:txBody>
          <a:bodyPr>
            <a:normAutofit/>
          </a:bodyPr>
          <a:lstStyle/>
          <a:p>
            <a:pPr eaLnBrk="1" hangingPunct="1">
              <a:defRPr/>
            </a:pPr>
            <a:r>
              <a:rPr lang="en-US" sz="3200" u="sng" dirty="0"/>
              <a:t>classification of OHSS</a:t>
            </a:r>
            <a:endParaRPr lang="en-US" sz="3200" dirty="0"/>
          </a:p>
        </p:txBody>
      </p:sp>
      <p:graphicFrame>
        <p:nvGraphicFramePr>
          <p:cNvPr id="5" name="Group 58"/>
          <p:cNvGraphicFramePr>
            <a:graphicFrameLocks noGrp="1"/>
          </p:cNvGraphicFramePr>
          <p:nvPr>
            <p:ph type="tbl" idx="1"/>
          </p:nvPr>
        </p:nvGraphicFramePr>
        <p:xfrm>
          <a:off x="738471" y="571433"/>
          <a:ext cx="8155882" cy="1693164"/>
        </p:xfrm>
        <a:graphic>
          <a:graphicData uri="http://schemas.openxmlformats.org/drawingml/2006/table">
            <a:tbl>
              <a:tblPr rtl="1"/>
              <a:tblGrid>
                <a:gridCol w="2100153">
                  <a:extLst>
                    <a:ext uri="{9D8B030D-6E8A-4147-A177-3AD203B41FA5}">
                      <a16:colId xmlns:a16="http://schemas.microsoft.com/office/drawing/2014/main" val="20000"/>
                    </a:ext>
                  </a:extLst>
                </a:gridCol>
                <a:gridCol w="1952689">
                  <a:extLst>
                    <a:ext uri="{9D8B030D-6E8A-4147-A177-3AD203B41FA5}">
                      <a16:colId xmlns:a16="http://schemas.microsoft.com/office/drawing/2014/main" val="20001"/>
                    </a:ext>
                  </a:extLst>
                </a:gridCol>
                <a:gridCol w="2247616">
                  <a:extLst>
                    <a:ext uri="{9D8B030D-6E8A-4147-A177-3AD203B41FA5}">
                      <a16:colId xmlns:a16="http://schemas.microsoft.com/office/drawing/2014/main" val="20002"/>
                    </a:ext>
                  </a:extLst>
                </a:gridCol>
                <a:gridCol w="1855424">
                  <a:extLst>
                    <a:ext uri="{9D8B030D-6E8A-4147-A177-3AD203B41FA5}">
                      <a16:colId xmlns:a16="http://schemas.microsoft.com/office/drawing/2014/main" val="20003"/>
                    </a:ext>
                  </a:extLst>
                </a:gridCol>
              </a:tblGrid>
              <a:tr h="242787">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 </a:t>
                      </a:r>
                      <a:r>
                        <a:rPr kumimoji="0" lang="en-US" sz="16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Lab. Blood</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Clinical</a:t>
                      </a:r>
                      <a:r>
                        <a:rPr kumimoji="0" lang="en-US" sz="12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      </a:t>
                      </a:r>
                      <a:r>
                        <a:rPr kumimoji="0" lang="en-US" sz="16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Ovary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    </a:t>
                      </a:r>
                      <a:r>
                        <a:rPr kumimoji="0" lang="en-US" sz="16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Grade</a:t>
                      </a:r>
                      <a:r>
                        <a:rPr kumimoji="0" lang="en-US" sz="12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560">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00FF00"/>
                          </a:solidFill>
                          <a:effectLst>
                            <a:outerShdw blurRad="38100" dist="38100" dir="2700000" algn="tl">
                              <a:srgbClr val="000000"/>
                            </a:outerShdw>
                          </a:effectLst>
                          <a:latin typeface="Times New Roman" pitchFamily="18" charset="0"/>
                          <a:cs typeface="Arial" charset="0"/>
                        </a:rPr>
                        <a:t>PCV</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&lt; 45</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r>
                        <a:rPr kumimoji="0" lang="en-US" sz="1200" b="0" i="0" u="none" strike="noStrike" cap="none" normalizeH="0" baseline="0" dirty="0">
                          <a:ln>
                            <a:noFill/>
                          </a:ln>
                          <a:solidFill>
                            <a:srgbClr val="6699FF"/>
                          </a:solidFill>
                          <a:effectLst>
                            <a:outerShdw blurRad="38100" dist="38100" dir="2700000" algn="tl">
                              <a:srgbClr val="000000"/>
                            </a:outerShdw>
                          </a:effectLst>
                          <a:latin typeface="Times New Roman" pitchFamily="18" charset="0"/>
                          <a:cs typeface="Arial" charset="0"/>
                        </a:rPr>
                        <a:t>WBC</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&lt; 15.000/cc</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99CC00"/>
                          </a:solidFill>
                          <a:effectLst>
                            <a:outerShdw blurRad="38100" dist="38100" dir="2700000" algn="tl">
                              <a:srgbClr val="000000"/>
                            </a:outerShdw>
                          </a:effectLst>
                          <a:latin typeface="Times New Roman" pitchFamily="18" charset="0"/>
                          <a:cs typeface="Arial" charset="0"/>
                        </a:rPr>
                        <a:t>Normal renal function</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-Abdominal     Distension              </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-GIT upset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5-I0cm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rPr>
                        <a:t>1)Mild  </a:t>
                      </a:r>
                      <a:r>
                        <a:rPr kumimoji="0" lang="en-US" sz="12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endPar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560">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00FF00"/>
                          </a:solidFill>
                          <a:effectLst>
                            <a:outerShdw blurRad="38100" dist="38100" dir="2700000" algn="tl">
                              <a:srgbClr val="000000"/>
                            </a:outerShdw>
                          </a:effectLst>
                          <a:latin typeface="Times New Roman" pitchFamily="18" charset="0"/>
                          <a:cs typeface="Arial" charset="0"/>
                        </a:rPr>
                        <a:t>PCV</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&lt; 45</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r>
                        <a:rPr kumimoji="0" lang="en-US" sz="1200" b="0" i="0" u="none" strike="noStrike" cap="none" normalizeH="0" baseline="0" dirty="0">
                          <a:ln>
                            <a:noFill/>
                          </a:ln>
                          <a:solidFill>
                            <a:srgbClr val="6699FF"/>
                          </a:solidFill>
                          <a:effectLst>
                            <a:outerShdw blurRad="38100" dist="38100" dir="2700000" algn="tl">
                              <a:srgbClr val="000000"/>
                            </a:outerShdw>
                          </a:effectLst>
                          <a:latin typeface="Times New Roman" pitchFamily="18" charset="0"/>
                          <a:cs typeface="Arial" charset="0"/>
                        </a:rPr>
                        <a:t>WBC</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&lt; 15.000/cc</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99CC00"/>
                          </a:solidFill>
                          <a:effectLst>
                            <a:outerShdw blurRad="38100" dist="38100" dir="2700000" algn="tl">
                              <a:srgbClr val="000000"/>
                            </a:outerShdw>
                          </a:effectLst>
                          <a:latin typeface="Times New Roman" pitchFamily="18" charset="0"/>
                          <a:cs typeface="Arial" charset="0"/>
                        </a:rPr>
                        <a:t>Normal renal function</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-Moderate </a:t>
                      </a:r>
                      <a:r>
                        <a:rPr kumimoji="0" lang="en-US" sz="1200" b="0" i="0" u="none" strike="noStrike" cap="none" normalizeH="0" baseline="0" dirty="0" err="1">
                          <a:ln>
                            <a:noFill/>
                          </a:ln>
                          <a:solidFill>
                            <a:schemeClr val="folHlink"/>
                          </a:solidFill>
                          <a:effectLst>
                            <a:outerShdw blurRad="38100" dist="38100" dir="2700000" algn="tl">
                              <a:srgbClr val="000000"/>
                            </a:outerShdw>
                          </a:effectLst>
                          <a:latin typeface="Times New Roman" pitchFamily="18" charset="0"/>
                          <a:cs typeface="Arial" charset="0"/>
                        </a:rPr>
                        <a:t>ascites</a:t>
                      </a:r>
                      <a:endParaRPr kumimoji="0" lang="en-US" sz="1200" b="0" i="0" u="none" strike="noStrike" cap="none" normalizeH="0" baseline="0" dirty="0">
                        <a:ln>
                          <a:noFill/>
                        </a:ln>
                        <a:solidFill>
                          <a:schemeClr val="folHlink"/>
                        </a:solidFill>
                        <a:effectLst>
                          <a:outerShdw blurRad="38100" dist="38100" dir="2700000" algn="tl">
                            <a:srgbClr val="000000"/>
                          </a:outerShdw>
                        </a:effectLst>
                        <a:latin typeface="Times New Roman" pitchFamily="18" charset="0"/>
                        <a:cs typeface="Arial" charset="0"/>
                      </a:endParaRP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10-12 cm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rPr>
                        <a:t>2)</a:t>
                      </a:r>
                      <a:r>
                        <a:rPr kumimoji="0" lang="en-US" sz="1200" b="1" i="0"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rPr>
                        <a:t> Moderate</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Group 41">
            <a:extLst>
              <a:ext uri="{FF2B5EF4-FFF2-40B4-BE49-F238E27FC236}">
                <a16:creationId xmlns:a16="http://schemas.microsoft.com/office/drawing/2014/main" id="{A1203427-3F44-3947-E06B-FED61B057CD3}"/>
              </a:ext>
            </a:extLst>
          </p:cNvPr>
          <p:cNvGraphicFramePr>
            <a:graphicFrameLocks/>
          </p:cNvGraphicFramePr>
          <p:nvPr/>
        </p:nvGraphicFramePr>
        <p:xfrm>
          <a:off x="738471" y="2264597"/>
          <a:ext cx="8155883" cy="2741338"/>
        </p:xfrm>
        <a:graphic>
          <a:graphicData uri="http://schemas.openxmlformats.org/drawingml/2006/table">
            <a:tbl>
              <a:tblPr rtl="1"/>
              <a:tblGrid>
                <a:gridCol w="2219546">
                  <a:extLst>
                    <a:ext uri="{9D8B030D-6E8A-4147-A177-3AD203B41FA5}">
                      <a16:colId xmlns:a16="http://schemas.microsoft.com/office/drawing/2014/main" val="20000"/>
                    </a:ext>
                  </a:extLst>
                </a:gridCol>
                <a:gridCol w="2449939">
                  <a:extLst>
                    <a:ext uri="{9D8B030D-6E8A-4147-A177-3AD203B41FA5}">
                      <a16:colId xmlns:a16="http://schemas.microsoft.com/office/drawing/2014/main" val="20001"/>
                    </a:ext>
                  </a:extLst>
                </a:gridCol>
                <a:gridCol w="1702299">
                  <a:extLst>
                    <a:ext uri="{9D8B030D-6E8A-4147-A177-3AD203B41FA5}">
                      <a16:colId xmlns:a16="http://schemas.microsoft.com/office/drawing/2014/main" val="20002"/>
                    </a:ext>
                  </a:extLst>
                </a:gridCol>
                <a:gridCol w="1784099">
                  <a:extLst>
                    <a:ext uri="{9D8B030D-6E8A-4147-A177-3AD203B41FA5}">
                      <a16:colId xmlns:a16="http://schemas.microsoft.com/office/drawing/2014/main" val="20003"/>
                    </a:ext>
                  </a:extLst>
                </a:gridCol>
              </a:tblGrid>
              <a:tr h="1118591">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00FF00"/>
                          </a:solidFill>
                          <a:effectLst>
                            <a:outerShdw blurRad="38100" dist="38100" dir="2700000" algn="tl">
                              <a:srgbClr val="000000"/>
                            </a:outerShdw>
                          </a:effectLst>
                          <a:latin typeface="Times New Roman" pitchFamily="18" charset="0"/>
                          <a:cs typeface="Arial" charset="0"/>
                        </a:rPr>
                        <a:t>PCV </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&gt; 45</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r>
                        <a:rPr kumimoji="0" lang="en-US" sz="1200" b="0" i="0" u="none" strike="noStrike" cap="none" normalizeH="0" baseline="0" dirty="0">
                          <a:ln>
                            <a:noFill/>
                          </a:ln>
                          <a:solidFill>
                            <a:srgbClr val="6699FF"/>
                          </a:solidFill>
                          <a:effectLst>
                            <a:outerShdw blurRad="38100" dist="38100" dir="2700000" algn="tl">
                              <a:srgbClr val="000000"/>
                            </a:outerShdw>
                          </a:effectLst>
                          <a:latin typeface="Times New Roman" pitchFamily="18" charset="0"/>
                          <a:cs typeface="Arial" charset="0"/>
                        </a:rPr>
                        <a:t>WLC</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&gt; 15.999/cc</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r>
                        <a:rPr kumimoji="0" lang="en-US" sz="1200" b="0" i="0" u="none" strike="noStrike" cap="none" normalizeH="0" baseline="0" dirty="0">
                          <a:ln>
                            <a:noFill/>
                          </a:ln>
                          <a:solidFill>
                            <a:srgbClr val="99CC00"/>
                          </a:solidFill>
                          <a:effectLst>
                            <a:outerShdw blurRad="38100" dist="38100" dir="2700000" algn="tl">
                              <a:srgbClr val="000000"/>
                            </a:outerShdw>
                          </a:effectLst>
                          <a:latin typeface="Times New Roman" pitchFamily="18" charset="0"/>
                          <a:cs typeface="Arial" charset="0"/>
                        </a:rPr>
                        <a:t>Impaired renal function</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rPr>
                        <a:t>-Marked </a:t>
                      </a:r>
                      <a:r>
                        <a:rPr kumimoji="0" lang="en-US" sz="1200" b="0" i="0" u="none" strike="noStrike" cap="none" normalizeH="0" baseline="0">
                          <a:ln>
                            <a:noFill/>
                          </a:ln>
                          <a:solidFill>
                            <a:schemeClr val="folHlink"/>
                          </a:solidFill>
                          <a:effectLst>
                            <a:outerShdw blurRad="38100" dist="38100" dir="2700000" algn="tl">
                              <a:srgbClr val="000000"/>
                            </a:outerShdw>
                          </a:effectLst>
                          <a:latin typeface="Times New Roman" pitchFamily="18" charset="0"/>
                          <a:cs typeface="Arial" charset="0"/>
                        </a:rPr>
                        <a:t>ascites</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rPr>
                        <a:t>-Dyspnea</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rPr>
                        <a:t>-Hypovolemia</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rPr>
                        <a:t> -</a:t>
                      </a:r>
                      <a:r>
                        <a:rPr kumimoji="0" lang="en-US" sz="1200" b="0" i="0" u="none" strike="noStrike" cap="none" normalizeH="0" baseline="0">
                          <a:ln>
                            <a:noFill/>
                          </a:ln>
                          <a:solidFill>
                            <a:srgbClr val="FF0000"/>
                          </a:solidFill>
                          <a:effectLst>
                            <a:outerShdw blurRad="38100" dist="38100" dir="2700000" algn="tl">
                              <a:srgbClr val="000000"/>
                            </a:outerShdw>
                          </a:effectLst>
                          <a:latin typeface="Times New Roman" pitchFamily="18" charset="0"/>
                          <a:cs typeface="Arial" charset="0"/>
                        </a:rPr>
                        <a:t>Mild Thromboembolism</a:t>
                      </a:r>
                      <a:r>
                        <a:rPr kumimoji="0" lang="en-US" sz="12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&gt; 12cm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rPr>
                        <a:t>3)Sever </a:t>
                      </a:r>
                      <a:r>
                        <a:rPr kumimoji="0" lang="en-US" sz="1200" b="1" i="1"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rPr>
                        <a:t>      </a:t>
                      </a:r>
                      <a:endParaRPr kumimoji="0" lang="en-US" sz="1200" b="0" i="0"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2747">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00FF00"/>
                          </a:solidFill>
                          <a:effectLst>
                            <a:outerShdw blurRad="38100" dist="38100" dir="2700000" algn="tl">
                              <a:srgbClr val="000000"/>
                            </a:outerShdw>
                          </a:effectLst>
                          <a:latin typeface="Times New Roman" pitchFamily="18" charset="0"/>
                          <a:cs typeface="Arial" charset="0"/>
                        </a:rPr>
                        <a:t>PCV</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(55%), </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6699FF"/>
                          </a:solidFill>
                          <a:effectLst>
                            <a:outerShdw blurRad="38100" dist="38100" dir="2700000" algn="tl">
                              <a:srgbClr val="000000"/>
                            </a:outerShdw>
                          </a:effectLst>
                          <a:latin typeface="Times New Roman" pitchFamily="18" charset="0"/>
                          <a:cs typeface="Arial" charset="0"/>
                        </a:rPr>
                        <a:t>WLC </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&gt; 25000/mm3,</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99CC00"/>
                          </a:solidFill>
                          <a:effectLst>
                            <a:outerShdw blurRad="38100" dist="38100" dir="2700000" algn="tl">
                              <a:srgbClr val="000000"/>
                            </a:outerShdw>
                          </a:effectLst>
                          <a:latin typeface="Times New Roman" pitchFamily="18" charset="0"/>
                          <a:cs typeface="Arial" charset="0"/>
                        </a:rPr>
                        <a:t>serum </a:t>
                      </a:r>
                      <a:r>
                        <a:rPr kumimoji="0" lang="en-US" sz="1200" b="0" i="0" u="none" strike="noStrike" cap="none" normalizeH="0" baseline="0" dirty="0" err="1">
                          <a:ln>
                            <a:noFill/>
                          </a:ln>
                          <a:solidFill>
                            <a:srgbClr val="99CC00"/>
                          </a:solidFill>
                          <a:effectLst>
                            <a:outerShdw blurRad="38100" dist="38100" dir="2700000" algn="tl">
                              <a:srgbClr val="000000"/>
                            </a:outerShdw>
                          </a:effectLst>
                          <a:latin typeface="Times New Roman" pitchFamily="18" charset="0"/>
                          <a:cs typeface="Arial" charset="0"/>
                        </a:rPr>
                        <a:t>creatinine</a:t>
                      </a:r>
                      <a:r>
                        <a:rPr kumimoji="0" lang="en-US" sz="1200" b="0" i="0" u="none" strike="noStrike" cap="none" normalizeH="0" baseline="0" dirty="0">
                          <a:ln>
                            <a:noFill/>
                          </a:ln>
                          <a:solidFill>
                            <a:srgbClr val="99CC00"/>
                          </a:solidFill>
                          <a:effectLst>
                            <a:outerShdw blurRad="38100" dist="38100" dir="2700000" algn="tl">
                              <a:srgbClr val="000000"/>
                            </a:outerShdw>
                          </a:effectLst>
                          <a:latin typeface="Times New Roman" pitchFamily="18" charset="0"/>
                          <a:cs typeface="Arial" charset="0"/>
                        </a:rPr>
                        <a:t>&gt;   1.6 mg%^, </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rgbClr val="99CC00"/>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err="1">
                          <a:ln>
                            <a:noFill/>
                          </a:ln>
                          <a:solidFill>
                            <a:srgbClr val="99CC00"/>
                          </a:solidFill>
                          <a:effectLst>
                            <a:outerShdw blurRad="38100" dist="38100" dir="2700000" algn="tl">
                              <a:srgbClr val="000000"/>
                            </a:outerShdw>
                          </a:effectLst>
                          <a:latin typeface="Times New Roman" pitchFamily="18" charset="0"/>
                          <a:cs typeface="Arial" charset="0"/>
                        </a:rPr>
                        <a:t>creatinine</a:t>
                      </a:r>
                      <a:r>
                        <a:rPr kumimoji="0" lang="en-US" sz="1200" b="0" i="0" u="none" strike="noStrike" cap="none" normalizeH="0" baseline="0" dirty="0">
                          <a:ln>
                            <a:noFill/>
                          </a:ln>
                          <a:solidFill>
                            <a:srgbClr val="99CC00"/>
                          </a:solidFill>
                          <a:effectLst>
                            <a:outerShdw blurRad="38100" dist="38100" dir="2700000" algn="tl">
                              <a:srgbClr val="000000"/>
                            </a:outerShdw>
                          </a:effectLst>
                          <a:latin typeface="Times New Roman" pitchFamily="18" charset="0"/>
                          <a:cs typeface="Arial" charset="0"/>
                        </a:rPr>
                        <a:t> clearance &lt; 50ml/min</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-Tense </a:t>
                      </a:r>
                      <a:r>
                        <a:rPr kumimoji="0" lang="en-US" sz="1200" b="0" i="0" u="none" strike="noStrike" cap="none" normalizeH="0" baseline="0" dirty="0" err="1">
                          <a:ln>
                            <a:noFill/>
                          </a:ln>
                          <a:solidFill>
                            <a:schemeClr val="folHlink"/>
                          </a:solidFill>
                          <a:effectLst>
                            <a:outerShdw blurRad="38100" dist="38100" dir="2700000" algn="tl">
                              <a:srgbClr val="000000"/>
                            </a:outerShdw>
                          </a:effectLst>
                          <a:latin typeface="Times New Roman" pitchFamily="18" charset="0"/>
                          <a:cs typeface="Arial" charset="0"/>
                        </a:rPr>
                        <a:t>ascites</a:t>
                      </a:r>
                      <a:r>
                        <a:rPr kumimoji="0" lang="en-US" sz="1200" b="0" i="0" u="none" strike="noStrike" cap="none" normalizeH="0" baseline="0" dirty="0">
                          <a:ln>
                            <a:noFill/>
                          </a:ln>
                          <a:solidFill>
                            <a:schemeClr val="folHlink"/>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-Hydrothorax. </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t>
                      </a:r>
                      <a:r>
                        <a:rPr kumimoji="0" lang="en-US" sz="1200" b="0"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Arial" charset="0"/>
                        </a:rPr>
                        <a:t>Sever </a:t>
                      </a:r>
                      <a:r>
                        <a:rPr kumimoji="0" lang="en-US" sz="1200" b="0" i="0" u="none" strike="noStrike" cap="none" normalizeH="0" baseline="0" dirty="0" err="1">
                          <a:ln>
                            <a:noFill/>
                          </a:ln>
                          <a:solidFill>
                            <a:srgbClr val="FF0000"/>
                          </a:solidFill>
                          <a:effectLst>
                            <a:outerShdw blurRad="38100" dist="38100" dir="2700000" algn="tl">
                              <a:srgbClr val="000000"/>
                            </a:outerShdw>
                          </a:effectLst>
                          <a:latin typeface="Times New Roman" pitchFamily="18" charset="0"/>
                          <a:cs typeface="Arial" charset="0"/>
                        </a:rPr>
                        <a:t>Thrombocmbolism</a:t>
                      </a: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-Adult respiratory distress syndrome</a:t>
                      </a:r>
                    </a:p>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 </a:t>
                      </a:r>
                      <a:r>
                        <a:rPr kumimoji="0" lang="en-US" sz="1200" b="1" i="0" u="none" strike="noStrike" cap="none" normalizeH="0" baseline="0" dirty="0">
                          <a:ln>
                            <a:noFill/>
                          </a:ln>
                          <a:solidFill>
                            <a:srgbClr val="00FFFF"/>
                          </a:solidFill>
                          <a:effectLst>
                            <a:outerShdw blurRad="38100" dist="38100" dir="2700000" algn="tl">
                              <a:srgbClr val="000000"/>
                            </a:outerShdw>
                          </a:effectLst>
                          <a:latin typeface="Arial Black" pitchFamily="34" charset="0"/>
                          <a:cs typeface="Arial" charset="0"/>
                        </a:rPr>
                        <a:t>Life threatening</a:t>
                      </a:r>
                      <a:r>
                        <a:rPr kumimoji="0" lang="en-US" sz="12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Arial"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charset="0"/>
                        </a:rPr>
                        <a:t>MARKED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rPr>
                        <a:t>4)</a:t>
                      </a:r>
                      <a:r>
                        <a:rPr kumimoji="0" lang="en-US" sz="1200" b="1" i="0" u="none" strike="noStrike" cap="none" normalizeH="0" baseline="0" dirty="0">
                          <a:ln>
                            <a:noFill/>
                          </a:ln>
                          <a:solidFill>
                            <a:srgbClr val="0070C0"/>
                          </a:solidFill>
                          <a:effectLst>
                            <a:outerShdw blurRad="38100" dist="38100" dir="2700000" algn="tl">
                              <a:srgbClr val="000000"/>
                            </a:outerShdw>
                          </a:effectLst>
                          <a:latin typeface="Times New Roman" pitchFamily="18" charset="0"/>
                          <a:cs typeface="Arial" charset="0"/>
                        </a:rPr>
                        <a:t> Critical</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4269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8474B-E641-B94E-9DBA-59E1A9D6D17B}"/>
              </a:ext>
            </a:extLst>
          </p:cNvPr>
          <p:cNvSpPr>
            <a:spLocks noGrp="1"/>
          </p:cNvSpPr>
          <p:nvPr>
            <p:ph idx="1"/>
          </p:nvPr>
        </p:nvSpPr>
        <p:spPr>
          <a:xfrm>
            <a:off x="934948" y="914401"/>
            <a:ext cx="7693511" cy="3863082"/>
          </a:xfrm>
        </p:spPr>
        <p:txBody>
          <a:bodyPr/>
          <a:lstStyle/>
          <a:p>
            <a:pPr marL="257175" marR="0" lvl="0" indent="-257175" algn="l" defTabSz="342900" rtl="0" eaLnBrk="1" fontAlgn="auto" latinLnBrk="0" hangingPunct="1">
              <a:lnSpc>
                <a:spcPct val="100000"/>
              </a:lnSpc>
              <a:spcBef>
                <a:spcPts val="750"/>
              </a:spcBef>
              <a:spcAft>
                <a:spcPts val="0"/>
              </a:spcAft>
              <a:buClr>
                <a:srgbClr val="A53010"/>
              </a:buClr>
              <a:buSzTx/>
              <a:buFont typeface="Wingdings 3" charset="2"/>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Class 3 (hypergonadotropic hypoestrogenic anovulation): 1 0-30% </a:t>
            </a:r>
          </a:p>
          <a:p>
            <a:pPr marL="257175" marR="0" lvl="0" indent="-257175" algn="l" defTabSz="342900" rtl="0" eaLnBrk="1" fontAlgn="auto" latinLnBrk="0" hangingPunct="1">
              <a:lnSpc>
                <a:spcPct val="100000"/>
              </a:lnSpc>
              <a:spcBef>
                <a:spcPts val="750"/>
              </a:spcBef>
              <a:spcAft>
                <a:spcPts val="0"/>
              </a:spcAft>
              <a:buClr>
                <a:srgbClr val="A53010"/>
              </a:buClr>
              <a:buSzTx/>
              <a:buFont typeface="Wingdings 3" charset="2"/>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Elevated FSH levels Primary causes: POF, ovarian resistance</a:t>
            </a:r>
          </a:p>
          <a:p>
            <a:r>
              <a:rPr lang="en-US" dirty="0"/>
              <a:t>In Group III (Hypergonadotropic Hypogonadism), where there are high gonadotropin levels but poor ovarian response, the following drugs are commonly used:</a:t>
            </a:r>
          </a:p>
          <a:p>
            <a:pPr>
              <a:buFont typeface="+mj-lt"/>
              <a:buAutoNum type="arabicPeriod"/>
            </a:pPr>
            <a:r>
              <a:rPr lang="en-US" b="1" dirty="0"/>
              <a:t>Estrogen Replacement Therapy</a:t>
            </a:r>
            <a:r>
              <a:rPr lang="en-US" dirty="0"/>
              <a:t>: To manage symptoms and support the uterine lining.</a:t>
            </a:r>
          </a:p>
          <a:p>
            <a:pPr>
              <a:buFont typeface="+mj-lt"/>
              <a:buAutoNum type="arabicPeriod"/>
            </a:pPr>
            <a:r>
              <a:rPr lang="en-US" b="1" dirty="0"/>
              <a:t>Gonadotropins</a:t>
            </a:r>
            <a:r>
              <a:rPr lang="en-US" dirty="0"/>
              <a:t>: Such as Human Menopausal Gonadotropin (</a:t>
            </a:r>
            <a:r>
              <a:rPr lang="en-US" dirty="0" err="1"/>
              <a:t>hMG</a:t>
            </a:r>
            <a:r>
              <a:rPr lang="en-US" dirty="0"/>
              <a:t>) and recombinant FSH, which can help stimulate the ovaries for assisted reproductive technologies.</a:t>
            </a:r>
          </a:p>
          <a:p>
            <a:endParaRPr lang="en-US" dirty="0"/>
          </a:p>
        </p:txBody>
      </p:sp>
    </p:spTree>
    <p:extLst>
      <p:ext uri="{BB962C8B-B14F-4D97-AF65-F5344CB8AC3E}">
        <p14:creationId xmlns:p14="http://schemas.microsoft.com/office/powerpoint/2010/main" val="2443152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u="sng" dirty="0">
                <a:solidFill>
                  <a:srgbClr val="FFC000"/>
                </a:solidFill>
              </a:rPr>
              <a:t>Complications of OHSS:</a:t>
            </a:r>
          </a:p>
        </p:txBody>
      </p:sp>
      <p:sp>
        <p:nvSpPr>
          <p:cNvPr id="63491" name="Rectangle 3"/>
          <p:cNvSpPr>
            <a:spLocks noGrp="1" noChangeArrowheads="1"/>
          </p:cNvSpPr>
          <p:nvPr>
            <p:ph idx="1"/>
          </p:nvPr>
        </p:nvSpPr>
        <p:spPr>
          <a:xfrm>
            <a:off x="938758" y="1081726"/>
            <a:ext cx="6874601" cy="4061774"/>
          </a:xfrm>
        </p:spPr>
        <p:txBody>
          <a:bodyPr>
            <a:normAutofit/>
          </a:bodyPr>
          <a:lstStyle/>
          <a:p>
            <a:pPr algn="l" eaLnBrk="1" hangingPunct="1">
              <a:lnSpc>
                <a:spcPct val="80000"/>
              </a:lnSpc>
              <a:buFont typeface="Wingdings" pitchFamily="2" charset="2"/>
              <a:buNone/>
              <a:defRPr/>
            </a:pPr>
            <a:r>
              <a:rPr lang="en-US" sz="2100" dirty="0">
                <a:solidFill>
                  <a:schemeClr val="accent2">
                    <a:lumMod val="50000"/>
                  </a:schemeClr>
                </a:solidFill>
              </a:rPr>
              <a:t>1-Thromboembolic complications.</a:t>
            </a:r>
          </a:p>
          <a:p>
            <a:pPr algn="l" eaLnBrk="1" hangingPunct="1">
              <a:lnSpc>
                <a:spcPct val="80000"/>
              </a:lnSpc>
              <a:buFont typeface="Wingdings" pitchFamily="2" charset="2"/>
              <a:buNone/>
              <a:defRPr/>
            </a:pPr>
            <a:r>
              <a:rPr lang="en-US" sz="2100" dirty="0">
                <a:solidFill>
                  <a:schemeClr val="accent2">
                    <a:lumMod val="50000"/>
                  </a:schemeClr>
                </a:solidFill>
              </a:rPr>
              <a:t>2-Liver dysfunction: liver enzymes are elevated in 15% and     persist for 2 months after. </a:t>
            </a:r>
          </a:p>
          <a:p>
            <a:pPr algn="l" eaLnBrk="1" hangingPunct="1">
              <a:lnSpc>
                <a:spcPct val="80000"/>
              </a:lnSpc>
              <a:buFont typeface="Wingdings" pitchFamily="2" charset="2"/>
              <a:buNone/>
              <a:defRPr/>
            </a:pPr>
            <a:r>
              <a:rPr lang="en-US" sz="2100" dirty="0">
                <a:solidFill>
                  <a:schemeClr val="accent2">
                    <a:lumMod val="50000"/>
                  </a:schemeClr>
                </a:solidFill>
              </a:rPr>
              <a:t>3-Respiratory complications: (adult respiratory distress  syndrome</a:t>
            </a:r>
          </a:p>
          <a:p>
            <a:pPr algn="l" eaLnBrk="1" hangingPunct="1">
              <a:lnSpc>
                <a:spcPct val="80000"/>
              </a:lnSpc>
              <a:buFont typeface="Wingdings" pitchFamily="2" charset="2"/>
              <a:buNone/>
              <a:defRPr/>
            </a:pPr>
            <a:r>
              <a:rPr lang="en-US" sz="2100" dirty="0">
                <a:solidFill>
                  <a:schemeClr val="accent2">
                    <a:lumMod val="50000"/>
                  </a:schemeClr>
                </a:solidFill>
              </a:rPr>
              <a:t>4-Renal complications: renal failure due to </a:t>
            </a:r>
            <a:r>
              <a:rPr lang="en-US" sz="2100" dirty="0" err="1">
                <a:solidFill>
                  <a:schemeClr val="accent2">
                    <a:lumMod val="50000"/>
                  </a:schemeClr>
                </a:solidFill>
              </a:rPr>
              <a:t>hypoperfusion</a:t>
            </a:r>
            <a:r>
              <a:rPr lang="en-US" sz="2100" dirty="0">
                <a:solidFill>
                  <a:schemeClr val="accent2">
                    <a:lumMod val="50000"/>
                  </a:schemeClr>
                </a:solidFill>
              </a:rPr>
              <a:t>.</a:t>
            </a:r>
          </a:p>
          <a:p>
            <a:pPr algn="l" eaLnBrk="1" hangingPunct="1">
              <a:buNone/>
              <a:defRPr/>
            </a:pPr>
            <a:r>
              <a:rPr lang="en-US" sz="2100" dirty="0">
                <a:solidFill>
                  <a:schemeClr val="accent2">
                    <a:lumMod val="50000"/>
                  </a:schemeClr>
                </a:solidFill>
              </a:rPr>
              <a:t>5-Adnexal torsion: due to enlargement, however laparoscopic    unwinding is successful.</a:t>
            </a:r>
          </a:p>
          <a:p>
            <a:pPr algn="l" eaLnBrk="1" hangingPunct="1">
              <a:buNone/>
              <a:defRPr/>
            </a:pPr>
            <a:r>
              <a:rPr lang="en-US" sz="2100" dirty="0">
                <a:solidFill>
                  <a:schemeClr val="accent2">
                    <a:lumMod val="50000"/>
                  </a:schemeClr>
                </a:solidFill>
              </a:rPr>
              <a:t>6-Internal hemorrhage.</a:t>
            </a:r>
          </a:p>
          <a:p>
            <a:pPr algn="l" eaLnBrk="1" hangingPunct="1">
              <a:buNone/>
              <a:defRPr/>
            </a:pPr>
            <a:r>
              <a:rPr lang="en-US" sz="2100" dirty="0">
                <a:solidFill>
                  <a:schemeClr val="accent2">
                    <a:lumMod val="50000"/>
                  </a:schemeClr>
                </a:solidFill>
              </a:rPr>
              <a:t> 7</a:t>
            </a:r>
            <a:r>
              <a:rPr lang="en-US" sz="2100" b="1" dirty="0">
                <a:solidFill>
                  <a:schemeClr val="accent2">
                    <a:lumMod val="50000"/>
                  </a:schemeClr>
                </a:solidFill>
              </a:rPr>
              <a:t>-</a:t>
            </a:r>
            <a:r>
              <a:rPr lang="en-US" sz="2100" dirty="0">
                <a:solidFill>
                  <a:schemeClr val="accent2">
                    <a:lumMod val="50000"/>
                  </a:schemeClr>
                </a:solidFill>
              </a:rPr>
              <a:t>Abortion rate: Increased form 30% to 50% in OHSS stimulated cycles.</a:t>
            </a:r>
            <a:r>
              <a:rPr lang="en-US" sz="2100" b="1" dirty="0">
                <a:solidFill>
                  <a:schemeClr val="accent2">
                    <a:lumMod val="50000"/>
                  </a:schemeClr>
                </a:solidFill>
              </a:rPr>
              <a:t> </a:t>
            </a:r>
            <a:r>
              <a:rPr lang="en-US" sz="2100" dirty="0">
                <a:solidFill>
                  <a:schemeClr val="accent2">
                    <a:lumMod val="50000"/>
                  </a:schemeClr>
                </a:solidFill>
              </a:rPr>
              <a:t>.</a:t>
            </a:r>
          </a:p>
          <a:p>
            <a:pPr algn="l" eaLnBrk="1" hangingPunct="1">
              <a:lnSpc>
                <a:spcPct val="80000"/>
              </a:lnSpc>
              <a:buFont typeface="Wingdings" pitchFamily="2" charset="2"/>
              <a:buNone/>
              <a:defRPr/>
            </a:pPr>
            <a:endParaRPr lang="en-US" sz="2100" dirty="0">
              <a:solidFill>
                <a:schemeClr val="accent2">
                  <a:lumMod val="50000"/>
                </a:schemeClr>
              </a:solidFill>
            </a:endParaRPr>
          </a:p>
        </p:txBody>
      </p:sp>
    </p:spTree>
    <p:extLst>
      <p:ext uri="{BB962C8B-B14F-4D97-AF65-F5344CB8AC3E}">
        <p14:creationId xmlns:p14="http://schemas.microsoft.com/office/powerpoint/2010/main" val="4090636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128" y="67616"/>
            <a:ext cx="7633742" cy="1119099"/>
          </a:xfrm>
        </p:spPr>
        <p:txBody>
          <a:bodyPr>
            <a:normAutofit fontScale="90000"/>
          </a:bodyPr>
          <a:lstStyle/>
          <a:p>
            <a:r>
              <a:rPr lang="en-US" dirty="0"/>
              <a:t>Risk factors</a:t>
            </a:r>
            <a:br>
              <a:rPr lang="en-US" dirty="0"/>
            </a:br>
            <a:endParaRPr lang="en-US" dirty="0"/>
          </a:p>
        </p:txBody>
      </p:sp>
      <p:sp>
        <p:nvSpPr>
          <p:cNvPr id="3" name="Content Placeholder 2"/>
          <p:cNvSpPr>
            <a:spLocks noGrp="1"/>
          </p:cNvSpPr>
          <p:nvPr>
            <p:ph idx="1"/>
          </p:nvPr>
        </p:nvSpPr>
        <p:spPr>
          <a:xfrm>
            <a:off x="938758" y="551469"/>
            <a:ext cx="7633742" cy="3858226"/>
          </a:xfrm>
        </p:spPr>
        <p:txBody>
          <a:bodyPr>
            <a:noAutofit/>
          </a:bodyPr>
          <a:lstStyle/>
          <a:p>
            <a:r>
              <a:rPr lang="en-US" sz="2100" b="1" u="sng" dirty="0">
                <a:solidFill>
                  <a:srgbClr val="C00000"/>
                </a:solidFill>
              </a:rPr>
              <a:t>Primary risk factors (patient-related): </a:t>
            </a:r>
          </a:p>
          <a:p>
            <a:r>
              <a:rPr lang="en-US" sz="2100" dirty="0">
                <a:solidFill>
                  <a:srgbClr val="002060"/>
                </a:solidFill>
              </a:rPr>
              <a:t>1. Young age </a:t>
            </a:r>
          </a:p>
          <a:p>
            <a:r>
              <a:rPr lang="en-US" sz="2100" dirty="0">
                <a:solidFill>
                  <a:srgbClr val="002060"/>
                </a:solidFill>
              </a:rPr>
              <a:t>2. polycystic ovary syndrome (PCOS) </a:t>
            </a:r>
          </a:p>
          <a:p>
            <a:r>
              <a:rPr lang="en-US" sz="2100" dirty="0">
                <a:solidFill>
                  <a:srgbClr val="002060"/>
                </a:solidFill>
              </a:rPr>
              <a:t>3.Low body weight</a:t>
            </a:r>
          </a:p>
          <a:p>
            <a:r>
              <a:rPr lang="en-US" sz="2100" dirty="0">
                <a:solidFill>
                  <a:srgbClr val="002060"/>
                </a:solidFill>
              </a:rPr>
              <a:t>4. Previous OHSS</a:t>
            </a:r>
          </a:p>
          <a:p>
            <a:pPr>
              <a:lnSpc>
                <a:spcPct val="90000"/>
              </a:lnSpc>
              <a:buNone/>
              <a:defRPr/>
            </a:pPr>
            <a:r>
              <a:rPr lang="en-US" sz="2100" dirty="0"/>
              <a:t> </a:t>
            </a:r>
            <a:r>
              <a:rPr lang="en-US" sz="2100" b="1" u="sng" dirty="0">
                <a:solidFill>
                  <a:srgbClr val="C00000"/>
                </a:solidFill>
              </a:rPr>
              <a:t>Pure FSH: </a:t>
            </a:r>
            <a:r>
              <a:rPr lang="en-US" sz="2100" dirty="0">
                <a:solidFill>
                  <a:schemeClr val="accent2">
                    <a:lumMod val="50000"/>
                  </a:schemeClr>
                </a:solidFill>
              </a:rPr>
              <a:t>OHSS is reported to be lower in using HMG (FSH+LH)</a:t>
            </a:r>
            <a:endParaRPr lang="en-US" sz="2100" dirty="0"/>
          </a:p>
          <a:p>
            <a:pPr>
              <a:lnSpc>
                <a:spcPct val="90000"/>
              </a:lnSpc>
              <a:buNone/>
              <a:defRPr/>
            </a:pPr>
            <a:r>
              <a:rPr lang="en-US" sz="2100" b="1" u="sng" dirty="0" err="1">
                <a:solidFill>
                  <a:srgbClr val="C00000"/>
                </a:solidFill>
              </a:rPr>
              <a:t>Clomid</a:t>
            </a:r>
            <a:r>
              <a:rPr lang="en-US" sz="2100" b="1" u="sng" dirty="0"/>
              <a:t>: </a:t>
            </a:r>
            <a:r>
              <a:rPr lang="en-US" sz="2100" dirty="0">
                <a:solidFill>
                  <a:schemeClr val="accent2">
                    <a:lumMod val="50000"/>
                  </a:schemeClr>
                </a:solidFill>
              </a:rPr>
              <a:t>usually mild degree occur in 13.5%. </a:t>
            </a:r>
          </a:p>
          <a:p>
            <a:pPr>
              <a:lnSpc>
                <a:spcPct val="90000"/>
              </a:lnSpc>
              <a:buNone/>
              <a:defRPr/>
            </a:pPr>
            <a:r>
              <a:rPr lang="en-US" sz="2100" b="1" u="sng" dirty="0">
                <a:solidFill>
                  <a:srgbClr val="C00000"/>
                </a:solidFill>
              </a:rPr>
              <a:t>Luteal phase support</a:t>
            </a:r>
            <a:r>
              <a:rPr lang="en-US" sz="2100" b="1" dirty="0">
                <a:solidFill>
                  <a:srgbClr val="C00000"/>
                </a:solidFill>
              </a:rPr>
              <a:t>: </a:t>
            </a:r>
          </a:p>
          <a:p>
            <a:pPr>
              <a:lnSpc>
                <a:spcPct val="90000"/>
              </a:lnSpc>
              <a:buNone/>
              <a:defRPr/>
            </a:pPr>
            <a:r>
              <a:rPr lang="en-US" sz="2100" dirty="0">
                <a:solidFill>
                  <a:schemeClr val="accent2">
                    <a:lumMod val="50000"/>
                  </a:schemeClr>
                </a:solidFill>
              </a:rPr>
              <a:t>   risk increased with HCG and decreased with progesterone</a:t>
            </a:r>
            <a:r>
              <a:rPr lang="en-US" sz="2100" dirty="0"/>
              <a:t>.</a:t>
            </a:r>
            <a:endParaRPr lang="en-US" sz="2100" u="sng" dirty="0"/>
          </a:p>
          <a:p>
            <a:pPr>
              <a:lnSpc>
                <a:spcPct val="90000"/>
              </a:lnSpc>
              <a:buNone/>
              <a:defRPr/>
            </a:pPr>
            <a:r>
              <a:rPr lang="en-US" sz="2100" b="1" u="sng" dirty="0">
                <a:solidFill>
                  <a:srgbClr val="C00000"/>
                </a:solidFill>
              </a:rPr>
              <a:t>Conception cycles</a:t>
            </a:r>
            <a:r>
              <a:rPr lang="en-US" sz="2100" b="1" dirty="0">
                <a:solidFill>
                  <a:srgbClr val="C00000"/>
                </a:solidFill>
              </a:rPr>
              <a:t>: </a:t>
            </a:r>
          </a:p>
          <a:p>
            <a:pPr>
              <a:lnSpc>
                <a:spcPct val="90000"/>
              </a:lnSpc>
              <a:buNone/>
              <a:defRPr/>
            </a:pPr>
            <a:r>
              <a:rPr lang="en-US" sz="2100" dirty="0"/>
              <a:t>   </a:t>
            </a:r>
            <a:r>
              <a:rPr lang="en-US" sz="2100" dirty="0">
                <a:solidFill>
                  <a:schemeClr val="accent2">
                    <a:lumMod val="50000"/>
                  </a:schemeClr>
                </a:solidFill>
              </a:rPr>
              <a:t>3-4 times more risk for OHSS</a:t>
            </a:r>
          </a:p>
          <a:p>
            <a:endParaRPr lang="en-US" sz="2100" dirty="0">
              <a:solidFill>
                <a:srgbClr val="002060"/>
              </a:solidFill>
            </a:endParaRPr>
          </a:p>
        </p:txBody>
      </p:sp>
    </p:spTree>
    <p:extLst>
      <p:ext uri="{BB962C8B-B14F-4D97-AF65-F5344CB8AC3E}">
        <p14:creationId xmlns:p14="http://schemas.microsoft.com/office/powerpoint/2010/main" val="1000505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u="sng" dirty="0"/>
              <a:t>PREDICTION OF OHSS</a:t>
            </a:r>
            <a:r>
              <a:rPr lang="en-US" dirty="0"/>
              <a:t>:</a:t>
            </a:r>
          </a:p>
        </p:txBody>
      </p:sp>
      <p:sp>
        <p:nvSpPr>
          <p:cNvPr id="69635" name="Rectangle 3"/>
          <p:cNvSpPr>
            <a:spLocks noGrp="1" noChangeArrowheads="1"/>
          </p:cNvSpPr>
          <p:nvPr>
            <p:ph idx="1"/>
          </p:nvPr>
        </p:nvSpPr>
        <p:spPr>
          <a:xfrm>
            <a:off x="938758" y="1276645"/>
            <a:ext cx="7633742" cy="2695193"/>
          </a:xfrm>
        </p:spPr>
        <p:txBody>
          <a:bodyPr>
            <a:normAutofit/>
          </a:bodyPr>
          <a:lstStyle/>
          <a:p>
            <a:pPr algn="l" eaLnBrk="1" hangingPunct="1">
              <a:buFont typeface="Wingdings" pitchFamily="2" charset="2"/>
              <a:buNone/>
              <a:defRPr/>
            </a:pPr>
            <a:r>
              <a:rPr lang="en-US" sz="2400" dirty="0">
                <a:solidFill>
                  <a:schemeClr val="accent2">
                    <a:lumMod val="50000"/>
                  </a:schemeClr>
                </a:solidFill>
              </a:rPr>
              <a:t>US </a:t>
            </a:r>
            <a:r>
              <a:rPr lang="en-US" sz="2400" dirty="0" err="1">
                <a:solidFill>
                  <a:schemeClr val="accent2">
                    <a:lumMod val="50000"/>
                  </a:schemeClr>
                </a:solidFill>
              </a:rPr>
              <a:t>folliculometry</a:t>
            </a:r>
            <a:r>
              <a:rPr lang="en-US" sz="2400" dirty="0">
                <a:solidFill>
                  <a:schemeClr val="accent2">
                    <a:lumMod val="50000"/>
                  </a:schemeClr>
                </a:solidFill>
              </a:rPr>
              <a:t> &gt;18 (11-14mm in size)</a:t>
            </a:r>
          </a:p>
          <a:p>
            <a:pPr algn="l" eaLnBrk="1" hangingPunct="1">
              <a:buFont typeface="Wingdings" pitchFamily="2" charset="2"/>
              <a:buNone/>
              <a:defRPr/>
            </a:pPr>
            <a:r>
              <a:rPr lang="en-US" sz="2400" dirty="0">
                <a:solidFill>
                  <a:schemeClr val="accent2">
                    <a:lumMod val="50000"/>
                  </a:schemeClr>
                </a:solidFill>
              </a:rPr>
              <a:t>E2 plasma levels highly rapidly rising 3000-5000 </a:t>
            </a:r>
            <a:r>
              <a:rPr lang="en-US" sz="2400" dirty="0" err="1">
                <a:solidFill>
                  <a:schemeClr val="accent2">
                    <a:lumMod val="50000"/>
                  </a:schemeClr>
                </a:solidFill>
              </a:rPr>
              <a:t>pg</a:t>
            </a:r>
            <a:r>
              <a:rPr lang="en-US" sz="2400" dirty="0">
                <a:solidFill>
                  <a:schemeClr val="accent2">
                    <a:lumMod val="50000"/>
                  </a:schemeClr>
                </a:solidFill>
              </a:rPr>
              <a:t>/ml </a:t>
            </a:r>
          </a:p>
          <a:p>
            <a:pPr algn="l" eaLnBrk="1" hangingPunct="1">
              <a:buFont typeface="Wingdings" pitchFamily="2" charset="2"/>
              <a:buNone/>
              <a:defRPr/>
            </a:pPr>
            <a:endParaRPr lang="en-US" sz="2400" dirty="0">
              <a:solidFill>
                <a:schemeClr val="accent2">
                  <a:lumMod val="50000"/>
                </a:schemeClr>
              </a:solidFill>
            </a:endParaRPr>
          </a:p>
        </p:txBody>
      </p:sp>
    </p:spTree>
    <p:extLst>
      <p:ext uri="{BB962C8B-B14F-4D97-AF65-F5344CB8AC3E}">
        <p14:creationId xmlns:p14="http://schemas.microsoft.com/office/powerpoint/2010/main" val="102605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3000" u="sng" dirty="0"/>
              <a:t>PREVENTION OF </a:t>
            </a:r>
            <a:r>
              <a:rPr lang="en-US" sz="3000" u="sng" dirty="0" err="1"/>
              <a:t>ohss</a:t>
            </a:r>
            <a:r>
              <a:rPr lang="en-US" sz="3000" u="sng" dirty="0"/>
              <a:t>:</a:t>
            </a:r>
          </a:p>
        </p:txBody>
      </p:sp>
      <p:sp>
        <p:nvSpPr>
          <p:cNvPr id="70659" name="Rectangle 3"/>
          <p:cNvSpPr>
            <a:spLocks noGrp="1" noChangeArrowheads="1"/>
          </p:cNvSpPr>
          <p:nvPr>
            <p:ph idx="1"/>
          </p:nvPr>
        </p:nvSpPr>
        <p:spPr>
          <a:xfrm>
            <a:off x="834273" y="1138286"/>
            <a:ext cx="6777580" cy="3916838"/>
          </a:xfrm>
        </p:spPr>
        <p:txBody>
          <a:bodyPr>
            <a:normAutofit fontScale="77500" lnSpcReduction="20000"/>
          </a:bodyPr>
          <a:lstStyle/>
          <a:p>
            <a:pPr algn="l" eaLnBrk="1" hangingPunct="1">
              <a:lnSpc>
                <a:spcPct val="90000"/>
              </a:lnSpc>
              <a:buFont typeface="Wingdings" pitchFamily="2" charset="2"/>
              <a:buNone/>
              <a:defRPr/>
            </a:pPr>
            <a:r>
              <a:rPr lang="en-US" sz="2100" dirty="0"/>
              <a:t> </a:t>
            </a:r>
            <a:r>
              <a:rPr lang="en-US" sz="2250" dirty="0">
                <a:solidFill>
                  <a:schemeClr val="accent2">
                    <a:lumMod val="50000"/>
                  </a:schemeClr>
                </a:solidFill>
              </a:rPr>
              <a:t>1- </a:t>
            </a:r>
            <a:r>
              <a:rPr lang="en-US" sz="2250" b="1" dirty="0">
                <a:solidFill>
                  <a:schemeClr val="accent2">
                    <a:lumMod val="50000"/>
                  </a:schemeClr>
                </a:solidFill>
              </a:rPr>
              <a:t>coasting : </a:t>
            </a:r>
            <a:r>
              <a:rPr lang="en-US" sz="2250" dirty="0">
                <a:solidFill>
                  <a:schemeClr val="accent2">
                    <a:lumMod val="50000"/>
                  </a:schemeClr>
                </a:solidFill>
              </a:rPr>
              <a:t>Withhold HCG administration until E2 levels plateau decreases</a:t>
            </a:r>
          </a:p>
          <a:p>
            <a:pPr algn="l" eaLnBrk="1" hangingPunct="1">
              <a:lnSpc>
                <a:spcPct val="90000"/>
              </a:lnSpc>
              <a:buFont typeface="Wingdings" pitchFamily="2" charset="2"/>
              <a:buNone/>
              <a:defRPr/>
            </a:pPr>
            <a:r>
              <a:rPr lang="en-US" sz="2250" dirty="0">
                <a:solidFill>
                  <a:schemeClr val="accent2">
                    <a:lumMod val="50000"/>
                  </a:schemeClr>
                </a:solidFill>
              </a:rPr>
              <a:t> 2.</a:t>
            </a:r>
            <a:r>
              <a:rPr lang="en-US" sz="2250" b="1" dirty="0">
                <a:solidFill>
                  <a:schemeClr val="accent2">
                    <a:lumMod val="50000"/>
                  </a:schemeClr>
                </a:solidFill>
                <a:latin typeface="Arial" charset="0"/>
              </a:rPr>
              <a:t> </a:t>
            </a:r>
            <a:r>
              <a:rPr lang="en-US" sz="2250" b="1" dirty="0" err="1">
                <a:solidFill>
                  <a:schemeClr val="accent2">
                    <a:lumMod val="50000"/>
                  </a:schemeClr>
                </a:solidFill>
                <a:latin typeface="Arial" charset="0"/>
              </a:rPr>
              <a:t>Luteal</a:t>
            </a:r>
            <a:r>
              <a:rPr lang="en-US" sz="2250" b="1" dirty="0">
                <a:solidFill>
                  <a:schemeClr val="accent2">
                    <a:lumMod val="50000"/>
                  </a:schemeClr>
                </a:solidFill>
                <a:latin typeface="Arial" charset="0"/>
              </a:rPr>
              <a:t> phase support:</a:t>
            </a:r>
            <a:r>
              <a:rPr lang="en-US" sz="2250" dirty="0">
                <a:solidFill>
                  <a:schemeClr val="accent2">
                    <a:lumMod val="50000"/>
                  </a:schemeClr>
                </a:solidFill>
              </a:rPr>
              <a:t> use of progesterone, no HCG.</a:t>
            </a:r>
          </a:p>
          <a:p>
            <a:pPr algn="l" eaLnBrk="1" hangingPunct="1">
              <a:lnSpc>
                <a:spcPct val="80000"/>
              </a:lnSpc>
              <a:buNone/>
              <a:defRPr/>
            </a:pPr>
            <a:r>
              <a:rPr lang="en-US" sz="2250" dirty="0">
                <a:solidFill>
                  <a:schemeClr val="accent2">
                    <a:lumMod val="50000"/>
                  </a:schemeClr>
                </a:solidFill>
              </a:rPr>
              <a:t>3</a:t>
            </a:r>
            <a:r>
              <a:rPr lang="en-US" sz="2250" b="1" dirty="0">
                <a:solidFill>
                  <a:schemeClr val="accent2">
                    <a:lumMod val="50000"/>
                  </a:schemeClr>
                </a:solidFill>
              </a:rPr>
              <a:t>.Follicular aspiration</a:t>
            </a:r>
            <a:r>
              <a:rPr lang="en-US" sz="2250" dirty="0">
                <a:solidFill>
                  <a:schemeClr val="accent2">
                    <a:lumMod val="50000"/>
                  </a:schemeClr>
                </a:solidFill>
              </a:rPr>
              <a:t>: it was suggested that aspiration of the follicles is protective against OHSS.</a:t>
            </a:r>
          </a:p>
          <a:p>
            <a:pPr algn="l" eaLnBrk="1" hangingPunct="1">
              <a:lnSpc>
                <a:spcPct val="80000"/>
              </a:lnSpc>
              <a:buNone/>
              <a:defRPr/>
            </a:pPr>
            <a:r>
              <a:rPr lang="en-US" sz="2250" dirty="0">
                <a:solidFill>
                  <a:schemeClr val="accent2">
                    <a:lumMod val="50000"/>
                  </a:schemeClr>
                </a:solidFill>
              </a:rPr>
              <a:t> 4- </a:t>
            </a:r>
            <a:r>
              <a:rPr lang="en-US" sz="2250" b="1" dirty="0">
                <a:solidFill>
                  <a:schemeClr val="accent2">
                    <a:lumMod val="50000"/>
                  </a:schemeClr>
                </a:solidFill>
              </a:rPr>
              <a:t>Cryopreservation</a:t>
            </a:r>
            <a:r>
              <a:rPr lang="en-US" sz="2250" dirty="0">
                <a:solidFill>
                  <a:schemeClr val="accent2">
                    <a:lumMod val="50000"/>
                  </a:schemeClr>
                </a:solidFill>
              </a:rPr>
              <a:t> of embryo with subsequent replacement in non stimulated or natural cycle.</a:t>
            </a:r>
          </a:p>
          <a:p>
            <a:pPr algn="l" eaLnBrk="1" hangingPunct="1">
              <a:lnSpc>
                <a:spcPct val="80000"/>
              </a:lnSpc>
              <a:buNone/>
              <a:defRPr/>
            </a:pPr>
            <a:r>
              <a:rPr lang="en-US" sz="2250" b="1" dirty="0">
                <a:solidFill>
                  <a:schemeClr val="accent2">
                    <a:lumMod val="50000"/>
                  </a:schemeClr>
                </a:solidFill>
                <a:latin typeface="Arial" charset="0"/>
              </a:rPr>
              <a:t>5 - Intravenous albumin administration</a:t>
            </a:r>
            <a:r>
              <a:rPr lang="en-US" sz="2250" dirty="0">
                <a:solidFill>
                  <a:schemeClr val="accent2">
                    <a:lumMod val="50000"/>
                  </a:schemeClr>
                </a:solidFill>
              </a:rPr>
              <a:t>  </a:t>
            </a:r>
          </a:p>
          <a:p>
            <a:pPr algn="l" eaLnBrk="1" hangingPunct="1">
              <a:buNone/>
              <a:defRPr/>
            </a:pPr>
            <a:r>
              <a:rPr lang="en-US" sz="2250" b="1" dirty="0">
                <a:solidFill>
                  <a:schemeClr val="accent2">
                    <a:lumMod val="50000"/>
                  </a:schemeClr>
                </a:solidFill>
                <a:latin typeface="Arial" charset="0"/>
              </a:rPr>
              <a:t>6-Hydroxyethyl-starch:</a:t>
            </a:r>
            <a:r>
              <a:rPr lang="en-US" sz="2250" dirty="0">
                <a:solidFill>
                  <a:schemeClr val="accent2">
                    <a:lumMod val="50000"/>
                  </a:schemeClr>
                </a:solidFill>
              </a:rPr>
              <a:t>  Large molecule, long 1/2 life.</a:t>
            </a:r>
          </a:p>
          <a:p>
            <a:pPr algn="l" eaLnBrk="1" hangingPunct="1">
              <a:buNone/>
              <a:defRPr/>
            </a:pPr>
            <a:r>
              <a:rPr lang="en-US" sz="2250" b="1" dirty="0">
                <a:solidFill>
                  <a:schemeClr val="accent2">
                    <a:lumMod val="50000"/>
                  </a:schemeClr>
                </a:solidFill>
                <a:latin typeface="Arial" charset="0"/>
              </a:rPr>
              <a:t>7- Immunoglobulin:</a:t>
            </a:r>
          </a:p>
          <a:p>
            <a:pPr algn="l" eaLnBrk="1" hangingPunct="1">
              <a:buNone/>
              <a:defRPr/>
            </a:pPr>
            <a:r>
              <a:rPr lang="en-US" sz="2250" dirty="0">
                <a:solidFill>
                  <a:schemeClr val="accent2">
                    <a:lumMod val="50000"/>
                  </a:schemeClr>
                </a:solidFill>
              </a:rPr>
              <a:t>     </a:t>
            </a:r>
            <a:r>
              <a:rPr lang="en-US" sz="2250" dirty="0" err="1">
                <a:solidFill>
                  <a:schemeClr val="accent2">
                    <a:lumMod val="50000"/>
                  </a:schemeClr>
                </a:solidFill>
              </a:rPr>
              <a:t>IgG</a:t>
            </a:r>
            <a:r>
              <a:rPr lang="en-US" sz="2250" dirty="0">
                <a:solidFill>
                  <a:schemeClr val="accent2">
                    <a:lumMod val="50000"/>
                  </a:schemeClr>
                </a:solidFill>
              </a:rPr>
              <a:t>, </a:t>
            </a:r>
            <a:r>
              <a:rPr lang="en-US" sz="2250" dirty="0" err="1">
                <a:solidFill>
                  <a:schemeClr val="accent2">
                    <a:lumMod val="50000"/>
                  </a:schemeClr>
                </a:solidFill>
              </a:rPr>
              <a:t>IgA</a:t>
            </a:r>
            <a:r>
              <a:rPr lang="en-US" sz="2250" dirty="0">
                <a:solidFill>
                  <a:schemeClr val="accent2">
                    <a:lumMod val="50000"/>
                  </a:schemeClr>
                </a:solidFill>
              </a:rPr>
              <a:t> </a:t>
            </a:r>
            <a:r>
              <a:rPr lang="en-US" sz="2250" dirty="0" err="1">
                <a:solidFill>
                  <a:schemeClr val="accent2">
                    <a:lumMod val="50000"/>
                  </a:schemeClr>
                </a:solidFill>
              </a:rPr>
              <a:t>gammglobuins</a:t>
            </a:r>
            <a:r>
              <a:rPr lang="en-US" sz="2250" dirty="0">
                <a:solidFill>
                  <a:schemeClr val="accent2">
                    <a:lumMod val="50000"/>
                  </a:schemeClr>
                </a:solidFill>
              </a:rPr>
              <a:t> have low level in patient with severe OHSS. When given IV reduce the  severity.</a:t>
            </a:r>
          </a:p>
          <a:p>
            <a:pPr algn="l" eaLnBrk="1" hangingPunct="1">
              <a:buNone/>
              <a:defRPr/>
            </a:pPr>
            <a:r>
              <a:rPr lang="en-US" sz="2250" b="1" dirty="0">
                <a:solidFill>
                  <a:schemeClr val="accent2">
                    <a:lumMod val="50000"/>
                  </a:schemeClr>
                </a:solidFill>
                <a:latin typeface="Arial" charset="0"/>
              </a:rPr>
              <a:t>8-metformin</a:t>
            </a:r>
            <a:endParaRPr lang="en-US" sz="2250" dirty="0">
              <a:solidFill>
                <a:schemeClr val="accent2">
                  <a:lumMod val="50000"/>
                </a:schemeClr>
              </a:solidFill>
            </a:endParaRPr>
          </a:p>
          <a:p>
            <a:pPr algn="l" eaLnBrk="1" hangingPunct="1">
              <a:buNone/>
              <a:defRPr/>
            </a:pPr>
            <a:r>
              <a:rPr lang="en-US" sz="2250" dirty="0">
                <a:solidFill>
                  <a:schemeClr val="accent2">
                    <a:lumMod val="50000"/>
                  </a:schemeClr>
                </a:solidFill>
              </a:rPr>
              <a:t>9. </a:t>
            </a:r>
            <a:r>
              <a:rPr lang="en-US" sz="2250" b="1" dirty="0" err="1">
                <a:solidFill>
                  <a:schemeClr val="accent2">
                    <a:lumMod val="50000"/>
                  </a:schemeClr>
                </a:solidFill>
              </a:rPr>
              <a:t>Cabergolin</a:t>
            </a:r>
            <a:r>
              <a:rPr lang="en-US" sz="2250" dirty="0">
                <a:solidFill>
                  <a:schemeClr val="accent2">
                    <a:lumMod val="50000"/>
                  </a:schemeClr>
                </a:solidFill>
              </a:rPr>
              <a:t>                </a:t>
            </a:r>
          </a:p>
          <a:p>
            <a:pPr algn="l" eaLnBrk="1" hangingPunct="1">
              <a:lnSpc>
                <a:spcPct val="80000"/>
              </a:lnSpc>
              <a:buNone/>
              <a:defRPr/>
            </a:pPr>
            <a:r>
              <a:rPr lang="en-US" sz="2250" dirty="0">
                <a:solidFill>
                  <a:schemeClr val="accent2">
                    <a:lumMod val="50000"/>
                  </a:schemeClr>
                </a:solidFill>
              </a:rPr>
              <a:t> </a:t>
            </a:r>
          </a:p>
        </p:txBody>
      </p:sp>
    </p:spTree>
    <p:extLst>
      <p:ext uri="{BB962C8B-B14F-4D97-AF65-F5344CB8AC3E}">
        <p14:creationId xmlns:p14="http://schemas.microsoft.com/office/powerpoint/2010/main" val="488326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20" y="0"/>
            <a:ext cx="7633742" cy="1119099"/>
          </a:xfrm>
        </p:spPr>
        <p:txBody>
          <a:bodyPr/>
          <a:lstStyle/>
          <a:p>
            <a:pPr algn="ctr"/>
            <a:r>
              <a:rPr lang="en-US" dirty="0" err="1"/>
              <a:t>Diadnosis</a:t>
            </a:r>
            <a:r>
              <a:rPr lang="en-US" dirty="0"/>
              <a:t> </a:t>
            </a:r>
          </a:p>
        </p:txBody>
      </p:sp>
      <p:sp>
        <p:nvSpPr>
          <p:cNvPr id="10" name="Content Placeholder 9"/>
          <p:cNvSpPr>
            <a:spLocks noGrp="1"/>
          </p:cNvSpPr>
          <p:nvPr>
            <p:ph sz="half" idx="1"/>
          </p:nvPr>
        </p:nvSpPr>
        <p:spPr>
          <a:xfrm>
            <a:off x="942975" y="862552"/>
            <a:ext cx="2719339" cy="3566573"/>
          </a:xfrm>
        </p:spPr>
        <p:txBody>
          <a:bodyPr>
            <a:noAutofit/>
          </a:bodyPr>
          <a:lstStyle/>
          <a:p>
            <a:r>
              <a:rPr lang="en-US" sz="1800" b="1" u="sng" dirty="0">
                <a:solidFill>
                  <a:srgbClr val="FF0000"/>
                </a:solidFill>
              </a:rPr>
              <a:t>Examination </a:t>
            </a:r>
          </a:p>
          <a:p>
            <a:r>
              <a:rPr lang="en-US" sz="1800" dirty="0">
                <a:solidFill>
                  <a:srgbClr val="FF0000"/>
                </a:solidFill>
              </a:rPr>
              <a:t>General: </a:t>
            </a:r>
            <a:r>
              <a:rPr lang="en-US" sz="1800" dirty="0">
                <a:solidFill>
                  <a:srgbClr val="002060"/>
                </a:solidFill>
              </a:rPr>
              <a:t>dehydration </a:t>
            </a:r>
            <a:r>
              <a:rPr lang="en-US" sz="1800" dirty="0" err="1">
                <a:solidFill>
                  <a:srgbClr val="002060"/>
                </a:solidFill>
              </a:rPr>
              <a:t>oedema</a:t>
            </a:r>
            <a:r>
              <a:rPr lang="en-US" sz="1800" dirty="0">
                <a:solidFill>
                  <a:srgbClr val="002060"/>
                </a:solidFill>
              </a:rPr>
              <a:t> (pedal, </a:t>
            </a:r>
            <a:r>
              <a:rPr lang="en-US" sz="1800" dirty="0" err="1">
                <a:solidFill>
                  <a:srgbClr val="002060"/>
                </a:solidFill>
              </a:rPr>
              <a:t>vulval</a:t>
            </a:r>
            <a:r>
              <a:rPr lang="en-US" sz="1800" dirty="0">
                <a:solidFill>
                  <a:srgbClr val="002060"/>
                </a:solidFill>
              </a:rPr>
              <a:t> and sacral); heart rate, respiratory rate, blood pressure body weight </a:t>
            </a:r>
          </a:p>
          <a:p>
            <a:r>
              <a:rPr lang="en-US" sz="1800" dirty="0">
                <a:solidFill>
                  <a:srgbClr val="FF0000"/>
                </a:solidFill>
              </a:rPr>
              <a:t>Abdominal: </a:t>
            </a:r>
            <a:r>
              <a:rPr lang="en-US" sz="1800" dirty="0">
                <a:solidFill>
                  <a:srgbClr val="002060"/>
                </a:solidFill>
              </a:rPr>
              <a:t>Ascites palpable mass </a:t>
            </a:r>
            <a:r>
              <a:rPr lang="en-US" sz="1800" dirty="0" err="1">
                <a:solidFill>
                  <a:srgbClr val="002060"/>
                </a:solidFill>
              </a:rPr>
              <a:t>Peritonism</a:t>
            </a:r>
            <a:r>
              <a:rPr lang="en-US" sz="1800" dirty="0">
                <a:solidFill>
                  <a:srgbClr val="002060"/>
                </a:solidFill>
              </a:rPr>
              <a:t> measure girth </a:t>
            </a:r>
          </a:p>
          <a:p>
            <a:r>
              <a:rPr lang="en-US" sz="1800" dirty="0">
                <a:solidFill>
                  <a:srgbClr val="FF0000"/>
                </a:solidFill>
              </a:rPr>
              <a:t>Respiratory: </a:t>
            </a:r>
            <a:r>
              <a:rPr lang="en-US" sz="1800" dirty="0">
                <a:solidFill>
                  <a:srgbClr val="002060"/>
                </a:solidFill>
              </a:rPr>
              <a:t>pleural effusion Pneumonia pulmonary </a:t>
            </a:r>
            <a:r>
              <a:rPr lang="en-US" sz="1800" dirty="0" err="1">
                <a:solidFill>
                  <a:srgbClr val="002060"/>
                </a:solidFill>
              </a:rPr>
              <a:t>oedema</a:t>
            </a:r>
            <a:endParaRPr lang="en-US" sz="1800" dirty="0">
              <a:solidFill>
                <a:srgbClr val="002060"/>
              </a:solidFill>
            </a:endParaRPr>
          </a:p>
          <a:p>
            <a:endParaRPr lang="en-US" sz="1800" dirty="0"/>
          </a:p>
        </p:txBody>
      </p:sp>
      <p:sp>
        <p:nvSpPr>
          <p:cNvPr id="12" name="Content Placeholder 11"/>
          <p:cNvSpPr>
            <a:spLocks noGrp="1"/>
          </p:cNvSpPr>
          <p:nvPr>
            <p:ph sz="half" idx="2"/>
          </p:nvPr>
        </p:nvSpPr>
        <p:spPr>
          <a:xfrm>
            <a:off x="4010956" y="683717"/>
            <a:ext cx="4955288" cy="3566573"/>
          </a:xfrm>
        </p:spPr>
        <p:txBody>
          <a:bodyPr>
            <a:noAutofit/>
          </a:bodyPr>
          <a:lstStyle/>
          <a:p>
            <a:r>
              <a:rPr lang="en-US" sz="1800" b="1" u="sng" dirty="0">
                <a:solidFill>
                  <a:srgbClr val="FF0000"/>
                </a:solidFill>
              </a:rPr>
              <a:t>Investigations </a:t>
            </a:r>
          </a:p>
          <a:p>
            <a:r>
              <a:rPr lang="en-US" sz="1800" dirty="0">
                <a:solidFill>
                  <a:srgbClr val="002060"/>
                </a:solidFill>
              </a:rPr>
              <a:t>1. Full blood count </a:t>
            </a:r>
            <a:r>
              <a:rPr lang="en-US" sz="1800" dirty="0" err="1">
                <a:solidFill>
                  <a:srgbClr val="002060"/>
                </a:solidFill>
              </a:rPr>
              <a:t>Haematocrit</a:t>
            </a:r>
            <a:r>
              <a:rPr lang="en-US" sz="1800" dirty="0">
                <a:solidFill>
                  <a:srgbClr val="002060"/>
                </a:solidFill>
              </a:rPr>
              <a:t> (</a:t>
            </a:r>
            <a:r>
              <a:rPr lang="en-US" sz="1800" dirty="0" err="1">
                <a:solidFill>
                  <a:srgbClr val="002060"/>
                </a:solidFill>
              </a:rPr>
              <a:t>haemoconcentration</a:t>
            </a:r>
            <a:r>
              <a:rPr lang="en-US" sz="1800" dirty="0">
                <a:solidFill>
                  <a:srgbClr val="002060"/>
                </a:solidFill>
              </a:rPr>
              <a:t>) </a:t>
            </a:r>
          </a:p>
          <a:p>
            <a:r>
              <a:rPr lang="en-US" sz="1800" dirty="0">
                <a:solidFill>
                  <a:srgbClr val="002060"/>
                </a:solidFill>
              </a:rPr>
              <a:t>2. CRP (severity) </a:t>
            </a:r>
          </a:p>
          <a:p>
            <a:r>
              <a:rPr lang="en-US" sz="1800" dirty="0">
                <a:solidFill>
                  <a:srgbClr val="002060"/>
                </a:solidFill>
              </a:rPr>
              <a:t>3. Urea and electrolytes (</a:t>
            </a:r>
            <a:r>
              <a:rPr lang="en-US" sz="1800" dirty="0" err="1">
                <a:solidFill>
                  <a:srgbClr val="002060"/>
                </a:solidFill>
              </a:rPr>
              <a:t>hyponatraemia</a:t>
            </a:r>
            <a:r>
              <a:rPr lang="en-US" sz="1800" dirty="0">
                <a:solidFill>
                  <a:srgbClr val="002060"/>
                </a:solidFill>
              </a:rPr>
              <a:t> and </a:t>
            </a:r>
            <a:r>
              <a:rPr lang="en-US" sz="1800" dirty="0" err="1">
                <a:solidFill>
                  <a:srgbClr val="002060"/>
                </a:solidFill>
              </a:rPr>
              <a:t>hyperkalaemia</a:t>
            </a:r>
            <a:r>
              <a:rPr lang="en-US" sz="1800" dirty="0">
                <a:solidFill>
                  <a:srgbClr val="002060"/>
                </a:solidFill>
              </a:rPr>
              <a:t>) </a:t>
            </a:r>
          </a:p>
          <a:p>
            <a:r>
              <a:rPr lang="en-US" sz="1800" dirty="0">
                <a:solidFill>
                  <a:srgbClr val="002060"/>
                </a:solidFill>
              </a:rPr>
              <a:t>4. Serum osmolality (hyper-osmolality)</a:t>
            </a:r>
          </a:p>
          <a:p>
            <a:r>
              <a:rPr lang="en-US" sz="1800" dirty="0">
                <a:solidFill>
                  <a:srgbClr val="002060"/>
                </a:solidFill>
              </a:rPr>
              <a:t> 5. Liver function tests (elevated enzymes and reduced albumin) </a:t>
            </a:r>
          </a:p>
          <a:p>
            <a:r>
              <a:rPr lang="en-US" sz="1800" dirty="0">
                <a:solidFill>
                  <a:srgbClr val="002060"/>
                </a:solidFill>
              </a:rPr>
              <a:t>6. Coagulation profile (elevated fibrinogen and reduced </a:t>
            </a:r>
            <a:r>
              <a:rPr lang="en-US" sz="1800" dirty="0" err="1">
                <a:solidFill>
                  <a:srgbClr val="002060"/>
                </a:solidFill>
              </a:rPr>
              <a:t>antithrombin</a:t>
            </a:r>
            <a:r>
              <a:rPr lang="en-US" sz="1800" dirty="0">
                <a:solidFill>
                  <a:srgbClr val="002060"/>
                </a:solidFill>
              </a:rPr>
              <a:t>)</a:t>
            </a:r>
          </a:p>
          <a:p>
            <a:r>
              <a:rPr lang="en-US" sz="1800" dirty="0">
                <a:solidFill>
                  <a:srgbClr val="002060"/>
                </a:solidFill>
              </a:rPr>
              <a:t> 7. </a:t>
            </a:r>
            <a:r>
              <a:rPr lang="en-US" sz="1800" dirty="0" err="1">
                <a:solidFill>
                  <a:srgbClr val="002060"/>
                </a:solidFill>
              </a:rPr>
              <a:t>hCG</a:t>
            </a:r>
            <a:r>
              <a:rPr lang="en-US" sz="1800" dirty="0">
                <a:solidFill>
                  <a:srgbClr val="002060"/>
                </a:solidFill>
              </a:rPr>
              <a:t> (to determine outcome of treatment cycle) </a:t>
            </a:r>
          </a:p>
        </p:txBody>
      </p:sp>
    </p:spTree>
    <p:extLst>
      <p:ext uri="{BB962C8B-B14F-4D97-AF65-F5344CB8AC3E}">
        <p14:creationId xmlns:p14="http://schemas.microsoft.com/office/powerpoint/2010/main" val="3067540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45746"/>
            <a:ext cx="9144000" cy="5143500"/>
          </a:xfrm>
        </p:spPr>
      </p:pic>
    </p:spTree>
    <p:extLst>
      <p:ext uri="{BB962C8B-B14F-4D97-AF65-F5344CB8AC3E}">
        <p14:creationId xmlns:p14="http://schemas.microsoft.com/office/powerpoint/2010/main" val="1824642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702330" y="67955"/>
            <a:ext cx="7633742" cy="1119099"/>
          </a:xfrm>
        </p:spPr>
        <p:txBody>
          <a:bodyPr>
            <a:normAutofit/>
          </a:bodyPr>
          <a:lstStyle/>
          <a:p>
            <a:pPr eaLnBrk="1" hangingPunct="1">
              <a:defRPr/>
            </a:pPr>
            <a:r>
              <a:rPr lang="en-US" sz="3000" dirty="0"/>
              <a:t>U/S for diagnosis of ovarian </a:t>
            </a:r>
            <a:r>
              <a:rPr lang="en-US" sz="3000" dirty="0" err="1"/>
              <a:t>Hyperstimulation</a:t>
            </a:r>
            <a:r>
              <a:rPr lang="en-US" sz="3000" dirty="0"/>
              <a:t> Syndrome </a:t>
            </a:r>
          </a:p>
        </p:txBody>
      </p:sp>
      <p:pic>
        <p:nvPicPr>
          <p:cNvPr id="36868" name="Picture 4" descr="ohss"/>
          <p:cNvPicPr>
            <a:picLocks noChangeAspect="1" noChangeArrowheads="1"/>
          </p:cNvPicPr>
          <p:nvPr/>
        </p:nvPicPr>
        <p:blipFill>
          <a:blip r:embed="rId3" cstate="print"/>
          <a:srcRect/>
          <a:stretch>
            <a:fillRect/>
          </a:stretch>
        </p:blipFill>
        <p:spPr bwMode="auto">
          <a:xfrm>
            <a:off x="1505933" y="1032235"/>
            <a:ext cx="6165129" cy="4027356"/>
          </a:xfrm>
          <a:prstGeom prst="rect">
            <a:avLst/>
          </a:prstGeom>
          <a:noFill/>
          <a:ln w="9525">
            <a:noFill/>
            <a:miter lim="800000"/>
            <a:headEnd/>
            <a:tailEnd/>
          </a:ln>
        </p:spPr>
      </p:pic>
    </p:spTree>
    <p:extLst>
      <p:ext uri="{BB962C8B-B14F-4D97-AF65-F5344CB8AC3E}">
        <p14:creationId xmlns:p14="http://schemas.microsoft.com/office/powerpoint/2010/main" val="4069335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a:t>Treatment</a:t>
            </a:r>
          </a:p>
        </p:txBody>
      </p:sp>
      <p:sp>
        <p:nvSpPr>
          <p:cNvPr id="79875" name="Rectangle 3"/>
          <p:cNvSpPr>
            <a:spLocks noGrp="1" noChangeArrowheads="1"/>
          </p:cNvSpPr>
          <p:nvPr>
            <p:ph idx="1"/>
          </p:nvPr>
        </p:nvSpPr>
        <p:spPr>
          <a:xfrm>
            <a:off x="938758" y="1119801"/>
            <a:ext cx="7633742" cy="2695193"/>
          </a:xfrm>
        </p:spPr>
        <p:txBody>
          <a:bodyPr>
            <a:normAutofit fontScale="77500" lnSpcReduction="20000"/>
          </a:bodyPr>
          <a:lstStyle/>
          <a:p>
            <a:pPr eaLnBrk="1" hangingPunct="1">
              <a:lnSpc>
                <a:spcPct val="80000"/>
              </a:lnSpc>
              <a:defRPr/>
            </a:pPr>
            <a:endParaRPr lang="en-US" sz="2100" b="1" dirty="0">
              <a:solidFill>
                <a:srgbClr val="002060"/>
              </a:solidFill>
            </a:endParaRPr>
          </a:p>
          <a:p>
            <a:pPr algn="l" eaLnBrk="1" hangingPunct="1">
              <a:lnSpc>
                <a:spcPct val="80000"/>
              </a:lnSpc>
              <a:buFont typeface="Wingdings" pitchFamily="2" charset="2"/>
              <a:buNone/>
              <a:defRPr/>
            </a:pPr>
            <a:r>
              <a:rPr lang="en-US" sz="2100" b="1" dirty="0">
                <a:solidFill>
                  <a:srgbClr val="002060"/>
                </a:solidFill>
                <a:latin typeface="Arial Black" pitchFamily="34" charset="0"/>
              </a:rPr>
              <a:t>A- Mild cases:</a:t>
            </a:r>
            <a:r>
              <a:rPr lang="en-US" sz="2100" dirty="0">
                <a:solidFill>
                  <a:srgbClr val="002060"/>
                </a:solidFill>
              </a:rPr>
              <a:t> Spontaneous recovery within 2-3 Wk (conservative measures and follow up)</a:t>
            </a:r>
          </a:p>
          <a:p>
            <a:pPr>
              <a:lnSpc>
                <a:spcPct val="80000"/>
              </a:lnSpc>
              <a:defRPr/>
            </a:pPr>
            <a:r>
              <a:rPr lang="en-US" sz="2100" b="1" dirty="0">
                <a:solidFill>
                  <a:srgbClr val="002060"/>
                </a:solidFill>
              </a:rPr>
              <a:t>       adequate hydration</a:t>
            </a:r>
          </a:p>
          <a:p>
            <a:pPr>
              <a:lnSpc>
                <a:spcPct val="80000"/>
              </a:lnSpc>
              <a:defRPr/>
            </a:pPr>
            <a:r>
              <a:rPr lang="en-US" sz="2100" b="1" dirty="0">
                <a:solidFill>
                  <a:srgbClr val="002060"/>
                </a:solidFill>
              </a:rPr>
              <a:t>       dopamine agonist</a:t>
            </a:r>
          </a:p>
          <a:p>
            <a:pPr>
              <a:lnSpc>
                <a:spcPct val="80000"/>
              </a:lnSpc>
              <a:defRPr/>
            </a:pPr>
            <a:r>
              <a:rPr lang="en-US" sz="2100" b="1" dirty="0">
                <a:solidFill>
                  <a:srgbClr val="002060"/>
                </a:solidFill>
              </a:rPr>
              <a:t>      daily weigh and follow up</a:t>
            </a:r>
          </a:p>
          <a:p>
            <a:pPr algn="l" eaLnBrk="1" hangingPunct="1">
              <a:lnSpc>
                <a:spcPct val="80000"/>
              </a:lnSpc>
              <a:buFont typeface="Wingdings" pitchFamily="2" charset="2"/>
              <a:buNone/>
              <a:defRPr/>
            </a:pPr>
            <a:r>
              <a:rPr lang="en-US" sz="2100" b="1" dirty="0">
                <a:solidFill>
                  <a:srgbClr val="002060"/>
                </a:solidFill>
              </a:rPr>
              <a:t> </a:t>
            </a:r>
            <a:endParaRPr lang="en-US" sz="2100" b="1" dirty="0">
              <a:solidFill>
                <a:srgbClr val="002060"/>
              </a:solidFill>
              <a:latin typeface="Arial Black" pitchFamily="34" charset="0"/>
            </a:endParaRPr>
          </a:p>
          <a:p>
            <a:pPr algn="l" eaLnBrk="1" hangingPunct="1">
              <a:lnSpc>
                <a:spcPct val="80000"/>
              </a:lnSpc>
              <a:buFont typeface="Wingdings" pitchFamily="2" charset="2"/>
              <a:buNone/>
              <a:defRPr/>
            </a:pPr>
            <a:r>
              <a:rPr lang="en-US" sz="2100" b="1" dirty="0">
                <a:solidFill>
                  <a:srgbClr val="002060"/>
                </a:solidFill>
                <a:latin typeface="Arial Black" pitchFamily="34" charset="0"/>
              </a:rPr>
              <a:t>B- Moderate and severe cases:</a:t>
            </a:r>
            <a:endParaRPr lang="en-US" sz="2100" b="1" u="sng" dirty="0">
              <a:solidFill>
                <a:srgbClr val="002060"/>
              </a:solidFill>
              <a:latin typeface="Arial Black" pitchFamily="34" charset="0"/>
            </a:endParaRPr>
          </a:p>
          <a:p>
            <a:pPr algn="l" eaLnBrk="1" hangingPunct="1">
              <a:lnSpc>
                <a:spcPct val="80000"/>
              </a:lnSpc>
              <a:buFont typeface="Wingdings" pitchFamily="2" charset="2"/>
              <a:buNone/>
              <a:defRPr/>
            </a:pPr>
            <a:r>
              <a:rPr lang="en-US" sz="2100" b="1" dirty="0">
                <a:solidFill>
                  <a:srgbClr val="002060"/>
                </a:solidFill>
              </a:rPr>
              <a:t>      </a:t>
            </a:r>
            <a:r>
              <a:rPr lang="en-US" sz="2100" b="1" i="1" dirty="0">
                <a:solidFill>
                  <a:srgbClr val="002060"/>
                </a:solidFill>
              </a:rPr>
              <a:t>1-General treatment:</a:t>
            </a:r>
            <a:r>
              <a:rPr lang="en-US" sz="2100" dirty="0">
                <a:solidFill>
                  <a:srgbClr val="002060"/>
                </a:solidFill>
              </a:rPr>
              <a:t>                                                                                           </a:t>
            </a:r>
          </a:p>
          <a:p>
            <a:pPr algn="l" eaLnBrk="1" hangingPunct="1">
              <a:lnSpc>
                <a:spcPct val="80000"/>
              </a:lnSpc>
              <a:buFont typeface="Wingdings" pitchFamily="2" charset="2"/>
              <a:buNone/>
              <a:defRPr/>
            </a:pPr>
            <a:r>
              <a:rPr lang="en-US" sz="2100" dirty="0">
                <a:solidFill>
                  <a:srgbClr val="002060"/>
                </a:solidFill>
              </a:rPr>
              <a:t>        </a:t>
            </a:r>
            <a:r>
              <a:rPr lang="en-US" sz="2100" b="1" dirty="0">
                <a:solidFill>
                  <a:srgbClr val="002060"/>
                </a:solidFill>
              </a:rPr>
              <a:t>a- Hospitalization and reassurance</a:t>
            </a:r>
            <a:r>
              <a:rPr lang="en-US" sz="2100" dirty="0">
                <a:solidFill>
                  <a:srgbClr val="002060"/>
                </a:solidFill>
              </a:rPr>
              <a:t>.                                                                                        </a:t>
            </a:r>
          </a:p>
          <a:p>
            <a:pPr algn="l" eaLnBrk="1" hangingPunct="1">
              <a:lnSpc>
                <a:spcPct val="80000"/>
              </a:lnSpc>
              <a:buFont typeface="Wingdings" pitchFamily="2" charset="2"/>
              <a:buNone/>
              <a:defRPr/>
            </a:pPr>
            <a:r>
              <a:rPr lang="en-US" sz="2100" dirty="0">
                <a:solidFill>
                  <a:srgbClr val="002060"/>
                </a:solidFill>
              </a:rPr>
              <a:t>        </a:t>
            </a:r>
            <a:r>
              <a:rPr lang="en-US" sz="2100" b="1" dirty="0">
                <a:solidFill>
                  <a:srgbClr val="002060"/>
                </a:solidFill>
              </a:rPr>
              <a:t>b- Observations; (ICU)</a:t>
            </a:r>
          </a:p>
          <a:p>
            <a:pPr algn="l" eaLnBrk="1" hangingPunct="1">
              <a:lnSpc>
                <a:spcPct val="80000"/>
              </a:lnSpc>
              <a:buFont typeface="Wingdings" pitchFamily="2" charset="2"/>
              <a:buNone/>
              <a:defRPr/>
            </a:pPr>
            <a:r>
              <a:rPr lang="en-US" sz="2100" dirty="0">
                <a:solidFill>
                  <a:srgbClr val="002060"/>
                </a:solidFill>
              </a:rPr>
              <a:t>            </a:t>
            </a:r>
          </a:p>
        </p:txBody>
      </p:sp>
    </p:spTree>
    <p:extLst>
      <p:ext uri="{BB962C8B-B14F-4D97-AF65-F5344CB8AC3E}">
        <p14:creationId xmlns:p14="http://schemas.microsoft.com/office/powerpoint/2010/main" val="3256575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38758" y="116875"/>
            <a:ext cx="7633742" cy="1119099"/>
          </a:xfrm>
        </p:spPr>
        <p:txBody>
          <a:bodyPr/>
          <a:lstStyle/>
          <a:p>
            <a:pPr eaLnBrk="1" hangingPunct="1">
              <a:defRPr/>
            </a:pPr>
            <a:r>
              <a:rPr lang="en-US" b="0" u="sng" dirty="0"/>
              <a:t>Medical treatment</a:t>
            </a:r>
            <a:r>
              <a:rPr lang="en-US" b="0" dirty="0"/>
              <a:t>:</a:t>
            </a:r>
          </a:p>
        </p:txBody>
      </p:sp>
      <p:sp>
        <p:nvSpPr>
          <p:cNvPr id="80899" name="Rectangle 3"/>
          <p:cNvSpPr>
            <a:spLocks noGrp="1" noChangeArrowheads="1"/>
          </p:cNvSpPr>
          <p:nvPr>
            <p:ph idx="1"/>
          </p:nvPr>
        </p:nvSpPr>
        <p:spPr>
          <a:xfrm>
            <a:off x="755129" y="846338"/>
            <a:ext cx="7633742" cy="2695193"/>
          </a:xfrm>
        </p:spPr>
        <p:txBody>
          <a:bodyPr>
            <a:noAutofit/>
          </a:bodyPr>
          <a:lstStyle/>
          <a:p>
            <a:pPr algn="l" eaLnBrk="1" hangingPunct="1">
              <a:lnSpc>
                <a:spcPct val="80000"/>
              </a:lnSpc>
              <a:buFont typeface="Wingdings" pitchFamily="2" charset="2"/>
              <a:buNone/>
              <a:defRPr/>
            </a:pPr>
            <a:r>
              <a:rPr lang="en-US" sz="1400" b="1" dirty="0">
                <a:solidFill>
                  <a:srgbClr val="002060"/>
                </a:solidFill>
              </a:rPr>
              <a:t>a- Circulation and electrolytes:</a:t>
            </a:r>
            <a:r>
              <a:rPr lang="en-US" sz="1400" dirty="0">
                <a:solidFill>
                  <a:srgbClr val="002060"/>
                </a:solidFill>
              </a:rPr>
              <a:t>                                                                        </a:t>
            </a:r>
          </a:p>
          <a:p>
            <a:pPr algn="l" eaLnBrk="1" hangingPunct="1">
              <a:lnSpc>
                <a:spcPct val="80000"/>
              </a:lnSpc>
              <a:buFont typeface="Wingdings" pitchFamily="2" charset="2"/>
              <a:buNone/>
              <a:defRPr/>
            </a:pPr>
            <a:r>
              <a:rPr lang="en-US" sz="1400" dirty="0">
                <a:solidFill>
                  <a:srgbClr val="002060"/>
                </a:solidFill>
                <a:latin typeface="Arial"/>
              </a:rPr>
              <a:t>•</a:t>
            </a:r>
            <a:r>
              <a:rPr lang="en-US" sz="1400" dirty="0">
                <a:solidFill>
                  <a:srgbClr val="002060"/>
                </a:solidFill>
              </a:rPr>
              <a:t>  Preserve the intravascular volume and renal perfusion.</a:t>
            </a:r>
          </a:p>
          <a:p>
            <a:pPr algn="l" eaLnBrk="1" hangingPunct="1">
              <a:lnSpc>
                <a:spcPct val="80000"/>
              </a:lnSpc>
              <a:buFont typeface="Wingdings" pitchFamily="2" charset="2"/>
              <a:buNone/>
              <a:defRPr/>
            </a:pPr>
            <a:r>
              <a:rPr lang="en-US" sz="1400" dirty="0">
                <a:solidFill>
                  <a:srgbClr val="002060"/>
                </a:solidFill>
                <a:latin typeface="Arial"/>
              </a:rPr>
              <a:t>•</a:t>
            </a:r>
            <a:r>
              <a:rPr lang="en-US" sz="1400" dirty="0">
                <a:solidFill>
                  <a:srgbClr val="002060"/>
                </a:solidFill>
              </a:rPr>
              <a:t>  Done using colloid plasma expanders or human albumin, (effect is temporary)</a:t>
            </a:r>
          </a:p>
          <a:p>
            <a:pPr algn="l" eaLnBrk="1" hangingPunct="1">
              <a:lnSpc>
                <a:spcPct val="80000"/>
              </a:lnSpc>
              <a:buFont typeface="Wingdings" pitchFamily="2" charset="2"/>
              <a:buNone/>
              <a:defRPr/>
            </a:pPr>
            <a:r>
              <a:rPr lang="en-US" sz="1400" dirty="0">
                <a:solidFill>
                  <a:srgbClr val="002060"/>
                </a:solidFill>
                <a:latin typeface="Arial"/>
              </a:rPr>
              <a:t>•</a:t>
            </a:r>
            <a:r>
              <a:rPr lang="en-US" sz="1400" dirty="0">
                <a:solidFill>
                  <a:srgbClr val="002060"/>
                </a:solidFill>
              </a:rPr>
              <a:t>  Sodium and water restriction (non effective).</a:t>
            </a:r>
          </a:p>
          <a:p>
            <a:pPr algn="l" eaLnBrk="1" hangingPunct="1">
              <a:lnSpc>
                <a:spcPct val="80000"/>
              </a:lnSpc>
              <a:buFont typeface="Wingdings" pitchFamily="2" charset="2"/>
              <a:buNone/>
              <a:defRPr/>
            </a:pPr>
            <a:endParaRPr lang="en-US" sz="1400" dirty="0">
              <a:solidFill>
                <a:srgbClr val="002060"/>
              </a:solidFill>
            </a:endParaRPr>
          </a:p>
          <a:p>
            <a:pPr algn="l" eaLnBrk="1" hangingPunct="1">
              <a:lnSpc>
                <a:spcPct val="80000"/>
              </a:lnSpc>
              <a:buFont typeface="Wingdings" pitchFamily="2" charset="2"/>
              <a:buNone/>
              <a:defRPr/>
            </a:pPr>
            <a:r>
              <a:rPr lang="en-US" sz="1400" b="1" dirty="0">
                <a:solidFill>
                  <a:srgbClr val="002060"/>
                </a:solidFill>
              </a:rPr>
              <a:t>b-Symptomatic treatment:</a:t>
            </a:r>
          </a:p>
          <a:p>
            <a:pPr algn="l" eaLnBrk="1" hangingPunct="1">
              <a:lnSpc>
                <a:spcPct val="80000"/>
              </a:lnSpc>
              <a:buFont typeface="Wingdings" pitchFamily="2" charset="2"/>
              <a:buNone/>
              <a:defRPr/>
            </a:pPr>
            <a:r>
              <a:rPr lang="en-US" sz="1400" dirty="0">
                <a:solidFill>
                  <a:srgbClr val="002060"/>
                </a:solidFill>
              </a:rPr>
              <a:t>                  </a:t>
            </a:r>
            <a:r>
              <a:rPr lang="en-US" sz="1400" i="1" dirty="0">
                <a:solidFill>
                  <a:srgbClr val="002060"/>
                </a:solidFill>
              </a:rPr>
              <a:t>-Analgesia</a:t>
            </a:r>
            <a:r>
              <a:rPr lang="en-US" sz="1400" dirty="0">
                <a:solidFill>
                  <a:srgbClr val="002060"/>
                </a:solidFill>
              </a:rPr>
              <a:t>: </a:t>
            </a:r>
            <a:r>
              <a:rPr lang="en-US" sz="1400" dirty="0" err="1">
                <a:solidFill>
                  <a:srgbClr val="002060"/>
                </a:solidFill>
              </a:rPr>
              <a:t>paracetamol</a:t>
            </a:r>
            <a:r>
              <a:rPr lang="en-US" sz="1400" dirty="0">
                <a:solidFill>
                  <a:srgbClr val="002060"/>
                </a:solidFill>
              </a:rPr>
              <a:t> and </a:t>
            </a:r>
            <a:r>
              <a:rPr lang="en-US" sz="1400" dirty="0" err="1">
                <a:solidFill>
                  <a:srgbClr val="002060"/>
                </a:solidFill>
              </a:rPr>
              <a:t>opoids</a:t>
            </a:r>
            <a:r>
              <a:rPr lang="en-US" sz="1400" dirty="0">
                <a:solidFill>
                  <a:srgbClr val="002060"/>
                </a:solidFill>
              </a:rPr>
              <a:t>.  </a:t>
            </a:r>
          </a:p>
          <a:p>
            <a:pPr algn="l" eaLnBrk="1" hangingPunct="1">
              <a:lnSpc>
                <a:spcPct val="80000"/>
              </a:lnSpc>
              <a:buFont typeface="Wingdings" pitchFamily="2" charset="2"/>
              <a:buNone/>
              <a:defRPr/>
            </a:pPr>
            <a:r>
              <a:rPr lang="en-US" sz="1400" dirty="0">
                <a:solidFill>
                  <a:srgbClr val="002060"/>
                </a:solidFill>
              </a:rPr>
              <a:t>                  </a:t>
            </a:r>
            <a:r>
              <a:rPr lang="en-US" sz="1400" i="1" dirty="0">
                <a:solidFill>
                  <a:srgbClr val="002060"/>
                </a:solidFill>
              </a:rPr>
              <a:t>-</a:t>
            </a:r>
            <a:r>
              <a:rPr lang="en-US" sz="1400" i="1" dirty="0" err="1">
                <a:solidFill>
                  <a:srgbClr val="002060"/>
                </a:solidFill>
              </a:rPr>
              <a:t>Antiemetics</a:t>
            </a:r>
            <a:r>
              <a:rPr lang="en-US" sz="1400" i="1" dirty="0">
                <a:solidFill>
                  <a:srgbClr val="002060"/>
                </a:solidFill>
              </a:rPr>
              <a:t>:</a:t>
            </a:r>
            <a:r>
              <a:rPr lang="en-US" sz="1400" dirty="0">
                <a:solidFill>
                  <a:srgbClr val="002060"/>
                </a:solidFill>
              </a:rPr>
              <a:t> </a:t>
            </a:r>
            <a:r>
              <a:rPr lang="en-US" sz="1400" dirty="0" err="1">
                <a:solidFill>
                  <a:srgbClr val="002060"/>
                </a:solidFill>
              </a:rPr>
              <a:t>metoclopramid</a:t>
            </a:r>
            <a:r>
              <a:rPr lang="en-US" sz="1400" dirty="0">
                <a:solidFill>
                  <a:srgbClr val="002060"/>
                </a:solidFill>
              </a:rPr>
              <a:t>.</a:t>
            </a:r>
          </a:p>
          <a:p>
            <a:pPr algn="l" eaLnBrk="1" hangingPunct="1">
              <a:lnSpc>
                <a:spcPct val="80000"/>
              </a:lnSpc>
              <a:buFont typeface="Wingdings" pitchFamily="2" charset="2"/>
              <a:buNone/>
              <a:defRPr/>
            </a:pPr>
            <a:endParaRPr lang="en-US" sz="1400" dirty="0">
              <a:solidFill>
                <a:srgbClr val="002060"/>
              </a:solidFill>
            </a:endParaRPr>
          </a:p>
          <a:p>
            <a:pPr algn="l" eaLnBrk="1" hangingPunct="1">
              <a:lnSpc>
                <a:spcPct val="80000"/>
              </a:lnSpc>
              <a:buFont typeface="Wingdings" pitchFamily="2" charset="2"/>
              <a:buNone/>
              <a:defRPr/>
            </a:pPr>
            <a:endParaRPr lang="en-US" sz="1400" i="1" dirty="0">
              <a:solidFill>
                <a:srgbClr val="002060"/>
              </a:solidFill>
            </a:endParaRPr>
          </a:p>
        </p:txBody>
      </p:sp>
      <p:sp>
        <p:nvSpPr>
          <p:cNvPr id="3" name="Rectangle 3">
            <a:extLst>
              <a:ext uri="{FF2B5EF4-FFF2-40B4-BE49-F238E27FC236}">
                <a16:creationId xmlns:a16="http://schemas.microsoft.com/office/drawing/2014/main" id="{763A603C-4E5E-410D-13F0-AAC5B84E9680}"/>
              </a:ext>
            </a:extLst>
          </p:cNvPr>
          <p:cNvSpPr txBox="1">
            <a:spLocks noChangeArrowheads="1"/>
          </p:cNvSpPr>
          <p:nvPr/>
        </p:nvSpPr>
        <p:spPr>
          <a:xfrm>
            <a:off x="755129" y="2853710"/>
            <a:ext cx="7633742" cy="2695193"/>
          </a:xfrm>
          <a:prstGeom prst="rect">
            <a:avLst/>
          </a:prstGeom>
        </p:spPr>
        <p:txBody>
          <a:bodyPr vert="horz" lIns="91440" tIns="45720" rIns="91440" bIns="45720" rtlCol="0">
            <a:normAutofit/>
          </a:bodyPr>
          <a:lst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a:lstStyle>
          <a:p>
            <a:pPr marL="171450" marR="0" lvl="0" indent="-171450" algn="l" defTabSz="685800" rtl="0" eaLnBrk="1" fontAlgn="auto" latinLnBrk="0" hangingPunct="1">
              <a:lnSpc>
                <a:spcPct val="110000"/>
              </a:lnSpc>
              <a:spcBef>
                <a:spcPts val="525"/>
              </a:spcBef>
              <a:spcAft>
                <a:spcPts val="0"/>
              </a:spcAft>
              <a:buClr>
                <a:srgbClr val="0B082E"/>
              </a:buClr>
              <a:buSzTx/>
              <a:buFont typeface="Wingdings" pitchFamily="2" charset="2"/>
              <a:buNone/>
              <a:tabLst/>
              <a:defRPr/>
            </a:pP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c-Prevent TE{Thromboembolism} through:</a:t>
            </a:r>
          </a:p>
          <a:p>
            <a:pPr marL="171450" marR="0" lvl="0" indent="-171450" algn="l" defTabSz="685800" rtl="0" eaLnBrk="1" fontAlgn="auto" latinLnBrk="0" hangingPunct="1">
              <a:lnSpc>
                <a:spcPct val="110000"/>
              </a:lnSpc>
              <a:spcBef>
                <a:spcPts val="525"/>
              </a:spcBef>
              <a:spcAft>
                <a:spcPts val="0"/>
              </a:spcAft>
              <a:buClr>
                <a:srgbClr val="0B082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Anticoagulant therapy:   </a:t>
            </a:r>
            <a:r>
              <a:rPr kumimoji="0" lang="en-US" sz="1400" b="0" i="1"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a:t>
            </a:r>
          </a:p>
          <a:p>
            <a:pPr marL="171450" marR="0" lvl="0" indent="-171450" algn="l" defTabSz="685800" rtl="0" eaLnBrk="1" fontAlgn="auto" latinLnBrk="0" hangingPunct="1">
              <a:lnSpc>
                <a:spcPct val="110000"/>
              </a:lnSpc>
              <a:spcBef>
                <a:spcPts val="525"/>
              </a:spcBef>
              <a:spcAft>
                <a:spcPts val="0"/>
              </a:spcAft>
              <a:buClr>
                <a:srgbClr val="0B082E"/>
              </a:buClr>
              <a:buSzTx/>
              <a:buFont typeface="Arial" panose="020B0604020202020204" pitchFamily="34" charset="0"/>
              <a:buNone/>
              <a:tabLst/>
              <a:defRPr/>
            </a:pP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d- Antihistamines: was suggested to cause stabilization of capillary membrane.                  </a:t>
            </a:r>
          </a:p>
          <a:p>
            <a:pPr marL="171450" marR="0" lvl="0" indent="-171450" algn="l" defTabSz="685800" rtl="0" eaLnBrk="1" fontAlgn="auto" latinLnBrk="0" hangingPunct="1">
              <a:lnSpc>
                <a:spcPct val="110000"/>
              </a:lnSpc>
              <a:spcBef>
                <a:spcPts val="525"/>
              </a:spcBef>
              <a:spcAft>
                <a:spcPts val="0"/>
              </a:spcAft>
              <a:buClr>
                <a:srgbClr val="0B082E"/>
              </a:buClr>
              <a:buSzTx/>
              <a:buFont typeface="Arial" panose="020B0604020202020204" pitchFamily="34" charset="0"/>
              <a:buNone/>
              <a:tabLst/>
              <a:defRPr/>
            </a:pP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e- Dopamine: in </a:t>
            </a:r>
            <a:r>
              <a:rPr kumimoji="0" lang="en-US" sz="1400" b="1" i="0" u="none" strike="noStrike" kern="1200" cap="none" spc="0" normalizeH="0" baseline="0" noProof="0" dirty="0" err="1">
                <a:ln>
                  <a:noFill/>
                </a:ln>
                <a:solidFill>
                  <a:srgbClr val="002060"/>
                </a:solidFill>
                <a:effectLst/>
                <a:uLnTx/>
                <a:uFillTx/>
                <a:latin typeface="Gill Sans MT" panose="020B0502020104020203"/>
                <a:ea typeface="+mn-ea"/>
                <a:cs typeface="+mn-cs"/>
                <a:sym typeface="Arial"/>
              </a:rPr>
              <a:t>oliguric</a:t>
            </a: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cases to improve perfusion and avoid renal failure.</a:t>
            </a:r>
          </a:p>
          <a:p>
            <a:pPr marL="171450" marR="0" lvl="0" indent="-171450" algn="l" defTabSz="685800" rtl="0" eaLnBrk="1" fontAlgn="auto" latinLnBrk="0" hangingPunct="1">
              <a:lnSpc>
                <a:spcPct val="110000"/>
              </a:lnSpc>
              <a:spcBef>
                <a:spcPts val="525"/>
              </a:spcBef>
              <a:spcAft>
                <a:spcPts val="0"/>
              </a:spcAft>
              <a:buClr>
                <a:srgbClr val="0B082E"/>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endParaRPr>
          </a:p>
          <a:p>
            <a:pPr marL="171450" marR="0" lvl="0" indent="-171450" algn="l" defTabSz="685800" rtl="0" eaLnBrk="1" fontAlgn="auto" latinLnBrk="0" hangingPunct="1">
              <a:lnSpc>
                <a:spcPct val="110000"/>
              </a:lnSpc>
              <a:spcBef>
                <a:spcPts val="525"/>
              </a:spcBef>
              <a:spcAft>
                <a:spcPts val="0"/>
              </a:spcAft>
              <a:buClr>
                <a:srgbClr val="0B082E"/>
              </a:buClr>
              <a:buSzTx/>
              <a:buFont typeface="Wingdings" pitchFamily="2" charset="2"/>
              <a:buNone/>
              <a:tabLst/>
              <a:defRPr/>
            </a:pPr>
            <a:endParaRPr kumimoji="0" lang="en-US" sz="1400" b="0" i="1" u="none" strike="noStrike" kern="1200" cap="none" spc="0" normalizeH="0" baseline="0" noProof="0" dirty="0">
              <a:ln>
                <a:noFill/>
              </a:ln>
              <a:solidFill>
                <a:srgbClr val="002060"/>
              </a:solidFill>
              <a:effectLst/>
              <a:uLnTx/>
              <a:uFillTx/>
              <a:latin typeface="Gill Sans MT" panose="020B0502020104020203"/>
              <a:ea typeface="+mn-ea"/>
              <a:cs typeface="+mn-cs"/>
              <a:sym typeface="Arial"/>
            </a:endParaRPr>
          </a:p>
          <a:p>
            <a:pPr marL="171450" marR="0" lvl="0" indent="-171450" algn="l" defTabSz="685800" rtl="0" eaLnBrk="1" fontAlgn="auto" latinLnBrk="0" hangingPunct="1">
              <a:lnSpc>
                <a:spcPct val="110000"/>
              </a:lnSpc>
              <a:spcBef>
                <a:spcPts val="525"/>
              </a:spcBef>
              <a:spcAft>
                <a:spcPts val="0"/>
              </a:spcAft>
              <a:buClr>
                <a:srgbClr val="0B082E"/>
              </a:buClr>
              <a:buSzTx/>
              <a:buFont typeface="Wingdings" pitchFamily="2" charset="2"/>
              <a:buNone/>
              <a:tabLst/>
              <a:defRPr/>
            </a:pPr>
            <a:endPar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endParaRPr>
          </a:p>
        </p:txBody>
      </p:sp>
    </p:spTree>
    <p:extLst>
      <p:ext uri="{BB962C8B-B14F-4D97-AF65-F5344CB8AC3E}">
        <p14:creationId xmlns:p14="http://schemas.microsoft.com/office/powerpoint/2010/main" val="2620417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63DC7B2-DEE0-A39E-D89A-8621527E8E44}"/>
              </a:ext>
            </a:extLst>
          </p:cNvPr>
          <p:cNvSpPr txBox="1">
            <a:spLocks noChangeArrowheads="1"/>
          </p:cNvSpPr>
          <p:nvPr/>
        </p:nvSpPr>
        <p:spPr>
          <a:xfrm>
            <a:off x="914400" y="548638"/>
            <a:ext cx="8229600" cy="85725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825" b="0" i="0" u="sng" strike="noStrike" kern="1200" cap="all" spc="150" normalizeH="0" baseline="0" noProof="0" dirty="0">
                <a:ln>
                  <a:noFill/>
                </a:ln>
                <a:solidFill>
                  <a:srgbClr val="FF0000"/>
                </a:solidFill>
                <a:effectLst/>
                <a:uLnTx/>
                <a:uFillTx/>
                <a:latin typeface="Arial Black" pitchFamily="34" charset="0"/>
                <a:ea typeface="+mj-ea"/>
                <a:cs typeface="+mj-cs"/>
                <a:sym typeface="Arial"/>
              </a:rPr>
              <a:t>AVOID:</a:t>
            </a:r>
          </a:p>
        </p:txBody>
      </p:sp>
      <p:sp>
        <p:nvSpPr>
          <p:cNvPr id="7" name="Rectangle 3">
            <a:extLst>
              <a:ext uri="{FF2B5EF4-FFF2-40B4-BE49-F238E27FC236}">
                <a16:creationId xmlns:a16="http://schemas.microsoft.com/office/drawing/2014/main" id="{4DDCC6EB-5BFE-89D0-4BBD-798F698C5FD8}"/>
              </a:ext>
            </a:extLst>
          </p:cNvPr>
          <p:cNvSpPr txBox="1">
            <a:spLocks noChangeArrowheads="1"/>
          </p:cNvSpPr>
          <p:nvPr/>
        </p:nvSpPr>
        <p:spPr>
          <a:xfrm>
            <a:off x="977576" y="1405888"/>
            <a:ext cx="7001858" cy="3398044"/>
          </a:xfrm>
          <a:prstGeom prst="rect">
            <a:avLst/>
          </a:prstGeom>
        </p:spPr>
        <p:txBody>
          <a:bodyPr vert="horz" lIns="91440" tIns="45720" rIns="91440" bIns="45720" rtlCol="0">
            <a:normAutofit/>
          </a:bodyPr>
          <a:lst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a:lstStyle>
          <a:p>
            <a:pPr marL="171450" marR="0" lvl="0" indent="-171450" algn="l" defTabSz="685800" rtl="0" eaLnBrk="1" fontAlgn="auto" latinLnBrk="0" hangingPunct="1">
              <a:lnSpc>
                <a:spcPct val="110000"/>
              </a:lnSpc>
              <a:spcBef>
                <a:spcPts val="525"/>
              </a:spcBef>
              <a:spcAft>
                <a:spcPts val="0"/>
              </a:spcAft>
              <a:buClr>
                <a:srgbClr val="0B082E"/>
              </a:buClr>
              <a:buSzTx/>
              <a:buFont typeface="Wingdings" pitchFamily="2" charset="2"/>
              <a:buNone/>
              <a:tabLst/>
              <a:defRPr/>
            </a:pP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1- Anti-PG</a:t>
            </a:r>
            <a:r>
              <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disturb renal function.</a:t>
            </a:r>
          </a:p>
          <a:p>
            <a:pPr marL="171450" marR="0" lvl="0" indent="-171450" algn="l" defTabSz="685800" rtl="0" eaLnBrk="1" fontAlgn="auto" latinLnBrk="0" hangingPunct="1">
              <a:lnSpc>
                <a:spcPct val="110000"/>
              </a:lnSpc>
              <a:spcBef>
                <a:spcPts val="525"/>
              </a:spcBef>
              <a:spcAft>
                <a:spcPts val="0"/>
              </a:spcAft>
              <a:buClr>
                <a:srgbClr val="0B082E"/>
              </a:buClr>
              <a:buSzTx/>
              <a:buFont typeface="Wingdings" pitchFamily="2" charset="2"/>
              <a:buNone/>
              <a:tabLst/>
              <a:defRPr/>
            </a:pPr>
            <a:r>
              <a:rPr lang="en-US" sz="1400" b="1" dirty="0">
                <a:solidFill>
                  <a:srgbClr val="002060"/>
                </a:solidFill>
                <a:latin typeface="Gill Sans MT" panose="020B0502020104020203"/>
              </a:rPr>
              <a:t>2</a:t>
            </a: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Diuretics: </a:t>
            </a:r>
            <a:r>
              <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used only in pulmonary edema.      </a:t>
            </a:r>
          </a:p>
          <a:p>
            <a:pPr marL="171450" marR="0" lvl="0" indent="-171450" algn="l" defTabSz="685800" rtl="0" eaLnBrk="1" fontAlgn="auto" latinLnBrk="0" hangingPunct="1">
              <a:lnSpc>
                <a:spcPct val="110000"/>
              </a:lnSpc>
              <a:spcBef>
                <a:spcPts val="525"/>
              </a:spcBef>
              <a:spcAft>
                <a:spcPts val="0"/>
              </a:spcAft>
              <a:buClr>
                <a:srgbClr val="0B082E"/>
              </a:buClr>
              <a:buSzTx/>
              <a:buFont typeface="Wingdings" pitchFamily="2" charset="2"/>
              <a:buNone/>
              <a:tabLst/>
              <a:defRPr/>
            </a:pPr>
            <a:endPar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endParaRPr>
          </a:p>
          <a:p>
            <a:pPr marL="171450" marR="0" lvl="0" indent="-171450" algn="l" defTabSz="685800" rtl="0" eaLnBrk="1" fontAlgn="auto" latinLnBrk="0" hangingPunct="1">
              <a:lnSpc>
                <a:spcPct val="110000"/>
              </a:lnSpc>
              <a:spcBef>
                <a:spcPts val="525"/>
              </a:spcBef>
              <a:spcAft>
                <a:spcPts val="0"/>
              </a:spcAft>
              <a:buClr>
                <a:srgbClr val="0B082E"/>
              </a:buClr>
              <a:buSzTx/>
              <a:buFont typeface="Wingdings" pitchFamily="2" charset="2"/>
              <a:buNone/>
              <a:tabLst/>
              <a:defRPr/>
            </a:pP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NEVER</a:t>
            </a:r>
            <a:r>
              <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to use </a:t>
            </a:r>
            <a:r>
              <a:rPr kumimoji="0" lang="en-US" sz="1400" b="1"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Diuretics</a:t>
            </a:r>
            <a:r>
              <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before proper intravascular volume replacement to avoid further renal </a:t>
            </a:r>
            <a:r>
              <a:rPr kumimoji="0" lang="en-US" sz="1400" b="0" i="0" u="none" strike="noStrike" kern="1200" cap="none" spc="0" normalizeH="0" baseline="0" noProof="0" dirty="0" err="1">
                <a:ln>
                  <a:noFill/>
                </a:ln>
                <a:solidFill>
                  <a:srgbClr val="002060"/>
                </a:solidFill>
                <a:effectLst/>
                <a:uLnTx/>
                <a:uFillTx/>
                <a:latin typeface="Gill Sans MT" panose="020B0502020104020203"/>
                <a:ea typeface="+mn-ea"/>
                <a:cs typeface="+mn-cs"/>
                <a:sym typeface="Arial"/>
              </a:rPr>
              <a:t>hypoperfusion</a:t>
            </a:r>
            <a:r>
              <a:rPr kumimoji="0" lang="en-US" sz="1400" b="0" i="0" u="none" strike="noStrike" kern="1200" cap="none" spc="0" normalizeH="0" baseline="0" noProof="0" dirty="0">
                <a:ln>
                  <a:noFill/>
                </a:ln>
                <a:solidFill>
                  <a:srgbClr val="002060"/>
                </a:solidFill>
                <a:effectLst/>
                <a:uLnTx/>
                <a:uFillTx/>
                <a:latin typeface="Gill Sans MT" panose="020B0502020104020203"/>
                <a:ea typeface="+mn-ea"/>
                <a:cs typeface="+mn-cs"/>
                <a:sym typeface="Arial"/>
              </a:rPr>
              <a:t> </a:t>
            </a:r>
          </a:p>
        </p:txBody>
      </p:sp>
      <p:graphicFrame>
        <p:nvGraphicFramePr>
          <p:cNvPr id="9" name="Object 8">
            <a:extLst>
              <a:ext uri="{FF2B5EF4-FFF2-40B4-BE49-F238E27FC236}">
                <a16:creationId xmlns:a16="http://schemas.microsoft.com/office/drawing/2014/main" id="{F676A87C-5571-966D-B8B1-80A8C68412D7}"/>
              </a:ext>
            </a:extLst>
          </p:cNvPr>
          <p:cNvGraphicFramePr>
            <a:graphicFrameLocks noChangeAspect="1"/>
          </p:cNvGraphicFramePr>
          <p:nvPr/>
        </p:nvGraphicFramePr>
        <p:xfrm>
          <a:off x="5823264" y="548638"/>
          <a:ext cx="1999040" cy="1159035"/>
        </p:xfrm>
        <a:graphic>
          <a:graphicData uri="http://schemas.openxmlformats.org/presentationml/2006/ole">
            <mc:AlternateContent xmlns:mc="http://schemas.openxmlformats.org/markup-compatibility/2006">
              <mc:Choice xmlns:v="urn:schemas-microsoft-com:vml" Requires="v">
                <p:oleObj name="Clip" r:id="rId2" imgW="4808538" imgH="2787650" progId="">
                  <p:embed/>
                </p:oleObj>
              </mc:Choice>
              <mc:Fallback>
                <p:oleObj name="Clip" r:id="rId2" imgW="4808538" imgH="2787650" progId="">
                  <p:embed/>
                  <p:pic>
                    <p:nvPicPr>
                      <p:cNvPr id="9" name="Object 8">
                        <a:extLst>
                          <a:ext uri="{FF2B5EF4-FFF2-40B4-BE49-F238E27FC236}">
                            <a16:creationId xmlns:a16="http://schemas.microsoft.com/office/drawing/2014/main" id="{F676A87C-5571-966D-B8B1-80A8C68412D7}"/>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264" y="548638"/>
                        <a:ext cx="1999040" cy="1159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533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8731-D867-52C2-750F-35C022C4CFF4}"/>
              </a:ext>
            </a:extLst>
          </p:cNvPr>
          <p:cNvSpPr>
            <a:spLocks noGrp="1"/>
          </p:cNvSpPr>
          <p:nvPr>
            <p:ph type="title"/>
          </p:nvPr>
        </p:nvSpPr>
        <p:spPr/>
        <p:txBody>
          <a:bodyPr/>
          <a:lstStyle/>
          <a:p>
            <a:r>
              <a:rPr lang="en-US" dirty="0"/>
              <a:t>Clomiphene citrate </a:t>
            </a:r>
          </a:p>
        </p:txBody>
      </p:sp>
      <p:sp>
        <p:nvSpPr>
          <p:cNvPr id="3" name="Content Placeholder 2">
            <a:extLst>
              <a:ext uri="{FF2B5EF4-FFF2-40B4-BE49-F238E27FC236}">
                <a16:creationId xmlns:a16="http://schemas.microsoft.com/office/drawing/2014/main" id="{1129B021-2B31-6744-9611-9D778AB56571}"/>
              </a:ext>
            </a:extLst>
          </p:cNvPr>
          <p:cNvSpPr>
            <a:spLocks noGrp="1"/>
          </p:cNvSpPr>
          <p:nvPr>
            <p:ph idx="1"/>
          </p:nvPr>
        </p:nvSpPr>
        <p:spPr/>
        <p:txBody>
          <a:bodyPr/>
          <a:lstStyle/>
          <a:p>
            <a:r>
              <a:rPr lang="en-US" dirty="0"/>
              <a:t>• Mechanism of action: Estrogen antagonist and agonist, results in increased FSH and LH release due to its anti-estrogen effects at level of the hypothalamus </a:t>
            </a:r>
          </a:p>
          <a:p>
            <a:r>
              <a:rPr lang="en-US" dirty="0"/>
              <a:t>• Side effects: Hot flushes, visual symptoms (blurry vision, scotomata), headaches, mood swings </a:t>
            </a:r>
          </a:p>
          <a:p>
            <a:r>
              <a:rPr lang="en-US" dirty="0"/>
              <a:t>• Risks: Approximately 10% risk of multiple gestation </a:t>
            </a:r>
          </a:p>
          <a:p>
            <a:r>
              <a:rPr lang="en-US" dirty="0"/>
              <a:t>• Administration </a:t>
            </a:r>
          </a:p>
          <a:p>
            <a:pPr marL="0" indent="0">
              <a:buNone/>
            </a:pPr>
            <a:r>
              <a:rPr lang="en-US" dirty="0"/>
              <a:t>• Begin on cycle days 2-5 at a dose of 50 mg every day for 5 days </a:t>
            </a:r>
          </a:p>
          <a:p>
            <a:pPr marL="0" indent="0">
              <a:buNone/>
            </a:pPr>
            <a:r>
              <a:rPr lang="en-US" dirty="0"/>
              <a:t>• if ovulation doesn't occur in first cycle, increase to 100 mg</a:t>
            </a:r>
          </a:p>
        </p:txBody>
      </p:sp>
    </p:spTree>
    <p:extLst>
      <p:ext uri="{BB962C8B-B14F-4D97-AF65-F5344CB8AC3E}">
        <p14:creationId xmlns:p14="http://schemas.microsoft.com/office/powerpoint/2010/main" val="3638343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hangingPunct="1">
              <a:defRPr/>
            </a:pPr>
            <a:r>
              <a:rPr lang="en-US" sz="3000" u="sng" dirty="0"/>
              <a:t>Aspiration of ascetic fluid or pleural effusion:</a:t>
            </a:r>
          </a:p>
        </p:txBody>
      </p:sp>
      <p:sp>
        <p:nvSpPr>
          <p:cNvPr id="83971" name="Rectangle 3"/>
          <p:cNvSpPr>
            <a:spLocks noGrp="1" noChangeArrowheads="1"/>
          </p:cNvSpPr>
          <p:nvPr>
            <p:ph idx="1"/>
          </p:nvPr>
        </p:nvSpPr>
        <p:spPr/>
        <p:txBody>
          <a:bodyPr>
            <a:normAutofit fontScale="92500" lnSpcReduction="20000"/>
          </a:bodyPr>
          <a:lstStyle/>
          <a:p>
            <a:pPr eaLnBrk="1" hangingPunct="1">
              <a:lnSpc>
                <a:spcPct val="90000"/>
              </a:lnSpc>
              <a:defRPr/>
            </a:pPr>
            <a:endParaRPr lang="en-US" sz="1800" b="1" i="1" dirty="0">
              <a:solidFill>
                <a:srgbClr val="002060"/>
              </a:solidFill>
            </a:endParaRPr>
          </a:p>
          <a:p>
            <a:pPr algn="l" eaLnBrk="1" hangingPunct="1">
              <a:lnSpc>
                <a:spcPct val="90000"/>
              </a:lnSpc>
              <a:buFont typeface="Wingdings" pitchFamily="2" charset="2"/>
              <a:buNone/>
              <a:defRPr/>
            </a:pPr>
            <a:r>
              <a:rPr lang="en-US" sz="1800" b="1" i="1" dirty="0">
                <a:solidFill>
                  <a:srgbClr val="002060"/>
                </a:solidFill>
              </a:rPr>
              <a:t>*</a:t>
            </a:r>
            <a:r>
              <a:rPr lang="en-US" sz="1800" b="1" i="1" dirty="0">
                <a:solidFill>
                  <a:srgbClr val="002060"/>
                </a:solidFill>
                <a:latin typeface="Arial Black" pitchFamily="34" charset="0"/>
              </a:rPr>
              <a:t>Method:</a:t>
            </a:r>
            <a:endParaRPr lang="en-US" sz="1800" dirty="0">
              <a:solidFill>
                <a:srgbClr val="002060"/>
              </a:solidFill>
              <a:latin typeface="Arial Black" pitchFamily="34" charset="0"/>
            </a:endParaRPr>
          </a:p>
          <a:p>
            <a:pPr algn="l" eaLnBrk="1" hangingPunct="1">
              <a:lnSpc>
                <a:spcPct val="90000"/>
              </a:lnSpc>
              <a:buFont typeface="Wingdings" pitchFamily="2" charset="2"/>
              <a:buNone/>
              <a:defRPr/>
            </a:pPr>
            <a:r>
              <a:rPr lang="en-US" sz="1800" dirty="0">
                <a:solidFill>
                  <a:srgbClr val="002060"/>
                </a:solidFill>
              </a:rPr>
              <a:t>    -</a:t>
            </a:r>
            <a:r>
              <a:rPr lang="en-US" sz="1800" dirty="0" err="1">
                <a:solidFill>
                  <a:srgbClr val="002060"/>
                </a:solidFill>
              </a:rPr>
              <a:t>Paracentesis</a:t>
            </a:r>
            <a:r>
              <a:rPr lang="en-US" sz="1800" dirty="0">
                <a:solidFill>
                  <a:srgbClr val="002060"/>
                </a:solidFill>
              </a:rPr>
              <a:t> or </a:t>
            </a:r>
            <a:r>
              <a:rPr lang="en-US" sz="1800" dirty="0" err="1">
                <a:solidFill>
                  <a:srgbClr val="002060"/>
                </a:solidFill>
              </a:rPr>
              <a:t>transvaginal</a:t>
            </a:r>
            <a:r>
              <a:rPr lang="en-US" sz="1800" dirty="0">
                <a:solidFill>
                  <a:srgbClr val="002060"/>
                </a:solidFill>
              </a:rPr>
              <a:t> aspiration under U/S guidance. </a:t>
            </a:r>
          </a:p>
          <a:p>
            <a:pPr algn="l" eaLnBrk="1" hangingPunct="1">
              <a:lnSpc>
                <a:spcPct val="90000"/>
              </a:lnSpc>
              <a:buFont typeface="Wingdings" pitchFamily="2" charset="2"/>
              <a:buNone/>
              <a:defRPr/>
            </a:pPr>
            <a:r>
              <a:rPr lang="en-US" sz="1800" dirty="0">
                <a:solidFill>
                  <a:srgbClr val="002060"/>
                </a:solidFill>
              </a:rPr>
              <a:t>    -The amount of aspirate ranges from 200-1400 ml/session.</a:t>
            </a:r>
            <a:endParaRPr lang="en-US" sz="1800" b="1" i="1" dirty="0">
              <a:solidFill>
                <a:srgbClr val="002060"/>
              </a:solidFill>
            </a:endParaRPr>
          </a:p>
          <a:p>
            <a:pPr algn="l" eaLnBrk="1" hangingPunct="1">
              <a:lnSpc>
                <a:spcPct val="90000"/>
              </a:lnSpc>
              <a:buFont typeface="Wingdings" pitchFamily="2" charset="2"/>
              <a:buNone/>
              <a:defRPr/>
            </a:pPr>
            <a:r>
              <a:rPr lang="en-US" sz="1800" b="1" i="1" dirty="0">
                <a:solidFill>
                  <a:srgbClr val="002060"/>
                </a:solidFill>
                <a:latin typeface="Arial Black" pitchFamily="34" charset="0"/>
              </a:rPr>
              <a:t>*Advantages:</a:t>
            </a:r>
            <a:endParaRPr lang="en-US" sz="1800" dirty="0">
              <a:solidFill>
                <a:srgbClr val="002060"/>
              </a:solidFill>
              <a:latin typeface="Arial Black" pitchFamily="34" charset="0"/>
            </a:endParaRPr>
          </a:p>
          <a:p>
            <a:pPr algn="l" eaLnBrk="1" hangingPunct="1">
              <a:lnSpc>
                <a:spcPct val="90000"/>
              </a:lnSpc>
              <a:buFont typeface="Wingdings" pitchFamily="2" charset="2"/>
              <a:buNone/>
              <a:defRPr/>
            </a:pPr>
            <a:r>
              <a:rPr lang="en-US" sz="1800" dirty="0">
                <a:solidFill>
                  <a:srgbClr val="002060"/>
                </a:solidFill>
                <a:latin typeface="Arial"/>
              </a:rPr>
              <a:t>•</a:t>
            </a:r>
            <a:r>
              <a:rPr lang="en-US" sz="1800" dirty="0">
                <a:solidFill>
                  <a:srgbClr val="002060"/>
                </a:solidFill>
              </a:rPr>
              <a:t>   Improvement of respiration .</a:t>
            </a:r>
          </a:p>
          <a:p>
            <a:pPr algn="l" eaLnBrk="1" hangingPunct="1">
              <a:lnSpc>
                <a:spcPct val="90000"/>
              </a:lnSpc>
              <a:buFont typeface="Wingdings" pitchFamily="2" charset="2"/>
              <a:buNone/>
              <a:defRPr/>
            </a:pPr>
            <a:r>
              <a:rPr lang="en-US" sz="1800" dirty="0">
                <a:solidFill>
                  <a:srgbClr val="002060"/>
                </a:solidFill>
                <a:latin typeface="Arial"/>
              </a:rPr>
              <a:t>•</a:t>
            </a:r>
            <a:r>
              <a:rPr lang="en-US" sz="1800" dirty="0">
                <a:solidFill>
                  <a:srgbClr val="002060"/>
                </a:solidFill>
              </a:rPr>
              <a:t>   Decrease abdominal discomfort..</a:t>
            </a:r>
          </a:p>
          <a:p>
            <a:pPr algn="l" eaLnBrk="1" hangingPunct="1">
              <a:lnSpc>
                <a:spcPct val="90000"/>
              </a:lnSpc>
              <a:buFont typeface="Wingdings" pitchFamily="2" charset="2"/>
              <a:buNone/>
              <a:defRPr/>
            </a:pPr>
            <a:r>
              <a:rPr lang="en-US" sz="1800" dirty="0">
                <a:solidFill>
                  <a:srgbClr val="002060"/>
                </a:solidFill>
                <a:latin typeface="Arial"/>
              </a:rPr>
              <a:t>•</a:t>
            </a:r>
            <a:r>
              <a:rPr lang="en-US" sz="1800" dirty="0">
                <a:solidFill>
                  <a:srgbClr val="002060"/>
                </a:solidFill>
              </a:rPr>
              <a:t>  Increase venous return and COP.</a:t>
            </a:r>
          </a:p>
          <a:p>
            <a:pPr algn="l" eaLnBrk="1" hangingPunct="1">
              <a:lnSpc>
                <a:spcPct val="90000"/>
              </a:lnSpc>
              <a:buFont typeface="Wingdings" pitchFamily="2" charset="2"/>
              <a:buNone/>
              <a:defRPr/>
            </a:pPr>
            <a:r>
              <a:rPr lang="en-US" sz="1800" dirty="0">
                <a:solidFill>
                  <a:srgbClr val="002060"/>
                </a:solidFill>
                <a:latin typeface="Arial"/>
              </a:rPr>
              <a:t>•</a:t>
            </a:r>
            <a:r>
              <a:rPr lang="en-US" sz="1800" dirty="0">
                <a:solidFill>
                  <a:srgbClr val="002060"/>
                </a:solidFill>
              </a:rPr>
              <a:t>  Increase urine output and </a:t>
            </a:r>
            <a:r>
              <a:rPr lang="en-US" sz="1800" dirty="0" err="1">
                <a:solidFill>
                  <a:srgbClr val="002060"/>
                </a:solidFill>
              </a:rPr>
              <a:t>createnine</a:t>
            </a:r>
            <a:r>
              <a:rPr lang="en-US" sz="1800" dirty="0">
                <a:solidFill>
                  <a:srgbClr val="002060"/>
                </a:solidFill>
              </a:rPr>
              <a:t> clearance reflecting improving renal functions.</a:t>
            </a:r>
            <a:endParaRPr lang="en-US" sz="1800" b="1" i="1" dirty="0">
              <a:solidFill>
                <a:srgbClr val="002060"/>
              </a:solidFill>
            </a:endParaRPr>
          </a:p>
          <a:p>
            <a:pPr algn="l" eaLnBrk="1" hangingPunct="1">
              <a:lnSpc>
                <a:spcPct val="90000"/>
              </a:lnSpc>
              <a:buFont typeface="Wingdings" pitchFamily="2" charset="2"/>
              <a:buNone/>
              <a:defRPr/>
            </a:pPr>
            <a:r>
              <a:rPr lang="en-US" sz="1800" b="1" i="1" dirty="0">
                <a:solidFill>
                  <a:srgbClr val="002060"/>
                </a:solidFill>
              </a:rPr>
              <a:t> </a:t>
            </a:r>
            <a:endParaRPr lang="en-US" sz="1800" dirty="0">
              <a:solidFill>
                <a:srgbClr val="002060"/>
              </a:solidFill>
            </a:endParaRPr>
          </a:p>
        </p:txBody>
      </p:sp>
    </p:spTree>
    <p:extLst>
      <p:ext uri="{BB962C8B-B14F-4D97-AF65-F5344CB8AC3E}">
        <p14:creationId xmlns:p14="http://schemas.microsoft.com/office/powerpoint/2010/main" val="1324026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15208" y="207352"/>
            <a:ext cx="7633742" cy="1119099"/>
          </a:xfrm>
        </p:spPr>
        <p:txBody>
          <a:bodyPr>
            <a:normAutofit/>
          </a:bodyPr>
          <a:lstStyle/>
          <a:p>
            <a:pPr eaLnBrk="1" hangingPunct="1">
              <a:defRPr/>
            </a:pPr>
            <a:r>
              <a:rPr lang="en-US" sz="3200" b="0" u="sng" dirty="0"/>
              <a:t>Surgical treatment:</a:t>
            </a:r>
          </a:p>
        </p:txBody>
      </p:sp>
      <p:sp>
        <p:nvSpPr>
          <p:cNvPr id="84995" name="Rectangle 3"/>
          <p:cNvSpPr>
            <a:spLocks noGrp="1" noChangeArrowheads="1"/>
          </p:cNvSpPr>
          <p:nvPr>
            <p:ph idx="1"/>
          </p:nvPr>
        </p:nvSpPr>
        <p:spPr>
          <a:xfrm>
            <a:off x="847266" y="1034844"/>
            <a:ext cx="7633742" cy="2695193"/>
          </a:xfrm>
        </p:spPr>
        <p:txBody>
          <a:bodyPr>
            <a:normAutofit/>
          </a:bodyPr>
          <a:lstStyle/>
          <a:p>
            <a:pPr eaLnBrk="1" hangingPunct="1">
              <a:defRPr/>
            </a:pPr>
            <a:endParaRPr lang="en-US" sz="2000" dirty="0">
              <a:solidFill>
                <a:srgbClr val="002060"/>
              </a:solidFill>
            </a:endParaRPr>
          </a:p>
          <a:p>
            <a:pPr algn="l" eaLnBrk="1" hangingPunct="1">
              <a:buFont typeface="Wingdings" pitchFamily="2" charset="2"/>
              <a:buNone/>
              <a:defRPr/>
            </a:pPr>
            <a:r>
              <a:rPr lang="en-US" sz="2000" dirty="0">
                <a:solidFill>
                  <a:srgbClr val="002060"/>
                </a:solidFill>
              </a:rPr>
              <a:t>*</a:t>
            </a:r>
            <a:r>
              <a:rPr lang="en-US" sz="2000" b="1" i="1" dirty="0">
                <a:solidFill>
                  <a:srgbClr val="002060"/>
                </a:solidFill>
              </a:rPr>
              <a:t>Indications of surgery in severe OHSS:</a:t>
            </a:r>
            <a:endParaRPr lang="en-US" sz="2000" b="1" dirty="0">
              <a:solidFill>
                <a:srgbClr val="002060"/>
              </a:solidFill>
            </a:endParaRPr>
          </a:p>
          <a:p>
            <a:pPr algn="l" eaLnBrk="1" hangingPunct="1">
              <a:buFont typeface="Wingdings" pitchFamily="2" charset="2"/>
              <a:buNone/>
              <a:defRPr/>
            </a:pPr>
            <a:r>
              <a:rPr lang="en-US" sz="2000" dirty="0">
                <a:solidFill>
                  <a:srgbClr val="002060"/>
                </a:solidFill>
              </a:rPr>
              <a:t>a- Signs of </a:t>
            </a:r>
            <a:r>
              <a:rPr lang="en-US" sz="2000" dirty="0" err="1">
                <a:solidFill>
                  <a:srgbClr val="002060"/>
                </a:solidFill>
              </a:rPr>
              <a:t>intraperitoneal</a:t>
            </a:r>
            <a:r>
              <a:rPr lang="en-US" sz="2000" dirty="0">
                <a:solidFill>
                  <a:srgbClr val="002060"/>
                </a:solidFill>
              </a:rPr>
              <a:t> Hemorrhage and/or rupture of ovarian cyst.</a:t>
            </a:r>
          </a:p>
          <a:p>
            <a:pPr algn="l" eaLnBrk="1" hangingPunct="1">
              <a:buFont typeface="Wingdings" pitchFamily="2" charset="2"/>
              <a:buNone/>
              <a:defRPr/>
            </a:pPr>
            <a:r>
              <a:rPr lang="en-US" sz="2000" dirty="0">
                <a:solidFill>
                  <a:srgbClr val="002060"/>
                </a:solidFill>
              </a:rPr>
              <a:t>b- </a:t>
            </a:r>
            <a:r>
              <a:rPr lang="en-US" sz="2000" dirty="0" err="1">
                <a:solidFill>
                  <a:srgbClr val="002060"/>
                </a:solidFill>
              </a:rPr>
              <a:t>Adnexal</a:t>
            </a:r>
            <a:r>
              <a:rPr lang="en-US" sz="2000" dirty="0">
                <a:solidFill>
                  <a:srgbClr val="002060"/>
                </a:solidFill>
              </a:rPr>
              <a:t> torsion.</a:t>
            </a:r>
          </a:p>
          <a:p>
            <a:pPr algn="l" eaLnBrk="1" hangingPunct="1">
              <a:buNone/>
              <a:defRPr/>
            </a:pPr>
            <a:r>
              <a:rPr lang="en-US" sz="2000" dirty="0" err="1">
                <a:solidFill>
                  <a:srgbClr val="002060"/>
                </a:solidFill>
              </a:rPr>
              <a:t>Laparotomy</a:t>
            </a:r>
            <a:r>
              <a:rPr lang="en-US" sz="2000" dirty="0">
                <a:solidFill>
                  <a:srgbClr val="002060"/>
                </a:solidFill>
              </a:rPr>
              <a:t>: should always be avoided and if deemed necessary, measures are done to preserve (Ovary)</a:t>
            </a:r>
          </a:p>
          <a:p>
            <a:pPr algn="l" eaLnBrk="1" hangingPunct="1">
              <a:buFont typeface="Wingdings" pitchFamily="2" charset="2"/>
              <a:buNone/>
              <a:defRPr/>
            </a:pPr>
            <a:endParaRPr lang="en-US" sz="2000" dirty="0">
              <a:solidFill>
                <a:srgbClr val="002060"/>
              </a:solidFill>
            </a:endParaRPr>
          </a:p>
        </p:txBody>
      </p:sp>
    </p:spTree>
    <p:extLst>
      <p:ext uri="{BB962C8B-B14F-4D97-AF65-F5344CB8AC3E}">
        <p14:creationId xmlns:p14="http://schemas.microsoft.com/office/powerpoint/2010/main" val="546425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3BA03-C2D0-88DE-7DA4-1E449F906DC6}"/>
              </a:ext>
            </a:extLst>
          </p:cNvPr>
          <p:cNvSpPr>
            <a:spLocks noGrp="1"/>
          </p:cNvSpPr>
          <p:nvPr>
            <p:ph type="title"/>
          </p:nvPr>
        </p:nvSpPr>
        <p:spPr>
          <a:xfrm>
            <a:off x="893038" y="2012200"/>
            <a:ext cx="7633742" cy="1119099"/>
          </a:xfrm>
        </p:spPr>
        <p:txBody>
          <a:bodyPr/>
          <a:lstStyle/>
          <a:p>
            <a:pPr algn="ctr"/>
            <a:r>
              <a:rPr lang="en-US" dirty="0"/>
              <a:t>THANK YOU</a:t>
            </a:r>
          </a:p>
        </p:txBody>
      </p:sp>
    </p:spTree>
    <p:extLst>
      <p:ext uri="{BB962C8B-B14F-4D97-AF65-F5344CB8AC3E}">
        <p14:creationId xmlns:p14="http://schemas.microsoft.com/office/powerpoint/2010/main" val="398730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08B9-D9B7-5E2F-A743-C9867136DA8D}"/>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2E9A4101-78C2-9F23-6FF7-6B083B72B2FF}"/>
              </a:ext>
            </a:extLst>
          </p:cNvPr>
          <p:cNvSpPr>
            <a:spLocks noGrp="1"/>
          </p:cNvSpPr>
          <p:nvPr>
            <p:ph idx="1"/>
          </p:nvPr>
        </p:nvSpPr>
        <p:spPr/>
        <p:txBody>
          <a:bodyPr/>
          <a:lstStyle/>
          <a:p>
            <a:r>
              <a:rPr lang="en-US" dirty="0"/>
              <a:t>• Advise intercourse every other day for 1 week beginning 5 days after last day of medications, or time intercourse based on ovulation predictor kit OR intrauterine insemination (IUI) just before ovulation </a:t>
            </a:r>
          </a:p>
          <a:p>
            <a:r>
              <a:rPr lang="en-US" dirty="0"/>
              <a:t>• Can also check 2 1 -day serum progesterone level to confirm ovulation (ovulation if progesterone &gt;3 ng/mL) </a:t>
            </a:r>
          </a:p>
          <a:p>
            <a:r>
              <a:rPr lang="en-US" dirty="0"/>
              <a:t>• After six unsuccessful cycles, consider new treatment </a:t>
            </a:r>
          </a:p>
        </p:txBody>
      </p:sp>
    </p:spTree>
    <p:extLst>
      <p:ext uri="{BB962C8B-B14F-4D97-AF65-F5344CB8AC3E}">
        <p14:creationId xmlns:p14="http://schemas.microsoft.com/office/powerpoint/2010/main" val="418123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FCAF-F4D3-EC82-9D79-46D471B22E9D}"/>
              </a:ext>
            </a:extLst>
          </p:cNvPr>
          <p:cNvSpPr>
            <a:spLocks noGrp="1"/>
          </p:cNvSpPr>
          <p:nvPr>
            <p:ph type="title"/>
          </p:nvPr>
        </p:nvSpPr>
        <p:spPr/>
        <p:txBody>
          <a:bodyPr/>
          <a:lstStyle/>
          <a:p>
            <a:r>
              <a:rPr lang="en-US" dirty="0"/>
              <a:t>Aromatase inhibitor</a:t>
            </a:r>
          </a:p>
        </p:txBody>
      </p:sp>
      <p:sp>
        <p:nvSpPr>
          <p:cNvPr id="3" name="Content Placeholder 2">
            <a:extLst>
              <a:ext uri="{FF2B5EF4-FFF2-40B4-BE49-F238E27FC236}">
                <a16:creationId xmlns:a16="http://schemas.microsoft.com/office/drawing/2014/main" id="{6CF12AD9-2B92-FA66-2955-BDEA72948A8F}"/>
              </a:ext>
            </a:extLst>
          </p:cNvPr>
          <p:cNvSpPr>
            <a:spLocks noGrp="1"/>
          </p:cNvSpPr>
          <p:nvPr>
            <p:ph idx="1"/>
          </p:nvPr>
        </p:nvSpPr>
        <p:spPr/>
        <p:txBody>
          <a:bodyPr>
            <a:normAutofit/>
          </a:bodyPr>
          <a:lstStyle/>
          <a:p>
            <a:r>
              <a:rPr lang="en-US" dirty="0"/>
              <a:t>Letrozole ("</a:t>
            </a:r>
            <a:r>
              <a:rPr lang="en-US" dirty="0" err="1"/>
              <a:t>Femara</a:t>
            </a:r>
            <a:r>
              <a:rPr lang="en-US" dirty="0"/>
              <a:t>) </a:t>
            </a:r>
          </a:p>
          <a:p>
            <a:r>
              <a:rPr lang="en-US" dirty="0"/>
              <a:t>• Mechanism of action: Aromatase inhibitor: decreases estrogen negative feedback at level of hypothalamus, results in increased FSH. As follicle develops, negative feedback usually results in </a:t>
            </a:r>
            <a:r>
              <a:rPr lang="en-US" dirty="0" err="1"/>
              <a:t>monofollicular</a:t>
            </a:r>
            <a:r>
              <a:rPr lang="en-US" dirty="0"/>
              <a:t> development </a:t>
            </a:r>
          </a:p>
          <a:p>
            <a:r>
              <a:rPr lang="en-US" dirty="0"/>
              <a:t>• Administration: Begin 2.5-7.5 mg on days 2-5 for 5 days </a:t>
            </a:r>
          </a:p>
          <a:p>
            <a:r>
              <a:rPr lang="en-US" dirty="0"/>
              <a:t>• Side effects: Edema, hot flashes, headaches </a:t>
            </a:r>
          </a:p>
          <a:p>
            <a:r>
              <a:rPr lang="en-US" dirty="0"/>
              <a:t>• Higher live-birth and ovulation rates with letrozole compared with clomiphene. May be a lower twin pregnancy rate. </a:t>
            </a:r>
          </a:p>
        </p:txBody>
      </p:sp>
    </p:spTree>
    <p:extLst>
      <p:ext uri="{BB962C8B-B14F-4D97-AF65-F5344CB8AC3E}">
        <p14:creationId xmlns:p14="http://schemas.microsoft.com/office/powerpoint/2010/main" val="210169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2087-8D8B-4BD9-D46E-226D1857DA96}"/>
              </a:ext>
            </a:extLst>
          </p:cNvPr>
          <p:cNvSpPr>
            <a:spLocks noGrp="1"/>
          </p:cNvSpPr>
          <p:nvPr>
            <p:ph type="title"/>
          </p:nvPr>
        </p:nvSpPr>
        <p:spPr/>
        <p:txBody>
          <a:bodyPr/>
          <a:lstStyle/>
          <a:p>
            <a:r>
              <a:rPr lang="en-US" dirty="0"/>
              <a:t>gonadotropin</a:t>
            </a:r>
          </a:p>
        </p:txBody>
      </p:sp>
      <p:sp>
        <p:nvSpPr>
          <p:cNvPr id="3" name="Content Placeholder 2">
            <a:extLst>
              <a:ext uri="{FF2B5EF4-FFF2-40B4-BE49-F238E27FC236}">
                <a16:creationId xmlns:a16="http://schemas.microsoft.com/office/drawing/2014/main" id="{7CFAF027-91EF-C83F-7FFF-FA332BAC85D0}"/>
              </a:ext>
            </a:extLst>
          </p:cNvPr>
          <p:cNvSpPr>
            <a:spLocks noGrp="1"/>
          </p:cNvSpPr>
          <p:nvPr>
            <p:ph idx="1"/>
          </p:nvPr>
        </p:nvSpPr>
        <p:spPr>
          <a:xfrm>
            <a:off x="1115367" y="1256044"/>
            <a:ext cx="7646796" cy="3496825"/>
          </a:xfrm>
        </p:spPr>
        <p:txBody>
          <a:bodyPr>
            <a:normAutofit/>
          </a:bodyPr>
          <a:lstStyle/>
          <a:p>
            <a:pPr marL="0" indent="0">
              <a:buNone/>
            </a:pPr>
            <a:r>
              <a:rPr lang="en-US" dirty="0"/>
              <a:t> gonadotropin drugs commonly used for ovulation induction include:</a:t>
            </a:r>
          </a:p>
          <a:p>
            <a:r>
              <a:rPr lang="en-US" dirty="0"/>
              <a:t>Human Menopausal Gonadotropin (</a:t>
            </a:r>
            <a:r>
              <a:rPr lang="en-US" dirty="0" err="1"/>
              <a:t>hMG</a:t>
            </a:r>
            <a:r>
              <a:rPr lang="en-US" dirty="0"/>
              <a:t>)mixed FSH and LH:</a:t>
            </a:r>
          </a:p>
          <a:p>
            <a:pPr marL="0" indent="0">
              <a:buNone/>
            </a:pPr>
            <a:r>
              <a:rPr lang="en-US" dirty="0"/>
              <a:t>1-Menopur(urinary gonadotropins) : Contains both FSH and LH, stimulating ovarian follicle development</a:t>
            </a:r>
          </a:p>
          <a:p>
            <a:r>
              <a:rPr lang="en-US" dirty="0"/>
              <a:t>Human Menopausal Gonadotropin (</a:t>
            </a:r>
            <a:r>
              <a:rPr lang="en-US" dirty="0" err="1"/>
              <a:t>hMG</a:t>
            </a:r>
            <a:r>
              <a:rPr lang="en-US" dirty="0"/>
              <a:t>) works by supplying both follicle-stimulating hormone (FSH) and luteinizing hormone (LH) to stimulate ovarian function.</a:t>
            </a:r>
          </a:p>
          <a:p>
            <a:r>
              <a:rPr lang="en-US" dirty="0"/>
              <a:t>FSH Action: It promotes the growth and maturation of ovarian follicles, facilitating the development of eggs.</a:t>
            </a:r>
          </a:p>
          <a:p>
            <a:r>
              <a:rPr lang="en-US" dirty="0"/>
              <a:t>LH Action: It triggers the final maturation of follicles and stimulates ovulation by inducing the release of the mature egg.</a:t>
            </a:r>
          </a:p>
          <a:p>
            <a:pPr marL="257175" marR="0" lvl="0" indent="-257175" algn="l" defTabSz="342900" rtl="0" eaLnBrk="1" fontAlgn="auto" latinLnBrk="0" hangingPunct="1">
              <a:lnSpc>
                <a:spcPct val="100000"/>
              </a:lnSpc>
              <a:spcBef>
                <a:spcPts val="750"/>
              </a:spcBef>
              <a:spcAft>
                <a:spcPts val="0"/>
              </a:spcAft>
              <a:buClr>
                <a:srgbClr val="A53010"/>
              </a:buClr>
              <a:buSzTx/>
              <a:buFont typeface="Wingdings 3" charset="2"/>
              <a:buChar char=""/>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SE : Ovarian Hyperstimulation Syndrome / Multiple Pregnancies/Headaches/Mood Changes/Gastrointestinal Symptoms/Injection Site Reactions</a:t>
            </a:r>
          </a:p>
          <a:p>
            <a:endParaRPr lang="en-US" dirty="0"/>
          </a:p>
        </p:txBody>
      </p:sp>
    </p:spTree>
    <p:extLst>
      <p:ext uri="{BB962C8B-B14F-4D97-AF65-F5344CB8AC3E}">
        <p14:creationId xmlns:p14="http://schemas.microsoft.com/office/powerpoint/2010/main" val="347665716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4474</Words>
  <Application>Microsoft Office PowerPoint</Application>
  <PresentationFormat>On-screen Show (16:9)</PresentationFormat>
  <Paragraphs>367</Paragraphs>
  <Slides>62</Slides>
  <Notes>11</Notes>
  <HiddenSlides>0</HiddenSlides>
  <MMClips>0</MMClips>
  <ScaleCrop>false</ScaleCrop>
  <HeadingPairs>
    <vt:vector size="4" baseType="variant">
      <vt:variant>
        <vt:lpstr>Theme</vt:lpstr>
      </vt:variant>
      <vt:variant>
        <vt:i4>4</vt:i4>
      </vt:variant>
      <vt:variant>
        <vt:lpstr>Slide Titles</vt:lpstr>
      </vt:variant>
      <vt:variant>
        <vt:i4>62</vt:i4>
      </vt:variant>
    </vt:vector>
  </HeadingPairs>
  <TitlesOfParts>
    <vt:vector size="66" baseType="lpstr">
      <vt:lpstr>Wisp</vt:lpstr>
      <vt:lpstr>Office Theme</vt:lpstr>
      <vt:lpstr>انقلاب</vt:lpstr>
      <vt:lpstr>Badge</vt:lpstr>
      <vt:lpstr>Ovulation induction and assisted reproductive techniques</vt:lpstr>
      <vt:lpstr>Female Factor Infertility </vt:lpstr>
      <vt:lpstr>Ovarian causes</vt:lpstr>
      <vt:lpstr>PowerPoint Presentation</vt:lpstr>
      <vt:lpstr>PowerPoint Presentation</vt:lpstr>
      <vt:lpstr>Clomiphene citrate </vt:lpstr>
      <vt:lpstr>cont..</vt:lpstr>
      <vt:lpstr>Aromatase inhibitor</vt:lpstr>
      <vt:lpstr>gonadotropin</vt:lpstr>
      <vt:lpstr>PowerPoint Presentation</vt:lpstr>
      <vt:lpstr>PowerPoint Presentation</vt:lpstr>
      <vt:lpstr>In-vitro fertilization </vt:lpstr>
      <vt:lpstr>Introduction </vt:lpstr>
      <vt:lpstr>PowerPoint Presentation</vt:lpstr>
      <vt:lpstr>Steps involved in IVF process</vt:lpstr>
      <vt:lpstr>PowerPoint Presentation</vt:lpstr>
      <vt:lpstr>On day 21 of previous cycle(mid-luteal of previous cycle give long acting GnRH agonist  ( Deycapeptyl (3.75 mg i.m) OR Deycapeptyl 0.1mg/d sc OR Nafarlen intranasal spray 400mcg till menses then 200mcg )  *AIM:- for down regulation of pituitary gland to prevent spontaneous ”endogenous”LH surge that will cause ovulation   After 1 week( on day 28) period will occur.</vt:lpstr>
      <vt:lpstr>PowerPoint Presentation</vt:lpstr>
      <vt:lpstr>PowerPoint Presentation</vt:lpstr>
      <vt:lpstr>1. On day 2 of period start giving daily injections of low dose GnRH agonist (Decapeptyl0.1 mg s.c on D2 OR Gn D3 150-450iu.) 2. On day 3 of period start giving injectable ovulation induction agent. 3. At day 13 of period give HCG .</vt:lpstr>
      <vt:lpstr>PowerPoint Presentation</vt:lpstr>
      <vt:lpstr>Oocyte retrieval: should be done 36 hours after HCG (not beyond to avoid rupture and release of egg) by TVUS , under I.V sedation</vt:lpstr>
      <vt:lpstr>Luteal phase support:- Starting at the same day of oocyte retrieval  ***Progesterone ( best ) orally 300-800mg/d vaginally 100-600mg/d  injection 25-50 mg/d   For 5 weeks</vt:lpstr>
      <vt:lpstr>Insemination ( fertilization ) by 2 methods : A. Conventional IVF : *** If husband has good number of sperms , Semen is collected by masturbation ***then put 50,000-100,000 motile sperms in each test tube , and put one egg(after removing cumulus oophorus) in each , then wait for spontaneous fertilization to occur ***50-60% fertilization occur ***Achieves second meiotic division ***Extrude second polar body</vt:lpstr>
      <vt:lpstr>ICSI</vt:lpstr>
      <vt:lpstr>What is the ICSI</vt:lpstr>
      <vt:lpstr>(ICSI) differs from conventional(IVF)</vt:lpstr>
      <vt:lpstr>Indications of ICSI:</vt:lpstr>
      <vt:lpstr>Percutaneous Epididymal Sperm Aspiration</vt:lpstr>
      <vt:lpstr>Microsurgical Epididymal Sperm Aspiration</vt:lpstr>
      <vt:lpstr>Testicular Sperm Extraction</vt:lpstr>
      <vt:lpstr>Fertilization and pregnancy success rates with ICSI</vt:lpstr>
      <vt:lpstr>Disadvantages of ICSI</vt:lpstr>
      <vt:lpstr>Preimplantation genetic testing (PGT) </vt:lpstr>
      <vt:lpstr>Primary candidates for PGT </vt:lpstr>
      <vt:lpstr>Types of PGT </vt:lpstr>
      <vt:lpstr>PGT-A</vt:lpstr>
      <vt:lpstr>Advanced Maternal Age</vt:lpstr>
      <vt:lpstr>Recurrent Prergnancy Loss</vt:lpstr>
      <vt:lpstr>Recurrent IVF Failure </vt:lpstr>
      <vt:lpstr>Male factor infertility </vt:lpstr>
      <vt:lpstr>PGT-M</vt:lpstr>
      <vt:lpstr>PGT-SR </vt:lpstr>
      <vt:lpstr>Process</vt:lpstr>
      <vt:lpstr>Methods of assessing chromosomal constitution </vt:lpstr>
      <vt:lpstr>PowerPoint Presentation</vt:lpstr>
      <vt:lpstr>PowerPoint Presentation</vt:lpstr>
      <vt:lpstr>PowerPoint Presentation</vt:lpstr>
      <vt:lpstr>classification of OHSS</vt:lpstr>
      <vt:lpstr>Complications of OHSS:</vt:lpstr>
      <vt:lpstr>Risk factors </vt:lpstr>
      <vt:lpstr>PREDICTION OF OHSS:</vt:lpstr>
      <vt:lpstr>PREVENTION OF ohss:</vt:lpstr>
      <vt:lpstr>Diadnosis </vt:lpstr>
      <vt:lpstr>PowerPoint Presentation</vt:lpstr>
      <vt:lpstr>U/S for diagnosis of ovarian Hyperstimulation Syndrome </vt:lpstr>
      <vt:lpstr>Treatment</vt:lpstr>
      <vt:lpstr>Medical treatment:</vt:lpstr>
      <vt:lpstr>PowerPoint Presentation</vt:lpstr>
      <vt:lpstr>Aspiration of ascetic fluid or pleural effusion:</vt:lpstr>
      <vt:lpstr>Surgical treatment: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Infertility and assisted reproductive techniques</dc:title>
  <dc:creator>Lenovo</dc:creator>
  <cp:lastModifiedBy>Sadeel belal Abu halimeh</cp:lastModifiedBy>
  <cp:revision>10</cp:revision>
  <dcterms:modified xsi:type="dcterms:W3CDTF">2024-10-03T05:01:00Z</dcterms:modified>
</cp:coreProperties>
</file>