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23"/>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1" r:id="rId14"/>
    <p:sldId id="270" r:id="rId15"/>
    <p:sldId id="272" r:id="rId16"/>
    <p:sldId id="336" r:id="rId17"/>
    <p:sldId id="273" r:id="rId18"/>
    <p:sldId id="274" r:id="rId19"/>
    <p:sldId id="275" r:id="rId20"/>
    <p:sldId id="276" r:id="rId21"/>
    <p:sldId id="33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357F5-8072-4B54-944D-79B620B4EEBC}"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149CF-7FB8-443A-99DA-88F22A681DD2}" type="slidenum">
              <a:rPr lang="en-US" smtClean="0"/>
              <a:t>‹#›</a:t>
            </a:fld>
            <a:endParaRPr lang="en-US"/>
          </a:p>
        </p:txBody>
      </p:sp>
    </p:spTree>
    <p:extLst>
      <p:ext uri="{BB962C8B-B14F-4D97-AF65-F5344CB8AC3E}">
        <p14:creationId xmlns:p14="http://schemas.microsoft.com/office/powerpoint/2010/main" val="36599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A182-AF03-4CC8-94DC-C0726DF52A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7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AE1E626-6EB7-4D9A-AD4A-B54D1684CAD1}" type="datetime1">
              <a:rPr lang="en-US" smtClean="0"/>
              <a:t>2/23/2022</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01CF334-2D5C-4859-84A6-CA7E6E43FAEB}"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844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932EDF-E99E-4C68-AFCB-7A835B309D6D}"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0506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2D85F-A551-4C69-800A-8CFFA2306A88}"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0914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D24A36-10EA-4DE5-9251-C62AA44714D2}" type="datetime1">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533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5E95A85-13CC-45EA-B1A6-5B8E77AB646B}" type="datetime1">
              <a:rPr lang="en-US" smtClean="0"/>
              <a:t>2/23/2022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01CF334-2D5C-4859-84A6-CA7E6E43FAEB}"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898019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B71815-F531-4787-BA2A-626422C133AD}" type="datetime1">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1144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4885B-3C5C-43BB-9862-47948E5DF551}" type="datetime1">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72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3B6AF-AB61-4D8E-B7B7-705C5ACEBBCC}" type="datetime1">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2823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800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64E1AEED-2323-4359-853E-316DF6600362}" type="datetime1">
              <a:rPr lang="en-US" smtClean="0"/>
              <a:t>2/23/2022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401CF334-2D5C-4859-84A6-CA7E6E43FAEB}"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450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333AC2DF-F1FD-4724-A563-92BADFC82ECC}" type="datetime1">
              <a:rPr lang="en-US" smtClean="0"/>
              <a:t>2/23/2022</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5552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D20E2CF-D74B-4B51-899A-DCEA821C90C7}" type="datetime1">
              <a:rPr lang="en-US" smtClean="0"/>
              <a:t>2/23/2022</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01CF334-2D5C-4859-84A6-CA7E6E43FAEB}"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61422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tif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3.tiff"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4.tiff"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707" y="249383"/>
            <a:ext cx="10991984" cy="3431968"/>
          </a:xfrm>
        </p:spPr>
        <p:txBody>
          <a:bodyPr>
            <a:normAutofit fontScale="90000"/>
          </a:bodyPr>
          <a:lstStyle/>
          <a:p>
            <a:pPr algn="ctr"/>
            <a:r>
              <a:rPr lang="en-US" dirty="0"/>
              <a:t>Familial Mediterranean fever</a:t>
            </a:r>
          </a:p>
        </p:txBody>
      </p:sp>
      <p:sp>
        <p:nvSpPr>
          <p:cNvPr id="3" name="Subtitle 2"/>
          <p:cNvSpPr>
            <a:spLocks noGrp="1"/>
          </p:cNvSpPr>
          <p:nvPr>
            <p:ph type="subTitle" idx="1"/>
          </p:nvPr>
        </p:nvSpPr>
        <p:spPr>
          <a:xfrm>
            <a:off x="562707" y="3895106"/>
            <a:ext cx="11386637" cy="2328398"/>
          </a:xfrm>
        </p:spPr>
        <p:txBody>
          <a:bodyPr>
            <a:normAutofit lnSpcReduction="10000"/>
          </a:bodyPr>
          <a:lstStyle/>
          <a:p>
            <a:r>
              <a:rPr lang="en-US" sz="4800" dirty="0"/>
              <a:t>Created by:</a:t>
            </a:r>
            <a:endParaRPr lang="ar-SA" sz="4800" dirty="0"/>
          </a:p>
          <a:p>
            <a:r>
              <a:rPr lang="en-US" sz="4800" dirty="0" err="1"/>
              <a:t>Neama</a:t>
            </a:r>
            <a:r>
              <a:rPr lang="en-US" sz="4800" dirty="0"/>
              <a:t> abed</a:t>
            </a:r>
          </a:p>
          <a:p>
            <a:r>
              <a:rPr lang="en-US" sz="4800" dirty="0" err="1"/>
              <a:t>Loai</a:t>
            </a:r>
            <a:r>
              <a:rPr lang="en-US" sz="4800" dirty="0"/>
              <a:t> </a:t>
            </a:r>
            <a:r>
              <a:rPr lang="en-US" sz="4800" dirty="0" err="1"/>
              <a:t>moghrabi</a:t>
            </a:r>
            <a:endParaRPr lang="ar-SA" sz="4800" dirty="0"/>
          </a:p>
          <a:p>
            <a:endParaRPr lang="en-US" sz="4800" dirty="0"/>
          </a:p>
          <a:p>
            <a:endParaRPr lang="en-US" sz="4800" dirty="0"/>
          </a:p>
          <a:p>
            <a:endParaRPr lang="en-US" sz="4800" dirty="0"/>
          </a:p>
        </p:txBody>
      </p:sp>
    </p:spTree>
    <p:extLst>
      <p:ext uri="{BB962C8B-B14F-4D97-AF65-F5344CB8AC3E}">
        <p14:creationId xmlns:p14="http://schemas.microsoft.com/office/powerpoint/2010/main" val="232459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FB1243-D304-45AD-A235-F9557DD43E03}"/>
              </a:ext>
            </a:extLst>
          </p:cNvPr>
          <p:cNvSpPr>
            <a:spLocks noGrp="1"/>
          </p:cNvSpPr>
          <p:nvPr>
            <p:ph type="title"/>
          </p:nvPr>
        </p:nvSpPr>
        <p:spPr/>
        <p:txBody>
          <a:bodyPr/>
          <a:lstStyle/>
          <a:p>
            <a:r>
              <a:rPr lang="en-US" sz="4000" dirty="0"/>
              <a:t>Clinical manifestation:</a:t>
            </a:r>
            <a:endParaRPr lang="en-US" dirty="0"/>
          </a:p>
        </p:txBody>
      </p:sp>
      <p:sp>
        <p:nvSpPr>
          <p:cNvPr id="2" name="Content Placeholder 1">
            <a:extLst>
              <a:ext uri="{FF2B5EF4-FFF2-40B4-BE49-F238E27FC236}">
                <a16:creationId xmlns:a16="http://schemas.microsoft.com/office/drawing/2014/main" id="{6F055BBC-0853-447A-A3DB-4AF4D94B3220}"/>
              </a:ext>
            </a:extLst>
          </p:cNvPr>
          <p:cNvSpPr>
            <a:spLocks noGrp="1"/>
          </p:cNvSpPr>
          <p:nvPr>
            <p:ph idx="1"/>
          </p:nvPr>
        </p:nvSpPr>
        <p:spPr>
          <a:xfrm>
            <a:off x="1033153" y="1874517"/>
            <a:ext cx="10396847" cy="4716288"/>
          </a:xfrm>
        </p:spPr>
        <p:txBody>
          <a:bodyPr>
            <a:normAutofit lnSpcReduction="10000"/>
          </a:bodyPr>
          <a:lstStyle/>
          <a:p>
            <a:r>
              <a:rPr lang="en-US" b="1" dirty="0">
                <a:solidFill>
                  <a:schemeClr val="tx1"/>
                </a:solidFill>
              </a:rPr>
              <a:t>4. </a:t>
            </a:r>
            <a:r>
              <a:rPr lang="en-US" sz="2800" b="1" dirty="0">
                <a:solidFill>
                  <a:schemeClr val="tx1"/>
                </a:solidFill>
              </a:rPr>
              <a:t>Joint attacks: 25-75%</a:t>
            </a:r>
          </a:p>
          <a:p>
            <a:pPr>
              <a:buFont typeface="Wingdings" panose="05000000000000000000" pitchFamily="2" charset="2"/>
              <a:buChar char="Ø"/>
            </a:pPr>
            <a:endParaRPr lang="en-GB" altLang="en-US" dirty="0">
              <a:solidFill>
                <a:schemeClr val="tx1"/>
              </a:solidFill>
            </a:endParaRPr>
          </a:p>
          <a:p>
            <a:pPr>
              <a:buFont typeface="Wingdings" panose="05000000000000000000" pitchFamily="2" charset="2"/>
              <a:buChar char="Ø"/>
            </a:pPr>
            <a:r>
              <a:rPr lang="en-GB" altLang="en-US" sz="2800" dirty="0">
                <a:solidFill>
                  <a:schemeClr val="tx1"/>
                </a:solidFill>
              </a:rPr>
              <a:t>occur in 75% of patients .</a:t>
            </a:r>
          </a:p>
          <a:p>
            <a:pPr>
              <a:buFont typeface="Wingdings" panose="05000000000000000000" pitchFamily="2" charset="2"/>
              <a:buChar char="Ø"/>
            </a:pPr>
            <a:r>
              <a:rPr lang="en-GB" altLang="en-US" sz="2800" dirty="0">
                <a:solidFill>
                  <a:schemeClr val="tx1"/>
                </a:solidFill>
              </a:rPr>
              <a:t>Can be acute (one week) or chronic (more than a month)</a:t>
            </a:r>
          </a:p>
          <a:p>
            <a:pPr>
              <a:buFont typeface="Wingdings" panose="05000000000000000000" pitchFamily="2" charset="2"/>
              <a:buChar char="Ø"/>
            </a:pPr>
            <a:r>
              <a:rPr lang="en-GB" altLang="en-US" sz="2800" dirty="0">
                <a:solidFill>
                  <a:schemeClr val="tx1"/>
                </a:solidFill>
              </a:rPr>
              <a:t>mainly occur in large joints, especially in the lower limbs ( knee and ankle )</a:t>
            </a:r>
          </a:p>
          <a:p>
            <a:pPr>
              <a:buFont typeface="Wingdings" panose="05000000000000000000" pitchFamily="2" charset="2"/>
              <a:buChar char="Ø"/>
            </a:pPr>
            <a:r>
              <a:rPr lang="en-US" altLang="en-US" sz="2800" dirty="0">
                <a:solidFill>
                  <a:schemeClr val="tx1"/>
                </a:solidFill>
              </a:rPr>
              <a:t>the affected joint is tender, swollen, and held immobile </a:t>
            </a:r>
            <a:endParaRPr lang="tr-TR" altLang="en-US" sz="2800" dirty="0">
              <a:solidFill>
                <a:schemeClr val="tx1"/>
              </a:solidFill>
            </a:endParaRPr>
          </a:p>
          <a:p>
            <a:pPr>
              <a:buFont typeface="Wingdings" panose="05000000000000000000" pitchFamily="2" charset="2"/>
              <a:buChar char="Ø"/>
            </a:pPr>
            <a:r>
              <a:rPr lang="en-GB" altLang="en-US" sz="2800" dirty="0">
                <a:solidFill>
                  <a:schemeClr val="tx1"/>
                </a:solidFill>
              </a:rPr>
              <a:t>Permanent damage , radiographic changes and erosion in the joints are NOT expected </a:t>
            </a:r>
          </a:p>
          <a:p>
            <a:pPr marL="137160" indent="0">
              <a:buNone/>
            </a:pPr>
            <a:r>
              <a:rPr lang="en-US" sz="1800" b="1" dirty="0">
                <a:solidFill>
                  <a:schemeClr val="bg1"/>
                </a:solidFill>
              </a:rPr>
              <a:t> </a:t>
            </a:r>
          </a:p>
        </p:txBody>
      </p:sp>
    </p:spTree>
    <p:extLst>
      <p:ext uri="{BB962C8B-B14F-4D97-AF65-F5344CB8AC3E}">
        <p14:creationId xmlns:p14="http://schemas.microsoft.com/office/powerpoint/2010/main" val="6048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A788BC-35DF-4786-BFC1-970D2DA4B53A}"/>
              </a:ext>
            </a:extLst>
          </p:cNvPr>
          <p:cNvSpPr>
            <a:spLocks noGrp="1"/>
          </p:cNvSpPr>
          <p:nvPr>
            <p:ph type="title"/>
          </p:nvPr>
        </p:nvSpPr>
        <p:spPr/>
        <p:txBody>
          <a:bodyPr/>
          <a:lstStyle/>
          <a:p>
            <a:r>
              <a:rPr lang="en-US" sz="4400" dirty="0"/>
              <a:t>Clinical manifestation:</a:t>
            </a:r>
            <a:endParaRPr lang="en-US" dirty="0"/>
          </a:p>
        </p:txBody>
      </p:sp>
      <p:sp>
        <p:nvSpPr>
          <p:cNvPr id="2" name="Content Placeholder 1">
            <a:extLst>
              <a:ext uri="{FF2B5EF4-FFF2-40B4-BE49-F238E27FC236}">
                <a16:creationId xmlns:a16="http://schemas.microsoft.com/office/drawing/2014/main" id="{DFCCA145-8809-48A4-8E07-765E38FCA158}"/>
              </a:ext>
            </a:extLst>
          </p:cNvPr>
          <p:cNvSpPr>
            <a:spLocks noGrp="1"/>
          </p:cNvSpPr>
          <p:nvPr>
            <p:ph idx="1"/>
          </p:nvPr>
        </p:nvSpPr>
        <p:spPr>
          <a:xfrm>
            <a:off x="907294" y="1128451"/>
            <a:ext cx="10178322" cy="3593591"/>
          </a:xfrm>
        </p:spPr>
        <p:txBody>
          <a:bodyPr>
            <a:normAutofit/>
          </a:bodyPr>
          <a:lstStyle/>
          <a:p>
            <a:r>
              <a:rPr lang="en-US" sz="4000" b="1" dirty="0">
                <a:solidFill>
                  <a:schemeClr val="tx1"/>
                </a:solidFill>
              </a:rPr>
              <a:t>5. Cutaneous manifestation: 50%</a:t>
            </a:r>
          </a:p>
          <a:p>
            <a:endParaRPr lang="en-US" dirty="0">
              <a:solidFill>
                <a:schemeClr val="tx1"/>
              </a:solidFill>
            </a:endParaRPr>
          </a:p>
          <a:p>
            <a:pPr marL="137160" indent="0">
              <a:buNone/>
            </a:pPr>
            <a:r>
              <a:rPr lang="en-US" dirty="0">
                <a:solidFill>
                  <a:schemeClr val="tx1"/>
                </a:solidFill>
              </a:rPr>
              <a:t> </a:t>
            </a:r>
            <a:r>
              <a:rPr lang="en-US" sz="3600" dirty="0">
                <a:solidFill>
                  <a:schemeClr val="tx1"/>
                </a:solidFill>
              </a:rPr>
              <a:t>◦ The most characteristic is </a:t>
            </a:r>
            <a:r>
              <a:rPr lang="en-US" sz="3600" dirty="0">
                <a:solidFill>
                  <a:srgbClr val="C00000"/>
                </a:solidFill>
              </a:rPr>
              <a:t>erysipelas-like </a:t>
            </a:r>
            <a:r>
              <a:rPr lang="en-US" sz="3600" dirty="0">
                <a:solidFill>
                  <a:schemeClr val="tx1"/>
                </a:solidFill>
              </a:rPr>
              <a:t>erythema, a raised erythematous rash most common on dorsum of foot, ankle, or lower leg. </a:t>
            </a:r>
          </a:p>
        </p:txBody>
      </p:sp>
      <p:pic>
        <p:nvPicPr>
          <p:cNvPr id="4" name="Picture 3">
            <a:extLst>
              <a:ext uri="{FF2B5EF4-FFF2-40B4-BE49-F238E27FC236}">
                <a16:creationId xmlns:a16="http://schemas.microsoft.com/office/drawing/2014/main" id="{7F26756F-8DC3-BC48-8D59-0B9A043549BA}"/>
              </a:ext>
            </a:extLst>
          </p:cNvPr>
          <p:cNvPicPr>
            <a:picLocks noChangeAspect="1"/>
          </p:cNvPicPr>
          <p:nvPr/>
        </p:nvPicPr>
        <p:blipFill>
          <a:blip r:embed="rId2"/>
          <a:stretch>
            <a:fillRect/>
          </a:stretch>
        </p:blipFill>
        <p:spPr>
          <a:xfrm>
            <a:off x="9322130" y="3776354"/>
            <a:ext cx="2208809" cy="2719448"/>
          </a:xfrm>
          <a:prstGeom prst="rect">
            <a:avLst/>
          </a:prstGeom>
        </p:spPr>
      </p:pic>
    </p:spTree>
    <p:extLst>
      <p:ext uri="{BB962C8B-B14F-4D97-AF65-F5344CB8AC3E}">
        <p14:creationId xmlns:p14="http://schemas.microsoft.com/office/powerpoint/2010/main" val="121522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9421D-B0B7-4699-9FB1-0781AB14184A}"/>
              </a:ext>
            </a:extLst>
          </p:cNvPr>
          <p:cNvSpPr>
            <a:spLocks noGrp="1"/>
          </p:cNvSpPr>
          <p:nvPr>
            <p:ph type="title"/>
          </p:nvPr>
        </p:nvSpPr>
        <p:spPr/>
        <p:txBody>
          <a:bodyPr/>
          <a:lstStyle/>
          <a:p>
            <a:r>
              <a:rPr lang="en-US" sz="4400" dirty="0"/>
              <a:t>Clinical manifestation:</a:t>
            </a:r>
            <a:endParaRPr lang="en-US" dirty="0"/>
          </a:p>
        </p:txBody>
      </p:sp>
      <p:sp>
        <p:nvSpPr>
          <p:cNvPr id="2" name="Content Placeholder 1">
            <a:extLst>
              <a:ext uri="{FF2B5EF4-FFF2-40B4-BE49-F238E27FC236}">
                <a16:creationId xmlns:a16="http://schemas.microsoft.com/office/drawing/2014/main" id="{F31793F5-0604-48C7-8558-C12BF8CF0BFB}"/>
              </a:ext>
            </a:extLst>
          </p:cNvPr>
          <p:cNvSpPr>
            <a:spLocks noGrp="1"/>
          </p:cNvSpPr>
          <p:nvPr>
            <p:ph idx="1"/>
          </p:nvPr>
        </p:nvSpPr>
        <p:spPr>
          <a:xfrm>
            <a:off x="1085423" y="1668484"/>
            <a:ext cx="10178322" cy="4447308"/>
          </a:xfrm>
        </p:spPr>
        <p:txBody>
          <a:bodyPr>
            <a:normAutofit fontScale="92500" lnSpcReduction="20000"/>
          </a:bodyPr>
          <a:lstStyle/>
          <a:p>
            <a:r>
              <a:rPr lang="en-US" sz="3600" b="1" dirty="0">
                <a:solidFill>
                  <a:schemeClr val="tx1"/>
                </a:solidFill>
              </a:rPr>
              <a:t>6. Myalgia:</a:t>
            </a:r>
            <a:endParaRPr lang="en-US" dirty="0">
              <a:solidFill>
                <a:schemeClr val="tx1"/>
              </a:solidFill>
            </a:endParaRPr>
          </a:p>
          <a:p>
            <a:pPr marL="137160" indent="0">
              <a:buNone/>
            </a:pPr>
            <a:r>
              <a:rPr lang="en-US" sz="3200" dirty="0">
                <a:solidFill>
                  <a:schemeClr val="tx1"/>
                </a:solidFill>
              </a:rPr>
              <a:t>◦ Exercise-induced (nonfebrile) myalgia is common. </a:t>
            </a:r>
          </a:p>
          <a:p>
            <a:pPr marL="137160" indent="0">
              <a:buNone/>
            </a:pPr>
            <a:r>
              <a:rPr lang="en-US" sz="3200" dirty="0">
                <a:solidFill>
                  <a:schemeClr val="tx1"/>
                </a:solidFill>
              </a:rPr>
              <a:t>◦ A small % develop a protracted febrile myalgia lasting several weeks.</a:t>
            </a:r>
          </a:p>
          <a:p>
            <a:pPr marL="137160" indent="0">
              <a:buNone/>
            </a:pPr>
            <a:endParaRPr lang="en-US" dirty="0">
              <a:solidFill>
                <a:schemeClr val="tx1"/>
              </a:solidFill>
            </a:endParaRPr>
          </a:p>
          <a:p>
            <a:r>
              <a:rPr lang="en-US" sz="3600" b="1" dirty="0">
                <a:solidFill>
                  <a:schemeClr val="tx1"/>
                </a:solidFill>
              </a:rPr>
              <a:t> 7. Scrotal attacks: 5% </a:t>
            </a:r>
          </a:p>
          <a:p>
            <a:pPr marL="137160" indent="0">
              <a:buNone/>
            </a:pPr>
            <a:r>
              <a:rPr lang="en-US" sz="3200" dirty="0">
                <a:solidFill>
                  <a:schemeClr val="tx1"/>
                </a:solidFill>
              </a:rPr>
              <a:t>◦ Unilateral acute scrotal inflammation (of tunica vaginalis) may occur in prepubertal boys.</a:t>
            </a:r>
          </a:p>
          <a:p>
            <a:pPr marL="137160" indent="0">
              <a:buNone/>
            </a:pPr>
            <a:r>
              <a:rPr lang="en-US" sz="3200" dirty="0">
                <a:solidFill>
                  <a:schemeClr val="tx1"/>
                </a:solidFill>
              </a:rPr>
              <a:t>Might be mistaken for Testicular torsion.</a:t>
            </a:r>
          </a:p>
        </p:txBody>
      </p:sp>
    </p:spTree>
    <p:extLst>
      <p:ext uri="{BB962C8B-B14F-4D97-AF65-F5344CB8AC3E}">
        <p14:creationId xmlns:p14="http://schemas.microsoft.com/office/powerpoint/2010/main" val="15418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D90D7-3E99-4EB9-9D3B-9754A2C1F678}"/>
              </a:ext>
            </a:extLst>
          </p:cNvPr>
          <p:cNvSpPr>
            <a:spLocks noGrp="1"/>
          </p:cNvSpPr>
          <p:nvPr>
            <p:ph type="title"/>
          </p:nvPr>
        </p:nvSpPr>
        <p:spPr/>
        <p:txBody>
          <a:bodyPr/>
          <a:lstStyle/>
          <a:p>
            <a:r>
              <a:rPr lang="en-US" dirty="0"/>
              <a:t>Diagnosis and Investigations:</a:t>
            </a:r>
          </a:p>
        </p:txBody>
      </p:sp>
      <p:sp>
        <p:nvSpPr>
          <p:cNvPr id="2" name="Content Placeholder 1">
            <a:extLst>
              <a:ext uri="{FF2B5EF4-FFF2-40B4-BE49-F238E27FC236}">
                <a16:creationId xmlns:a16="http://schemas.microsoft.com/office/drawing/2014/main" id="{77B674EE-5CA6-4A4F-8953-BDA7C9709A1C}"/>
              </a:ext>
            </a:extLst>
          </p:cNvPr>
          <p:cNvSpPr>
            <a:spLocks noGrp="1"/>
          </p:cNvSpPr>
          <p:nvPr>
            <p:ph idx="1"/>
          </p:nvPr>
        </p:nvSpPr>
        <p:spPr/>
        <p:txBody>
          <a:bodyPr>
            <a:normAutofit/>
          </a:bodyPr>
          <a:lstStyle/>
          <a:p>
            <a:r>
              <a:rPr lang="en-US" sz="4000" dirty="0">
                <a:solidFill>
                  <a:schemeClr val="tx1"/>
                </a:solidFill>
              </a:rPr>
              <a:t>The diagnosis of Familial Mediterranean fever (FMF) is based on </a:t>
            </a:r>
            <a:r>
              <a:rPr lang="en-US" sz="4000" dirty="0">
                <a:solidFill>
                  <a:srgbClr val="C00000"/>
                </a:solidFill>
              </a:rPr>
              <a:t>Tel-Hashomer clinical criteria</a:t>
            </a:r>
            <a:r>
              <a:rPr lang="en-US" sz="4000" dirty="0">
                <a:solidFill>
                  <a:schemeClr val="tx1"/>
                </a:solidFill>
              </a:rPr>
              <a:t>, which is 2 or more major symptoms or 1 major plus 2 minor symptom .</a:t>
            </a:r>
            <a:endParaRPr lang="ar-JO" sz="4000" dirty="0">
              <a:solidFill>
                <a:schemeClr val="tx1"/>
              </a:solidFill>
            </a:endParaRPr>
          </a:p>
          <a:p>
            <a:endParaRPr lang="en-US" dirty="0"/>
          </a:p>
        </p:txBody>
      </p:sp>
    </p:spTree>
    <p:extLst>
      <p:ext uri="{BB962C8B-B14F-4D97-AF65-F5344CB8AC3E}">
        <p14:creationId xmlns:p14="http://schemas.microsoft.com/office/powerpoint/2010/main" val="23262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5E8E33-173B-4159-9C85-1E79316A624E}"/>
              </a:ext>
            </a:extLst>
          </p:cNvPr>
          <p:cNvSpPr>
            <a:spLocks noGrp="1"/>
          </p:cNvSpPr>
          <p:nvPr>
            <p:ph type="title"/>
          </p:nvPr>
        </p:nvSpPr>
        <p:spPr>
          <a:xfrm>
            <a:off x="609600" y="0"/>
            <a:ext cx="10972800" cy="1143000"/>
          </a:xfrm>
        </p:spPr>
        <p:txBody>
          <a:bodyPr/>
          <a:lstStyle/>
          <a:p>
            <a:r>
              <a:rPr lang="en-US" dirty="0"/>
              <a:t>Diagnosis and Investigations:</a:t>
            </a:r>
          </a:p>
        </p:txBody>
      </p:sp>
      <p:sp>
        <p:nvSpPr>
          <p:cNvPr id="2" name="Content Placeholder 1">
            <a:extLst>
              <a:ext uri="{FF2B5EF4-FFF2-40B4-BE49-F238E27FC236}">
                <a16:creationId xmlns:a16="http://schemas.microsoft.com/office/drawing/2014/main" id="{B717A863-FF0B-45AF-A165-9D21F50E65F8}"/>
              </a:ext>
            </a:extLst>
          </p:cNvPr>
          <p:cNvSpPr>
            <a:spLocks noGrp="1"/>
          </p:cNvSpPr>
          <p:nvPr>
            <p:ph idx="1"/>
          </p:nvPr>
        </p:nvSpPr>
        <p:spPr>
          <a:xfrm>
            <a:off x="527538" y="1074420"/>
            <a:ext cx="10972800" cy="4709160"/>
          </a:xfrm>
        </p:spPr>
        <p:txBody>
          <a:bodyPr>
            <a:normAutofit/>
          </a:bodyPr>
          <a:lstStyle/>
          <a:p>
            <a:r>
              <a:rPr lang="en-US" sz="4000" b="1" dirty="0">
                <a:solidFill>
                  <a:schemeClr val="bg1"/>
                </a:solidFill>
              </a:rPr>
              <a:t>Diagnostic criteria :</a:t>
            </a:r>
          </a:p>
        </p:txBody>
      </p:sp>
      <p:pic>
        <p:nvPicPr>
          <p:cNvPr id="4" name="صورة 10">
            <a:extLst>
              <a:ext uri="{FF2B5EF4-FFF2-40B4-BE49-F238E27FC236}">
                <a16:creationId xmlns:a16="http://schemas.microsoft.com/office/drawing/2014/main" id="{D917DB4B-55ED-4A15-8D01-3D58D392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79110" y="1776194"/>
            <a:ext cx="8903666" cy="4709160"/>
          </a:xfrm>
          <a:prstGeom prst="rect">
            <a:avLst/>
          </a:prstGeom>
        </p:spPr>
      </p:pic>
    </p:spTree>
    <p:extLst>
      <p:ext uri="{BB962C8B-B14F-4D97-AF65-F5344CB8AC3E}">
        <p14:creationId xmlns:p14="http://schemas.microsoft.com/office/powerpoint/2010/main" val="277761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5116A1-ECFE-419F-922C-67717AAD7F51}"/>
              </a:ext>
            </a:extLst>
          </p:cNvPr>
          <p:cNvSpPr>
            <a:spLocks noGrp="1"/>
          </p:cNvSpPr>
          <p:nvPr>
            <p:ph type="title"/>
          </p:nvPr>
        </p:nvSpPr>
        <p:spPr>
          <a:xfrm>
            <a:off x="1222574" y="85502"/>
            <a:ext cx="9994254" cy="746066"/>
          </a:xfrm>
        </p:spPr>
        <p:txBody>
          <a:bodyPr>
            <a:normAutofit fontScale="90000"/>
          </a:bodyPr>
          <a:lstStyle/>
          <a:p>
            <a:r>
              <a:rPr lang="en-US" dirty="0"/>
              <a:t>Diagnosis and Investigations:</a:t>
            </a:r>
          </a:p>
        </p:txBody>
      </p:sp>
      <p:sp>
        <p:nvSpPr>
          <p:cNvPr id="2" name="Content Placeholder 1">
            <a:extLst>
              <a:ext uri="{FF2B5EF4-FFF2-40B4-BE49-F238E27FC236}">
                <a16:creationId xmlns:a16="http://schemas.microsoft.com/office/drawing/2014/main" id="{0A49998E-F582-4217-B531-539B83F505A0}"/>
              </a:ext>
            </a:extLst>
          </p:cNvPr>
          <p:cNvSpPr>
            <a:spLocks noGrp="1"/>
          </p:cNvSpPr>
          <p:nvPr>
            <p:ph idx="1"/>
          </p:nvPr>
        </p:nvSpPr>
        <p:spPr>
          <a:xfrm>
            <a:off x="1068779" y="831568"/>
            <a:ext cx="10355283" cy="6519257"/>
          </a:xfrm>
        </p:spPr>
        <p:txBody>
          <a:bodyPr>
            <a:noAutofit/>
          </a:bodyPr>
          <a:lstStyle/>
          <a:p>
            <a:r>
              <a:rPr lang="en-US" sz="3600" dirty="0">
                <a:solidFill>
                  <a:schemeClr val="tx1"/>
                </a:solidFill>
              </a:rPr>
              <a:t>Diagnosis is made based on clinical manifestation and confirmed by molecular genetic testing</a:t>
            </a:r>
          </a:p>
          <a:p>
            <a:r>
              <a:rPr lang="en-US" sz="3600" dirty="0">
                <a:solidFill>
                  <a:schemeClr val="tx1"/>
                </a:solidFill>
              </a:rPr>
              <a:t>Lab features during attacks are consistent with acute inflammation .</a:t>
            </a:r>
          </a:p>
          <a:p>
            <a:r>
              <a:rPr lang="en-US" sz="3600" dirty="0">
                <a:solidFill>
                  <a:schemeClr val="tx1"/>
                </a:solidFill>
              </a:rPr>
              <a:t>↑ WBC’s, ↑ Plt (in children) </a:t>
            </a:r>
          </a:p>
          <a:p>
            <a:r>
              <a:rPr lang="en-US" sz="3600" dirty="0">
                <a:solidFill>
                  <a:schemeClr val="tx1"/>
                </a:solidFill>
              </a:rPr>
              <a:t>↑ CRP/ ESR , fibrinogen, haptoglobin &amp; serum immunoglobulins. </a:t>
            </a:r>
          </a:p>
          <a:p>
            <a:r>
              <a:rPr lang="en-US" sz="3600" dirty="0">
                <a:solidFill>
                  <a:schemeClr val="tx1"/>
                </a:solidFill>
              </a:rPr>
              <a:t>Transient albuminuria &amp; hematuria may be seen</a:t>
            </a:r>
            <a:r>
              <a:rPr lang="en-US" sz="4000" dirty="0">
                <a:solidFill>
                  <a:schemeClr val="tx1"/>
                </a:solidFill>
              </a:rPr>
              <a:t>.</a:t>
            </a:r>
          </a:p>
        </p:txBody>
      </p:sp>
    </p:spTree>
    <p:extLst>
      <p:ext uri="{BB962C8B-B14F-4D97-AF65-F5344CB8AC3E}">
        <p14:creationId xmlns:p14="http://schemas.microsoft.com/office/powerpoint/2010/main" val="193064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F03F89-A1DE-42BB-837B-358305812CA0}"/>
              </a:ext>
            </a:extLst>
          </p:cNvPr>
          <p:cNvSpPr>
            <a:spLocks noGrp="1"/>
          </p:cNvSpPr>
          <p:nvPr>
            <p:ph type="title"/>
          </p:nvPr>
        </p:nvSpPr>
        <p:spPr>
          <a:xfrm>
            <a:off x="1106789" y="180504"/>
            <a:ext cx="10178322" cy="769521"/>
          </a:xfrm>
        </p:spPr>
        <p:txBody>
          <a:bodyPr>
            <a:normAutofit fontScale="90000"/>
          </a:bodyPr>
          <a:lstStyle/>
          <a:p>
            <a:r>
              <a:rPr lang="en-US" dirty="0"/>
              <a:t>Complications:</a:t>
            </a:r>
          </a:p>
        </p:txBody>
      </p:sp>
      <p:sp>
        <p:nvSpPr>
          <p:cNvPr id="2" name="Content Placeholder 1">
            <a:extLst>
              <a:ext uri="{FF2B5EF4-FFF2-40B4-BE49-F238E27FC236}">
                <a16:creationId xmlns:a16="http://schemas.microsoft.com/office/drawing/2014/main" id="{E988C1BB-4309-404D-962A-FC84C5E883AE}"/>
              </a:ext>
            </a:extLst>
          </p:cNvPr>
          <p:cNvSpPr>
            <a:spLocks noGrp="1"/>
          </p:cNvSpPr>
          <p:nvPr>
            <p:ph idx="1"/>
          </p:nvPr>
        </p:nvSpPr>
        <p:spPr>
          <a:xfrm>
            <a:off x="890649" y="855024"/>
            <a:ext cx="10539351" cy="5902036"/>
          </a:xfrm>
        </p:spPr>
        <p:txBody>
          <a:bodyPr>
            <a:normAutofit fontScale="70000" lnSpcReduction="20000"/>
          </a:bodyPr>
          <a:lstStyle/>
          <a:p>
            <a:pPr marL="0" indent="0">
              <a:lnSpc>
                <a:spcPct val="160000"/>
              </a:lnSpc>
              <a:buNone/>
            </a:pPr>
            <a:r>
              <a:rPr lang="en-US" sz="2800" b="1" i="0" dirty="0">
                <a:solidFill>
                  <a:srgbClr val="111111"/>
                </a:solidFill>
                <a:effectLst/>
                <a:latin typeface="Helvetica" panose="020B0604020202020204" pitchFamily="34" charset="0"/>
              </a:rPr>
              <a:t>Abnormal protein in the blood.</a:t>
            </a:r>
            <a:r>
              <a:rPr lang="en-US" sz="2800" b="0" i="0" dirty="0">
                <a:solidFill>
                  <a:srgbClr val="111111"/>
                </a:solidFill>
                <a:effectLst/>
                <a:latin typeface="Helvetica" panose="020B0604020202020204" pitchFamily="34" charset="0"/>
              </a:rPr>
              <a:t> During attacks of familial Mediterranean fever, your body may produce an abnormal protein (amyloid A). The protein can accumulate in your body and cause organ damage (amyloidosis).</a:t>
            </a:r>
            <a:r>
              <a:rPr lang="en-US" sz="2800" dirty="0">
                <a:solidFill>
                  <a:srgbClr val="C00000"/>
                </a:solidFill>
              </a:rPr>
              <a:t> </a:t>
            </a:r>
          </a:p>
          <a:p>
            <a:pPr marL="0" indent="0">
              <a:lnSpc>
                <a:spcPct val="160000"/>
              </a:lnSpc>
              <a:buNone/>
            </a:pPr>
            <a:r>
              <a:rPr lang="en-US" sz="2800" b="1" i="0" dirty="0">
                <a:solidFill>
                  <a:srgbClr val="111111"/>
                </a:solidFill>
                <a:effectLst/>
                <a:latin typeface="Helvetica" panose="020B0604020202020204" pitchFamily="34" charset="0"/>
              </a:rPr>
              <a:t>Kidney damage.</a:t>
            </a:r>
            <a:r>
              <a:rPr lang="en-US" sz="2800" b="0" i="0" dirty="0">
                <a:solidFill>
                  <a:srgbClr val="111111"/>
                </a:solidFill>
                <a:effectLst/>
                <a:latin typeface="Helvetica" panose="020B0604020202020204" pitchFamily="34" charset="0"/>
              </a:rPr>
              <a:t> Amyloidosis can damage the kidneys, causing nephrotic syndrome. Nephrotic syndrome occurs when your kidneys' filtering systems (glomeruli) are damaged. People with this condition may lose large amounts of protein in their urine (proteinuria). Nephrotic syndrome can lead to blood clots in your kidneys (renal vein thrombosis) or </a:t>
            </a:r>
            <a:r>
              <a:rPr lang="en-US" sz="2800" dirty="0">
                <a:solidFill>
                  <a:srgbClr val="C00000"/>
                </a:solidFill>
              </a:rPr>
              <a:t>Chronic Renal Failure</a:t>
            </a:r>
            <a:r>
              <a:rPr lang="en-US" sz="2800" b="0" i="0" dirty="0">
                <a:solidFill>
                  <a:srgbClr val="111111"/>
                </a:solidFill>
                <a:effectLst/>
                <a:latin typeface="Helvetica" panose="020B0604020202020204" pitchFamily="34" charset="0"/>
              </a:rPr>
              <a:t>.</a:t>
            </a:r>
            <a:r>
              <a:rPr lang="en-US" sz="2800" dirty="0">
                <a:solidFill>
                  <a:srgbClr val="C00000"/>
                </a:solidFill>
              </a:rPr>
              <a:t>       Most common cause of death in chronic cases.</a:t>
            </a:r>
            <a:endParaRPr lang="en-US" sz="2800" b="0" i="0" dirty="0">
              <a:solidFill>
                <a:srgbClr val="111111"/>
              </a:solidFill>
              <a:effectLst/>
              <a:latin typeface="Helvetica" panose="020B0604020202020204" pitchFamily="34" charset="0"/>
            </a:endParaRPr>
          </a:p>
          <a:p>
            <a:pPr marL="0" indent="0">
              <a:lnSpc>
                <a:spcPct val="160000"/>
              </a:lnSpc>
              <a:buNone/>
            </a:pPr>
            <a:r>
              <a:rPr lang="en-US" sz="2800" b="1" i="0" dirty="0">
                <a:solidFill>
                  <a:srgbClr val="111111"/>
                </a:solidFill>
                <a:effectLst/>
                <a:latin typeface="Helvetica" panose="020B0604020202020204" pitchFamily="34" charset="0"/>
              </a:rPr>
              <a:t>Infertility in women.</a:t>
            </a:r>
            <a:r>
              <a:rPr lang="en-US" sz="2800" b="0" i="0" dirty="0">
                <a:solidFill>
                  <a:srgbClr val="111111"/>
                </a:solidFill>
                <a:effectLst/>
                <a:latin typeface="Helvetica" panose="020B0604020202020204" pitchFamily="34" charset="0"/>
              </a:rPr>
              <a:t> Inflammation caused by familial Mediterranean fever may also affect the female reproductive organs, causing infertility.</a:t>
            </a:r>
          </a:p>
          <a:p>
            <a:pPr marL="0" indent="0">
              <a:lnSpc>
                <a:spcPct val="160000"/>
              </a:lnSpc>
              <a:buNone/>
            </a:pPr>
            <a:r>
              <a:rPr lang="en-US" sz="2800" b="1" i="0" dirty="0">
                <a:solidFill>
                  <a:srgbClr val="111111"/>
                </a:solidFill>
                <a:effectLst/>
                <a:latin typeface="Helvetica" panose="020B0604020202020204" pitchFamily="34" charset="0"/>
              </a:rPr>
              <a:t>Joint pain.</a:t>
            </a:r>
            <a:r>
              <a:rPr lang="en-US" sz="2800" b="0" i="0" dirty="0">
                <a:solidFill>
                  <a:srgbClr val="111111"/>
                </a:solidFill>
                <a:effectLst/>
                <a:latin typeface="Helvetica" panose="020B0604020202020204" pitchFamily="34" charset="0"/>
              </a:rPr>
              <a:t> Arthritis is common in people with familial Mediterranean fever. The most commonly affected joints are the knees, ankles, hips and elbows.</a:t>
            </a:r>
          </a:p>
          <a:p>
            <a:pPr marL="0" indent="0">
              <a:lnSpc>
                <a:spcPct val="120000"/>
              </a:lnSpc>
              <a:buNone/>
            </a:pPr>
            <a:endParaRPr lang="en-US" dirty="0"/>
          </a:p>
        </p:txBody>
      </p:sp>
      <p:sp>
        <p:nvSpPr>
          <p:cNvPr id="4" name="Right Arrow 3">
            <a:extLst>
              <a:ext uri="{FF2B5EF4-FFF2-40B4-BE49-F238E27FC236}">
                <a16:creationId xmlns:a16="http://schemas.microsoft.com/office/drawing/2014/main" id="{8EA0F324-EEF5-084B-BF6C-D97FC0BFEE96}"/>
              </a:ext>
            </a:extLst>
          </p:cNvPr>
          <p:cNvSpPr/>
          <p:nvPr/>
        </p:nvSpPr>
        <p:spPr>
          <a:xfrm>
            <a:off x="3218214" y="4138550"/>
            <a:ext cx="486888" cy="249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00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80B436-1016-4E92-8EDC-32A2F21F5A7E}"/>
              </a:ext>
            </a:extLst>
          </p:cNvPr>
          <p:cNvSpPr>
            <a:spLocks noGrp="1"/>
          </p:cNvSpPr>
          <p:nvPr>
            <p:ph type="title"/>
          </p:nvPr>
        </p:nvSpPr>
        <p:spPr>
          <a:xfrm>
            <a:off x="1251678" y="382385"/>
            <a:ext cx="10178322" cy="781397"/>
          </a:xfrm>
        </p:spPr>
        <p:txBody>
          <a:bodyPr>
            <a:normAutofit fontScale="90000"/>
          </a:bodyPr>
          <a:lstStyle/>
          <a:p>
            <a:r>
              <a:rPr lang="en-US" dirty="0"/>
              <a:t>Treatment:</a:t>
            </a:r>
            <a:br>
              <a:rPr lang="en-US" dirty="0"/>
            </a:br>
            <a:endParaRPr lang="en-US" dirty="0"/>
          </a:p>
        </p:txBody>
      </p:sp>
      <p:sp>
        <p:nvSpPr>
          <p:cNvPr id="2" name="Content Placeholder 1">
            <a:extLst>
              <a:ext uri="{FF2B5EF4-FFF2-40B4-BE49-F238E27FC236}">
                <a16:creationId xmlns:a16="http://schemas.microsoft.com/office/drawing/2014/main" id="{A6E25D87-BC66-45DF-A7ED-6A91560C362E}"/>
              </a:ext>
            </a:extLst>
          </p:cNvPr>
          <p:cNvSpPr>
            <a:spLocks noGrp="1"/>
          </p:cNvSpPr>
          <p:nvPr>
            <p:ph idx="1"/>
          </p:nvPr>
        </p:nvSpPr>
        <p:spPr>
          <a:xfrm>
            <a:off x="1080655" y="1306285"/>
            <a:ext cx="10545288" cy="5153891"/>
          </a:xfrm>
        </p:spPr>
        <p:txBody>
          <a:bodyPr>
            <a:normAutofit lnSpcReduction="10000"/>
          </a:bodyPr>
          <a:lstStyle/>
          <a:p>
            <a:pPr marL="3794760" lvl="8" indent="0" rtl="1">
              <a:buNone/>
            </a:pPr>
            <a:r>
              <a:rPr lang="en-US" sz="3300" dirty="0">
                <a:solidFill>
                  <a:srgbClr val="C00000"/>
                </a:solidFill>
              </a:rPr>
              <a:t>There is no cure for FMF</a:t>
            </a:r>
          </a:p>
          <a:p>
            <a:pPr marL="137160" indent="0" algn="ctr">
              <a:buNone/>
            </a:pPr>
            <a:r>
              <a:rPr lang="en-US" sz="4400" b="1" dirty="0">
                <a:solidFill>
                  <a:schemeClr val="tx1"/>
                </a:solidFill>
              </a:rPr>
              <a:t>Aim of treatment:</a:t>
            </a:r>
          </a:p>
          <a:p>
            <a:pPr marL="137160" indent="0">
              <a:buNone/>
            </a:pPr>
            <a:r>
              <a:rPr lang="en-US" sz="3600" dirty="0">
                <a:solidFill>
                  <a:schemeClr val="tx1"/>
                </a:solidFill>
              </a:rPr>
              <a:t>1- Symptomatic relief of the acute attacks</a:t>
            </a:r>
          </a:p>
          <a:p>
            <a:pPr marL="137160" indent="0">
              <a:buNone/>
            </a:pPr>
            <a:endParaRPr lang="en-US" sz="3600" dirty="0">
              <a:solidFill>
                <a:schemeClr val="tx1"/>
              </a:solidFill>
            </a:endParaRPr>
          </a:p>
          <a:p>
            <a:pPr marL="137160" indent="0">
              <a:buNone/>
            </a:pPr>
            <a:r>
              <a:rPr lang="en-US" sz="3600" dirty="0">
                <a:solidFill>
                  <a:schemeClr val="tx1"/>
                </a:solidFill>
              </a:rPr>
              <a:t> 2- Prevent or reduce recurrent episodes </a:t>
            </a:r>
          </a:p>
          <a:p>
            <a:pPr marL="137160" indent="0">
              <a:buNone/>
            </a:pPr>
            <a:endParaRPr lang="en-US" sz="3600" dirty="0">
              <a:solidFill>
                <a:schemeClr val="tx1"/>
              </a:solidFill>
            </a:endParaRPr>
          </a:p>
          <a:p>
            <a:pPr marL="137160" indent="0">
              <a:buNone/>
            </a:pPr>
            <a:r>
              <a:rPr lang="en-US" sz="3600" dirty="0">
                <a:solidFill>
                  <a:schemeClr val="tx1"/>
                </a:solidFill>
              </a:rPr>
              <a:t>3- Prevention of the development and progression of amyloidosis</a:t>
            </a:r>
          </a:p>
        </p:txBody>
      </p:sp>
    </p:spTree>
    <p:extLst>
      <p:ext uri="{BB962C8B-B14F-4D97-AF65-F5344CB8AC3E}">
        <p14:creationId xmlns:p14="http://schemas.microsoft.com/office/powerpoint/2010/main" val="14102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65E27-45A0-4DD4-872A-B1EA1CB61CEA}"/>
              </a:ext>
            </a:extLst>
          </p:cNvPr>
          <p:cNvSpPr>
            <a:spLocks noGrp="1"/>
          </p:cNvSpPr>
          <p:nvPr>
            <p:ph type="title"/>
          </p:nvPr>
        </p:nvSpPr>
        <p:spPr/>
        <p:txBody>
          <a:bodyPr/>
          <a:lstStyle/>
          <a:p>
            <a:r>
              <a:rPr lang="en-US" dirty="0"/>
              <a:t>Treatment:</a:t>
            </a:r>
          </a:p>
        </p:txBody>
      </p:sp>
      <p:sp>
        <p:nvSpPr>
          <p:cNvPr id="2" name="Content Placeholder 1">
            <a:extLst>
              <a:ext uri="{FF2B5EF4-FFF2-40B4-BE49-F238E27FC236}">
                <a16:creationId xmlns:a16="http://schemas.microsoft.com/office/drawing/2014/main" id="{076DCC68-61D1-4FE1-8B0B-AF80FD8C3495}"/>
              </a:ext>
            </a:extLst>
          </p:cNvPr>
          <p:cNvSpPr>
            <a:spLocks noGrp="1"/>
          </p:cNvSpPr>
          <p:nvPr>
            <p:ph idx="1"/>
          </p:nvPr>
        </p:nvSpPr>
        <p:spPr>
          <a:xfrm>
            <a:off x="1140030" y="1347850"/>
            <a:ext cx="10640292" cy="4981698"/>
          </a:xfrm>
        </p:spPr>
        <p:txBody>
          <a:bodyPr>
            <a:normAutofit/>
          </a:bodyPr>
          <a:lstStyle/>
          <a:p>
            <a:r>
              <a:rPr lang="en-US" sz="3200" dirty="0">
                <a:solidFill>
                  <a:schemeClr val="tx1"/>
                </a:solidFill>
              </a:rPr>
              <a:t>Attacks are self-limiting, require analgesia &amp; NSAIDs (e.g. diclofenac). </a:t>
            </a:r>
          </a:p>
          <a:p>
            <a:endParaRPr lang="en-US" sz="3200" dirty="0">
              <a:solidFill>
                <a:schemeClr val="tx1"/>
              </a:solidFill>
            </a:endParaRPr>
          </a:p>
          <a:p>
            <a:r>
              <a:rPr lang="en-US" sz="3200" dirty="0">
                <a:solidFill>
                  <a:schemeClr val="tx1"/>
                </a:solidFill>
              </a:rPr>
              <a:t> </a:t>
            </a:r>
            <a:r>
              <a:rPr lang="en-US" sz="3200" b="1" dirty="0">
                <a:solidFill>
                  <a:srgbClr val="C00000"/>
                </a:solidFill>
              </a:rPr>
              <a:t>Colchicine</a:t>
            </a:r>
            <a:r>
              <a:rPr lang="en-US" sz="3200" dirty="0">
                <a:solidFill>
                  <a:schemeClr val="tx1"/>
                </a:solidFill>
              </a:rPr>
              <a:t> is the </a:t>
            </a:r>
            <a:r>
              <a:rPr lang="en-US" sz="3200" dirty="0">
                <a:solidFill>
                  <a:srgbClr val="C00000"/>
                </a:solidFill>
              </a:rPr>
              <a:t>drug of choice </a:t>
            </a:r>
            <a:r>
              <a:rPr lang="en-US" sz="3200" dirty="0">
                <a:solidFill>
                  <a:schemeClr val="tx1"/>
                </a:solidFill>
              </a:rPr>
              <a:t>for FMF ( prophylaxis and mainstay)</a:t>
            </a:r>
          </a:p>
          <a:p>
            <a:r>
              <a:rPr lang="en-US" sz="3200" dirty="0">
                <a:solidFill>
                  <a:schemeClr val="tx1"/>
                </a:solidFill>
              </a:rPr>
              <a:t>Taken orally daily for life</a:t>
            </a:r>
          </a:p>
          <a:p>
            <a:r>
              <a:rPr lang="en-US" sz="3200" dirty="0">
                <a:solidFill>
                  <a:schemeClr val="tx1"/>
                </a:solidFill>
              </a:rPr>
              <a:t>Colchicine is ineffective in well established CRF</a:t>
            </a:r>
          </a:p>
        </p:txBody>
      </p:sp>
      <p:pic>
        <p:nvPicPr>
          <p:cNvPr id="4" name="Picture 3">
            <a:extLst>
              <a:ext uri="{FF2B5EF4-FFF2-40B4-BE49-F238E27FC236}">
                <a16:creationId xmlns:a16="http://schemas.microsoft.com/office/drawing/2014/main" id="{549028F4-069C-2D43-A332-8ED91DFED53E}"/>
              </a:ext>
            </a:extLst>
          </p:cNvPr>
          <p:cNvPicPr>
            <a:picLocks noChangeAspect="1"/>
          </p:cNvPicPr>
          <p:nvPr/>
        </p:nvPicPr>
        <p:blipFill>
          <a:blip r:embed="rId2"/>
          <a:stretch>
            <a:fillRect/>
          </a:stretch>
        </p:blipFill>
        <p:spPr>
          <a:xfrm>
            <a:off x="9496723" y="4132694"/>
            <a:ext cx="2105468" cy="1959347"/>
          </a:xfrm>
          <a:prstGeom prst="rect">
            <a:avLst/>
          </a:prstGeom>
        </p:spPr>
      </p:pic>
    </p:spTree>
    <p:extLst>
      <p:ext uri="{BB962C8B-B14F-4D97-AF65-F5344CB8AC3E}">
        <p14:creationId xmlns:p14="http://schemas.microsoft.com/office/powerpoint/2010/main" val="8812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A6324F-6117-4AAE-88FE-FBABCE1CE02B}"/>
              </a:ext>
            </a:extLst>
          </p:cNvPr>
          <p:cNvSpPr>
            <a:spLocks noGrp="1"/>
          </p:cNvSpPr>
          <p:nvPr>
            <p:ph type="title"/>
          </p:nvPr>
        </p:nvSpPr>
        <p:spPr/>
        <p:txBody>
          <a:bodyPr/>
          <a:lstStyle/>
          <a:p>
            <a:r>
              <a:rPr lang="en-US" dirty="0"/>
              <a:t>Treatment:</a:t>
            </a:r>
          </a:p>
        </p:txBody>
      </p:sp>
      <p:sp>
        <p:nvSpPr>
          <p:cNvPr id="2" name="Content Placeholder 1">
            <a:extLst>
              <a:ext uri="{FF2B5EF4-FFF2-40B4-BE49-F238E27FC236}">
                <a16:creationId xmlns:a16="http://schemas.microsoft.com/office/drawing/2014/main" id="{6A72CF52-F58B-4815-8CDA-D08CF671FBD2}"/>
              </a:ext>
            </a:extLst>
          </p:cNvPr>
          <p:cNvSpPr>
            <a:spLocks noGrp="1"/>
          </p:cNvSpPr>
          <p:nvPr>
            <p:ph idx="1"/>
          </p:nvPr>
        </p:nvSpPr>
        <p:spPr/>
        <p:txBody>
          <a:bodyPr>
            <a:normAutofit fontScale="85000" lnSpcReduction="10000"/>
          </a:bodyPr>
          <a:lstStyle/>
          <a:p>
            <a:r>
              <a:rPr lang="en-US" sz="3600" dirty="0">
                <a:solidFill>
                  <a:schemeClr val="tx1"/>
                </a:solidFill>
              </a:rPr>
              <a:t>In patients whose conditions were not responsive to oral colchicine, the addition of 1 mg </a:t>
            </a:r>
            <a:r>
              <a:rPr lang="en-US" sz="3600" dirty="0">
                <a:solidFill>
                  <a:schemeClr val="accent3">
                    <a:lumMod val="75000"/>
                  </a:schemeClr>
                </a:solidFill>
              </a:rPr>
              <a:t>IV colchicine </a:t>
            </a:r>
            <a:r>
              <a:rPr lang="en-US" sz="3600" dirty="0">
                <a:solidFill>
                  <a:schemeClr val="tx1"/>
                </a:solidFill>
              </a:rPr>
              <a:t>once a week reduced the number of attacks. </a:t>
            </a:r>
          </a:p>
          <a:p>
            <a:endParaRPr lang="en-US" sz="3600" dirty="0">
              <a:solidFill>
                <a:schemeClr val="tx1"/>
              </a:solidFill>
            </a:endParaRPr>
          </a:p>
          <a:p>
            <a:r>
              <a:rPr lang="en-US" sz="3600" dirty="0">
                <a:solidFill>
                  <a:schemeClr val="tx1"/>
                </a:solidFill>
              </a:rPr>
              <a:t> In patients whose conditions do not respond to colchicine, the use of interferon-alpha or TNF–blocking drug </a:t>
            </a:r>
            <a:r>
              <a:rPr lang="en-US" sz="3600" dirty="0">
                <a:solidFill>
                  <a:srgbClr val="002060"/>
                </a:solidFill>
              </a:rPr>
              <a:t>(etanercept) </a:t>
            </a:r>
            <a:r>
              <a:rPr lang="en-US" sz="3600" dirty="0">
                <a:solidFill>
                  <a:schemeClr val="tx1"/>
                </a:solidFill>
              </a:rPr>
              <a:t>and the IL-1 receptor antagonist </a:t>
            </a:r>
            <a:r>
              <a:rPr lang="en-US" sz="3600" dirty="0">
                <a:solidFill>
                  <a:srgbClr val="002060"/>
                </a:solidFill>
              </a:rPr>
              <a:t>(anakinra)</a:t>
            </a:r>
          </a:p>
        </p:txBody>
      </p:sp>
    </p:spTree>
    <p:extLst>
      <p:ext uri="{BB962C8B-B14F-4D97-AF65-F5344CB8AC3E}">
        <p14:creationId xmlns:p14="http://schemas.microsoft.com/office/powerpoint/2010/main" val="146784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685C7-E690-46FE-93A0-FA4882ED0977}"/>
              </a:ext>
            </a:extLst>
          </p:cNvPr>
          <p:cNvSpPr>
            <a:spLocks noGrp="1"/>
          </p:cNvSpPr>
          <p:nvPr>
            <p:ph type="title"/>
          </p:nvPr>
        </p:nvSpPr>
        <p:spPr/>
        <p:txBody>
          <a:bodyPr>
            <a:normAutofit/>
          </a:bodyPr>
          <a:lstStyle/>
          <a:p>
            <a:r>
              <a:rPr lang="en-US" sz="6600" dirty="0"/>
              <a:t>Content:</a:t>
            </a:r>
          </a:p>
        </p:txBody>
      </p:sp>
      <p:sp>
        <p:nvSpPr>
          <p:cNvPr id="4" name="Content Placeholder 3">
            <a:extLst>
              <a:ext uri="{FF2B5EF4-FFF2-40B4-BE49-F238E27FC236}">
                <a16:creationId xmlns:a16="http://schemas.microsoft.com/office/drawing/2014/main" id="{CA341647-04AD-46AB-B341-59D5A4EEDCEA}"/>
              </a:ext>
            </a:extLst>
          </p:cNvPr>
          <p:cNvSpPr>
            <a:spLocks noGrp="1"/>
          </p:cNvSpPr>
          <p:nvPr>
            <p:ph idx="1"/>
          </p:nvPr>
        </p:nvSpPr>
        <p:spPr/>
        <p:txBody>
          <a:bodyPr>
            <a:normAutofit fontScale="70000" lnSpcReduction="20000"/>
          </a:bodyPr>
          <a:lstStyle/>
          <a:p>
            <a:r>
              <a:rPr lang="en-US" sz="4000" b="1" dirty="0">
                <a:solidFill>
                  <a:schemeClr val="tx1"/>
                </a:solidFill>
              </a:rPr>
              <a:t>Familial Mediterranean fever</a:t>
            </a:r>
          </a:p>
          <a:p>
            <a:endParaRPr lang="en-US" sz="4000" b="1" dirty="0">
              <a:solidFill>
                <a:schemeClr val="tx1"/>
              </a:solidFill>
            </a:endParaRPr>
          </a:p>
          <a:p>
            <a:r>
              <a:rPr lang="en-US" sz="4000" b="1" dirty="0">
                <a:solidFill>
                  <a:schemeClr val="tx1"/>
                </a:solidFill>
              </a:rPr>
              <a:t>Clinical manifestation</a:t>
            </a:r>
          </a:p>
          <a:p>
            <a:endParaRPr lang="en-US" sz="4000" b="1" dirty="0">
              <a:solidFill>
                <a:schemeClr val="tx1"/>
              </a:solidFill>
            </a:endParaRPr>
          </a:p>
          <a:p>
            <a:r>
              <a:rPr lang="en-US" sz="4000" b="1" dirty="0">
                <a:solidFill>
                  <a:schemeClr val="tx1"/>
                </a:solidFill>
              </a:rPr>
              <a:t>Investigation and diagnosis</a:t>
            </a:r>
          </a:p>
          <a:p>
            <a:endParaRPr lang="en-US" sz="4000" b="1" dirty="0">
              <a:solidFill>
                <a:schemeClr val="tx1"/>
              </a:solidFill>
            </a:endParaRPr>
          </a:p>
          <a:p>
            <a:r>
              <a:rPr lang="en-US" sz="4000" b="1" dirty="0">
                <a:solidFill>
                  <a:schemeClr val="tx1"/>
                </a:solidFill>
              </a:rPr>
              <a:t>Complications and treatment</a:t>
            </a:r>
          </a:p>
        </p:txBody>
      </p:sp>
    </p:spTree>
    <p:extLst>
      <p:ext uri="{BB962C8B-B14F-4D97-AF65-F5344CB8AC3E}">
        <p14:creationId xmlns:p14="http://schemas.microsoft.com/office/powerpoint/2010/main" val="19554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7554B3-6D17-4E18-A428-CE02C6BAC1CC}"/>
              </a:ext>
            </a:extLst>
          </p:cNvPr>
          <p:cNvSpPr>
            <a:spLocks noGrp="1"/>
          </p:cNvSpPr>
          <p:nvPr>
            <p:ph type="title"/>
          </p:nvPr>
        </p:nvSpPr>
        <p:spPr/>
        <p:txBody>
          <a:bodyPr/>
          <a:lstStyle/>
          <a:p>
            <a:r>
              <a:rPr lang="en-US" dirty="0"/>
              <a:t>Prognosis:</a:t>
            </a:r>
          </a:p>
        </p:txBody>
      </p:sp>
      <p:sp>
        <p:nvSpPr>
          <p:cNvPr id="2" name="Content Placeholder 1">
            <a:extLst>
              <a:ext uri="{FF2B5EF4-FFF2-40B4-BE49-F238E27FC236}">
                <a16:creationId xmlns:a16="http://schemas.microsoft.com/office/drawing/2014/main" id="{B7ED71C7-5571-4C3B-A2F7-77C82AB47407}"/>
              </a:ext>
            </a:extLst>
          </p:cNvPr>
          <p:cNvSpPr>
            <a:spLocks noGrp="1"/>
          </p:cNvSpPr>
          <p:nvPr>
            <p:ph idx="1"/>
          </p:nvPr>
        </p:nvSpPr>
        <p:spPr/>
        <p:txBody>
          <a:bodyPr>
            <a:normAutofit fontScale="92500" lnSpcReduction="20000"/>
          </a:bodyPr>
          <a:lstStyle/>
          <a:p>
            <a:r>
              <a:rPr lang="en-US" sz="3600" dirty="0">
                <a:solidFill>
                  <a:schemeClr val="tx1"/>
                </a:solidFill>
              </a:rPr>
              <a:t>Compliant patients with daily colchicine can expect to have a normal lifespan if colchicine is started before proteinuria develops. </a:t>
            </a:r>
          </a:p>
          <a:p>
            <a:endParaRPr lang="en-US" sz="3600" dirty="0">
              <a:solidFill>
                <a:schemeClr val="tx1"/>
              </a:solidFill>
            </a:endParaRPr>
          </a:p>
          <a:p>
            <a:r>
              <a:rPr lang="en-US" sz="3600" dirty="0">
                <a:solidFill>
                  <a:schemeClr val="tx1"/>
                </a:solidFill>
              </a:rPr>
              <a:t>Even with amyloidosis, the use of colchicine, dialysis &amp; renal transplantation should extend a patient's life beyond age 50 years</a:t>
            </a:r>
          </a:p>
        </p:txBody>
      </p:sp>
    </p:spTree>
    <p:extLst>
      <p:ext uri="{BB962C8B-B14F-4D97-AF65-F5344CB8AC3E}">
        <p14:creationId xmlns:p14="http://schemas.microsoft.com/office/powerpoint/2010/main" val="5598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0228F6-9D4F-4154-9398-08CE11038D76}"/>
              </a:ext>
            </a:extLst>
          </p:cNvPr>
          <p:cNvSpPr>
            <a:spLocks noGrp="1"/>
          </p:cNvSpPr>
          <p:nvPr>
            <p:ph type="title"/>
          </p:nvPr>
        </p:nvSpPr>
        <p:spPr>
          <a:xfrm>
            <a:off x="609600" y="274637"/>
            <a:ext cx="10972800" cy="6269037"/>
          </a:xfrm>
        </p:spPr>
        <p:txBody>
          <a:bodyPr>
            <a:normAutofit/>
          </a:bodyPr>
          <a:lstStyle/>
          <a:p>
            <a:r>
              <a:rPr lang="ar-SA" sz="9600" dirty="0"/>
              <a:t>       </a:t>
            </a:r>
            <a:r>
              <a:rPr lang="en-US" sz="9600" dirty="0"/>
              <a:t>Thank you</a:t>
            </a:r>
          </a:p>
        </p:txBody>
      </p:sp>
      <p:pic>
        <p:nvPicPr>
          <p:cNvPr id="2" name="Picture 1">
            <a:extLst>
              <a:ext uri="{FF2B5EF4-FFF2-40B4-BE49-F238E27FC236}">
                <a16:creationId xmlns:a16="http://schemas.microsoft.com/office/drawing/2014/main" id="{F238B2E7-001A-2E40-934D-0EDBAD3E1996}"/>
              </a:ext>
            </a:extLst>
          </p:cNvPr>
          <p:cNvPicPr>
            <a:picLocks noChangeAspect="1"/>
          </p:cNvPicPr>
          <p:nvPr/>
        </p:nvPicPr>
        <p:blipFill>
          <a:blip r:embed="rId2"/>
          <a:stretch>
            <a:fillRect/>
          </a:stretch>
        </p:blipFill>
        <p:spPr>
          <a:xfrm>
            <a:off x="1983180" y="1821872"/>
            <a:ext cx="7755080" cy="4638674"/>
          </a:xfrm>
          <a:prstGeom prst="rect">
            <a:avLst/>
          </a:prstGeom>
        </p:spPr>
      </p:pic>
    </p:spTree>
    <p:extLst>
      <p:ext uri="{BB962C8B-B14F-4D97-AF65-F5344CB8AC3E}">
        <p14:creationId xmlns:p14="http://schemas.microsoft.com/office/powerpoint/2010/main" val="226815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B35416-09ED-4C77-86EE-AD354F5BAAE5}"/>
              </a:ext>
            </a:extLst>
          </p:cNvPr>
          <p:cNvSpPr>
            <a:spLocks noGrp="1"/>
          </p:cNvSpPr>
          <p:nvPr>
            <p:ph type="title"/>
          </p:nvPr>
        </p:nvSpPr>
        <p:spPr/>
        <p:txBody>
          <a:bodyPr/>
          <a:lstStyle/>
          <a:p>
            <a:r>
              <a:rPr lang="en-US" dirty="0"/>
              <a:t>Familial Mediterranean fever</a:t>
            </a:r>
          </a:p>
        </p:txBody>
      </p:sp>
      <p:sp>
        <p:nvSpPr>
          <p:cNvPr id="2" name="Content Placeholder 1">
            <a:extLst>
              <a:ext uri="{FF2B5EF4-FFF2-40B4-BE49-F238E27FC236}">
                <a16:creationId xmlns:a16="http://schemas.microsoft.com/office/drawing/2014/main" id="{180FB4A9-9F3D-420D-8FDF-9C224DBA85C9}"/>
              </a:ext>
            </a:extLst>
          </p:cNvPr>
          <p:cNvSpPr>
            <a:spLocks noGrp="1"/>
          </p:cNvSpPr>
          <p:nvPr>
            <p:ph idx="1"/>
          </p:nvPr>
        </p:nvSpPr>
        <p:spPr>
          <a:xfrm>
            <a:off x="1251678" y="2286001"/>
            <a:ext cx="10178322" cy="3912918"/>
          </a:xfrm>
        </p:spPr>
        <p:txBody>
          <a:bodyPr>
            <a:normAutofit fontScale="70000" lnSpcReduction="20000"/>
          </a:bodyPr>
          <a:lstStyle/>
          <a:p>
            <a:pPr marL="137160" indent="0">
              <a:buNone/>
            </a:pPr>
            <a:r>
              <a:rPr lang="en-US" sz="3000" dirty="0">
                <a:solidFill>
                  <a:schemeClr val="tx1"/>
                </a:solidFill>
              </a:rPr>
              <a:t>Familial Mediterranean fever ,also known as recurrent polyserositis , is an </a:t>
            </a:r>
            <a:r>
              <a:rPr lang="en-US" sz="3000" b="1" dirty="0">
                <a:solidFill>
                  <a:srgbClr val="C00000"/>
                </a:solidFill>
              </a:rPr>
              <a:t>Autosomal recessive</a:t>
            </a:r>
            <a:r>
              <a:rPr lang="en-US" sz="3000" b="1" dirty="0">
                <a:solidFill>
                  <a:schemeClr val="tx1"/>
                </a:solidFill>
              </a:rPr>
              <a:t> </a:t>
            </a:r>
            <a:r>
              <a:rPr lang="en-US" sz="3000" dirty="0">
                <a:solidFill>
                  <a:schemeClr val="tx1"/>
                </a:solidFill>
              </a:rPr>
              <a:t>hereditary disease and occurs as a result of point mutations(substitution mutation) in the Mediterranean Fever gene </a:t>
            </a:r>
            <a:r>
              <a:rPr lang="en-US" sz="3000" b="1" dirty="0">
                <a:solidFill>
                  <a:srgbClr val="C00000"/>
                </a:solidFill>
              </a:rPr>
              <a:t>(MEFV) </a:t>
            </a:r>
            <a:r>
              <a:rPr lang="en-US" sz="3000" dirty="0">
                <a:solidFill>
                  <a:schemeClr val="tx1"/>
                </a:solidFill>
              </a:rPr>
              <a:t>on the short arm of chromosome 16. </a:t>
            </a:r>
          </a:p>
          <a:p>
            <a:pPr marL="137160" indent="0">
              <a:buNone/>
            </a:pPr>
            <a:endParaRPr lang="en-US" sz="3000" b="1" dirty="0">
              <a:solidFill>
                <a:schemeClr val="tx1"/>
              </a:solidFill>
            </a:endParaRPr>
          </a:p>
          <a:p>
            <a:pPr marL="137160" indent="0">
              <a:buNone/>
            </a:pPr>
            <a:r>
              <a:rPr lang="en-US" sz="3000" dirty="0">
                <a:solidFill>
                  <a:schemeClr val="tx1"/>
                </a:solidFill>
              </a:rPr>
              <a:t>This gene encodes a protein called </a:t>
            </a:r>
            <a:r>
              <a:rPr lang="en-US" sz="3000" b="1" dirty="0">
                <a:solidFill>
                  <a:schemeClr val="tx1"/>
                </a:solidFill>
              </a:rPr>
              <a:t>pyrin</a:t>
            </a:r>
            <a:r>
              <a:rPr lang="en-US" sz="3000" dirty="0">
                <a:solidFill>
                  <a:schemeClr val="tx1"/>
                </a:solidFill>
              </a:rPr>
              <a:t>(also known as marenostrin).</a:t>
            </a:r>
          </a:p>
          <a:p>
            <a:pPr marL="137160" indent="0">
              <a:buNone/>
            </a:pPr>
            <a:endParaRPr lang="en-US" sz="3000" dirty="0">
              <a:solidFill>
                <a:schemeClr val="tx1"/>
              </a:solidFill>
            </a:endParaRPr>
          </a:p>
          <a:p>
            <a:pPr marL="137160" indent="0">
              <a:buNone/>
            </a:pPr>
            <a:r>
              <a:rPr lang="en-US" sz="3000" dirty="0">
                <a:solidFill>
                  <a:schemeClr val="tx1"/>
                </a:solidFill>
              </a:rPr>
              <a:t>The pyrin protein is essentially responsible for the regulation of inflammation and cytokines, and is mainly expressed in neutrophils, eosinophils, dendritic cells, it is assumed that the primary function of this molecule is to suppress the inflammatory response</a:t>
            </a:r>
          </a:p>
          <a:p>
            <a:pPr marL="137160" indent="0">
              <a:buNone/>
            </a:pPr>
            <a:endParaRPr lang="en-US" sz="3000" dirty="0">
              <a:solidFill>
                <a:schemeClr val="tx1"/>
              </a:solidFill>
            </a:endParaRPr>
          </a:p>
          <a:p>
            <a:pPr marL="137160" indent="0">
              <a:buNone/>
            </a:pPr>
            <a:r>
              <a:rPr lang="en-US" sz="3000" dirty="0">
                <a:solidFill>
                  <a:schemeClr val="tx1"/>
                </a:solidFill>
              </a:rPr>
              <a:t>Mutation stop this suppression          Inflammation</a:t>
            </a:r>
          </a:p>
          <a:p>
            <a:pPr marL="137160" indent="0">
              <a:buNone/>
            </a:pPr>
            <a:endParaRPr lang="en-US" dirty="0">
              <a:solidFill>
                <a:schemeClr val="bg1"/>
              </a:solidFill>
            </a:endParaRPr>
          </a:p>
          <a:p>
            <a:pPr marL="137160" indent="0">
              <a:buNone/>
            </a:pPr>
            <a:endParaRPr lang="en-US" dirty="0">
              <a:solidFill>
                <a:schemeClr val="bg1"/>
              </a:solidFill>
            </a:endParaRPr>
          </a:p>
          <a:p>
            <a:pPr marL="137160" indent="0">
              <a:buNone/>
            </a:pPr>
            <a:endParaRPr lang="en-US" b="1" dirty="0">
              <a:solidFill>
                <a:schemeClr val="bg1"/>
              </a:solidFill>
            </a:endParaRPr>
          </a:p>
        </p:txBody>
      </p:sp>
      <p:sp>
        <p:nvSpPr>
          <p:cNvPr id="4" name="Right Arrow 3">
            <a:extLst>
              <a:ext uri="{FF2B5EF4-FFF2-40B4-BE49-F238E27FC236}">
                <a16:creationId xmlns:a16="http://schemas.microsoft.com/office/drawing/2014/main" id="{B3AD61F7-6755-0F4D-AE73-66779E856AE6}"/>
              </a:ext>
            </a:extLst>
          </p:cNvPr>
          <p:cNvSpPr/>
          <p:nvPr/>
        </p:nvSpPr>
        <p:spPr>
          <a:xfrm>
            <a:off x="4880759" y="5759531"/>
            <a:ext cx="641268" cy="285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36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B5439-9BC1-477E-AEA9-D95E2CC0431B}"/>
              </a:ext>
            </a:extLst>
          </p:cNvPr>
          <p:cNvSpPr>
            <a:spLocks noGrp="1"/>
          </p:cNvSpPr>
          <p:nvPr>
            <p:ph type="title"/>
          </p:nvPr>
        </p:nvSpPr>
        <p:spPr/>
        <p:txBody>
          <a:bodyPr/>
          <a:lstStyle/>
          <a:p>
            <a:r>
              <a:rPr lang="en-US" dirty="0"/>
              <a:t>Familial Mediterranean fever</a:t>
            </a:r>
          </a:p>
        </p:txBody>
      </p:sp>
      <p:sp>
        <p:nvSpPr>
          <p:cNvPr id="2" name="Content Placeholder 1">
            <a:extLst>
              <a:ext uri="{FF2B5EF4-FFF2-40B4-BE49-F238E27FC236}">
                <a16:creationId xmlns:a16="http://schemas.microsoft.com/office/drawing/2014/main" id="{CF1E4C53-B4D7-4B2B-8A1C-A20A0783B366}"/>
              </a:ext>
            </a:extLst>
          </p:cNvPr>
          <p:cNvSpPr>
            <a:spLocks noGrp="1"/>
          </p:cNvSpPr>
          <p:nvPr>
            <p:ph idx="1"/>
          </p:nvPr>
        </p:nvSpPr>
        <p:spPr/>
        <p:txBody>
          <a:bodyPr>
            <a:normAutofit fontScale="70000" lnSpcReduction="20000"/>
          </a:bodyPr>
          <a:lstStyle/>
          <a:p>
            <a:r>
              <a:rPr lang="en-US" sz="3200" b="1" dirty="0">
                <a:solidFill>
                  <a:schemeClr val="tx1"/>
                </a:solidFill>
              </a:rPr>
              <a:t>FMF</a:t>
            </a:r>
            <a:r>
              <a:rPr lang="en-US" sz="3200" dirty="0">
                <a:solidFill>
                  <a:schemeClr val="tx1"/>
                </a:solidFill>
              </a:rPr>
              <a:t> is characterized by recurrent ,short episodes of high grade fever associated with abdominal pain,</a:t>
            </a:r>
          </a:p>
          <a:p>
            <a:r>
              <a:rPr lang="en-US" sz="3200" dirty="0">
                <a:solidFill>
                  <a:schemeClr val="tx1"/>
                </a:solidFill>
              </a:rPr>
              <a:t>+ -chest pain </a:t>
            </a:r>
          </a:p>
          <a:p>
            <a:r>
              <a:rPr lang="en-US" sz="3200" dirty="0">
                <a:solidFill>
                  <a:schemeClr val="tx1"/>
                </a:solidFill>
              </a:rPr>
              <a:t>+- inflammation of joints</a:t>
            </a:r>
          </a:p>
          <a:p>
            <a:r>
              <a:rPr lang="en-US" sz="3200" dirty="0">
                <a:solidFill>
                  <a:schemeClr val="tx1"/>
                </a:solidFill>
              </a:rPr>
              <a:t>+- skin rash ,caused by neutrophil-induced serosal inflammation </a:t>
            </a:r>
          </a:p>
          <a:p>
            <a:r>
              <a:rPr lang="en-US" sz="3200" dirty="0">
                <a:solidFill>
                  <a:schemeClr val="tx1"/>
                </a:solidFill>
              </a:rPr>
              <a:t>and a gradual accumulation of amyloid in kidneys.(proteinuria)</a:t>
            </a:r>
          </a:p>
          <a:p>
            <a:endParaRPr lang="en-US" sz="3200" dirty="0">
              <a:solidFill>
                <a:schemeClr val="tx1"/>
              </a:solidFill>
            </a:endParaRPr>
          </a:p>
          <a:p>
            <a:r>
              <a:rPr lang="en-US" sz="3200" dirty="0">
                <a:solidFill>
                  <a:schemeClr val="tx1"/>
                </a:solidFill>
              </a:rPr>
              <a:t> If untreated, amyloidosis commonly develops and may have a fatal outcome </a:t>
            </a:r>
            <a:r>
              <a:rPr lang="en-US" sz="3200" dirty="0">
                <a:solidFill>
                  <a:srgbClr val="C00000"/>
                </a:solidFill>
              </a:rPr>
              <a:t>(chronic renal failure).    </a:t>
            </a:r>
          </a:p>
        </p:txBody>
      </p:sp>
    </p:spTree>
    <p:extLst>
      <p:ext uri="{BB962C8B-B14F-4D97-AF65-F5344CB8AC3E}">
        <p14:creationId xmlns:p14="http://schemas.microsoft.com/office/powerpoint/2010/main" val="107635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5A5F4-CEDA-4F16-BBCF-321A17432E2C}"/>
              </a:ext>
            </a:extLst>
          </p:cNvPr>
          <p:cNvSpPr>
            <a:spLocks noGrp="1"/>
          </p:cNvSpPr>
          <p:nvPr>
            <p:ph type="title"/>
          </p:nvPr>
        </p:nvSpPr>
        <p:spPr/>
        <p:txBody>
          <a:bodyPr/>
          <a:lstStyle/>
          <a:p>
            <a:r>
              <a:rPr lang="en-US" dirty="0"/>
              <a:t>Familial Mediterranean fever</a:t>
            </a:r>
          </a:p>
        </p:txBody>
      </p:sp>
      <p:sp>
        <p:nvSpPr>
          <p:cNvPr id="2" name="Content Placeholder 1">
            <a:extLst>
              <a:ext uri="{FF2B5EF4-FFF2-40B4-BE49-F238E27FC236}">
                <a16:creationId xmlns:a16="http://schemas.microsoft.com/office/drawing/2014/main" id="{6CB53A45-69E4-4D00-803F-261221CDF646}"/>
              </a:ext>
            </a:extLst>
          </p:cNvPr>
          <p:cNvSpPr>
            <a:spLocks noGrp="1"/>
          </p:cNvSpPr>
          <p:nvPr>
            <p:ph idx="1"/>
          </p:nvPr>
        </p:nvSpPr>
        <p:spPr>
          <a:xfrm>
            <a:off x="609600" y="1600200"/>
            <a:ext cx="10972800" cy="4561449"/>
          </a:xfrm>
        </p:spPr>
        <p:txBody>
          <a:bodyPr>
            <a:noAutofit/>
          </a:bodyPr>
          <a:lstStyle/>
          <a:p>
            <a:r>
              <a:rPr lang="en-US" sz="2400" dirty="0">
                <a:solidFill>
                  <a:schemeClr val="tx1"/>
                </a:solidFill>
              </a:rPr>
              <a:t>While all ethnic groups are susceptible to FMF, it usually occurs in people of Mediterranean origin—including </a:t>
            </a:r>
          </a:p>
          <a:p>
            <a:r>
              <a:rPr lang="en-US" sz="2400" dirty="0">
                <a:solidFill>
                  <a:schemeClr val="tx1"/>
                </a:solidFill>
              </a:rPr>
              <a:t>Jews, Arabs, Turks ,Kurds ,Armenians, Azerbaijanis, , Greeks, Sephardic and Italians.</a:t>
            </a:r>
          </a:p>
          <a:p>
            <a:r>
              <a:rPr lang="en-US" altLang="en-US" sz="2400" dirty="0">
                <a:solidFill>
                  <a:schemeClr val="tx1"/>
                </a:solidFill>
              </a:rPr>
              <a:t>FMF is more prevalent in Men &gt; women</a:t>
            </a:r>
          </a:p>
          <a:p>
            <a:endParaRPr lang="en-US" altLang="en-US" sz="2400" dirty="0">
              <a:solidFill>
                <a:schemeClr val="tx1"/>
              </a:solidFill>
            </a:endParaRPr>
          </a:p>
          <a:p>
            <a:r>
              <a:rPr lang="en-US" altLang="en-US" sz="2400" dirty="0">
                <a:solidFill>
                  <a:schemeClr val="tx1"/>
                </a:solidFill>
              </a:rPr>
              <a:t>Of all persons with FMF, 80-95% are younger than 20 years at onset </a:t>
            </a:r>
          </a:p>
          <a:p>
            <a:pPr marL="137160" indent="0">
              <a:buNone/>
            </a:pPr>
            <a:endParaRPr lang="en-US" altLang="en-US" sz="2400" dirty="0">
              <a:solidFill>
                <a:schemeClr val="tx1"/>
              </a:solidFill>
            </a:endParaRPr>
          </a:p>
          <a:p>
            <a:r>
              <a:rPr lang="en-US" altLang="en-US" sz="2400" dirty="0">
                <a:solidFill>
                  <a:schemeClr val="tx1"/>
                </a:solidFill>
              </a:rPr>
              <a:t>Onset in persons older than 40 years is rare</a:t>
            </a:r>
          </a:p>
          <a:p>
            <a:endParaRPr lang="en-US" dirty="0">
              <a:solidFill>
                <a:schemeClr val="bg1"/>
              </a:solidFill>
            </a:endParaRPr>
          </a:p>
        </p:txBody>
      </p:sp>
    </p:spTree>
    <p:extLst>
      <p:ext uri="{BB962C8B-B14F-4D97-AF65-F5344CB8AC3E}">
        <p14:creationId xmlns:p14="http://schemas.microsoft.com/office/powerpoint/2010/main" val="14867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E017D5-A4F6-4094-A697-2D2F80BC5108}"/>
              </a:ext>
            </a:extLst>
          </p:cNvPr>
          <p:cNvSpPr>
            <a:spLocks noGrp="1"/>
          </p:cNvSpPr>
          <p:nvPr>
            <p:ph type="title"/>
          </p:nvPr>
        </p:nvSpPr>
        <p:spPr>
          <a:xfrm>
            <a:off x="609600" y="176164"/>
            <a:ext cx="10972800" cy="1143000"/>
          </a:xfrm>
        </p:spPr>
        <p:txBody>
          <a:bodyPr/>
          <a:lstStyle/>
          <a:p>
            <a:r>
              <a:rPr lang="en-US" dirty="0"/>
              <a:t>Clinical manifestation:</a:t>
            </a:r>
          </a:p>
        </p:txBody>
      </p:sp>
      <p:sp>
        <p:nvSpPr>
          <p:cNvPr id="5" name="Content Placeholder 4">
            <a:extLst>
              <a:ext uri="{FF2B5EF4-FFF2-40B4-BE49-F238E27FC236}">
                <a16:creationId xmlns:a16="http://schemas.microsoft.com/office/drawing/2014/main" id="{B451DA24-29D5-4915-AAA1-6AB22E84C4E8}"/>
              </a:ext>
            </a:extLst>
          </p:cNvPr>
          <p:cNvSpPr>
            <a:spLocks noGrp="1"/>
          </p:cNvSpPr>
          <p:nvPr>
            <p:ph idx="1"/>
          </p:nvPr>
        </p:nvSpPr>
        <p:spPr>
          <a:xfrm>
            <a:off x="878774" y="1080655"/>
            <a:ext cx="11012384" cy="5486400"/>
          </a:xfrm>
        </p:spPr>
        <p:txBody>
          <a:bodyPr>
            <a:normAutofit fontScale="92500" lnSpcReduction="20000"/>
          </a:bodyPr>
          <a:lstStyle/>
          <a:p>
            <a:r>
              <a:rPr lang="en-US" b="1" dirty="0">
                <a:solidFill>
                  <a:schemeClr val="tx1"/>
                </a:solidFill>
              </a:rPr>
              <a:t>Signs and symptoms of familial Mediterranean fever usually begin during childhood. </a:t>
            </a:r>
          </a:p>
          <a:p>
            <a:r>
              <a:rPr lang="en-US" b="1" dirty="0">
                <a:solidFill>
                  <a:schemeClr val="tx1"/>
                </a:solidFill>
              </a:rPr>
              <a:t>They occur in bouts called attacks that last </a:t>
            </a:r>
            <a:r>
              <a:rPr lang="en-US" sz="2200" b="1" dirty="0">
                <a:solidFill>
                  <a:schemeClr val="tx1"/>
                </a:solidFill>
              </a:rPr>
              <a:t>one to three days</a:t>
            </a:r>
            <a:r>
              <a:rPr lang="en-US" b="1" dirty="0">
                <a:solidFill>
                  <a:schemeClr val="tx1"/>
                </a:solidFill>
              </a:rPr>
              <a:t>.</a:t>
            </a:r>
          </a:p>
          <a:p>
            <a:r>
              <a:rPr lang="en-US" b="1" dirty="0">
                <a:solidFill>
                  <a:schemeClr val="tx1"/>
                </a:solidFill>
              </a:rPr>
              <a:t> Arthritic attacks may last for weeks or months.</a:t>
            </a:r>
          </a:p>
          <a:p>
            <a:endParaRPr lang="en-US" b="1" dirty="0">
              <a:solidFill>
                <a:schemeClr val="tx1"/>
              </a:solidFill>
            </a:endParaRPr>
          </a:p>
          <a:p>
            <a:r>
              <a:rPr lang="en-US" b="1" dirty="0">
                <a:solidFill>
                  <a:schemeClr val="tx1"/>
                </a:solidFill>
              </a:rPr>
              <a:t>Signs and symptoms include:</a:t>
            </a:r>
          </a:p>
          <a:p>
            <a:pPr marL="137160" indent="0">
              <a:buNone/>
            </a:pPr>
            <a:r>
              <a:rPr lang="en-US" b="1" dirty="0">
                <a:solidFill>
                  <a:schemeClr val="tx1"/>
                </a:solidFill>
              </a:rPr>
              <a:t>Fever</a:t>
            </a:r>
          </a:p>
          <a:p>
            <a:pPr marL="137160" indent="0">
              <a:buNone/>
            </a:pPr>
            <a:r>
              <a:rPr lang="en-US" b="1" dirty="0">
                <a:solidFill>
                  <a:schemeClr val="tx1"/>
                </a:solidFill>
              </a:rPr>
              <a:t>Abdominal pain (peritonitis)</a:t>
            </a:r>
          </a:p>
          <a:p>
            <a:pPr marL="137160" indent="0">
              <a:buNone/>
            </a:pPr>
            <a:r>
              <a:rPr lang="en-US" b="1" dirty="0">
                <a:solidFill>
                  <a:schemeClr val="tx1"/>
                </a:solidFill>
              </a:rPr>
              <a:t>Chest pain(Pleurisy/ pericarditis)</a:t>
            </a:r>
          </a:p>
          <a:p>
            <a:pPr marL="137160" indent="0">
              <a:buNone/>
            </a:pPr>
            <a:r>
              <a:rPr lang="en-US" b="1" dirty="0">
                <a:solidFill>
                  <a:schemeClr val="tx1"/>
                </a:solidFill>
              </a:rPr>
              <a:t>Arthritis</a:t>
            </a:r>
          </a:p>
          <a:p>
            <a:pPr marL="137160" indent="0">
              <a:buNone/>
            </a:pPr>
            <a:r>
              <a:rPr lang="en-US" b="1" dirty="0">
                <a:solidFill>
                  <a:schemeClr val="tx1"/>
                </a:solidFill>
              </a:rPr>
              <a:t>A red rash on the legs, especially below the knees</a:t>
            </a:r>
          </a:p>
          <a:p>
            <a:pPr marL="137160" indent="0">
              <a:buNone/>
            </a:pPr>
            <a:r>
              <a:rPr lang="en-US" b="1" dirty="0">
                <a:solidFill>
                  <a:schemeClr val="tx1"/>
                </a:solidFill>
              </a:rPr>
              <a:t>Muscle aches</a:t>
            </a:r>
          </a:p>
          <a:p>
            <a:pPr marL="137160" indent="0">
              <a:buNone/>
            </a:pPr>
            <a:r>
              <a:rPr lang="en-US" b="1" dirty="0">
                <a:solidFill>
                  <a:schemeClr val="tx1"/>
                </a:solidFill>
              </a:rPr>
              <a:t>A swollen, tender scrotum</a:t>
            </a:r>
          </a:p>
          <a:p>
            <a:pPr marL="137160" indent="0">
              <a:buNone/>
            </a:pPr>
            <a:endParaRPr lang="en-US" b="1" dirty="0">
              <a:solidFill>
                <a:schemeClr val="tx1"/>
              </a:solidFill>
            </a:endParaRPr>
          </a:p>
          <a:p>
            <a:pPr marL="0" indent="0">
              <a:buNone/>
            </a:pPr>
            <a:r>
              <a:rPr lang="en-US" b="1" dirty="0">
                <a:solidFill>
                  <a:schemeClr val="tx1"/>
                </a:solidFill>
              </a:rPr>
              <a:t>Between attacks, you'll likely feel normal. Symptom-free periods may be as short as a few days or as long as several years.</a:t>
            </a:r>
          </a:p>
          <a:p>
            <a:endParaRPr lang="en-US" b="1" dirty="0">
              <a:solidFill>
                <a:schemeClr val="bg1"/>
              </a:solidFill>
            </a:endParaRPr>
          </a:p>
        </p:txBody>
      </p:sp>
    </p:spTree>
    <p:extLst>
      <p:ext uri="{BB962C8B-B14F-4D97-AF65-F5344CB8AC3E}">
        <p14:creationId xmlns:p14="http://schemas.microsoft.com/office/powerpoint/2010/main" val="352661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90E4A4-0910-4A72-B061-C2A42C8DE882}"/>
              </a:ext>
            </a:extLst>
          </p:cNvPr>
          <p:cNvSpPr>
            <a:spLocks noGrp="1"/>
          </p:cNvSpPr>
          <p:nvPr>
            <p:ph type="title"/>
          </p:nvPr>
        </p:nvSpPr>
        <p:spPr/>
        <p:txBody>
          <a:bodyPr>
            <a:normAutofit/>
          </a:bodyPr>
          <a:lstStyle/>
          <a:p>
            <a:r>
              <a:rPr lang="en-US" sz="5400" dirty="0"/>
              <a:t>Clinical manifestation:</a:t>
            </a:r>
          </a:p>
        </p:txBody>
      </p:sp>
      <p:sp>
        <p:nvSpPr>
          <p:cNvPr id="2" name="Content Placeholder 1">
            <a:extLst>
              <a:ext uri="{FF2B5EF4-FFF2-40B4-BE49-F238E27FC236}">
                <a16:creationId xmlns:a16="http://schemas.microsoft.com/office/drawing/2014/main" id="{D4341AED-9BEE-4E49-A21B-FDAF41303815}"/>
              </a:ext>
            </a:extLst>
          </p:cNvPr>
          <p:cNvSpPr>
            <a:spLocks noGrp="1"/>
          </p:cNvSpPr>
          <p:nvPr>
            <p:ph idx="1"/>
          </p:nvPr>
        </p:nvSpPr>
        <p:spPr/>
        <p:txBody>
          <a:bodyPr>
            <a:normAutofit fontScale="92500" lnSpcReduction="10000"/>
          </a:bodyPr>
          <a:lstStyle/>
          <a:p>
            <a:r>
              <a:rPr lang="en-US" sz="4400" b="1" dirty="0">
                <a:solidFill>
                  <a:schemeClr val="tx1"/>
                </a:solidFill>
              </a:rPr>
              <a:t>1. Fever: </a:t>
            </a:r>
          </a:p>
          <a:p>
            <a:r>
              <a:rPr lang="en-US" sz="4400" dirty="0">
                <a:solidFill>
                  <a:schemeClr val="tx1"/>
                </a:solidFill>
              </a:rPr>
              <a:t>◦ </a:t>
            </a:r>
            <a:r>
              <a:rPr lang="en-US" sz="4400" dirty="0">
                <a:solidFill>
                  <a:srgbClr val="C00000"/>
                </a:solidFill>
              </a:rPr>
              <a:t>Nearly always present, </a:t>
            </a:r>
            <a:r>
              <a:rPr lang="en-US" sz="4400" dirty="0">
                <a:solidFill>
                  <a:schemeClr val="tx1"/>
                </a:solidFill>
              </a:rPr>
              <a:t>Severe hyperpyrexia &amp; febrile seizures may be seen in infants. </a:t>
            </a:r>
          </a:p>
          <a:p>
            <a:pPr marL="137160" indent="0">
              <a:buNone/>
            </a:pPr>
            <a:r>
              <a:rPr lang="en-US" sz="4400" dirty="0">
                <a:solidFill>
                  <a:schemeClr val="tx1"/>
                </a:solidFill>
              </a:rPr>
              <a:t>◦ In 25% it is the only manifestation especially in young children.</a:t>
            </a:r>
          </a:p>
          <a:p>
            <a:pPr marL="137160" indent="0">
              <a:buNone/>
            </a:pPr>
            <a:endParaRPr lang="en-US" dirty="0"/>
          </a:p>
        </p:txBody>
      </p:sp>
    </p:spTree>
    <p:extLst>
      <p:ext uri="{BB962C8B-B14F-4D97-AF65-F5344CB8AC3E}">
        <p14:creationId xmlns:p14="http://schemas.microsoft.com/office/powerpoint/2010/main" val="417925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A4B8ED-725D-4CDD-9F7F-D8951AACB2B9}"/>
              </a:ext>
            </a:extLst>
          </p:cNvPr>
          <p:cNvSpPr>
            <a:spLocks noGrp="1"/>
          </p:cNvSpPr>
          <p:nvPr>
            <p:ph type="title"/>
          </p:nvPr>
        </p:nvSpPr>
        <p:spPr/>
        <p:txBody>
          <a:bodyPr/>
          <a:lstStyle/>
          <a:p>
            <a:r>
              <a:rPr lang="en-US" dirty="0"/>
              <a:t>Clinical manifestation:</a:t>
            </a:r>
          </a:p>
        </p:txBody>
      </p:sp>
      <p:sp>
        <p:nvSpPr>
          <p:cNvPr id="2" name="Content Placeholder 1">
            <a:extLst>
              <a:ext uri="{FF2B5EF4-FFF2-40B4-BE49-F238E27FC236}">
                <a16:creationId xmlns:a16="http://schemas.microsoft.com/office/drawing/2014/main" id="{0C808ACA-4009-4468-B19D-11B97217402A}"/>
              </a:ext>
            </a:extLst>
          </p:cNvPr>
          <p:cNvSpPr>
            <a:spLocks noGrp="1"/>
          </p:cNvSpPr>
          <p:nvPr>
            <p:ph idx="1"/>
          </p:nvPr>
        </p:nvSpPr>
        <p:spPr/>
        <p:txBody>
          <a:bodyPr>
            <a:normAutofit fontScale="85000" lnSpcReduction="20000"/>
          </a:bodyPr>
          <a:lstStyle/>
          <a:p>
            <a:pPr marL="137160" indent="0">
              <a:buNone/>
            </a:pPr>
            <a:r>
              <a:rPr lang="en-US" sz="3600" b="1" dirty="0">
                <a:solidFill>
                  <a:schemeClr val="tx1"/>
                </a:solidFill>
              </a:rPr>
              <a:t>2. Abdominal attacks: 90%</a:t>
            </a:r>
          </a:p>
          <a:p>
            <a:pPr marL="137160" indent="0">
              <a:buNone/>
            </a:pPr>
            <a:r>
              <a:rPr lang="en-US" sz="3600" dirty="0">
                <a:solidFill>
                  <a:schemeClr val="tx1"/>
                </a:solidFill>
              </a:rPr>
              <a:t>◦ Acute abdominal pain &amp; signs of peritonitis -resembling appendicitis or cholecystitis.</a:t>
            </a:r>
          </a:p>
          <a:p>
            <a:pPr marL="137160" indent="0">
              <a:buNone/>
            </a:pPr>
            <a:r>
              <a:rPr lang="en-US" sz="3600" dirty="0">
                <a:solidFill>
                  <a:schemeClr val="tx1"/>
                </a:solidFill>
              </a:rPr>
              <a:t> ◦ May lead to unnecessary laparotomy &amp; appendectomy.</a:t>
            </a:r>
          </a:p>
          <a:p>
            <a:pPr marL="137160" indent="0">
              <a:buNone/>
            </a:pPr>
            <a:r>
              <a:rPr lang="en-US" sz="3600" dirty="0">
                <a:solidFill>
                  <a:schemeClr val="tx1"/>
                </a:solidFill>
              </a:rPr>
              <a:t> ◦ Severity is variable. </a:t>
            </a:r>
          </a:p>
          <a:p>
            <a:pPr marL="137160" indent="0">
              <a:buNone/>
            </a:pPr>
            <a:r>
              <a:rPr lang="en-US" sz="3600" dirty="0">
                <a:solidFill>
                  <a:schemeClr val="tx1"/>
                </a:solidFill>
              </a:rPr>
              <a:t>◦ In many cases, patients develop constipation during attack &amp; diarrhea after attack resolves</a:t>
            </a:r>
          </a:p>
          <a:p>
            <a:endParaRPr lang="en-US" sz="3600" dirty="0">
              <a:solidFill>
                <a:schemeClr val="bg1"/>
              </a:solidFill>
            </a:endParaRPr>
          </a:p>
        </p:txBody>
      </p:sp>
    </p:spTree>
    <p:extLst>
      <p:ext uri="{BB962C8B-B14F-4D97-AF65-F5344CB8AC3E}">
        <p14:creationId xmlns:p14="http://schemas.microsoft.com/office/powerpoint/2010/main" val="22642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02DB81-8308-4BA6-94CB-906D562A5C26}"/>
              </a:ext>
            </a:extLst>
          </p:cNvPr>
          <p:cNvSpPr>
            <a:spLocks noGrp="1"/>
          </p:cNvSpPr>
          <p:nvPr>
            <p:ph type="title"/>
          </p:nvPr>
        </p:nvSpPr>
        <p:spPr/>
        <p:txBody>
          <a:bodyPr/>
          <a:lstStyle/>
          <a:p>
            <a:r>
              <a:rPr lang="en-US" sz="4400" dirty="0"/>
              <a:t>Clinical manifestation:</a:t>
            </a:r>
            <a:endParaRPr lang="en-US" dirty="0"/>
          </a:p>
        </p:txBody>
      </p:sp>
      <p:sp>
        <p:nvSpPr>
          <p:cNvPr id="2" name="Content Placeholder 1">
            <a:extLst>
              <a:ext uri="{FF2B5EF4-FFF2-40B4-BE49-F238E27FC236}">
                <a16:creationId xmlns:a16="http://schemas.microsoft.com/office/drawing/2014/main" id="{9B83C032-41C1-4C67-983A-FB67E427D083}"/>
              </a:ext>
            </a:extLst>
          </p:cNvPr>
          <p:cNvSpPr>
            <a:spLocks noGrp="1"/>
          </p:cNvSpPr>
          <p:nvPr>
            <p:ph idx="1"/>
          </p:nvPr>
        </p:nvSpPr>
        <p:spPr/>
        <p:txBody>
          <a:bodyPr>
            <a:normAutofit/>
          </a:bodyPr>
          <a:lstStyle/>
          <a:p>
            <a:r>
              <a:rPr lang="en-US" sz="4000" b="1" dirty="0">
                <a:solidFill>
                  <a:schemeClr val="tx1"/>
                </a:solidFill>
              </a:rPr>
              <a:t>3. Chest attacks: </a:t>
            </a:r>
          </a:p>
          <a:p>
            <a:pPr marL="137160" indent="0">
              <a:buNone/>
            </a:pPr>
            <a:r>
              <a:rPr lang="en-US" sz="4000" dirty="0">
                <a:solidFill>
                  <a:schemeClr val="tx1"/>
                </a:solidFill>
              </a:rPr>
              <a:t>◦ Pleuritis (25-80%), Pericarditis (rare). ◦ Usually manifest as unilateral, sharp, stabbing chest pain that makes it difficult to breathe or lie flat. </a:t>
            </a:r>
          </a:p>
          <a:p>
            <a:pPr marL="137160" indent="0">
              <a:buNone/>
            </a:pPr>
            <a:r>
              <a:rPr lang="en-US" sz="4000" dirty="0">
                <a:solidFill>
                  <a:schemeClr val="tx1"/>
                </a:solidFill>
              </a:rPr>
              <a:t>Friction rub is rare.</a:t>
            </a:r>
          </a:p>
        </p:txBody>
      </p:sp>
    </p:spTree>
    <p:extLst>
      <p:ext uri="{BB962C8B-B14F-4D97-AF65-F5344CB8AC3E}">
        <p14:creationId xmlns:p14="http://schemas.microsoft.com/office/powerpoint/2010/main" val="150942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{555829ED-75E1-1B47-AA00-5AD2B0A1C5FC}tf10001071</Template>
  <TotalTime>534</TotalTime>
  <Words>910</Words>
  <Application>Microsoft Office PowerPoint</Application>
  <PresentationFormat>Widescreen</PresentationFormat>
  <Paragraphs>127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Badge</vt:lpstr>
      <vt:lpstr>Familial Mediterranean fever</vt:lpstr>
      <vt:lpstr>Content:</vt:lpstr>
      <vt:lpstr>Familial Mediterranean fever</vt:lpstr>
      <vt:lpstr>Familial Mediterranean fever</vt:lpstr>
      <vt:lpstr>Familial Mediterranean fever</vt:lpstr>
      <vt:lpstr>Clinical manifestation:</vt:lpstr>
      <vt:lpstr>Clinical manifestation:</vt:lpstr>
      <vt:lpstr>Clinical manifestation:</vt:lpstr>
      <vt:lpstr>Clinical manifestation:</vt:lpstr>
      <vt:lpstr>Clinical manifestation:</vt:lpstr>
      <vt:lpstr>Clinical manifestation:</vt:lpstr>
      <vt:lpstr>Clinical manifestation:</vt:lpstr>
      <vt:lpstr>Diagnosis and Investigations:</vt:lpstr>
      <vt:lpstr>Diagnosis and Investigations:</vt:lpstr>
      <vt:lpstr>Diagnosis and Investigations:</vt:lpstr>
      <vt:lpstr>Complications:</vt:lpstr>
      <vt:lpstr>Treatment: </vt:lpstr>
      <vt:lpstr>Treatment:</vt:lpstr>
      <vt:lpstr>Treatment:</vt:lpstr>
      <vt:lpstr>Prognosis: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Familial mediteranian fever</dc:title>
  <dc:creator>علي عتوم</dc:creator>
  <cp:lastModifiedBy>Neama Abed</cp:lastModifiedBy>
  <cp:revision>35</cp:revision>
  <dcterms:created xsi:type="dcterms:W3CDTF">2020-11-24T14:46:35Z</dcterms:created>
  <dcterms:modified xsi:type="dcterms:W3CDTF">2022-02-22T22:22:47Z</dcterms:modified>
</cp:coreProperties>
</file>