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6" r:id="rId2"/>
    <p:sldId id="329" r:id="rId3"/>
    <p:sldId id="324" r:id="rId4"/>
    <p:sldId id="325" r:id="rId5"/>
    <p:sldId id="326" r:id="rId6"/>
    <p:sldId id="327" r:id="rId7"/>
    <p:sldId id="328" r:id="rId8"/>
    <p:sldId id="257" r:id="rId9"/>
    <p:sldId id="258" r:id="rId10"/>
    <p:sldId id="261" r:id="rId11"/>
    <p:sldId id="262" r:id="rId12"/>
    <p:sldId id="263" r:id="rId13"/>
    <p:sldId id="264" r:id="rId14"/>
    <p:sldId id="265" r:id="rId15"/>
    <p:sldId id="266" r:id="rId16"/>
    <p:sldId id="267" r:id="rId17"/>
    <p:sldId id="268" r:id="rId18"/>
    <p:sldId id="269" r:id="rId19"/>
    <p:sldId id="301" r:id="rId20"/>
    <p:sldId id="270" r:id="rId21"/>
    <p:sldId id="302" r:id="rId22"/>
    <p:sldId id="271" r:id="rId23"/>
    <p:sldId id="272" r:id="rId24"/>
    <p:sldId id="274" r:id="rId25"/>
    <p:sldId id="281" r:id="rId26"/>
    <p:sldId id="275" r:id="rId27"/>
    <p:sldId id="273" r:id="rId28"/>
    <p:sldId id="304" r:id="rId29"/>
    <p:sldId id="305" r:id="rId30"/>
    <p:sldId id="306" r:id="rId31"/>
    <p:sldId id="307" r:id="rId32"/>
    <p:sldId id="308" r:id="rId33"/>
    <p:sldId id="309" r:id="rId34"/>
    <p:sldId id="310" r:id="rId35"/>
    <p:sldId id="311" r:id="rId36"/>
    <p:sldId id="312" r:id="rId37"/>
    <p:sldId id="313" r:id="rId38"/>
    <p:sldId id="314" r:id="rId39"/>
    <p:sldId id="315" r:id="rId40"/>
    <p:sldId id="316" r:id="rId41"/>
    <p:sldId id="317" r:id="rId42"/>
    <p:sldId id="280" r:id="rId43"/>
    <p:sldId id="318" r:id="rId44"/>
    <p:sldId id="319" r:id="rId45"/>
    <p:sldId id="283" r:id="rId46"/>
    <p:sldId id="284" r:id="rId47"/>
    <p:sldId id="285" r:id="rId48"/>
    <p:sldId id="286" r:id="rId49"/>
    <p:sldId id="287" r:id="rId50"/>
    <p:sldId id="288" r:id="rId51"/>
    <p:sldId id="289" r:id="rId52"/>
    <p:sldId id="290" r:id="rId53"/>
    <p:sldId id="291" r:id="rId54"/>
    <p:sldId id="292" r:id="rId55"/>
    <p:sldId id="293" r:id="rId56"/>
    <p:sldId id="294" r:id="rId57"/>
    <p:sldId id="322" r:id="rId58"/>
    <p:sldId id="323" r:id="rId59"/>
    <p:sldId id="321"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339ED-18BF-49C4-918A-9B577F493C87}" type="datetimeFigureOut">
              <a:rPr lang="en-US" smtClean="0"/>
              <a:t>2/19/2019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64E8F1-22A7-4BB8-BC84-D51EFFAFD2EC}" type="slidenum">
              <a:rPr lang="en-US" smtClean="0"/>
              <a:t>‹#›</a:t>
            </a:fld>
            <a:endParaRPr lang="en-US"/>
          </a:p>
        </p:txBody>
      </p:sp>
    </p:spTree>
    <p:extLst>
      <p:ext uri="{BB962C8B-B14F-4D97-AF65-F5344CB8AC3E}">
        <p14:creationId xmlns:p14="http://schemas.microsoft.com/office/powerpoint/2010/main" val="2108824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09600" indent="-609600" algn="l" rtl="0" eaLnBrk="1" hangingPunct="1">
              <a:lnSpc>
                <a:spcPct val="90000"/>
              </a:lnSpc>
            </a:pPr>
            <a:r>
              <a:rPr lang="en-US" sz="1200" dirty="0"/>
              <a:t>Mechanism of action</a:t>
            </a:r>
          </a:p>
          <a:p>
            <a:pPr marL="609600" indent="-609600" algn="l" rtl="0" eaLnBrk="1" hangingPunct="1">
              <a:lnSpc>
                <a:spcPct val="90000"/>
              </a:lnSpc>
              <a:buFont typeface="Wingdings" pitchFamily="2" charset="2"/>
              <a:buAutoNum type="arabicPeriod"/>
            </a:pPr>
            <a:r>
              <a:rPr lang="en-US" sz="1200" dirty="0"/>
              <a:t>Act by decrease hepatic glucose </a:t>
            </a:r>
            <a:r>
              <a:rPr lang="en-US" sz="1200" dirty="0" err="1"/>
              <a:t>producion</a:t>
            </a:r>
            <a:endParaRPr lang="en-US" sz="1200" dirty="0"/>
          </a:p>
          <a:p>
            <a:pPr marL="609600" indent="-609600" algn="l" rtl="0" eaLnBrk="1" hangingPunct="1">
              <a:lnSpc>
                <a:spcPct val="90000"/>
              </a:lnSpc>
              <a:buFont typeface="Wingdings" pitchFamily="2" charset="2"/>
              <a:buAutoNum type="arabicPeriod"/>
            </a:pPr>
            <a:r>
              <a:rPr lang="en-US" sz="1200" dirty="0"/>
              <a:t>Increase glucose utilization</a:t>
            </a:r>
          </a:p>
          <a:p>
            <a:pPr marL="609600" indent="-609600" algn="l" rtl="0" eaLnBrk="1" hangingPunct="1">
              <a:lnSpc>
                <a:spcPct val="90000"/>
              </a:lnSpc>
              <a:buFont typeface="Wingdings" pitchFamily="2" charset="2"/>
              <a:buAutoNum type="arabicPeriod"/>
            </a:pPr>
            <a:r>
              <a:rPr lang="en-US" sz="1200" dirty="0"/>
              <a:t>Decrease insulin resistance</a:t>
            </a:r>
          </a:p>
          <a:p>
            <a:pPr algn="l" rtl="0" eaLnBrk="1" hangingPunct="1">
              <a:buFont typeface="Wingdings" pitchFamily="2" charset="2"/>
              <a:buChar char="Ø"/>
            </a:pPr>
            <a:r>
              <a:rPr lang="en-US" sz="1800" dirty="0"/>
              <a:t>Contraindication</a:t>
            </a:r>
            <a:r>
              <a:rPr lang="en-US" dirty="0"/>
              <a:t>:</a:t>
            </a:r>
            <a:endParaRPr lang="en-US" sz="1200" dirty="0"/>
          </a:p>
          <a:p>
            <a:pPr algn="l" eaLnBrk="1" hangingPunct="1"/>
            <a:r>
              <a:rPr lang="en-US" sz="1200" dirty="0"/>
              <a:t>Serum </a:t>
            </a:r>
            <a:r>
              <a:rPr lang="en-US" sz="1200" dirty="0" err="1"/>
              <a:t>Creatinine</a:t>
            </a:r>
            <a:r>
              <a:rPr lang="en-US" sz="1200" dirty="0"/>
              <a:t> &gt;1.5 mg in men/dl,1.4 mg in women</a:t>
            </a:r>
          </a:p>
          <a:p>
            <a:pPr algn="l" eaLnBrk="1" hangingPunct="1"/>
            <a:r>
              <a:rPr lang="en-US" sz="1200" dirty="0"/>
              <a:t>Radiographic contrast studies</a:t>
            </a:r>
          </a:p>
          <a:p>
            <a:pPr algn="l" eaLnBrk="1" hangingPunct="1"/>
            <a:r>
              <a:rPr lang="en-US" sz="1200" dirty="0"/>
              <a:t>Seriously ill patients</a:t>
            </a:r>
          </a:p>
          <a:p>
            <a:pPr algn="l" eaLnBrk="1" hangingPunct="1"/>
            <a:r>
              <a:rPr lang="en-US" sz="1200" dirty="0"/>
              <a:t>Acidosis</a:t>
            </a:r>
          </a:p>
          <a:p>
            <a:pPr algn="l" eaLnBrk="1" hangingPunct="1">
              <a:buFont typeface="Wingdings" pitchFamily="2" charset="2"/>
              <a:buChar char="Ø"/>
            </a:pPr>
            <a:r>
              <a:rPr lang="en-US" sz="1200" dirty="0"/>
              <a:t>Reduce HbA1C by 1-2%</a:t>
            </a:r>
          </a:p>
          <a:p>
            <a:endParaRPr lang="en-US" dirty="0"/>
          </a:p>
        </p:txBody>
      </p:sp>
      <p:sp>
        <p:nvSpPr>
          <p:cNvPr id="4" name="Slide Number Placeholder 3"/>
          <p:cNvSpPr>
            <a:spLocks noGrp="1"/>
          </p:cNvSpPr>
          <p:nvPr>
            <p:ph type="sldNum" sz="quarter" idx="10"/>
          </p:nvPr>
        </p:nvSpPr>
        <p:spPr/>
        <p:txBody>
          <a:bodyPr/>
          <a:lstStyle/>
          <a:p>
            <a:fld id="{B264E8F1-22A7-4BB8-BC84-D51EFFAFD2EC}" type="slidenum">
              <a:rPr lang="en-US" smtClean="0"/>
              <a:t>13</a:t>
            </a:fld>
            <a:endParaRPr lang="en-US"/>
          </a:p>
        </p:txBody>
      </p:sp>
    </p:spTree>
    <p:extLst>
      <p:ext uri="{BB962C8B-B14F-4D97-AF65-F5344CB8AC3E}">
        <p14:creationId xmlns:p14="http://schemas.microsoft.com/office/powerpoint/2010/main" val="1221788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09600" indent="-609600" algn="l" eaLnBrk="1" hangingPunct="1">
              <a:lnSpc>
                <a:spcPct val="90000"/>
              </a:lnSpc>
              <a:buFont typeface="Wingdings" pitchFamily="2" charset="2"/>
              <a:buAutoNum type="arabicPeriod"/>
            </a:pPr>
            <a:r>
              <a:rPr lang="en-US" sz="1200" dirty="0"/>
              <a:t>First generation (</a:t>
            </a:r>
            <a:r>
              <a:rPr lang="en-US" sz="1200" dirty="0" err="1"/>
              <a:t>chlorpropamide,tolbutamide</a:t>
            </a:r>
            <a:r>
              <a:rPr lang="en-US" sz="1200" dirty="0"/>
              <a:t>)</a:t>
            </a:r>
          </a:p>
          <a:p>
            <a:pPr marL="609600" indent="-609600" algn="l" eaLnBrk="1" hangingPunct="1">
              <a:lnSpc>
                <a:spcPct val="90000"/>
              </a:lnSpc>
              <a:buFont typeface="Wingdings" pitchFamily="2" charset="2"/>
              <a:buAutoNum type="arabicPeriod"/>
            </a:pPr>
            <a:r>
              <a:rPr lang="en-US" sz="1200" dirty="0"/>
              <a:t>Second generation (</a:t>
            </a:r>
            <a:r>
              <a:rPr lang="en-US" sz="1200" dirty="0" err="1"/>
              <a:t>Glibenclamide,Gliclizide</a:t>
            </a:r>
            <a:r>
              <a:rPr lang="en-US" sz="1200" dirty="0"/>
              <a:t>, </a:t>
            </a:r>
            <a:r>
              <a:rPr lang="en-US" sz="1200" dirty="0" err="1"/>
              <a:t>glipizide</a:t>
            </a:r>
            <a:r>
              <a:rPr lang="en-US" sz="1200" dirty="0"/>
              <a:t>)</a:t>
            </a:r>
          </a:p>
          <a:p>
            <a:pPr marL="609600" indent="-609600" algn="l" eaLnBrk="1" hangingPunct="1">
              <a:lnSpc>
                <a:spcPct val="90000"/>
              </a:lnSpc>
              <a:buFont typeface="Wingdings" pitchFamily="2" charset="2"/>
              <a:buAutoNum type="arabicPeriod"/>
            </a:pPr>
            <a:r>
              <a:rPr lang="en-US" sz="1200" dirty="0"/>
              <a:t>Third generation as </a:t>
            </a:r>
            <a:r>
              <a:rPr lang="en-US" sz="1200" dirty="0" err="1"/>
              <a:t>glimperide</a:t>
            </a:r>
            <a:endParaRPr lang="en-US" sz="1200" dirty="0"/>
          </a:p>
          <a:p>
            <a:pPr marL="0" indent="0" algn="l" eaLnBrk="1" hangingPunct="1">
              <a:lnSpc>
                <a:spcPct val="90000"/>
              </a:lnSpc>
              <a:buFont typeface="Wingdings" pitchFamily="2" charset="2"/>
              <a:buNone/>
            </a:pPr>
            <a:endParaRPr lang="en-US" sz="1200" dirty="0"/>
          </a:p>
          <a:p>
            <a:pPr marL="609600" indent="-609600" algn="l" eaLnBrk="1" hangingPunct="1">
              <a:lnSpc>
                <a:spcPct val="90000"/>
              </a:lnSpc>
              <a:buFont typeface="Wingdings" pitchFamily="2" charset="2"/>
              <a:buNone/>
            </a:pPr>
            <a:r>
              <a:rPr lang="en-US" sz="1200" u="sng" dirty="0"/>
              <a:t>Mode of action:</a:t>
            </a:r>
          </a:p>
          <a:p>
            <a:pPr marL="609600" indent="-609600" algn="l" eaLnBrk="1" hangingPunct="1">
              <a:lnSpc>
                <a:spcPct val="90000"/>
              </a:lnSpc>
              <a:buFont typeface="Wingdings" pitchFamily="2" charset="2"/>
              <a:buNone/>
            </a:pPr>
            <a:r>
              <a:rPr lang="en-US" sz="1200" dirty="0"/>
              <a:t>Act by stimulating a receptor on Beta </a:t>
            </a:r>
            <a:r>
              <a:rPr lang="en-US" sz="1200" dirty="0" err="1"/>
              <a:t>cells,closing</a:t>
            </a:r>
            <a:r>
              <a:rPr lang="en-US" sz="1200" dirty="0"/>
              <a:t> potassium channels and opening a </a:t>
            </a:r>
            <a:r>
              <a:rPr lang="en-US" sz="1200" dirty="0" err="1"/>
              <a:t>Ca</a:t>
            </a:r>
            <a:r>
              <a:rPr lang="en-US" sz="1200" dirty="0"/>
              <a:t> channel with subsequent insulin release</a:t>
            </a:r>
          </a:p>
          <a:p>
            <a:pPr marL="0" indent="0" algn="l" eaLnBrk="1" hangingPunct="1">
              <a:lnSpc>
                <a:spcPct val="90000"/>
              </a:lnSpc>
              <a:buFont typeface="Wingdings" pitchFamily="2" charset="2"/>
              <a:buNone/>
            </a:pPr>
            <a:endParaRPr lang="en-US" dirty="0"/>
          </a:p>
        </p:txBody>
      </p:sp>
      <p:sp>
        <p:nvSpPr>
          <p:cNvPr id="4" name="Slide Number Placeholder 3"/>
          <p:cNvSpPr>
            <a:spLocks noGrp="1"/>
          </p:cNvSpPr>
          <p:nvPr>
            <p:ph type="sldNum" sz="quarter" idx="10"/>
          </p:nvPr>
        </p:nvSpPr>
        <p:spPr/>
        <p:txBody>
          <a:bodyPr/>
          <a:lstStyle/>
          <a:p>
            <a:fld id="{B264E8F1-22A7-4BB8-BC84-D51EFFAFD2EC}" type="slidenum">
              <a:rPr lang="en-US" smtClean="0"/>
              <a:t>14</a:t>
            </a:fld>
            <a:endParaRPr lang="en-US"/>
          </a:p>
        </p:txBody>
      </p:sp>
    </p:spTree>
    <p:extLst>
      <p:ext uri="{BB962C8B-B14F-4D97-AF65-F5344CB8AC3E}">
        <p14:creationId xmlns:p14="http://schemas.microsoft.com/office/powerpoint/2010/main" val="1986103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Mechanism of Action: by decrease glucose absorption esp. postprandial hyperglycemia, by inhibiting the enzyme that convert oligosaccharides to glucose</a:t>
            </a:r>
          </a:p>
          <a:p>
            <a:endParaRPr lang="en-US" dirty="0"/>
          </a:p>
        </p:txBody>
      </p:sp>
      <p:sp>
        <p:nvSpPr>
          <p:cNvPr id="4" name="Slide Number Placeholder 3"/>
          <p:cNvSpPr>
            <a:spLocks noGrp="1"/>
          </p:cNvSpPr>
          <p:nvPr>
            <p:ph type="sldNum" sz="quarter" idx="10"/>
          </p:nvPr>
        </p:nvSpPr>
        <p:spPr/>
        <p:txBody>
          <a:bodyPr/>
          <a:lstStyle/>
          <a:p>
            <a:fld id="{B264E8F1-22A7-4BB8-BC84-D51EFFAFD2EC}" type="slidenum">
              <a:rPr lang="en-US" smtClean="0"/>
              <a:t>15</a:t>
            </a:fld>
            <a:endParaRPr lang="en-US"/>
          </a:p>
        </p:txBody>
      </p:sp>
    </p:spTree>
    <p:extLst>
      <p:ext uri="{BB962C8B-B14F-4D97-AF65-F5344CB8AC3E}">
        <p14:creationId xmlns:p14="http://schemas.microsoft.com/office/powerpoint/2010/main" val="2991586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solidFill>
                  <a:srgbClr val="C00000"/>
                </a:solidFill>
              </a:rPr>
              <a:t>Microalbuminuria</a:t>
            </a:r>
            <a:r>
              <a:rPr lang="en-US" dirty="0">
                <a:solidFill>
                  <a:srgbClr val="C00000"/>
                </a:solidFill>
              </a:rPr>
              <a:t> </a:t>
            </a:r>
            <a:r>
              <a:rPr lang="en-US" dirty="0"/>
              <a:t>(urine </a:t>
            </a:r>
            <a:r>
              <a:rPr lang="en-US" dirty="0" err="1"/>
              <a:t>albumin:creatinine</a:t>
            </a:r>
            <a:r>
              <a:rPr lang="en-US" dirty="0"/>
              <a:t> ratio  2.5–30 mg/</a:t>
            </a:r>
            <a:r>
              <a:rPr lang="en-US" dirty="0" err="1"/>
              <a:t>mmol</a:t>
            </a:r>
            <a:r>
              <a:rPr lang="en-US" dirty="0"/>
              <a:t> </a:t>
            </a:r>
            <a:r>
              <a:rPr lang="en-US" dirty="0" err="1"/>
              <a:t>creatinine</a:t>
            </a:r>
            <a:r>
              <a:rPr lang="en-US" dirty="0"/>
              <a:t>  in men, 3.5–30 mg/</a:t>
            </a:r>
            <a:r>
              <a:rPr lang="en-US" dirty="0" err="1"/>
              <a:t>creatinine</a:t>
            </a:r>
            <a:r>
              <a:rPr lang="en-US" dirty="0"/>
              <a:t> </a:t>
            </a:r>
            <a:r>
              <a:rPr lang="en-US" dirty="0" err="1"/>
              <a:t>mmol</a:t>
            </a:r>
            <a:r>
              <a:rPr lang="en-US" dirty="0"/>
              <a:t>  in  women; </a:t>
            </a:r>
            <a:r>
              <a:rPr lang="en-US" dirty="0" err="1"/>
              <a:t>undectectable</a:t>
            </a:r>
            <a:r>
              <a:rPr lang="en-US" dirty="0"/>
              <a:t> by dipstick)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solidFill>
                  <a:srgbClr val="C00000"/>
                </a:solidFill>
              </a:rPr>
              <a:t>Macro­albuminuria</a:t>
            </a:r>
            <a:r>
              <a:rPr lang="en-US" dirty="0"/>
              <a:t> (urinary albumin &gt;300mg/day; detectable  on urine  dipstick).</a:t>
            </a:r>
          </a:p>
          <a:p>
            <a:endParaRPr lang="en-US" dirty="0"/>
          </a:p>
        </p:txBody>
      </p:sp>
      <p:sp>
        <p:nvSpPr>
          <p:cNvPr id="4" name="Slide Number Placeholder 3"/>
          <p:cNvSpPr>
            <a:spLocks noGrp="1"/>
          </p:cNvSpPr>
          <p:nvPr>
            <p:ph type="sldNum" sz="quarter" idx="10"/>
          </p:nvPr>
        </p:nvSpPr>
        <p:spPr/>
        <p:txBody>
          <a:bodyPr/>
          <a:lstStyle/>
          <a:p>
            <a:fld id="{B264E8F1-22A7-4BB8-BC84-D51EFFAFD2EC}" type="slidenum">
              <a:rPr lang="en-US" smtClean="0"/>
              <a:t>49</a:t>
            </a:fld>
            <a:endParaRPr lang="en-US"/>
          </a:p>
        </p:txBody>
      </p:sp>
    </p:spTree>
    <p:extLst>
      <p:ext uri="{BB962C8B-B14F-4D97-AF65-F5344CB8AC3E}">
        <p14:creationId xmlns:p14="http://schemas.microsoft.com/office/powerpoint/2010/main" val="3769404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874BA250-8CF1-42E8-82BC-7561E0105193}" type="slidenum">
              <a:rPr lang="ar-JO" smtClean="0"/>
              <a:pPr/>
              <a:t>59</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283AD9-EC05-4921-94C6-D4C019A6901A}"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833030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283AD9-EC05-4921-94C6-D4C019A6901A}"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3190620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283AD9-EC05-4921-94C6-D4C019A6901A}"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4136760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283AD9-EC05-4921-94C6-D4C019A6901A}"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8737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283AD9-EC05-4921-94C6-D4C019A6901A}"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944770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283AD9-EC05-4921-94C6-D4C019A6901A}"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3006957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283AD9-EC05-4921-94C6-D4C019A6901A}" type="datetimeFigureOut">
              <a:rPr lang="en-US" smtClean="0"/>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741327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283AD9-EC05-4921-94C6-D4C019A6901A}" type="datetimeFigureOut">
              <a:rPr lang="en-US" smtClean="0"/>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28319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83AD9-EC05-4921-94C6-D4C019A6901A}" type="datetimeFigureOut">
              <a:rPr lang="en-US" smtClean="0"/>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395684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283AD9-EC05-4921-94C6-D4C019A6901A}"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432870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283AD9-EC05-4921-94C6-D4C019A6901A}"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359846-5575-460C-B93A-A46D9720C3FF}" type="slidenum">
              <a:rPr lang="en-US" smtClean="0"/>
              <a:t>‹#›</a:t>
            </a:fld>
            <a:endParaRPr lang="en-US"/>
          </a:p>
        </p:txBody>
      </p:sp>
    </p:spTree>
    <p:extLst>
      <p:ext uri="{BB962C8B-B14F-4D97-AF65-F5344CB8AC3E}">
        <p14:creationId xmlns:p14="http://schemas.microsoft.com/office/powerpoint/2010/main" val="3963682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83AD9-EC05-4921-94C6-D4C019A6901A}" type="datetimeFigureOut">
              <a:rPr lang="en-US" smtClean="0"/>
              <a:t>2/19/2019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59846-5575-460C-B93A-A46D9720C3FF}" type="slidenum">
              <a:rPr lang="en-US" smtClean="0"/>
              <a:t>‹#›</a:t>
            </a:fld>
            <a:endParaRPr lang="en-US"/>
          </a:p>
        </p:txBody>
      </p:sp>
    </p:spTree>
    <p:extLst>
      <p:ext uri="{BB962C8B-B14F-4D97-AF65-F5344CB8AC3E}">
        <p14:creationId xmlns:p14="http://schemas.microsoft.com/office/powerpoint/2010/main" val="4069072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normAutofit/>
          </a:bodyPr>
          <a:lstStyle/>
          <a:p>
            <a:r>
              <a:rPr lang="en-US" sz="4000" b="1" dirty="0">
                <a:solidFill>
                  <a:srgbClr val="C00000"/>
                </a:solidFill>
                <a:effectLst>
                  <a:outerShdw blurRad="38100" dist="38100" dir="2700000" algn="tl">
                    <a:srgbClr val="000000">
                      <a:alpha val="43137"/>
                    </a:srgbClr>
                  </a:outerShdw>
                </a:effectLst>
              </a:rPr>
              <a:t>Management &amp; complications </a:t>
            </a:r>
            <a:br>
              <a:rPr lang="en-US" sz="4000" b="1" dirty="0">
                <a:solidFill>
                  <a:srgbClr val="C00000"/>
                </a:solidFill>
                <a:effectLst>
                  <a:outerShdw blurRad="38100" dist="38100" dir="2700000" algn="tl">
                    <a:srgbClr val="000000">
                      <a:alpha val="43137"/>
                    </a:srgbClr>
                  </a:outerShdw>
                </a:effectLst>
              </a:rPr>
            </a:br>
            <a:r>
              <a:rPr lang="en-US" sz="4000" b="1" dirty="0">
                <a:solidFill>
                  <a:srgbClr val="C00000"/>
                </a:solidFill>
                <a:effectLst>
                  <a:outerShdw blurRad="38100" dist="38100" dir="2700000" algn="tl">
                    <a:srgbClr val="000000">
                      <a:alpha val="43137"/>
                    </a:srgbClr>
                  </a:outerShdw>
                </a:effectLst>
              </a:rPr>
              <a:t>of diabetes</a:t>
            </a:r>
          </a:p>
        </p:txBody>
      </p:sp>
      <p:sp>
        <p:nvSpPr>
          <p:cNvPr id="3" name="Subtitle 2"/>
          <p:cNvSpPr>
            <a:spLocks noGrp="1"/>
          </p:cNvSpPr>
          <p:nvPr>
            <p:ph type="subTitle" idx="1"/>
          </p:nvPr>
        </p:nvSpPr>
        <p:spPr/>
        <p:txBody>
          <a:bodyPr/>
          <a:lstStyle/>
          <a:p>
            <a:r>
              <a:rPr lang="en-US" b="1" dirty="0" err="1">
                <a:solidFill>
                  <a:schemeClr val="tx1">
                    <a:lumMod val="95000"/>
                    <a:lumOff val="5000"/>
                  </a:schemeClr>
                </a:solidFill>
                <a:effectLst>
                  <a:outerShdw blurRad="38100" dist="38100" dir="2700000" algn="tl">
                    <a:srgbClr val="000000">
                      <a:alpha val="43137"/>
                    </a:srgbClr>
                  </a:outerShdw>
                </a:effectLst>
              </a:rPr>
              <a:t>Presesnted</a:t>
            </a:r>
            <a:r>
              <a:rPr lang="en-US" b="1" dirty="0">
                <a:solidFill>
                  <a:schemeClr val="tx1">
                    <a:lumMod val="95000"/>
                    <a:lumOff val="5000"/>
                  </a:schemeClr>
                </a:solidFill>
                <a:effectLst>
                  <a:outerShdw blurRad="38100" dist="38100" dir="2700000" algn="tl">
                    <a:srgbClr val="000000">
                      <a:alpha val="43137"/>
                    </a:srgbClr>
                  </a:outerShdw>
                </a:effectLst>
              </a:rPr>
              <a:t> by : Mhmd obeidat</a:t>
            </a:r>
          </a:p>
          <a:p>
            <a:r>
              <a:rPr lang="en-US" b="1" dirty="0">
                <a:solidFill>
                  <a:schemeClr val="tx1">
                    <a:lumMod val="95000"/>
                    <a:lumOff val="5000"/>
                  </a:schemeClr>
                </a:solidFill>
                <a:effectLst>
                  <a:outerShdw blurRad="38100" dist="38100" dir="2700000" algn="tl">
                    <a:srgbClr val="000000">
                      <a:alpha val="43137"/>
                    </a:srgbClr>
                  </a:outerShdw>
                </a:effectLst>
              </a:rPr>
              <a:t>                             Mhmd </a:t>
            </a:r>
            <a:r>
              <a:rPr lang="en-US" b="1" dirty="0" err="1">
                <a:solidFill>
                  <a:schemeClr val="tx1">
                    <a:lumMod val="95000"/>
                    <a:lumOff val="5000"/>
                  </a:schemeClr>
                </a:solidFill>
                <a:effectLst>
                  <a:outerShdw blurRad="38100" dist="38100" dir="2700000" algn="tl">
                    <a:srgbClr val="000000">
                      <a:alpha val="43137"/>
                    </a:srgbClr>
                  </a:outerShdw>
                </a:effectLst>
              </a:rPr>
              <a:t>asasfeh</a:t>
            </a:r>
            <a:endParaRPr lang="en-US" b="1" dirty="0">
              <a:solidFill>
                <a:schemeClr val="tx1">
                  <a:lumMod val="95000"/>
                  <a:lumOff val="5000"/>
                </a:schemeClr>
              </a:solidFill>
              <a:effectLst>
                <a:outerShdw blurRad="38100" dist="38100" dir="2700000" algn="tl">
                  <a:srgbClr val="000000">
                    <a:alpha val="43137"/>
                  </a:srgbClr>
                </a:outerShdw>
              </a:effectLst>
            </a:endParaRPr>
          </a:p>
          <a:p>
            <a:r>
              <a:rPr lang="en-US" b="1" dirty="0">
                <a:solidFill>
                  <a:schemeClr val="tx1">
                    <a:lumMod val="95000"/>
                    <a:lumOff val="5000"/>
                  </a:schemeClr>
                </a:solidFill>
                <a:effectLst>
                  <a:outerShdw blurRad="38100" dist="38100" dir="2700000" algn="tl">
                    <a:srgbClr val="000000">
                      <a:alpha val="43137"/>
                    </a:srgbClr>
                  </a:outerShdw>
                </a:effectLst>
              </a:rPr>
              <a:t>Supervised by : Dr. </a:t>
            </a:r>
            <a:r>
              <a:rPr lang="en-US" b="1" dirty="0" err="1">
                <a:solidFill>
                  <a:schemeClr val="tx1">
                    <a:lumMod val="95000"/>
                    <a:lumOff val="5000"/>
                  </a:schemeClr>
                </a:solidFill>
                <a:effectLst>
                  <a:outerShdw blurRad="38100" dist="38100" dir="2700000" algn="tl">
                    <a:srgbClr val="000000">
                      <a:alpha val="43137"/>
                    </a:srgbClr>
                  </a:outerShdw>
                </a:effectLst>
              </a:rPr>
              <a:t>samah</a:t>
            </a:r>
            <a:r>
              <a:rPr lang="en-US" b="1" dirty="0">
                <a:solidFill>
                  <a:schemeClr val="tx1">
                    <a:lumMod val="95000"/>
                    <a:lumOff val="5000"/>
                  </a:schemeClr>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1747075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4525963"/>
          </a:xfrm>
        </p:spPr>
        <p:txBody>
          <a:bodyPr>
            <a:noAutofit/>
          </a:bodyPr>
          <a:lstStyle/>
          <a:p>
            <a:pPr marL="0" indent="0">
              <a:buNone/>
            </a:pPr>
            <a:r>
              <a:rPr lang="en-US" sz="2400" b="1" dirty="0">
                <a:solidFill>
                  <a:srgbClr val="00B050"/>
                </a:solidFill>
              </a:rPr>
              <a:t>Weight management</a:t>
            </a:r>
          </a:p>
          <a:p>
            <a:pPr marL="0" indent="0">
              <a:buNone/>
            </a:pPr>
            <a:r>
              <a:rPr lang="en-US" sz="2400" dirty="0"/>
              <a:t>A high percentage of people with type 2 diabetes are overweight or obese, and many </a:t>
            </a:r>
            <a:r>
              <a:rPr lang="en-US" sz="2400" dirty="0" err="1"/>
              <a:t>antidiabetic</a:t>
            </a:r>
            <a:r>
              <a:rPr lang="en-US" sz="2400" dirty="0"/>
              <a:t> medications and insulin encourage  weight gain.</a:t>
            </a:r>
          </a:p>
          <a:p>
            <a:pPr marL="0" indent="0">
              <a:buNone/>
            </a:pPr>
            <a:endParaRPr lang="en-US" sz="2400" dirty="0"/>
          </a:p>
          <a:p>
            <a:pPr marL="0" indent="0">
              <a:buNone/>
            </a:pPr>
            <a:r>
              <a:rPr lang="en-US" sz="2400" dirty="0"/>
              <a:t>Abdominal obesity also predicts insulin resistance and cardiovascular risk.</a:t>
            </a:r>
          </a:p>
          <a:p>
            <a:pPr marL="0" indent="0">
              <a:buNone/>
            </a:pPr>
            <a:endParaRPr lang="en-US" sz="2400" dirty="0"/>
          </a:p>
          <a:p>
            <a:pPr marL="0" indent="0">
              <a:buNone/>
            </a:pPr>
            <a:r>
              <a:rPr lang="en-US" sz="2400" dirty="0"/>
              <a:t> Weight loss is achieved through a reduction in energy intake and an increase in energy expenditure through physi­cal activity. </a:t>
            </a:r>
          </a:p>
          <a:p>
            <a:pPr marL="0" indent="0">
              <a:buNone/>
            </a:pPr>
            <a:endParaRPr lang="en-US" sz="2400" dirty="0"/>
          </a:p>
          <a:p>
            <a:pPr marL="0" indent="0">
              <a:buNone/>
            </a:pPr>
            <a:r>
              <a:rPr lang="en-US" sz="2400" dirty="0"/>
              <a:t>In extreme cases, bariatric surgery can induce marked weight loss and improvement in HbA1cin patients with type 2 diabetes, sometimes enabling treatment withdrawal</a:t>
            </a:r>
          </a:p>
          <a:p>
            <a:pPr marL="0" indent="0">
              <a:buNone/>
            </a:pPr>
            <a:endParaRPr lang="en-US" sz="2400" dirty="0"/>
          </a:p>
        </p:txBody>
      </p:sp>
    </p:spTree>
    <p:extLst>
      <p:ext uri="{BB962C8B-B14F-4D97-AF65-F5344CB8AC3E}">
        <p14:creationId xmlns:p14="http://schemas.microsoft.com/office/powerpoint/2010/main" val="4028946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400" b="1" dirty="0">
                <a:solidFill>
                  <a:srgbClr val="00B050"/>
                </a:solidFill>
              </a:rPr>
              <a:t>exercise</a:t>
            </a:r>
          </a:p>
          <a:p>
            <a:pPr marL="0" indent="0">
              <a:buNone/>
            </a:pPr>
            <a:r>
              <a:rPr lang="en-US" sz="2400" dirty="0"/>
              <a:t>All patients with diabetes should be advised to achieve a significant  level of physical activity (e.g. walking, gardening, swimming or  cycling) and to maintain this long </a:t>
            </a:r>
          </a:p>
          <a:p>
            <a:pPr marL="0" indent="0">
              <a:buNone/>
            </a:pPr>
            <a:endParaRPr lang="en-US" sz="2400" dirty="0"/>
          </a:p>
          <a:p>
            <a:pPr marL="0" indent="0">
              <a:buNone/>
            </a:pPr>
            <a:r>
              <a:rPr lang="en-US" sz="2400" dirty="0"/>
              <a:t>Recently, it has also been suggested that a combination of both aerobic and resistance exercise may lead to greater improvements in </a:t>
            </a:r>
            <a:r>
              <a:rPr lang="en-US" sz="2400" dirty="0" err="1"/>
              <a:t>glycaemic</a:t>
            </a:r>
            <a:r>
              <a:rPr lang="en-US" sz="2400" dirty="0"/>
              <a:t> control</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729477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rPr>
              <a:t>Drugs to reduce </a:t>
            </a:r>
            <a:r>
              <a:rPr lang="en-US" b="1" dirty="0" err="1">
                <a:solidFill>
                  <a:srgbClr val="00B050"/>
                </a:solidFill>
              </a:rPr>
              <a:t>hyperglycaemia</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p:txBody>
          <a:bodyPr>
            <a:normAutofit/>
          </a:bodyPr>
          <a:lstStyle/>
          <a:p>
            <a:pPr marL="0" indent="0">
              <a:buNone/>
            </a:pPr>
            <a:r>
              <a:rPr lang="en-US" sz="2400" dirty="0"/>
              <a:t>Most drugs used to treat type 2 diabetes depend upon a supply of endogenous insulin and therefore have no effect in patients with type 1 diabetes.</a:t>
            </a:r>
          </a:p>
          <a:p>
            <a:pPr marL="0" indent="0">
              <a:buNone/>
            </a:pPr>
            <a:endParaRPr lang="en-US" sz="2400" dirty="0"/>
          </a:p>
          <a:p>
            <a:pPr marL="0" indent="0">
              <a:buNone/>
            </a:pPr>
            <a:r>
              <a:rPr lang="en-US" sz="2400" dirty="0"/>
              <a:t>The </a:t>
            </a:r>
            <a:r>
              <a:rPr lang="en-US" sz="2400" dirty="0" err="1">
                <a:solidFill>
                  <a:schemeClr val="accent6">
                    <a:lumMod val="75000"/>
                  </a:schemeClr>
                </a:solidFill>
              </a:rPr>
              <a:t>sulphonylureas</a:t>
            </a:r>
            <a:r>
              <a:rPr lang="en-US" sz="2400" dirty="0">
                <a:solidFill>
                  <a:schemeClr val="accent6">
                    <a:lumMod val="75000"/>
                  </a:schemeClr>
                </a:solidFill>
              </a:rPr>
              <a:t> </a:t>
            </a:r>
            <a:r>
              <a:rPr lang="en-US" sz="2400" dirty="0"/>
              <a:t>and </a:t>
            </a:r>
            <a:r>
              <a:rPr lang="en-US" sz="2400" dirty="0" err="1">
                <a:solidFill>
                  <a:schemeClr val="accent6">
                    <a:lumMod val="75000"/>
                  </a:schemeClr>
                </a:solidFill>
              </a:rPr>
              <a:t>biguanides</a:t>
            </a:r>
            <a:r>
              <a:rPr lang="en-US" sz="2400" dirty="0"/>
              <a:t> have been the mainstay of treatment in the past, but a variety of newer agents are now available and the optimal place for these in treatment is yet to be determined</a:t>
            </a:r>
          </a:p>
          <a:p>
            <a:pPr marL="0" indent="0">
              <a:buNone/>
            </a:pPr>
            <a:endParaRPr lang="en-US" sz="2400" dirty="0"/>
          </a:p>
        </p:txBody>
      </p:sp>
    </p:spTree>
    <p:extLst>
      <p:ext uri="{BB962C8B-B14F-4D97-AF65-F5344CB8AC3E}">
        <p14:creationId xmlns:p14="http://schemas.microsoft.com/office/powerpoint/2010/main" val="1620676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solidFill>
                  <a:srgbClr val="00B050"/>
                </a:solidFill>
              </a:rPr>
              <a:t>Biguanides</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a:xfrm>
            <a:off x="152400" y="990600"/>
            <a:ext cx="8763000" cy="5257800"/>
          </a:xfrm>
        </p:spPr>
        <p:txBody>
          <a:bodyPr>
            <a:normAutofit fontScale="92500"/>
          </a:bodyPr>
          <a:lstStyle/>
          <a:p>
            <a:pPr marL="0" indent="0">
              <a:buNone/>
            </a:pPr>
            <a:r>
              <a:rPr lang="en-US" sz="2400" dirty="0"/>
              <a:t>It improves </a:t>
            </a:r>
            <a:r>
              <a:rPr lang="en-US" sz="2400" b="1" dirty="0">
                <a:solidFill>
                  <a:schemeClr val="accent2">
                    <a:lumMod val="60000"/>
                    <a:lumOff val="40000"/>
                  </a:schemeClr>
                </a:solidFill>
              </a:rPr>
              <a:t>insulin sensitivity </a:t>
            </a:r>
            <a:r>
              <a:rPr lang="en-US" sz="2400" dirty="0"/>
              <a:t>and peripheral glucose  uptake, and impairs both glucose absorption by the gut and hepatic  gluconeogenesis. </a:t>
            </a:r>
          </a:p>
          <a:p>
            <a:pPr marL="0" indent="0">
              <a:buNone/>
            </a:pPr>
            <a:endParaRPr lang="en-US" sz="2400" dirty="0"/>
          </a:p>
          <a:p>
            <a:pPr marL="0" indent="0">
              <a:buNone/>
            </a:pPr>
            <a:r>
              <a:rPr lang="en-US" sz="2400" dirty="0"/>
              <a:t>it does not increase insulin secretion and seldom causes </a:t>
            </a:r>
            <a:r>
              <a:rPr lang="en-US" sz="2400" dirty="0" err="1"/>
              <a:t>hypoglycaemia</a:t>
            </a:r>
            <a:r>
              <a:rPr lang="en-US" sz="2400" dirty="0"/>
              <a:t>. </a:t>
            </a:r>
          </a:p>
          <a:p>
            <a:pPr marL="0" indent="0">
              <a:buNone/>
            </a:pPr>
            <a:r>
              <a:rPr lang="en-US" sz="2400" dirty="0"/>
              <a:t>Metformin does not increase body </a:t>
            </a:r>
            <a:r>
              <a:rPr lang="en-US" sz="2400" dirty="0" err="1"/>
              <a:t>wt</a:t>
            </a:r>
            <a:endParaRPr lang="en-US" sz="2400" dirty="0"/>
          </a:p>
          <a:p>
            <a:pPr marL="0" indent="0">
              <a:buNone/>
            </a:pPr>
            <a:endParaRPr lang="en-US" sz="2400" dirty="0"/>
          </a:p>
          <a:p>
            <a:pPr marL="0" indent="0">
              <a:buNone/>
            </a:pPr>
            <a:r>
              <a:rPr lang="en-US" sz="2400" dirty="0"/>
              <a:t>Metformin is given with food, 2–3 times daily , the usual starting dose is 500mg twice daily (usual maintenance 1g twice daily).</a:t>
            </a:r>
          </a:p>
          <a:p>
            <a:pPr marL="0" indent="0">
              <a:buNone/>
            </a:pPr>
            <a:endParaRPr lang="en-US" sz="2400" dirty="0"/>
          </a:p>
          <a:p>
            <a:pPr marL="0" indent="0">
              <a:buNone/>
            </a:pPr>
            <a:r>
              <a:rPr lang="en-US" sz="2400" dirty="0"/>
              <a:t>Approximately 25% of patients develop mild </a:t>
            </a:r>
            <a:r>
              <a:rPr lang="en-US" sz="2400" b="1" dirty="0">
                <a:solidFill>
                  <a:schemeClr val="accent5">
                    <a:lumMod val="75000"/>
                  </a:schemeClr>
                </a:solidFill>
              </a:rPr>
              <a:t>gastrointestinal side effects</a:t>
            </a:r>
            <a:r>
              <a:rPr lang="en-US" sz="2400" dirty="0"/>
              <a:t> </a:t>
            </a:r>
          </a:p>
          <a:p>
            <a:pPr marL="0" indent="0">
              <a:buNone/>
            </a:pPr>
            <a:r>
              <a:rPr lang="en-US" sz="2400" dirty="0"/>
              <a:t>Its use is </a:t>
            </a:r>
            <a:r>
              <a:rPr lang="en-US" sz="2400" b="1" dirty="0">
                <a:solidFill>
                  <a:schemeClr val="accent6">
                    <a:lumMod val="75000"/>
                  </a:schemeClr>
                </a:solidFill>
              </a:rPr>
              <a:t>contraindicated </a:t>
            </a:r>
            <a:r>
              <a:rPr lang="en-US" sz="2400" dirty="0"/>
              <a:t>in alcohol excess and in impaired renal or hepatic function due to the increased risk of</a:t>
            </a:r>
            <a:r>
              <a:rPr lang="en-US" sz="2400" b="1" dirty="0">
                <a:solidFill>
                  <a:schemeClr val="accent5">
                    <a:lumMod val="75000"/>
                  </a:schemeClr>
                </a:solidFill>
              </a:rPr>
              <a:t> lactic acidosis</a:t>
            </a:r>
            <a:endParaRPr lang="en-US" sz="2400" dirty="0"/>
          </a:p>
        </p:txBody>
      </p:sp>
    </p:spTree>
    <p:extLst>
      <p:ext uri="{BB962C8B-B14F-4D97-AF65-F5344CB8AC3E}">
        <p14:creationId xmlns:p14="http://schemas.microsoft.com/office/powerpoint/2010/main" val="42503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solidFill>
                  <a:srgbClr val="00B050"/>
                </a:solidFill>
              </a:rPr>
              <a:t>sulphonylureas</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a:xfrm>
            <a:off x="304800" y="1066800"/>
            <a:ext cx="8839200" cy="5791200"/>
          </a:xfrm>
        </p:spPr>
        <p:txBody>
          <a:bodyPr>
            <a:normAutofit fontScale="92500"/>
          </a:bodyPr>
          <a:lstStyle/>
          <a:p>
            <a:pPr marL="0" indent="0">
              <a:buNone/>
            </a:pPr>
            <a:r>
              <a:rPr lang="en-US" sz="2400" dirty="0" err="1"/>
              <a:t>Sulphonylureas</a:t>
            </a:r>
            <a:r>
              <a:rPr lang="en-US" sz="2400" dirty="0"/>
              <a:t> stimulate the release of insulin from the pancreatic βcell (insulin </a:t>
            </a:r>
            <a:r>
              <a:rPr lang="en-US" sz="2400" dirty="0" err="1"/>
              <a:t>secretagogue</a:t>
            </a:r>
            <a:r>
              <a:rPr lang="en-US" sz="2400" dirty="0"/>
              <a:t>). </a:t>
            </a:r>
          </a:p>
          <a:p>
            <a:pPr marL="0" indent="0">
              <a:buNone/>
            </a:pPr>
            <a:endParaRPr lang="en-US" sz="2400" dirty="0"/>
          </a:p>
          <a:p>
            <a:pPr marL="0" indent="0">
              <a:buNone/>
            </a:pPr>
            <a:r>
              <a:rPr lang="en-US" sz="2400" dirty="0"/>
              <a:t>They are best used to treat non obese people with type 2 diabetes who fail to respond to dietary measures, as treatment is often associated with </a:t>
            </a:r>
            <a:r>
              <a:rPr lang="en-US" sz="2400" b="1" dirty="0">
                <a:solidFill>
                  <a:schemeClr val="accent5">
                    <a:lumMod val="75000"/>
                  </a:schemeClr>
                </a:solidFill>
              </a:rPr>
              <a:t>weight gain</a:t>
            </a:r>
          </a:p>
          <a:p>
            <a:pPr marL="0" indent="0">
              <a:buNone/>
            </a:pPr>
            <a:endParaRPr lang="en-US" sz="2400" b="1" dirty="0">
              <a:solidFill>
                <a:schemeClr val="accent5">
                  <a:lumMod val="75000"/>
                </a:schemeClr>
              </a:solidFill>
            </a:endParaRPr>
          </a:p>
          <a:p>
            <a:pPr marL="0" indent="0">
              <a:buNone/>
            </a:pPr>
            <a:r>
              <a:rPr lang="en-US" sz="2400" b="1" dirty="0">
                <a:solidFill>
                  <a:schemeClr val="accent5">
                    <a:lumMod val="75000"/>
                  </a:schemeClr>
                </a:solidFill>
              </a:rPr>
              <a:t> </a:t>
            </a:r>
            <a:r>
              <a:rPr lang="en-US" sz="2400" dirty="0"/>
              <a:t>They are known to reduce </a:t>
            </a:r>
            <a:r>
              <a:rPr lang="en-US" sz="2400" dirty="0" err="1"/>
              <a:t>microvascular</a:t>
            </a:r>
            <a:r>
              <a:rPr lang="en-US" sz="2400" dirty="0"/>
              <a:t> complications with long term use.</a:t>
            </a:r>
          </a:p>
          <a:p>
            <a:pPr marL="0" indent="0">
              <a:buNone/>
            </a:pPr>
            <a:endParaRPr lang="en-US" sz="2400" dirty="0"/>
          </a:p>
          <a:p>
            <a:pPr marL="0" indent="0">
              <a:buNone/>
            </a:pPr>
            <a:r>
              <a:rPr lang="en-US" sz="2400" b="1" dirty="0" err="1">
                <a:solidFill>
                  <a:schemeClr val="accent6">
                    <a:lumMod val="75000"/>
                  </a:schemeClr>
                </a:solidFill>
              </a:rPr>
              <a:t>Gliclazide</a:t>
            </a:r>
            <a:r>
              <a:rPr lang="en-US" sz="2400" dirty="0"/>
              <a:t> and </a:t>
            </a:r>
            <a:r>
              <a:rPr lang="en-US" sz="2400" b="1" dirty="0" err="1">
                <a:solidFill>
                  <a:schemeClr val="accent6">
                    <a:lumMod val="75000"/>
                  </a:schemeClr>
                </a:solidFill>
              </a:rPr>
              <a:t>glipizide</a:t>
            </a:r>
            <a:r>
              <a:rPr lang="en-US" sz="2400" dirty="0"/>
              <a:t> cause few side effects, but </a:t>
            </a:r>
            <a:r>
              <a:rPr lang="en-US" sz="2400" b="1" dirty="0" err="1">
                <a:solidFill>
                  <a:schemeClr val="accent6">
                    <a:lumMod val="75000"/>
                  </a:schemeClr>
                </a:solidFill>
              </a:rPr>
              <a:t>glibenclamide</a:t>
            </a:r>
            <a:r>
              <a:rPr lang="en-US" sz="2400" b="1" dirty="0">
                <a:solidFill>
                  <a:schemeClr val="accent6">
                    <a:lumMod val="75000"/>
                  </a:schemeClr>
                </a:solidFill>
              </a:rPr>
              <a:t>  </a:t>
            </a:r>
            <a:r>
              <a:rPr lang="en-US" sz="2400" dirty="0"/>
              <a:t>is long acting and prone to induce </a:t>
            </a:r>
            <a:r>
              <a:rPr lang="en-US" sz="2400" b="1" dirty="0" err="1">
                <a:solidFill>
                  <a:schemeClr val="accent5">
                    <a:lumMod val="75000"/>
                  </a:schemeClr>
                </a:solidFill>
              </a:rPr>
              <a:t>hypoglycaemia</a:t>
            </a:r>
            <a:r>
              <a:rPr lang="en-US" sz="2400" dirty="0"/>
              <a:t> so should be  avoided in the elderly.</a:t>
            </a:r>
          </a:p>
          <a:p>
            <a:pPr marL="0" indent="0">
              <a:buNone/>
            </a:pPr>
            <a:endParaRPr lang="en-US" sz="2400" dirty="0"/>
          </a:p>
          <a:p>
            <a:pPr marL="0" indent="0">
              <a:buNone/>
            </a:pPr>
            <a:r>
              <a:rPr lang="en-US" sz="2400" dirty="0" err="1"/>
              <a:t>Sulphonylureas</a:t>
            </a:r>
            <a:r>
              <a:rPr lang="en-US" sz="2400" dirty="0"/>
              <a:t> are often used as an add on if metformin fails to  produce adequate </a:t>
            </a:r>
            <a:r>
              <a:rPr lang="en-US" sz="2400" dirty="0" err="1"/>
              <a:t>glycaemic</a:t>
            </a:r>
            <a:r>
              <a:rPr lang="en-US" sz="2400" dirty="0"/>
              <a:t> control</a:t>
            </a:r>
          </a:p>
          <a:p>
            <a:pPr marL="0" indent="0">
              <a:buNone/>
            </a:pPr>
            <a:endParaRPr lang="en-US" sz="2400" dirty="0"/>
          </a:p>
        </p:txBody>
      </p:sp>
    </p:spTree>
    <p:extLst>
      <p:ext uri="{BB962C8B-B14F-4D97-AF65-F5344CB8AC3E}">
        <p14:creationId xmlns:p14="http://schemas.microsoft.com/office/powerpoint/2010/main" val="1003328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rPr>
              <a:t>Alpha-</a:t>
            </a:r>
            <a:r>
              <a:rPr lang="en-US" b="1" dirty="0" err="1">
                <a:solidFill>
                  <a:srgbClr val="00B050"/>
                </a:solidFill>
              </a:rPr>
              <a:t>glucosidase</a:t>
            </a:r>
            <a:r>
              <a:rPr lang="en-US" b="1" dirty="0">
                <a:solidFill>
                  <a:srgbClr val="00B050"/>
                </a:solidFill>
              </a:rPr>
              <a:t> inhibitors</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p:txBody>
          <a:bodyPr>
            <a:normAutofit/>
          </a:bodyPr>
          <a:lstStyle/>
          <a:p>
            <a:pPr marL="0" indent="0">
              <a:buNone/>
            </a:pPr>
            <a:r>
              <a:rPr lang="en-US" sz="2400" dirty="0"/>
              <a:t>These delay carbohydrate absorption in the gut by selectively inhibiting </a:t>
            </a:r>
            <a:r>
              <a:rPr lang="en-US" sz="2400" dirty="0" err="1"/>
              <a:t>disaccharidases</a:t>
            </a:r>
            <a:r>
              <a:rPr lang="en-US" sz="2400" dirty="0"/>
              <a:t>. </a:t>
            </a:r>
            <a:r>
              <a:rPr lang="en-US" sz="2400" b="1" dirty="0" err="1">
                <a:solidFill>
                  <a:schemeClr val="accent6"/>
                </a:solidFill>
              </a:rPr>
              <a:t>Acarbose</a:t>
            </a:r>
            <a:r>
              <a:rPr lang="en-US" sz="2400" dirty="0"/>
              <a:t> or </a:t>
            </a:r>
            <a:r>
              <a:rPr lang="en-US" sz="2400" b="1" dirty="0" err="1">
                <a:solidFill>
                  <a:schemeClr val="accent6"/>
                </a:solidFill>
              </a:rPr>
              <a:t>miglitol</a:t>
            </a:r>
            <a:r>
              <a:rPr lang="en-US" sz="2400" dirty="0"/>
              <a:t> is taken with each meal and lowers post prandial blood glucose.</a:t>
            </a:r>
          </a:p>
          <a:p>
            <a:pPr marL="0" indent="0">
              <a:buNone/>
            </a:pPr>
            <a:endParaRPr lang="en-US" sz="2400" dirty="0"/>
          </a:p>
          <a:p>
            <a:pPr marL="0" indent="0">
              <a:buNone/>
            </a:pPr>
            <a:endParaRPr lang="en-US" sz="2400" dirty="0"/>
          </a:p>
          <a:p>
            <a:pPr marL="0" indent="0">
              <a:buNone/>
            </a:pPr>
            <a:r>
              <a:rPr lang="en-US" sz="2400" dirty="0"/>
              <a:t> Side effects are </a:t>
            </a:r>
            <a:r>
              <a:rPr lang="en-US" sz="2400" b="1" dirty="0">
                <a:solidFill>
                  <a:schemeClr val="accent5">
                    <a:lumMod val="75000"/>
                  </a:schemeClr>
                </a:solidFill>
              </a:rPr>
              <a:t>flatulence</a:t>
            </a:r>
            <a:r>
              <a:rPr lang="en-US" sz="2400" dirty="0"/>
              <a:t>, </a:t>
            </a:r>
            <a:r>
              <a:rPr lang="en-US" sz="2400" b="1" dirty="0">
                <a:solidFill>
                  <a:schemeClr val="accent5">
                    <a:lumMod val="75000"/>
                  </a:schemeClr>
                </a:solidFill>
              </a:rPr>
              <a:t>abdominal bloating and </a:t>
            </a:r>
            <a:r>
              <a:rPr lang="en-US" sz="2400" b="1" dirty="0" err="1">
                <a:solidFill>
                  <a:schemeClr val="accent5">
                    <a:lumMod val="75000"/>
                  </a:schemeClr>
                </a:solidFill>
              </a:rPr>
              <a:t>diarrhoea</a:t>
            </a:r>
            <a:endParaRPr lang="en-US" sz="2400" b="1" dirty="0">
              <a:solidFill>
                <a:schemeClr val="accent5">
                  <a:lumMod val="75000"/>
                </a:schemeClr>
              </a:solidFill>
            </a:endParaRPr>
          </a:p>
          <a:p>
            <a:pPr marL="0" indent="0">
              <a:buNone/>
            </a:pPr>
            <a:endParaRPr lang="en-US" sz="2400" dirty="0"/>
          </a:p>
        </p:txBody>
      </p:sp>
    </p:spTree>
    <p:extLst>
      <p:ext uri="{BB962C8B-B14F-4D97-AF65-F5344CB8AC3E}">
        <p14:creationId xmlns:p14="http://schemas.microsoft.com/office/powerpoint/2010/main" val="643809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solidFill>
                  <a:srgbClr val="00B050"/>
                </a:solidFill>
              </a:rPr>
              <a:t>Thiazolidinediones</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a:xfrm>
            <a:off x="124691" y="914400"/>
            <a:ext cx="8991600" cy="5211763"/>
          </a:xfrm>
        </p:spPr>
        <p:txBody>
          <a:bodyPr>
            <a:normAutofit fontScale="70000" lnSpcReduction="20000"/>
          </a:bodyPr>
          <a:lstStyle/>
          <a:p>
            <a:pPr marL="0" indent="0">
              <a:buNone/>
            </a:pPr>
            <a:r>
              <a:rPr lang="en-US" dirty="0"/>
              <a:t>These drugs (</a:t>
            </a:r>
            <a:r>
              <a:rPr lang="en-US" dirty="0" err="1"/>
              <a:t>glitazones</a:t>
            </a:r>
            <a:r>
              <a:rPr lang="en-US" dirty="0"/>
              <a:t>) bind and acti­vate receptor found in </a:t>
            </a:r>
            <a:r>
              <a:rPr lang="en-US" b="1" dirty="0">
                <a:solidFill>
                  <a:schemeClr val="accent2">
                    <a:lumMod val="75000"/>
                  </a:schemeClr>
                </a:solidFill>
              </a:rPr>
              <a:t>adipose  tissue</a:t>
            </a:r>
            <a:r>
              <a:rPr lang="en-US" dirty="0"/>
              <a:t>, and work by enhancing the actions of endogenous insulin.  Plasma insulin concentrations are not increased and </a:t>
            </a:r>
            <a:r>
              <a:rPr lang="en-US" dirty="0" err="1"/>
              <a:t>hypoglycaemia</a:t>
            </a:r>
            <a:r>
              <a:rPr lang="en-US" dirty="0"/>
              <a:t>  is not a problem.</a:t>
            </a:r>
          </a:p>
          <a:p>
            <a:pPr marL="0" indent="0">
              <a:buNone/>
            </a:pPr>
            <a:endParaRPr lang="en-US" dirty="0"/>
          </a:p>
          <a:p>
            <a:pPr marL="0" indent="0">
              <a:buNone/>
            </a:pPr>
            <a:r>
              <a:rPr lang="en-US" dirty="0"/>
              <a:t>recently a number of adverse effects have become apparent and  their use has declined. </a:t>
            </a:r>
            <a:r>
              <a:rPr lang="en-US" b="1" dirty="0">
                <a:solidFill>
                  <a:schemeClr val="accent6">
                    <a:lumMod val="75000"/>
                  </a:schemeClr>
                </a:solidFill>
              </a:rPr>
              <a:t>Rosiglitazone</a:t>
            </a:r>
            <a:r>
              <a:rPr lang="en-US" dirty="0"/>
              <a:t> was reported to increase  the risk of myocardial infarction and was withdrawn  </a:t>
            </a:r>
          </a:p>
          <a:p>
            <a:pPr marL="0" indent="0">
              <a:buNone/>
            </a:pPr>
            <a:endParaRPr lang="en-US" dirty="0"/>
          </a:p>
          <a:p>
            <a:pPr marL="0" indent="0">
              <a:buNone/>
            </a:pPr>
            <a:r>
              <a:rPr lang="en-US" dirty="0"/>
              <a:t>The other TZD in common use, </a:t>
            </a:r>
            <a:r>
              <a:rPr lang="en-US" b="1" dirty="0">
                <a:solidFill>
                  <a:schemeClr val="accent6">
                    <a:lumMod val="75000"/>
                  </a:schemeClr>
                </a:solidFill>
              </a:rPr>
              <a:t>pioglitazone,</a:t>
            </a:r>
            <a:r>
              <a:rPr lang="en-US" dirty="0"/>
              <a:t> does not appear to  increase the risk of myocardial infarction but it does exacerbate  cardiac failure by causing fluid retention, and recent data show  that it increases the risk of bone fracture and possibly bladder  cancer. These observations have reduced the use of pioglitazone  dramatically.</a:t>
            </a:r>
          </a:p>
          <a:p>
            <a:pPr marL="0" indent="0">
              <a:buNone/>
            </a:pPr>
            <a:endParaRPr lang="en-US" dirty="0"/>
          </a:p>
          <a:p>
            <a:pPr marL="0" indent="0">
              <a:buNone/>
            </a:pPr>
            <a:r>
              <a:rPr lang="en-US" dirty="0"/>
              <a:t>Pioglitazone can be effective in patients with insulin resistance  and also has a beneficial effect in reducing fatty liver and non alcoholic </a:t>
            </a:r>
            <a:r>
              <a:rPr lang="en-US" dirty="0" err="1"/>
              <a:t>steatohepatitis</a:t>
            </a:r>
            <a:r>
              <a:rPr lang="en-US" dirty="0"/>
              <a:t> (NASH) </a:t>
            </a:r>
          </a:p>
          <a:p>
            <a:pPr marL="0" indent="0">
              <a:buNone/>
            </a:pPr>
            <a:endParaRPr lang="en-US" dirty="0"/>
          </a:p>
        </p:txBody>
      </p:sp>
    </p:spTree>
    <p:extLst>
      <p:ext uri="{BB962C8B-B14F-4D97-AF65-F5344CB8AC3E}">
        <p14:creationId xmlns:p14="http://schemas.microsoft.com/office/powerpoint/2010/main" val="3806276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fontScale="90000"/>
          </a:bodyPr>
          <a:lstStyle/>
          <a:p>
            <a:r>
              <a:rPr lang="en-US" b="1" dirty="0" err="1">
                <a:solidFill>
                  <a:srgbClr val="00B050"/>
                </a:solidFill>
              </a:rPr>
              <a:t>incretin</a:t>
            </a:r>
            <a:r>
              <a:rPr lang="en-US" b="1" dirty="0">
                <a:solidFill>
                  <a:srgbClr val="00B050"/>
                </a:solidFill>
              </a:rPr>
              <a:t>-based therapies: DPP-4 inhibitors and GLP-1 analogues</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p:txBody>
          <a:bodyPr>
            <a:normAutofit/>
          </a:bodyPr>
          <a:lstStyle/>
          <a:p>
            <a:pPr marL="0" indent="0">
              <a:buNone/>
            </a:pPr>
            <a:r>
              <a:rPr lang="en-US" sz="2400" dirty="0"/>
              <a:t>The </a:t>
            </a:r>
            <a:r>
              <a:rPr lang="en-US" sz="2400" dirty="0" err="1"/>
              <a:t>incretin</a:t>
            </a:r>
            <a:r>
              <a:rPr lang="en-US" sz="2400" dirty="0"/>
              <a:t> effect is the augmentation of insulin secretion seen when glucose is given orally rather than intravenously, due to the release of gut peptides (glucagon like peptide 1 (GLP1) and gastric inhibitory polypeptide (GIP)</a:t>
            </a:r>
          </a:p>
          <a:p>
            <a:pPr marL="0" indent="0">
              <a:buNone/>
            </a:pPr>
            <a:r>
              <a:rPr lang="en-US" sz="2400" dirty="0"/>
              <a:t> These are broken down by </a:t>
            </a:r>
            <a:r>
              <a:rPr lang="en-US" sz="2400" dirty="0" err="1"/>
              <a:t>dipeptidyl</a:t>
            </a:r>
            <a:r>
              <a:rPr lang="en-US" sz="2400" dirty="0"/>
              <a:t> peptidase 4 (DPP4).</a:t>
            </a:r>
          </a:p>
          <a:p>
            <a:pPr marL="0" indent="0">
              <a:buNone/>
            </a:pPr>
            <a:endParaRPr lang="en-US" sz="2400" dirty="0"/>
          </a:p>
          <a:p>
            <a:pPr marL="0" indent="0">
              <a:buNone/>
            </a:pPr>
            <a:r>
              <a:rPr lang="en-US" sz="2400" b="1" dirty="0">
                <a:solidFill>
                  <a:srgbClr val="00B050"/>
                </a:solidFill>
              </a:rPr>
              <a:t>DPP-4 inhibitors</a:t>
            </a:r>
            <a:r>
              <a:rPr lang="en-US" sz="2400" dirty="0"/>
              <a:t>: Prevent breakdown and therefore increase endogenous GLP1 and GIP levels. Examples include</a:t>
            </a:r>
            <a:r>
              <a:rPr lang="en-US" sz="2400" b="1" dirty="0">
                <a:solidFill>
                  <a:schemeClr val="accent6">
                    <a:lumMod val="75000"/>
                  </a:schemeClr>
                </a:solidFill>
              </a:rPr>
              <a:t> </a:t>
            </a:r>
            <a:r>
              <a:rPr lang="en-US" sz="2400" b="1" dirty="0" err="1">
                <a:solidFill>
                  <a:schemeClr val="accent6">
                    <a:lumMod val="75000"/>
                  </a:schemeClr>
                </a:solidFill>
              </a:rPr>
              <a:t>sitagliptin</a:t>
            </a:r>
            <a:r>
              <a:rPr lang="en-US" sz="2400" dirty="0"/>
              <a:t>, </a:t>
            </a:r>
            <a:r>
              <a:rPr lang="en-US" sz="2400" b="1" dirty="0" err="1">
                <a:solidFill>
                  <a:schemeClr val="accent6">
                    <a:lumMod val="75000"/>
                  </a:schemeClr>
                </a:solidFill>
              </a:rPr>
              <a:t>vildagliptin</a:t>
            </a:r>
            <a:r>
              <a:rPr lang="en-US" sz="2400" dirty="0"/>
              <a:t>, </a:t>
            </a:r>
            <a:r>
              <a:rPr lang="en-US" sz="2400" b="1" dirty="0" err="1">
                <a:solidFill>
                  <a:schemeClr val="accent6">
                    <a:lumMod val="75000"/>
                  </a:schemeClr>
                </a:solidFill>
              </a:rPr>
              <a:t>saxagliptin</a:t>
            </a:r>
            <a:r>
              <a:rPr lang="en-US" sz="2400" dirty="0"/>
              <a:t> and </a:t>
            </a:r>
            <a:r>
              <a:rPr lang="en-US" sz="2400" b="1" dirty="0" err="1">
                <a:solidFill>
                  <a:schemeClr val="accent6">
                    <a:lumMod val="75000"/>
                  </a:schemeClr>
                </a:solidFill>
              </a:rPr>
              <a:t>linagliptin</a:t>
            </a:r>
            <a:r>
              <a:rPr lang="en-US" sz="2400" dirty="0"/>
              <a:t>. They are well tolerated and are weight neutral</a:t>
            </a:r>
          </a:p>
          <a:p>
            <a:pPr marL="0" indent="0">
              <a:buNone/>
            </a:pPr>
            <a:endParaRPr lang="en-US" sz="2400" dirty="0"/>
          </a:p>
        </p:txBody>
      </p:sp>
    </p:spTree>
    <p:extLst>
      <p:ext uri="{BB962C8B-B14F-4D97-AF65-F5344CB8AC3E}">
        <p14:creationId xmlns:p14="http://schemas.microsoft.com/office/powerpoint/2010/main" val="482253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458200" cy="4525963"/>
          </a:xfrm>
        </p:spPr>
        <p:txBody>
          <a:bodyPr>
            <a:normAutofit lnSpcReduction="10000"/>
          </a:bodyPr>
          <a:lstStyle/>
          <a:p>
            <a:pPr marL="0" indent="0">
              <a:buNone/>
            </a:pPr>
            <a:r>
              <a:rPr lang="en-US" sz="2400" b="1" dirty="0">
                <a:solidFill>
                  <a:srgbClr val="00B050"/>
                </a:solidFill>
              </a:rPr>
              <a:t>GLP-1 receptor agonists</a:t>
            </a:r>
            <a:r>
              <a:rPr lang="en-US" sz="2400" dirty="0"/>
              <a:t>: Mimic GLP1 but are modified to resist DPP4</a:t>
            </a:r>
          </a:p>
          <a:p>
            <a:pPr marL="0" indent="0">
              <a:buNone/>
            </a:pPr>
            <a:endParaRPr lang="en-US" sz="2400" dirty="0"/>
          </a:p>
          <a:p>
            <a:pPr marL="0" indent="0">
              <a:buNone/>
            </a:pPr>
            <a:r>
              <a:rPr lang="en-US" sz="2400" dirty="0"/>
              <a:t>They have to be given by SC injection but have a key advantage over DPP4 inhibitors: they decrease appetite at the level of the hypothalamus. Thus lower blood glucose and result in </a:t>
            </a:r>
            <a:r>
              <a:rPr lang="en-US" sz="2400" b="1" dirty="0">
                <a:solidFill>
                  <a:schemeClr val="accent5">
                    <a:lumMod val="75000"/>
                  </a:schemeClr>
                </a:solidFill>
              </a:rPr>
              <a:t>weight loss </a:t>
            </a:r>
          </a:p>
          <a:p>
            <a:pPr marL="0" indent="0">
              <a:buNone/>
            </a:pPr>
            <a:endParaRPr lang="en-US" sz="2400" b="1" dirty="0">
              <a:solidFill>
                <a:srgbClr val="C00000"/>
              </a:solidFill>
            </a:endParaRPr>
          </a:p>
          <a:p>
            <a:pPr marL="0" indent="0">
              <a:buNone/>
            </a:pPr>
            <a:r>
              <a:rPr lang="en-US" sz="2400" dirty="0"/>
              <a:t>Examples include </a:t>
            </a:r>
            <a:r>
              <a:rPr lang="en-US" sz="2400" b="1" dirty="0" err="1">
                <a:solidFill>
                  <a:schemeClr val="accent6">
                    <a:lumMod val="75000"/>
                  </a:schemeClr>
                </a:solidFill>
              </a:rPr>
              <a:t>exenatide</a:t>
            </a:r>
            <a:r>
              <a:rPr lang="en-US" sz="2400" dirty="0"/>
              <a:t> (twice daily), </a:t>
            </a:r>
            <a:r>
              <a:rPr lang="en-US" sz="2400" b="1" dirty="0" err="1">
                <a:solidFill>
                  <a:schemeClr val="accent6">
                    <a:lumMod val="75000"/>
                  </a:schemeClr>
                </a:solidFill>
              </a:rPr>
              <a:t>exenatide</a:t>
            </a:r>
            <a:r>
              <a:rPr lang="en-US" sz="2400" b="1" dirty="0">
                <a:solidFill>
                  <a:schemeClr val="accent6">
                    <a:lumMod val="75000"/>
                  </a:schemeClr>
                </a:solidFill>
              </a:rPr>
              <a:t> MR </a:t>
            </a:r>
            <a:r>
              <a:rPr lang="en-US" sz="2400" dirty="0"/>
              <a:t>(once weekly) and </a:t>
            </a:r>
            <a:r>
              <a:rPr lang="en-US" sz="2400" b="1" dirty="0" err="1">
                <a:solidFill>
                  <a:schemeClr val="accent6">
                    <a:lumMod val="75000"/>
                  </a:schemeClr>
                </a:solidFill>
              </a:rPr>
              <a:t>liraglutide</a:t>
            </a:r>
            <a:r>
              <a:rPr lang="en-US" sz="2400" dirty="0"/>
              <a:t> (once daily)</a:t>
            </a:r>
          </a:p>
          <a:p>
            <a:pPr marL="0" indent="0">
              <a:buNone/>
            </a:pPr>
            <a:endParaRPr lang="en-US" sz="2400" dirty="0"/>
          </a:p>
          <a:p>
            <a:pPr marL="0" indent="0">
              <a:buNone/>
            </a:pPr>
            <a:r>
              <a:rPr lang="en-US" sz="2400" dirty="0" err="1"/>
              <a:t>Incretin</a:t>
            </a:r>
            <a:r>
              <a:rPr lang="en-US" sz="2400" dirty="0"/>
              <a:t> based therapies </a:t>
            </a:r>
            <a:r>
              <a:rPr lang="en-US" sz="2400" b="1" dirty="0">
                <a:solidFill>
                  <a:schemeClr val="accent5">
                    <a:lumMod val="75000"/>
                  </a:schemeClr>
                </a:solidFill>
              </a:rPr>
              <a:t>do not cause </a:t>
            </a:r>
            <a:r>
              <a:rPr lang="en-US" sz="2400" b="1" dirty="0" err="1">
                <a:solidFill>
                  <a:schemeClr val="accent5">
                    <a:lumMod val="75000"/>
                  </a:schemeClr>
                </a:solidFill>
              </a:rPr>
              <a:t>hypoglycaemia</a:t>
            </a:r>
            <a:endParaRPr lang="en-US" sz="2400" b="1" dirty="0">
              <a:solidFill>
                <a:schemeClr val="accent5">
                  <a:lumMod val="75000"/>
                </a:schemeClr>
              </a:solidFill>
            </a:endParaRPr>
          </a:p>
          <a:p>
            <a:pPr marL="0" indent="0">
              <a:buNone/>
            </a:pPr>
            <a:endParaRPr lang="en-US" sz="2400" dirty="0"/>
          </a:p>
        </p:txBody>
      </p:sp>
    </p:spTree>
    <p:extLst>
      <p:ext uri="{BB962C8B-B14F-4D97-AF65-F5344CB8AC3E}">
        <p14:creationId xmlns:p14="http://schemas.microsoft.com/office/powerpoint/2010/main" val="458624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C:\Users\farah_erdd3bi\Desktop\47577628_1112398302271223_6305032795349581824_n.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52400"/>
            <a:ext cx="8685126" cy="6469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3625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A screenshot of a cell phone&#10;&#10;Description automatically generated">
            <a:extLst>
              <a:ext uri="{FF2B5EF4-FFF2-40B4-BE49-F238E27FC236}">
                <a16:creationId xmlns:a16="http://schemas.microsoft.com/office/drawing/2014/main" id="{64C3EBA4-4200-454F-B2E7-46D047DA844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2600" y="1128713"/>
            <a:ext cx="8178799" cy="4600573"/>
          </a:xfrm>
          <a:prstGeom prst="rect">
            <a:avLst/>
          </a:prstGeom>
        </p:spPr>
      </p:pic>
    </p:spTree>
    <p:extLst>
      <p:ext uri="{BB962C8B-B14F-4D97-AF65-F5344CB8AC3E}">
        <p14:creationId xmlns:p14="http://schemas.microsoft.com/office/powerpoint/2010/main" val="485736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a:t>Insulin</a:t>
            </a:r>
          </a:p>
        </p:txBody>
      </p:sp>
      <p:sp>
        <p:nvSpPr>
          <p:cNvPr id="3" name="Content Placeholder 2"/>
          <p:cNvSpPr>
            <a:spLocks noGrp="1"/>
          </p:cNvSpPr>
          <p:nvPr>
            <p:ph idx="1"/>
          </p:nvPr>
        </p:nvSpPr>
        <p:spPr>
          <a:xfrm>
            <a:off x="381000" y="1143000"/>
            <a:ext cx="8229600" cy="5181600"/>
          </a:xfrm>
        </p:spPr>
        <p:txBody>
          <a:bodyPr>
            <a:normAutofit/>
          </a:bodyPr>
          <a:lstStyle/>
          <a:p>
            <a:pPr marL="0" indent="0">
              <a:buNone/>
            </a:pPr>
            <a:r>
              <a:rPr lang="en-US" b="1" i="1" dirty="0">
                <a:solidFill>
                  <a:srgbClr val="00B050"/>
                </a:solidFill>
              </a:rPr>
              <a:t>Subcutaneous multiple dose insulin therapy</a:t>
            </a:r>
          </a:p>
          <a:p>
            <a:pPr marL="0" indent="0">
              <a:buNone/>
            </a:pPr>
            <a:endParaRPr lang="en-US" sz="2800" dirty="0"/>
          </a:p>
          <a:p>
            <a:pPr marL="0" indent="0">
              <a:buNone/>
            </a:pPr>
            <a:r>
              <a:rPr lang="en-US" sz="2600" dirty="0"/>
              <a:t>The rate of absorption of insulin may be influenced by the insulin formulation, the site, depth and volume of injection, skin temperature (warming), local massage and exercise</a:t>
            </a:r>
          </a:p>
          <a:p>
            <a:pPr marL="0" indent="0">
              <a:buNone/>
            </a:pPr>
            <a:endParaRPr lang="en-US" sz="2600" dirty="0"/>
          </a:p>
          <a:p>
            <a:pPr marL="0" indent="0">
              <a:buNone/>
            </a:pPr>
            <a:r>
              <a:rPr lang="en-US" sz="2600" dirty="0"/>
              <a:t>once absorbed into the blood, insulin has a half life of just a few minutes.</a:t>
            </a:r>
          </a:p>
          <a:p>
            <a:pPr marL="0" indent="0">
              <a:buNone/>
            </a:pPr>
            <a:endParaRPr lang="en-US" sz="2600" dirty="0"/>
          </a:p>
          <a:p>
            <a:pPr marL="0" indent="0">
              <a:buNone/>
            </a:pPr>
            <a:r>
              <a:rPr lang="en-US" sz="2600" dirty="0"/>
              <a:t> Excretion is hepatic and renal, so insulin levels are elevated in hepatic or renal failure.</a:t>
            </a:r>
          </a:p>
          <a:p>
            <a:pPr marL="0" indent="0">
              <a:buNone/>
            </a:pPr>
            <a:endParaRPr lang="en-US" sz="2600"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97626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descr="C:\Users\farah_erdd3bi\Desktop\47683731_1112415008936219_2945958552688132096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69473"/>
            <a:ext cx="8169846" cy="3276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914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5059363"/>
          </a:xfrm>
        </p:spPr>
        <p:txBody>
          <a:bodyPr>
            <a:normAutofit/>
          </a:bodyPr>
          <a:lstStyle/>
          <a:p>
            <a:pPr marL="0" indent="0">
              <a:buNone/>
            </a:pPr>
            <a:r>
              <a:rPr lang="en-US" sz="2400" dirty="0"/>
              <a:t>Insulin analogues have largely replaced soluble and </a:t>
            </a:r>
            <a:r>
              <a:rPr lang="en-US" sz="2400" dirty="0" err="1"/>
              <a:t>isophane</a:t>
            </a:r>
            <a:r>
              <a:rPr lang="en-US" sz="2400" dirty="0"/>
              <a:t>  </a:t>
            </a:r>
            <a:r>
              <a:rPr lang="en-US" sz="2400" dirty="0" err="1"/>
              <a:t>insulins</a:t>
            </a:r>
            <a:r>
              <a:rPr lang="en-US" sz="2400" dirty="0"/>
              <a:t>, especially for type 1 diabetes, because they allow more  flexibility and convenience. Unlike soluble insulin, which should be injected 30 </a:t>
            </a:r>
            <a:r>
              <a:rPr lang="en-US" sz="2400" dirty="0" err="1"/>
              <a:t>mins</a:t>
            </a:r>
            <a:r>
              <a:rPr lang="en-US" sz="2400" dirty="0"/>
              <a:t> before eating, rapid acting insulin  analogues can be administered immediately before, during or even after meals. </a:t>
            </a:r>
          </a:p>
          <a:p>
            <a:pPr marL="0" indent="0">
              <a:buNone/>
            </a:pPr>
            <a:endParaRPr lang="en-US" sz="2400" dirty="0"/>
          </a:p>
          <a:p>
            <a:pPr marL="0" indent="0">
              <a:buNone/>
            </a:pPr>
            <a:r>
              <a:rPr lang="en-US" sz="2400" dirty="0"/>
              <a:t>Long­ acting insulin analogues are better able than </a:t>
            </a:r>
            <a:r>
              <a:rPr lang="en-US" sz="2400" dirty="0" err="1"/>
              <a:t>isophane</a:t>
            </a:r>
            <a:r>
              <a:rPr lang="en-US" sz="2400" dirty="0"/>
              <a:t> insulin to  maintain ‘basal’ insulin levels for up to 24 </a:t>
            </a:r>
            <a:r>
              <a:rPr lang="en-US" sz="2400" dirty="0" err="1"/>
              <a:t>hrs</a:t>
            </a:r>
            <a:r>
              <a:rPr lang="en-US" sz="2400" dirty="0"/>
              <a:t>, so need only be injected once daily</a:t>
            </a:r>
          </a:p>
          <a:p>
            <a:pPr marL="0" indent="0">
              <a:buNone/>
            </a:pPr>
            <a:endParaRPr lang="en-US" sz="2400" dirty="0"/>
          </a:p>
        </p:txBody>
      </p:sp>
    </p:spTree>
    <p:extLst>
      <p:ext uri="{BB962C8B-B14F-4D97-AF65-F5344CB8AC3E}">
        <p14:creationId xmlns:p14="http://schemas.microsoft.com/office/powerpoint/2010/main" val="229659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 </a:t>
            </a:r>
            <a:r>
              <a:rPr lang="en-US" b="1" dirty="0">
                <a:solidFill>
                  <a:schemeClr val="accent5">
                    <a:lumMod val="75000"/>
                  </a:schemeClr>
                </a:solidFill>
              </a:rPr>
              <a:t>complications</a:t>
            </a:r>
            <a:r>
              <a:rPr lang="en-US" dirty="0"/>
              <a:t> of insulin therapy include: </a:t>
            </a:r>
          </a:p>
          <a:p>
            <a:pPr>
              <a:buFont typeface="Wingdings" pitchFamily="2" charset="2"/>
              <a:buChar char="Ø"/>
            </a:pPr>
            <a:r>
              <a:rPr lang="en-US" dirty="0" err="1"/>
              <a:t>Hypoglycaemia</a:t>
            </a:r>
            <a:endParaRPr lang="en-US" dirty="0"/>
          </a:p>
          <a:p>
            <a:pPr>
              <a:buFont typeface="Wingdings" pitchFamily="2" charset="2"/>
              <a:buChar char="Ø"/>
            </a:pPr>
            <a:r>
              <a:rPr lang="en-US" dirty="0"/>
              <a:t>Weight gain. </a:t>
            </a:r>
          </a:p>
          <a:p>
            <a:pPr>
              <a:buFont typeface="Wingdings" pitchFamily="2" charset="2"/>
              <a:buChar char="Ø"/>
            </a:pPr>
            <a:r>
              <a:rPr lang="en-US" dirty="0"/>
              <a:t>Peripheral </a:t>
            </a:r>
            <a:r>
              <a:rPr lang="en-US" dirty="0" err="1"/>
              <a:t>oedema</a:t>
            </a:r>
            <a:endParaRPr lang="en-US" dirty="0"/>
          </a:p>
          <a:p>
            <a:pPr>
              <a:buFont typeface="Wingdings" pitchFamily="2" charset="2"/>
              <a:buChar char="Ø"/>
            </a:pPr>
            <a:r>
              <a:rPr lang="en-US" dirty="0"/>
              <a:t>Insulin antibodies </a:t>
            </a:r>
          </a:p>
          <a:p>
            <a:pPr>
              <a:buFont typeface="Wingdings" pitchFamily="2" charset="2"/>
              <a:buChar char="Ø"/>
            </a:pPr>
            <a:r>
              <a:rPr lang="en-US" dirty="0"/>
              <a:t>Local allergy (rare). </a:t>
            </a:r>
          </a:p>
          <a:p>
            <a:pPr>
              <a:buFont typeface="Wingdings" pitchFamily="2" charset="2"/>
              <a:buChar char="Ø"/>
            </a:pPr>
            <a:r>
              <a:rPr lang="en-US" dirty="0" err="1"/>
              <a:t>Lipodystrophy</a:t>
            </a:r>
            <a:r>
              <a:rPr lang="en-US" dirty="0"/>
              <a:t> at injection site</a:t>
            </a:r>
          </a:p>
          <a:p>
            <a:pPr marL="0" indent="0">
              <a:buNone/>
            </a:pPr>
            <a:endParaRPr lang="en-US" dirty="0"/>
          </a:p>
          <a:p>
            <a:pPr marL="0" indent="0">
              <a:buNone/>
            </a:pPr>
            <a:r>
              <a:rPr lang="en-US" dirty="0"/>
              <a:t>A common problem is </a:t>
            </a:r>
            <a:r>
              <a:rPr lang="en-US" b="1" u="sng" dirty="0">
                <a:solidFill>
                  <a:schemeClr val="accent2">
                    <a:lumMod val="75000"/>
                  </a:schemeClr>
                </a:solidFill>
              </a:rPr>
              <a:t>fasting </a:t>
            </a:r>
            <a:r>
              <a:rPr lang="en-US" b="1" u="sng" dirty="0" err="1">
                <a:solidFill>
                  <a:schemeClr val="accent2">
                    <a:lumMod val="75000"/>
                  </a:schemeClr>
                </a:solidFill>
              </a:rPr>
              <a:t>hyperglycaemia</a:t>
            </a:r>
            <a:r>
              <a:rPr lang="en-US" b="1" u="sng" dirty="0">
                <a:solidFill>
                  <a:schemeClr val="accent2">
                    <a:lumMod val="75000"/>
                  </a:schemeClr>
                </a:solidFill>
              </a:rPr>
              <a:t> </a:t>
            </a:r>
            <a:r>
              <a:rPr lang="en-US" dirty="0"/>
              <a:t>(the ‘dawn phenomenon’) caused by the release of counter regulatory hormones  during the night, which increases insulin requirement before wakening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79609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1143000"/>
          </a:xfrm>
        </p:spPr>
        <p:txBody>
          <a:bodyPr>
            <a:normAutofit fontScale="90000"/>
          </a:bodyPr>
          <a:lstStyle/>
          <a:p>
            <a:pPr algn="l"/>
            <a:r>
              <a:rPr lang="en-US" sz="4000" b="1" i="1" dirty="0">
                <a:solidFill>
                  <a:srgbClr val="00B050"/>
                </a:solidFill>
              </a:rPr>
              <a:t>insulin dosing regimens</a:t>
            </a:r>
            <a:br>
              <a:rPr lang="en-US" dirty="0"/>
            </a:br>
            <a:endParaRPr lang="en-US" dirty="0"/>
          </a:p>
        </p:txBody>
      </p:sp>
      <p:sp>
        <p:nvSpPr>
          <p:cNvPr id="3" name="Content Placeholder 2"/>
          <p:cNvSpPr>
            <a:spLocks noGrp="1"/>
          </p:cNvSpPr>
          <p:nvPr>
            <p:ph idx="1"/>
          </p:nvPr>
        </p:nvSpPr>
        <p:spPr>
          <a:xfrm>
            <a:off x="457200" y="1143000"/>
            <a:ext cx="8229600" cy="5334000"/>
          </a:xfrm>
        </p:spPr>
        <p:txBody>
          <a:bodyPr>
            <a:normAutofit fontScale="62500" lnSpcReduction="20000"/>
          </a:bodyPr>
          <a:lstStyle/>
          <a:p>
            <a:pPr marL="0" indent="0">
              <a:buNone/>
            </a:pPr>
            <a:r>
              <a:rPr lang="en-US" dirty="0"/>
              <a:t>The choice of regimen depends on </a:t>
            </a:r>
          </a:p>
          <a:p>
            <a:pPr marL="0" indent="0">
              <a:buNone/>
            </a:pPr>
            <a:r>
              <a:rPr lang="en-US" dirty="0"/>
              <a:t>the desired degree of </a:t>
            </a:r>
            <a:r>
              <a:rPr lang="en-US" dirty="0" err="1"/>
              <a:t>glycaemic</a:t>
            </a:r>
            <a:r>
              <a:rPr lang="en-US" dirty="0"/>
              <a:t>  control, the severity of insulin deficiency, the patient’s lifestyle, and  their ability to adjust the insulin dose.</a:t>
            </a:r>
          </a:p>
          <a:p>
            <a:pPr marL="0" indent="0">
              <a:buNone/>
            </a:pPr>
            <a:r>
              <a:rPr lang="en-US" dirty="0"/>
              <a:t> Most people with type 1  diabetes require two or more insulin injections daily. In type 2 dia­betes, insulin is usually initiated as a once daily long acting insulin, with or without oral </a:t>
            </a:r>
            <a:r>
              <a:rPr lang="en-US" dirty="0" err="1"/>
              <a:t>hypoglycaemic</a:t>
            </a:r>
            <a:r>
              <a:rPr lang="en-US" dirty="0"/>
              <a:t> agents</a:t>
            </a:r>
          </a:p>
          <a:p>
            <a:pPr marL="0" indent="0">
              <a:buNone/>
            </a:pPr>
            <a:endParaRPr lang="en-US" dirty="0"/>
          </a:p>
          <a:p>
            <a:pPr marL="0" indent="0">
              <a:buNone/>
            </a:pPr>
            <a:r>
              <a:rPr lang="en-US" b="1" dirty="0">
                <a:solidFill>
                  <a:srgbClr val="00B050"/>
                </a:solidFill>
              </a:rPr>
              <a:t>Twice-daily administration:</a:t>
            </a:r>
          </a:p>
          <a:p>
            <a:pPr marL="0" indent="0">
              <a:buNone/>
            </a:pPr>
            <a:r>
              <a:rPr lang="en-US" dirty="0"/>
              <a:t>A short acting and intermediate acting insulin (usually soluble and </a:t>
            </a:r>
            <a:r>
              <a:rPr lang="en-US" dirty="0" err="1"/>
              <a:t>isophane</a:t>
            </a:r>
            <a:r>
              <a:rPr lang="en-US" dirty="0"/>
              <a:t>), given before breakfast  and the evening meal, is the simplest regimen. Initially, two thirds  of the daily insulin is given in the morning in a ratio of short to intermediate acting of 1 to 2; the remainder  is given in the evening. </a:t>
            </a:r>
          </a:p>
          <a:p>
            <a:pPr marL="0" indent="0">
              <a:buNone/>
            </a:pPr>
            <a:r>
              <a:rPr lang="en-US" dirty="0"/>
              <a:t>Premixed formulations containing fixed proportions of soluble and  </a:t>
            </a:r>
            <a:r>
              <a:rPr lang="en-US" dirty="0" err="1"/>
              <a:t>isophane</a:t>
            </a:r>
            <a:r>
              <a:rPr lang="en-US" dirty="0"/>
              <a:t> </a:t>
            </a:r>
            <a:r>
              <a:rPr lang="en-US" dirty="0" err="1"/>
              <a:t>insulins</a:t>
            </a:r>
            <a:r>
              <a:rPr lang="en-US" dirty="0"/>
              <a:t> are useful if patients have difficulty mixing </a:t>
            </a:r>
            <a:r>
              <a:rPr lang="en-US" dirty="0" err="1"/>
              <a:t>insu­lins</a:t>
            </a:r>
            <a:r>
              <a:rPr lang="en-US" dirty="0"/>
              <a:t>, but the individual components cannot be adjusted indepen­dently. Fixed mixture </a:t>
            </a:r>
            <a:r>
              <a:rPr lang="en-US" dirty="0" err="1"/>
              <a:t>insulins</a:t>
            </a:r>
            <a:r>
              <a:rPr lang="en-US" dirty="0"/>
              <a:t> also have altered pharmacokinetics, i.e. the peak insulin and time to peak effect are significantly reduced  compared with the same </a:t>
            </a:r>
            <a:r>
              <a:rPr lang="en-US" dirty="0" err="1"/>
              <a:t>insulins</a:t>
            </a:r>
            <a:r>
              <a:rPr lang="en-US" dirty="0"/>
              <a:t> injected separately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00705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C:\Users\farah_erdd3bi\Desktop\47682893_1111950502316003_590198661754703052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91826"/>
            <a:ext cx="8000999" cy="60471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51505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400" b="1" i="1" dirty="0">
                <a:solidFill>
                  <a:srgbClr val="00B050"/>
                </a:solidFill>
              </a:rPr>
              <a:t>Multiple injection regimens:</a:t>
            </a:r>
          </a:p>
          <a:p>
            <a:pPr marL="0" indent="0">
              <a:buNone/>
            </a:pPr>
            <a:r>
              <a:rPr lang="en-US" sz="2400" dirty="0"/>
              <a:t>These are popular, with short acting  insulin before each meal, plus intermediate or long acting insulin  injected once or twice daily (basal bolus regimen). This regimen  allows greater freedom of meal timing and more variable day to day  physical activity.</a:t>
            </a:r>
          </a:p>
          <a:p>
            <a:pPr marL="0" indent="0">
              <a:buNone/>
            </a:pPr>
            <a:r>
              <a:rPr lang="en-US" sz="2400" dirty="0"/>
              <a:t>Portable pumps:</a:t>
            </a:r>
          </a:p>
          <a:p>
            <a:pPr marL="0" indent="0">
              <a:buNone/>
            </a:pPr>
            <a:r>
              <a:rPr lang="en-US" sz="2400" dirty="0"/>
              <a:t>Pumps infusing continuous SC or IV insulin can  achieve excellent </a:t>
            </a:r>
            <a:r>
              <a:rPr lang="en-US" sz="2400" dirty="0" err="1"/>
              <a:t>glycaemic</a:t>
            </a:r>
            <a:r>
              <a:rPr lang="en-US" sz="2400" dirty="0"/>
              <a:t> control but will not be widely adopted  until they become cheaper and incorporate a </a:t>
            </a:r>
            <a:r>
              <a:rPr lang="en-US" sz="2400" dirty="0" err="1"/>
              <a:t>miniaturised</a:t>
            </a:r>
            <a:r>
              <a:rPr lang="en-US" sz="2400" dirty="0"/>
              <a:t> glucose  sensor</a:t>
            </a:r>
          </a:p>
          <a:p>
            <a:pPr marL="0" indent="0">
              <a:buNone/>
            </a:pPr>
            <a:endParaRPr lang="en-US" sz="2400" dirty="0"/>
          </a:p>
        </p:txBody>
      </p:sp>
    </p:spTree>
    <p:extLst>
      <p:ext uri="{BB962C8B-B14F-4D97-AF65-F5344CB8AC3E}">
        <p14:creationId xmlns:p14="http://schemas.microsoft.com/office/powerpoint/2010/main" val="1434495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effectLst>
                  <a:outerShdw blurRad="38100" dist="38100" dir="2700000" algn="tl">
                    <a:srgbClr val="000000">
                      <a:alpha val="43137"/>
                    </a:srgbClr>
                  </a:outerShdw>
                </a:effectLst>
              </a:rPr>
              <a:t>Transplantation</a:t>
            </a:r>
          </a:p>
        </p:txBody>
      </p:sp>
      <p:sp>
        <p:nvSpPr>
          <p:cNvPr id="3" name="Content Placeholder 2"/>
          <p:cNvSpPr>
            <a:spLocks noGrp="1"/>
          </p:cNvSpPr>
          <p:nvPr>
            <p:ph idx="1"/>
          </p:nvPr>
        </p:nvSpPr>
        <p:spPr>
          <a:xfrm>
            <a:off x="-13855" y="1219200"/>
            <a:ext cx="9144000" cy="4602163"/>
          </a:xfrm>
        </p:spPr>
        <p:txBody>
          <a:bodyPr>
            <a:noAutofit/>
          </a:bodyPr>
          <a:lstStyle/>
          <a:p>
            <a:pPr marL="0" indent="0">
              <a:buNone/>
            </a:pPr>
            <a:endParaRPr lang="en-US" sz="2400" dirty="0"/>
          </a:p>
          <a:p>
            <a:pPr marL="0" indent="0">
              <a:buNone/>
            </a:pPr>
            <a:r>
              <a:rPr lang="en-US" sz="2400" b="1" dirty="0">
                <a:solidFill>
                  <a:schemeClr val="accent6">
                    <a:lumMod val="75000"/>
                  </a:schemeClr>
                </a:solidFill>
              </a:rPr>
              <a:t>Whole pancreas </a:t>
            </a:r>
            <a:r>
              <a:rPr lang="en-US" sz="2400" dirty="0"/>
              <a:t>transplantation presents problems relating to exocrine pancreatic secretions and long term immunosuppression is necessary. At present, the procedure is usually undertaken only in  patients with </a:t>
            </a:r>
            <a:r>
              <a:rPr lang="en-US" sz="2400" b="1" dirty="0">
                <a:solidFill>
                  <a:schemeClr val="accent5">
                    <a:lumMod val="75000"/>
                  </a:schemeClr>
                </a:solidFill>
              </a:rPr>
              <a:t>ESRF</a:t>
            </a:r>
            <a:r>
              <a:rPr lang="en-US" sz="2400" dirty="0"/>
              <a:t> who require a combined  pancreas/kidney transplantation and in whom diabetes control is  particularly difficult, e.g. because of recurrent </a:t>
            </a:r>
            <a:r>
              <a:rPr lang="en-US" sz="2400" dirty="0" err="1"/>
              <a:t>hypoglycaemia</a:t>
            </a:r>
            <a:r>
              <a:rPr lang="en-US" sz="2400" dirty="0"/>
              <a:t>.</a:t>
            </a:r>
          </a:p>
          <a:p>
            <a:pPr marL="0" indent="0">
              <a:buNone/>
            </a:pPr>
            <a:endParaRPr lang="en-US" sz="2400" dirty="0"/>
          </a:p>
          <a:p>
            <a:pPr marL="0" indent="0">
              <a:buNone/>
            </a:pPr>
            <a:r>
              <a:rPr lang="en-US" sz="2400" dirty="0"/>
              <a:t>Transplantation of </a:t>
            </a:r>
            <a:r>
              <a:rPr lang="en-US" sz="2400" b="1" dirty="0">
                <a:solidFill>
                  <a:schemeClr val="accent6">
                    <a:lumMod val="75000"/>
                  </a:schemeClr>
                </a:solidFill>
              </a:rPr>
              <a:t>isolated pancreatic islets </a:t>
            </a:r>
            <a:r>
              <a:rPr lang="en-US" sz="2400" dirty="0"/>
              <a:t>(usually into the liver  via the portal vein) has been achieved safely in an increasing number  of </a:t>
            </a:r>
            <a:r>
              <a:rPr lang="en-US" sz="2400" dirty="0" err="1"/>
              <a:t>centres</a:t>
            </a:r>
            <a:r>
              <a:rPr lang="en-US" sz="2400" dirty="0"/>
              <a:t> around the world. Progress is being made towards  meeting the needs of supply, purification and storage of islets, but  the problems of transplant rejection, and of destruction by the  patient’s autoantibodies against  β cells, remain</a:t>
            </a:r>
          </a:p>
          <a:p>
            <a:pPr marL="0" indent="0">
              <a:buNone/>
            </a:pPr>
            <a:endParaRPr lang="en-US" sz="2400" dirty="0"/>
          </a:p>
        </p:txBody>
      </p:sp>
    </p:spTree>
    <p:extLst>
      <p:ext uri="{BB962C8B-B14F-4D97-AF65-F5344CB8AC3E}">
        <p14:creationId xmlns:p14="http://schemas.microsoft.com/office/powerpoint/2010/main" val="2467787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n-US" sz="3600" b="1" dirty="0"/>
              <a:t>Complications of diabetes mellitus</a:t>
            </a:r>
          </a:p>
        </p:txBody>
      </p:sp>
      <p:sp>
        <p:nvSpPr>
          <p:cNvPr id="7171" name="Rectangle 3"/>
          <p:cNvSpPr>
            <a:spLocks noGrp="1" noChangeArrowheads="1"/>
          </p:cNvSpPr>
          <p:nvPr>
            <p:ph sz="quarter" idx="1"/>
          </p:nvPr>
        </p:nvSpPr>
        <p:spPr>
          <a:xfrm>
            <a:off x="214282" y="1785926"/>
            <a:ext cx="8503920" cy="4572000"/>
          </a:xfrm>
        </p:spPr>
        <p:txBody>
          <a:bodyPr>
            <a:normAutofit/>
          </a:bodyPr>
          <a:lstStyle/>
          <a:p>
            <a:pPr marL="0" indent="0" algn="l">
              <a:lnSpc>
                <a:spcPct val="90000"/>
              </a:lnSpc>
              <a:buNone/>
            </a:pPr>
            <a:r>
              <a:rPr lang="en-US" sz="2800" b="1" dirty="0">
                <a:latin typeface="+mj-lt"/>
              </a:rPr>
              <a:t>Acute complications:</a:t>
            </a:r>
          </a:p>
          <a:p>
            <a:pPr lvl="1" algn="l">
              <a:lnSpc>
                <a:spcPct val="90000"/>
              </a:lnSpc>
            </a:pPr>
            <a:r>
              <a:rPr lang="en-US" sz="2000" b="1" dirty="0" err="1">
                <a:latin typeface="Californian FB" pitchFamily="18" charset="0"/>
              </a:rPr>
              <a:t>Ketoacidosis</a:t>
            </a:r>
            <a:endParaRPr lang="en-US" sz="2000" b="1" dirty="0">
              <a:latin typeface="Californian FB" pitchFamily="18" charset="0"/>
            </a:endParaRPr>
          </a:p>
          <a:p>
            <a:pPr lvl="1" algn="l">
              <a:lnSpc>
                <a:spcPct val="90000"/>
              </a:lnSpc>
            </a:pPr>
            <a:r>
              <a:rPr lang="en-US" sz="2000" b="1" dirty="0">
                <a:latin typeface="Californian FB" pitchFamily="18" charset="0"/>
              </a:rPr>
              <a:t>The hyperglycemic </a:t>
            </a:r>
            <a:r>
              <a:rPr lang="en-US" sz="2000" b="1" dirty="0" err="1">
                <a:latin typeface="Californian FB" pitchFamily="18" charset="0"/>
              </a:rPr>
              <a:t>hyperosmolar</a:t>
            </a:r>
            <a:r>
              <a:rPr lang="en-US" sz="2000" b="1" dirty="0">
                <a:latin typeface="Californian FB" pitchFamily="18" charset="0"/>
              </a:rPr>
              <a:t> </a:t>
            </a:r>
            <a:r>
              <a:rPr lang="en-US" sz="2000" b="1" dirty="0" err="1">
                <a:latin typeface="Californian FB" pitchFamily="18" charset="0"/>
              </a:rPr>
              <a:t>nonketotic</a:t>
            </a:r>
            <a:r>
              <a:rPr lang="en-US" sz="2000" b="1" dirty="0">
                <a:latin typeface="Californian FB" pitchFamily="18" charset="0"/>
              </a:rPr>
              <a:t> syndrome</a:t>
            </a:r>
          </a:p>
          <a:p>
            <a:pPr lvl="1" algn="l">
              <a:lnSpc>
                <a:spcPct val="90000"/>
              </a:lnSpc>
            </a:pPr>
            <a:r>
              <a:rPr lang="en-US" sz="2000" b="1" dirty="0">
                <a:latin typeface="Californian FB" pitchFamily="18" charset="0"/>
              </a:rPr>
              <a:t>Hypoglycemia</a:t>
            </a:r>
            <a:endParaRPr lang="ar-JO" sz="2400" b="1" dirty="0">
              <a:latin typeface="Californian FB" pitchFamily="18" charset="0"/>
            </a:endParaRPr>
          </a:p>
          <a:p>
            <a:pPr algn="l">
              <a:lnSpc>
                <a:spcPct val="90000"/>
              </a:lnSpc>
              <a:buNone/>
            </a:pPr>
            <a:endParaRPr lang="en-US" sz="2400" b="1" dirty="0">
              <a:latin typeface="Californian FB" pitchFamily="18" charset="0"/>
            </a:endParaRPr>
          </a:p>
          <a:p>
            <a:pPr algn="l">
              <a:lnSpc>
                <a:spcPct val="90000"/>
              </a:lnSpc>
              <a:buNone/>
            </a:pPr>
            <a:r>
              <a:rPr lang="en-US" sz="2800" b="1" dirty="0">
                <a:latin typeface="+mj-lt"/>
              </a:rPr>
              <a:t>Chronic complications:</a:t>
            </a:r>
          </a:p>
          <a:p>
            <a:pPr lvl="1" algn="l">
              <a:lnSpc>
                <a:spcPct val="90000"/>
              </a:lnSpc>
            </a:pPr>
            <a:r>
              <a:rPr lang="en-US" sz="2000" b="1" dirty="0">
                <a:latin typeface="Californian FB" pitchFamily="18" charset="0"/>
              </a:rPr>
              <a:t>Disorders of the microcirculation</a:t>
            </a:r>
          </a:p>
          <a:p>
            <a:pPr lvl="2" algn="l">
              <a:lnSpc>
                <a:spcPct val="90000"/>
              </a:lnSpc>
            </a:pPr>
            <a:r>
              <a:rPr lang="en-US" b="1" dirty="0">
                <a:latin typeface="Californian FB" pitchFamily="18" charset="0"/>
              </a:rPr>
              <a:t>Neuropathies</a:t>
            </a:r>
          </a:p>
          <a:p>
            <a:pPr lvl="2" algn="l">
              <a:lnSpc>
                <a:spcPct val="90000"/>
              </a:lnSpc>
            </a:pPr>
            <a:r>
              <a:rPr lang="en-US" b="1" dirty="0">
                <a:latin typeface="Californian FB" pitchFamily="18" charset="0"/>
              </a:rPr>
              <a:t>Nephropathies</a:t>
            </a:r>
          </a:p>
          <a:p>
            <a:pPr lvl="2" algn="l">
              <a:lnSpc>
                <a:spcPct val="90000"/>
              </a:lnSpc>
            </a:pPr>
            <a:r>
              <a:rPr lang="en-US" b="1" dirty="0">
                <a:latin typeface="Californian FB" pitchFamily="18" charset="0"/>
              </a:rPr>
              <a:t>Retinopathies</a:t>
            </a:r>
          </a:p>
          <a:p>
            <a:pPr lvl="1" algn="l">
              <a:lnSpc>
                <a:spcPct val="90000"/>
              </a:lnSpc>
            </a:pPr>
            <a:r>
              <a:rPr lang="en-US" sz="2000" b="1" dirty="0" err="1">
                <a:latin typeface="Californian FB" pitchFamily="18" charset="0"/>
              </a:rPr>
              <a:t>Macrovascular</a:t>
            </a:r>
            <a:r>
              <a:rPr lang="en-US" sz="2000" b="1" dirty="0">
                <a:latin typeface="Californian FB" pitchFamily="18" charset="0"/>
              </a:rPr>
              <a:t> complications</a:t>
            </a:r>
          </a:p>
          <a:p>
            <a:pPr lvl="1" algn="l">
              <a:lnSpc>
                <a:spcPct val="90000"/>
              </a:lnSpc>
            </a:pPr>
            <a:r>
              <a:rPr lang="en-US" sz="2000" b="1" dirty="0">
                <a:latin typeface="Californian FB" pitchFamily="18" charset="0"/>
              </a:rPr>
              <a:t>Foot ulcers</a:t>
            </a:r>
          </a:p>
        </p:txBody>
      </p:sp>
    </p:spTree>
    <p:extLst>
      <p:ext uri="{BB962C8B-B14F-4D97-AF65-F5344CB8AC3E}">
        <p14:creationId xmlns:p14="http://schemas.microsoft.com/office/powerpoint/2010/main" val="31470548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solidFill>
                  <a:schemeClr val="accent5">
                    <a:lumMod val="75000"/>
                  </a:schemeClr>
                </a:solidFill>
                <a:effectLst>
                  <a:outerShdw blurRad="38100" dist="38100" dir="2700000" algn="tl">
                    <a:srgbClr val="000000">
                      <a:alpha val="43137"/>
                    </a:srgbClr>
                  </a:outerShdw>
                </a:effectLst>
              </a:rPr>
              <a:t>Diabetic ketoacidosis (DKA)</a:t>
            </a:r>
            <a:endParaRPr lang="ar-JO" b="1" dirty="0">
              <a:solidFill>
                <a:schemeClr val="accent5">
                  <a:lumMod val="75000"/>
                </a:schemeClr>
              </a:solidFill>
              <a:effectLst>
                <a:outerShdw blurRad="38100" dist="38100" dir="2700000" algn="tl">
                  <a:srgbClr val="000000">
                    <a:alpha val="43137"/>
                  </a:srgbClr>
                </a:outerShdw>
              </a:effectLst>
            </a:endParaRPr>
          </a:p>
        </p:txBody>
      </p:sp>
      <p:sp>
        <p:nvSpPr>
          <p:cNvPr id="3" name="عنصر نائب للمحتوى 2"/>
          <p:cNvSpPr>
            <a:spLocks noGrp="1"/>
          </p:cNvSpPr>
          <p:nvPr>
            <p:ph sz="quarter" idx="1"/>
          </p:nvPr>
        </p:nvSpPr>
        <p:spPr/>
        <p:txBody>
          <a:bodyPr>
            <a:normAutofit/>
          </a:bodyPr>
          <a:lstStyle/>
          <a:p>
            <a:pPr algn="l" rtl="0"/>
            <a:r>
              <a:rPr lang="en-US" sz="2000" dirty="0"/>
              <a:t>It occurs when ketone production by the liver exceeds cellular use and renal excretion</a:t>
            </a:r>
            <a:endParaRPr lang="en-US" sz="2800" dirty="0"/>
          </a:p>
          <a:p>
            <a:pPr algn="l" rtl="0"/>
            <a:r>
              <a:rPr lang="en-US" sz="2000" dirty="0"/>
              <a:t>Most commonly occurs in a person with type 1 diabetes, in whom the lack of insulin leads to mobilization of fatty acids from adipose tissue </a:t>
            </a:r>
          </a:p>
          <a:p>
            <a:pPr algn="l" rtl="0"/>
            <a:r>
              <a:rPr lang="en-US" sz="2000" dirty="0"/>
              <a:t>The increase in fatty acid levels leads to ketone production by the liver.</a:t>
            </a:r>
          </a:p>
          <a:p>
            <a:pPr algn="just" rtl="0">
              <a:lnSpc>
                <a:spcPct val="80000"/>
              </a:lnSpc>
            </a:pPr>
            <a:endParaRPr lang="en-US" sz="2000" dirty="0"/>
          </a:p>
          <a:p>
            <a:pPr algn="just" rtl="0">
              <a:lnSpc>
                <a:spcPct val="80000"/>
              </a:lnSpc>
            </a:pPr>
            <a:r>
              <a:rPr lang="en-US" sz="2000" dirty="0"/>
              <a:t>Stress increases the release of </a:t>
            </a:r>
            <a:r>
              <a:rPr lang="en-US" sz="2000" dirty="0" err="1"/>
              <a:t>gluconeogenic</a:t>
            </a:r>
            <a:r>
              <a:rPr lang="en-US" sz="2000" dirty="0"/>
              <a:t> hormones and predisposes the person to the development of </a:t>
            </a:r>
            <a:r>
              <a:rPr lang="en-US" sz="2000" dirty="0" err="1"/>
              <a:t>ketoacidosis</a:t>
            </a:r>
            <a:r>
              <a:rPr lang="en-US" sz="2000" dirty="0"/>
              <a:t>. </a:t>
            </a:r>
          </a:p>
          <a:p>
            <a:pPr algn="just" rtl="0">
              <a:lnSpc>
                <a:spcPct val="80000"/>
              </a:lnSpc>
            </a:pPr>
            <a:endParaRPr lang="en-US" sz="2000" dirty="0"/>
          </a:p>
          <a:p>
            <a:pPr algn="just" rtl="0">
              <a:lnSpc>
                <a:spcPct val="80000"/>
              </a:lnSpc>
            </a:pPr>
            <a:r>
              <a:rPr lang="en-US" sz="2000" dirty="0"/>
              <a:t>DKA often is preceded by physical or emotional stress, such as infection, pregnancy, or extreme anxiety</a:t>
            </a:r>
            <a:endParaRPr lang="en-US" sz="2000" dirty="0">
              <a:solidFill>
                <a:srgbClr val="FF0000"/>
              </a:solidFill>
            </a:endParaRPr>
          </a:p>
        </p:txBody>
      </p:sp>
    </p:spTree>
    <p:extLst>
      <p:ext uri="{BB962C8B-B14F-4D97-AF65-F5344CB8AC3E}">
        <p14:creationId xmlns:p14="http://schemas.microsoft.com/office/powerpoint/2010/main" val="784367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2EBB-6C86-429E-A045-10CF9501B9C4}"/>
              </a:ext>
            </a:extLst>
          </p:cNvPr>
          <p:cNvSpPr>
            <a:spLocks noGrp="1"/>
          </p:cNvSpPr>
          <p:nvPr>
            <p:ph type="title"/>
          </p:nvPr>
        </p:nvSpPr>
        <p:spPr/>
        <p:txBody>
          <a:bodyPr/>
          <a:lstStyle/>
          <a:p>
            <a:r>
              <a:rPr lang="en-US" dirty="0"/>
              <a:t>screening</a:t>
            </a:r>
          </a:p>
        </p:txBody>
      </p:sp>
      <p:sp>
        <p:nvSpPr>
          <p:cNvPr id="3" name="Content Placeholder 2">
            <a:extLst>
              <a:ext uri="{FF2B5EF4-FFF2-40B4-BE49-F238E27FC236}">
                <a16:creationId xmlns:a16="http://schemas.microsoft.com/office/drawing/2014/main" id="{A19A0ECD-21C1-4AB8-9A9E-BF5A358C4F83}"/>
              </a:ext>
            </a:extLst>
          </p:cNvPr>
          <p:cNvSpPr>
            <a:spLocks noGrp="1"/>
          </p:cNvSpPr>
          <p:nvPr>
            <p:ph idx="1"/>
          </p:nvPr>
        </p:nvSpPr>
        <p:spPr/>
        <p:txBody>
          <a:bodyPr/>
          <a:lstStyle/>
          <a:p>
            <a:r>
              <a:rPr lang="en-US" dirty="0"/>
              <a:t>a. Screen all adults over age 45 every 3 years. </a:t>
            </a:r>
          </a:p>
          <a:p>
            <a:endParaRPr lang="en-US" dirty="0"/>
          </a:p>
          <a:p>
            <a:r>
              <a:rPr lang="en-US" dirty="0"/>
              <a:t>b. For those with risk factors for diabetes (obesity, family history, history of gestational diabetes), start screening earlier. </a:t>
            </a:r>
          </a:p>
          <a:p>
            <a:endParaRPr lang="en-US" dirty="0"/>
          </a:p>
          <a:p>
            <a:r>
              <a:rPr lang="en-US" dirty="0"/>
              <a:t>c. Test anyone with signs or symptoms of diabetes</a:t>
            </a:r>
          </a:p>
        </p:txBody>
      </p:sp>
    </p:spTree>
    <p:extLst>
      <p:ext uri="{BB962C8B-B14F-4D97-AF65-F5344CB8AC3E}">
        <p14:creationId xmlns:p14="http://schemas.microsoft.com/office/powerpoint/2010/main" val="23590462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0" y="990600"/>
            <a:ext cx="8915400" cy="5135563"/>
          </a:xfrm>
        </p:spPr>
        <p:txBody>
          <a:bodyPr>
            <a:normAutofit/>
          </a:bodyPr>
          <a:lstStyle/>
          <a:p>
            <a:pPr algn="just" rtl="0">
              <a:lnSpc>
                <a:spcPct val="80000"/>
              </a:lnSpc>
            </a:pPr>
            <a:r>
              <a:rPr lang="en-US" sz="2000" dirty="0"/>
              <a:t>The three major metabolic derangements in DKA are:</a:t>
            </a:r>
          </a:p>
          <a:p>
            <a:pPr lvl="1" algn="just" rtl="0">
              <a:lnSpc>
                <a:spcPct val="80000"/>
              </a:lnSpc>
            </a:pPr>
            <a:r>
              <a:rPr lang="en-US" sz="2000" b="1" dirty="0">
                <a:solidFill>
                  <a:schemeClr val="accent3">
                    <a:lumMod val="75000"/>
                  </a:schemeClr>
                </a:solidFill>
              </a:rPr>
              <a:t>Hyperglycemia</a:t>
            </a:r>
          </a:p>
          <a:p>
            <a:pPr lvl="1" algn="just" rtl="0">
              <a:lnSpc>
                <a:spcPct val="80000"/>
              </a:lnSpc>
            </a:pPr>
            <a:r>
              <a:rPr lang="en-US" sz="2000" b="1" dirty="0">
                <a:solidFill>
                  <a:schemeClr val="accent3">
                    <a:lumMod val="75000"/>
                  </a:schemeClr>
                </a:solidFill>
              </a:rPr>
              <a:t>Ketosis</a:t>
            </a:r>
          </a:p>
          <a:p>
            <a:pPr lvl="1" algn="just" rtl="0">
              <a:lnSpc>
                <a:spcPct val="80000"/>
              </a:lnSpc>
            </a:pPr>
            <a:r>
              <a:rPr lang="en-US" sz="2000" b="1" dirty="0">
                <a:solidFill>
                  <a:schemeClr val="accent3">
                    <a:lumMod val="75000"/>
                  </a:schemeClr>
                </a:solidFill>
              </a:rPr>
              <a:t>Metabolic acidosis</a:t>
            </a:r>
          </a:p>
          <a:p>
            <a:pPr algn="just" rtl="0">
              <a:lnSpc>
                <a:spcPct val="80000"/>
              </a:lnSpc>
            </a:pPr>
            <a:endParaRPr lang="en-US" sz="2000" dirty="0"/>
          </a:p>
          <a:p>
            <a:pPr algn="just" rtl="0">
              <a:lnSpc>
                <a:spcPct val="80000"/>
              </a:lnSpc>
            </a:pPr>
            <a:r>
              <a:rPr lang="en-US" sz="2000" dirty="0"/>
              <a:t>The definitive diagnosis consists of hyperglycemia (blood glucose levels &gt;250 mg/</a:t>
            </a:r>
            <a:r>
              <a:rPr lang="en-US" sz="2000" dirty="0" err="1"/>
              <a:t>dL</a:t>
            </a:r>
            <a:r>
              <a:rPr lang="en-US" sz="2000" dirty="0"/>
              <a:t>), low bicarbonate (&lt;15 </a:t>
            </a:r>
            <a:r>
              <a:rPr lang="en-US" sz="2000" dirty="0" err="1"/>
              <a:t>mEq</a:t>
            </a:r>
            <a:r>
              <a:rPr lang="en-US" sz="2000" dirty="0"/>
              <a:t>/L), and low pH (&lt;7.3), with </a:t>
            </a:r>
            <a:r>
              <a:rPr lang="en-US" sz="2000" dirty="0" err="1"/>
              <a:t>ketonemia</a:t>
            </a:r>
            <a:r>
              <a:rPr lang="en-US" sz="2000" dirty="0"/>
              <a:t> and moderate </a:t>
            </a:r>
            <a:r>
              <a:rPr lang="en-US" sz="2000" dirty="0" err="1"/>
              <a:t>ketonuria</a:t>
            </a:r>
            <a:r>
              <a:rPr lang="en-US" sz="2000" dirty="0"/>
              <a:t>.</a:t>
            </a:r>
          </a:p>
          <a:p>
            <a:pPr algn="just" rtl="0">
              <a:lnSpc>
                <a:spcPct val="80000"/>
              </a:lnSpc>
            </a:pPr>
            <a:r>
              <a:rPr lang="en-US" sz="2000" dirty="0"/>
              <a:t>Hyperglycemia leads to osmotic </a:t>
            </a:r>
            <a:r>
              <a:rPr lang="en-US" sz="2000" dirty="0" err="1"/>
              <a:t>diuresis</a:t>
            </a:r>
            <a:r>
              <a:rPr lang="en-US" sz="2000" dirty="0"/>
              <a:t>, dehydration, and a critical loss of electrolytes.</a:t>
            </a:r>
          </a:p>
          <a:p>
            <a:pPr algn="just" rtl="0">
              <a:lnSpc>
                <a:spcPct val="80000"/>
              </a:lnSpc>
            </a:pPr>
            <a:r>
              <a:rPr lang="en-US" sz="2000" dirty="0" err="1"/>
              <a:t>Hyperosmolality</a:t>
            </a:r>
            <a:r>
              <a:rPr lang="en-US" sz="2000" dirty="0"/>
              <a:t> of extracellular fluids from hyperglycemia leads to a shift of water and potassium from the intracellular to the extracellular compartment. Extracellular sodium concentration frequently is low or normal despite enteric water losses because of the intracellular-extracellular fluid shift. This </a:t>
            </a:r>
            <a:r>
              <a:rPr lang="en-US" sz="2000" dirty="0" err="1"/>
              <a:t>dilutional</a:t>
            </a:r>
            <a:r>
              <a:rPr lang="en-US" sz="2000" dirty="0"/>
              <a:t> effect is referred to as </a:t>
            </a:r>
            <a:r>
              <a:rPr lang="en-US" sz="2000" i="1" dirty="0" err="1"/>
              <a:t>pseudohyponatremia</a:t>
            </a:r>
            <a:r>
              <a:rPr lang="en-US" sz="2000" dirty="0"/>
              <a:t>. </a:t>
            </a:r>
          </a:p>
          <a:p>
            <a:pPr algn="just" rtl="0">
              <a:lnSpc>
                <a:spcPct val="80000"/>
              </a:lnSpc>
            </a:pPr>
            <a:endParaRPr lang="en-US" sz="2000" dirty="0"/>
          </a:p>
          <a:p>
            <a:pPr algn="just" rtl="0">
              <a:lnSpc>
                <a:spcPct val="80000"/>
              </a:lnSpc>
            </a:pPr>
            <a:r>
              <a:rPr lang="en-US" sz="2000" dirty="0"/>
              <a:t>Metabolic acidosis is caused by the excess </a:t>
            </a:r>
            <a:r>
              <a:rPr lang="en-US" sz="2000" dirty="0" err="1"/>
              <a:t>ketoacids</a:t>
            </a:r>
            <a:r>
              <a:rPr lang="en-US" sz="2000" dirty="0"/>
              <a:t> that require buffering by bicarbonate ions; this leads to a marked decrease in serum bicarbonate levels.</a:t>
            </a:r>
            <a:endParaRPr lang="ar-JO" sz="2000" dirty="0"/>
          </a:p>
        </p:txBody>
      </p:sp>
    </p:spTree>
    <p:extLst>
      <p:ext uri="{BB962C8B-B14F-4D97-AF65-F5344CB8AC3E}">
        <p14:creationId xmlns:p14="http://schemas.microsoft.com/office/powerpoint/2010/main" val="27030186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solidFill>
                  <a:schemeClr val="accent2"/>
                </a:solidFill>
              </a:rPr>
              <a:t>Manifestations </a:t>
            </a:r>
            <a:endParaRPr lang="ar-JO" b="1" dirty="0"/>
          </a:p>
        </p:txBody>
      </p:sp>
      <p:sp>
        <p:nvSpPr>
          <p:cNvPr id="3" name="عنصر نائب للمحتوى 2"/>
          <p:cNvSpPr>
            <a:spLocks noGrp="1"/>
          </p:cNvSpPr>
          <p:nvPr>
            <p:ph sz="quarter" idx="1"/>
          </p:nvPr>
        </p:nvSpPr>
        <p:spPr/>
        <p:txBody>
          <a:bodyPr>
            <a:normAutofit lnSpcReduction="10000"/>
          </a:bodyPr>
          <a:lstStyle/>
          <a:p>
            <a:pPr algn="l" rtl="0"/>
            <a:r>
              <a:rPr lang="en-US" sz="2000" dirty="0"/>
              <a:t>history of 1 or 2 days of polyuria, polydipsia, nausea, vomiting, and marked fatigue, with eventual stupor that can progress to coma. </a:t>
            </a:r>
          </a:p>
          <a:p>
            <a:pPr algn="l" rtl="0"/>
            <a:endParaRPr lang="en-US" sz="2000" dirty="0"/>
          </a:p>
          <a:p>
            <a:pPr algn="l" rtl="0"/>
            <a:r>
              <a:rPr lang="en-US" sz="2000" dirty="0"/>
              <a:t>Abdominal pain and tenderness may be present</a:t>
            </a:r>
          </a:p>
          <a:p>
            <a:pPr algn="l" rtl="0">
              <a:lnSpc>
                <a:spcPct val="80000"/>
              </a:lnSpc>
            </a:pPr>
            <a:endParaRPr lang="en-US" sz="2000" dirty="0"/>
          </a:p>
          <a:p>
            <a:pPr algn="l" rtl="0">
              <a:lnSpc>
                <a:spcPct val="80000"/>
              </a:lnSpc>
            </a:pPr>
            <a:r>
              <a:rPr lang="en-US" sz="2000" dirty="0"/>
              <a:t>The breath has a characteristic smell because of the presence of the volatile </a:t>
            </a:r>
            <a:r>
              <a:rPr lang="en-US" sz="2000" dirty="0" err="1"/>
              <a:t>ketoacids</a:t>
            </a:r>
            <a:r>
              <a:rPr lang="en-US" sz="2000" dirty="0"/>
              <a:t>.</a:t>
            </a:r>
          </a:p>
          <a:p>
            <a:pPr marL="0" indent="0" algn="l" rtl="0">
              <a:lnSpc>
                <a:spcPct val="80000"/>
              </a:lnSpc>
              <a:buNone/>
            </a:pPr>
            <a:r>
              <a:rPr lang="en-US" sz="2000" dirty="0"/>
              <a:t> </a:t>
            </a:r>
          </a:p>
          <a:p>
            <a:pPr algn="l" rtl="0">
              <a:lnSpc>
                <a:spcPct val="80000"/>
              </a:lnSpc>
            </a:pPr>
            <a:r>
              <a:rPr lang="en-US" sz="2000" dirty="0"/>
              <a:t>Hypotension may be present because of a decrease in blood volume. </a:t>
            </a:r>
          </a:p>
          <a:p>
            <a:pPr algn="l" rtl="0">
              <a:lnSpc>
                <a:spcPct val="80000"/>
              </a:lnSpc>
            </a:pPr>
            <a:endParaRPr lang="en-US" sz="2000" dirty="0"/>
          </a:p>
          <a:p>
            <a:pPr algn="l" rtl="0">
              <a:lnSpc>
                <a:spcPct val="80000"/>
              </a:lnSpc>
            </a:pPr>
            <a:r>
              <a:rPr lang="en-US" sz="2000" dirty="0"/>
              <a:t>A number of the signs and symptoms that occur in DKA are related to compensatory mechanisms:</a:t>
            </a:r>
          </a:p>
          <a:p>
            <a:pPr lvl="1" algn="l" rtl="0">
              <a:lnSpc>
                <a:spcPct val="80000"/>
              </a:lnSpc>
            </a:pPr>
            <a:r>
              <a:rPr lang="en-US" sz="2000" dirty="0">
                <a:solidFill>
                  <a:schemeClr val="tx1"/>
                </a:solidFill>
              </a:rPr>
              <a:t>The heart rate increases as the body compensates for a decrease in blood volume</a:t>
            </a:r>
          </a:p>
          <a:p>
            <a:pPr lvl="1" algn="l" rtl="0">
              <a:lnSpc>
                <a:spcPct val="80000"/>
              </a:lnSpc>
            </a:pPr>
            <a:r>
              <a:rPr lang="en-US" sz="2000" dirty="0">
                <a:solidFill>
                  <a:schemeClr val="tx1"/>
                </a:solidFill>
              </a:rPr>
              <a:t>The rate and depth of respiration increase (</a:t>
            </a:r>
            <a:r>
              <a:rPr lang="en-US" sz="2000" i="1" dirty="0">
                <a:solidFill>
                  <a:schemeClr val="tx1"/>
                </a:solidFill>
              </a:rPr>
              <a:t>i.e.</a:t>
            </a:r>
            <a:r>
              <a:rPr lang="en-US" sz="2000" dirty="0">
                <a:solidFill>
                  <a:schemeClr val="tx1"/>
                </a:solidFill>
              </a:rPr>
              <a:t>, </a:t>
            </a:r>
            <a:r>
              <a:rPr lang="en-US" sz="2000" dirty="0" err="1">
                <a:solidFill>
                  <a:schemeClr val="tx1"/>
                </a:solidFill>
              </a:rPr>
              <a:t>Kussmaul’s</a:t>
            </a:r>
            <a:r>
              <a:rPr lang="en-US" sz="2000" dirty="0">
                <a:solidFill>
                  <a:schemeClr val="tx1"/>
                </a:solidFill>
              </a:rPr>
              <a:t> respiration) as the body attempts to prevent further decreases in </a:t>
            </a:r>
            <a:r>
              <a:rPr lang="en-US" sz="2000" dirty="0" err="1">
                <a:solidFill>
                  <a:schemeClr val="tx1"/>
                </a:solidFill>
              </a:rPr>
              <a:t>pH.</a:t>
            </a:r>
            <a:endParaRPr lang="en-US" sz="2000" dirty="0">
              <a:solidFill>
                <a:schemeClr val="tx1"/>
              </a:solidFill>
            </a:endParaRPr>
          </a:p>
          <a:p>
            <a:pPr algn="l" rtl="0"/>
            <a:endParaRPr lang="ar-JO" sz="2000" dirty="0"/>
          </a:p>
        </p:txBody>
      </p:sp>
    </p:spTree>
    <p:extLst>
      <p:ext uri="{BB962C8B-B14F-4D97-AF65-F5344CB8AC3E}">
        <p14:creationId xmlns:p14="http://schemas.microsoft.com/office/powerpoint/2010/main" val="4229728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a:solidFill>
                  <a:schemeClr val="accent2"/>
                </a:solidFill>
              </a:rPr>
              <a:t>Treatment</a:t>
            </a:r>
            <a:endParaRPr lang="ar-JO" dirty="0"/>
          </a:p>
        </p:txBody>
      </p:sp>
      <p:sp>
        <p:nvSpPr>
          <p:cNvPr id="3" name="عنصر نائب للمحتوى 2"/>
          <p:cNvSpPr>
            <a:spLocks noGrp="1"/>
          </p:cNvSpPr>
          <p:nvPr>
            <p:ph sz="quarter" idx="1"/>
          </p:nvPr>
        </p:nvSpPr>
        <p:spPr/>
        <p:txBody>
          <a:bodyPr/>
          <a:lstStyle/>
          <a:p>
            <a:pPr marL="0" indent="0" algn="l" rtl="0">
              <a:buNone/>
            </a:pPr>
            <a:endParaRPr lang="en-US" sz="2000" dirty="0"/>
          </a:p>
          <a:p>
            <a:pPr algn="l" rtl="0"/>
            <a:r>
              <a:rPr lang="en-US" sz="2000" dirty="0"/>
              <a:t>The goals in treating DKA are:</a:t>
            </a:r>
          </a:p>
          <a:p>
            <a:pPr lvl="1" algn="l" rtl="0"/>
            <a:r>
              <a:rPr lang="en-US" sz="2000" dirty="0">
                <a:solidFill>
                  <a:schemeClr val="tx1"/>
                </a:solidFill>
              </a:rPr>
              <a:t>To improve circulatory volume and tissue perfusion</a:t>
            </a:r>
          </a:p>
          <a:p>
            <a:pPr lvl="1" algn="l" rtl="0"/>
            <a:r>
              <a:rPr lang="en-US" sz="2000" dirty="0">
                <a:solidFill>
                  <a:schemeClr val="tx1"/>
                </a:solidFill>
              </a:rPr>
              <a:t>To decrease serum glucose</a:t>
            </a:r>
          </a:p>
          <a:p>
            <a:pPr lvl="1" algn="l" rtl="0"/>
            <a:r>
              <a:rPr lang="en-US" sz="2000" dirty="0">
                <a:solidFill>
                  <a:schemeClr val="tx1"/>
                </a:solidFill>
              </a:rPr>
              <a:t>To correct the acidosis and electrolyte imbalances</a:t>
            </a:r>
          </a:p>
          <a:p>
            <a:pPr algn="l" rtl="0"/>
            <a:r>
              <a:rPr lang="en-US" sz="2000" dirty="0"/>
              <a:t>These objectives usually are accomplished through the administration of insulin and intravenous fluid and electrolyte replacement solutions.</a:t>
            </a:r>
          </a:p>
          <a:p>
            <a:pPr algn="l" rtl="0"/>
            <a:r>
              <a:rPr lang="en-US" sz="2000" dirty="0"/>
              <a:t>Identification and treatment of the underlying cause.</a:t>
            </a:r>
          </a:p>
          <a:p>
            <a:pPr algn="l"/>
            <a:endParaRPr lang="ar-JO" dirty="0"/>
          </a:p>
        </p:txBody>
      </p:sp>
    </p:spTree>
    <p:extLst>
      <p:ext uri="{BB962C8B-B14F-4D97-AF65-F5344CB8AC3E}">
        <p14:creationId xmlns:p14="http://schemas.microsoft.com/office/powerpoint/2010/main" val="19749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C:\Users\farah_erdd3bi\Desktop\47577793_1112487228928997_4571532828738584576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58967"/>
            <a:ext cx="6324600" cy="6659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6450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b="1" dirty="0">
                <a:solidFill>
                  <a:schemeClr val="accent5">
                    <a:lumMod val="75000"/>
                  </a:schemeClr>
                </a:solidFill>
                <a:effectLst>
                  <a:outerShdw blurRad="38100" dist="38100" dir="2700000" algn="tl">
                    <a:srgbClr val="000000">
                      <a:alpha val="43137"/>
                    </a:srgbClr>
                  </a:outerShdw>
                </a:effectLst>
              </a:rPr>
              <a:t>The hyperglycemic hyperosmolar syndrome</a:t>
            </a:r>
            <a:endParaRPr lang="ar-JO" b="1" dirty="0">
              <a:solidFill>
                <a:schemeClr val="accent5">
                  <a:lumMod val="75000"/>
                </a:schemeClr>
              </a:solidFill>
              <a:effectLst>
                <a:outerShdw blurRad="38100" dist="38100" dir="2700000" algn="tl">
                  <a:srgbClr val="000000">
                    <a:alpha val="43137"/>
                  </a:srgbClr>
                </a:outerShdw>
              </a:effectLst>
            </a:endParaRPr>
          </a:p>
        </p:txBody>
      </p:sp>
      <p:sp>
        <p:nvSpPr>
          <p:cNvPr id="3" name="عنصر نائب للمحتوى 2"/>
          <p:cNvSpPr>
            <a:spLocks noGrp="1"/>
          </p:cNvSpPr>
          <p:nvPr>
            <p:ph sz="quarter" idx="1"/>
          </p:nvPr>
        </p:nvSpPr>
        <p:spPr/>
        <p:txBody>
          <a:bodyPr/>
          <a:lstStyle/>
          <a:p>
            <a:pPr algn="just" rtl="0">
              <a:lnSpc>
                <a:spcPct val="80000"/>
              </a:lnSpc>
            </a:pPr>
            <a:r>
              <a:rPr lang="en-US" sz="2000" dirty="0"/>
              <a:t>The hyperglycemic </a:t>
            </a:r>
            <a:r>
              <a:rPr lang="en-US" sz="2000" dirty="0" err="1"/>
              <a:t>hyperosmolar</a:t>
            </a:r>
            <a:r>
              <a:rPr lang="en-US" sz="2000" dirty="0"/>
              <a:t> </a:t>
            </a:r>
            <a:r>
              <a:rPr lang="en-US" sz="2000" dirty="0" err="1"/>
              <a:t>nonketotic</a:t>
            </a:r>
            <a:r>
              <a:rPr lang="en-US" sz="2000" dirty="0"/>
              <a:t> syndrome is characterized by hyperglycemia (blood glucose &gt;600 mg/</a:t>
            </a:r>
            <a:r>
              <a:rPr lang="en-US" sz="2000" dirty="0" err="1"/>
              <a:t>dL</a:t>
            </a:r>
            <a:r>
              <a:rPr lang="en-US" sz="2000" dirty="0"/>
              <a:t>), </a:t>
            </a:r>
            <a:r>
              <a:rPr lang="en-US" sz="2000" dirty="0" err="1"/>
              <a:t>hyperosmolarity</a:t>
            </a:r>
            <a:r>
              <a:rPr lang="en-US" sz="2000" dirty="0"/>
              <a:t> (plasma </a:t>
            </a:r>
            <a:r>
              <a:rPr lang="en-US" sz="2000" dirty="0" err="1"/>
              <a:t>osmolarity</a:t>
            </a:r>
            <a:r>
              <a:rPr lang="en-US" sz="2000" dirty="0"/>
              <a:t> &gt;310 </a:t>
            </a:r>
            <a:r>
              <a:rPr lang="en-US" sz="2000" dirty="0" err="1"/>
              <a:t>mOsm</a:t>
            </a:r>
            <a:r>
              <a:rPr lang="en-US" sz="2000" dirty="0"/>
              <a:t>/L) and dehydration, the absence of </a:t>
            </a:r>
            <a:r>
              <a:rPr lang="en-US" sz="2000" dirty="0" err="1"/>
              <a:t>ketoacidosis</a:t>
            </a:r>
            <a:r>
              <a:rPr lang="en-US" sz="2000" dirty="0"/>
              <a:t>, and depression of the </a:t>
            </a:r>
            <a:r>
              <a:rPr lang="en-US" sz="2000" dirty="0" err="1"/>
              <a:t>sensorium</a:t>
            </a:r>
            <a:r>
              <a:rPr lang="en-US" sz="2000" dirty="0"/>
              <a:t>.</a:t>
            </a:r>
          </a:p>
          <a:p>
            <a:pPr algn="just" rtl="0">
              <a:lnSpc>
                <a:spcPct val="80000"/>
              </a:lnSpc>
            </a:pPr>
            <a:r>
              <a:rPr lang="en-US" sz="2000" dirty="0"/>
              <a:t>It may occur in various conditions including:</a:t>
            </a:r>
          </a:p>
          <a:p>
            <a:pPr lvl="1" algn="just" rtl="0">
              <a:lnSpc>
                <a:spcPct val="80000"/>
              </a:lnSpc>
            </a:pPr>
            <a:r>
              <a:rPr lang="en-US" sz="2000" dirty="0">
                <a:solidFill>
                  <a:schemeClr val="tx1"/>
                </a:solidFill>
              </a:rPr>
              <a:t>Type 2 diabetes</a:t>
            </a:r>
          </a:p>
          <a:p>
            <a:pPr lvl="1" algn="just" rtl="0">
              <a:lnSpc>
                <a:spcPct val="80000"/>
              </a:lnSpc>
            </a:pPr>
            <a:r>
              <a:rPr lang="en-US" sz="2000" dirty="0">
                <a:solidFill>
                  <a:schemeClr val="tx1"/>
                </a:solidFill>
              </a:rPr>
              <a:t>Acute pancreatitis</a:t>
            </a:r>
          </a:p>
          <a:p>
            <a:pPr lvl="1" algn="just" rtl="0">
              <a:lnSpc>
                <a:spcPct val="80000"/>
              </a:lnSpc>
            </a:pPr>
            <a:r>
              <a:rPr lang="en-US" sz="2000" dirty="0">
                <a:solidFill>
                  <a:schemeClr val="tx1"/>
                </a:solidFill>
              </a:rPr>
              <a:t>Severe infection</a:t>
            </a:r>
          </a:p>
          <a:p>
            <a:pPr lvl="1" algn="just" rtl="0">
              <a:lnSpc>
                <a:spcPct val="80000"/>
              </a:lnSpc>
            </a:pPr>
            <a:r>
              <a:rPr lang="en-US" sz="2000" dirty="0">
                <a:solidFill>
                  <a:schemeClr val="tx1"/>
                </a:solidFill>
              </a:rPr>
              <a:t>Myocardial infarction</a:t>
            </a:r>
          </a:p>
          <a:p>
            <a:pPr lvl="1" algn="just" rtl="0">
              <a:lnSpc>
                <a:spcPct val="80000"/>
              </a:lnSpc>
            </a:pPr>
            <a:r>
              <a:rPr lang="en-US" sz="2000" dirty="0">
                <a:solidFill>
                  <a:schemeClr val="tx1"/>
                </a:solidFill>
              </a:rPr>
              <a:t>Treatment with oral or </a:t>
            </a:r>
            <a:r>
              <a:rPr lang="en-US" sz="2000" dirty="0" err="1">
                <a:solidFill>
                  <a:schemeClr val="tx1"/>
                </a:solidFill>
              </a:rPr>
              <a:t>parenteral</a:t>
            </a:r>
            <a:r>
              <a:rPr lang="en-US" sz="2000" dirty="0">
                <a:solidFill>
                  <a:schemeClr val="tx1"/>
                </a:solidFill>
              </a:rPr>
              <a:t> nutrition solutions</a:t>
            </a:r>
          </a:p>
          <a:p>
            <a:pPr algn="just" rtl="0">
              <a:lnSpc>
                <a:spcPct val="80000"/>
              </a:lnSpc>
            </a:pPr>
            <a:r>
              <a:rPr lang="en-US" sz="2000" dirty="0"/>
              <a:t>It is seen most frequently in people with type 2 diabetes. </a:t>
            </a:r>
          </a:p>
          <a:p>
            <a:pPr algn="just" rtl="0">
              <a:lnSpc>
                <a:spcPct val="80000"/>
              </a:lnSpc>
            </a:pPr>
            <a:r>
              <a:rPr lang="en-US" sz="2000" dirty="0"/>
              <a:t>Two factors appear to contribute to the hyperglycemia that precipitates the condition: </a:t>
            </a:r>
          </a:p>
          <a:p>
            <a:pPr lvl="1" algn="just" rtl="0">
              <a:lnSpc>
                <a:spcPct val="80000"/>
              </a:lnSpc>
            </a:pPr>
            <a:r>
              <a:rPr lang="en-US" sz="2000" dirty="0">
                <a:solidFill>
                  <a:schemeClr val="tx1"/>
                </a:solidFill>
              </a:rPr>
              <a:t>An increased resistance to the effects of insulin</a:t>
            </a:r>
          </a:p>
          <a:p>
            <a:pPr lvl="1" algn="just" rtl="0">
              <a:lnSpc>
                <a:spcPct val="80000"/>
              </a:lnSpc>
            </a:pPr>
            <a:r>
              <a:rPr lang="en-US" sz="2000" dirty="0">
                <a:solidFill>
                  <a:schemeClr val="tx1"/>
                </a:solidFill>
              </a:rPr>
              <a:t>An excessive carbohydrate intake</a:t>
            </a:r>
            <a:r>
              <a:rPr lang="en-US" sz="2000" dirty="0"/>
              <a:t>.</a:t>
            </a:r>
          </a:p>
        </p:txBody>
      </p:sp>
    </p:spTree>
    <p:extLst>
      <p:ext uri="{BB962C8B-B14F-4D97-AF65-F5344CB8AC3E}">
        <p14:creationId xmlns:p14="http://schemas.microsoft.com/office/powerpoint/2010/main" val="634625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228600" y="381000"/>
            <a:ext cx="8458200" cy="5745163"/>
          </a:xfrm>
        </p:spPr>
        <p:txBody>
          <a:bodyPr>
            <a:normAutofit/>
          </a:bodyPr>
          <a:lstStyle/>
          <a:p>
            <a:pPr marL="0" indent="0" algn="l" rtl="0">
              <a:lnSpc>
                <a:spcPct val="80000"/>
              </a:lnSpc>
              <a:buNone/>
            </a:pPr>
            <a:r>
              <a:rPr lang="en-US" sz="2000" dirty="0"/>
              <a:t>The most prominent </a:t>
            </a:r>
            <a:r>
              <a:rPr lang="en-US" sz="2000" b="1" dirty="0"/>
              <a:t>manifestations</a:t>
            </a:r>
            <a:r>
              <a:rPr lang="en-US" sz="2000" dirty="0"/>
              <a:t> are </a:t>
            </a:r>
            <a:r>
              <a:rPr lang="en-US" sz="2000" b="1" dirty="0">
                <a:solidFill>
                  <a:srgbClr val="C00000"/>
                </a:solidFill>
              </a:rPr>
              <a:t>dehydration</a:t>
            </a:r>
            <a:endParaRPr lang="en-US" sz="2000" dirty="0"/>
          </a:p>
          <a:p>
            <a:pPr marL="0" indent="0" algn="l" rtl="0">
              <a:lnSpc>
                <a:spcPct val="80000"/>
              </a:lnSpc>
              <a:buNone/>
            </a:pPr>
            <a:endParaRPr lang="en-US" sz="2000" dirty="0"/>
          </a:p>
          <a:p>
            <a:pPr lvl="1" algn="l" rtl="0">
              <a:lnSpc>
                <a:spcPct val="80000"/>
              </a:lnSpc>
            </a:pPr>
            <a:r>
              <a:rPr lang="en-US" sz="2000" dirty="0">
                <a:solidFill>
                  <a:schemeClr val="tx1"/>
                </a:solidFill>
              </a:rPr>
              <a:t>Neurologic signs and symptoms:</a:t>
            </a:r>
          </a:p>
          <a:p>
            <a:pPr lvl="2" algn="l" rtl="0">
              <a:lnSpc>
                <a:spcPct val="80000"/>
              </a:lnSpc>
            </a:pPr>
            <a:r>
              <a:rPr lang="en-US" dirty="0"/>
              <a:t>Grand mal seizures</a:t>
            </a:r>
          </a:p>
          <a:p>
            <a:pPr lvl="2" algn="l" rtl="0">
              <a:lnSpc>
                <a:spcPct val="80000"/>
              </a:lnSpc>
            </a:pPr>
            <a:r>
              <a:rPr lang="en-US" dirty="0" err="1"/>
              <a:t>Hemiparesis</a:t>
            </a:r>
            <a:endParaRPr lang="en-US" dirty="0"/>
          </a:p>
          <a:p>
            <a:pPr lvl="2" algn="l" rtl="0">
              <a:lnSpc>
                <a:spcPct val="80000"/>
              </a:lnSpc>
            </a:pPr>
            <a:r>
              <a:rPr lang="en-US" dirty="0"/>
              <a:t>Aphasia</a:t>
            </a:r>
          </a:p>
          <a:p>
            <a:pPr lvl="2" algn="l" rtl="0">
              <a:lnSpc>
                <a:spcPct val="80000"/>
              </a:lnSpc>
            </a:pPr>
            <a:r>
              <a:rPr lang="en-US" dirty="0"/>
              <a:t>Muscle </a:t>
            </a:r>
            <a:r>
              <a:rPr lang="en-US" dirty="0" err="1"/>
              <a:t>fasciculations</a:t>
            </a:r>
            <a:endParaRPr lang="en-US" dirty="0"/>
          </a:p>
          <a:p>
            <a:pPr lvl="2" algn="l" rtl="0">
              <a:lnSpc>
                <a:spcPct val="80000"/>
              </a:lnSpc>
            </a:pPr>
            <a:r>
              <a:rPr lang="en-US" dirty="0"/>
              <a:t>Hyperthermia</a:t>
            </a:r>
          </a:p>
          <a:p>
            <a:pPr lvl="2" algn="l" rtl="0">
              <a:lnSpc>
                <a:spcPct val="80000"/>
              </a:lnSpc>
            </a:pPr>
            <a:r>
              <a:rPr lang="en-US" dirty="0"/>
              <a:t>Visual field loss</a:t>
            </a:r>
          </a:p>
          <a:p>
            <a:pPr lvl="2" algn="l" rtl="0">
              <a:lnSpc>
                <a:spcPct val="80000"/>
              </a:lnSpc>
            </a:pPr>
            <a:r>
              <a:rPr lang="en-US" dirty="0" err="1"/>
              <a:t>Nystagmus</a:t>
            </a:r>
            <a:endParaRPr lang="en-US" dirty="0"/>
          </a:p>
          <a:p>
            <a:pPr lvl="2" algn="l" rtl="0">
              <a:lnSpc>
                <a:spcPct val="80000"/>
              </a:lnSpc>
            </a:pPr>
            <a:r>
              <a:rPr lang="en-US" dirty="0"/>
              <a:t>Visual hallucinations</a:t>
            </a:r>
          </a:p>
          <a:p>
            <a:pPr lvl="1" algn="l" rtl="0">
              <a:lnSpc>
                <a:spcPct val="80000"/>
              </a:lnSpc>
            </a:pPr>
            <a:r>
              <a:rPr lang="en-US" sz="2000" dirty="0">
                <a:solidFill>
                  <a:schemeClr val="tx1"/>
                </a:solidFill>
              </a:rPr>
              <a:t>Excessive thirst</a:t>
            </a:r>
          </a:p>
          <a:p>
            <a:pPr marL="457200" lvl="1" indent="0" algn="l" rtl="0">
              <a:lnSpc>
                <a:spcPct val="80000"/>
              </a:lnSpc>
              <a:buNone/>
            </a:pPr>
            <a:endParaRPr lang="en-US" sz="2000" dirty="0">
              <a:solidFill>
                <a:schemeClr val="tx1"/>
              </a:solidFill>
            </a:endParaRPr>
          </a:p>
          <a:p>
            <a:pPr algn="l" rtl="0">
              <a:lnSpc>
                <a:spcPct val="80000"/>
              </a:lnSpc>
            </a:pPr>
            <a:r>
              <a:rPr lang="en-US" sz="2000" dirty="0"/>
              <a:t>The onset of HHS syndrome often is insidious, and because it occurs most frequently in older people, it may be mistaken for a stroke.</a:t>
            </a:r>
          </a:p>
        </p:txBody>
      </p:sp>
    </p:spTree>
    <p:extLst>
      <p:ext uri="{BB962C8B-B14F-4D97-AF65-F5344CB8AC3E}">
        <p14:creationId xmlns:p14="http://schemas.microsoft.com/office/powerpoint/2010/main" val="39128126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solidFill>
                  <a:srgbClr val="C00000"/>
                </a:solidFill>
              </a:rPr>
              <a:t>Treatment</a:t>
            </a:r>
            <a:endParaRPr lang="ar-JO" b="1" dirty="0">
              <a:solidFill>
                <a:srgbClr val="C00000"/>
              </a:solidFill>
            </a:endParaRPr>
          </a:p>
        </p:txBody>
      </p:sp>
      <p:sp>
        <p:nvSpPr>
          <p:cNvPr id="3" name="عنصر نائب للمحتوى 2"/>
          <p:cNvSpPr>
            <a:spLocks noGrp="1"/>
          </p:cNvSpPr>
          <p:nvPr>
            <p:ph sz="quarter" idx="1"/>
          </p:nvPr>
        </p:nvSpPr>
        <p:spPr/>
        <p:txBody>
          <a:bodyPr>
            <a:normAutofit/>
          </a:bodyPr>
          <a:lstStyle/>
          <a:p>
            <a:r>
              <a:rPr lang="en-US" sz="2000" dirty="0"/>
              <a:t>The patient should be given 0.9% saline, switching to 0.45% if the osmolality is rising, and aiming for a positive fluid balance of 3–6 L in  the first 12hrs.</a:t>
            </a:r>
          </a:p>
          <a:p>
            <a:r>
              <a:rPr lang="en-US" sz="2000" dirty="0"/>
              <a:t> IV insulin 0.5U/kg/</a:t>
            </a:r>
            <a:r>
              <a:rPr lang="en-US" sz="2000" dirty="0" err="1"/>
              <a:t>hr</a:t>
            </a:r>
            <a:r>
              <a:rPr lang="en-US" sz="2000" dirty="0"/>
              <a:t>) should only be given if the glucose fails to fall with 0.9% saline or if </a:t>
            </a:r>
            <a:r>
              <a:rPr lang="en-US" sz="2000" dirty="0" err="1"/>
              <a:t>ketonaemia</a:t>
            </a:r>
            <a:r>
              <a:rPr lang="en-US" sz="2000" dirty="0"/>
              <a:t> develops. </a:t>
            </a:r>
          </a:p>
          <a:p>
            <a:r>
              <a:rPr lang="en-US" sz="2000" dirty="0"/>
              <a:t>Give prophylactic heparin</a:t>
            </a:r>
          </a:p>
          <a:p>
            <a:pPr marL="0" indent="0" algn="just" rtl="0">
              <a:buNone/>
            </a:pPr>
            <a:endParaRPr lang="en-US" sz="2000" dirty="0"/>
          </a:p>
          <a:p>
            <a:pPr algn="just" rtl="0"/>
            <a:r>
              <a:rPr lang="en-US" sz="2000" dirty="0"/>
              <a:t>medical observation and care because water moves back into brain cells during treatment, posing a threat of cerebral edema.</a:t>
            </a:r>
          </a:p>
          <a:p>
            <a:pPr algn="just" rtl="0"/>
            <a:r>
              <a:rPr lang="en-US" sz="2000" dirty="0"/>
              <a:t>Extensive potassium losses that also have occurred during the diuretic phase of the disorder require correction</a:t>
            </a:r>
            <a:endParaRPr lang="en-US" sz="2000" dirty="0">
              <a:solidFill>
                <a:schemeClr val="accent2"/>
              </a:solidFill>
            </a:endParaRPr>
          </a:p>
          <a:p>
            <a:pPr algn="ctr" rtl="0"/>
            <a:endParaRPr lang="en-US" dirty="0">
              <a:solidFill>
                <a:schemeClr val="accent2"/>
              </a:solidFill>
            </a:endParaRPr>
          </a:p>
          <a:p>
            <a:pPr algn="l" rtl="0"/>
            <a:endParaRPr lang="en-US" dirty="0">
              <a:solidFill>
                <a:schemeClr val="accent2"/>
              </a:solidFill>
            </a:endParaRPr>
          </a:p>
          <a:p>
            <a:pPr algn="ctr" rtl="0"/>
            <a:endParaRPr lang="ar-JO" dirty="0">
              <a:solidFill>
                <a:schemeClr val="accent2"/>
              </a:solidFill>
            </a:endParaRPr>
          </a:p>
        </p:txBody>
      </p:sp>
    </p:spTree>
    <p:extLst>
      <p:ext uri="{BB962C8B-B14F-4D97-AF65-F5344CB8AC3E}">
        <p14:creationId xmlns:p14="http://schemas.microsoft.com/office/powerpoint/2010/main" val="6281985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3600" b="1" dirty="0">
                <a:solidFill>
                  <a:schemeClr val="accent5">
                    <a:lumMod val="75000"/>
                  </a:schemeClr>
                </a:solidFill>
                <a:effectLst>
                  <a:outerShdw blurRad="38100" dist="38100" dir="2700000" algn="tl">
                    <a:srgbClr val="000000">
                      <a:alpha val="43137"/>
                    </a:srgbClr>
                  </a:outerShdw>
                </a:effectLst>
              </a:rPr>
              <a:t>Hypoglycemia</a:t>
            </a:r>
            <a:endParaRPr lang="ar-JO" b="1" dirty="0">
              <a:solidFill>
                <a:schemeClr val="accent5">
                  <a:lumMod val="75000"/>
                </a:schemeClr>
              </a:solidFill>
              <a:effectLst>
                <a:outerShdw blurRad="38100" dist="38100" dir="2700000" algn="tl">
                  <a:srgbClr val="000000">
                    <a:alpha val="43137"/>
                  </a:srgbClr>
                </a:outerShdw>
              </a:effectLst>
            </a:endParaRPr>
          </a:p>
        </p:txBody>
      </p:sp>
      <p:sp>
        <p:nvSpPr>
          <p:cNvPr id="3" name="عنصر نائب للمحتوى 2"/>
          <p:cNvSpPr>
            <a:spLocks noGrp="1"/>
          </p:cNvSpPr>
          <p:nvPr>
            <p:ph sz="quarter" idx="1"/>
          </p:nvPr>
        </p:nvSpPr>
        <p:spPr>
          <a:xfrm>
            <a:off x="457200" y="1219200"/>
            <a:ext cx="8229600" cy="4906963"/>
          </a:xfrm>
        </p:spPr>
        <p:txBody>
          <a:bodyPr>
            <a:normAutofit/>
          </a:bodyPr>
          <a:lstStyle/>
          <a:p>
            <a:pPr algn="just">
              <a:lnSpc>
                <a:spcPct val="80000"/>
              </a:lnSpc>
            </a:pPr>
            <a:r>
              <a:rPr lang="en-US" sz="2000" dirty="0"/>
              <a:t> Hypoglycemia occurs from a relative excess of insulin in the blood (glucose&lt;63mg/dl)</a:t>
            </a:r>
          </a:p>
          <a:p>
            <a:pPr algn="just" rtl="0">
              <a:lnSpc>
                <a:spcPct val="80000"/>
              </a:lnSpc>
            </a:pPr>
            <a:endParaRPr lang="en-US" sz="2000" dirty="0"/>
          </a:p>
          <a:p>
            <a:pPr algn="just" rtl="0">
              <a:lnSpc>
                <a:spcPct val="80000"/>
              </a:lnSpc>
            </a:pPr>
            <a:r>
              <a:rPr lang="en-US" sz="2000" dirty="0"/>
              <a:t>It occurs most commonly in people treated with insulin injections, but prolonged hypoglycemia also can result from some oral hypoglycemic agents (</a:t>
            </a:r>
            <a:r>
              <a:rPr lang="en-US" sz="2000" i="1" dirty="0"/>
              <a:t>i.e.</a:t>
            </a:r>
            <a:r>
              <a:rPr lang="en-US" sz="2000" dirty="0"/>
              <a:t>, beta cell stimulators). </a:t>
            </a:r>
          </a:p>
          <a:p>
            <a:pPr marL="0" indent="0" algn="just" rtl="0">
              <a:lnSpc>
                <a:spcPct val="80000"/>
              </a:lnSpc>
              <a:buNone/>
            </a:pPr>
            <a:endParaRPr lang="en-US" sz="2000" dirty="0"/>
          </a:p>
          <a:p>
            <a:pPr algn="just" rtl="0">
              <a:lnSpc>
                <a:spcPct val="80000"/>
              </a:lnSpc>
            </a:pPr>
            <a:r>
              <a:rPr lang="en-US" sz="2000" dirty="0"/>
              <a:t>Many factors precipitate an insulin reaction in a person with type 1 diabetes, including:</a:t>
            </a:r>
          </a:p>
          <a:p>
            <a:pPr lvl="1" algn="just" rtl="0">
              <a:lnSpc>
                <a:spcPct val="80000"/>
              </a:lnSpc>
            </a:pPr>
            <a:r>
              <a:rPr lang="en-US" sz="2000" dirty="0">
                <a:solidFill>
                  <a:schemeClr val="tx1"/>
                </a:solidFill>
              </a:rPr>
              <a:t>Error in insulin dose</a:t>
            </a:r>
          </a:p>
          <a:p>
            <a:pPr lvl="1" algn="just" rtl="0">
              <a:lnSpc>
                <a:spcPct val="80000"/>
              </a:lnSpc>
            </a:pPr>
            <a:r>
              <a:rPr lang="en-US" sz="2000" dirty="0">
                <a:solidFill>
                  <a:schemeClr val="tx1"/>
                </a:solidFill>
              </a:rPr>
              <a:t>Failure to eat</a:t>
            </a:r>
          </a:p>
          <a:p>
            <a:pPr lvl="1" algn="just" rtl="0">
              <a:lnSpc>
                <a:spcPct val="80000"/>
              </a:lnSpc>
            </a:pPr>
            <a:r>
              <a:rPr lang="en-US" sz="2000" dirty="0">
                <a:solidFill>
                  <a:schemeClr val="tx1"/>
                </a:solidFill>
              </a:rPr>
              <a:t>Increased exercise</a:t>
            </a:r>
          </a:p>
          <a:p>
            <a:pPr lvl="1" algn="just" rtl="0">
              <a:lnSpc>
                <a:spcPct val="80000"/>
              </a:lnSpc>
            </a:pPr>
            <a:r>
              <a:rPr lang="en-US" sz="2000" dirty="0">
                <a:solidFill>
                  <a:schemeClr val="tx1"/>
                </a:solidFill>
              </a:rPr>
              <a:t>Decreased insulin need after removal of a stress situation</a:t>
            </a:r>
          </a:p>
          <a:p>
            <a:pPr lvl="1" algn="just" rtl="0">
              <a:lnSpc>
                <a:spcPct val="80000"/>
              </a:lnSpc>
            </a:pPr>
            <a:r>
              <a:rPr lang="en-US" sz="2000" dirty="0">
                <a:solidFill>
                  <a:schemeClr val="tx1"/>
                </a:solidFill>
              </a:rPr>
              <a:t>Medication changes and a change in insulin site</a:t>
            </a:r>
          </a:p>
          <a:p>
            <a:pPr algn="just" rtl="0">
              <a:lnSpc>
                <a:spcPct val="80000"/>
              </a:lnSpc>
            </a:pPr>
            <a:r>
              <a:rPr lang="en-US" sz="2000" dirty="0"/>
              <a:t>Alcohol decreases liver </a:t>
            </a:r>
            <a:r>
              <a:rPr lang="en-US" sz="2000" dirty="0" err="1"/>
              <a:t>gluconeogenesis</a:t>
            </a:r>
            <a:r>
              <a:rPr lang="en-US" sz="2000" dirty="0"/>
              <a:t>, and people with diabetes need to be cautioned about its potential for causing hypoglycemia</a:t>
            </a:r>
            <a:endParaRPr lang="ar-JO" dirty="0"/>
          </a:p>
        </p:txBody>
      </p:sp>
    </p:spTree>
    <p:extLst>
      <p:ext uri="{BB962C8B-B14F-4D97-AF65-F5344CB8AC3E}">
        <p14:creationId xmlns:p14="http://schemas.microsoft.com/office/powerpoint/2010/main" val="35187798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just" rtl="0">
              <a:lnSpc>
                <a:spcPct val="80000"/>
              </a:lnSpc>
            </a:pPr>
            <a:r>
              <a:rPr lang="en-US" sz="2000" dirty="0"/>
              <a:t>Because the brain relies on blood glucose as its main energy source, hypoglycemia produces behaviors related to altered cerebral function:</a:t>
            </a:r>
          </a:p>
          <a:p>
            <a:pPr lvl="1" algn="just" rtl="0">
              <a:lnSpc>
                <a:spcPct val="80000"/>
              </a:lnSpc>
            </a:pPr>
            <a:r>
              <a:rPr lang="en-US" sz="2000" dirty="0">
                <a:solidFill>
                  <a:schemeClr val="tx1"/>
                </a:solidFill>
              </a:rPr>
              <a:t>Headache</a:t>
            </a:r>
          </a:p>
          <a:p>
            <a:pPr lvl="1" algn="just" rtl="0">
              <a:lnSpc>
                <a:spcPct val="80000"/>
              </a:lnSpc>
            </a:pPr>
            <a:r>
              <a:rPr lang="en-US" sz="2000" dirty="0">
                <a:solidFill>
                  <a:schemeClr val="tx1"/>
                </a:solidFill>
              </a:rPr>
              <a:t>Difficulty in problem solving</a:t>
            </a:r>
          </a:p>
          <a:p>
            <a:pPr lvl="1" algn="just" rtl="0">
              <a:lnSpc>
                <a:spcPct val="80000"/>
              </a:lnSpc>
            </a:pPr>
            <a:r>
              <a:rPr lang="en-US" sz="2000" dirty="0">
                <a:solidFill>
                  <a:schemeClr val="tx1"/>
                </a:solidFill>
              </a:rPr>
              <a:t>Disturbed or altered behavior</a:t>
            </a:r>
          </a:p>
          <a:p>
            <a:pPr lvl="1" algn="just" rtl="0">
              <a:lnSpc>
                <a:spcPct val="80000"/>
              </a:lnSpc>
            </a:pPr>
            <a:r>
              <a:rPr lang="en-US" sz="2000" dirty="0">
                <a:solidFill>
                  <a:schemeClr val="tx1"/>
                </a:solidFill>
              </a:rPr>
              <a:t>Coma</a:t>
            </a:r>
          </a:p>
          <a:p>
            <a:pPr lvl="1" algn="just" rtl="0">
              <a:lnSpc>
                <a:spcPct val="80000"/>
              </a:lnSpc>
            </a:pPr>
            <a:r>
              <a:rPr lang="en-US" sz="2000" dirty="0">
                <a:solidFill>
                  <a:schemeClr val="tx1"/>
                </a:solidFill>
              </a:rPr>
              <a:t>Seizures </a:t>
            </a:r>
          </a:p>
          <a:p>
            <a:pPr marL="457200" lvl="1" indent="0" algn="just" rtl="0">
              <a:lnSpc>
                <a:spcPct val="80000"/>
              </a:lnSpc>
              <a:buNone/>
            </a:pPr>
            <a:endParaRPr lang="en-US" sz="2000" dirty="0">
              <a:solidFill>
                <a:schemeClr val="tx1"/>
              </a:solidFill>
            </a:endParaRPr>
          </a:p>
          <a:p>
            <a:pPr algn="just" rtl="0">
              <a:lnSpc>
                <a:spcPct val="80000"/>
              </a:lnSpc>
            </a:pPr>
            <a:r>
              <a:rPr lang="en-US" sz="2000" dirty="0"/>
              <a:t>At the onset of the hypoglycemic episode, activation of the parasympathetic nervous system often causes hunger. </a:t>
            </a:r>
          </a:p>
          <a:p>
            <a:pPr algn="just" rtl="0">
              <a:lnSpc>
                <a:spcPct val="80000"/>
              </a:lnSpc>
            </a:pPr>
            <a:r>
              <a:rPr lang="en-US" sz="2000" dirty="0"/>
              <a:t>The initial parasympathetic response is followed by activation of the sympathetic nervous system; this causes anxiety, tachycardia, sweating, and constriction of the skin vessels (</a:t>
            </a:r>
            <a:r>
              <a:rPr lang="en-US" sz="2000" i="1" dirty="0"/>
              <a:t>i.e.</a:t>
            </a:r>
            <a:r>
              <a:rPr lang="en-US" sz="2000" dirty="0"/>
              <a:t>, the skin is cool and clammy).</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4135035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Treatment</a:t>
            </a:r>
          </a:p>
        </p:txBody>
      </p:sp>
      <p:sp>
        <p:nvSpPr>
          <p:cNvPr id="3" name="Content Placeholder 2"/>
          <p:cNvSpPr>
            <a:spLocks noGrp="1"/>
          </p:cNvSpPr>
          <p:nvPr>
            <p:ph idx="1"/>
          </p:nvPr>
        </p:nvSpPr>
        <p:spPr>
          <a:xfrm>
            <a:off x="381000" y="1219200"/>
            <a:ext cx="8305800" cy="4906963"/>
          </a:xfrm>
        </p:spPr>
        <p:txBody>
          <a:bodyPr>
            <a:normAutofit fontScale="70000" lnSpcReduction="20000"/>
          </a:bodyPr>
          <a:lstStyle/>
          <a:p>
            <a:r>
              <a:rPr lang="en-US" dirty="0"/>
              <a:t>treatment of acute </a:t>
            </a:r>
            <a:r>
              <a:rPr lang="en-US" dirty="0" err="1"/>
              <a:t>hypoglycaemia</a:t>
            </a:r>
            <a:r>
              <a:rPr lang="en-US" dirty="0"/>
              <a:t> depends on severity and on  whether the patient is conscious. If </a:t>
            </a:r>
            <a:r>
              <a:rPr lang="en-US" dirty="0" err="1"/>
              <a:t>hypoglycaemia</a:t>
            </a:r>
            <a:r>
              <a:rPr lang="en-US" dirty="0"/>
              <a:t> is </a:t>
            </a:r>
            <a:r>
              <a:rPr lang="en-US" dirty="0" err="1"/>
              <a:t>recognised</a:t>
            </a:r>
            <a:r>
              <a:rPr lang="en-US" dirty="0"/>
              <a:t> early, oral fast acting carbohydrate</a:t>
            </a:r>
          </a:p>
          <a:p>
            <a:endParaRPr lang="en-US" dirty="0"/>
          </a:p>
          <a:p>
            <a:r>
              <a:rPr lang="en-US" dirty="0"/>
              <a:t> In those unable to swallow, IV glucose (75 mL of 20–50% dextrose, 0.2 g/kg in  children) or IM glucagon (1mg, 0.5mg in children) should be administered.</a:t>
            </a:r>
          </a:p>
          <a:p>
            <a:r>
              <a:rPr lang="en-US" dirty="0"/>
              <a:t> Viscous glucose gel solution or jam can be applied into the </a:t>
            </a:r>
            <a:r>
              <a:rPr lang="en-US" dirty="0" err="1"/>
              <a:t>buccal</a:t>
            </a:r>
            <a:r>
              <a:rPr lang="en-US" dirty="0"/>
              <a:t> cavity but should  not be used if the person is unconscious</a:t>
            </a:r>
          </a:p>
          <a:p>
            <a:pPr marL="0" indent="0">
              <a:buNone/>
            </a:pPr>
            <a:endParaRPr lang="en-US" dirty="0"/>
          </a:p>
          <a:p>
            <a:r>
              <a:rPr lang="en-US" dirty="0"/>
              <a:t> Full recovery may not occur immediately and reversal of cognitive impairment may take 60 </a:t>
            </a:r>
            <a:r>
              <a:rPr lang="en-US" dirty="0" err="1"/>
              <a:t>mins</a:t>
            </a:r>
            <a:r>
              <a:rPr lang="en-US" dirty="0"/>
              <a:t>. </a:t>
            </a:r>
          </a:p>
          <a:p>
            <a:pPr marL="0" indent="0">
              <a:buNone/>
            </a:pPr>
            <a:endParaRPr lang="en-US" dirty="0"/>
          </a:p>
          <a:p>
            <a:r>
              <a:rPr lang="en-US" dirty="0"/>
              <a:t>The possibility of recurrence should be anticipated in those on long acting </a:t>
            </a:r>
            <a:r>
              <a:rPr lang="en-US" dirty="0" err="1"/>
              <a:t>insulins</a:t>
            </a:r>
            <a:r>
              <a:rPr lang="en-US" dirty="0"/>
              <a:t> or </a:t>
            </a:r>
            <a:r>
              <a:rPr lang="en-US" dirty="0" err="1"/>
              <a:t>sulphonylureas</a:t>
            </a:r>
            <a:r>
              <a:rPr lang="en-US" dirty="0"/>
              <a:t>; a 10% dextrose infusion, titrated  to the patient’s blood glucose, may be necessary</a:t>
            </a:r>
          </a:p>
          <a:p>
            <a:endParaRPr lang="en-US" dirty="0"/>
          </a:p>
        </p:txBody>
      </p:sp>
    </p:spTree>
    <p:extLst>
      <p:ext uri="{BB962C8B-B14F-4D97-AF65-F5344CB8AC3E}">
        <p14:creationId xmlns:p14="http://schemas.microsoft.com/office/powerpoint/2010/main" val="3684137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13C1D-F329-46D0-8140-61D9BBE5BC56}"/>
              </a:ext>
            </a:extLst>
          </p:cNvPr>
          <p:cNvSpPr>
            <a:spLocks noGrp="1"/>
          </p:cNvSpPr>
          <p:nvPr>
            <p:ph type="title"/>
          </p:nvPr>
        </p:nvSpPr>
        <p:spPr/>
        <p:txBody>
          <a:bodyPr/>
          <a:lstStyle/>
          <a:p>
            <a:r>
              <a:rPr lang="en-US" dirty="0"/>
              <a:t>diagnosis</a:t>
            </a:r>
          </a:p>
        </p:txBody>
      </p:sp>
      <p:sp>
        <p:nvSpPr>
          <p:cNvPr id="3" name="Content Placeholder 2">
            <a:extLst>
              <a:ext uri="{FF2B5EF4-FFF2-40B4-BE49-F238E27FC236}">
                <a16:creationId xmlns:a16="http://schemas.microsoft.com/office/drawing/2014/main" id="{519AD707-B885-4BD8-A3A8-5E026128B4F9}"/>
              </a:ext>
            </a:extLst>
          </p:cNvPr>
          <p:cNvSpPr>
            <a:spLocks noGrp="1"/>
          </p:cNvSpPr>
          <p:nvPr>
            <p:ph idx="1"/>
          </p:nvPr>
        </p:nvSpPr>
        <p:spPr/>
        <p:txBody>
          <a:bodyPr/>
          <a:lstStyle/>
          <a:p>
            <a:r>
              <a:rPr lang="en-US" dirty="0"/>
              <a:t>a. Fasting plasma glucose—criteria for DM: glucose &gt;126 mg/dL. • Preferred test for screening. </a:t>
            </a:r>
          </a:p>
          <a:p>
            <a:endParaRPr lang="en-US" dirty="0"/>
          </a:p>
          <a:p>
            <a:r>
              <a:rPr lang="en-US" dirty="0"/>
              <a:t> If between 100 and 126 mg/dL, perform a 75 g oral glucose tolerance test (although this is rarely done) or recheck fasting glucose</a:t>
            </a:r>
          </a:p>
        </p:txBody>
      </p:sp>
    </p:spTree>
    <p:extLst>
      <p:ext uri="{BB962C8B-B14F-4D97-AF65-F5344CB8AC3E}">
        <p14:creationId xmlns:p14="http://schemas.microsoft.com/office/powerpoint/2010/main" val="5342266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Prevention of </a:t>
            </a:r>
            <a:r>
              <a:rPr lang="en-US" b="1" dirty="0" err="1">
                <a:solidFill>
                  <a:srgbClr val="C00000"/>
                </a:solidFill>
              </a:rPr>
              <a:t>hypoglycaemia</a:t>
            </a:r>
            <a:br>
              <a:rPr lang="en-US" b="1" dirty="0">
                <a:solidFill>
                  <a:srgbClr val="C00000"/>
                </a:solidFill>
              </a:rPr>
            </a:br>
            <a:endParaRPr lang="en-US" b="1"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US" dirty="0"/>
              <a:t>Patient education must cover risk factors for, and treatment of </a:t>
            </a:r>
            <a:r>
              <a:rPr lang="en-US" dirty="0" err="1"/>
              <a:t>hypoglycaemia</a:t>
            </a:r>
            <a:r>
              <a:rPr lang="en-US" dirty="0"/>
              <a:t>. </a:t>
            </a:r>
          </a:p>
          <a:p>
            <a:pPr marL="0" indent="0">
              <a:buNone/>
            </a:pPr>
            <a:endParaRPr lang="en-US" dirty="0"/>
          </a:p>
          <a:p>
            <a:pPr marL="0" indent="0">
              <a:buNone/>
            </a:pPr>
            <a:r>
              <a:rPr lang="en-US" dirty="0"/>
              <a:t>The importance of regular blood glucose monitoring and the need to have glucose (and glucagon) readily available  should be stressed.</a:t>
            </a:r>
          </a:p>
          <a:p>
            <a:pPr marL="0" indent="0">
              <a:buNone/>
            </a:pPr>
            <a:endParaRPr lang="en-US" dirty="0"/>
          </a:p>
          <a:p>
            <a:pPr marL="0" indent="0">
              <a:buNone/>
            </a:pPr>
            <a:r>
              <a:rPr lang="en-US" dirty="0"/>
              <a:t> A review of insulin and carbohydrate management during exercise is particularly useful.</a:t>
            </a:r>
          </a:p>
          <a:p>
            <a:pPr marL="0" indent="0">
              <a:buNone/>
            </a:pPr>
            <a:endParaRPr lang="en-US" dirty="0"/>
          </a:p>
          <a:p>
            <a:pPr marL="0" indent="0">
              <a:buNone/>
            </a:pPr>
            <a:r>
              <a:rPr lang="en-US" dirty="0"/>
              <a:t>Relatives and friends also need to be familiar with the symptoms  and signs of </a:t>
            </a:r>
            <a:r>
              <a:rPr lang="en-US" dirty="0" err="1"/>
              <a:t>hypoglycaemia</a:t>
            </a:r>
            <a:r>
              <a:rPr lang="en-US" dirty="0"/>
              <a:t> and should be instructed in how to help (including how to inject glucagon</a:t>
            </a:r>
          </a:p>
          <a:p>
            <a:endParaRPr lang="en-US" dirty="0"/>
          </a:p>
        </p:txBody>
      </p:sp>
    </p:spTree>
    <p:extLst>
      <p:ext uri="{BB962C8B-B14F-4D97-AF65-F5344CB8AC3E}">
        <p14:creationId xmlns:p14="http://schemas.microsoft.com/office/powerpoint/2010/main" val="16374891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complications of DM</a:t>
            </a:r>
          </a:p>
        </p:txBody>
      </p:sp>
      <p:sp>
        <p:nvSpPr>
          <p:cNvPr id="3" name="Content Placeholder 2"/>
          <p:cNvSpPr>
            <a:spLocks noGrp="1"/>
          </p:cNvSpPr>
          <p:nvPr>
            <p:ph idx="1"/>
          </p:nvPr>
        </p:nvSpPr>
        <p:spPr/>
        <p:txBody>
          <a:bodyPr/>
          <a:lstStyle/>
          <a:p>
            <a:endParaRPr lang="en-US"/>
          </a:p>
        </p:txBody>
      </p:sp>
      <p:pic>
        <p:nvPicPr>
          <p:cNvPr id="1026" name="Picture 2" descr="C:\Users\farah_erdd3bi\Desktop\47687680_1112509648926755_477502173061369036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8071203"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95229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5">
                    <a:lumMod val="75000"/>
                  </a:schemeClr>
                </a:solidFill>
              </a:rPr>
              <a:t>Diabetic retinopathy</a:t>
            </a:r>
            <a:br>
              <a:rPr lang="en-US" b="1" dirty="0">
                <a:solidFill>
                  <a:schemeClr val="accent5">
                    <a:lumMod val="75000"/>
                  </a:schemeClr>
                </a:solidFill>
              </a:rPr>
            </a:br>
            <a:endParaRPr lang="en-US" b="1" dirty="0">
              <a:solidFill>
                <a:schemeClr val="accent5">
                  <a:lumMod val="75000"/>
                </a:schemeClr>
              </a:solidFill>
            </a:endParaRPr>
          </a:p>
        </p:txBody>
      </p:sp>
      <p:sp>
        <p:nvSpPr>
          <p:cNvPr id="3" name="Content Placeholder 2"/>
          <p:cNvSpPr>
            <a:spLocks noGrp="1"/>
          </p:cNvSpPr>
          <p:nvPr>
            <p:ph idx="1"/>
          </p:nvPr>
        </p:nvSpPr>
        <p:spPr>
          <a:xfrm>
            <a:off x="457200" y="1143000"/>
            <a:ext cx="8229600" cy="4525963"/>
          </a:xfrm>
        </p:spPr>
        <p:txBody>
          <a:bodyPr>
            <a:normAutofit/>
          </a:bodyPr>
          <a:lstStyle/>
          <a:p>
            <a:r>
              <a:rPr lang="en-US" sz="2400" dirty="0"/>
              <a:t>Diabetic retinopathy (DR) is a common cause of blindness in adults  in developed countries.</a:t>
            </a:r>
          </a:p>
          <a:p>
            <a:pPr marL="0" indent="0">
              <a:buNone/>
            </a:pPr>
            <a:endParaRPr lang="en-US" sz="2400" dirty="0"/>
          </a:p>
          <a:p>
            <a:r>
              <a:rPr lang="en-US" sz="2400" dirty="0"/>
              <a:t> </a:t>
            </a:r>
            <a:r>
              <a:rPr lang="en-US" sz="2400" dirty="0" err="1"/>
              <a:t>Hyperglycaemia</a:t>
            </a:r>
            <a:r>
              <a:rPr lang="en-US" sz="2400" dirty="0"/>
              <a:t> increases retinal blood  flow and metabolism, and has direct effects on retinal endothelial  cells, resulting in impaired vascular </a:t>
            </a:r>
            <a:r>
              <a:rPr lang="en-US" sz="2400" dirty="0" err="1"/>
              <a:t>autoregulation</a:t>
            </a:r>
            <a:r>
              <a:rPr lang="en-US" sz="2400" dirty="0"/>
              <a:t>. This leads to  chronic retinal hypoxia, which stimulates production of growth  factors and causes new vessel formation and increased vascular permeability</a:t>
            </a:r>
          </a:p>
          <a:p>
            <a:endParaRPr lang="en-US" sz="2400" dirty="0"/>
          </a:p>
          <a:p>
            <a:endParaRPr lang="en-US" sz="2400" dirty="0"/>
          </a:p>
        </p:txBody>
      </p:sp>
    </p:spTree>
    <p:extLst>
      <p:ext uri="{BB962C8B-B14F-4D97-AF65-F5344CB8AC3E}">
        <p14:creationId xmlns:p14="http://schemas.microsoft.com/office/powerpoint/2010/main" val="24518495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C:\Users\farah_erdd3bi\Desktop\47686782_1112580392253014_825287809132448972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686" y="132390"/>
            <a:ext cx="6753305" cy="639711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farah_erdd3bi\Desktop\47681832_1112580352253018_842836213139243008_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32389"/>
            <a:ext cx="6781800" cy="6397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4940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2" name="Picture 4" descr="C:\Users\farah_erdd3bi\Desktop\47686782_1112580392253014_825287809132448972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4564" y="20782"/>
            <a:ext cx="7010400" cy="6640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2022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prevention</a:t>
            </a:r>
          </a:p>
        </p:txBody>
      </p:sp>
      <p:sp>
        <p:nvSpPr>
          <p:cNvPr id="3" name="Content Placeholder 2"/>
          <p:cNvSpPr>
            <a:spLocks noGrp="1"/>
          </p:cNvSpPr>
          <p:nvPr>
            <p:ph idx="1"/>
          </p:nvPr>
        </p:nvSpPr>
        <p:spPr/>
        <p:txBody>
          <a:bodyPr>
            <a:normAutofit/>
          </a:bodyPr>
          <a:lstStyle/>
          <a:p>
            <a:r>
              <a:rPr lang="en-US" sz="2400" dirty="0"/>
              <a:t>Good </a:t>
            </a:r>
            <a:r>
              <a:rPr lang="en-US" sz="2400" dirty="0" err="1"/>
              <a:t>glycaemic</a:t>
            </a:r>
            <a:r>
              <a:rPr lang="en-US" sz="2400" dirty="0"/>
              <a:t> control reduces the risk of retinopathy. However, rapid reduction in blood  glucose may cause an initial deterioration of retinopathy by causing relative </a:t>
            </a:r>
            <a:r>
              <a:rPr lang="en-US" sz="2400" dirty="0" err="1"/>
              <a:t>ischaemia</a:t>
            </a:r>
            <a:r>
              <a:rPr lang="en-US" sz="2400" dirty="0"/>
              <a:t>, so </a:t>
            </a:r>
            <a:r>
              <a:rPr lang="en-US" sz="2400" dirty="0" err="1"/>
              <a:t>glycaemic</a:t>
            </a:r>
            <a:r>
              <a:rPr lang="en-US" sz="2400" dirty="0"/>
              <a:t> control should be improved gradually.</a:t>
            </a:r>
          </a:p>
          <a:p>
            <a:pPr marL="0" indent="0">
              <a:buNone/>
            </a:pPr>
            <a:r>
              <a:rPr lang="en-US" sz="2400" dirty="0"/>
              <a:t> </a:t>
            </a:r>
          </a:p>
          <a:p>
            <a:r>
              <a:rPr lang="en-US" sz="2400" dirty="0"/>
              <a:t>Control of hypertension is of proven benefit but intervention for </a:t>
            </a:r>
            <a:r>
              <a:rPr lang="en-US" sz="2400" dirty="0" err="1"/>
              <a:t>hyperlipidaemia</a:t>
            </a:r>
            <a:r>
              <a:rPr lang="en-US" sz="2400" dirty="0"/>
              <a:t> is unproven in DR.</a:t>
            </a:r>
          </a:p>
          <a:p>
            <a:pPr marL="0" indent="0">
              <a:buNone/>
            </a:pPr>
            <a:endParaRPr lang="en-US" sz="2400" dirty="0"/>
          </a:p>
          <a:p>
            <a:r>
              <a:rPr lang="en-US" sz="2400" dirty="0"/>
              <a:t>Annual screening for retinopathy is essential in all diabetic  patients, especially those with risk factors. </a:t>
            </a:r>
          </a:p>
          <a:p>
            <a:endParaRPr lang="en-US" sz="2400" dirty="0"/>
          </a:p>
        </p:txBody>
      </p:sp>
    </p:spTree>
    <p:extLst>
      <p:ext uri="{BB962C8B-B14F-4D97-AF65-F5344CB8AC3E}">
        <p14:creationId xmlns:p14="http://schemas.microsoft.com/office/powerpoint/2010/main" val="25030122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management</a:t>
            </a:r>
          </a:p>
        </p:txBody>
      </p:sp>
      <p:sp>
        <p:nvSpPr>
          <p:cNvPr id="3" name="Content Placeholder 2"/>
          <p:cNvSpPr>
            <a:spLocks noGrp="1"/>
          </p:cNvSpPr>
          <p:nvPr>
            <p:ph idx="1"/>
          </p:nvPr>
        </p:nvSpPr>
        <p:spPr>
          <a:xfrm>
            <a:off x="228600" y="1295400"/>
            <a:ext cx="8458200" cy="4830763"/>
          </a:xfrm>
        </p:spPr>
        <p:txBody>
          <a:bodyPr>
            <a:normAutofit lnSpcReduction="10000"/>
          </a:bodyPr>
          <a:lstStyle/>
          <a:p>
            <a:r>
              <a:rPr lang="en-US" sz="2400" dirty="0"/>
              <a:t>Severe </a:t>
            </a:r>
            <a:r>
              <a:rPr lang="en-US" sz="2400" dirty="0" err="1"/>
              <a:t>nonproliferative</a:t>
            </a:r>
            <a:r>
              <a:rPr lang="en-US" sz="2400" dirty="0"/>
              <a:t> and proliferative retinopathy is treated with </a:t>
            </a:r>
            <a:r>
              <a:rPr lang="en-US" sz="2400" dirty="0">
                <a:solidFill>
                  <a:srgbClr val="0070C0"/>
                </a:solidFill>
              </a:rPr>
              <a:t>retinal photocoagulation</a:t>
            </a:r>
            <a:r>
              <a:rPr lang="en-US" sz="2400" dirty="0"/>
              <a:t>, which has been shown to reduce  severe visual loss by 85% (50% in </a:t>
            </a:r>
            <a:r>
              <a:rPr lang="en-US" sz="2400" dirty="0" err="1"/>
              <a:t>maculopathy</a:t>
            </a:r>
            <a:r>
              <a:rPr lang="en-US" sz="2400" dirty="0"/>
              <a:t>). </a:t>
            </a:r>
          </a:p>
          <a:p>
            <a:pPr marL="0" indent="0">
              <a:buNone/>
            </a:pPr>
            <a:endParaRPr lang="en-US" sz="2400" dirty="0"/>
          </a:p>
          <a:p>
            <a:r>
              <a:rPr lang="en-US" sz="2400" dirty="0"/>
              <a:t>Patients must be reviewed regularly to check for recurrence.  Extensive bilateral photocoagulation can cause visual field loss,  interfering with driving and night vision.</a:t>
            </a:r>
          </a:p>
          <a:p>
            <a:pPr marL="0" indent="0">
              <a:buNone/>
            </a:pPr>
            <a:endParaRPr lang="en-US" sz="2400" dirty="0"/>
          </a:p>
          <a:p>
            <a:r>
              <a:rPr lang="en-US" sz="2400" dirty="0"/>
              <a:t> </a:t>
            </a:r>
            <a:r>
              <a:rPr lang="en-US" sz="2400" dirty="0" err="1"/>
              <a:t>Vitrectomy</a:t>
            </a:r>
            <a:r>
              <a:rPr lang="en-US" sz="2400" dirty="0"/>
              <a:t> may be used in recurrent vitreous </a:t>
            </a:r>
            <a:r>
              <a:rPr lang="en-US" sz="2400" dirty="0" err="1"/>
              <a:t>haemorrhage</a:t>
            </a:r>
            <a:r>
              <a:rPr lang="en-US" sz="2400" dirty="0"/>
              <a:t> that has failed to clear, or </a:t>
            </a:r>
            <a:r>
              <a:rPr lang="en-US" sz="2400" dirty="0" err="1"/>
              <a:t>tractional</a:t>
            </a:r>
            <a:r>
              <a:rPr lang="en-US" sz="2400" dirty="0"/>
              <a:t> retinal detachment threatening the macula. </a:t>
            </a:r>
          </a:p>
          <a:p>
            <a:pPr marL="0" indent="0">
              <a:buNone/>
            </a:pPr>
            <a:endParaRPr lang="en-US" sz="2400" dirty="0"/>
          </a:p>
          <a:p>
            <a:r>
              <a:rPr lang="en-US" sz="2400" dirty="0" err="1"/>
              <a:t>Rubeosis</a:t>
            </a:r>
            <a:r>
              <a:rPr lang="en-US" sz="2400" dirty="0"/>
              <a:t> </a:t>
            </a:r>
            <a:r>
              <a:rPr lang="en-US" sz="2400" dirty="0" err="1"/>
              <a:t>iridis</a:t>
            </a:r>
            <a:r>
              <a:rPr lang="en-US" sz="2400" dirty="0"/>
              <a:t> is managed by early </a:t>
            </a:r>
            <a:r>
              <a:rPr lang="en-US" sz="2400" dirty="0" err="1"/>
              <a:t>panretinal</a:t>
            </a:r>
            <a:r>
              <a:rPr lang="en-US" sz="2400" dirty="0"/>
              <a:t> photocoagulation</a:t>
            </a:r>
          </a:p>
          <a:p>
            <a:endParaRPr lang="en-US" sz="2400" dirty="0"/>
          </a:p>
        </p:txBody>
      </p:sp>
    </p:spTree>
    <p:extLst>
      <p:ext uri="{BB962C8B-B14F-4D97-AF65-F5344CB8AC3E}">
        <p14:creationId xmlns:p14="http://schemas.microsoft.com/office/powerpoint/2010/main" val="41005750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Other causes of visual loss in diabetes</a:t>
            </a:r>
            <a:br>
              <a:rPr lang="en-US" b="1" dirty="0">
                <a:solidFill>
                  <a:srgbClr val="0070C0"/>
                </a:solidFill>
              </a:rPr>
            </a:br>
            <a:endParaRPr lang="en-US" b="1" dirty="0">
              <a:solidFill>
                <a:srgbClr val="0070C0"/>
              </a:solidFill>
            </a:endParaRPr>
          </a:p>
        </p:txBody>
      </p:sp>
      <p:sp>
        <p:nvSpPr>
          <p:cNvPr id="3" name="Content Placeholder 2"/>
          <p:cNvSpPr>
            <a:spLocks noGrp="1"/>
          </p:cNvSpPr>
          <p:nvPr>
            <p:ph idx="1"/>
          </p:nvPr>
        </p:nvSpPr>
        <p:spPr/>
        <p:txBody>
          <a:bodyPr>
            <a:normAutofit fontScale="85000" lnSpcReduction="20000"/>
          </a:bodyPr>
          <a:lstStyle/>
          <a:p>
            <a:r>
              <a:rPr lang="en-US" dirty="0"/>
              <a:t>Around 50% of visual loss in people with type 2 diabetes is due to causes other than diabetic retinopathy. These include:</a:t>
            </a:r>
          </a:p>
          <a:p>
            <a:r>
              <a:rPr lang="en-US" dirty="0"/>
              <a:t>Cataract. </a:t>
            </a:r>
          </a:p>
          <a:p>
            <a:r>
              <a:rPr lang="en-US" dirty="0"/>
              <a:t>Macular degeneration. </a:t>
            </a:r>
          </a:p>
          <a:p>
            <a:r>
              <a:rPr lang="en-US" dirty="0"/>
              <a:t>Retinal vein occlusion. </a:t>
            </a:r>
          </a:p>
          <a:p>
            <a:r>
              <a:rPr lang="en-US" dirty="0"/>
              <a:t>Retinal arterial occlusion. </a:t>
            </a:r>
          </a:p>
          <a:p>
            <a:r>
              <a:rPr lang="en-US" dirty="0" err="1"/>
              <a:t>Ischaemic</a:t>
            </a:r>
            <a:r>
              <a:rPr lang="en-US" dirty="0"/>
              <a:t> optic neuropathy. </a:t>
            </a:r>
          </a:p>
          <a:p>
            <a:r>
              <a:rPr lang="en-US" dirty="0"/>
              <a:t>Glaucoma.</a:t>
            </a:r>
          </a:p>
          <a:p>
            <a:r>
              <a:rPr lang="en-US" dirty="0"/>
              <a:t>Cataract occurs prematurely in people with diabetes due to the metabolic insult to the lens</a:t>
            </a:r>
          </a:p>
          <a:p>
            <a:endParaRPr lang="en-US" dirty="0"/>
          </a:p>
        </p:txBody>
      </p:sp>
    </p:spTree>
    <p:extLst>
      <p:ext uri="{BB962C8B-B14F-4D97-AF65-F5344CB8AC3E}">
        <p14:creationId xmlns:p14="http://schemas.microsoft.com/office/powerpoint/2010/main" val="40052566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5">
                    <a:lumMod val="75000"/>
                  </a:schemeClr>
                </a:solidFill>
              </a:rPr>
              <a:t>Diabetic nephropathy</a:t>
            </a:r>
          </a:p>
        </p:txBody>
      </p:sp>
      <p:sp>
        <p:nvSpPr>
          <p:cNvPr id="3" name="Content Placeholder 2"/>
          <p:cNvSpPr>
            <a:spLocks noGrp="1"/>
          </p:cNvSpPr>
          <p:nvPr>
            <p:ph idx="1"/>
          </p:nvPr>
        </p:nvSpPr>
        <p:spPr>
          <a:xfrm>
            <a:off x="304800" y="1219200"/>
            <a:ext cx="8382000" cy="4906963"/>
          </a:xfrm>
        </p:spPr>
        <p:txBody>
          <a:bodyPr>
            <a:normAutofit fontScale="62500" lnSpcReduction="20000"/>
          </a:bodyPr>
          <a:lstStyle/>
          <a:p>
            <a:r>
              <a:rPr lang="en-US" dirty="0"/>
              <a:t>Diabetic nephropathy is among the most common causes of (ESRF) in developed countries. About 30% of patients with type 1 diabetes have developed diabetic nephropathy after 20 </a:t>
            </a:r>
            <a:r>
              <a:rPr lang="en-US" dirty="0" err="1"/>
              <a:t>yrs</a:t>
            </a:r>
            <a:r>
              <a:rPr lang="en-US" dirty="0"/>
              <a:t>, but  the risk after this time falls to &lt; 1%/yr.</a:t>
            </a:r>
          </a:p>
          <a:p>
            <a:pPr marL="0" indent="0">
              <a:buNone/>
            </a:pPr>
            <a:r>
              <a:rPr lang="en-US" dirty="0"/>
              <a:t> Risk factors  for developing nephropathy include:</a:t>
            </a:r>
          </a:p>
          <a:p>
            <a:r>
              <a:rPr lang="en-US" dirty="0"/>
              <a:t>Poor </a:t>
            </a:r>
            <a:r>
              <a:rPr lang="en-US" dirty="0" err="1"/>
              <a:t>glycaemic</a:t>
            </a:r>
            <a:r>
              <a:rPr lang="en-US" dirty="0"/>
              <a:t> control. </a:t>
            </a:r>
          </a:p>
          <a:p>
            <a:r>
              <a:rPr lang="en-US" dirty="0"/>
              <a:t>Duration of diabetes. </a:t>
            </a:r>
          </a:p>
          <a:p>
            <a:r>
              <a:rPr lang="en-US" dirty="0"/>
              <a:t>Other </a:t>
            </a:r>
            <a:r>
              <a:rPr lang="en-US" dirty="0" err="1"/>
              <a:t>micro­vascular</a:t>
            </a:r>
            <a:r>
              <a:rPr lang="en-US" dirty="0"/>
              <a:t> complications. </a:t>
            </a:r>
          </a:p>
          <a:p>
            <a:r>
              <a:rPr lang="en-US" dirty="0"/>
              <a:t>Ethnicity: Asian, Pima Indians. </a:t>
            </a:r>
          </a:p>
          <a:p>
            <a:r>
              <a:rPr lang="en-US" dirty="0"/>
              <a:t>Hyper­tension. </a:t>
            </a:r>
          </a:p>
          <a:p>
            <a:r>
              <a:rPr lang="en-US" dirty="0"/>
              <a:t>Family history of nephropathy or hypertension.</a:t>
            </a:r>
          </a:p>
          <a:p>
            <a:pPr marL="0" indent="0">
              <a:buNone/>
            </a:pPr>
            <a:endParaRPr lang="en-US" dirty="0"/>
          </a:p>
          <a:p>
            <a:r>
              <a:rPr lang="en-US" dirty="0"/>
              <a:t>Pathologically, thickening of the glomerular basement membrane is followed by nodular deposits (</a:t>
            </a:r>
            <a:r>
              <a:rPr lang="en-US" dirty="0" err="1"/>
              <a:t>Kimmelstiel</a:t>
            </a:r>
            <a:r>
              <a:rPr lang="en-US" dirty="0"/>
              <a:t>–Wilson nodules). </a:t>
            </a:r>
          </a:p>
          <a:p>
            <a:r>
              <a:rPr lang="en-US" dirty="0"/>
              <a:t>As </a:t>
            </a:r>
            <a:r>
              <a:rPr lang="en-US" dirty="0" err="1"/>
              <a:t>glomerulosclerosis</a:t>
            </a:r>
            <a:r>
              <a:rPr lang="en-US" dirty="0"/>
              <a:t> worsens, heavy proteinuria develops, some­ times in the </a:t>
            </a:r>
            <a:r>
              <a:rPr lang="en-US" dirty="0" err="1"/>
              <a:t>nephrotic</a:t>
            </a:r>
            <a:r>
              <a:rPr lang="en-US" dirty="0"/>
              <a:t> range, and renal function progressively  deteriorate</a:t>
            </a:r>
          </a:p>
          <a:p>
            <a:endParaRPr lang="en-US" dirty="0"/>
          </a:p>
        </p:txBody>
      </p:sp>
    </p:spTree>
    <p:extLst>
      <p:ext uri="{BB962C8B-B14F-4D97-AF65-F5344CB8AC3E}">
        <p14:creationId xmlns:p14="http://schemas.microsoft.com/office/powerpoint/2010/main" val="27837576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Diagnosis and screening</a:t>
            </a:r>
            <a:br>
              <a:rPr lang="en-US" b="1" dirty="0">
                <a:solidFill>
                  <a:srgbClr val="C00000"/>
                </a:solidFill>
              </a:rPr>
            </a:br>
            <a:endParaRPr lang="en-US" b="1" dirty="0">
              <a:solidFill>
                <a:srgbClr val="C00000"/>
              </a:solidFill>
            </a:endParaRPr>
          </a:p>
        </p:txBody>
      </p:sp>
      <p:sp>
        <p:nvSpPr>
          <p:cNvPr id="3" name="Content Placeholder 2"/>
          <p:cNvSpPr>
            <a:spLocks noGrp="1"/>
          </p:cNvSpPr>
          <p:nvPr>
            <p:ph idx="1"/>
          </p:nvPr>
        </p:nvSpPr>
        <p:spPr>
          <a:xfrm>
            <a:off x="304800" y="1295400"/>
            <a:ext cx="8610600" cy="4830763"/>
          </a:xfrm>
        </p:spPr>
        <p:txBody>
          <a:bodyPr>
            <a:normAutofit/>
          </a:bodyPr>
          <a:lstStyle/>
          <a:p>
            <a:r>
              <a:rPr lang="en-US" sz="2400" dirty="0" err="1">
                <a:solidFill>
                  <a:srgbClr val="C00000"/>
                </a:solidFill>
              </a:rPr>
              <a:t>Microalbuminuria</a:t>
            </a:r>
            <a:r>
              <a:rPr lang="en-US" sz="2400" dirty="0">
                <a:solidFill>
                  <a:srgbClr val="C00000"/>
                </a:solidFill>
              </a:rPr>
              <a:t> </a:t>
            </a:r>
            <a:r>
              <a:rPr lang="en-US" sz="2400" dirty="0"/>
              <a:t>is a risk factor for developing  overt diabetic nephropathy, although it is also found in other con­ditions.</a:t>
            </a:r>
          </a:p>
          <a:p>
            <a:endParaRPr lang="en-US" sz="2400" dirty="0"/>
          </a:p>
          <a:p>
            <a:r>
              <a:rPr lang="en-US" sz="2400" dirty="0"/>
              <a:t> Overt nephropathy is defined as the presence of </a:t>
            </a:r>
            <a:r>
              <a:rPr lang="en-US" sz="2400" dirty="0" err="1">
                <a:solidFill>
                  <a:srgbClr val="C00000"/>
                </a:solidFill>
              </a:rPr>
              <a:t>Macro­albuminuria</a:t>
            </a:r>
            <a:r>
              <a:rPr lang="en-US" sz="2400" dirty="0"/>
              <a:t> </a:t>
            </a:r>
          </a:p>
          <a:p>
            <a:endParaRPr lang="en-US" sz="2400" dirty="0"/>
          </a:p>
          <a:p>
            <a:r>
              <a:rPr lang="en-US" sz="2400" dirty="0"/>
              <a:t>Patients with type 1 diabetes should be screened annually from 5 </a:t>
            </a:r>
            <a:r>
              <a:rPr lang="en-US" sz="2400" dirty="0" err="1"/>
              <a:t>yrs</a:t>
            </a:r>
            <a:r>
              <a:rPr lang="en-US" sz="2400" dirty="0"/>
              <a:t> after  diagnosis; those with type 2 diabetes should be  screened annually from the time of diagnosis</a:t>
            </a:r>
          </a:p>
          <a:p>
            <a:endParaRPr lang="en-US" sz="2400" dirty="0"/>
          </a:p>
        </p:txBody>
      </p:sp>
    </p:spTree>
    <p:extLst>
      <p:ext uri="{BB962C8B-B14F-4D97-AF65-F5344CB8AC3E}">
        <p14:creationId xmlns:p14="http://schemas.microsoft.com/office/powerpoint/2010/main" val="45829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AFADE-D6B6-43A1-A69E-85370090EA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B19AA5-8846-4FDB-AA15-D26704FE3592}"/>
              </a:ext>
            </a:extLst>
          </p:cNvPr>
          <p:cNvSpPr>
            <a:spLocks noGrp="1"/>
          </p:cNvSpPr>
          <p:nvPr>
            <p:ph idx="1"/>
          </p:nvPr>
        </p:nvSpPr>
        <p:spPr/>
        <p:txBody>
          <a:bodyPr>
            <a:normAutofit lnSpcReduction="10000"/>
          </a:bodyPr>
          <a:lstStyle/>
          <a:p>
            <a:r>
              <a:rPr lang="en-US" dirty="0"/>
              <a:t>b. Random plasma glucose—criteria for DM: glucose &gt;200 mg/dL in a person with diabetic symptoms. </a:t>
            </a:r>
          </a:p>
          <a:p>
            <a:endParaRPr lang="en-US" dirty="0"/>
          </a:p>
          <a:p>
            <a:r>
              <a:rPr lang="en-US" dirty="0"/>
              <a:t>c. Two-hour postprandial plasma glucose level—criteria for DM: glucose &gt;200 mg/dL after administration of the equivalent of a 75 g glucose load (more sensitive than fasting glucose level, but less convenient).</a:t>
            </a:r>
          </a:p>
        </p:txBody>
      </p:sp>
    </p:spTree>
    <p:extLst>
      <p:ext uri="{BB962C8B-B14F-4D97-AF65-F5344CB8AC3E}">
        <p14:creationId xmlns:p14="http://schemas.microsoft.com/office/powerpoint/2010/main" val="41816661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Management</a:t>
            </a:r>
          </a:p>
        </p:txBody>
      </p:sp>
      <p:sp>
        <p:nvSpPr>
          <p:cNvPr id="3" name="Content Placeholder 2"/>
          <p:cNvSpPr>
            <a:spLocks noGrp="1"/>
          </p:cNvSpPr>
          <p:nvPr>
            <p:ph idx="1"/>
          </p:nvPr>
        </p:nvSpPr>
        <p:spPr/>
        <p:txBody>
          <a:bodyPr>
            <a:normAutofit lnSpcReduction="10000"/>
          </a:bodyPr>
          <a:lstStyle/>
          <a:p>
            <a:r>
              <a:rPr lang="en-US" sz="2400" dirty="0"/>
              <a:t>progression of nephropathy can be reduced by improved </a:t>
            </a:r>
            <a:r>
              <a:rPr lang="en-US" sz="2400" dirty="0" err="1">
                <a:solidFill>
                  <a:srgbClr val="C00000"/>
                </a:solidFill>
              </a:rPr>
              <a:t>glycaemic</a:t>
            </a:r>
            <a:r>
              <a:rPr lang="en-US" sz="2400" dirty="0">
                <a:solidFill>
                  <a:srgbClr val="C00000"/>
                </a:solidFill>
              </a:rPr>
              <a:t>  control </a:t>
            </a:r>
            <a:r>
              <a:rPr lang="en-US" sz="2400" dirty="0"/>
              <a:t>and aggressive reduction of </a:t>
            </a:r>
            <a:r>
              <a:rPr lang="en-US" sz="2400" dirty="0">
                <a:solidFill>
                  <a:srgbClr val="C00000"/>
                </a:solidFill>
              </a:rPr>
              <a:t>BP</a:t>
            </a:r>
            <a:r>
              <a:rPr lang="en-US" sz="2400" dirty="0"/>
              <a:t> and other cardiovascular risk  factors. In type 1 diabetes, </a:t>
            </a:r>
            <a:r>
              <a:rPr lang="en-US" sz="2400" dirty="0">
                <a:solidFill>
                  <a:srgbClr val="C00000"/>
                </a:solidFill>
              </a:rPr>
              <a:t>ACEI</a:t>
            </a:r>
            <a:r>
              <a:rPr lang="en-US" sz="2400" dirty="0"/>
              <a:t> provide greater protection than  equal BP reduction achieved with other drugs; similar benefits result  from angiotensin II receptor blockers (ARBs) in type 2 diabetes.  </a:t>
            </a:r>
          </a:p>
          <a:p>
            <a:pPr marL="0" indent="0">
              <a:buNone/>
            </a:pPr>
            <a:endParaRPr lang="en-US" sz="2400" dirty="0"/>
          </a:p>
          <a:p>
            <a:r>
              <a:rPr lang="en-US" sz="2400" dirty="0"/>
              <a:t>Halving the amount of albuminuria with an ACE inhibitor or ARB  reduces the risk of progression to ESRF by nearly  50%. </a:t>
            </a:r>
          </a:p>
          <a:p>
            <a:pPr marL="0" indent="0">
              <a:buNone/>
            </a:pPr>
            <a:endParaRPr lang="en-US" sz="2400" dirty="0"/>
          </a:p>
          <a:p>
            <a:r>
              <a:rPr lang="en-US" sz="2400" dirty="0">
                <a:solidFill>
                  <a:srgbClr val="C00000"/>
                </a:solidFill>
              </a:rPr>
              <a:t>Renal transplantation </a:t>
            </a:r>
            <a:r>
              <a:rPr lang="en-US" sz="2400" dirty="0"/>
              <a:t>dramatically improves the life of many, and  recurrence of diabetic nephropathy in the allograft is rare</a:t>
            </a:r>
          </a:p>
          <a:p>
            <a:endParaRPr lang="en-US" sz="2400" dirty="0"/>
          </a:p>
        </p:txBody>
      </p:sp>
    </p:spTree>
    <p:extLst>
      <p:ext uri="{BB962C8B-B14F-4D97-AF65-F5344CB8AC3E}">
        <p14:creationId xmlns:p14="http://schemas.microsoft.com/office/powerpoint/2010/main" val="12152760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5">
                    <a:lumMod val="75000"/>
                  </a:schemeClr>
                </a:solidFill>
              </a:rPr>
              <a:t>Diabetic neuropathy</a:t>
            </a:r>
            <a:br>
              <a:rPr lang="en-US" b="1" dirty="0">
                <a:solidFill>
                  <a:schemeClr val="accent5">
                    <a:lumMod val="75000"/>
                  </a:schemeClr>
                </a:solidFill>
              </a:rPr>
            </a:br>
            <a:endParaRPr lang="en-US" b="1" dirty="0">
              <a:solidFill>
                <a:schemeClr val="accent5">
                  <a:lumMod val="75000"/>
                </a:schemeClr>
              </a:solidFill>
            </a:endParaRPr>
          </a:p>
        </p:txBody>
      </p:sp>
      <p:sp>
        <p:nvSpPr>
          <p:cNvPr id="3" name="Content Placeholder 2"/>
          <p:cNvSpPr>
            <a:spLocks noGrp="1"/>
          </p:cNvSpPr>
          <p:nvPr>
            <p:ph idx="1"/>
          </p:nvPr>
        </p:nvSpPr>
        <p:spPr>
          <a:xfrm>
            <a:off x="381000" y="1295400"/>
            <a:ext cx="8229600" cy="4525963"/>
          </a:xfrm>
        </p:spPr>
        <p:txBody>
          <a:bodyPr>
            <a:noAutofit/>
          </a:bodyPr>
          <a:lstStyle/>
          <a:p>
            <a:r>
              <a:rPr lang="en-US" sz="2400" i="1" dirty="0">
                <a:solidFill>
                  <a:srgbClr val="C00000"/>
                </a:solidFill>
              </a:rPr>
              <a:t>Symmetrical sensory polyneuropathy</a:t>
            </a:r>
            <a:r>
              <a:rPr lang="en-US" sz="2400" dirty="0"/>
              <a:t>: This is commonly asymptomatic. The most common signs are diminished perception of </a:t>
            </a:r>
            <a:r>
              <a:rPr lang="en-US" sz="2400" dirty="0">
                <a:solidFill>
                  <a:schemeClr val="accent3">
                    <a:lumMod val="75000"/>
                  </a:schemeClr>
                </a:solidFill>
              </a:rPr>
              <a:t>vibration</a:t>
            </a:r>
            <a:r>
              <a:rPr lang="en-US" sz="2400" dirty="0"/>
              <a:t> distally, ‘glove and stocking’ impairment of all sensory modalities, and loss of tendon reflexes in the legs. </a:t>
            </a:r>
          </a:p>
          <a:p>
            <a:r>
              <a:rPr lang="en-US" sz="2400" dirty="0"/>
              <a:t>Symptoms may  include </a:t>
            </a:r>
            <a:r>
              <a:rPr lang="en-US" sz="2400" dirty="0" err="1"/>
              <a:t>paraesthesia</a:t>
            </a:r>
            <a:r>
              <a:rPr lang="en-US" sz="2400" dirty="0"/>
              <a:t> in the feet or hands, pain on the anterior aspect  of the legs (worse at night), burning sensations in the soles of the  feet, </a:t>
            </a:r>
            <a:r>
              <a:rPr lang="en-US" sz="2400" dirty="0" err="1"/>
              <a:t>hyperaesthesia</a:t>
            </a:r>
            <a:r>
              <a:rPr lang="en-US" sz="2400" dirty="0"/>
              <a:t> and a wide  based gait.</a:t>
            </a:r>
          </a:p>
          <a:p>
            <a:r>
              <a:rPr lang="en-US" sz="2400" dirty="0"/>
              <a:t> Toes may be clawed with  wasting of the </a:t>
            </a:r>
            <a:r>
              <a:rPr lang="en-US" sz="2400" dirty="0" err="1"/>
              <a:t>interosseous</a:t>
            </a:r>
            <a:r>
              <a:rPr lang="en-US" sz="2400" dirty="0"/>
              <a:t> muscles. A diffuse small </a:t>
            </a:r>
            <a:r>
              <a:rPr lang="en-US" sz="2400" dirty="0" err="1"/>
              <a:t>fibre</a:t>
            </a:r>
            <a:r>
              <a:rPr lang="en-US" sz="2400" dirty="0"/>
              <a:t> neuropathy causes altered pain and temperature sensation and is associated  with symptomatic autonomic neuropathy; characteristic features include foot ulcers and Charcot </a:t>
            </a:r>
            <a:r>
              <a:rPr lang="en-US" sz="2400" dirty="0" err="1"/>
              <a:t>neuroarthropathy</a:t>
            </a:r>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2592768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400" i="1" dirty="0">
                <a:solidFill>
                  <a:srgbClr val="C00000"/>
                </a:solidFill>
              </a:rPr>
              <a:t>Asymmetrical motor diabetic neuropathy </a:t>
            </a:r>
            <a:r>
              <a:rPr lang="en-US" sz="2400" dirty="0"/>
              <a:t>(diabetic </a:t>
            </a:r>
            <a:r>
              <a:rPr lang="en-US" sz="2400" dirty="0" err="1"/>
              <a:t>amyotrophy</a:t>
            </a:r>
            <a:r>
              <a:rPr lang="en-US" sz="2400" dirty="0"/>
              <a:t>): This presents as severe, progressive weakness and wasting of the   proximal muscles of the legs (occasionally arms), accompanied by  severe pain, </a:t>
            </a:r>
            <a:r>
              <a:rPr lang="en-US" sz="2400" dirty="0" err="1"/>
              <a:t>hyperaesthesia</a:t>
            </a:r>
            <a:r>
              <a:rPr lang="en-US" sz="2400" dirty="0"/>
              <a:t> and </a:t>
            </a:r>
            <a:r>
              <a:rPr lang="en-US" sz="2400" dirty="0" err="1"/>
              <a:t>paraesthesia</a:t>
            </a:r>
            <a:r>
              <a:rPr lang="en-US" sz="2400" dirty="0"/>
              <a:t>. </a:t>
            </a:r>
          </a:p>
          <a:p>
            <a:r>
              <a:rPr lang="en-US" sz="2400" dirty="0"/>
              <a:t>There may also be  marked loss of weight (‘neuropathic cachexia’) and absent  tendon  reflexes; the CSF protein is often raised. This condition is thought to  involve acute infarction of the lumbosacral plexus. Although recovery usually occurs within 12 </a:t>
            </a:r>
            <a:r>
              <a:rPr lang="en-US" sz="2400" dirty="0" err="1"/>
              <a:t>mths</a:t>
            </a:r>
            <a:r>
              <a:rPr lang="en-US" sz="2400" dirty="0"/>
              <a:t>, some deficits become permanent. </a:t>
            </a:r>
          </a:p>
          <a:p>
            <a:r>
              <a:rPr lang="en-US" sz="2400" dirty="0"/>
              <a:t>Management is mainly supportive.</a:t>
            </a:r>
          </a:p>
          <a:p>
            <a:endParaRPr lang="en-US" sz="2400" dirty="0"/>
          </a:p>
        </p:txBody>
      </p:sp>
    </p:spTree>
    <p:extLst>
      <p:ext uri="{BB962C8B-B14F-4D97-AF65-F5344CB8AC3E}">
        <p14:creationId xmlns:p14="http://schemas.microsoft.com/office/powerpoint/2010/main" val="19081611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normAutofit fontScale="70000" lnSpcReduction="20000"/>
          </a:bodyPr>
          <a:lstStyle/>
          <a:p>
            <a:r>
              <a:rPr lang="en-US" i="1" dirty="0" err="1">
                <a:solidFill>
                  <a:srgbClr val="C00000"/>
                </a:solidFill>
              </a:rPr>
              <a:t>Mononeuropathy</a:t>
            </a:r>
            <a:endParaRPr lang="en-US" i="1" dirty="0"/>
          </a:p>
          <a:p>
            <a:r>
              <a:rPr lang="en-US" dirty="0"/>
              <a:t>Either motor or sensory function can be affected  within a single peripheral or cranial nerve. Unlike other </a:t>
            </a:r>
            <a:r>
              <a:rPr lang="en-US" dirty="0" err="1"/>
              <a:t>neurop­thies</a:t>
            </a:r>
            <a:r>
              <a:rPr lang="en-US" dirty="0"/>
              <a:t>, </a:t>
            </a:r>
            <a:r>
              <a:rPr lang="en-US" dirty="0" err="1"/>
              <a:t>mononeuropathies</a:t>
            </a:r>
            <a:r>
              <a:rPr lang="en-US" dirty="0"/>
              <a:t> are </a:t>
            </a:r>
            <a:r>
              <a:rPr lang="en-US" dirty="0">
                <a:solidFill>
                  <a:schemeClr val="accent6">
                    <a:lumMod val="75000"/>
                  </a:schemeClr>
                </a:solidFill>
              </a:rPr>
              <a:t>severe</a:t>
            </a:r>
            <a:r>
              <a:rPr lang="en-US" dirty="0"/>
              <a:t> and of </a:t>
            </a:r>
            <a:r>
              <a:rPr lang="en-US" dirty="0">
                <a:solidFill>
                  <a:schemeClr val="accent6">
                    <a:lumMod val="75000"/>
                  </a:schemeClr>
                </a:solidFill>
              </a:rPr>
              <a:t>rapid</a:t>
            </a:r>
            <a:r>
              <a:rPr lang="en-US" dirty="0"/>
              <a:t> onset. The patient  usually recovers. Most commonly affected are the 3rd and 6th  cranial nerves (causing diplopia), and femoral and sciatic nerves.  Multiple nerves are affected in </a:t>
            </a:r>
            <a:r>
              <a:rPr lang="en-US" dirty="0" err="1"/>
              <a:t>mononeuritis</a:t>
            </a:r>
            <a:r>
              <a:rPr lang="en-US" dirty="0"/>
              <a:t> multiplex. Nerve com­pression palsies commonly affect the median nerve and lateral popliteal nerve (foot drop).</a:t>
            </a:r>
          </a:p>
          <a:p>
            <a:r>
              <a:rPr lang="en-US" i="1" dirty="0">
                <a:solidFill>
                  <a:srgbClr val="C00000"/>
                </a:solidFill>
              </a:rPr>
              <a:t>Autonomic neuropathy</a:t>
            </a:r>
          </a:p>
          <a:p>
            <a:r>
              <a:rPr lang="en-US" dirty="0"/>
              <a:t>This is less clearly related to  poor metabolic control, and improved control rarely improves  symptoms. Within 10 </a:t>
            </a:r>
            <a:r>
              <a:rPr lang="en-US" dirty="0" err="1"/>
              <a:t>yrs</a:t>
            </a:r>
            <a:r>
              <a:rPr lang="en-US" dirty="0"/>
              <a:t> of developing  autonomic neuropathy,  30–50% of patients are dead. Postural hypotension indicates a poor  prognosis.</a:t>
            </a:r>
          </a:p>
          <a:p>
            <a:r>
              <a:rPr lang="en-US" i="1" dirty="0">
                <a:solidFill>
                  <a:srgbClr val="C00000"/>
                </a:solidFill>
              </a:rPr>
              <a:t>Erectile dysfunction</a:t>
            </a:r>
            <a:endParaRPr lang="en-US" dirty="0"/>
          </a:p>
          <a:p>
            <a:r>
              <a:rPr lang="en-US" dirty="0"/>
              <a:t>This affects 30% of diabetic males and is  often multifactorial. Psychological problems, depression, alcohol and drug therapy may contribute</a:t>
            </a:r>
          </a:p>
          <a:p>
            <a:endParaRPr lang="en-US" dirty="0"/>
          </a:p>
        </p:txBody>
      </p:sp>
    </p:spTree>
    <p:extLst>
      <p:ext uri="{BB962C8B-B14F-4D97-AF65-F5344CB8AC3E}">
        <p14:creationId xmlns:p14="http://schemas.microsoft.com/office/powerpoint/2010/main" val="14244104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84" y="-331884"/>
            <a:ext cx="8229600" cy="1143000"/>
          </a:xfrm>
        </p:spPr>
        <p:txBody>
          <a:bodyPr/>
          <a:lstStyle/>
          <a:p>
            <a:r>
              <a:rPr lang="en-US" b="1" dirty="0">
                <a:solidFill>
                  <a:srgbClr val="C00000"/>
                </a:solidFill>
              </a:rPr>
              <a:t>management</a:t>
            </a:r>
          </a:p>
        </p:txBody>
      </p:sp>
      <p:sp>
        <p:nvSpPr>
          <p:cNvPr id="3" name="Content Placeholder 2"/>
          <p:cNvSpPr>
            <a:spLocks noGrp="1"/>
          </p:cNvSpPr>
          <p:nvPr>
            <p:ph idx="1"/>
          </p:nvPr>
        </p:nvSpPr>
        <p:spPr/>
        <p:txBody>
          <a:bodyPr/>
          <a:lstStyle/>
          <a:p>
            <a:endParaRPr lang="en-US"/>
          </a:p>
        </p:txBody>
      </p:sp>
      <p:pic>
        <p:nvPicPr>
          <p:cNvPr id="2050" name="Picture 2" descr="C:\Users\farah_erdd3bi\Desktop\48197934_1112519405592446_6469557513397207040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769553"/>
            <a:ext cx="6207629" cy="6053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11289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5">
                    <a:lumMod val="75000"/>
                  </a:schemeClr>
                </a:solidFill>
              </a:rPr>
              <a:t>The diabetic foot</a:t>
            </a:r>
          </a:p>
        </p:txBody>
      </p:sp>
      <p:sp>
        <p:nvSpPr>
          <p:cNvPr id="3" name="Content Placeholder 2"/>
          <p:cNvSpPr>
            <a:spLocks noGrp="1"/>
          </p:cNvSpPr>
          <p:nvPr>
            <p:ph idx="1"/>
          </p:nvPr>
        </p:nvSpPr>
        <p:spPr/>
        <p:txBody>
          <a:bodyPr>
            <a:normAutofit/>
          </a:bodyPr>
          <a:lstStyle/>
          <a:p>
            <a:r>
              <a:rPr lang="en-US" sz="2400" dirty="0"/>
              <a:t>Tissue necrosis in the feet is a common reason for hospital admission in diabetic patients. Foot ulceration occurs as a result of often  trivial trauma in the presence of neuropathy (peripheral and autonomic) and/or peripheral vascular disease</a:t>
            </a:r>
          </a:p>
          <a:p>
            <a:r>
              <a:rPr lang="en-US" sz="2400" dirty="0"/>
              <a:t> infection occurs as a  secondary phenomenon. </a:t>
            </a:r>
          </a:p>
          <a:p>
            <a:r>
              <a:rPr lang="en-US" sz="2400" dirty="0"/>
              <a:t>Most ulcers are neuropathic or </a:t>
            </a:r>
            <a:r>
              <a:rPr lang="en-US" sz="2400" dirty="0" err="1"/>
              <a:t>neuroischaemic</a:t>
            </a:r>
            <a:r>
              <a:rPr lang="en-US" sz="2400" dirty="0"/>
              <a:t> in type. </a:t>
            </a:r>
          </a:p>
          <a:p>
            <a:r>
              <a:rPr lang="en-US" sz="2400" dirty="0"/>
              <a:t>Charcot </a:t>
            </a:r>
            <a:r>
              <a:rPr lang="en-US" sz="2400" dirty="0" err="1"/>
              <a:t>neuroarthropathy</a:t>
            </a:r>
            <a:r>
              <a:rPr lang="en-US" sz="2400" dirty="0"/>
              <a:t>, with  destructive inflammation of neuropathic joints, is usually caused by  diabetes</a:t>
            </a:r>
          </a:p>
          <a:p>
            <a:endParaRPr lang="en-US" sz="2400" dirty="0"/>
          </a:p>
        </p:txBody>
      </p:sp>
    </p:spTree>
    <p:extLst>
      <p:ext uri="{BB962C8B-B14F-4D97-AF65-F5344CB8AC3E}">
        <p14:creationId xmlns:p14="http://schemas.microsoft.com/office/powerpoint/2010/main" val="4176455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C00000"/>
                </a:solidFill>
              </a:rPr>
              <a:t>Management</a:t>
            </a:r>
            <a:br>
              <a:rPr lang="en-US" dirty="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62500" lnSpcReduction="20000"/>
          </a:bodyPr>
          <a:lstStyle/>
          <a:p>
            <a:r>
              <a:rPr lang="en-US" dirty="0"/>
              <a:t>Preventative treatment is the most effective method of managing the  diabetic foot. Patient education is crucial. Annual screening should  include formal testing of sensation and removal of callus (by podia­trist). </a:t>
            </a:r>
          </a:p>
          <a:p>
            <a:r>
              <a:rPr lang="en-US" dirty="0"/>
              <a:t>Further management includes: </a:t>
            </a:r>
          </a:p>
          <a:p>
            <a:r>
              <a:rPr lang="en-US" dirty="0" err="1"/>
              <a:t>Débridement</a:t>
            </a:r>
            <a:r>
              <a:rPr lang="en-US" dirty="0"/>
              <a:t> of dead tissue. </a:t>
            </a:r>
          </a:p>
          <a:p>
            <a:r>
              <a:rPr lang="en-US" dirty="0"/>
              <a:t>Prompt and prolonged antibiotics in the presence of infection. </a:t>
            </a:r>
          </a:p>
          <a:p>
            <a:r>
              <a:rPr lang="en-US" dirty="0"/>
              <a:t>Bespoke orthotic footwear (preventing pressure and deformity) </a:t>
            </a:r>
          </a:p>
          <a:p>
            <a:r>
              <a:rPr lang="en-US" dirty="0"/>
              <a:t>Vascular assessment: angiography/vascular reconstruction if the foot is </a:t>
            </a:r>
            <a:r>
              <a:rPr lang="en-US" dirty="0" err="1"/>
              <a:t>ischaemic</a:t>
            </a:r>
            <a:r>
              <a:rPr lang="en-US" dirty="0"/>
              <a:t>. </a:t>
            </a:r>
          </a:p>
          <a:p>
            <a:pPr marL="0" indent="0">
              <a:buNone/>
            </a:pPr>
            <a:endParaRPr lang="en-US" dirty="0"/>
          </a:p>
          <a:p>
            <a:r>
              <a:rPr lang="en-US" dirty="0"/>
              <a:t>Charcot foot: cast </a:t>
            </a:r>
            <a:r>
              <a:rPr lang="en-US" dirty="0" err="1"/>
              <a:t>immobilisation</a:t>
            </a:r>
            <a:r>
              <a:rPr lang="en-US" dirty="0"/>
              <a:t> and avoidance of weight bearing. </a:t>
            </a:r>
          </a:p>
          <a:p>
            <a:r>
              <a:rPr lang="en-US" dirty="0"/>
              <a:t>Amputation: if there is extensive tissue/bony destruction, or intractable </a:t>
            </a:r>
            <a:r>
              <a:rPr lang="en-US" dirty="0" err="1"/>
              <a:t>ischaemic</a:t>
            </a:r>
            <a:r>
              <a:rPr lang="en-US" dirty="0"/>
              <a:t>  pain when vascular reconstruction is not possible or has failed</a:t>
            </a:r>
          </a:p>
          <a:p>
            <a:endParaRPr lang="en-US" dirty="0"/>
          </a:p>
        </p:txBody>
      </p:sp>
    </p:spTree>
    <p:extLst>
      <p:ext uri="{BB962C8B-B14F-4D97-AF65-F5344CB8AC3E}">
        <p14:creationId xmlns:p14="http://schemas.microsoft.com/office/powerpoint/2010/main" val="5693914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z="3200" b="1" dirty="0" err="1"/>
              <a:t>Macrovascular</a:t>
            </a:r>
            <a:r>
              <a:rPr lang="en-US" sz="3200" b="1" dirty="0"/>
              <a:t> complications</a:t>
            </a:r>
          </a:p>
        </p:txBody>
      </p:sp>
      <p:sp>
        <p:nvSpPr>
          <p:cNvPr id="32771" name="Rectangle 3"/>
          <p:cNvSpPr>
            <a:spLocks noGrp="1" noChangeArrowheads="1"/>
          </p:cNvSpPr>
          <p:nvPr>
            <p:ph type="body" idx="1"/>
          </p:nvPr>
        </p:nvSpPr>
        <p:spPr/>
        <p:txBody>
          <a:bodyPr/>
          <a:lstStyle/>
          <a:p>
            <a:pPr algn="l">
              <a:lnSpc>
                <a:spcPct val="150000"/>
              </a:lnSpc>
            </a:pPr>
            <a:r>
              <a:rPr lang="en-US" sz="2000" dirty="0">
                <a:latin typeface="Calibri" pitchFamily="34" charset="0"/>
              </a:rPr>
              <a:t>Diabetes mellitus is a major risk factor for coronary artery disease, </a:t>
            </a:r>
            <a:r>
              <a:rPr lang="en-US" sz="2000" dirty="0" err="1">
                <a:latin typeface="Calibri" pitchFamily="34" charset="0"/>
              </a:rPr>
              <a:t>cerebrovascular</a:t>
            </a:r>
            <a:r>
              <a:rPr lang="en-US" sz="2000" dirty="0">
                <a:latin typeface="Calibri" pitchFamily="34" charset="0"/>
              </a:rPr>
              <a:t> disease, and peripheral vascular disease.</a:t>
            </a:r>
          </a:p>
          <a:p>
            <a:pPr algn="l">
              <a:lnSpc>
                <a:spcPct val="150000"/>
              </a:lnSpc>
            </a:pPr>
            <a:r>
              <a:rPr lang="en-US" sz="2000" dirty="0">
                <a:latin typeface="Calibri" pitchFamily="34" charset="0"/>
              </a:rPr>
              <a:t>Multiple risk factors for vascular disease, including obesity, hypertension, hyperglycemia, </a:t>
            </a:r>
            <a:r>
              <a:rPr lang="en-US" sz="2000" dirty="0" err="1">
                <a:latin typeface="Calibri" pitchFamily="34" charset="0"/>
              </a:rPr>
              <a:t>hyperlipidemia</a:t>
            </a:r>
            <a:r>
              <a:rPr lang="en-US" sz="2000" dirty="0">
                <a:latin typeface="Calibri" pitchFamily="34" charset="0"/>
              </a:rPr>
              <a:t>, altered platelet function, and elevated fibrinogen levels, frequently are found in people with diabetes.</a:t>
            </a:r>
          </a:p>
          <a:p>
            <a:pPr algn="l">
              <a:lnSpc>
                <a:spcPct val="150000"/>
              </a:lnSpc>
            </a:pPr>
            <a:r>
              <a:rPr lang="en-US" sz="2000" dirty="0">
                <a:latin typeface="Calibri" pitchFamily="34" charset="0"/>
              </a:rPr>
              <a:t>In people with type 2 diabetes, </a:t>
            </a:r>
            <a:r>
              <a:rPr lang="en-US" sz="2000" dirty="0" err="1">
                <a:latin typeface="Calibri" pitchFamily="34" charset="0"/>
              </a:rPr>
              <a:t>macrovascular</a:t>
            </a:r>
            <a:r>
              <a:rPr lang="en-US" sz="2000" dirty="0">
                <a:latin typeface="Calibri" pitchFamily="34" charset="0"/>
              </a:rPr>
              <a:t> disease may be present at the time of diagnosis. </a:t>
            </a:r>
          </a:p>
          <a:p>
            <a:pPr algn="l">
              <a:lnSpc>
                <a:spcPct val="150000"/>
              </a:lnSpc>
            </a:pPr>
            <a:r>
              <a:rPr lang="en-US" sz="2000" dirty="0">
                <a:latin typeface="Calibri" pitchFamily="34" charset="0"/>
              </a:rPr>
              <a:t>In type 1 diabetes, the attained age and the duration of diabetes appear to correlate with the degree of </a:t>
            </a:r>
            <a:r>
              <a:rPr lang="en-US" sz="2000" dirty="0" err="1">
                <a:latin typeface="Calibri" pitchFamily="34" charset="0"/>
              </a:rPr>
              <a:t>macrovascular</a:t>
            </a:r>
            <a:r>
              <a:rPr lang="en-US" sz="2000" dirty="0">
                <a:latin typeface="Calibri" pitchFamily="34" charset="0"/>
              </a:rPr>
              <a:t> disease.</a:t>
            </a:r>
          </a:p>
        </p:txBody>
      </p:sp>
    </p:spTree>
    <p:extLst>
      <p:ext uri="{BB962C8B-B14F-4D97-AF65-F5344CB8AC3E}">
        <p14:creationId xmlns:p14="http://schemas.microsoft.com/office/powerpoint/2010/main" val="9380064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3"/>
          </p:nvPr>
        </p:nvSpPr>
        <p:spPr>
          <a:xfrm>
            <a:off x="142844" y="142852"/>
            <a:ext cx="8858312" cy="1357322"/>
          </a:xfrm>
          <a:solidFill>
            <a:schemeClr val="accent1">
              <a:lumMod val="20000"/>
              <a:lumOff val="80000"/>
            </a:schemeClr>
          </a:solidFill>
          <a:ln>
            <a:solidFill>
              <a:schemeClr val="accent1"/>
            </a:solidFill>
          </a:ln>
        </p:spPr>
        <p:txBody>
          <a:bodyPr/>
          <a:lstStyle/>
          <a:p>
            <a:r>
              <a:rPr lang="en-US" sz="2000" dirty="0">
                <a:solidFill>
                  <a:srgbClr val="C00000"/>
                </a:solidFill>
              </a:rPr>
              <a:t>SPECIFIC TREATMENT OF CHRONIC DIABTIC COMPLICATION </a:t>
            </a:r>
            <a:endParaRPr lang="ar-JO" sz="2000" dirty="0">
              <a:solidFill>
                <a:srgbClr val="C00000"/>
              </a:solidFill>
            </a:endParaRPr>
          </a:p>
          <a:p>
            <a:endParaRPr lang="ar-JO" sz="2000" dirty="0">
              <a:solidFill>
                <a:srgbClr val="C00000"/>
              </a:solidFill>
            </a:endParaRPr>
          </a:p>
        </p:txBody>
      </p:sp>
      <p:sp>
        <p:nvSpPr>
          <p:cNvPr id="5" name="Content Placeholder 4"/>
          <p:cNvSpPr>
            <a:spLocks noGrp="1"/>
          </p:cNvSpPr>
          <p:nvPr>
            <p:ph sz="quarter" idx="4"/>
          </p:nvPr>
        </p:nvSpPr>
        <p:spPr>
          <a:xfrm>
            <a:off x="4714876" y="2471383"/>
            <a:ext cx="4429124" cy="3822192"/>
          </a:xfrm>
        </p:spPr>
        <p:txBody>
          <a:bodyPr>
            <a:normAutofit/>
          </a:bodyPr>
          <a:lstStyle/>
          <a:p>
            <a:pPr algn="l">
              <a:buFont typeface="Wingdings" pitchFamily="2" charset="2"/>
              <a:buChar char="Ø"/>
            </a:pPr>
            <a:r>
              <a:rPr lang="en-US" dirty="0">
                <a:solidFill>
                  <a:schemeClr val="accent3"/>
                </a:solidFill>
              </a:rPr>
              <a:t>Diabetic foot </a:t>
            </a:r>
            <a:r>
              <a:rPr lang="en-US" dirty="0"/>
              <a:t>; </a:t>
            </a:r>
          </a:p>
          <a:p>
            <a:pPr algn="l">
              <a:buNone/>
            </a:pPr>
            <a:r>
              <a:rPr lang="en-US" dirty="0"/>
              <a:t>the best treatment is prevention( regular foot care, podiatrists visits) .Amputation is the last resort .</a:t>
            </a:r>
          </a:p>
          <a:p>
            <a:pPr algn="l">
              <a:buFont typeface="Wingdings" pitchFamily="2" charset="2"/>
              <a:buChar char="Ø"/>
            </a:pPr>
            <a:r>
              <a:rPr lang="en-US" dirty="0">
                <a:solidFill>
                  <a:schemeClr val="accent3"/>
                </a:solidFill>
              </a:rPr>
              <a:t>Retinopathy</a:t>
            </a:r>
            <a:r>
              <a:rPr lang="en-US" dirty="0"/>
              <a:t> ; </a:t>
            </a:r>
          </a:p>
          <a:p>
            <a:pPr algn="l">
              <a:buNone/>
            </a:pPr>
            <a:r>
              <a:rPr lang="en-US" dirty="0"/>
              <a:t>referral to ophthalmologist and possible photocoagulation </a:t>
            </a:r>
          </a:p>
        </p:txBody>
      </p:sp>
      <p:sp>
        <p:nvSpPr>
          <p:cNvPr id="7" name="Content Placeholder 4"/>
          <p:cNvSpPr>
            <a:spLocks noGrp="1"/>
          </p:cNvSpPr>
          <p:nvPr>
            <p:ph sz="quarter" idx="4"/>
          </p:nvPr>
        </p:nvSpPr>
        <p:spPr>
          <a:xfrm>
            <a:off x="285720" y="2500306"/>
            <a:ext cx="4124324" cy="3822192"/>
          </a:xfrm>
        </p:spPr>
        <p:txBody>
          <a:bodyPr>
            <a:normAutofit lnSpcReduction="10000"/>
          </a:bodyPr>
          <a:lstStyle/>
          <a:p>
            <a:pPr algn="l">
              <a:buFont typeface="Wingdings" pitchFamily="2" charset="2"/>
              <a:buChar char="Ø"/>
            </a:pPr>
            <a:r>
              <a:rPr lang="en-US" dirty="0" err="1">
                <a:solidFill>
                  <a:schemeClr val="accent3"/>
                </a:solidFill>
              </a:rPr>
              <a:t>Macrovascular</a:t>
            </a:r>
            <a:r>
              <a:rPr lang="en-US" dirty="0">
                <a:solidFill>
                  <a:schemeClr val="accent3"/>
                </a:solidFill>
              </a:rPr>
              <a:t> disease </a:t>
            </a:r>
            <a:r>
              <a:rPr lang="en-US" dirty="0"/>
              <a:t>; reduction of risk factors , daily aspirin, strict </a:t>
            </a:r>
            <a:r>
              <a:rPr lang="en-US" dirty="0" err="1"/>
              <a:t>glycemic</a:t>
            </a:r>
            <a:r>
              <a:rPr lang="en-US" dirty="0"/>
              <a:t> control .</a:t>
            </a:r>
          </a:p>
          <a:p>
            <a:pPr algn="l">
              <a:buFont typeface="Wingdings" pitchFamily="2" charset="2"/>
              <a:buChar char="Ø"/>
            </a:pPr>
            <a:r>
              <a:rPr lang="en-US" dirty="0">
                <a:solidFill>
                  <a:schemeClr val="accent3"/>
                </a:solidFill>
              </a:rPr>
              <a:t>Nephropathy</a:t>
            </a:r>
            <a:r>
              <a:rPr lang="en-US" dirty="0"/>
              <a:t> ; </a:t>
            </a:r>
          </a:p>
          <a:p>
            <a:pPr algn="l">
              <a:buNone/>
            </a:pPr>
            <a:r>
              <a:rPr lang="en-US" dirty="0"/>
              <a:t>ACI inhibitors </a:t>
            </a:r>
          </a:p>
          <a:p>
            <a:pPr algn="l">
              <a:buFont typeface="Wingdings" pitchFamily="2" charset="2"/>
              <a:buChar char="Ø"/>
            </a:pPr>
            <a:r>
              <a:rPr lang="en-US" dirty="0">
                <a:solidFill>
                  <a:schemeClr val="accent3"/>
                </a:solidFill>
              </a:rPr>
              <a:t>Neuropathy</a:t>
            </a:r>
            <a:r>
              <a:rPr lang="en-US" dirty="0"/>
              <a:t> ; </a:t>
            </a:r>
          </a:p>
          <a:p>
            <a:pPr algn="l">
              <a:buNone/>
            </a:pPr>
            <a:r>
              <a:rPr lang="en-US" dirty="0"/>
              <a:t>(NSAIDS, </a:t>
            </a:r>
            <a:r>
              <a:rPr lang="en-US" dirty="0" err="1"/>
              <a:t>tricyclic</a:t>
            </a:r>
            <a:r>
              <a:rPr lang="en-US" dirty="0"/>
              <a:t> antidepressants and </a:t>
            </a:r>
            <a:r>
              <a:rPr lang="en-US" dirty="0" err="1"/>
              <a:t>gabapentin</a:t>
            </a:r>
            <a:r>
              <a:rPr lang="en-US" dirty="0"/>
              <a:t>)</a:t>
            </a:r>
            <a:endParaRPr lang="ar-JO" dirty="0"/>
          </a:p>
        </p:txBody>
      </p:sp>
    </p:spTree>
    <p:extLst>
      <p:ext uri="{BB962C8B-B14F-4D97-AF65-F5344CB8AC3E}">
        <p14:creationId xmlns:p14="http://schemas.microsoft.com/office/powerpoint/2010/main" val="40569608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600" b="1" dirty="0"/>
              <a:t>Infections</a:t>
            </a:r>
            <a:endParaRPr lang="en-US" sz="3200" b="1" dirty="0"/>
          </a:p>
        </p:txBody>
      </p:sp>
      <p:sp>
        <p:nvSpPr>
          <p:cNvPr id="34819" name="Rectangle 3"/>
          <p:cNvSpPr>
            <a:spLocks noGrp="1" noChangeArrowheads="1"/>
          </p:cNvSpPr>
          <p:nvPr>
            <p:ph type="body" idx="1"/>
          </p:nvPr>
        </p:nvSpPr>
        <p:spPr>
          <a:xfrm>
            <a:off x="468313" y="1484313"/>
            <a:ext cx="8229600" cy="5373687"/>
          </a:xfrm>
        </p:spPr>
        <p:txBody>
          <a:bodyPr>
            <a:normAutofit lnSpcReduction="10000"/>
          </a:bodyPr>
          <a:lstStyle/>
          <a:p>
            <a:pPr algn="l">
              <a:lnSpc>
                <a:spcPct val="150000"/>
              </a:lnSpc>
            </a:pPr>
            <a:r>
              <a:rPr lang="en-US" sz="2000" dirty="0"/>
              <a:t>not specifically an acute or a chronic complication, infections are a common concern of people with diabetes.</a:t>
            </a:r>
          </a:p>
          <a:p>
            <a:pPr algn="l">
              <a:lnSpc>
                <a:spcPct val="150000"/>
              </a:lnSpc>
            </a:pPr>
            <a:r>
              <a:rPr lang="en-US" sz="2000" dirty="0"/>
              <a:t>Certain types of infections occur with increased frequency in people with diabetes:</a:t>
            </a:r>
          </a:p>
          <a:p>
            <a:pPr lvl="1" algn="l">
              <a:lnSpc>
                <a:spcPct val="150000"/>
              </a:lnSpc>
            </a:pPr>
            <a:r>
              <a:rPr lang="en-US" sz="2000" dirty="0"/>
              <a:t>Soft tissue infections of the extremities</a:t>
            </a:r>
          </a:p>
          <a:p>
            <a:pPr lvl="1" algn="l">
              <a:lnSpc>
                <a:spcPct val="150000"/>
              </a:lnSpc>
            </a:pPr>
            <a:r>
              <a:rPr lang="en-US" sz="2000" dirty="0" err="1"/>
              <a:t>Osteomyelitis</a:t>
            </a:r>
            <a:endParaRPr lang="en-US" sz="2000" dirty="0"/>
          </a:p>
          <a:p>
            <a:pPr lvl="1" algn="l">
              <a:lnSpc>
                <a:spcPct val="150000"/>
              </a:lnSpc>
            </a:pPr>
            <a:r>
              <a:rPr lang="en-US" sz="2000" dirty="0"/>
              <a:t>Urinary tract infections and </a:t>
            </a:r>
            <a:r>
              <a:rPr lang="en-US" sz="2000" dirty="0" err="1"/>
              <a:t>pyelonephritis</a:t>
            </a:r>
            <a:endParaRPr lang="en-US" sz="2000" dirty="0"/>
          </a:p>
          <a:p>
            <a:pPr lvl="1" algn="l">
              <a:lnSpc>
                <a:spcPct val="150000"/>
              </a:lnSpc>
            </a:pPr>
            <a:r>
              <a:rPr lang="en-US" sz="2000" dirty="0" err="1"/>
              <a:t>Candidal</a:t>
            </a:r>
            <a:r>
              <a:rPr lang="en-US" sz="2000" dirty="0"/>
              <a:t> infections of the skin and mucous surfaces</a:t>
            </a:r>
          </a:p>
          <a:p>
            <a:pPr lvl="1" algn="l">
              <a:lnSpc>
                <a:spcPct val="150000"/>
              </a:lnSpc>
            </a:pPr>
            <a:r>
              <a:rPr lang="en-US" sz="2000" dirty="0"/>
              <a:t>Dental caries and infections</a:t>
            </a:r>
          </a:p>
          <a:p>
            <a:pPr lvl="1" algn="l">
              <a:lnSpc>
                <a:spcPct val="150000"/>
              </a:lnSpc>
            </a:pPr>
            <a:r>
              <a:rPr lang="en-US" sz="2000" dirty="0"/>
              <a:t>Tuberculosis</a:t>
            </a:r>
          </a:p>
          <a:p>
            <a:pPr algn="l">
              <a:lnSpc>
                <a:spcPct val="150000"/>
              </a:lnSpc>
            </a:pPr>
            <a:r>
              <a:rPr lang="en-US" sz="2000" dirty="0"/>
              <a:t>.</a:t>
            </a:r>
          </a:p>
        </p:txBody>
      </p:sp>
    </p:spTree>
    <p:extLst>
      <p:ext uri="{BB962C8B-B14F-4D97-AF65-F5344CB8AC3E}">
        <p14:creationId xmlns:p14="http://schemas.microsoft.com/office/powerpoint/2010/main" val="2300518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F3B80-8AFF-4368-A714-ED98CFAAAF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ABC6D7-2305-4184-9119-696EDCBACC59}"/>
              </a:ext>
            </a:extLst>
          </p:cNvPr>
          <p:cNvSpPr>
            <a:spLocks noGrp="1"/>
          </p:cNvSpPr>
          <p:nvPr>
            <p:ph idx="1"/>
          </p:nvPr>
        </p:nvSpPr>
        <p:spPr/>
        <p:txBody>
          <a:bodyPr>
            <a:normAutofit/>
          </a:bodyPr>
          <a:lstStyle/>
          <a:p>
            <a:endParaRPr lang="en-US" sz="4400" dirty="0"/>
          </a:p>
          <a:p>
            <a:pPr marL="0" indent="0">
              <a:buNone/>
            </a:pPr>
            <a:r>
              <a:rPr lang="en-US" sz="4400" dirty="0"/>
              <a:t>d. Hemoglobin A1c—criteria for DM: A1c &gt;6.5% </a:t>
            </a:r>
          </a:p>
        </p:txBody>
      </p:sp>
    </p:spTree>
    <p:extLst>
      <p:ext uri="{BB962C8B-B14F-4D97-AF65-F5344CB8AC3E}">
        <p14:creationId xmlns:p14="http://schemas.microsoft.com/office/powerpoint/2010/main" val="1200903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46FF5-61B1-4493-AA46-BAF629ECC32D}"/>
              </a:ext>
            </a:extLst>
          </p:cNvPr>
          <p:cNvSpPr>
            <a:spLocks noGrp="1"/>
          </p:cNvSpPr>
          <p:nvPr>
            <p:ph type="title"/>
          </p:nvPr>
        </p:nvSpPr>
        <p:spPr/>
        <p:txBody>
          <a:bodyPr/>
          <a:lstStyle/>
          <a:p>
            <a:endParaRPr lang="en-US"/>
          </a:p>
        </p:txBody>
      </p:sp>
      <p:pic>
        <p:nvPicPr>
          <p:cNvPr id="5" name="Content Placeholder 4" descr="A screenshot of a cell phone&#10;&#10;Description automatically generated">
            <a:extLst>
              <a:ext uri="{FF2B5EF4-FFF2-40B4-BE49-F238E27FC236}">
                <a16:creationId xmlns:a16="http://schemas.microsoft.com/office/drawing/2014/main" id="{80536D34-F931-4E1B-966A-A74EBAEA25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7611" y="1600200"/>
            <a:ext cx="8048778" cy="4525963"/>
          </a:xfrm>
        </p:spPr>
      </p:pic>
    </p:spTree>
    <p:extLst>
      <p:ext uri="{BB962C8B-B14F-4D97-AF65-F5344CB8AC3E}">
        <p14:creationId xmlns:p14="http://schemas.microsoft.com/office/powerpoint/2010/main" val="3575813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305800" cy="5211763"/>
          </a:xfrm>
        </p:spPr>
        <p:txBody>
          <a:bodyPr>
            <a:noAutofit/>
          </a:bodyPr>
          <a:lstStyle/>
          <a:p>
            <a:pPr marL="0" indent="0">
              <a:buNone/>
            </a:pPr>
            <a:r>
              <a:rPr lang="en-US" sz="2400" dirty="0"/>
              <a:t>Of new cases of diabetes :</a:t>
            </a:r>
          </a:p>
          <a:p>
            <a:pPr>
              <a:buFont typeface="Wingdings" pitchFamily="2" charset="2"/>
              <a:buChar char="Ø"/>
            </a:pPr>
            <a:r>
              <a:rPr lang="en-US" sz="2400" dirty="0"/>
              <a:t>50% can be controlled ade­quately by diet alone</a:t>
            </a:r>
          </a:p>
          <a:p>
            <a:pPr>
              <a:buFont typeface="Wingdings" pitchFamily="2" charset="2"/>
              <a:buChar char="Ø"/>
            </a:pPr>
            <a:r>
              <a:rPr lang="en-US" sz="2400" dirty="0"/>
              <a:t>20–30% will need oral </a:t>
            </a:r>
            <a:r>
              <a:rPr lang="en-US" sz="2400" dirty="0" err="1"/>
              <a:t>antidiabetic</a:t>
            </a:r>
            <a:r>
              <a:rPr lang="en-US" sz="2400" dirty="0"/>
              <a:t> medication, </a:t>
            </a:r>
          </a:p>
          <a:p>
            <a:pPr>
              <a:buFont typeface="Wingdings" pitchFamily="2" charset="2"/>
              <a:buChar char="Ø"/>
            </a:pPr>
            <a:r>
              <a:rPr lang="en-US" sz="2400" dirty="0"/>
              <a:t>20–30% will require insulin. </a:t>
            </a:r>
          </a:p>
          <a:p>
            <a:pPr marL="0" indent="0">
              <a:buNone/>
            </a:pPr>
            <a:endParaRPr lang="en-US" sz="2400" dirty="0"/>
          </a:p>
          <a:p>
            <a:pPr marL="0" indent="0">
              <a:buNone/>
            </a:pPr>
            <a:r>
              <a:rPr lang="en-US" sz="2400" dirty="0"/>
              <a:t>Regardless of </a:t>
            </a:r>
            <a:r>
              <a:rPr lang="en-US" sz="2400" dirty="0" err="1"/>
              <a:t>aetiology</a:t>
            </a:r>
            <a:r>
              <a:rPr lang="en-US" sz="2400" dirty="0"/>
              <a:t>, the choice of treatment is determined by </a:t>
            </a:r>
            <a:r>
              <a:rPr lang="en-US" sz="2400" b="1" dirty="0">
                <a:solidFill>
                  <a:schemeClr val="accent6">
                    <a:lumMod val="75000"/>
                  </a:schemeClr>
                </a:solidFill>
              </a:rPr>
              <a:t>the adequacy of residual </a:t>
            </a:r>
            <a:r>
              <a:rPr lang="el-GR" sz="2400" b="1" dirty="0">
                <a:solidFill>
                  <a:schemeClr val="accent6">
                    <a:lumMod val="75000"/>
                  </a:schemeClr>
                </a:solidFill>
              </a:rPr>
              <a:t>Β</a:t>
            </a:r>
            <a:r>
              <a:rPr lang="en-US" sz="2400" b="1" dirty="0">
                <a:solidFill>
                  <a:schemeClr val="accent6">
                    <a:lumMod val="75000"/>
                  </a:schemeClr>
                </a:solidFill>
              </a:rPr>
              <a:t> cell function</a:t>
            </a:r>
          </a:p>
          <a:p>
            <a:pPr marL="0" indent="0">
              <a:buNone/>
            </a:pPr>
            <a:endParaRPr lang="en-US" sz="2400" b="1" dirty="0">
              <a:solidFill>
                <a:schemeClr val="accent6">
                  <a:lumMod val="75000"/>
                </a:schemeClr>
              </a:solidFill>
            </a:endParaRPr>
          </a:p>
          <a:p>
            <a:pPr marL="0" indent="0">
              <a:buNone/>
            </a:pPr>
            <a:r>
              <a:rPr lang="en-US" sz="2400" dirty="0"/>
              <a:t>Ideal management allows the patient to lead a completely  normal life, to remain symptom free and to escape the long term complications of diabetes.</a:t>
            </a:r>
          </a:p>
          <a:p>
            <a:pPr marL="0" indent="0">
              <a:buNone/>
            </a:pPr>
            <a:endParaRPr lang="en-US" sz="2400" dirty="0"/>
          </a:p>
          <a:p>
            <a:pPr marL="0" indent="0">
              <a:buNone/>
            </a:pPr>
            <a:r>
              <a:rPr lang="en-US" sz="2400" dirty="0"/>
              <a:t> The correct treatment may change with time as βcell function is lost</a:t>
            </a:r>
          </a:p>
          <a:p>
            <a:pPr marL="0" indent="0">
              <a:buNone/>
            </a:pPr>
            <a:endParaRPr lang="en-US" sz="2400" dirty="0"/>
          </a:p>
        </p:txBody>
      </p:sp>
    </p:spTree>
    <p:extLst>
      <p:ext uri="{BB962C8B-B14F-4D97-AF65-F5344CB8AC3E}">
        <p14:creationId xmlns:p14="http://schemas.microsoft.com/office/powerpoint/2010/main" val="259731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buNone/>
            </a:pPr>
            <a:r>
              <a:rPr lang="en-US" b="1" dirty="0">
                <a:solidFill>
                  <a:srgbClr val="00B050"/>
                </a:solidFill>
              </a:rPr>
              <a:t>Diet and lifestyle</a:t>
            </a:r>
          </a:p>
          <a:p>
            <a:pPr marL="0" indent="0">
              <a:buNone/>
            </a:pPr>
            <a:r>
              <a:rPr lang="en-US" dirty="0"/>
              <a:t>Lifestyle changes, such as taking regular exercise, observing a </a:t>
            </a:r>
          </a:p>
          <a:p>
            <a:pPr marL="0" indent="0">
              <a:buNone/>
            </a:pPr>
            <a:r>
              <a:rPr lang="en-US" dirty="0"/>
              <a:t>healthy diet, reducing alcohol consumption and stopping smoking, </a:t>
            </a:r>
          </a:p>
          <a:p>
            <a:pPr marL="0" indent="0">
              <a:buNone/>
            </a:pPr>
            <a:r>
              <a:rPr lang="en-US" dirty="0"/>
              <a:t>are important but difficult for many to sustain.</a:t>
            </a:r>
          </a:p>
          <a:p>
            <a:pPr marL="0" indent="0">
              <a:buNone/>
            </a:pPr>
            <a:endParaRPr lang="en-US" dirty="0"/>
          </a:p>
          <a:p>
            <a:pPr marL="0" indent="0">
              <a:buNone/>
            </a:pPr>
            <a:r>
              <a:rPr lang="en-US" b="1" dirty="0">
                <a:solidFill>
                  <a:srgbClr val="00B050"/>
                </a:solidFill>
              </a:rPr>
              <a:t>Healthy eating</a:t>
            </a:r>
          </a:p>
          <a:p>
            <a:pPr marL="0" indent="0">
              <a:buNone/>
            </a:pPr>
            <a:r>
              <a:rPr lang="en-US" dirty="0"/>
              <a:t>Dietary measures are required in the treatment of all people with </a:t>
            </a:r>
          </a:p>
          <a:p>
            <a:pPr marL="0" indent="0">
              <a:buNone/>
            </a:pPr>
            <a:r>
              <a:rPr lang="en-US" dirty="0"/>
              <a:t>diabetes. </a:t>
            </a:r>
          </a:p>
          <a:p>
            <a:pPr marL="0" indent="0">
              <a:buNone/>
            </a:pPr>
            <a:r>
              <a:rPr lang="en-US" dirty="0"/>
              <a:t>Nutritional advice should be tailored to individuals and take account of their age and lifestyle. The aims are to improve </a:t>
            </a:r>
            <a:r>
              <a:rPr lang="en-US" dirty="0" err="1">
                <a:solidFill>
                  <a:schemeClr val="accent6">
                    <a:lumMod val="75000"/>
                  </a:schemeClr>
                </a:solidFill>
              </a:rPr>
              <a:t>glycaemic</a:t>
            </a:r>
            <a:r>
              <a:rPr lang="en-US" dirty="0">
                <a:solidFill>
                  <a:schemeClr val="accent6">
                    <a:lumMod val="75000"/>
                  </a:schemeClr>
                </a:solidFill>
              </a:rPr>
              <a:t> control</a:t>
            </a:r>
            <a:r>
              <a:rPr lang="en-US" dirty="0"/>
              <a:t>, manage  </a:t>
            </a:r>
            <a:r>
              <a:rPr lang="en-US" dirty="0">
                <a:solidFill>
                  <a:schemeClr val="accent6">
                    <a:lumMod val="75000"/>
                  </a:schemeClr>
                </a:solidFill>
              </a:rPr>
              <a:t>weight</a:t>
            </a:r>
            <a:r>
              <a:rPr lang="en-US" dirty="0"/>
              <a:t>, and avoid both acute and long term </a:t>
            </a:r>
            <a:r>
              <a:rPr lang="en-US" dirty="0">
                <a:solidFill>
                  <a:schemeClr val="accent6">
                    <a:lumMod val="75000"/>
                  </a:schemeClr>
                </a:solidFill>
              </a:rPr>
              <a:t>complications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64631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4375</Words>
  <Application>Microsoft Office PowerPoint</Application>
  <PresentationFormat>On-screen Show (4:3)</PresentationFormat>
  <Paragraphs>393</Paragraphs>
  <Slides>59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59</vt:i4>
      </vt:variant>
    </vt:vector>
  </HeadingPairs>
  <TitlesOfParts>
    <vt:vector size="64" baseType="lpstr">
      <vt:lpstr>Arial</vt:lpstr>
      <vt:lpstr>Calibri</vt:lpstr>
      <vt:lpstr>Californian FB</vt:lpstr>
      <vt:lpstr>Wingdings</vt:lpstr>
      <vt:lpstr>Office Theme</vt:lpstr>
      <vt:lpstr>Management &amp; complications  of diabetes</vt:lpstr>
      <vt:lpstr>PowerPoint Presentation</vt:lpstr>
      <vt:lpstr>screening</vt:lpstr>
      <vt:lpstr>diagnosis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Drugs to reduce hyperglycaemia </vt:lpstr>
      <vt:lpstr>Biguanides </vt:lpstr>
      <vt:lpstr>sulphonylureas </vt:lpstr>
      <vt:lpstr>Alpha-glucosidase inhibitors </vt:lpstr>
      <vt:lpstr>Thiazolidinediones </vt:lpstr>
      <vt:lpstr>incretin-based therapies: DPP-4 inhibitors and GLP-1 analogues </vt:lpstr>
      <vt:lpstr>PowerPoint Presentation</vt:lpstr>
      <vt:lpstr>PowerPoint Presentation</vt:lpstr>
      <vt:lpstr>Insulin</vt:lpstr>
      <vt:lpstr>PowerPoint Presentation</vt:lpstr>
      <vt:lpstr>PowerPoint Presentation</vt:lpstr>
      <vt:lpstr>PowerPoint Presentation</vt:lpstr>
      <vt:lpstr>insulin dosing regimens </vt:lpstr>
      <vt:lpstr>PowerPoint Presentation</vt:lpstr>
      <vt:lpstr>PowerPoint Presentation</vt:lpstr>
      <vt:lpstr>Transplantation</vt:lpstr>
      <vt:lpstr>Complications of diabetes mellitus</vt:lpstr>
      <vt:lpstr>Diabetic ketoacidosis (DKA)</vt:lpstr>
      <vt:lpstr>PowerPoint Presentation</vt:lpstr>
      <vt:lpstr>Manifestations </vt:lpstr>
      <vt:lpstr>Treatment</vt:lpstr>
      <vt:lpstr>PowerPoint Presentation</vt:lpstr>
      <vt:lpstr>The hyperglycemic hyperosmolar syndrome</vt:lpstr>
      <vt:lpstr>PowerPoint Presentation</vt:lpstr>
      <vt:lpstr>Treatment</vt:lpstr>
      <vt:lpstr>Hypoglycemia</vt:lpstr>
      <vt:lpstr>PowerPoint Presentation</vt:lpstr>
      <vt:lpstr>Treatment</vt:lpstr>
      <vt:lpstr>Prevention of hypoglycaemia </vt:lpstr>
      <vt:lpstr>Chronic complications of DM</vt:lpstr>
      <vt:lpstr>Diabetic retinopathy </vt:lpstr>
      <vt:lpstr>PowerPoint Presentation</vt:lpstr>
      <vt:lpstr>PowerPoint Presentation</vt:lpstr>
      <vt:lpstr>prevention</vt:lpstr>
      <vt:lpstr>management</vt:lpstr>
      <vt:lpstr>Other causes of visual loss in diabetes </vt:lpstr>
      <vt:lpstr>Diabetic nephropathy</vt:lpstr>
      <vt:lpstr>Diagnosis and screening </vt:lpstr>
      <vt:lpstr>Management</vt:lpstr>
      <vt:lpstr>Diabetic neuropathy </vt:lpstr>
      <vt:lpstr>PowerPoint Presentation</vt:lpstr>
      <vt:lpstr>PowerPoint Presentation</vt:lpstr>
      <vt:lpstr>management</vt:lpstr>
      <vt:lpstr>The diabetic foot</vt:lpstr>
      <vt:lpstr>Management </vt:lpstr>
      <vt:lpstr>Macrovascular complications</vt:lpstr>
      <vt:lpstr>PowerPoint Presentation</vt:lpstr>
      <vt:lpstr>Infections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&amp; complications  of diabetes</dc:title>
  <dc:creator>mhmd obeidat</dc:creator>
  <cp:lastModifiedBy>mhmd obeidat</cp:lastModifiedBy>
  <cp:revision>2</cp:revision>
  <dcterms:created xsi:type="dcterms:W3CDTF">2019-02-19T05:38:14Z</dcterms:created>
  <dcterms:modified xsi:type="dcterms:W3CDTF">2019-02-19T05:45:43Z</dcterms:modified>
</cp:coreProperties>
</file>