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535" r:id="rId2"/>
    <p:sldId id="2822" r:id="rId3"/>
    <p:sldId id="2598" r:id="rId4"/>
    <p:sldId id="2602" r:id="rId5"/>
    <p:sldId id="2552" r:id="rId6"/>
    <p:sldId id="2746" r:id="rId7"/>
    <p:sldId id="2727" r:id="rId8"/>
    <p:sldId id="2805" r:id="rId9"/>
    <p:sldId id="2748" r:id="rId10"/>
    <p:sldId id="2620" r:id="rId11"/>
    <p:sldId id="2623" r:id="rId12"/>
    <p:sldId id="2624" r:id="rId13"/>
    <p:sldId id="2626" r:id="rId14"/>
    <p:sldId id="2085" r:id="rId15"/>
    <p:sldId id="2664" r:id="rId16"/>
    <p:sldId id="2665" r:id="rId17"/>
    <p:sldId id="2681" r:id="rId18"/>
    <p:sldId id="2737" r:id="rId19"/>
    <p:sldId id="2646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69F7F4"/>
    <a:srgbClr val="CC66FF"/>
    <a:srgbClr val="FFCC99"/>
    <a:srgbClr val="FF00FF"/>
    <a:srgbClr val="66CCFF"/>
    <a:srgbClr val="00FF00"/>
    <a:srgbClr val="669900"/>
    <a:srgbClr val="FF99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67" d="100"/>
          <a:sy n="67" d="100"/>
        </p:scale>
        <p:origin x="-1232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882982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17FD-C185-4FA6-A551-098611A7CD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642910" y="1285860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 V S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Lipoprotein metabolism Pt</a:t>
            </a:r>
            <a:r>
              <a:rPr lang="en-US" sz="3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Lect. Bio 3 ( 19 slides)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7929618" cy="1785950"/>
          </a:xfrm>
          <a:solidFill>
            <a:schemeClr val="bg1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en-US" sz="3600" dirty="0" smtClean="0"/>
              <a:t>Dr. </a:t>
            </a:r>
            <a:r>
              <a:rPr lang="en-US" sz="3600" dirty="0" err="1" smtClean="0"/>
              <a:t>Eman</a:t>
            </a:r>
            <a:r>
              <a:rPr lang="en-US" sz="3600" dirty="0" smtClean="0"/>
              <a:t> </a:t>
            </a:r>
            <a:r>
              <a:rPr lang="en-US" sz="3600" dirty="0" err="1" smtClean="0"/>
              <a:t>Shaat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Professor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of Medical Biochemistry and Molecular Biology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72518" cy="927100"/>
          </a:xfrm>
        </p:spPr>
        <p:txBody>
          <a:bodyPr/>
          <a:lstStyle/>
          <a:p>
            <a:r>
              <a:rPr lang="en-US" sz="3200" dirty="0" smtClean="0"/>
              <a:t>Metabolism of CM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I- Synthesis of nascent </a:t>
            </a:r>
            <a:r>
              <a:rPr lang="en-US" sz="2400" dirty="0" err="1" smtClean="0"/>
              <a:t>chylomicrons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000" dirty="0" smtClean="0"/>
              <a:t>Nascent </a:t>
            </a:r>
            <a:r>
              <a:rPr lang="en-US" sz="2000" dirty="0" err="1" smtClean="0"/>
              <a:t>chylomicrons</a:t>
            </a:r>
            <a:r>
              <a:rPr lang="en-US" sz="2000" dirty="0" smtClean="0"/>
              <a:t> are formed in the </a:t>
            </a:r>
            <a:r>
              <a:rPr lang="en-US" sz="2000" b="1" dirty="0" smtClean="0">
                <a:solidFill>
                  <a:srgbClr val="0070C0"/>
                </a:solidFill>
              </a:rPr>
              <a:t>intestinal mucosa </a:t>
            </a:r>
            <a:r>
              <a:rPr lang="en-US" sz="2000" dirty="0" smtClean="0"/>
              <a:t>and pass to the </a:t>
            </a:r>
            <a:r>
              <a:rPr lang="en-US" sz="2000" b="1" dirty="0" err="1" smtClean="0">
                <a:solidFill>
                  <a:srgbClr val="0070C0"/>
                </a:solidFill>
              </a:rPr>
              <a:t>chyle</a:t>
            </a:r>
            <a:r>
              <a:rPr lang="en-US" sz="2000" dirty="0" smtClean="0"/>
              <a:t> and then to the </a:t>
            </a:r>
            <a:r>
              <a:rPr lang="en-US" sz="2000" b="1" dirty="0" smtClean="0">
                <a:solidFill>
                  <a:srgbClr val="0070C0"/>
                </a:solidFill>
              </a:rPr>
              <a:t>blood stream </a:t>
            </a:r>
            <a:r>
              <a:rPr lang="en-US" sz="2000" dirty="0" smtClean="0"/>
              <a:t>through the thoracic duct.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8000"/>
                </a:solidFill>
              </a:rPr>
              <a:t>Triglycerides</a:t>
            </a:r>
            <a:r>
              <a:rPr lang="en-US" sz="2000" dirty="0" smtClean="0"/>
              <a:t> are the predominant lipid in </a:t>
            </a:r>
            <a:r>
              <a:rPr lang="en-US" sz="2000" dirty="0" err="1" smtClean="0"/>
              <a:t>chylomicrons</a:t>
            </a:r>
            <a:r>
              <a:rPr lang="en-US" sz="2000" dirty="0" smtClean="0"/>
              <a:t> and form 90% of the total lipid present in them. ( </a:t>
            </a:r>
            <a:r>
              <a:rPr lang="en-US" sz="2000" b="1" i="1" dirty="0" smtClean="0">
                <a:solidFill>
                  <a:srgbClr val="008000"/>
                </a:solidFill>
              </a:rPr>
              <a:t>Exogenous ; dietary triglycerides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 smtClean="0"/>
              <a:t>Its protein content is about 1%.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</a:rPr>
              <a:t>Apo-A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apo-B48</a:t>
            </a:r>
            <a:r>
              <a:rPr lang="en-US" sz="2000" dirty="0" smtClean="0"/>
              <a:t> are component of the nascent  </a:t>
            </a:r>
            <a:r>
              <a:rPr lang="en-US" sz="2000" dirty="0" err="1" smtClean="0"/>
              <a:t>cylomicrons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4359288"/>
            <a:ext cx="86868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II- conversion of nascent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chylomicrons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mature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chylomicrons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357158" y="5143512"/>
            <a:ext cx="8329642" cy="11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entering the blood stream,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chylomicron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particles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 to    HDL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acquire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 from HDL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571480"/>
            <a:ext cx="8229600" cy="927100"/>
          </a:xfrm>
        </p:spPr>
        <p:txBody>
          <a:bodyPr/>
          <a:lstStyle/>
          <a:p>
            <a:r>
              <a:rPr lang="en-US" sz="3200" dirty="0" smtClean="0"/>
              <a:t>Metabolism of CM </a:t>
            </a:r>
            <a:br>
              <a:rPr lang="en-US" sz="3200" dirty="0" smtClean="0"/>
            </a:br>
            <a:r>
              <a:rPr lang="en-US" sz="2400" dirty="0" smtClean="0"/>
              <a:t>III- Degradation of </a:t>
            </a:r>
            <a:r>
              <a:rPr lang="en-US" sz="2400" dirty="0" err="1" smtClean="0"/>
              <a:t>chylomicrons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sz="2000" dirty="0" smtClean="0"/>
              <a:t>Apo-C</a:t>
            </a:r>
            <a:r>
              <a:rPr lang="en-US" sz="2000" baseline="-25000" dirty="0" smtClean="0"/>
              <a:t>II</a:t>
            </a:r>
            <a:r>
              <a:rPr lang="en-US" sz="2000" dirty="0" smtClean="0"/>
              <a:t> activates </a:t>
            </a:r>
            <a:r>
              <a:rPr lang="en-US" sz="2000" b="1" dirty="0" smtClean="0">
                <a:solidFill>
                  <a:srgbClr val="0070C0"/>
                </a:solidFill>
              </a:rPr>
              <a:t>lipoprotein lipase</a:t>
            </a:r>
            <a:r>
              <a:rPr lang="en-US" sz="2000" dirty="0" smtClean="0"/>
              <a:t> (LPL= clearing factor)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000" b="1" dirty="0" smtClean="0"/>
              <a:t>LPL </a:t>
            </a:r>
            <a:r>
              <a:rPr lang="en-US" sz="2000" dirty="0" smtClean="0"/>
              <a:t>located in the </a:t>
            </a:r>
            <a:r>
              <a:rPr lang="en-US" sz="2000" b="1" i="1" dirty="0" smtClean="0">
                <a:solidFill>
                  <a:srgbClr val="008000"/>
                </a:solidFill>
              </a:rPr>
              <a:t>capillaries</a:t>
            </a:r>
            <a:r>
              <a:rPr lang="en-US" sz="2000" dirty="0" smtClean="0"/>
              <a:t> of adipose and other peripheral tissues as cardiac and skeletal muscles and lactating mammary gland.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000" b="1" dirty="0" smtClean="0"/>
              <a:t>LPL</a:t>
            </a:r>
            <a:r>
              <a:rPr lang="en-US" altLang="zh-CN" sz="2000" b="1" dirty="0" smtClean="0"/>
              <a:t> </a:t>
            </a:r>
            <a:r>
              <a:rPr lang="en-US" altLang="zh-CN" sz="2000" b="1" i="1" dirty="0" smtClean="0">
                <a:solidFill>
                  <a:srgbClr val="008000"/>
                </a:solidFill>
              </a:rPr>
              <a:t>Hydrolyze triglyceride </a:t>
            </a:r>
            <a:r>
              <a:rPr lang="en-US" altLang="zh-CN" sz="2000" dirty="0" smtClean="0"/>
              <a:t>(TG) in the core of  CM and VLDL to free fatty acids  and glycerol. </a:t>
            </a:r>
            <a:r>
              <a:rPr lang="en-US" sz="2000" dirty="0" smtClean="0"/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8000"/>
                </a:solidFill>
              </a:rPr>
              <a:t>Insulin</a:t>
            </a:r>
            <a:r>
              <a:rPr lang="en-US" sz="2000" dirty="0" smtClean="0"/>
              <a:t> enhances the synthesis of this enzyme and </a:t>
            </a:r>
            <a:r>
              <a:rPr lang="en-US" sz="2000" b="1" i="1" dirty="0" smtClean="0">
                <a:solidFill>
                  <a:srgbClr val="008000"/>
                </a:solidFill>
              </a:rPr>
              <a:t>heparin</a:t>
            </a:r>
            <a:r>
              <a:rPr lang="en-US" sz="2000" dirty="0" smtClean="0"/>
              <a:t>  increases its activity.</a:t>
            </a:r>
          </a:p>
          <a:p>
            <a:pPr marL="514350" indent="-514350"/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785786" y="4214818"/>
            <a:ext cx="74295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357554" y="5286388"/>
            <a:ext cx="1079500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>
            <a:off x="2071670" y="4286256"/>
            <a:ext cx="142876" cy="4411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596" y="6072206"/>
            <a:ext cx="8229600" cy="9271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Lipoprotein lipase (LPL)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66" cy="5097467"/>
          </a:xfrm>
        </p:spPr>
        <p:txBody>
          <a:bodyPr/>
          <a:lstStyle/>
          <a:p>
            <a:pPr lvl="0">
              <a:buNone/>
            </a:pPr>
            <a:r>
              <a:rPr lang="en-US" sz="2200" dirty="0" smtClean="0"/>
              <a:t>2. </a:t>
            </a:r>
            <a:r>
              <a:rPr lang="en-US" sz="2200" b="1" dirty="0" smtClean="0">
                <a:solidFill>
                  <a:srgbClr val="0070C0"/>
                </a:solidFill>
              </a:rPr>
              <a:t>Triglycerides </a:t>
            </a:r>
            <a:r>
              <a:rPr lang="en-US" sz="2200" dirty="0" smtClean="0"/>
              <a:t>in </a:t>
            </a:r>
            <a:r>
              <a:rPr lang="en-US" sz="2200" dirty="0" err="1" smtClean="0"/>
              <a:t>chylomicrons</a:t>
            </a:r>
            <a:r>
              <a:rPr lang="en-US" sz="2200" dirty="0" smtClean="0"/>
              <a:t> are hydrolyzed into glycerol and FFA. </a:t>
            </a:r>
          </a:p>
          <a:p>
            <a:r>
              <a:rPr lang="en-US" sz="2200" b="1" dirty="0" smtClean="0"/>
              <a:t>The fatty acids</a:t>
            </a:r>
            <a:r>
              <a:rPr lang="en-US" sz="2200" dirty="0" smtClean="0"/>
              <a:t> are released and oxidized in muscles or stored as triglycerides in adipose tissue. They are transported bound to plasma albumin. </a:t>
            </a:r>
          </a:p>
          <a:p>
            <a:r>
              <a:rPr lang="en-US" sz="2200" b="1" dirty="0" smtClean="0"/>
              <a:t>Glycerol</a:t>
            </a:r>
            <a:r>
              <a:rPr lang="en-US" sz="2200" dirty="0" smtClean="0"/>
              <a:t> is taken by the liver cells mainly (due to high activity of glycerol </a:t>
            </a:r>
            <a:r>
              <a:rPr lang="en-US" sz="2200" dirty="0" err="1" smtClean="0"/>
              <a:t>kinase</a:t>
            </a:r>
            <a:r>
              <a:rPr lang="en-US" sz="2200" dirty="0" smtClean="0"/>
              <a:t>).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IV- Formation of </a:t>
            </a:r>
            <a:r>
              <a:rPr lang="en-US" sz="2200" b="1" dirty="0" err="1" smtClean="0">
                <a:solidFill>
                  <a:schemeClr val="tx2"/>
                </a:solidFill>
              </a:rPr>
              <a:t>chylomicron</a:t>
            </a:r>
            <a:r>
              <a:rPr lang="en-US" sz="2200" b="1" dirty="0" smtClean="0">
                <a:solidFill>
                  <a:schemeClr val="tx2"/>
                </a:solidFill>
              </a:rPr>
              <a:t> remnants</a:t>
            </a:r>
          </a:p>
          <a:p>
            <a:pPr lvl="0">
              <a:buNone/>
            </a:pPr>
            <a:r>
              <a:rPr lang="en-US" sz="2200" dirty="0" smtClean="0"/>
              <a:t>1. As triglycerides are removed from the hydrophobic core of </a:t>
            </a:r>
            <a:r>
              <a:rPr lang="en-US" sz="2200" dirty="0" err="1" smtClean="0"/>
              <a:t>chylomicrons</a:t>
            </a:r>
            <a:r>
              <a:rPr lang="en-US" sz="2200" dirty="0" smtClean="0"/>
              <a:t>, the surface area of </a:t>
            </a:r>
            <a:r>
              <a:rPr lang="en-US" sz="2200" dirty="0" err="1" smtClean="0"/>
              <a:t>cylomicrons</a:t>
            </a:r>
            <a:r>
              <a:rPr lang="en-US" sz="2200" dirty="0" smtClean="0"/>
              <a:t> decreases.</a:t>
            </a:r>
          </a:p>
          <a:p>
            <a:pPr lvl="0">
              <a:buNone/>
            </a:pPr>
            <a:r>
              <a:rPr lang="en-US" sz="2200" dirty="0" smtClean="0"/>
              <a:t>2. The more hydrophilic surface components </a:t>
            </a:r>
            <a:r>
              <a:rPr lang="en-US" sz="2200" b="1" dirty="0" smtClean="0">
                <a:solidFill>
                  <a:srgbClr val="0070C0"/>
                </a:solidFill>
              </a:rPr>
              <a:t>(</a:t>
            </a:r>
            <a:r>
              <a:rPr lang="en-US" sz="2200" b="1" dirty="0" err="1" smtClean="0">
                <a:solidFill>
                  <a:srgbClr val="0070C0"/>
                </a:solidFill>
              </a:rPr>
              <a:t>apo</a:t>
            </a:r>
            <a:r>
              <a:rPr lang="en-US" sz="2200" b="1" dirty="0" smtClean="0">
                <a:solidFill>
                  <a:srgbClr val="0070C0"/>
                </a:solidFill>
              </a:rPr>
              <a:t>-C, </a:t>
            </a:r>
            <a:r>
              <a:rPr lang="en-US" sz="2200" b="1" dirty="0" err="1" smtClean="0">
                <a:solidFill>
                  <a:srgbClr val="0070C0"/>
                </a:solidFill>
              </a:rPr>
              <a:t>unesterified</a:t>
            </a:r>
            <a:r>
              <a:rPr lang="en-US" sz="2200" b="1" dirty="0" smtClean="0">
                <a:solidFill>
                  <a:srgbClr val="0070C0"/>
                </a:solidFill>
              </a:rPr>
              <a:t> cholesterol and phospholipids) </a:t>
            </a:r>
            <a:r>
              <a:rPr lang="en-US" sz="2200" dirty="0" smtClean="0"/>
              <a:t>are transferred </a:t>
            </a:r>
            <a:r>
              <a:rPr lang="en-US" sz="2200" b="1" dirty="0" smtClean="0">
                <a:solidFill>
                  <a:schemeClr val="tx2"/>
                </a:solidFill>
              </a:rPr>
              <a:t>to HDL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remaining particles are termed </a:t>
            </a:r>
            <a:r>
              <a:rPr lang="en-US" sz="2200" dirty="0" err="1" smtClean="0"/>
              <a:t>chylomicron</a:t>
            </a:r>
            <a:r>
              <a:rPr lang="en-US" sz="2200" dirty="0" smtClean="0"/>
              <a:t> remnants.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3008"/>
            <a:ext cx="8229600" cy="927100"/>
          </a:xfrm>
        </p:spPr>
        <p:txBody>
          <a:bodyPr/>
          <a:lstStyle/>
          <a:p>
            <a:r>
              <a:rPr lang="en-US" sz="3200" dirty="0" smtClean="0"/>
              <a:t>Metabolism of CM </a:t>
            </a:r>
            <a:br>
              <a:rPr lang="en-US" sz="3200" dirty="0" smtClean="0"/>
            </a:br>
            <a:r>
              <a:rPr lang="en-US" sz="2400" dirty="0" smtClean="0"/>
              <a:t>III- Degradation of </a:t>
            </a:r>
            <a:r>
              <a:rPr lang="en-US" sz="2400" dirty="0" err="1" smtClean="0"/>
              <a:t>chylomicrons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198"/>
            <a:ext cx="8229600" cy="927100"/>
          </a:xfrm>
        </p:spPr>
        <p:txBody>
          <a:bodyPr/>
          <a:lstStyle/>
          <a:p>
            <a:r>
              <a:rPr lang="en-US" sz="3200" dirty="0" smtClean="0"/>
              <a:t>Metabolism of CM </a:t>
            </a:r>
            <a:br>
              <a:rPr lang="en-US" sz="3200" dirty="0" smtClean="0"/>
            </a:br>
            <a:r>
              <a:rPr lang="en-US" sz="2400" dirty="0" smtClean="0"/>
              <a:t>V- Fate of </a:t>
            </a:r>
            <a:r>
              <a:rPr lang="en-US" sz="2400" dirty="0" err="1" smtClean="0"/>
              <a:t>chylomicron</a:t>
            </a:r>
            <a:r>
              <a:rPr lang="en-US" sz="2400" dirty="0" smtClean="0"/>
              <a:t> remnants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They are triglycerides poor particles and consist mainly of </a:t>
            </a:r>
            <a:r>
              <a:rPr lang="en-US" sz="2400" b="1" dirty="0" smtClean="0">
                <a:solidFill>
                  <a:srgbClr val="0070C0"/>
                </a:solidFill>
              </a:rPr>
              <a:t>cholesterol esters, apo-B48, </a:t>
            </a:r>
            <a:r>
              <a:rPr lang="en-US" sz="2400" b="1" dirty="0" err="1" smtClean="0">
                <a:solidFill>
                  <a:srgbClr val="0070C0"/>
                </a:solidFill>
              </a:rPr>
              <a:t>apo</a:t>
            </a:r>
            <a:r>
              <a:rPr lang="en-US" sz="2400" b="1" dirty="0" smtClean="0">
                <a:solidFill>
                  <a:srgbClr val="0070C0"/>
                </a:solidFill>
              </a:rPr>
              <a:t>-E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They interact with </a:t>
            </a:r>
            <a:r>
              <a:rPr lang="en-US" sz="2400" b="1" dirty="0" smtClean="0">
                <a:solidFill>
                  <a:srgbClr val="008000"/>
                </a:solidFill>
              </a:rPr>
              <a:t>receptors on liver </a:t>
            </a:r>
            <a:r>
              <a:rPr lang="en-US" sz="2400" dirty="0" smtClean="0"/>
              <a:t>cells and are taken by </a:t>
            </a:r>
            <a:r>
              <a:rPr lang="en-US" sz="2400" i="1" dirty="0" err="1" smtClean="0"/>
              <a:t>endocytosis</a:t>
            </a:r>
            <a:r>
              <a:rPr lang="en-US" sz="2400" dirty="0" smtClean="0"/>
              <a:t>, where they are </a:t>
            </a:r>
            <a:r>
              <a:rPr lang="en-US" sz="2400" dirty="0" err="1" smtClean="0"/>
              <a:t>catabolized</a:t>
            </a:r>
            <a:r>
              <a:rPr lang="en-US" sz="2400" dirty="0" smtClean="0"/>
              <a:t> within the hepatic </a:t>
            </a:r>
            <a:r>
              <a:rPr lang="en-US" sz="2400" dirty="0" err="1" smtClean="0"/>
              <a:t>lysosomes</a:t>
            </a:r>
            <a:r>
              <a:rPr lang="en-US" sz="2400" dirty="0" smtClean="0"/>
              <a:t> and the products (amino acids, fatty acids, cholesterol) are released into the </a:t>
            </a:r>
            <a:r>
              <a:rPr lang="en-US" sz="2400" dirty="0" err="1" smtClean="0"/>
              <a:t>cytosol</a:t>
            </a:r>
            <a:r>
              <a:rPr lang="en-US" sz="2400" dirty="0" smtClean="0"/>
              <a:t> and reutilized by the hepatic cells.</a:t>
            </a:r>
          </a:p>
          <a:p>
            <a:r>
              <a:rPr lang="en-US" sz="2400" dirty="0" smtClean="0"/>
              <a:t>remnants are taken up by liver cells due to </a:t>
            </a:r>
            <a:r>
              <a:rPr lang="en-US" sz="2400" b="1" dirty="0" err="1" smtClean="0">
                <a:solidFill>
                  <a:srgbClr val="0070C0"/>
                </a:solidFill>
              </a:rPr>
              <a:t>apoE</a:t>
            </a:r>
            <a:r>
              <a:rPr lang="en-US" sz="2400" dirty="0" smtClean="0"/>
              <a:t> recognition sites.</a:t>
            </a:r>
          </a:p>
          <a:p>
            <a:pPr lvl="0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0" y="-71462"/>
          <a:ext cx="9144000" cy="6858000"/>
        </p:xfrm>
        <a:graphic>
          <a:graphicData uri="http://schemas.openxmlformats.org/presentationml/2006/ole">
            <p:oleObj spid="_x0000_s863234" name="Slide" r:id="rId3" imgW="4572180" imgH="3429039" progId="PowerPoint.Slide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3108" y="5143512"/>
            <a:ext cx="595035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30%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988230"/>
            <a:ext cx="646331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70%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835867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apo</a:t>
            </a:r>
            <a:r>
              <a:rPr lang="en-US" sz="1600" b="1" dirty="0" smtClean="0"/>
              <a:t>-B/E </a:t>
            </a:r>
            <a:r>
              <a:rPr lang="en-US" sz="1600" dirty="0" smtClean="0"/>
              <a:t> receptor</a:t>
            </a:r>
            <a:endParaRPr lang="en-US" sz="1600" dirty="0"/>
          </a:p>
        </p:txBody>
      </p:sp>
      <p:sp>
        <p:nvSpPr>
          <p:cNvPr id="6" name="Up Arrow 5"/>
          <p:cNvSpPr/>
          <p:nvPr/>
        </p:nvSpPr>
        <p:spPr bwMode="auto">
          <a:xfrm>
            <a:off x="4929190" y="3929066"/>
            <a:ext cx="142876" cy="714380"/>
          </a:xfrm>
          <a:prstGeom prst="up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500438"/>
            <a:ext cx="713658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HDL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E17FD-C185-4FA6-A551-098611A7CDEB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772400" cy="1143000"/>
          </a:xfr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Metabolism of VLDLs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6" y="1247796"/>
            <a:ext cx="8262966" cy="5181600"/>
          </a:xfrm>
        </p:spPr>
        <p:txBody>
          <a:bodyPr/>
          <a:lstStyle/>
          <a:p>
            <a:pPr eaLnBrk="1" hangingPunct="1"/>
            <a:r>
              <a:rPr lang="en-US" sz="2300" dirty="0" smtClean="0"/>
              <a:t>Assembled and secreted </a:t>
            </a:r>
            <a:r>
              <a:rPr lang="en-US" sz="2300" b="1" i="1" dirty="0" smtClean="0">
                <a:solidFill>
                  <a:srgbClr val="0070C0"/>
                </a:solidFill>
              </a:rPr>
              <a:t>by liver </a:t>
            </a:r>
            <a:r>
              <a:rPr lang="en-US" sz="2300" dirty="0" smtClean="0"/>
              <a:t>directly into blood as nascent form.</a:t>
            </a:r>
          </a:p>
          <a:p>
            <a:r>
              <a:rPr lang="en-US" sz="2300" dirty="0" smtClean="0"/>
              <a:t>Carry lipids (hepatic origin</a:t>
            </a:r>
            <a:r>
              <a:rPr lang="en-US" sz="2300" b="1" i="1" dirty="0" smtClean="0">
                <a:solidFill>
                  <a:srgbClr val="0070C0"/>
                </a:solidFill>
              </a:rPr>
              <a:t>; endogenous TG</a:t>
            </a:r>
            <a:r>
              <a:rPr lang="en-US" sz="2300" dirty="0" smtClean="0"/>
              <a:t>)  from liver to peripheral tissues.</a:t>
            </a:r>
          </a:p>
          <a:p>
            <a:r>
              <a:rPr lang="en-US" sz="2300" dirty="0" smtClean="0"/>
              <a:t>Mature VLDLs: contain Apo B-100 plus Apo C-II and Apo E (both from HDL). </a:t>
            </a:r>
            <a:r>
              <a:rPr lang="en-US" sz="2300" dirty="0" err="1" smtClean="0"/>
              <a:t>ApoC</a:t>
            </a:r>
            <a:r>
              <a:rPr lang="en-US" sz="2300" dirty="0" smtClean="0"/>
              <a:t>-II is required for activation of lipoprotein lipase.</a:t>
            </a:r>
          </a:p>
          <a:p>
            <a:pPr eaLnBrk="1" hangingPunct="1"/>
            <a:r>
              <a:rPr lang="en-US" sz="2300" dirty="0" smtClean="0"/>
              <a:t>Lipoprotein lipase is required to degrade TG into glycerol and fatty acids.</a:t>
            </a:r>
          </a:p>
          <a:p>
            <a:r>
              <a:rPr lang="en-US" sz="2300" dirty="0" smtClean="0"/>
              <a:t>As TG is degraded, VLDLs become</a:t>
            </a:r>
          </a:p>
          <a:p>
            <a:pPr>
              <a:buNone/>
            </a:pPr>
            <a:r>
              <a:rPr lang="en-US" sz="2000" dirty="0" smtClean="0"/>
              <a:t>   -  Smaller in size.</a:t>
            </a:r>
          </a:p>
          <a:p>
            <a:pPr>
              <a:buNone/>
            </a:pPr>
            <a:r>
              <a:rPr lang="en-US" sz="2000" dirty="0" smtClean="0"/>
              <a:t>   -  More dense.</a:t>
            </a:r>
          </a:p>
          <a:p>
            <a:pPr>
              <a:buNone/>
            </a:pPr>
            <a:r>
              <a:rPr lang="en-US" sz="2000" dirty="0" smtClean="0"/>
              <a:t>   -  Apo C back to HDL.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47796"/>
            <a:ext cx="8572560" cy="5181600"/>
          </a:xfrm>
        </p:spPr>
        <p:txBody>
          <a:bodyPr/>
          <a:lstStyle/>
          <a:p>
            <a:r>
              <a:rPr lang="en-US" sz="2300" dirty="0" smtClean="0"/>
              <a:t>Exchange of TG with cholesterol ester (HDL) by cholesterol ester transfer protein (CETP)</a:t>
            </a:r>
          </a:p>
          <a:p>
            <a:r>
              <a:rPr lang="en-US" sz="2300" dirty="0" smtClean="0"/>
              <a:t>End products: IDL (returns Apo E to HDL) and become LDL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300" dirty="0" smtClean="0"/>
              <a:t>     Most core lipid in LDL is </a:t>
            </a:r>
            <a:r>
              <a:rPr lang="en-US" altLang="zh-CN" sz="2300" b="1" dirty="0" smtClean="0">
                <a:solidFill>
                  <a:schemeClr val="tx2"/>
                </a:solidFill>
              </a:rPr>
              <a:t>cholesterol ester.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300" dirty="0" smtClean="0"/>
              <a:t>     </a:t>
            </a:r>
            <a:r>
              <a:rPr lang="en-US" altLang="zh-CN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ApoB100</a:t>
            </a:r>
            <a:r>
              <a:rPr lang="en-US" altLang="zh-CN" sz="23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300" dirty="0" smtClean="0"/>
              <a:t>is </a:t>
            </a:r>
            <a:r>
              <a:rPr lang="en-US" altLang="zh-CN" sz="2300" b="1" u="sng" dirty="0" smtClean="0"/>
              <a:t>only</a:t>
            </a:r>
            <a:r>
              <a:rPr lang="en-US" altLang="zh-CN" sz="2300" dirty="0" smtClean="0"/>
              <a:t> </a:t>
            </a:r>
            <a:r>
              <a:rPr lang="en-US" altLang="zh-CN" sz="2300" dirty="0" err="1" smtClean="0"/>
              <a:t>apolipoprotein</a:t>
            </a:r>
            <a:r>
              <a:rPr lang="en-US" altLang="zh-CN" sz="2300" dirty="0" smtClean="0"/>
              <a:t> in the surface.</a:t>
            </a:r>
          </a:p>
          <a:p>
            <a:endParaRPr lang="en-US" sz="2300" dirty="0" smtClean="0"/>
          </a:p>
          <a:p>
            <a:pPr eaLnBrk="1" hangingPunct="1">
              <a:buNone/>
            </a:pPr>
            <a:r>
              <a:rPr lang="en-US" sz="2300" dirty="0" smtClean="0"/>
              <a:t>	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Metabolism of VLDLs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5983" y="3714752"/>
            <a:ext cx="4857785" cy="2214578"/>
            <a:chOff x="1360119" y="1634746"/>
            <a:chExt cx="6648836" cy="40971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492500" y="1634746"/>
              <a:ext cx="2879725" cy="179206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rtl="1"/>
              <a:r>
                <a:rPr lang="en-GB" sz="3200" b="1" dirty="0">
                  <a:latin typeface="Times New Roman" pitchFamily="18" charset="0"/>
                  <a:cs typeface="Times New Roman" pitchFamily="18" charset="0"/>
                </a:rPr>
                <a:t>VLDL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140200" y="4723800"/>
              <a:ext cx="1368425" cy="100806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7030A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 rtl="1"/>
              <a:r>
                <a:rPr lang="en-GB" sz="3600" b="1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HDL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-458901">
              <a:off x="2843213" y="2923575"/>
              <a:ext cx="1008062" cy="2808287"/>
            </a:xfrm>
            <a:prstGeom prst="curvedRightArrow">
              <a:avLst>
                <a:gd name="adj1" fmla="val 55717"/>
                <a:gd name="adj2" fmla="val 111433"/>
                <a:gd name="adj3" fmla="val 33333"/>
              </a:avLst>
            </a:prstGeom>
            <a:solidFill>
              <a:srgbClr val="A6F8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360119" y="3642712"/>
              <a:ext cx="1425929" cy="792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GB" sz="3200" b="1" dirty="0" smtClean="0">
                  <a:latin typeface="Times New Roman" pitchFamily="18" charset="0"/>
                  <a:cs typeface="Times New Roman" pitchFamily="18" charset="0"/>
                </a:rPr>
                <a:t> TG</a:t>
              </a:r>
              <a:endParaRPr lang="en-GB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 rot="-10233709">
              <a:off x="5795963" y="2707675"/>
              <a:ext cx="1222375" cy="2951162"/>
            </a:xfrm>
            <a:prstGeom prst="curvedRightArrow">
              <a:avLst>
                <a:gd name="adj1" fmla="val 56467"/>
                <a:gd name="adj2" fmla="val 96571"/>
                <a:gd name="adj3" fmla="val 33333"/>
              </a:avLst>
            </a:prstGeom>
            <a:solidFill>
              <a:srgbClr val="6143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7000892" y="3706821"/>
              <a:ext cx="1008063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GB" sz="3600" b="1">
                  <a:latin typeface="Times New Roman" pitchFamily="18" charset="0"/>
                  <a:cs typeface="Times New Roman" pitchFamily="18" charset="0"/>
                </a:rPr>
                <a:t>CE</a:t>
              </a:r>
            </a:p>
          </p:txBody>
        </p:sp>
      </p:grp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714480" y="5572140"/>
            <a:ext cx="8001056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Choleteryl</a:t>
            </a:r>
            <a:r>
              <a:rPr lang="en-GB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Ester Transfer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Protein (CETP)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/>
          <a:lstStyle/>
          <a:p>
            <a:r>
              <a:rPr lang="en-US" altLang="zh-CN" sz="3200" dirty="0" smtClean="0">
                <a:latin typeface="+mn-lt"/>
              </a:rPr>
              <a:t>LDL receptor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3578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200" dirty="0" smtClean="0"/>
              <a:t>Also named as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apoB-100/</a:t>
            </a:r>
            <a:r>
              <a:rPr lang="en-US" altLang="zh-CN" sz="2200" b="1" dirty="0" err="1" smtClean="0">
                <a:solidFill>
                  <a:srgbClr val="0070C0"/>
                </a:solidFill>
              </a:rPr>
              <a:t>apoE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 receptors. </a:t>
            </a:r>
            <a:r>
              <a:rPr lang="en-US" sz="2200" dirty="0" smtClean="0"/>
              <a:t>because of its ability to recognize particles containing both </a:t>
            </a:r>
            <a:r>
              <a:rPr lang="en-US" sz="2200" dirty="0" err="1" smtClean="0"/>
              <a:t>apos</a:t>
            </a:r>
            <a:r>
              <a:rPr lang="en-US" sz="2200" dirty="0" smtClean="0"/>
              <a:t> B and E.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200" dirty="0" smtClean="0"/>
              <a:t>LDL receptors exist in the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liver</a:t>
            </a:r>
            <a:r>
              <a:rPr lang="en-US" altLang="zh-CN" sz="2200" dirty="0" smtClean="0"/>
              <a:t> and in most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peripheral tissues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200" dirty="0" smtClean="0"/>
              <a:t>LDL cholesterol levels are positively related to risk of cardiovascular disease. Therefore, cholesterol in LDL has been called </a:t>
            </a:r>
            <a:r>
              <a:rPr lang="en-US" altLang="zh-CN" sz="2200" b="1" dirty="0" smtClean="0">
                <a:solidFill>
                  <a:schemeClr val="tx2"/>
                </a:solidFill>
              </a:rPr>
              <a:t>“bad cholesterol”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Fates of cholesterol intracellular:</a:t>
            </a:r>
          </a:p>
          <a:p>
            <a:r>
              <a:rPr lang="en-US" altLang="zh-CN" sz="2000" b="1" dirty="0" smtClean="0">
                <a:solidFill>
                  <a:srgbClr val="0070C0"/>
                </a:solidFill>
                <a:ea typeface="SimSun" pitchFamily="2" charset="-122"/>
              </a:rPr>
              <a:t>Non-hepatic cells </a:t>
            </a:r>
            <a:r>
              <a:rPr lang="en-US" altLang="zh-CN" sz="2000" dirty="0" smtClean="0">
                <a:ea typeface="SimSun" pitchFamily="2" charset="-122"/>
              </a:rPr>
              <a:t>obtain cholesterol from the plasma </a:t>
            </a:r>
            <a:r>
              <a:rPr lang="en-US" altLang="zh-CN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LDL</a:t>
            </a:r>
            <a:r>
              <a:rPr lang="en-US" altLang="zh-CN" sz="2000" dirty="0" smtClean="0">
                <a:ea typeface="SimSun" pitchFamily="2" charset="-122"/>
              </a:rPr>
              <a:t> rather than by synthesizing it. </a:t>
            </a:r>
          </a:p>
          <a:p>
            <a:r>
              <a:rPr lang="en-US" altLang="zh-CN" sz="2000" dirty="0" smtClean="0">
                <a:ea typeface="SimSun" pitchFamily="2" charset="-122"/>
              </a:rPr>
              <a:t>LDL uptake occurs by receptor mediated mechanism. Receptor-LDL complex fuses with </a:t>
            </a:r>
            <a:r>
              <a:rPr lang="en-US" altLang="zh-CN" sz="2000" dirty="0" err="1" smtClean="0">
                <a:ea typeface="SimSun" pitchFamily="2" charset="-122"/>
              </a:rPr>
              <a:t>lysosomes</a:t>
            </a:r>
            <a:r>
              <a:rPr lang="en-US" altLang="zh-CN" sz="2000" dirty="0" smtClean="0">
                <a:ea typeface="SimSun" pitchFamily="2" charset="-122"/>
              </a:rPr>
              <a:t>. Cholesterol esters are hydrolyzed by </a:t>
            </a:r>
            <a:r>
              <a:rPr lang="en-US" altLang="zh-CN" sz="2000" b="1" dirty="0" err="1" smtClean="0">
                <a:solidFill>
                  <a:srgbClr val="008000"/>
                </a:solidFill>
                <a:ea typeface="SimSun" pitchFamily="2" charset="-122"/>
              </a:rPr>
              <a:t>lysosomal</a:t>
            </a:r>
            <a:r>
              <a:rPr lang="en-US" altLang="zh-CN" sz="2000" b="1" dirty="0" smtClean="0">
                <a:solidFill>
                  <a:srgbClr val="008000"/>
                </a:solidFill>
                <a:ea typeface="SimSun" pitchFamily="2" charset="-122"/>
              </a:rPr>
              <a:t> acid lipase </a:t>
            </a:r>
            <a:r>
              <a:rPr lang="en-US" altLang="zh-CN" sz="2000" dirty="0" smtClean="0">
                <a:ea typeface="SimSun" pitchFamily="2" charset="-122"/>
              </a:rPr>
              <a:t>to </a:t>
            </a:r>
            <a:r>
              <a:rPr lang="en-US" altLang="zh-CN" sz="2000" b="1" u="sng" dirty="0" smtClean="0">
                <a:solidFill>
                  <a:schemeClr val="tx2"/>
                </a:solidFill>
                <a:ea typeface="SimSun" pitchFamily="2" charset="-122"/>
              </a:rPr>
              <a:t>free cholesterol </a:t>
            </a:r>
            <a:r>
              <a:rPr lang="en-US" altLang="zh-CN" sz="2000" dirty="0" smtClean="0">
                <a:ea typeface="SimSun" pitchFamily="2" charset="-122"/>
              </a:rPr>
              <a:t>that is either: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Used </a:t>
            </a:r>
            <a:r>
              <a:rPr lang="en-US" altLang="zh-CN" sz="2000" dirty="0" err="1" smtClean="0">
                <a:ea typeface="SimSun" pitchFamily="2" charset="-122"/>
              </a:rPr>
              <a:t>unesterified</a:t>
            </a:r>
            <a:r>
              <a:rPr lang="en-US" altLang="zh-CN" sz="2000" dirty="0" smtClean="0">
                <a:ea typeface="SimSun" pitchFamily="2" charset="-122"/>
              </a:rPr>
              <a:t> for biosynthesis of cell </a:t>
            </a:r>
            <a:r>
              <a:rPr lang="en-US" altLang="zh-CN" sz="2000" b="1" i="1" dirty="0" smtClean="0">
                <a:solidFill>
                  <a:srgbClr val="0070C0"/>
                </a:solidFill>
                <a:ea typeface="SimSun" pitchFamily="2" charset="-122"/>
              </a:rPr>
              <a:t>membrane.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Re-</a:t>
            </a:r>
            <a:r>
              <a:rPr lang="en-US" altLang="zh-CN" sz="2000" dirty="0" err="1" smtClean="0">
                <a:ea typeface="SimSun" pitchFamily="2" charset="-122"/>
              </a:rPr>
              <a:t>esterified</a:t>
            </a:r>
            <a:r>
              <a:rPr lang="en-US" altLang="zh-CN" sz="2000" dirty="0" smtClean="0">
                <a:ea typeface="SimSun" pitchFamily="2" charset="-122"/>
              </a:rPr>
              <a:t> for </a:t>
            </a:r>
            <a:r>
              <a:rPr lang="en-US" altLang="zh-CN" sz="2000" b="1" i="1" dirty="0" smtClean="0">
                <a:solidFill>
                  <a:srgbClr val="0070C0"/>
                </a:solidFill>
                <a:ea typeface="SimSun" pitchFamily="2" charset="-122"/>
              </a:rPr>
              <a:t>storage</a:t>
            </a:r>
            <a:r>
              <a:rPr lang="en-US" altLang="zh-CN" sz="2000" dirty="0" smtClean="0">
                <a:ea typeface="SimSun" pitchFamily="2" charset="-122"/>
              </a:rPr>
              <a:t> inside the cell by ACAT.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Synthesis of </a:t>
            </a:r>
            <a:r>
              <a:rPr lang="en-US" altLang="zh-CN" sz="2000" b="1" i="1" dirty="0" smtClean="0">
                <a:solidFill>
                  <a:srgbClr val="0070C0"/>
                </a:solidFill>
                <a:ea typeface="SimSun" pitchFamily="2" charset="-122"/>
              </a:rPr>
              <a:t>steroids</a:t>
            </a:r>
            <a:r>
              <a:rPr lang="en-US" sz="2000" dirty="0" smtClean="0"/>
              <a:t> in specified tissues.</a:t>
            </a:r>
            <a:endParaRPr lang="en-US" sz="24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Fates of cholesterol intracellular.</a:t>
            </a:r>
            <a:endParaRPr lang="en-US" sz="4000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1643042" y="1571612"/>
            <a:ext cx="6715172" cy="4572032"/>
          </a:xfrm>
          <a:prstGeom prst="triangle">
            <a:avLst>
              <a:gd name="adj" fmla="val 8340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57224" y="1643050"/>
            <a:ext cx="1628780" cy="107157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C, CE&gt; TG</a:t>
            </a:r>
          </a:p>
        </p:txBody>
      </p:sp>
      <p:sp>
        <p:nvSpPr>
          <p:cNvPr id="7" name="Pie 6"/>
          <p:cNvSpPr/>
          <p:nvPr/>
        </p:nvSpPr>
        <p:spPr bwMode="auto">
          <a:xfrm rot="16200000">
            <a:off x="5500694" y="2214555"/>
            <a:ext cx="914400" cy="914400"/>
          </a:xfrm>
          <a:prstGeom prst="pie">
            <a:avLst>
              <a:gd name="adj1" fmla="val 0"/>
              <a:gd name="adj2" fmla="val 150151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230" y="1500174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Apo-B100/E</a:t>
            </a:r>
            <a:r>
              <a:rPr lang="en-US" dirty="0" smtClean="0"/>
              <a:t> receptor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4630" y="612049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Liver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24" y="4286256"/>
            <a:ext cx="5950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HL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 bwMode="auto">
          <a:xfrm rot="375501">
            <a:off x="2502382" y="2275965"/>
            <a:ext cx="3093732" cy="2708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9462" y="3301371"/>
            <a:ext cx="683200" cy="523220"/>
          </a:xfrm>
          <a:prstGeom prst="rect">
            <a:avLst/>
          </a:prstGeom>
          <a:solidFill>
            <a:srgbClr val="00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TG</a:t>
            </a:r>
            <a:endParaRPr lang="en-US" sz="2800" b="1" dirty="0"/>
          </a:p>
        </p:txBody>
      </p:sp>
      <p:sp>
        <p:nvSpPr>
          <p:cNvPr id="16" name="Down Arrow 15"/>
          <p:cNvSpPr/>
          <p:nvPr/>
        </p:nvSpPr>
        <p:spPr bwMode="auto">
          <a:xfrm>
            <a:off x="7845472" y="3967467"/>
            <a:ext cx="142876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604" y="3987233"/>
            <a:ext cx="554960" cy="707886"/>
          </a:xfrm>
          <a:prstGeom prst="rect">
            <a:avLst/>
          </a:prstGeom>
          <a:solidFill>
            <a:srgbClr val="66CC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43768" y="5039037"/>
            <a:ext cx="1870064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FA+Glycerol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5263234"/>
            <a:ext cx="683200" cy="523220"/>
          </a:xfrm>
          <a:prstGeom prst="rect">
            <a:avLst/>
          </a:prstGeom>
          <a:solidFill>
            <a:srgbClr val="66CC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CE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84838" y="3643314"/>
            <a:ext cx="444352" cy="523220"/>
          </a:xfrm>
          <a:prstGeom prst="rect">
            <a:avLst/>
          </a:prstGeom>
          <a:solidFill>
            <a:srgbClr val="66CC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4876" y="5429264"/>
            <a:ext cx="1622560" cy="523220"/>
          </a:xfrm>
          <a:prstGeom prst="rect">
            <a:avLst/>
          </a:prstGeom>
          <a:solidFill>
            <a:srgbClr val="66CC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Steroids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57356" y="534568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Storage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984640" y="3643314"/>
            <a:ext cx="1608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Membrane 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17" idx="1"/>
          </p:cNvCxnSpPr>
          <p:nvPr/>
        </p:nvCxnSpPr>
        <p:spPr bwMode="auto">
          <a:xfrm rot="10800000">
            <a:off x="5000628" y="3929070"/>
            <a:ext cx="1018976" cy="4121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endCxn id="19" idx="3"/>
          </p:cNvCxnSpPr>
          <p:nvPr/>
        </p:nvCxnSpPr>
        <p:spPr bwMode="auto">
          <a:xfrm rot="10800000" flipV="1">
            <a:off x="3755002" y="4500570"/>
            <a:ext cx="2245758" cy="10242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5750729" y="4964916"/>
            <a:ext cx="78581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 rot="20881609">
            <a:off x="4334756" y="4631304"/>
            <a:ext cx="880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ACAT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142976" y="2786058"/>
            <a:ext cx="88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LDL</a:t>
            </a:r>
            <a:endParaRPr lang="en-US" sz="2800" dirty="0"/>
          </a:p>
        </p:txBody>
      </p:sp>
      <p:sp>
        <p:nvSpPr>
          <p:cNvPr id="35" name="Explosion 1 34"/>
          <p:cNvSpPr/>
          <p:nvPr/>
        </p:nvSpPr>
        <p:spPr bwMode="auto">
          <a:xfrm>
            <a:off x="642910" y="1285860"/>
            <a:ext cx="1857388" cy="642942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Apo-B100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8760"/>
            <a:ext cx="857256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Coordinate control of cholesterol uptake and synthesis: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643998" cy="52149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Increased uptake of LDL-cholesterol results in:</a:t>
            </a:r>
            <a:endParaRPr lang="en-US" sz="22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Inhibition of HMG-</a:t>
            </a:r>
            <a:r>
              <a:rPr lang="en-US" sz="2000" dirty="0" err="1" smtClean="0"/>
              <a:t>CoA</a:t>
            </a:r>
            <a:r>
              <a:rPr lang="en-US" sz="2000" dirty="0" smtClean="0"/>
              <a:t> </a:t>
            </a:r>
            <a:r>
              <a:rPr lang="en-US" sz="2000" dirty="0" err="1" smtClean="0"/>
              <a:t>reductase</a:t>
            </a:r>
            <a:r>
              <a:rPr lang="en-US" sz="2000" dirty="0" smtClean="0"/>
              <a:t> (reduced cholesterol synthesis)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Stimulation of </a:t>
            </a:r>
            <a:r>
              <a:rPr lang="en-US" sz="2000" dirty="0" err="1" smtClean="0"/>
              <a:t>acyl</a:t>
            </a:r>
            <a:r>
              <a:rPr lang="en-US" sz="2000" dirty="0" smtClean="0"/>
              <a:t> </a:t>
            </a:r>
            <a:r>
              <a:rPr lang="en-US" sz="2000" dirty="0" err="1" smtClean="0"/>
              <a:t>CoA:cholesterol</a:t>
            </a:r>
            <a:r>
              <a:rPr lang="en-US" sz="2000" dirty="0" smtClean="0"/>
              <a:t> </a:t>
            </a:r>
            <a:r>
              <a:rPr lang="en-US" sz="2000" dirty="0" err="1" smtClean="0"/>
              <a:t>acyl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transferase</a:t>
            </a:r>
            <a:r>
              <a:rPr lang="en-US" sz="2000" dirty="0" smtClean="0"/>
              <a:t> (ACAT)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increased cholesterol storage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Decreased synthesis of LDL-receptors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“down-regulation”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decreased LDL uptake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</a:rPr>
              <a:t>Hepatic Lipase (HL):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/>
              <a:t>Bound to the surface of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liver cells.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/>
              <a:t>  Hydrolyzes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TG</a:t>
            </a:r>
            <a:r>
              <a:rPr lang="en-US" altLang="zh-CN" sz="2000" dirty="0" smtClean="0"/>
              <a:t> →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FFA</a:t>
            </a:r>
            <a:r>
              <a:rPr lang="en-US" altLang="zh-CN" sz="2000" dirty="0" smtClean="0"/>
              <a:t> +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glycerol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/>
              <a:t>  Unlike </a:t>
            </a:r>
            <a:r>
              <a:rPr lang="en-US" altLang="zh-CN" sz="2000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LPL</a:t>
            </a:r>
            <a:r>
              <a:rPr lang="en-US" altLang="zh-CN" sz="2000" dirty="0" smtClean="0"/>
              <a:t>, HL does not react readily with  CM or VLDL but is concerned with TG hydrolysis in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VLDL remnants </a:t>
            </a:r>
            <a:r>
              <a:rPr lang="en-US" altLang="zh-CN" sz="2000" dirty="0" smtClean="0"/>
              <a:t>and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HDL</a:t>
            </a:r>
            <a:r>
              <a:rPr lang="en-US" altLang="zh-CN" sz="2000" dirty="0" smtClean="0"/>
              <a:t> metabolism.</a:t>
            </a:r>
          </a:p>
          <a:p>
            <a:pPr>
              <a:lnSpc>
                <a:spcPct val="90000"/>
              </a:lnSpc>
              <a:buNone/>
            </a:pP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black">
          <a:xfrm>
            <a:off x="5357818" y="3459173"/>
            <a:ext cx="3276594" cy="1470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Thank you &amp; Best wishes</a:t>
            </a:r>
            <a:b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</a:b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Dr.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Eman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Shaat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0491"/>
            <a:ext cx="8229600" cy="4525963"/>
          </a:xfrm>
        </p:spPr>
        <p:txBody>
          <a:bodyPr/>
          <a:lstStyle/>
          <a:p>
            <a:pPr marL="377825">
              <a:buClr>
                <a:srgbClr val="CC0000"/>
              </a:buClr>
            </a:pPr>
            <a:r>
              <a:rPr lang="en-US" sz="2200" b="1" dirty="0" smtClean="0">
                <a:solidFill>
                  <a:srgbClr val="0070C0"/>
                </a:solidFill>
              </a:rPr>
              <a:t>Lipid compounds: are </a:t>
            </a:r>
            <a:r>
              <a:rPr lang="en-US" sz="2200" b="1" dirty="0" smtClean="0">
                <a:solidFill>
                  <a:srgbClr val="CC0000"/>
                </a:solidFill>
              </a:rPr>
              <a:t>Relatively water insoluble. </a:t>
            </a:r>
            <a:r>
              <a:rPr lang="en-US" sz="2200" dirty="0" smtClean="0"/>
              <a:t>Therefore, they are transported in plasma </a:t>
            </a:r>
            <a:r>
              <a:rPr lang="en-US" sz="2200" b="1" dirty="0" smtClean="0"/>
              <a:t>as </a:t>
            </a:r>
            <a:r>
              <a:rPr lang="en-US" sz="2200" b="1" dirty="0" smtClean="0">
                <a:solidFill>
                  <a:srgbClr val="CC0000"/>
                </a:solidFill>
              </a:rPr>
              <a:t>Lipoproteins.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77825">
              <a:buClr>
                <a:srgbClr val="CC0000"/>
              </a:buClr>
              <a:buNone/>
            </a:pPr>
            <a:endParaRPr lang="en-US" sz="1800" b="1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For </a:t>
            </a:r>
            <a:r>
              <a:rPr lang="en-US" sz="2200" b="1" dirty="0" err="1" smtClean="0">
                <a:solidFill>
                  <a:srgbClr val="0070C0"/>
                </a:solidFill>
              </a:rPr>
              <a:t>triacylglycerol</a:t>
            </a:r>
            <a:r>
              <a:rPr lang="en-US" sz="2200" b="1" dirty="0" smtClean="0">
                <a:solidFill>
                  <a:srgbClr val="0070C0"/>
                </a:solidFill>
              </a:rPr>
              <a:t> transport (TG-rich): </a:t>
            </a:r>
            <a:r>
              <a:rPr lang="en-US" sz="2200" dirty="0" smtClean="0">
                <a:solidFill>
                  <a:srgbClr val="002060"/>
                </a:solidFill>
              </a:rPr>
              <a:t>CM &amp; VLDL.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For cholesterol transport (cholesterol-rich):</a:t>
            </a:r>
            <a:r>
              <a:rPr lang="en-US" sz="2200" b="1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LDL &amp; HDL.</a:t>
            </a:r>
          </a:p>
          <a:p>
            <a:endParaRPr lang="en-US" altLang="zh-CN" sz="1200" b="1" dirty="0" smtClean="0">
              <a:solidFill>
                <a:srgbClr val="C00000"/>
              </a:solidFill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Function of lipoproteins: </a:t>
            </a:r>
            <a:r>
              <a:rPr lang="en-US" altLang="zh-CN" sz="2200" dirty="0" smtClean="0"/>
              <a:t>Serve to </a:t>
            </a:r>
            <a:r>
              <a:rPr lang="en-US" altLang="zh-CN" sz="2200" u="sng" dirty="0" smtClean="0"/>
              <a:t>transport lipids and lipid-soluble compounds </a:t>
            </a:r>
            <a:r>
              <a:rPr lang="en-US" altLang="zh-CN" sz="2200" dirty="0" smtClean="0"/>
              <a:t>between tissues and organs.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200" dirty="0" smtClean="0"/>
              <a:t>Substrates for </a:t>
            </a:r>
            <a:r>
              <a:rPr lang="en-US" altLang="zh-CN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zh-CN" sz="2200" dirty="0" smtClean="0"/>
              <a:t> metabolism </a:t>
            </a:r>
            <a:r>
              <a:rPr lang="en-US" altLang="zh-CN" sz="2200" u="sng" dirty="0" smtClean="0">
                <a:solidFill>
                  <a:schemeClr val="tx2"/>
                </a:solidFill>
              </a:rPr>
              <a:t>(TG)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200" dirty="0" smtClean="0"/>
              <a:t>Essential </a:t>
            </a:r>
            <a:r>
              <a:rPr lang="en-US" altLang="zh-CN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US" altLang="zh-CN" sz="2200" dirty="0" smtClean="0"/>
              <a:t> for cells </a:t>
            </a:r>
            <a:r>
              <a:rPr lang="en-US" altLang="zh-CN" sz="2200" u="sng" dirty="0" smtClean="0">
                <a:solidFill>
                  <a:schemeClr val="tx2"/>
                </a:solidFill>
              </a:rPr>
              <a:t>(PL, C)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200" dirty="0" smtClean="0"/>
              <a:t>Precursors for </a:t>
            </a:r>
            <a:r>
              <a:rPr lang="en-US" altLang="zh-CN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and bile acids</a:t>
            </a:r>
            <a:r>
              <a:rPr lang="en-US" altLang="zh-CN" sz="2200" dirty="0" smtClean="0"/>
              <a:t> </a:t>
            </a:r>
            <a:r>
              <a:rPr lang="en-US" altLang="zh-CN" sz="2200" u="sng" dirty="0" smtClean="0">
                <a:solidFill>
                  <a:schemeClr val="tx2"/>
                </a:solidFill>
              </a:rPr>
              <a:t>(C)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200" dirty="0" smtClean="0"/>
              <a:t>Lipid soluble </a:t>
            </a:r>
            <a:r>
              <a:rPr lang="en-US" altLang="zh-CN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</a:t>
            </a:r>
            <a:r>
              <a:rPr lang="en-US" altLang="zh-CN" sz="2200" dirty="0" smtClean="0"/>
              <a:t> (</a:t>
            </a:r>
            <a:r>
              <a:rPr lang="en-US" altLang="zh-CN" sz="2200" u="sng" dirty="0" smtClean="0">
                <a:solidFill>
                  <a:schemeClr val="tx2"/>
                </a:solidFill>
              </a:rPr>
              <a:t>D, E, K, A</a:t>
            </a:r>
            <a:r>
              <a:rPr lang="en-US" altLang="zh-CN" sz="2200" dirty="0" smtClean="0"/>
              <a:t>)</a:t>
            </a:r>
            <a:endParaRPr lang="en-US" sz="2200" dirty="0" smtClean="0">
              <a:solidFill>
                <a:srgbClr val="CC0000"/>
              </a:solidFill>
            </a:endParaRP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404990"/>
            <a:ext cx="8553480" cy="5453034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sz="2000" b="1" u="sng" dirty="0" smtClean="0">
                <a:solidFill>
                  <a:schemeClr val="tx2"/>
                </a:solidFill>
                <a:cs typeface="Times New Roman" pitchFamily="18" charset="0"/>
              </a:rPr>
              <a:t>Lipoproteins</a:t>
            </a:r>
            <a:r>
              <a:rPr lang="en-US" sz="2000" dirty="0" smtClean="0">
                <a:cs typeface="Times New Roman" pitchFamily="18" charset="0"/>
              </a:rPr>
              <a:t> differ in the </a:t>
            </a:r>
            <a:r>
              <a:rPr lang="en-US" sz="2000" b="1" dirty="0" smtClean="0">
                <a:solidFill>
                  <a:srgbClr val="008000"/>
                </a:solidFill>
                <a:cs typeface="Times New Roman" pitchFamily="18" charset="0"/>
              </a:rPr>
              <a:t>ratio of protein to lipids</a:t>
            </a:r>
            <a:r>
              <a:rPr lang="en-US" sz="2000" dirty="0" smtClean="0">
                <a:cs typeface="Times New Roman" pitchFamily="18" charset="0"/>
              </a:rPr>
              <a:t>, &amp; in the particular </a:t>
            </a:r>
            <a:r>
              <a:rPr lang="en-US" sz="2000" b="1" dirty="0" err="1" smtClean="0">
                <a:solidFill>
                  <a:srgbClr val="008000"/>
                </a:solidFill>
                <a:cs typeface="Times New Roman" pitchFamily="18" charset="0"/>
              </a:rPr>
              <a:t>apoproteins</a:t>
            </a:r>
            <a:r>
              <a:rPr lang="en-US" sz="2000" dirty="0" smtClean="0">
                <a:cs typeface="Times New Roman" pitchFamily="18" charset="0"/>
              </a:rPr>
              <a:t> &amp; </a:t>
            </a:r>
            <a:r>
              <a:rPr lang="en-US" sz="2000" b="1" dirty="0" smtClean="0">
                <a:solidFill>
                  <a:srgbClr val="008000"/>
                </a:solidFill>
                <a:cs typeface="Times New Roman" pitchFamily="18" charset="0"/>
              </a:rPr>
              <a:t>lipids</a:t>
            </a:r>
            <a:r>
              <a:rPr lang="en-US" sz="2000" dirty="0" smtClean="0">
                <a:cs typeface="Times New Roman" pitchFamily="18" charset="0"/>
              </a:rPr>
              <a:t> that they contain.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They are classified based on their density: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000" b="1" dirty="0" err="1" smtClean="0">
                <a:solidFill>
                  <a:srgbClr val="000099"/>
                </a:solidFill>
                <a:cs typeface="Times New Roman" pitchFamily="18" charset="0"/>
              </a:rPr>
              <a:t>Chylomicron</a:t>
            </a: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 (CM)</a:t>
            </a:r>
            <a:r>
              <a:rPr lang="en-US" sz="2000" dirty="0" smtClean="0">
                <a:cs typeface="Times New Roman" pitchFamily="18" charset="0"/>
              </a:rPr>
              <a:t> (largest; lowest in density due to high lipid/protein ratio; highest % weight </a:t>
            </a:r>
            <a:r>
              <a:rPr lang="en-US" sz="2000" dirty="0" err="1" smtClean="0">
                <a:cs typeface="Times New Roman" pitchFamily="18" charset="0"/>
              </a:rPr>
              <a:t>triacylglycerols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VLDL</a:t>
            </a:r>
            <a:r>
              <a:rPr lang="en-US" sz="2000" dirty="0" smtClean="0">
                <a:cs typeface="Times New Roman" pitchFamily="18" charset="0"/>
              </a:rPr>
              <a:t> (very low density lipoprotein; 2nd highest in </a:t>
            </a:r>
            <a:r>
              <a:rPr lang="en-US" sz="2000" dirty="0" err="1" smtClean="0">
                <a:cs typeface="Times New Roman" pitchFamily="18" charset="0"/>
              </a:rPr>
              <a:t>triacylglycerols</a:t>
            </a:r>
            <a:r>
              <a:rPr lang="en-US" sz="2000" dirty="0" smtClean="0">
                <a:cs typeface="Times New Roman" pitchFamily="18" charset="0"/>
              </a:rPr>
              <a:t> as % of weight)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IDL</a:t>
            </a:r>
            <a:r>
              <a:rPr lang="en-US" sz="2000" dirty="0" smtClean="0">
                <a:cs typeface="Times New Roman" pitchFamily="18" charset="0"/>
              </a:rPr>
              <a:t> (intermediate density lipoprotein)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LDL</a:t>
            </a:r>
            <a:r>
              <a:rPr lang="en-US" sz="2000" dirty="0" smtClean="0">
                <a:cs typeface="Times New Roman" pitchFamily="18" charset="0"/>
              </a:rPr>
              <a:t> (low density lipoprotein, highest in </a:t>
            </a:r>
            <a:r>
              <a:rPr lang="en-US" sz="2000" dirty="0" err="1" smtClean="0">
                <a:cs typeface="Times New Roman" pitchFamily="18" charset="0"/>
              </a:rPr>
              <a:t>cholesteryl</a:t>
            </a:r>
            <a:r>
              <a:rPr lang="en-US" sz="2000" dirty="0" smtClean="0">
                <a:cs typeface="Times New Roman" pitchFamily="18" charset="0"/>
              </a:rPr>
              <a:t> esters as % of weight)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000" b="1" dirty="0" smtClean="0">
                <a:solidFill>
                  <a:srgbClr val="000099"/>
                </a:solidFill>
                <a:cs typeface="Times New Roman" pitchFamily="18" charset="0"/>
              </a:rPr>
              <a:t>HDL</a:t>
            </a:r>
            <a:r>
              <a:rPr lang="en-US" sz="2000" dirty="0" smtClean="0">
                <a:cs typeface="Times New Roman" pitchFamily="18" charset="0"/>
              </a:rPr>
              <a:t> (high density lipoprotein; highest in density due to high protein/lipid ratio)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472" y="285728"/>
            <a:ext cx="8001056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Classification of plasma lipoproteins</a:t>
            </a:r>
            <a:endParaRPr lang="en-US" altLang="zh-CN" sz="32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kern="1200" dirty="0" smtClean="0">
                <a:latin typeface="+mn-lt"/>
              </a:rPr>
              <a:t>Plasma lipoproteins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4572032" cy="4924425"/>
          </a:xfrm>
        </p:spPr>
        <p:txBody>
          <a:bodyPr/>
          <a:lstStyle/>
          <a:p>
            <a:pPr algn="l" rtl="0" eaLnBrk="1" hangingPunct="1"/>
            <a:r>
              <a:rPr lang="en-US" altLang="zh-CN" sz="2000" dirty="0" smtClean="0">
                <a:ea typeface="SimSun" pitchFamily="2" charset="-122"/>
              </a:rPr>
              <a:t>All lipids in plasma are transported in the form of lipoproteins.</a:t>
            </a:r>
          </a:p>
          <a:p>
            <a:pPr algn="l" rtl="0" eaLnBrk="1" hangingPunct="1"/>
            <a:r>
              <a:rPr lang="en-US" altLang="zh-CN" sz="2000" dirty="0" smtClean="0">
                <a:ea typeface="SimSun" pitchFamily="2" charset="-122"/>
              </a:rPr>
              <a:t>Lipoproteins </a:t>
            </a:r>
            <a:r>
              <a:rPr lang="en-US" altLang="zh-CN" sz="2000" dirty="0" err="1" smtClean="0">
                <a:ea typeface="SimSun" pitchFamily="2" charset="-122"/>
              </a:rPr>
              <a:t>solubilize</a:t>
            </a:r>
            <a:r>
              <a:rPr lang="en-US" altLang="zh-CN" sz="2000" dirty="0" smtClean="0">
                <a:ea typeface="SimSun" pitchFamily="2" charset="-122"/>
              </a:rPr>
              <a:t> lipids in plasma.</a:t>
            </a:r>
          </a:p>
          <a:p>
            <a:pPr algn="l" rtl="0" eaLnBrk="1" hangingPunct="1"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ea typeface="SimSun" pitchFamily="2" charset="-122"/>
              </a:rPr>
              <a:t>The structure of lipoprotein is:</a:t>
            </a:r>
          </a:p>
          <a:p>
            <a:r>
              <a:rPr lang="en-US" altLang="zh-CN" sz="2000" b="1" u="sng" dirty="0" smtClean="0">
                <a:solidFill>
                  <a:schemeClr val="tx2"/>
                </a:solidFill>
                <a:ea typeface="SimSun" pitchFamily="2" charset="-122"/>
              </a:rPr>
              <a:t>Central core </a:t>
            </a:r>
            <a:r>
              <a:rPr lang="en-US" altLang="zh-CN" sz="2000" dirty="0" smtClean="0">
                <a:ea typeface="SimSun" pitchFamily="2" charset="-122"/>
              </a:rPr>
              <a:t>formed of non-polar lipids: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 </a:t>
            </a:r>
            <a:r>
              <a:rPr lang="en-US" altLang="zh-CN" sz="2000" dirty="0" err="1" smtClean="0">
                <a:ea typeface="SimSun" pitchFamily="2" charset="-122"/>
              </a:rPr>
              <a:t>Triacylglycerols</a:t>
            </a:r>
            <a:r>
              <a:rPr lang="en-US" altLang="zh-CN" sz="2000" dirty="0" smtClean="0">
                <a:ea typeface="SimSun" pitchFamily="2" charset="-122"/>
              </a:rPr>
              <a:t> (TG; TAG).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 Cholesterol esters (CE).</a:t>
            </a:r>
          </a:p>
          <a:p>
            <a:r>
              <a:rPr lang="en-US" altLang="zh-CN" sz="2000" b="1" u="sng" dirty="0" smtClean="0">
                <a:solidFill>
                  <a:schemeClr val="tx2"/>
                </a:solidFill>
                <a:ea typeface="SimSun" pitchFamily="2" charset="-122"/>
              </a:rPr>
              <a:t>Outer layer </a:t>
            </a:r>
            <a:r>
              <a:rPr lang="en-US" altLang="zh-CN" sz="2000" dirty="0" smtClean="0">
                <a:ea typeface="SimSun" pitchFamily="2" charset="-122"/>
              </a:rPr>
              <a:t>contains  polar lipids: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Phospholipids (PL).  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Non-</a:t>
            </a:r>
            <a:r>
              <a:rPr lang="en-US" altLang="zh-CN" sz="2000" dirty="0" err="1" smtClean="0">
                <a:ea typeface="SimSun" pitchFamily="2" charset="-122"/>
              </a:rPr>
              <a:t>esterified</a:t>
            </a:r>
            <a:r>
              <a:rPr lang="en-US" altLang="zh-CN" sz="2000" dirty="0" smtClean="0">
                <a:ea typeface="SimSun" pitchFamily="2" charset="-122"/>
              </a:rPr>
              <a:t> cholesterol (C). 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Proteins (</a:t>
            </a:r>
            <a:r>
              <a:rPr lang="en-US" altLang="zh-CN" sz="2000" dirty="0" err="1" smtClean="0">
                <a:ea typeface="SimSun" pitchFamily="2" charset="-122"/>
              </a:rPr>
              <a:t>apoproteins</a:t>
            </a:r>
            <a:r>
              <a:rPr lang="en-US" altLang="zh-CN" sz="2000" dirty="0" smtClean="0">
                <a:ea typeface="SimSun" pitchFamily="2" charset="-122"/>
              </a:rPr>
              <a:t>). </a:t>
            </a:r>
            <a:endParaRPr lang="en-US" sz="2000" dirty="0" smtClean="0"/>
          </a:p>
        </p:txBody>
      </p:sp>
      <p:pic>
        <p:nvPicPr>
          <p:cNvPr id="4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6667" r="15833" b="19293"/>
          <a:stretch>
            <a:fillRect/>
          </a:stretch>
        </p:blipFill>
        <p:spPr bwMode="auto">
          <a:xfrm>
            <a:off x="5334016" y="1214422"/>
            <a:ext cx="3595702" cy="50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3375"/>
            <a:ext cx="350046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76250"/>
            <a:ext cx="407355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789363"/>
            <a:ext cx="3425851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6308725"/>
            <a:ext cx="1238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13"/>
          <p:cNvSpPr>
            <a:spLocks noChangeShapeType="1"/>
          </p:cNvSpPr>
          <p:nvPr/>
        </p:nvSpPr>
        <p:spPr bwMode="auto">
          <a:xfrm>
            <a:off x="1042988" y="29241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4"/>
          <p:cNvSpPr>
            <a:spLocks noChangeShapeType="1"/>
          </p:cNvSpPr>
          <p:nvPr/>
        </p:nvSpPr>
        <p:spPr bwMode="auto">
          <a:xfrm>
            <a:off x="1641456" y="765175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 flipH="1">
            <a:off x="2928926" y="765175"/>
            <a:ext cx="419112" cy="3063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>
            <a:off x="5173981" y="1643050"/>
            <a:ext cx="45719" cy="4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5219700" y="3333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itchFamily="18" charset="0"/>
              </a:rPr>
              <a:t>Hydrophobic lipids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5219700" y="321310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itchFamily="18" charset="0"/>
              </a:rPr>
              <a:t>Amphiphilic lipids</a:t>
            </a:r>
          </a:p>
        </p:txBody>
      </p:sp>
      <p:pic>
        <p:nvPicPr>
          <p:cNvPr id="513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5" y="3141663"/>
            <a:ext cx="3302026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000364" y="3286124"/>
            <a:ext cx="1285884" cy="7858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00628" y="5000636"/>
            <a:ext cx="500066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sz="2800" dirty="0" smtClean="0"/>
              <a:t>Important enzymes and proteins involved in lipoprotein metabolism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n-US" altLang="zh-CN" sz="2200" b="1" u="sng" dirty="0" smtClean="0"/>
              <a:t>Enzymes</a:t>
            </a:r>
            <a:r>
              <a:rPr lang="en-US" altLang="zh-CN" sz="2200" dirty="0" smtClean="0"/>
              <a:t> (LPL, HL, LCAT, CETP).</a:t>
            </a:r>
          </a:p>
          <a:p>
            <a:r>
              <a:rPr lang="en-US" altLang="zh-CN" sz="2200" b="1" u="sng" dirty="0" err="1" smtClean="0"/>
              <a:t>Apolipoproteins</a:t>
            </a:r>
            <a:r>
              <a:rPr lang="en-US" altLang="zh-CN" sz="2200" dirty="0" smtClean="0"/>
              <a:t> (A, B, C, D, E, H).</a:t>
            </a:r>
          </a:p>
          <a:p>
            <a:pPr>
              <a:buFont typeface="+mj-lt"/>
              <a:buAutoNum type="arabicPeriod"/>
            </a:pPr>
            <a:r>
              <a:rPr lang="en-US" sz="2200" dirty="0" err="1" smtClean="0">
                <a:solidFill>
                  <a:srgbClr val="C00000"/>
                </a:solidFill>
              </a:rPr>
              <a:t>Apolipoproteins</a:t>
            </a:r>
            <a:r>
              <a:rPr lang="en-US" sz="2200" dirty="0" smtClean="0">
                <a:solidFill>
                  <a:srgbClr val="C00000"/>
                </a:solidFill>
              </a:rPr>
              <a:t> B: </a:t>
            </a:r>
            <a:r>
              <a:rPr lang="en-US" sz="2200" dirty="0" smtClean="0"/>
              <a:t>form </a:t>
            </a:r>
            <a:r>
              <a:rPr lang="en-US" sz="2200" b="1" u="sng" dirty="0" smtClean="0"/>
              <a:t>LDL</a:t>
            </a:r>
            <a:r>
              <a:rPr lang="en-US" sz="2200" dirty="0" smtClean="0"/>
              <a:t> .(mostly </a:t>
            </a:r>
            <a:r>
              <a:rPr lang="en-US" sz="2200" b="1" dirty="0" smtClean="0">
                <a:solidFill>
                  <a:srgbClr val="0070C0"/>
                </a:solidFill>
              </a:rPr>
              <a:t>beta-sheet</a:t>
            </a:r>
            <a:r>
              <a:rPr lang="en-US" sz="2200" dirty="0" smtClean="0"/>
              <a:t> structure and associate with lipid droplets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200" dirty="0" smtClean="0"/>
              <a:t>. (apo-B48 &amp; apo-B100). [</a:t>
            </a:r>
            <a:r>
              <a:rPr lang="en-US" sz="2200" dirty="0" smtClean="0">
                <a:solidFill>
                  <a:srgbClr val="C00000"/>
                </a:solidFill>
              </a:rPr>
              <a:t>Integral </a:t>
            </a:r>
            <a:r>
              <a:rPr lang="en-US" sz="2200" dirty="0" err="1" smtClean="0">
                <a:solidFill>
                  <a:srgbClr val="C00000"/>
                </a:solidFill>
              </a:rPr>
              <a:t>apolipoproteins</a:t>
            </a:r>
            <a:r>
              <a:rPr lang="en-US" sz="2200" dirty="0" smtClean="0">
                <a:solidFill>
                  <a:srgbClr val="C00000"/>
                </a:solidFill>
              </a:rPr>
              <a:t>]. </a:t>
            </a:r>
            <a:endParaRPr lang="en-US" sz="2200" dirty="0" smtClean="0"/>
          </a:p>
          <a:p>
            <a:pPr>
              <a:buFont typeface="+mj-lt"/>
              <a:buAutoNum type="arabicPeriod"/>
            </a:pPr>
            <a:r>
              <a:rPr lang="en-US" sz="2200" dirty="0" err="1" smtClean="0">
                <a:solidFill>
                  <a:srgbClr val="C00000"/>
                </a:solidFill>
              </a:rPr>
              <a:t>Apolipoproteins</a:t>
            </a:r>
            <a:r>
              <a:rPr lang="en-US" sz="2200" dirty="0" smtClean="0">
                <a:solidFill>
                  <a:srgbClr val="C00000"/>
                </a:solidFill>
              </a:rPr>
              <a:t> A: </a:t>
            </a:r>
            <a:r>
              <a:rPr lang="en-US" sz="2200" dirty="0" smtClean="0"/>
              <a:t>form </a:t>
            </a:r>
            <a:r>
              <a:rPr lang="en-US" sz="2200" b="1" u="sng" dirty="0" smtClean="0"/>
              <a:t>HDL</a:t>
            </a:r>
            <a:r>
              <a:rPr lang="en-US" sz="2200" dirty="0" smtClean="0"/>
              <a:t>. (</a:t>
            </a:r>
            <a:r>
              <a:rPr lang="en-US" sz="2200" b="1" dirty="0" smtClean="0">
                <a:solidFill>
                  <a:srgbClr val="0070C0"/>
                </a:solidFill>
              </a:rPr>
              <a:t>alpha-helices</a:t>
            </a:r>
            <a:r>
              <a:rPr lang="en-US" sz="2200" dirty="0" smtClean="0"/>
              <a:t> and associate with lipid droplets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reversibly</a:t>
            </a:r>
            <a:r>
              <a:rPr lang="en-US" sz="2200" dirty="0" smtClean="0"/>
              <a:t>). (</a:t>
            </a:r>
            <a:r>
              <a:rPr lang="en-US" sz="2200" dirty="0" err="1" smtClean="0"/>
              <a:t>apo</a:t>
            </a:r>
            <a:r>
              <a:rPr lang="en-US" sz="2200" dirty="0" smtClean="0"/>
              <a:t> A-I,….)</a:t>
            </a:r>
          </a:p>
          <a:p>
            <a:pPr>
              <a:buFont typeface="+mj-lt"/>
              <a:buAutoNum type="arabicPeriod"/>
            </a:pPr>
            <a:r>
              <a:rPr lang="en-US" sz="2200" dirty="0" err="1" smtClean="0">
                <a:solidFill>
                  <a:srgbClr val="C00000"/>
                </a:solidFill>
              </a:rPr>
              <a:t>Apolipoprotein</a:t>
            </a:r>
            <a:r>
              <a:rPr lang="en-US" sz="2200" dirty="0" smtClean="0">
                <a:solidFill>
                  <a:srgbClr val="C00000"/>
                </a:solidFill>
              </a:rPr>
              <a:t> E: </a:t>
            </a:r>
            <a:r>
              <a:rPr lang="en-US" sz="2200" dirty="0" smtClean="0"/>
              <a:t>Form </a:t>
            </a:r>
            <a:r>
              <a:rPr lang="en-US" sz="2200" b="1" u="sng" dirty="0" smtClean="0"/>
              <a:t>IDL</a:t>
            </a:r>
            <a:r>
              <a:rPr lang="en-US" sz="2200" dirty="0" smtClean="0"/>
              <a:t> (</a:t>
            </a:r>
            <a:r>
              <a:rPr lang="en-US" sz="2200" dirty="0" err="1" smtClean="0"/>
              <a:t>apoE</a:t>
            </a:r>
            <a:r>
              <a:rPr lang="en-US" sz="2200" dirty="0" smtClean="0"/>
              <a:t>-I, ….).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[Peripheral </a:t>
            </a:r>
            <a:r>
              <a:rPr lang="en-US" sz="2200" dirty="0" err="1" smtClean="0">
                <a:solidFill>
                  <a:srgbClr val="C00000"/>
                </a:solidFill>
              </a:rPr>
              <a:t>apolipoproteins</a:t>
            </a:r>
            <a:r>
              <a:rPr lang="en-US" sz="2200" dirty="0" smtClean="0">
                <a:solidFill>
                  <a:srgbClr val="C00000"/>
                </a:solidFill>
              </a:rPr>
              <a:t> (</a:t>
            </a:r>
            <a:r>
              <a:rPr lang="en-US" sz="2200" dirty="0" err="1" smtClean="0">
                <a:solidFill>
                  <a:srgbClr val="C00000"/>
                </a:solidFill>
              </a:rPr>
              <a:t>apoA</a:t>
            </a:r>
            <a:r>
              <a:rPr lang="en-US" sz="2200" dirty="0" smtClean="0">
                <a:solidFill>
                  <a:srgbClr val="C00000"/>
                </a:solidFill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apoC</a:t>
            </a:r>
            <a:r>
              <a:rPr lang="en-US" sz="2200" dirty="0" smtClean="0">
                <a:solidFill>
                  <a:srgbClr val="C00000"/>
                </a:solidFill>
              </a:rPr>
              <a:t> and </a:t>
            </a:r>
            <a:r>
              <a:rPr lang="en-US" sz="2200" dirty="0" err="1" smtClean="0">
                <a:solidFill>
                  <a:srgbClr val="C00000"/>
                </a:solidFill>
              </a:rPr>
              <a:t>apoE</a:t>
            </a:r>
            <a:r>
              <a:rPr lang="en-US" sz="2200" dirty="0" smtClean="0">
                <a:solidFill>
                  <a:srgbClr val="C00000"/>
                </a:solidFill>
              </a:rPr>
              <a:t>)].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990000"/>
                </a:solidFill>
              </a:rPr>
              <a:t>  Functions of </a:t>
            </a:r>
            <a:r>
              <a:rPr lang="en-US" sz="2400" b="1" dirty="0" err="1" smtClean="0">
                <a:solidFill>
                  <a:srgbClr val="990000"/>
                </a:solidFill>
              </a:rPr>
              <a:t>apolipoproteins</a:t>
            </a:r>
            <a:r>
              <a:rPr lang="en-US" sz="2400" b="1" dirty="0" smtClean="0">
                <a:solidFill>
                  <a:srgbClr val="990000"/>
                </a:solidFill>
              </a:rPr>
              <a:t>:</a:t>
            </a:r>
          </a:p>
          <a:p>
            <a:pPr lvl="3"/>
            <a:r>
              <a:rPr lang="en-US" sz="2200" dirty="0" smtClean="0"/>
              <a:t>Structural and transport function</a:t>
            </a:r>
          </a:p>
          <a:p>
            <a:pPr lvl="3"/>
            <a:r>
              <a:rPr lang="en-US" sz="2200" dirty="0" smtClean="0"/>
              <a:t>Enzymatic function</a:t>
            </a:r>
          </a:p>
          <a:p>
            <a:pPr lvl="3"/>
            <a:r>
              <a:rPr lang="en-US" sz="2200" dirty="0" err="1" smtClean="0"/>
              <a:t>Ligands</a:t>
            </a:r>
            <a:r>
              <a:rPr lang="en-US" sz="2200" dirty="0" smtClean="0"/>
              <a:t> for receptors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49275"/>
          </a:xfrm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ea typeface="SimSun" pitchFamily="2" charset="-122"/>
              </a:rPr>
              <a:t>Types of </a:t>
            </a:r>
            <a:r>
              <a:rPr lang="en-US" altLang="zh-CN" sz="2800" b="1" dirty="0" err="1" smtClean="0">
                <a:ea typeface="SimSun" pitchFamily="2" charset="-122"/>
              </a:rPr>
              <a:t>apolipoproteins</a:t>
            </a:r>
            <a:r>
              <a:rPr lang="en-US" altLang="zh-CN" dirty="0" smtClean="0">
                <a:ea typeface="SimSun" pitchFamily="2" charset="-122"/>
              </a:rPr>
              <a:t> </a:t>
            </a:r>
            <a:endParaRPr lang="en-US" dirty="0" smtClean="0"/>
          </a:p>
        </p:txBody>
      </p:sp>
      <p:graphicFrame>
        <p:nvGraphicFramePr>
          <p:cNvPr id="15257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836613"/>
          <a:ext cx="8229600" cy="5560573"/>
        </p:xfrm>
        <a:graphic>
          <a:graphicData uri="http://schemas.openxmlformats.org/drawingml/2006/table">
            <a:tbl>
              <a:tblPr rtl="1"/>
              <a:tblGrid>
                <a:gridCol w="1371820"/>
                <a:gridCol w="1371820"/>
                <a:gridCol w="1371821"/>
                <a:gridCol w="1370498"/>
                <a:gridCol w="1371820"/>
                <a:gridCol w="1371821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I,II,III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&amp; 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liver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liver &amp; 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synthesized in the liver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synthesized in the liver.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synthesized in the intestine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synthesized in the intestine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2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in VLDL, HDL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chylomicron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C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II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   lipoprotein lipase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LDL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VLDL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chylom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I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in HDL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Peripheral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Peripheral Transferable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Peripheral Transferable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Attached to B100; impairs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fibrinolysis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atherogenic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Helps in receptor recognition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HDL  chylomicron and VLDL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Helps in receptor recognition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Chylomic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569887" y="3071810"/>
            <a:ext cx="287337" cy="2889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en-US" b="1" dirty="0"/>
              <a:t>+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611188" y="564357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V="1">
            <a:off x="5286380" y="5286387"/>
            <a:ext cx="504824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5141918" y="2643182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en-US" b="1" dirty="0"/>
              <a:t>+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E384-5DCD-4043-93EC-53B1E1C6EF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571473" y="142852"/>
            <a:ext cx="7255904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cs typeface="Times New Roman" pitchFamily="18" charset="0"/>
              </a:rPr>
              <a:t>Lipoprotein classes</a:t>
            </a:r>
            <a:endParaRPr lang="en-US" altLang="zh-CN" sz="3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224321" name="Group 65"/>
          <p:cNvGraphicFramePr>
            <a:graphicFrameLocks noGrp="1"/>
          </p:cNvGraphicFramePr>
          <p:nvPr/>
        </p:nvGraphicFramePr>
        <p:xfrm>
          <a:off x="285719" y="857232"/>
          <a:ext cx="8643999" cy="5571042"/>
        </p:xfrm>
        <a:graphic>
          <a:graphicData uri="http://schemas.openxmlformats.org/drawingml/2006/table">
            <a:tbl>
              <a:tblPr/>
              <a:tblGrid>
                <a:gridCol w="987982"/>
                <a:gridCol w="987982"/>
                <a:gridCol w="1270263"/>
                <a:gridCol w="1905394"/>
                <a:gridCol w="1411403"/>
                <a:gridCol w="2080975"/>
              </a:tblGrid>
              <a:tr h="51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Lipo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Apo Proteins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Protein/lipid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Main lipid 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Diameter(nm)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938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Intest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(A I,II,III,IV)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(B48)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 I,II,III)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(E)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1/99 %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TG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90-1000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Dietary: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FFA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Adipose/muscle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CE   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Liver via remnants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6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CM remnants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(B48)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6/94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TG, PL,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45-150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26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VLDL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(B100)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(CI,II,III)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7/93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Synthesized: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FFA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adipose/muscle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CE  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LDL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6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VLDL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(B100)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11/89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TG, cholesterol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25-35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1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Blood (VLDL)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21/79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cholesterol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 to liver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(70%) and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peripheral cells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(30%)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169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1,2,3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Liver,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intes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., VLDL,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(A1,II,IV)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(CI,II,III)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(D in HDL2,3)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(E) 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PL, cholesterol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HDL1: 32/68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HDL2: 33/67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HDL3: 57/43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pre</a:t>
                      </a:r>
                      <a:r>
                        <a:rPr kumimoji="0" lang="el-GR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β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HDL: 70/30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HDL1: 20-25 (only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apo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HDL2: 10-20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HDL3: 5-10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pre</a:t>
                      </a:r>
                      <a:r>
                        <a:rPr kumimoji="0" lang="el-GR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β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HDL:&lt;5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supplies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apo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CII, E to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chylomicrons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and VLDL;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mediates reverse cholesterol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1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Albumin/FFA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Adipose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Free fatty 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57158" y="4857760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apo</a:t>
            </a:r>
            <a:r>
              <a:rPr lang="en-US" b="1" dirty="0" smtClean="0"/>
              <a:t>-E </a:t>
            </a:r>
            <a:r>
              <a:rPr lang="en-US" dirty="0" smtClean="0"/>
              <a:t> receptor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428868"/>
            <a:ext cx="42862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8" name="Shape 7"/>
          <p:cNvCxnSpPr>
            <a:stCxn id="6" idx="2"/>
          </p:cNvCxnSpPr>
          <p:nvPr/>
        </p:nvCxnSpPr>
        <p:spPr bwMode="auto">
          <a:xfrm rot="16200000" flipH="1">
            <a:off x="3276798" y="2276674"/>
            <a:ext cx="661578" cy="164307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2" ma:contentTypeDescription="Create a new document." ma:contentTypeScope="" ma:versionID="699de09a4b84e051d229801daa2a9fcb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74f9352eb11accf93f06fb32ed5b0a7c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4611DA-D038-4FC0-B0B5-A6D1A11D039F}"/>
</file>

<file path=customXml/itemProps2.xml><?xml version="1.0" encoding="utf-8"?>
<ds:datastoreItem xmlns:ds="http://schemas.openxmlformats.org/officeDocument/2006/customXml" ds:itemID="{92E1093B-4340-4961-8A0F-DEE377042C94}"/>
</file>

<file path=customXml/itemProps3.xml><?xml version="1.0" encoding="utf-8"?>
<ds:datastoreItem xmlns:ds="http://schemas.openxmlformats.org/officeDocument/2006/customXml" ds:itemID="{E3AF3F35-3607-4316-A8D2-8134983CFF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1471</Words>
  <Application>Microsoft Office PowerPoint</Application>
  <PresentationFormat>On-screen Show (4:3)</PresentationFormat>
  <Paragraphs>276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580TGp_general_light_ani</vt:lpstr>
      <vt:lpstr>Slide</vt:lpstr>
      <vt:lpstr>Dr. Eman Shaat Professor  of Medical Biochemistry and Molecular Biology</vt:lpstr>
      <vt:lpstr>Introduction</vt:lpstr>
      <vt:lpstr>Slide 3</vt:lpstr>
      <vt:lpstr>Plasma lipoproteins</vt:lpstr>
      <vt:lpstr>Slide 5</vt:lpstr>
      <vt:lpstr>Important enzymes and proteins involved in lipoprotein metabolism</vt:lpstr>
      <vt:lpstr>Types of apolipoproteins </vt:lpstr>
      <vt:lpstr>Slide 8</vt:lpstr>
      <vt:lpstr>Slide 9</vt:lpstr>
      <vt:lpstr>Metabolism of CM I- Synthesis of nascent chylomicrons</vt:lpstr>
      <vt:lpstr>Metabolism of CM  III- Degradation of chylomicrons </vt:lpstr>
      <vt:lpstr>Metabolism of CM  III- Degradation of chylomicrons</vt:lpstr>
      <vt:lpstr>Metabolism of CM  V- Fate of chylomicron remnants</vt:lpstr>
      <vt:lpstr>Slide 14</vt:lpstr>
      <vt:lpstr>Metabolism of VLDLs</vt:lpstr>
      <vt:lpstr>Metabolism of VLDLs</vt:lpstr>
      <vt:lpstr>LDL receptor</vt:lpstr>
      <vt:lpstr>Fates of cholesterol intracellular.</vt:lpstr>
      <vt:lpstr>Coordinate control of cholesterol uptake and synthesis: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emans</cp:lastModifiedBy>
  <cp:revision>1264</cp:revision>
  <dcterms:created xsi:type="dcterms:W3CDTF">2013-11-26T13:19:47Z</dcterms:created>
  <dcterms:modified xsi:type="dcterms:W3CDTF">2020-11-10T10:44:51Z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