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86" r:id="rId2"/>
    <p:sldId id="287" r:id="rId3"/>
    <p:sldId id="321" r:id="rId4"/>
    <p:sldId id="288" r:id="rId5"/>
    <p:sldId id="289" r:id="rId6"/>
    <p:sldId id="322" r:id="rId7"/>
    <p:sldId id="323" r:id="rId8"/>
    <p:sldId id="325" r:id="rId9"/>
    <p:sldId id="326" r:id="rId10"/>
    <p:sldId id="327" r:id="rId11"/>
    <p:sldId id="291" r:id="rId12"/>
    <p:sldId id="332" r:id="rId13"/>
    <p:sldId id="333" r:id="rId14"/>
    <p:sldId id="292" r:id="rId15"/>
    <p:sldId id="334" r:id="rId16"/>
    <p:sldId id="335" r:id="rId17"/>
    <p:sldId id="336" r:id="rId18"/>
    <p:sldId id="338" r:id="rId19"/>
    <p:sldId id="347" r:id="rId20"/>
    <p:sldId id="348" r:id="rId21"/>
    <p:sldId id="349" r:id="rId22"/>
    <p:sldId id="350" r:id="rId23"/>
    <p:sldId id="351" r:id="rId24"/>
    <p:sldId id="352" r:id="rId25"/>
    <p:sldId id="353" r:id="rId26"/>
    <p:sldId id="293" r:id="rId27"/>
    <p:sldId id="360" r:id="rId28"/>
    <p:sldId id="294" r:id="rId29"/>
    <p:sldId id="296" r:id="rId30"/>
    <p:sldId id="297" r:id="rId31"/>
    <p:sldId id="298" r:id="rId32"/>
    <p:sldId id="354" r:id="rId33"/>
    <p:sldId id="357" r:id="rId34"/>
    <p:sldId id="358" r:id="rId35"/>
    <p:sldId id="299" r:id="rId36"/>
    <p:sldId id="300" r:id="rId37"/>
    <p:sldId id="301" r:id="rId38"/>
    <p:sldId id="302" r:id="rId39"/>
    <p:sldId id="303"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440FF3-C40B-4F1F-A489-B21EF2F60905}" v="68" dt="2023-07-22T09:50:23.6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63" autoAdjust="0"/>
    <p:restoredTop sz="94660"/>
  </p:normalViewPr>
  <p:slideViewPr>
    <p:cSldViewPr snapToGrid="0">
      <p:cViewPr>
        <p:scale>
          <a:sx n="46" d="100"/>
          <a:sy n="46" d="100"/>
        </p:scale>
        <p:origin x="1604" y="440"/>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aa Alnashash" userId="69cdf4eddd2710d7" providerId="LiveId" clId="{88440FF3-C40B-4F1F-A489-B21EF2F60905}"/>
    <pc:docChg chg="undo redo custSel addSld delSld modSld sldOrd">
      <pc:chgData name="Ruaa Alnashash" userId="69cdf4eddd2710d7" providerId="LiveId" clId="{88440FF3-C40B-4F1F-A489-B21EF2F60905}" dt="2023-07-22T09:57:11.229" v="6374" actId="1076"/>
      <pc:docMkLst>
        <pc:docMk/>
      </pc:docMkLst>
      <pc:sldChg chg="del">
        <pc:chgData name="Ruaa Alnashash" userId="69cdf4eddd2710d7" providerId="LiveId" clId="{88440FF3-C40B-4F1F-A489-B21EF2F60905}" dt="2023-07-22T09:52:01.457" v="6323" actId="2696"/>
        <pc:sldMkLst>
          <pc:docMk/>
          <pc:sldMk cId="77853996" sldId="257"/>
        </pc:sldMkLst>
      </pc:sldChg>
      <pc:sldChg chg="del">
        <pc:chgData name="Ruaa Alnashash" userId="69cdf4eddd2710d7" providerId="LiveId" clId="{88440FF3-C40B-4F1F-A489-B21EF2F60905}" dt="2023-07-22T09:52:03.230" v="6324" actId="2696"/>
        <pc:sldMkLst>
          <pc:docMk/>
          <pc:sldMk cId="3543327093" sldId="258"/>
        </pc:sldMkLst>
      </pc:sldChg>
      <pc:sldChg chg="del">
        <pc:chgData name="Ruaa Alnashash" userId="69cdf4eddd2710d7" providerId="LiveId" clId="{88440FF3-C40B-4F1F-A489-B21EF2F60905}" dt="2023-07-22T09:52:04.967" v="6325" actId="2696"/>
        <pc:sldMkLst>
          <pc:docMk/>
          <pc:sldMk cId="1350580224" sldId="259"/>
        </pc:sldMkLst>
      </pc:sldChg>
      <pc:sldChg chg="del">
        <pc:chgData name="Ruaa Alnashash" userId="69cdf4eddd2710d7" providerId="LiveId" clId="{88440FF3-C40B-4F1F-A489-B21EF2F60905}" dt="2023-07-22T09:52:07.445" v="6326" actId="2696"/>
        <pc:sldMkLst>
          <pc:docMk/>
          <pc:sldMk cId="195317978" sldId="260"/>
        </pc:sldMkLst>
      </pc:sldChg>
      <pc:sldChg chg="del">
        <pc:chgData name="Ruaa Alnashash" userId="69cdf4eddd2710d7" providerId="LiveId" clId="{88440FF3-C40B-4F1F-A489-B21EF2F60905}" dt="2023-07-22T09:52:09.290" v="6327" actId="2696"/>
        <pc:sldMkLst>
          <pc:docMk/>
          <pc:sldMk cId="2769234908" sldId="261"/>
        </pc:sldMkLst>
      </pc:sldChg>
      <pc:sldChg chg="del">
        <pc:chgData name="Ruaa Alnashash" userId="69cdf4eddd2710d7" providerId="LiveId" clId="{88440FF3-C40B-4F1F-A489-B21EF2F60905}" dt="2023-07-22T09:52:13.236" v="6329" actId="2696"/>
        <pc:sldMkLst>
          <pc:docMk/>
          <pc:sldMk cId="3885930307" sldId="262"/>
        </pc:sldMkLst>
      </pc:sldChg>
      <pc:sldChg chg="del">
        <pc:chgData name="Ruaa Alnashash" userId="69cdf4eddd2710d7" providerId="LiveId" clId="{88440FF3-C40B-4F1F-A489-B21EF2F60905}" dt="2023-07-22T09:52:17.012" v="6330" actId="2696"/>
        <pc:sldMkLst>
          <pc:docMk/>
          <pc:sldMk cId="1397172891" sldId="264"/>
        </pc:sldMkLst>
      </pc:sldChg>
      <pc:sldChg chg="del">
        <pc:chgData name="Ruaa Alnashash" userId="69cdf4eddd2710d7" providerId="LiveId" clId="{88440FF3-C40B-4F1F-A489-B21EF2F60905}" dt="2023-07-22T09:52:19.047" v="6331" actId="2696"/>
        <pc:sldMkLst>
          <pc:docMk/>
          <pc:sldMk cId="2749723432" sldId="265"/>
        </pc:sldMkLst>
      </pc:sldChg>
      <pc:sldChg chg="del">
        <pc:chgData name="Ruaa Alnashash" userId="69cdf4eddd2710d7" providerId="LiveId" clId="{88440FF3-C40B-4F1F-A489-B21EF2F60905}" dt="2023-07-22T09:52:21.415" v="6332" actId="2696"/>
        <pc:sldMkLst>
          <pc:docMk/>
          <pc:sldMk cId="3263492346" sldId="266"/>
        </pc:sldMkLst>
      </pc:sldChg>
      <pc:sldChg chg="del">
        <pc:chgData name="Ruaa Alnashash" userId="69cdf4eddd2710d7" providerId="LiveId" clId="{88440FF3-C40B-4F1F-A489-B21EF2F60905}" dt="2023-07-22T09:52:23.406" v="6333" actId="2696"/>
        <pc:sldMkLst>
          <pc:docMk/>
          <pc:sldMk cId="3401039615" sldId="267"/>
        </pc:sldMkLst>
      </pc:sldChg>
      <pc:sldChg chg="del">
        <pc:chgData name="Ruaa Alnashash" userId="69cdf4eddd2710d7" providerId="LiveId" clId="{88440FF3-C40B-4F1F-A489-B21EF2F60905}" dt="2023-07-22T09:52:25.944" v="6334" actId="2696"/>
        <pc:sldMkLst>
          <pc:docMk/>
          <pc:sldMk cId="3618688819" sldId="268"/>
        </pc:sldMkLst>
      </pc:sldChg>
      <pc:sldChg chg="del">
        <pc:chgData name="Ruaa Alnashash" userId="69cdf4eddd2710d7" providerId="LiveId" clId="{88440FF3-C40B-4F1F-A489-B21EF2F60905}" dt="2023-07-22T09:52:31.324" v="6336" actId="2696"/>
        <pc:sldMkLst>
          <pc:docMk/>
          <pc:sldMk cId="3909887335" sldId="269"/>
        </pc:sldMkLst>
      </pc:sldChg>
      <pc:sldChg chg="del">
        <pc:chgData name="Ruaa Alnashash" userId="69cdf4eddd2710d7" providerId="LiveId" clId="{88440FF3-C40B-4F1F-A489-B21EF2F60905}" dt="2023-07-22T09:52:38.295" v="6339" actId="2696"/>
        <pc:sldMkLst>
          <pc:docMk/>
          <pc:sldMk cId="3815565516" sldId="270"/>
        </pc:sldMkLst>
      </pc:sldChg>
      <pc:sldChg chg="del">
        <pc:chgData name="Ruaa Alnashash" userId="69cdf4eddd2710d7" providerId="LiveId" clId="{88440FF3-C40B-4F1F-A489-B21EF2F60905}" dt="2023-07-22T09:52:40.741" v="6340" actId="2696"/>
        <pc:sldMkLst>
          <pc:docMk/>
          <pc:sldMk cId="2502339007" sldId="271"/>
        </pc:sldMkLst>
      </pc:sldChg>
      <pc:sldChg chg="del">
        <pc:chgData name="Ruaa Alnashash" userId="69cdf4eddd2710d7" providerId="LiveId" clId="{88440FF3-C40B-4F1F-A489-B21EF2F60905}" dt="2023-07-22T09:52:42.703" v="6341" actId="2696"/>
        <pc:sldMkLst>
          <pc:docMk/>
          <pc:sldMk cId="974999612" sldId="272"/>
        </pc:sldMkLst>
      </pc:sldChg>
      <pc:sldChg chg="del">
        <pc:chgData name="Ruaa Alnashash" userId="69cdf4eddd2710d7" providerId="LiveId" clId="{88440FF3-C40B-4F1F-A489-B21EF2F60905}" dt="2023-07-22T09:52:56.308" v="6347" actId="2696"/>
        <pc:sldMkLst>
          <pc:docMk/>
          <pc:sldMk cId="3862273286" sldId="273"/>
        </pc:sldMkLst>
      </pc:sldChg>
      <pc:sldChg chg="del">
        <pc:chgData name="Ruaa Alnashash" userId="69cdf4eddd2710d7" providerId="LiveId" clId="{88440FF3-C40B-4F1F-A489-B21EF2F60905}" dt="2023-07-22T09:52:52.286" v="6345" actId="2696"/>
        <pc:sldMkLst>
          <pc:docMk/>
          <pc:sldMk cId="2218953542" sldId="274"/>
        </pc:sldMkLst>
      </pc:sldChg>
      <pc:sldChg chg="del">
        <pc:chgData name="Ruaa Alnashash" userId="69cdf4eddd2710d7" providerId="LiveId" clId="{88440FF3-C40B-4F1F-A489-B21EF2F60905}" dt="2023-07-22T09:52:54.267" v="6346" actId="2696"/>
        <pc:sldMkLst>
          <pc:docMk/>
          <pc:sldMk cId="2471580999" sldId="275"/>
        </pc:sldMkLst>
      </pc:sldChg>
      <pc:sldChg chg="del">
        <pc:chgData name="Ruaa Alnashash" userId="69cdf4eddd2710d7" providerId="LiveId" clId="{88440FF3-C40B-4F1F-A489-B21EF2F60905}" dt="2023-07-22T09:53:00.072" v="6349" actId="2696"/>
        <pc:sldMkLst>
          <pc:docMk/>
          <pc:sldMk cId="141256796" sldId="277"/>
        </pc:sldMkLst>
      </pc:sldChg>
      <pc:sldChg chg="del">
        <pc:chgData name="Ruaa Alnashash" userId="69cdf4eddd2710d7" providerId="LiveId" clId="{88440FF3-C40B-4F1F-A489-B21EF2F60905}" dt="2023-07-22T09:53:02.120" v="6350" actId="2696"/>
        <pc:sldMkLst>
          <pc:docMk/>
          <pc:sldMk cId="1269101603" sldId="278"/>
        </pc:sldMkLst>
      </pc:sldChg>
      <pc:sldChg chg="del">
        <pc:chgData name="Ruaa Alnashash" userId="69cdf4eddd2710d7" providerId="LiveId" clId="{88440FF3-C40B-4F1F-A489-B21EF2F60905}" dt="2023-07-22T09:53:14.007" v="6356" actId="2696"/>
        <pc:sldMkLst>
          <pc:docMk/>
          <pc:sldMk cId="1588259983" sldId="279"/>
        </pc:sldMkLst>
      </pc:sldChg>
      <pc:sldChg chg="del">
        <pc:chgData name="Ruaa Alnashash" userId="69cdf4eddd2710d7" providerId="LiveId" clId="{88440FF3-C40B-4F1F-A489-B21EF2F60905}" dt="2023-07-22T09:53:16.198" v="6357" actId="2696"/>
        <pc:sldMkLst>
          <pc:docMk/>
          <pc:sldMk cId="1027332115" sldId="281"/>
        </pc:sldMkLst>
      </pc:sldChg>
      <pc:sldChg chg="del">
        <pc:chgData name="Ruaa Alnashash" userId="69cdf4eddd2710d7" providerId="LiveId" clId="{88440FF3-C40B-4F1F-A489-B21EF2F60905}" dt="2023-07-22T09:53:17.981" v="6358" actId="2696"/>
        <pc:sldMkLst>
          <pc:docMk/>
          <pc:sldMk cId="3978346624" sldId="282"/>
        </pc:sldMkLst>
      </pc:sldChg>
      <pc:sldChg chg="del">
        <pc:chgData name="Ruaa Alnashash" userId="69cdf4eddd2710d7" providerId="LiveId" clId="{88440FF3-C40B-4F1F-A489-B21EF2F60905}" dt="2023-07-22T09:51:49.897" v="6320" actId="2696"/>
        <pc:sldMkLst>
          <pc:docMk/>
          <pc:sldMk cId="1808969003" sldId="283"/>
        </pc:sldMkLst>
      </pc:sldChg>
      <pc:sldChg chg="del">
        <pc:chgData name="Ruaa Alnashash" userId="69cdf4eddd2710d7" providerId="LiveId" clId="{88440FF3-C40B-4F1F-A489-B21EF2F60905}" dt="2023-07-22T09:51:45.922" v="6319" actId="2696"/>
        <pc:sldMkLst>
          <pc:docMk/>
          <pc:sldMk cId="1350459489" sldId="284"/>
        </pc:sldMkLst>
      </pc:sldChg>
      <pc:sldChg chg="del">
        <pc:chgData name="Ruaa Alnashash" userId="69cdf4eddd2710d7" providerId="LiveId" clId="{88440FF3-C40B-4F1F-A489-B21EF2F60905}" dt="2023-07-22T09:51:43.565" v="6318" actId="2696"/>
        <pc:sldMkLst>
          <pc:docMk/>
          <pc:sldMk cId="1769555237" sldId="285"/>
        </pc:sldMkLst>
      </pc:sldChg>
      <pc:sldChg chg="addSp modSp mod ord">
        <pc:chgData name="Ruaa Alnashash" userId="69cdf4eddd2710d7" providerId="LiveId" clId="{88440FF3-C40B-4F1F-A489-B21EF2F60905}" dt="2023-07-22T09:51:53.283" v="6322"/>
        <pc:sldMkLst>
          <pc:docMk/>
          <pc:sldMk cId="3063030933" sldId="286"/>
        </pc:sldMkLst>
        <pc:spChg chg="add mod">
          <ac:chgData name="Ruaa Alnashash" userId="69cdf4eddd2710d7" providerId="LiveId" clId="{88440FF3-C40B-4F1F-A489-B21EF2F60905}" dt="2023-07-22T09:51:26.926" v="6315" actId="1076"/>
          <ac:spMkLst>
            <pc:docMk/>
            <pc:sldMk cId="3063030933" sldId="286"/>
            <ac:spMk id="4" creationId="{9C512485-E5B5-1083-4338-DB7FB6E55E71}"/>
          </ac:spMkLst>
        </pc:spChg>
      </pc:sldChg>
      <pc:sldChg chg="addSp delSp modSp mod">
        <pc:chgData name="Ruaa Alnashash" userId="69cdf4eddd2710d7" providerId="LiveId" clId="{88440FF3-C40B-4F1F-A489-B21EF2F60905}" dt="2023-07-21T21:42:42.118" v="1210" actId="20577"/>
        <pc:sldMkLst>
          <pc:docMk/>
          <pc:sldMk cId="2133872354" sldId="288"/>
        </pc:sldMkLst>
        <pc:spChg chg="add mod">
          <ac:chgData name="Ruaa Alnashash" userId="69cdf4eddd2710d7" providerId="LiveId" clId="{88440FF3-C40B-4F1F-A489-B21EF2F60905}" dt="2023-07-21T21:38:44.441" v="1071" actId="20577"/>
          <ac:spMkLst>
            <pc:docMk/>
            <pc:sldMk cId="2133872354" sldId="288"/>
            <ac:spMk id="3" creationId="{9DA56858-640A-23B9-2107-97DE23583F2A}"/>
          </ac:spMkLst>
        </pc:spChg>
        <pc:spChg chg="add mod">
          <ac:chgData name="Ruaa Alnashash" userId="69cdf4eddd2710d7" providerId="LiveId" clId="{88440FF3-C40B-4F1F-A489-B21EF2F60905}" dt="2023-07-21T21:38:35.061" v="1069" actId="20577"/>
          <ac:spMkLst>
            <pc:docMk/>
            <pc:sldMk cId="2133872354" sldId="288"/>
            <ac:spMk id="4" creationId="{2F8CA5AD-CE0B-1EA2-B232-B6263A65B7BF}"/>
          </ac:spMkLst>
        </pc:spChg>
        <pc:spChg chg="add mod">
          <ac:chgData name="Ruaa Alnashash" userId="69cdf4eddd2710d7" providerId="LiveId" clId="{88440FF3-C40B-4F1F-A489-B21EF2F60905}" dt="2023-07-21T21:38:25.398" v="1065" actId="20577"/>
          <ac:spMkLst>
            <pc:docMk/>
            <pc:sldMk cId="2133872354" sldId="288"/>
            <ac:spMk id="5" creationId="{A258B32A-4ECF-CE84-605D-D16F5B67FAE2}"/>
          </ac:spMkLst>
        </pc:spChg>
        <pc:spChg chg="add mod">
          <ac:chgData name="Ruaa Alnashash" userId="69cdf4eddd2710d7" providerId="LiveId" clId="{88440FF3-C40B-4F1F-A489-B21EF2F60905}" dt="2023-07-21T21:38:06.995" v="1061" actId="20577"/>
          <ac:spMkLst>
            <pc:docMk/>
            <pc:sldMk cId="2133872354" sldId="288"/>
            <ac:spMk id="6" creationId="{9DEA9349-51F3-2431-718D-5F68F61E3E9B}"/>
          </ac:spMkLst>
        </pc:spChg>
        <pc:spChg chg="add mod">
          <ac:chgData name="Ruaa Alnashash" userId="69cdf4eddd2710d7" providerId="LiveId" clId="{88440FF3-C40B-4F1F-A489-B21EF2F60905}" dt="2023-07-21T21:39:43.046" v="1077" actId="1076"/>
          <ac:spMkLst>
            <pc:docMk/>
            <pc:sldMk cId="2133872354" sldId="288"/>
            <ac:spMk id="7" creationId="{A6A119C9-83E9-3DEE-3706-769AA5D325F1}"/>
          </ac:spMkLst>
        </pc:spChg>
        <pc:spChg chg="add del mod">
          <ac:chgData name="Ruaa Alnashash" userId="69cdf4eddd2710d7" providerId="LiveId" clId="{88440FF3-C40B-4F1F-A489-B21EF2F60905}" dt="2023-07-21T21:42:42.118" v="1210" actId="20577"/>
          <ac:spMkLst>
            <pc:docMk/>
            <pc:sldMk cId="2133872354" sldId="288"/>
            <ac:spMk id="8" creationId="{0FB38475-1577-A1F8-2E64-8D67F5CEEC73}"/>
          </ac:spMkLst>
        </pc:spChg>
        <pc:spChg chg="mod">
          <ac:chgData name="Ruaa Alnashash" userId="69cdf4eddd2710d7" providerId="LiveId" clId="{88440FF3-C40B-4F1F-A489-B21EF2F60905}" dt="2023-07-21T21:40:32.497" v="1121" actId="20577"/>
          <ac:spMkLst>
            <pc:docMk/>
            <pc:sldMk cId="2133872354" sldId="288"/>
            <ac:spMk id="4098" creationId="{00000000-0000-0000-0000-000000000000}"/>
          </ac:spMkLst>
        </pc:spChg>
        <pc:picChg chg="mod">
          <ac:chgData name="Ruaa Alnashash" userId="69cdf4eddd2710d7" providerId="LiveId" clId="{88440FF3-C40B-4F1F-A489-B21EF2F60905}" dt="2023-07-21T21:39:35.175" v="1075" actId="14100"/>
          <ac:picMkLst>
            <pc:docMk/>
            <pc:sldMk cId="2133872354" sldId="288"/>
            <ac:picMk id="4099" creationId="{00000000-0000-0000-0000-000000000000}"/>
          </ac:picMkLst>
        </pc:picChg>
      </pc:sldChg>
      <pc:sldChg chg="addSp delSp modSp mod">
        <pc:chgData name="Ruaa Alnashash" userId="69cdf4eddd2710d7" providerId="LiveId" clId="{88440FF3-C40B-4F1F-A489-B21EF2F60905}" dt="2023-07-21T21:55:06.201" v="1437"/>
        <pc:sldMkLst>
          <pc:docMk/>
          <pc:sldMk cId="427209709" sldId="289"/>
        </pc:sldMkLst>
        <pc:spChg chg="add del mod">
          <ac:chgData name="Ruaa Alnashash" userId="69cdf4eddd2710d7" providerId="LiveId" clId="{88440FF3-C40B-4F1F-A489-B21EF2F60905}" dt="2023-07-21T21:48:49.594" v="1275"/>
          <ac:spMkLst>
            <pc:docMk/>
            <pc:sldMk cId="427209709" sldId="289"/>
            <ac:spMk id="4" creationId="{C6939681-1D3B-DBD4-79B5-9465580CD1D4}"/>
          </ac:spMkLst>
        </pc:spChg>
        <pc:spChg chg="add mod">
          <ac:chgData name="Ruaa Alnashash" userId="69cdf4eddd2710d7" providerId="LiveId" clId="{88440FF3-C40B-4F1F-A489-B21EF2F60905}" dt="2023-07-21T21:49:44.294" v="1302" actId="1076"/>
          <ac:spMkLst>
            <pc:docMk/>
            <pc:sldMk cId="427209709" sldId="289"/>
            <ac:spMk id="5" creationId="{CB3828FC-4173-8AF1-199A-D8F48277087D}"/>
          </ac:spMkLst>
        </pc:spChg>
        <pc:spChg chg="add mod">
          <ac:chgData name="Ruaa Alnashash" userId="69cdf4eddd2710d7" providerId="LiveId" clId="{88440FF3-C40B-4F1F-A489-B21EF2F60905}" dt="2023-07-21T21:51:42.896" v="1335" actId="14100"/>
          <ac:spMkLst>
            <pc:docMk/>
            <pc:sldMk cId="427209709" sldId="289"/>
            <ac:spMk id="6" creationId="{DCA10614-779E-8A06-A1C4-D41BEDA4C11E}"/>
          </ac:spMkLst>
        </pc:spChg>
        <pc:spChg chg="add mod">
          <ac:chgData name="Ruaa Alnashash" userId="69cdf4eddd2710d7" providerId="LiveId" clId="{88440FF3-C40B-4F1F-A489-B21EF2F60905}" dt="2023-07-21T21:55:06.201" v="1437"/>
          <ac:spMkLst>
            <pc:docMk/>
            <pc:sldMk cId="427209709" sldId="289"/>
            <ac:spMk id="7" creationId="{E06CC47D-89BE-F0DA-C56C-F3B16C606CAE}"/>
          </ac:spMkLst>
        </pc:spChg>
        <pc:spChg chg="mod">
          <ac:chgData name="Ruaa Alnashash" userId="69cdf4eddd2710d7" providerId="LiveId" clId="{88440FF3-C40B-4F1F-A489-B21EF2F60905}" dt="2023-07-21T21:50:03.871" v="1304"/>
          <ac:spMkLst>
            <pc:docMk/>
            <pc:sldMk cId="427209709" sldId="289"/>
            <ac:spMk id="8195" creationId="{00000000-0000-0000-0000-000000000000}"/>
          </ac:spMkLst>
        </pc:spChg>
      </pc:sldChg>
      <pc:sldChg chg="addSp modSp mod">
        <pc:chgData name="Ruaa Alnashash" userId="69cdf4eddd2710d7" providerId="LiveId" clId="{88440FF3-C40B-4F1F-A489-B21EF2F60905}" dt="2023-07-22T06:47:43.509" v="2858" actId="14100"/>
        <pc:sldMkLst>
          <pc:docMk/>
          <pc:sldMk cId="4086954457" sldId="291"/>
        </pc:sldMkLst>
        <pc:spChg chg="add mod">
          <ac:chgData name="Ruaa Alnashash" userId="69cdf4eddd2710d7" providerId="LiveId" clId="{88440FF3-C40B-4F1F-A489-B21EF2F60905}" dt="2023-07-22T06:38:47.124" v="2682" actId="1076"/>
          <ac:spMkLst>
            <pc:docMk/>
            <pc:sldMk cId="4086954457" sldId="291"/>
            <ac:spMk id="3" creationId="{1826C6F5-F040-3B3A-31AC-B0FD7FDA32AC}"/>
          </ac:spMkLst>
        </pc:spChg>
        <pc:spChg chg="add mod">
          <ac:chgData name="Ruaa Alnashash" userId="69cdf4eddd2710d7" providerId="LiveId" clId="{88440FF3-C40B-4F1F-A489-B21EF2F60905}" dt="2023-07-22T06:47:43.509" v="2858" actId="14100"/>
          <ac:spMkLst>
            <pc:docMk/>
            <pc:sldMk cId="4086954457" sldId="291"/>
            <ac:spMk id="4" creationId="{33F1ECB9-8793-E958-FF64-B40E15C8A6EC}"/>
          </ac:spMkLst>
        </pc:spChg>
        <pc:spChg chg="mod">
          <ac:chgData name="Ruaa Alnashash" userId="69cdf4eddd2710d7" providerId="LiveId" clId="{88440FF3-C40B-4F1F-A489-B21EF2F60905}" dt="2023-07-22T06:33:39.203" v="2428" actId="207"/>
          <ac:spMkLst>
            <pc:docMk/>
            <pc:sldMk cId="4086954457" sldId="291"/>
            <ac:spMk id="12291" creationId="{00000000-0000-0000-0000-000000000000}"/>
          </ac:spMkLst>
        </pc:spChg>
      </pc:sldChg>
      <pc:sldChg chg="addSp delSp modSp mod">
        <pc:chgData name="Ruaa Alnashash" userId="69cdf4eddd2710d7" providerId="LiveId" clId="{88440FF3-C40B-4F1F-A489-B21EF2F60905}" dt="2023-07-22T09:54:26.986" v="6362" actId="21"/>
        <pc:sldMkLst>
          <pc:docMk/>
          <pc:sldMk cId="1249277086" sldId="293"/>
        </pc:sldMkLst>
        <pc:spChg chg="mod">
          <ac:chgData name="Ruaa Alnashash" userId="69cdf4eddd2710d7" providerId="LiveId" clId="{88440FF3-C40B-4F1F-A489-B21EF2F60905}" dt="2023-07-22T08:35:02.554" v="5099" actId="113"/>
          <ac:spMkLst>
            <pc:docMk/>
            <pc:sldMk cId="1249277086" sldId="293"/>
            <ac:spMk id="2" creationId="{00000000-0000-0000-0000-000000000000}"/>
          </ac:spMkLst>
        </pc:spChg>
        <pc:spChg chg="add del mod">
          <ac:chgData name="Ruaa Alnashash" userId="69cdf4eddd2710d7" providerId="LiveId" clId="{88440FF3-C40B-4F1F-A489-B21EF2F60905}" dt="2023-07-22T09:54:26.986" v="6362" actId="21"/>
          <ac:spMkLst>
            <pc:docMk/>
            <pc:sldMk cId="1249277086" sldId="293"/>
            <ac:spMk id="3" creationId="{56D4E246-8C1F-DA9A-F4A3-0A8A627082D0}"/>
          </ac:spMkLst>
        </pc:spChg>
      </pc:sldChg>
      <pc:sldChg chg="addSp modSp mod">
        <pc:chgData name="Ruaa Alnashash" userId="69cdf4eddd2710d7" providerId="LiveId" clId="{88440FF3-C40B-4F1F-A489-B21EF2F60905}" dt="2023-07-22T08:54:46.719" v="5628" actId="1076"/>
        <pc:sldMkLst>
          <pc:docMk/>
          <pc:sldMk cId="4289608596" sldId="296"/>
        </pc:sldMkLst>
        <pc:spChg chg="add mod">
          <ac:chgData name="Ruaa Alnashash" userId="69cdf4eddd2710d7" providerId="LiveId" clId="{88440FF3-C40B-4F1F-A489-B21EF2F60905}" dt="2023-07-22T08:54:46.719" v="5628" actId="1076"/>
          <ac:spMkLst>
            <pc:docMk/>
            <pc:sldMk cId="4289608596" sldId="296"/>
            <ac:spMk id="3" creationId="{6BC24D5A-52D2-6A1C-2BAC-E01BBF00835A}"/>
          </ac:spMkLst>
        </pc:spChg>
        <pc:spChg chg="mod">
          <ac:chgData name="Ruaa Alnashash" userId="69cdf4eddd2710d7" providerId="LiveId" clId="{88440FF3-C40B-4F1F-A489-B21EF2F60905}" dt="2023-07-22T08:46:47.030" v="5397" actId="5793"/>
          <ac:spMkLst>
            <pc:docMk/>
            <pc:sldMk cId="4289608596" sldId="296"/>
            <ac:spMk id="19459" creationId="{00000000-0000-0000-0000-000000000000}"/>
          </ac:spMkLst>
        </pc:spChg>
      </pc:sldChg>
      <pc:sldChg chg="addSp modSp mod">
        <pc:chgData name="Ruaa Alnashash" userId="69cdf4eddd2710d7" providerId="LiveId" clId="{88440FF3-C40B-4F1F-A489-B21EF2F60905}" dt="2023-07-22T09:47:07.820" v="6203" actId="1076"/>
        <pc:sldMkLst>
          <pc:docMk/>
          <pc:sldMk cId="2002203896" sldId="298"/>
        </pc:sldMkLst>
        <pc:spChg chg="add mod">
          <ac:chgData name="Ruaa Alnashash" userId="69cdf4eddd2710d7" providerId="LiveId" clId="{88440FF3-C40B-4F1F-A489-B21EF2F60905}" dt="2023-07-22T09:46:30.398" v="6192" actId="1076"/>
          <ac:spMkLst>
            <pc:docMk/>
            <pc:sldMk cId="2002203896" sldId="298"/>
            <ac:spMk id="4" creationId="{588B2393-54AB-8B7C-9D38-A27A4ECC054F}"/>
          </ac:spMkLst>
        </pc:spChg>
        <pc:spChg chg="add mod">
          <ac:chgData name="Ruaa Alnashash" userId="69cdf4eddd2710d7" providerId="LiveId" clId="{88440FF3-C40B-4F1F-A489-B21EF2F60905}" dt="2023-07-22T09:47:07.820" v="6203" actId="1076"/>
          <ac:spMkLst>
            <pc:docMk/>
            <pc:sldMk cId="2002203896" sldId="298"/>
            <ac:spMk id="7" creationId="{570ABDF8-E8B9-17B3-CD1D-1DE66C8022EF}"/>
          </ac:spMkLst>
        </pc:spChg>
        <pc:picChg chg="mod">
          <ac:chgData name="Ruaa Alnashash" userId="69cdf4eddd2710d7" providerId="LiveId" clId="{88440FF3-C40B-4F1F-A489-B21EF2F60905}" dt="2023-07-22T09:46:42.941" v="6195" actId="1076"/>
          <ac:picMkLst>
            <pc:docMk/>
            <pc:sldMk cId="2002203896" sldId="298"/>
            <ac:picMk id="35843" creationId="{00000000-0000-0000-0000-000000000000}"/>
          </ac:picMkLst>
        </pc:picChg>
        <pc:cxnChg chg="add mod">
          <ac:chgData name="Ruaa Alnashash" userId="69cdf4eddd2710d7" providerId="LiveId" clId="{88440FF3-C40B-4F1F-A489-B21EF2F60905}" dt="2023-07-22T09:46:47.308" v="6197" actId="1076"/>
          <ac:cxnSpMkLst>
            <pc:docMk/>
            <pc:sldMk cId="2002203896" sldId="298"/>
            <ac:cxnSpMk id="6" creationId="{A4F030B2-BF57-8AB4-4794-0F2A1245BBCB}"/>
          </ac:cxnSpMkLst>
        </pc:cxnChg>
      </pc:sldChg>
      <pc:sldChg chg="modSp mod">
        <pc:chgData name="Ruaa Alnashash" userId="69cdf4eddd2710d7" providerId="LiveId" clId="{88440FF3-C40B-4F1F-A489-B21EF2F60905}" dt="2023-07-22T09:56:35.577" v="6373" actId="121"/>
        <pc:sldMkLst>
          <pc:docMk/>
          <pc:sldMk cId="1821852326" sldId="299"/>
        </pc:sldMkLst>
        <pc:spChg chg="mod">
          <ac:chgData name="Ruaa Alnashash" userId="69cdf4eddd2710d7" providerId="LiveId" clId="{88440FF3-C40B-4F1F-A489-B21EF2F60905}" dt="2023-07-22T09:56:35.577" v="6373" actId="121"/>
          <ac:spMkLst>
            <pc:docMk/>
            <pc:sldMk cId="1821852326" sldId="299"/>
            <ac:spMk id="36866" creationId="{00000000-0000-0000-0000-000000000000}"/>
          </ac:spMkLst>
        </pc:spChg>
      </pc:sldChg>
      <pc:sldChg chg="modSp mod">
        <pc:chgData name="Ruaa Alnashash" userId="69cdf4eddd2710d7" providerId="LiveId" clId="{88440FF3-C40B-4F1F-A489-B21EF2F60905}" dt="2023-07-22T09:55:17.778" v="6363" actId="255"/>
        <pc:sldMkLst>
          <pc:docMk/>
          <pc:sldMk cId="233680674" sldId="300"/>
        </pc:sldMkLst>
        <pc:spChg chg="mod">
          <ac:chgData name="Ruaa Alnashash" userId="69cdf4eddd2710d7" providerId="LiveId" clId="{88440FF3-C40B-4F1F-A489-B21EF2F60905}" dt="2023-07-22T09:55:17.778" v="6363" actId="255"/>
          <ac:spMkLst>
            <pc:docMk/>
            <pc:sldMk cId="233680674" sldId="300"/>
            <ac:spMk id="40963" creationId="{00000000-0000-0000-0000-000000000000}"/>
          </ac:spMkLst>
        </pc:spChg>
      </pc:sldChg>
      <pc:sldChg chg="addSp delSp modSp mod">
        <pc:chgData name="Ruaa Alnashash" userId="69cdf4eddd2710d7" providerId="LiveId" clId="{88440FF3-C40B-4F1F-A489-B21EF2F60905}" dt="2023-07-22T09:49:40.760" v="6259" actId="1076"/>
        <pc:sldMkLst>
          <pc:docMk/>
          <pc:sldMk cId="3131610352" sldId="302"/>
        </pc:sldMkLst>
        <pc:spChg chg="add del mod">
          <ac:chgData name="Ruaa Alnashash" userId="69cdf4eddd2710d7" providerId="LiveId" clId="{88440FF3-C40B-4F1F-A489-B21EF2F60905}" dt="2023-07-22T09:49:11.348" v="6226"/>
          <ac:spMkLst>
            <pc:docMk/>
            <pc:sldMk cId="3131610352" sldId="302"/>
            <ac:spMk id="3" creationId="{1F9C997B-129E-D784-3B98-090CF955192D}"/>
          </ac:spMkLst>
        </pc:spChg>
        <pc:spChg chg="add mod">
          <ac:chgData name="Ruaa Alnashash" userId="69cdf4eddd2710d7" providerId="LiveId" clId="{88440FF3-C40B-4F1F-A489-B21EF2F60905}" dt="2023-07-22T09:49:40.760" v="6259" actId="1076"/>
          <ac:spMkLst>
            <pc:docMk/>
            <pc:sldMk cId="3131610352" sldId="302"/>
            <ac:spMk id="4" creationId="{623F0156-2346-F760-3B1C-7DF3206425B1}"/>
          </ac:spMkLst>
        </pc:spChg>
      </pc:sldChg>
      <pc:sldChg chg="addSp delSp modSp mod">
        <pc:chgData name="Ruaa Alnashash" userId="69cdf4eddd2710d7" providerId="LiveId" clId="{88440FF3-C40B-4F1F-A489-B21EF2F60905}" dt="2023-07-22T06:14:46.024" v="2352" actId="21"/>
        <pc:sldMkLst>
          <pc:docMk/>
          <pc:sldMk cId="4212416568" sldId="303"/>
        </pc:sldMkLst>
        <pc:spChg chg="add del mod">
          <ac:chgData name="Ruaa Alnashash" userId="69cdf4eddd2710d7" providerId="LiveId" clId="{88440FF3-C40B-4F1F-A489-B21EF2F60905}" dt="2023-07-22T06:14:30.221" v="2348" actId="21"/>
          <ac:spMkLst>
            <pc:docMk/>
            <pc:sldMk cId="4212416568" sldId="303"/>
            <ac:spMk id="3" creationId="{59EB4CED-0C12-53C3-02B1-AB946F9A3E80}"/>
          </ac:spMkLst>
        </pc:spChg>
        <pc:spChg chg="add mod">
          <ac:chgData name="Ruaa Alnashash" userId="69cdf4eddd2710d7" providerId="LiveId" clId="{88440FF3-C40B-4F1F-A489-B21EF2F60905}" dt="2023-07-22T06:14:46.024" v="2352" actId="21"/>
          <ac:spMkLst>
            <pc:docMk/>
            <pc:sldMk cId="4212416568" sldId="303"/>
            <ac:spMk id="5" creationId="{6C632DAE-6DBC-EBC0-C880-975994B97130}"/>
          </ac:spMkLst>
        </pc:spChg>
        <pc:spChg chg="add del mod">
          <ac:chgData name="Ruaa Alnashash" userId="69cdf4eddd2710d7" providerId="LiveId" clId="{88440FF3-C40B-4F1F-A489-B21EF2F60905}" dt="2023-07-22T06:14:46.024" v="2352" actId="21"/>
          <ac:spMkLst>
            <pc:docMk/>
            <pc:sldMk cId="4212416568" sldId="303"/>
            <ac:spMk id="55298" creationId="{00000000-0000-0000-0000-000000000000}"/>
          </ac:spMkLst>
        </pc:spChg>
      </pc:sldChg>
      <pc:sldChg chg="del">
        <pc:chgData name="Ruaa Alnashash" userId="69cdf4eddd2710d7" providerId="LiveId" clId="{88440FF3-C40B-4F1F-A489-B21EF2F60905}" dt="2023-07-22T09:52:11.321" v="6328" actId="2696"/>
        <pc:sldMkLst>
          <pc:docMk/>
          <pc:sldMk cId="1746921418" sldId="304"/>
        </pc:sldMkLst>
      </pc:sldChg>
      <pc:sldChg chg="del">
        <pc:chgData name="Ruaa Alnashash" userId="69cdf4eddd2710d7" providerId="LiveId" clId="{88440FF3-C40B-4F1F-A489-B21EF2F60905}" dt="2023-07-22T09:52:33.318" v="6337" actId="2696"/>
        <pc:sldMkLst>
          <pc:docMk/>
          <pc:sldMk cId="1184101892" sldId="305"/>
        </pc:sldMkLst>
      </pc:sldChg>
      <pc:sldChg chg="del">
        <pc:chgData name="Ruaa Alnashash" userId="69cdf4eddd2710d7" providerId="LiveId" clId="{88440FF3-C40B-4F1F-A489-B21EF2F60905}" dt="2023-07-22T09:52:35.529" v="6338" actId="2696"/>
        <pc:sldMkLst>
          <pc:docMk/>
          <pc:sldMk cId="3167041628" sldId="307"/>
        </pc:sldMkLst>
      </pc:sldChg>
      <pc:sldChg chg="del">
        <pc:chgData name="Ruaa Alnashash" userId="69cdf4eddd2710d7" providerId="LiveId" clId="{88440FF3-C40B-4F1F-A489-B21EF2F60905}" dt="2023-07-22T09:52:27.846" v="6335" actId="2696"/>
        <pc:sldMkLst>
          <pc:docMk/>
          <pc:sldMk cId="3181892412" sldId="308"/>
        </pc:sldMkLst>
      </pc:sldChg>
      <pc:sldChg chg="del">
        <pc:chgData name="Ruaa Alnashash" userId="69cdf4eddd2710d7" providerId="LiveId" clId="{88440FF3-C40B-4F1F-A489-B21EF2F60905}" dt="2023-07-22T09:52:44.743" v="6342" actId="2696"/>
        <pc:sldMkLst>
          <pc:docMk/>
          <pc:sldMk cId="528203185" sldId="309"/>
        </pc:sldMkLst>
      </pc:sldChg>
      <pc:sldChg chg="del">
        <pc:chgData name="Ruaa Alnashash" userId="69cdf4eddd2710d7" providerId="LiveId" clId="{88440FF3-C40B-4F1F-A489-B21EF2F60905}" dt="2023-07-22T09:52:47.825" v="6343" actId="2696"/>
        <pc:sldMkLst>
          <pc:docMk/>
          <pc:sldMk cId="3979127254" sldId="310"/>
        </pc:sldMkLst>
      </pc:sldChg>
      <pc:sldChg chg="del">
        <pc:chgData name="Ruaa Alnashash" userId="69cdf4eddd2710d7" providerId="LiveId" clId="{88440FF3-C40B-4F1F-A489-B21EF2F60905}" dt="2023-07-22T09:52:50.224" v="6344" actId="2696"/>
        <pc:sldMkLst>
          <pc:docMk/>
          <pc:sldMk cId="2315660473" sldId="311"/>
        </pc:sldMkLst>
      </pc:sldChg>
      <pc:sldChg chg="del">
        <pc:chgData name="Ruaa Alnashash" userId="69cdf4eddd2710d7" providerId="LiveId" clId="{88440FF3-C40B-4F1F-A489-B21EF2F60905}" dt="2023-07-22T09:52:58.104" v="6348" actId="2696"/>
        <pc:sldMkLst>
          <pc:docMk/>
          <pc:sldMk cId="3529061794" sldId="312"/>
        </pc:sldMkLst>
      </pc:sldChg>
      <pc:sldChg chg="del">
        <pc:chgData name="Ruaa Alnashash" userId="69cdf4eddd2710d7" providerId="LiveId" clId="{88440FF3-C40B-4F1F-A489-B21EF2F60905}" dt="2023-07-22T09:53:04.135" v="6351" actId="2696"/>
        <pc:sldMkLst>
          <pc:docMk/>
          <pc:sldMk cId="571539635" sldId="313"/>
        </pc:sldMkLst>
      </pc:sldChg>
      <pc:sldChg chg="del">
        <pc:chgData name="Ruaa Alnashash" userId="69cdf4eddd2710d7" providerId="LiveId" clId="{88440FF3-C40B-4F1F-A489-B21EF2F60905}" dt="2023-07-22T09:51:37.418" v="6316" actId="2696"/>
        <pc:sldMkLst>
          <pc:docMk/>
          <pc:sldMk cId="2172741318" sldId="314"/>
        </pc:sldMkLst>
      </pc:sldChg>
      <pc:sldChg chg="del">
        <pc:chgData name="Ruaa Alnashash" userId="69cdf4eddd2710d7" providerId="LiveId" clId="{88440FF3-C40B-4F1F-A489-B21EF2F60905}" dt="2023-07-22T09:53:06.160" v="6352" actId="2696"/>
        <pc:sldMkLst>
          <pc:docMk/>
          <pc:sldMk cId="1529297884" sldId="315"/>
        </pc:sldMkLst>
      </pc:sldChg>
      <pc:sldChg chg="del">
        <pc:chgData name="Ruaa Alnashash" userId="69cdf4eddd2710d7" providerId="LiveId" clId="{88440FF3-C40B-4F1F-A489-B21EF2F60905}" dt="2023-07-22T09:53:08.451" v="6353" actId="2696"/>
        <pc:sldMkLst>
          <pc:docMk/>
          <pc:sldMk cId="1409107670" sldId="316"/>
        </pc:sldMkLst>
      </pc:sldChg>
      <pc:sldChg chg="del">
        <pc:chgData name="Ruaa Alnashash" userId="69cdf4eddd2710d7" providerId="LiveId" clId="{88440FF3-C40B-4F1F-A489-B21EF2F60905}" dt="2023-07-22T09:53:10.255" v="6354" actId="2696"/>
        <pc:sldMkLst>
          <pc:docMk/>
          <pc:sldMk cId="277990242" sldId="317"/>
        </pc:sldMkLst>
      </pc:sldChg>
      <pc:sldChg chg="del">
        <pc:chgData name="Ruaa Alnashash" userId="69cdf4eddd2710d7" providerId="LiveId" clId="{88440FF3-C40B-4F1F-A489-B21EF2F60905}" dt="2023-07-22T09:53:12.047" v="6355" actId="2696"/>
        <pc:sldMkLst>
          <pc:docMk/>
          <pc:sldMk cId="3907288592" sldId="318"/>
        </pc:sldMkLst>
      </pc:sldChg>
      <pc:sldChg chg="del">
        <pc:chgData name="Ruaa Alnashash" userId="69cdf4eddd2710d7" providerId="LiveId" clId="{88440FF3-C40B-4F1F-A489-B21EF2F60905}" dt="2023-07-22T09:53:19.988" v="6359" actId="2696"/>
        <pc:sldMkLst>
          <pc:docMk/>
          <pc:sldMk cId="347710753" sldId="319"/>
        </pc:sldMkLst>
      </pc:sldChg>
      <pc:sldChg chg="del">
        <pc:chgData name="Ruaa Alnashash" userId="69cdf4eddd2710d7" providerId="LiveId" clId="{88440FF3-C40B-4F1F-A489-B21EF2F60905}" dt="2023-07-22T09:51:40.151" v="6317" actId="2696"/>
        <pc:sldMkLst>
          <pc:docMk/>
          <pc:sldMk cId="1879284317" sldId="320"/>
        </pc:sldMkLst>
      </pc:sldChg>
      <pc:sldChg chg="addSp delSp modSp mod">
        <pc:chgData name="Ruaa Alnashash" userId="69cdf4eddd2710d7" providerId="LiveId" clId="{88440FF3-C40B-4F1F-A489-B21EF2F60905}" dt="2023-07-21T21:28:34.534" v="786" actId="1076"/>
        <pc:sldMkLst>
          <pc:docMk/>
          <pc:sldMk cId="2459894116" sldId="321"/>
        </pc:sldMkLst>
        <pc:spChg chg="mod">
          <ac:chgData name="Ruaa Alnashash" userId="69cdf4eddd2710d7" providerId="LiveId" clId="{88440FF3-C40B-4F1F-A489-B21EF2F60905}" dt="2023-07-21T21:19:44.365" v="650" actId="20577"/>
          <ac:spMkLst>
            <pc:docMk/>
            <pc:sldMk cId="2459894116" sldId="321"/>
            <ac:spMk id="3" creationId="{00000000-0000-0000-0000-000000000000}"/>
          </ac:spMkLst>
        </pc:spChg>
        <pc:spChg chg="add mod">
          <ac:chgData name="Ruaa Alnashash" userId="69cdf4eddd2710d7" providerId="LiveId" clId="{88440FF3-C40B-4F1F-A489-B21EF2F60905}" dt="2023-07-21T21:06:39.141" v="331" actId="1076"/>
          <ac:spMkLst>
            <pc:docMk/>
            <pc:sldMk cId="2459894116" sldId="321"/>
            <ac:spMk id="5" creationId="{E087B282-A284-8EEA-42A9-441C57FC0B42}"/>
          </ac:spMkLst>
        </pc:spChg>
        <pc:spChg chg="add mod">
          <ac:chgData name="Ruaa Alnashash" userId="69cdf4eddd2710d7" providerId="LiveId" clId="{88440FF3-C40B-4F1F-A489-B21EF2F60905}" dt="2023-07-21T21:21:20.743" v="668" actId="20577"/>
          <ac:spMkLst>
            <pc:docMk/>
            <pc:sldMk cId="2459894116" sldId="321"/>
            <ac:spMk id="6" creationId="{EF27F1D0-6E92-8BDB-74A4-0C665EBBE813}"/>
          </ac:spMkLst>
        </pc:spChg>
        <pc:spChg chg="add mod">
          <ac:chgData name="Ruaa Alnashash" userId="69cdf4eddd2710d7" providerId="LiveId" clId="{88440FF3-C40B-4F1F-A489-B21EF2F60905}" dt="2023-07-21T21:24:35.295" v="708" actId="1076"/>
          <ac:spMkLst>
            <pc:docMk/>
            <pc:sldMk cId="2459894116" sldId="321"/>
            <ac:spMk id="7" creationId="{2B75EB28-F002-786E-E558-CBC2D306474D}"/>
          </ac:spMkLst>
        </pc:spChg>
        <pc:spChg chg="add mod">
          <ac:chgData name="Ruaa Alnashash" userId="69cdf4eddd2710d7" providerId="LiveId" clId="{88440FF3-C40B-4F1F-A489-B21EF2F60905}" dt="2023-07-21T21:28:34.534" v="786" actId="1076"/>
          <ac:spMkLst>
            <pc:docMk/>
            <pc:sldMk cId="2459894116" sldId="321"/>
            <ac:spMk id="8" creationId="{689E9ED3-C6C5-BFD2-78F7-71ACAC368199}"/>
          </ac:spMkLst>
        </pc:spChg>
        <pc:picChg chg="add del mod">
          <ac:chgData name="Ruaa Alnashash" userId="69cdf4eddd2710d7" providerId="LiveId" clId="{88440FF3-C40B-4F1F-A489-B21EF2F60905}" dt="2023-07-21T20:52:31.668" v="17"/>
          <ac:picMkLst>
            <pc:docMk/>
            <pc:sldMk cId="2459894116" sldId="321"/>
            <ac:picMk id="4" creationId="{0D0BBAEF-42B1-4CBE-B7B9-A254E98E5065}"/>
          </ac:picMkLst>
        </pc:picChg>
      </pc:sldChg>
      <pc:sldChg chg="addSp delSp modSp mod">
        <pc:chgData name="Ruaa Alnashash" userId="69cdf4eddd2710d7" providerId="LiveId" clId="{88440FF3-C40B-4F1F-A489-B21EF2F60905}" dt="2023-07-22T05:37:05.834" v="1682" actId="20577"/>
        <pc:sldMkLst>
          <pc:docMk/>
          <pc:sldMk cId="832425387" sldId="322"/>
        </pc:sldMkLst>
        <pc:spChg chg="mod">
          <ac:chgData name="Ruaa Alnashash" userId="69cdf4eddd2710d7" providerId="LiveId" clId="{88440FF3-C40B-4F1F-A489-B21EF2F60905}" dt="2023-07-21T22:02:42.898" v="1442"/>
          <ac:spMkLst>
            <pc:docMk/>
            <pc:sldMk cId="832425387" sldId="322"/>
            <ac:spMk id="2" creationId="{00000000-0000-0000-0000-000000000000}"/>
          </ac:spMkLst>
        </pc:spChg>
        <pc:spChg chg="add del mod">
          <ac:chgData name="Ruaa Alnashash" userId="69cdf4eddd2710d7" providerId="LiveId" clId="{88440FF3-C40B-4F1F-A489-B21EF2F60905}" dt="2023-07-21T22:04:30.093" v="1459" actId="21"/>
          <ac:spMkLst>
            <pc:docMk/>
            <pc:sldMk cId="832425387" sldId="322"/>
            <ac:spMk id="3" creationId="{6A83418F-A639-91FD-7965-27FE05E31635}"/>
          </ac:spMkLst>
        </pc:spChg>
        <pc:spChg chg="add mod">
          <ac:chgData name="Ruaa Alnashash" userId="69cdf4eddd2710d7" providerId="LiveId" clId="{88440FF3-C40B-4F1F-A489-B21EF2F60905}" dt="2023-07-22T05:37:05.834" v="1682" actId="20577"/>
          <ac:spMkLst>
            <pc:docMk/>
            <pc:sldMk cId="832425387" sldId="322"/>
            <ac:spMk id="5" creationId="{B11FC701-27B3-6238-618E-979A915365EB}"/>
          </ac:spMkLst>
        </pc:spChg>
      </pc:sldChg>
      <pc:sldChg chg="addSp modSp mod">
        <pc:chgData name="Ruaa Alnashash" userId="69cdf4eddd2710d7" providerId="LiveId" clId="{88440FF3-C40B-4F1F-A489-B21EF2F60905}" dt="2023-07-22T05:55:28.026" v="2073" actId="20577"/>
        <pc:sldMkLst>
          <pc:docMk/>
          <pc:sldMk cId="2987246357" sldId="323"/>
        </pc:sldMkLst>
        <pc:spChg chg="mod">
          <ac:chgData name="Ruaa Alnashash" userId="69cdf4eddd2710d7" providerId="LiveId" clId="{88440FF3-C40B-4F1F-A489-B21EF2F60905}" dt="2023-07-21T22:13:58.934" v="1656" actId="313"/>
          <ac:spMkLst>
            <pc:docMk/>
            <pc:sldMk cId="2987246357" sldId="323"/>
            <ac:spMk id="3" creationId="{00000000-0000-0000-0000-000000000000}"/>
          </ac:spMkLst>
        </pc:spChg>
        <pc:spChg chg="add mod">
          <ac:chgData name="Ruaa Alnashash" userId="69cdf4eddd2710d7" providerId="LiveId" clId="{88440FF3-C40B-4F1F-A489-B21EF2F60905}" dt="2023-07-21T22:22:12.573" v="1680" actId="20577"/>
          <ac:spMkLst>
            <pc:docMk/>
            <pc:sldMk cId="2987246357" sldId="323"/>
            <ac:spMk id="4" creationId="{A0275C6A-0A4D-758E-68D3-09B9B0D04B4B}"/>
          </ac:spMkLst>
        </pc:spChg>
        <pc:spChg chg="add mod">
          <ac:chgData name="Ruaa Alnashash" userId="69cdf4eddd2710d7" providerId="LiveId" clId="{88440FF3-C40B-4F1F-A489-B21EF2F60905}" dt="2023-07-22T05:47:46.362" v="1913" actId="207"/>
          <ac:spMkLst>
            <pc:docMk/>
            <pc:sldMk cId="2987246357" sldId="323"/>
            <ac:spMk id="5" creationId="{A26BEC42-8F08-CB27-E706-F2F039646861}"/>
          </ac:spMkLst>
        </pc:spChg>
        <pc:spChg chg="add mod">
          <ac:chgData name="Ruaa Alnashash" userId="69cdf4eddd2710d7" providerId="LiveId" clId="{88440FF3-C40B-4F1F-A489-B21EF2F60905}" dt="2023-07-21T22:18:58.412" v="1679" actId="20577"/>
          <ac:spMkLst>
            <pc:docMk/>
            <pc:sldMk cId="2987246357" sldId="323"/>
            <ac:spMk id="6" creationId="{3B2415E1-292F-74B7-E075-3F6AC5F285CE}"/>
          </ac:spMkLst>
        </pc:spChg>
        <pc:spChg chg="add mod">
          <ac:chgData name="Ruaa Alnashash" userId="69cdf4eddd2710d7" providerId="LiveId" clId="{88440FF3-C40B-4F1F-A489-B21EF2F60905}" dt="2023-07-22T05:55:28.026" v="2073" actId="20577"/>
          <ac:spMkLst>
            <pc:docMk/>
            <pc:sldMk cId="2987246357" sldId="323"/>
            <ac:spMk id="7" creationId="{E5CB3C6C-45C2-187C-2FA7-5EBC77D5D7C5}"/>
          </ac:spMkLst>
        </pc:spChg>
      </pc:sldChg>
      <pc:sldChg chg="addSp delSp modSp mod">
        <pc:chgData name="Ruaa Alnashash" userId="69cdf4eddd2710d7" providerId="LiveId" clId="{88440FF3-C40B-4F1F-A489-B21EF2F60905}" dt="2023-07-22T06:18:09.057" v="2395" actId="1076"/>
        <pc:sldMkLst>
          <pc:docMk/>
          <pc:sldMk cId="33684664" sldId="325"/>
        </pc:sldMkLst>
        <pc:spChg chg="mod">
          <ac:chgData name="Ruaa Alnashash" userId="69cdf4eddd2710d7" providerId="LiveId" clId="{88440FF3-C40B-4F1F-A489-B21EF2F60905}" dt="2023-07-22T06:06:56.574" v="2074" actId="1076"/>
          <ac:spMkLst>
            <pc:docMk/>
            <pc:sldMk cId="33684664" sldId="325"/>
            <ac:spMk id="2" creationId="{00000000-0000-0000-0000-000000000000}"/>
          </ac:spMkLst>
        </pc:spChg>
        <pc:spChg chg="mod">
          <ac:chgData name="Ruaa Alnashash" userId="69cdf4eddd2710d7" providerId="LiveId" clId="{88440FF3-C40B-4F1F-A489-B21EF2F60905}" dt="2023-07-22T06:10:35.826" v="2240"/>
          <ac:spMkLst>
            <pc:docMk/>
            <pc:sldMk cId="33684664" sldId="325"/>
            <ac:spMk id="3" creationId="{00000000-0000-0000-0000-000000000000}"/>
          </ac:spMkLst>
        </pc:spChg>
        <pc:spChg chg="add mod">
          <ac:chgData name="Ruaa Alnashash" userId="69cdf4eddd2710d7" providerId="LiveId" clId="{88440FF3-C40B-4F1F-A489-B21EF2F60905}" dt="2023-07-22T06:18:06.670" v="2394" actId="1076"/>
          <ac:spMkLst>
            <pc:docMk/>
            <pc:sldMk cId="33684664" sldId="325"/>
            <ac:spMk id="4" creationId="{F2F4D39B-CAAE-1BC8-3393-6B2B695AA138}"/>
          </ac:spMkLst>
        </pc:spChg>
        <pc:spChg chg="add del mod">
          <ac:chgData name="Ruaa Alnashash" userId="69cdf4eddd2710d7" providerId="LiveId" clId="{88440FF3-C40B-4F1F-A489-B21EF2F60905}" dt="2023-07-22T06:17:31.054" v="2393" actId="21"/>
          <ac:spMkLst>
            <pc:docMk/>
            <pc:sldMk cId="33684664" sldId="325"/>
            <ac:spMk id="5" creationId="{44B98504-1049-A9F1-5DC3-7BA4AB396D92}"/>
          </ac:spMkLst>
        </pc:spChg>
        <pc:spChg chg="add del mod">
          <ac:chgData name="Ruaa Alnashash" userId="69cdf4eddd2710d7" providerId="LiveId" clId="{88440FF3-C40B-4F1F-A489-B21EF2F60905}" dt="2023-07-22T06:14:28.273" v="2346"/>
          <ac:spMkLst>
            <pc:docMk/>
            <pc:sldMk cId="33684664" sldId="325"/>
            <ac:spMk id="7" creationId="{6D260809-40BF-5B6A-D492-6D8F8B67849C}"/>
          </ac:spMkLst>
        </pc:spChg>
        <pc:spChg chg="add mod">
          <ac:chgData name="Ruaa Alnashash" userId="69cdf4eddd2710d7" providerId="LiveId" clId="{88440FF3-C40B-4F1F-A489-B21EF2F60905}" dt="2023-07-22T06:18:09.057" v="2395" actId="1076"/>
          <ac:spMkLst>
            <pc:docMk/>
            <pc:sldMk cId="33684664" sldId="325"/>
            <ac:spMk id="8" creationId="{0CAE50D7-C873-6054-9714-D17850DDF87D}"/>
          </ac:spMkLst>
        </pc:spChg>
        <pc:picChg chg="add del mod">
          <ac:chgData name="Ruaa Alnashash" userId="69cdf4eddd2710d7" providerId="LiveId" clId="{88440FF3-C40B-4F1F-A489-B21EF2F60905}" dt="2023-07-22T06:14:01.493" v="2341"/>
          <ac:picMkLst>
            <pc:docMk/>
            <pc:sldMk cId="33684664" sldId="325"/>
            <ac:picMk id="6" creationId="{18471AD2-5EDB-3EF1-E16E-FF9C1610F83E}"/>
          </ac:picMkLst>
        </pc:picChg>
      </pc:sldChg>
      <pc:sldChg chg="modSp mod">
        <pc:chgData name="Ruaa Alnashash" userId="69cdf4eddd2710d7" providerId="LiveId" clId="{88440FF3-C40B-4F1F-A489-B21EF2F60905}" dt="2023-07-21T12:40:52.213" v="7" actId="1035"/>
        <pc:sldMkLst>
          <pc:docMk/>
          <pc:sldMk cId="3439899051" sldId="326"/>
        </pc:sldMkLst>
        <pc:spChg chg="mod">
          <ac:chgData name="Ruaa Alnashash" userId="69cdf4eddd2710d7" providerId="LiveId" clId="{88440FF3-C40B-4F1F-A489-B21EF2F60905}" dt="2023-07-21T12:40:52.213" v="7" actId="1035"/>
          <ac:spMkLst>
            <pc:docMk/>
            <pc:sldMk cId="3439899051" sldId="326"/>
            <ac:spMk id="3" creationId="{00000000-0000-0000-0000-000000000000}"/>
          </ac:spMkLst>
        </pc:spChg>
      </pc:sldChg>
      <pc:sldChg chg="addSp modSp mod">
        <pc:chgData name="Ruaa Alnashash" userId="69cdf4eddd2710d7" providerId="LiveId" clId="{88440FF3-C40B-4F1F-A489-B21EF2F60905}" dt="2023-07-22T06:53:58.483" v="2959" actId="14100"/>
        <pc:sldMkLst>
          <pc:docMk/>
          <pc:sldMk cId="3618097784" sldId="333"/>
        </pc:sldMkLst>
        <pc:spChg chg="mod">
          <ac:chgData name="Ruaa Alnashash" userId="69cdf4eddd2710d7" providerId="LiveId" clId="{88440FF3-C40B-4F1F-A489-B21EF2F60905}" dt="2023-07-22T06:53:41.887" v="2954" actId="21"/>
          <ac:spMkLst>
            <pc:docMk/>
            <pc:sldMk cId="3618097784" sldId="333"/>
            <ac:spMk id="3" creationId="{00000000-0000-0000-0000-000000000000}"/>
          </ac:spMkLst>
        </pc:spChg>
        <pc:spChg chg="add mod">
          <ac:chgData name="Ruaa Alnashash" userId="69cdf4eddd2710d7" providerId="LiveId" clId="{88440FF3-C40B-4F1F-A489-B21EF2F60905}" dt="2023-07-22T06:53:58.483" v="2959" actId="14100"/>
          <ac:spMkLst>
            <pc:docMk/>
            <pc:sldMk cId="3618097784" sldId="333"/>
            <ac:spMk id="4" creationId="{B1D810CB-58AB-6E37-03E5-6745A9FAA0C8}"/>
          </ac:spMkLst>
        </pc:spChg>
      </pc:sldChg>
      <pc:sldChg chg="addSp delSp modSp mod">
        <pc:chgData name="Ruaa Alnashash" userId="69cdf4eddd2710d7" providerId="LiveId" clId="{88440FF3-C40B-4F1F-A489-B21EF2F60905}" dt="2023-07-22T07:22:31.126" v="3787" actId="11529"/>
        <pc:sldMkLst>
          <pc:docMk/>
          <pc:sldMk cId="977551874" sldId="334"/>
        </pc:sldMkLst>
        <pc:spChg chg="mod">
          <ac:chgData name="Ruaa Alnashash" userId="69cdf4eddd2710d7" providerId="LiveId" clId="{88440FF3-C40B-4F1F-A489-B21EF2F60905}" dt="2023-07-22T07:07:18.693" v="3510" actId="1076"/>
          <ac:spMkLst>
            <pc:docMk/>
            <pc:sldMk cId="977551874" sldId="334"/>
            <ac:spMk id="3" creationId="{00000000-0000-0000-0000-000000000000}"/>
          </ac:spMkLst>
        </pc:spChg>
        <pc:spChg chg="add mod">
          <ac:chgData name="Ruaa Alnashash" userId="69cdf4eddd2710d7" providerId="LiveId" clId="{88440FF3-C40B-4F1F-A489-B21EF2F60905}" dt="2023-07-22T07:07:25.084" v="3512" actId="1076"/>
          <ac:spMkLst>
            <pc:docMk/>
            <pc:sldMk cId="977551874" sldId="334"/>
            <ac:spMk id="4" creationId="{17942FCA-A7D5-EC82-4333-936B68126C47}"/>
          </ac:spMkLst>
        </pc:spChg>
        <pc:spChg chg="add mod">
          <ac:chgData name="Ruaa Alnashash" userId="69cdf4eddd2710d7" providerId="LiveId" clId="{88440FF3-C40B-4F1F-A489-B21EF2F60905}" dt="2023-07-22T07:07:21.615" v="3511" actId="1076"/>
          <ac:spMkLst>
            <pc:docMk/>
            <pc:sldMk cId="977551874" sldId="334"/>
            <ac:spMk id="5" creationId="{8AE8519A-2872-5C6F-D534-75DC5416C82E}"/>
          </ac:spMkLst>
        </pc:spChg>
        <pc:spChg chg="add mod">
          <ac:chgData name="Ruaa Alnashash" userId="69cdf4eddd2710d7" providerId="LiveId" clId="{88440FF3-C40B-4F1F-A489-B21EF2F60905}" dt="2023-07-22T07:07:30.301" v="3513" actId="1076"/>
          <ac:spMkLst>
            <pc:docMk/>
            <pc:sldMk cId="977551874" sldId="334"/>
            <ac:spMk id="6" creationId="{D4B460E4-C42C-BC8B-15B1-CD9DBFDF5A29}"/>
          </ac:spMkLst>
        </pc:spChg>
        <pc:spChg chg="add mod">
          <ac:chgData name="Ruaa Alnashash" userId="69cdf4eddd2710d7" providerId="LiveId" clId="{88440FF3-C40B-4F1F-A489-B21EF2F60905}" dt="2023-07-22T07:08:13.126" v="3516" actId="1076"/>
          <ac:spMkLst>
            <pc:docMk/>
            <pc:sldMk cId="977551874" sldId="334"/>
            <ac:spMk id="7" creationId="{E1A63F2C-544B-1FC1-CFAF-27ED20636A1E}"/>
          </ac:spMkLst>
        </pc:spChg>
        <pc:spChg chg="add del mod">
          <ac:chgData name="Ruaa Alnashash" userId="69cdf4eddd2710d7" providerId="LiveId" clId="{88440FF3-C40B-4F1F-A489-B21EF2F60905}" dt="2023-07-22T07:08:38.679" v="3519" actId="21"/>
          <ac:spMkLst>
            <pc:docMk/>
            <pc:sldMk cId="977551874" sldId="334"/>
            <ac:spMk id="8" creationId="{C8117E8E-9FD1-D191-7DA7-9055FE2F1CE6}"/>
          </ac:spMkLst>
        </pc:spChg>
        <pc:spChg chg="add del mod">
          <ac:chgData name="Ruaa Alnashash" userId="69cdf4eddd2710d7" providerId="LiveId" clId="{88440FF3-C40B-4F1F-A489-B21EF2F60905}" dt="2023-07-22T07:20:24.936" v="3712" actId="21"/>
          <ac:spMkLst>
            <pc:docMk/>
            <pc:sldMk cId="977551874" sldId="334"/>
            <ac:spMk id="9" creationId="{45080B15-EF24-82B2-63E6-F63F35EFC9D7}"/>
          </ac:spMkLst>
        </pc:spChg>
        <pc:spChg chg="add del">
          <ac:chgData name="Ruaa Alnashash" userId="69cdf4eddd2710d7" providerId="LiveId" clId="{88440FF3-C40B-4F1F-A489-B21EF2F60905}" dt="2023-07-22T07:13:35.065" v="3542" actId="22"/>
          <ac:spMkLst>
            <pc:docMk/>
            <pc:sldMk cId="977551874" sldId="334"/>
            <ac:spMk id="13" creationId="{CCA5991A-F57F-2F44-068E-1E6D5412A0C4}"/>
          </ac:spMkLst>
        </pc:spChg>
        <pc:spChg chg="add mod">
          <ac:chgData name="Ruaa Alnashash" userId="69cdf4eddd2710d7" providerId="LiveId" clId="{88440FF3-C40B-4F1F-A489-B21EF2F60905}" dt="2023-07-22T07:21:58.339" v="3784" actId="20577"/>
          <ac:spMkLst>
            <pc:docMk/>
            <pc:sldMk cId="977551874" sldId="334"/>
            <ac:spMk id="14" creationId="{6D844691-586F-869F-9F8E-3CD8DE3704E1}"/>
          </ac:spMkLst>
        </pc:spChg>
        <pc:picChg chg="add del">
          <ac:chgData name="Ruaa Alnashash" userId="69cdf4eddd2710d7" providerId="LiveId" clId="{88440FF3-C40B-4F1F-A489-B21EF2F60905}" dt="2023-07-22T07:13:05.765" v="3534" actId="22"/>
          <ac:picMkLst>
            <pc:docMk/>
            <pc:sldMk cId="977551874" sldId="334"/>
            <ac:picMk id="11" creationId="{092B0259-77EA-CAD0-6979-DC0E9990EC6D}"/>
          </ac:picMkLst>
        </pc:picChg>
        <pc:cxnChg chg="add del">
          <ac:chgData name="Ruaa Alnashash" userId="69cdf4eddd2710d7" providerId="LiveId" clId="{88440FF3-C40B-4F1F-A489-B21EF2F60905}" dt="2023-07-22T07:22:17.975" v="3786" actId="11529"/>
          <ac:cxnSpMkLst>
            <pc:docMk/>
            <pc:sldMk cId="977551874" sldId="334"/>
            <ac:cxnSpMk id="16" creationId="{F95C1A67-9912-FA1D-2402-DD66559D883C}"/>
          </ac:cxnSpMkLst>
        </pc:cxnChg>
        <pc:cxnChg chg="add">
          <ac:chgData name="Ruaa Alnashash" userId="69cdf4eddd2710d7" providerId="LiveId" clId="{88440FF3-C40B-4F1F-A489-B21EF2F60905}" dt="2023-07-22T07:22:31.126" v="3787" actId="11529"/>
          <ac:cxnSpMkLst>
            <pc:docMk/>
            <pc:sldMk cId="977551874" sldId="334"/>
            <ac:cxnSpMk id="18" creationId="{9480E485-6ADC-EBDA-E098-97E47EE47F6C}"/>
          </ac:cxnSpMkLst>
        </pc:cxnChg>
      </pc:sldChg>
      <pc:sldChg chg="addSp modSp mod">
        <pc:chgData name="Ruaa Alnashash" userId="69cdf4eddd2710d7" providerId="LiveId" clId="{88440FF3-C40B-4F1F-A489-B21EF2F60905}" dt="2023-07-22T07:36:56.151" v="3867" actId="1076"/>
        <pc:sldMkLst>
          <pc:docMk/>
          <pc:sldMk cId="3828317262" sldId="335"/>
        </pc:sldMkLst>
        <pc:spChg chg="mod">
          <ac:chgData name="Ruaa Alnashash" userId="69cdf4eddd2710d7" providerId="LiveId" clId="{88440FF3-C40B-4F1F-A489-B21EF2F60905}" dt="2023-07-22T07:36:49.181" v="3866" actId="207"/>
          <ac:spMkLst>
            <pc:docMk/>
            <pc:sldMk cId="3828317262" sldId="335"/>
            <ac:spMk id="3" creationId="{00000000-0000-0000-0000-000000000000}"/>
          </ac:spMkLst>
        </pc:spChg>
        <pc:spChg chg="add mod">
          <ac:chgData name="Ruaa Alnashash" userId="69cdf4eddd2710d7" providerId="LiveId" clId="{88440FF3-C40B-4F1F-A489-B21EF2F60905}" dt="2023-07-22T07:36:56.151" v="3867" actId="1076"/>
          <ac:spMkLst>
            <pc:docMk/>
            <pc:sldMk cId="3828317262" sldId="335"/>
            <ac:spMk id="4" creationId="{24419116-51AC-FE65-472A-3E900C7543EE}"/>
          </ac:spMkLst>
        </pc:spChg>
      </pc:sldChg>
      <pc:sldChg chg="addSp delSp modSp mod">
        <pc:chgData name="Ruaa Alnashash" userId="69cdf4eddd2710d7" providerId="LiveId" clId="{88440FF3-C40B-4F1F-A489-B21EF2F60905}" dt="2023-07-22T07:40:23.324" v="3977" actId="207"/>
        <pc:sldMkLst>
          <pc:docMk/>
          <pc:sldMk cId="3206881444" sldId="336"/>
        </pc:sldMkLst>
        <pc:spChg chg="mod">
          <ac:chgData name="Ruaa Alnashash" userId="69cdf4eddd2710d7" providerId="LiveId" clId="{88440FF3-C40B-4F1F-A489-B21EF2F60905}" dt="2023-07-22T07:40:23.324" v="3977" actId="207"/>
          <ac:spMkLst>
            <pc:docMk/>
            <pc:sldMk cId="3206881444" sldId="336"/>
            <ac:spMk id="3" creationId="{00000000-0000-0000-0000-000000000000}"/>
          </ac:spMkLst>
        </pc:spChg>
        <pc:spChg chg="add del mod">
          <ac:chgData name="Ruaa Alnashash" userId="69cdf4eddd2710d7" providerId="LiveId" clId="{88440FF3-C40B-4F1F-A489-B21EF2F60905}" dt="2023-07-22T07:38:33.728" v="3879" actId="21"/>
          <ac:spMkLst>
            <pc:docMk/>
            <pc:sldMk cId="3206881444" sldId="336"/>
            <ac:spMk id="4" creationId="{F743A9CE-DE07-9139-6094-61CCBC2518D7}"/>
          </ac:spMkLst>
        </pc:spChg>
        <pc:spChg chg="add mod">
          <ac:chgData name="Ruaa Alnashash" userId="69cdf4eddd2710d7" providerId="LiveId" clId="{88440FF3-C40B-4F1F-A489-B21EF2F60905}" dt="2023-07-22T07:39:28.346" v="3958" actId="20577"/>
          <ac:spMkLst>
            <pc:docMk/>
            <pc:sldMk cId="3206881444" sldId="336"/>
            <ac:spMk id="5" creationId="{BE6180D3-A08A-9F99-B37B-D593A9431DFF}"/>
          </ac:spMkLst>
        </pc:spChg>
      </pc:sldChg>
      <pc:sldChg chg="addSp modSp mod">
        <pc:chgData name="Ruaa Alnashash" userId="69cdf4eddd2710d7" providerId="LiveId" clId="{88440FF3-C40B-4F1F-A489-B21EF2F60905}" dt="2023-07-22T07:45:48.209" v="4151" actId="20577"/>
        <pc:sldMkLst>
          <pc:docMk/>
          <pc:sldMk cId="1539917881" sldId="338"/>
        </pc:sldMkLst>
        <pc:spChg chg="add mod">
          <ac:chgData name="Ruaa Alnashash" userId="69cdf4eddd2710d7" providerId="LiveId" clId="{88440FF3-C40B-4F1F-A489-B21EF2F60905}" dt="2023-07-22T07:45:48.209" v="4151" actId="20577"/>
          <ac:spMkLst>
            <pc:docMk/>
            <pc:sldMk cId="1539917881" sldId="338"/>
            <ac:spMk id="4" creationId="{650E380D-CB82-99EC-D783-4C736DE4E66D}"/>
          </ac:spMkLst>
        </pc:spChg>
      </pc:sldChg>
      <pc:sldChg chg="addSp delSp modSp mod">
        <pc:chgData name="Ruaa Alnashash" userId="69cdf4eddd2710d7" providerId="LiveId" clId="{88440FF3-C40B-4F1F-A489-B21EF2F60905}" dt="2023-07-22T08:17:26.933" v="4680" actId="1076"/>
        <pc:sldMkLst>
          <pc:docMk/>
          <pc:sldMk cId="494454243" sldId="349"/>
        </pc:sldMkLst>
        <pc:spChg chg="add mod">
          <ac:chgData name="Ruaa Alnashash" userId="69cdf4eddd2710d7" providerId="LiveId" clId="{88440FF3-C40B-4F1F-A489-B21EF2F60905}" dt="2023-07-22T08:06:38.498" v="4421" actId="1076"/>
          <ac:spMkLst>
            <pc:docMk/>
            <pc:sldMk cId="494454243" sldId="349"/>
            <ac:spMk id="2" creationId="{EE9E3B91-734F-0495-64F7-499EE0339801}"/>
          </ac:spMkLst>
        </pc:spChg>
        <pc:spChg chg="mod">
          <ac:chgData name="Ruaa Alnashash" userId="69cdf4eddd2710d7" providerId="LiveId" clId="{88440FF3-C40B-4F1F-A489-B21EF2F60905}" dt="2023-07-22T08:12:44.224" v="4422" actId="1076"/>
          <ac:spMkLst>
            <pc:docMk/>
            <pc:sldMk cId="494454243" sldId="349"/>
            <ac:spMk id="3" creationId="{00000000-0000-0000-0000-000000000000}"/>
          </ac:spMkLst>
        </pc:spChg>
        <pc:spChg chg="add mod">
          <ac:chgData name="Ruaa Alnashash" userId="69cdf4eddd2710d7" providerId="LiveId" clId="{88440FF3-C40B-4F1F-A489-B21EF2F60905}" dt="2023-07-22T07:56:26.459" v="4418" actId="20577"/>
          <ac:spMkLst>
            <pc:docMk/>
            <pc:sldMk cId="494454243" sldId="349"/>
            <ac:spMk id="4" creationId="{6F189D2B-5B3E-6DEC-3D08-7074C8D27C45}"/>
          </ac:spMkLst>
        </pc:spChg>
        <pc:spChg chg="add del mod">
          <ac:chgData name="Ruaa Alnashash" userId="69cdf4eddd2710d7" providerId="LiveId" clId="{88440FF3-C40B-4F1F-A489-B21EF2F60905}" dt="2023-07-22T08:17:26.933" v="4680" actId="1076"/>
          <ac:spMkLst>
            <pc:docMk/>
            <pc:sldMk cId="494454243" sldId="349"/>
            <ac:spMk id="5" creationId="{C6FB52A9-2502-695F-770F-7396F5F4772F}"/>
          </ac:spMkLst>
        </pc:spChg>
      </pc:sldChg>
      <pc:sldChg chg="addSp modSp mod">
        <pc:chgData name="Ruaa Alnashash" userId="69cdf4eddd2710d7" providerId="LiveId" clId="{88440FF3-C40B-4F1F-A489-B21EF2F60905}" dt="2023-07-22T08:21:19.524" v="4756" actId="1076"/>
        <pc:sldMkLst>
          <pc:docMk/>
          <pc:sldMk cId="1002662722" sldId="350"/>
        </pc:sldMkLst>
        <pc:spChg chg="add mod">
          <ac:chgData name="Ruaa Alnashash" userId="69cdf4eddd2710d7" providerId="LiveId" clId="{88440FF3-C40B-4F1F-A489-B21EF2F60905}" dt="2023-07-22T08:19:50.984" v="4732" actId="20577"/>
          <ac:spMkLst>
            <pc:docMk/>
            <pc:sldMk cId="1002662722" sldId="350"/>
            <ac:spMk id="4" creationId="{2ECBA9DB-F4CC-68BB-8373-5996903D90AD}"/>
          </ac:spMkLst>
        </pc:spChg>
        <pc:spChg chg="add mod">
          <ac:chgData name="Ruaa Alnashash" userId="69cdf4eddd2710d7" providerId="LiveId" clId="{88440FF3-C40B-4F1F-A489-B21EF2F60905}" dt="2023-07-22T08:21:19.524" v="4756" actId="1076"/>
          <ac:spMkLst>
            <pc:docMk/>
            <pc:sldMk cId="1002662722" sldId="350"/>
            <ac:spMk id="5" creationId="{86232C0E-AE8A-5E8F-111C-537935DF205E}"/>
          </ac:spMkLst>
        </pc:spChg>
      </pc:sldChg>
      <pc:sldChg chg="addSp modSp mod">
        <pc:chgData name="Ruaa Alnashash" userId="69cdf4eddd2710d7" providerId="LiveId" clId="{88440FF3-C40B-4F1F-A489-B21EF2F60905}" dt="2023-07-22T08:25:45.468" v="4848" actId="14100"/>
        <pc:sldMkLst>
          <pc:docMk/>
          <pc:sldMk cId="2791804275" sldId="351"/>
        </pc:sldMkLst>
        <pc:spChg chg="mod">
          <ac:chgData name="Ruaa Alnashash" userId="69cdf4eddd2710d7" providerId="LiveId" clId="{88440FF3-C40B-4F1F-A489-B21EF2F60905}" dt="2023-07-22T08:23:14.969" v="4758"/>
          <ac:spMkLst>
            <pc:docMk/>
            <pc:sldMk cId="2791804275" sldId="351"/>
            <ac:spMk id="3" creationId="{00000000-0000-0000-0000-000000000000}"/>
          </ac:spMkLst>
        </pc:spChg>
        <pc:spChg chg="add mod">
          <ac:chgData name="Ruaa Alnashash" userId="69cdf4eddd2710d7" providerId="LiveId" clId="{88440FF3-C40B-4F1F-A489-B21EF2F60905}" dt="2023-07-22T08:25:45.468" v="4848" actId="14100"/>
          <ac:spMkLst>
            <pc:docMk/>
            <pc:sldMk cId="2791804275" sldId="351"/>
            <ac:spMk id="4" creationId="{9AFF8968-32C0-58EB-408E-C35780BF0A9D}"/>
          </ac:spMkLst>
        </pc:spChg>
      </pc:sldChg>
      <pc:sldChg chg="addSp delSp modSp mod">
        <pc:chgData name="Ruaa Alnashash" userId="69cdf4eddd2710d7" providerId="LiveId" clId="{88440FF3-C40B-4F1F-A489-B21EF2F60905}" dt="2023-07-22T09:54:14.007" v="6360" actId="1076"/>
        <pc:sldMkLst>
          <pc:docMk/>
          <pc:sldMk cId="2780283867" sldId="353"/>
        </pc:sldMkLst>
        <pc:spChg chg="mod">
          <ac:chgData name="Ruaa Alnashash" userId="69cdf4eddd2710d7" providerId="LiveId" clId="{88440FF3-C40B-4F1F-A489-B21EF2F60905}" dt="2023-07-22T08:32:53.120" v="4964" actId="207"/>
          <ac:spMkLst>
            <pc:docMk/>
            <pc:sldMk cId="2780283867" sldId="353"/>
            <ac:spMk id="3" creationId="{00000000-0000-0000-0000-000000000000}"/>
          </ac:spMkLst>
        </pc:spChg>
        <pc:spChg chg="add mod">
          <ac:chgData name="Ruaa Alnashash" userId="69cdf4eddd2710d7" providerId="LiveId" clId="{88440FF3-C40B-4F1F-A489-B21EF2F60905}" dt="2023-07-22T09:54:14.007" v="6360" actId="1076"/>
          <ac:spMkLst>
            <pc:docMk/>
            <pc:sldMk cId="2780283867" sldId="353"/>
            <ac:spMk id="4" creationId="{5E895691-467F-CC98-7C0B-D27866F58CCD}"/>
          </ac:spMkLst>
        </pc:spChg>
        <pc:spChg chg="add del mod">
          <ac:chgData name="Ruaa Alnashash" userId="69cdf4eddd2710d7" providerId="LiveId" clId="{88440FF3-C40B-4F1F-A489-B21EF2F60905}" dt="2023-07-22T08:33:04.246" v="4966" actId="21"/>
          <ac:spMkLst>
            <pc:docMk/>
            <pc:sldMk cId="2780283867" sldId="353"/>
            <ac:spMk id="5" creationId="{3CE0C92A-3AB2-EF47-4E1B-7E256BB3BC4E}"/>
          </ac:spMkLst>
        </pc:spChg>
        <pc:spChg chg="add del mod">
          <ac:chgData name="Ruaa Alnashash" userId="69cdf4eddd2710d7" providerId="LiveId" clId="{88440FF3-C40B-4F1F-A489-B21EF2F60905}" dt="2023-07-22T08:32:20.591" v="4951"/>
          <ac:spMkLst>
            <pc:docMk/>
            <pc:sldMk cId="2780283867" sldId="353"/>
            <ac:spMk id="6" creationId="{A807A29E-E339-DC8C-B46A-623443BEA0AA}"/>
          </ac:spMkLst>
        </pc:spChg>
        <pc:spChg chg="add mod">
          <ac:chgData name="Ruaa Alnashash" userId="69cdf4eddd2710d7" providerId="LiveId" clId="{88440FF3-C40B-4F1F-A489-B21EF2F60905}" dt="2023-07-22T08:34:20.965" v="5038" actId="20577"/>
          <ac:spMkLst>
            <pc:docMk/>
            <pc:sldMk cId="2780283867" sldId="353"/>
            <ac:spMk id="7" creationId="{52E61364-047C-2557-33A0-3AC76274AE19}"/>
          </ac:spMkLst>
        </pc:spChg>
      </pc:sldChg>
      <pc:sldChg chg="addSp delSp modSp mod">
        <pc:chgData name="Ruaa Alnashash" userId="69cdf4eddd2710d7" providerId="LiveId" clId="{88440FF3-C40B-4F1F-A489-B21EF2F60905}" dt="2023-07-22T09:47:58.520" v="6214" actId="1076"/>
        <pc:sldMkLst>
          <pc:docMk/>
          <pc:sldMk cId="1508089748" sldId="354"/>
        </pc:sldMkLst>
        <pc:spChg chg="add del mod">
          <ac:chgData name="Ruaa Alnashash" userId="69cdf4eddd2710d7" providerId="LiveId" clId="{88440FF3-C40B-4F1F-A489-B21EF2F60905}" dt="2023-07-22T09:47:48.985" v="6211" actId="21"/>
          <ac:spMkLst>
            <pc:docMk/>
            <pc:sldMk cId="1508089748" sldId="354"/>
            <ac:spMk id="4" creationId="{83EE681F-35EA-37F4-75C2-C23ED3FA86FF}"/>
          </ac:spMkLst>
        </pc:spChg>
        <pc:spChg chg="add del mod">
          <ac:chgData name="Ruaa Alnashash" userId="69cdf4eddd2710d7" providerId="LiveId" clId="{88440FF3-C40B-4F1F-A489-B21EF2F60905}" dt="2023-07-22T09:47:22.945" v="6206" actId="21"/>
          <ac:spMkLst>
            <pc:docMk/>
            <pc:sldMk cId="1508089748" sldId="354"/>
            <ac:spMk id="6" creationId="{AB1EE2C6-83AB-C9BD-AFF4-9E18B9BC8C9A}"/>
          </ac:spMkLst>
        </pc:spChg>
        <pc:spChg chg="add mod">
          <ac:chgData name="Ruaa Alnashash" userId="69cdf4eddd2710d7" providerId="LiveId" clId="{88440FF3-C40B-4F1F-A489-B21EF2F60905}" dt="2023-07-22T09:47:58.520" v="6214" actId="1076"/>
          <ac:spMkLst>
            <pc:docMk/>
            <pc:sldMk cId="1508089748" sldId="354"/>
            <ac:spMk id="7" creationId="{9069D0A5-C27A-B419-A1FF-C249ABD29314}"/>
          </ac:spMkLst>
        </pc:spChg>
      </pc:sldChg>
      <pc:sldChg chg="addSp delSp modSp mod">
        <pc:chgData name="Ruaa Alnashash" userId="69cdf4eddd2710d7" providerId="LiveId" clId="{88440FF3-C40B-4F1F-A489-B21EF2F60905}" dt="2023-07-22T09:57:11.229" v="6374" actId="1076"/>
        <pc:sldMkLst>
          <pc:docMk/>
          <pc:sldMk cId="4185889008" sldId="358"/>
        </pc:sldMkLst>
        <pc:spChg chg="mod">
          <ac:chgData name="Ruaa Alnashash" userId="69cdf4eddd2710d7" providerId="LiveId" clId="{88440FF3-C40B-4F1F-A489-B21EF2F60905}" dt="2023-07-22T09:45:00.069" v="6139" actId="20577"/>
          <ac:spMkLst>
            <pc:docMk/>
            <pc:sldMk cId="4185889008" sldId="358"/>
            <ac:spMk id="3" creationId="{00000000-0000-0000-0000-000000000000}"/>
          </ac:spMkLst>
        </pc:spChg>
        <pc:spChg chg="add del mod">
          <ac:chgData name="Ruaa Alnashash" userId="69cdf4eddd2710d7" providerId="LiveId" clId="{88440FF3-C40B-4F1F-A489-B21EF2F60905}" dt="2023-07-22T09:48:34.997" v="6222"/>
          <ac:spMkLst>
            <pc:docMk/>
            <pc:sldMk cId="4185889008" sldId="358"/>
            <ac:spMk id="4" creationId="{47CF2895-A37F-0438-DF08-ED61C790F5F7}"/>
          </ac:spMkLst>
        </pc:spChg>
        <pc:spChg chg="add del mod">
          <ac:chgData name="Ruaa Alnashash" userId="69cdf4eddd2710d7" providerId="LiveId" clId="{88440FF3-C40B-4F1F-A489-B21EF2F60905}" dt="2023-07-22T09:48:39.410" v="6223" actId="21"/>
          <ac:spMkLst>
            <pc:docMk/>
            <pc:sldMk cId="4185889008" sldId="358"/>
            <ac:spMk id="5" creationId="{CF42492A-D447-0C17-8762-D8848AEEAD81}"/>
          </ac:spMkLst>
        </pc:spChg>
        <pc:spChg chg="add mod">
          <ac:chgData name="Ruaa Alnashash" userId="69cdf4eddd2710d7" providerId="LiveId" clId="{88440FF3-C40B-4F1F-A489-B21EF2F60905}" dt="2023-07-22T09:57:11.229" v="6374" actId="1076"/>
          <ac:spMkLst>
            <pc:docMk/>
            <pc:sldMk cId="4185889008" sldId="358"/>
            <ac:spMk id="6" creationId="{A2983A46-7289-A0BC-8E22-0318CF1BFBCB}"/>
          </ac:spMkLst>
        </pc:spChg>
      </pc:sldChg>
      <pc:sldChg chg="addSp delSp modSp new del mod">
        <pc:chgData name="Ruaa Alnashash" userId="69cdf4eddd2710d7" providerId="LiveId" clId="{88440FF3-C40B-4F1F-A489-B21EF2F60905}" dt="2023-07-22T09:42:05.696" v="6082" actId="2696"/>
        <pc:sldMkLst>
          <pc:docMk/>
          <pc:sldMk cId="1374841303" sldId="359"/>
        </pc:sldMkLst>
        <pc:spChg chg="del">
          <ac:chgData name="Ruaa Alnashash" userId="69cdf4eddd2710d7" providerId="LiveId" clId="{88440FF3-C40B-4F1F-A489-B21EF2F60905}" dt="2023-07-22T06:14:50.819" v="2353"/>
          <ac:spMkLst>
            <pc:docMk/>
            <pc:sldMk cId="1374841303" sldId="359"/>
            <ac:spMk id="3" creationId="{F999528F-0322-96B0-1227-13937405554F}"/>
          </ac:spMkLst>
        </pc:spChg>
        <pc:spChg chg="add mod">
          <ac:chgData name="Ruaa Alnashash" userId="69cdf4eddd2710d7" providerId="LiveId" clId="{88440FF3-C40B-4F1F-A489-B21EF2F60905}" dt="2023-07-22T06:14:50.975" v="2354" actId="27636"/>
          <ac:spMkLst>
            <pc:docMk/>
            <pc:sldMk cId="1374841303" sldId="359"/>
            <ac:spMk id="4" creationId="{77E36E8A-018C-1386-B7A7-06FB98C644DC}"/>
          </ac:spMkLst>
        </pc:spChg>
        <pc:spChg chg="add del mod">
          <ac:chgData name="Ruaa Alnashash" userId="69cdf4eddd2710d7" providerId="LiveId" clId="{88440FF3-C40B-4F1F-A489-B21EF2F60905}" dt="2023-07-22T06:16:29.613" v="2385" actId="21"/>
          <ac:spMkLst>
            <pc:docMk/>
            <pc:sldMk cId="1374841303" sldId="359"/>
            <ac:spMk id="5" creationId="{E547D18E-AA81-33A7-B318-643D2AFD931C}"/>
          </ac:spMkLst>
        </pc:spChg>
      </pc:sldChg>
      <pc:sldChg chg="addSp modSp add mod">
        <pc:chgData name="Ruaa Alnashash" userId="69cdf4eddd2710d7" providerId="LiveId" clId="{88440FF3-C40B-4F1F-A489-B21EF2F60905}" dt="2023-07-22T08:47:45.080" v="5426" actId="20577"/>
        <pc:sldMkLst>
          <pc:docMk/>
          <pc:sldMk cId="3671789037" sldId="360"/>
        </pc:sldMkLst>
        <pc:spChg chg="mod">
          <ac:chgData name="Ruaa Alnashash" userId="69cdf4eddd2710d7" providerId="LiveId" clId="{88440FF3-C40B-4F1F-A489-B21EF2F60905}" dt="2023-07-22T08:47:45.080" v="5426" actId="20577"/>
          <ac:spMkLst>
            <pc:docMk/>
            <pc:sldMk cId="3671789037" sldId="360"/>
            <ac:spMk id="3" creationId="{56D4E246-8C1F-DA9A-F4A3-0A8A627082D0}"/>
          </ac:spMkLst>
        </pc:spChg>
        <pc:cxnChg chg="add">
          <ac:chgData name="Ruaa Alnashash" userId="69cdf4eddd2710d7" providerId="LiveId" clId="{88440FF3-C40B-4F1F-A489-B21EF2F60905}" dt="2023-07-22T08:39:38.827" v="5171" actId="11529"/>
          <ac:cxnSpMkLst>
            <pc:docMk/>
            <pc:sldMk cId="3671789037" sldId="360"/>
            <ac:cxnSpMk id="5" creationId="{E6DB3122-39C6-86A5-B3D4-B209F7063044}"/>
          </ac:cxnSpMkLst>
        </pc:cxnChg>
        <pc:cxnChg chg="add mod">
          <ac:chgData name="Ruaa Alnashash" userId="69cdf4eddd2710d7" providerId="LiveId" clId="{88440FF3-C40B-4F1F-A489-B21EF2F60905}" dt="2023-07-22T08:43:39.173" v="5377" actId="1076"/>
          <ac:cxnSpMkLst>
            <pc:docMk/>
            <pc:sldMk cId="3671789037" sldId="360"/>
            <ac:cxnSpMk id="7" creationId="{F34579A5-39F0-F06C-4C19-8ADA27D20887}"/>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15FCD6-0F92-4EC6-A56D-96AEFEF2201B}" type="datetimeFigureOut">
              <a:rPr lang="en-US" smtClean="0"/>
              <a:t>7/21/2023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5F00F1-5732-422F-9E1B-09EE805C5BF3}" type="slidenum">
              <a:rPr lang="en-US" smtClean="0"/>
              <a:t>‹#›</a:t>
            </a:fld>
            <a:endParaRPr lang="en-US"/>
          </a:p>
        </p:txBody>
      </p:sp>
    </p:spTree>
    <p:extLst>
      <p:ext uri="{BB962C8B-B14F-4D97-AF65-F5344CB8AC3E}">
        <p14:creationId xmlns:p14="http://schemas.microsoft.com/office/powerpoint/2010/main" val="3641216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a:sym typeface="Wingdings" pitchFamily="2" charset="2"/>
              </a:rPr>
              <a:t>↓GFR  ↓Na+ delivery to distal tubules ↓exchange with K</a:t>
            </a:r>
            <a:endParaRPr lang="en-US" dirty="0"/>
          </a:p>
          <a:p>
            <a:endParaRPr lang="en-GB" dirty="0"/>
          </a:p>
        </p:txBody>
      </p:sp>
      <p:sp>
        <p:nvSpPr>
          <p:cNvPr id="4" name="عنصر نائب لرقم الشريحة 3"/>
          <p:cNvSpPr>
            <a:spLocks noGrp="1"/>
          </p:cNvSpPr>
          <p:nvPr>
            <p:ph type="sldNum" sz="quarter" idx="10"/>
          </p:nvPr>
        </p:nvSpPr>
        <p:spPr/>
        <p:txBody>
          <a:bodyPr/>
          <a:lstStyle/>
          <a:p>
            <a:fld id="{8BF2ABF1-5D8F-4DD1-B282-B3BFB93BEBB9}" type="slidenum">
              <a:rPr lang="en-GB" smtClean="0"/>
              <a:t>17</a:t>
            </a:fld>
            <a:endParaRPr lang="en-GB"/>
          </a:p>
        </p:txBody>
      </p:sp>
    </p:spTree>
    <p:extLst>
      <p:ext uri="{BB962C8B-B14F-4D97-AF65-F5344CB8AC3E}">
        <p14:creationId xmlns:p14="http://schemas.microsoft.com/office/powerpoint/2010/main" val="3947577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r>
              <a:rPr lang="en-US" dirty="0"/>
              <a:t>CVD risk factors:</a:t>
            </a:r>
          </a:p>
          <a:p>
            <a:pPr lvl="1"/>
            <a:r>
              <a:rPr lang="en-US" sz="1800" dirty="0"/>
              <a:t>Hypertension</a:t>
            </a:r>
          </a:p>
          <a:p>
            <a:pPr lvl="1"/>
            <a:r>
              <a:rPr lang="en-US" sz="1800" dirty="0" err="1"/>
              <a:t>Dyslipidemia</a:t>
            </a:r>
            <a:endParaRPr lang="en-US" sz="1800" dirty="0"/>
          </a:p>
          <a:p>
            <a:pPr lvl="1"/>
            <a:r>
              <a:rPr lang="en-US" sz="1800" dirty="0"/>
              <a:t>Abnormal glucose metabolism (FBS &gt; 110mg/</a:t>
            </a:r>
            <a:r>
              <a:rPr lang="en-US" sz="1800" dirty="0" err="1"/>
              <a:t>dL</a:t>
            </a:r>
            <a:r>
              <a:rPr lang="en-US" sz="1800" dirty="0"/>
              <a:t>)</a:t>
            </a:r>
          </a:p>
          <a:p>
            <a:pPr lvl="1"/>
            <a:r>
              <a:rPr lang="en-US" sz="1800" dirty="0"/>
              <a:t>Obesity</a:t>
            </a:r>
          </a:p>
          <a:p>
            <a:r>
              <a:rPr lang="en-US" dirty="0"/>
              <a:t>Hypertension, due to:</a:t>
            </a:r>
          </a:p>
          <a:p>
            <a:pPr lvl="1"/>
            <a:r>
              <a:rPr lang="en-US" sz="1800" dirty="0"/>
              <a:t>Volume expansion</a:t>
            </a:r>
          </a:p>
          <a:p>
            <a:pPr lvl="1"/>
            <a:r>
              <a:rPr lang="en-US" sz="1800" dirty="0"/>
              <a:t>Activation of RAAS</a:t>
            </a:r>
          </a:p>
          <a:p>
            <a:pPr lvl="1"/>
            <a:r>
              <a:rPr lang="en-US" sz="1800" dirty="0"/>
              <a:t>Medications (Steroids, CNI) used for underlying disease</a:t>
            </a:r>
          </a:p>
          <a:p>
            <a:endParaRPr lang="en-GB" dirty="0"/>
          </a:p>
        </p:txBody>
      </p:sp>
      <p:sp>
        <p:nvSpPr>
          <p:cNvPr id="4" name="عنصر نائب لرقم الشريحة 3"/>
          <p:cNvSpPr>
            <a:spLocks noGrp="1"/>
          </p:cNvSpPr>
          <p:nvPr>
            <p:ph type="sldNum" sz="quarter" idx="10"/>
          </p:nvPr>
        </p:nvSpPr>
        <p:spPr/>
        <p:txBody>
          <a:bodyPr/>
          <a:lstStyle/>
          <a:p>
            <a:fld id="{8BF2ABF1-5D8F-4DD1-B282-B3BFB93BEBB9}" type="slidenum">
              <a:rPr lang="en-GB" smtClean="0"/>
              <a:t>19</a:t>
            </a:fld>
            <a:endParaRPr lang="en-GB"/>
          </a:p>
        </p:txBody>
      </p:sp>
    </p:spTree>
    <p:extLst>
      <p:ext uri="{BB962C8B-B14F-4D97-AF65-F5344CB8AC3E}">
        <p14:creationId xmlns:p14="http://schemas.microsoft.com/office/powerpoint/2010/main" val="4348646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pPr lvl="1"/>
            <a:r>
              <a:rPr lang="en-US" dirty="0"/>
              <a:t>Growth Hormone Metabolism</a:t>
            </a:r>
          </a:p>
          <a:p>
            <a:pPr lvl="2"/>
            <a:r>
              <a:rPr lang="en-US" dirty="0"/>
              <a:t>Altered plasma concentration and release</a:t>
            </a:r>
          </a:p>
          <a:p>
            <a:pPr lvl="2"/>
            <a:r>
              <a:rPr lang="en-US" dirty="0"/>
              <a:t>End organ resistance </a:t>
            </a:r>
          </a:p>
          <a:p>
            <a:endParaRPr lang="en-GB" dirty="0"/>
          </a:p>
        </p:txBody>
      </p:sp>
      <p:sp>
        <p:nvSpPr>
          <p:cNvPr id="4" name="عنصر نائب لرقم الشريحة 3"/>
          <p:cNvSpPr>
            <a:spLocks noGrp="1"/>
          </p:cNvSpPr>
          <p:nvPr>
            <p:ph type="sldNum" sz="quarter" idx="10"/>
          </p:nvPr>
        </p:nvSpPr>
        <p:spPr/>
        <p:txBody>
          <a:bodyPr/>
          <a:lstStyle/>
          <a:p>
            <a:fld id="{8BF2ABF1-5D8F-4DD1-B282-B3BFB93BEBB9}" type="slidenum">
              <a:rPr lang="en-GB" smtClean="0"/>
              <a:t>22</a:t>
            </a:fld>
            <a:endParaRPr lang="en-GB"/>
          </a:p>
        </p:txBody>
      </p:sp>
    </p:spTree>
    <p:extLst>
      <p:ext uri="{BB962C8B-B14F-4D97-AF65-F5344CB8AC3E}">
        <p14:creationId xmlns:p14="http://schemas.microsoft.com/office/powerpoint/2010/main" val="4107204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dirty="0"/>
              <a:t>Decreased  intestinal absorption</a:t>
            </a:r>
          </a:p>
          <a:p>
            <a:endParaRPr lang="en-GB" dirty="0"/>
          </a:p>
        </p:txBody>
      </p:sp>
      <p:sp>
        <p:nvSpPr>
          <p:cNvPr id="4" name="عنصر نائب لرقم الشريحة 3"/>
          <p:cNvSpPr>
            <a:spLocks noGrp="1"/>
          </p:cNvSpPr>
          <p:nvPr>
            <p:ph type="sldNum" sz="quarter" idx="10"/>
          </p:nvPr>
        </p:nvSpPr>
        <p:spPr/>
        <p:txBody>
          <a:bodyPr/>
          <a:lstStyle/>
          <a:p>
            <a:fld id="{8BF2ABF1-5D8F-4DD1-B282-B3BFB93BEBB9}" type="slidenum">
              <a:rPr lang="en-GB" smtClean="0"/>
              <a:t>23</a:t>
            </a:fld>
            <a:endParaRPr lang="en-GB"/>
          </a:p>
        </p:txBody>
      </p:sp>
    </p:spTree>
    <p:extLst>
      <p:ext uri="{BB962C8B-B14F-4D97-AF65-F5344CB8AC3E}">
        <p14:creationId xmlns:p14="http://schemas.microsoft.com/office/powerpoint/2010/main" val="5783022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r>
              <a:rPr lang="en-US" dirty="0"/>
              <a:t>Identify modifiable risk factors that can negatively impact learning capacity</a:t>
            </a:r>
          </a:p>
          <a:p>
            <a:r>
              <a:rPr lang="en-US" dirty="0"/>
              <a:t>Special Education school services</a:t>
            </a:r>
          </a:p>
          <a:p>
            <a:r>
              <a:rPr lang="en-US" dirty="0"/>
              <a:t>Optimize:</a:t>
            </a:r>
          </a:p>
          <a:p>
            <a:pPr lvl="1"/>
            <a:r>
              <a:rPr lang="en-US" dirty="0"/>
              <a:t>Nutrition</a:t>
            </a:r>
          </a:p>
          <a:p>
            <a:pPr lvl="1"/>
            <a:r>
              <a:rPr lang="en-US" dirty="0"/>
              <a:t>Dialysis</a:t>
            </a:r>
          </a:p>
          <a:p>
            <a:pPr lvl="1"/>
            <a:r>
              <a:rPr lang="en-US" dirty="0"/>
              <a:t>Anemia</a:t>
            </a:r>
            <a:endParaRPr lang="en-GB" dirty="0"/>
          </a:p>
        </p:txBody>
      </p:sp>
      <p:sp>
        <p:nvSpPr>
          <p:cNvPr id="4" name="عنصر نائب لرقم الشريحة 3"/>
          <p:cNvSpPr>
            <a:spLocks noGrp="1"/>
          </p:cNvSpPr>
          <p:nvPr>
            <p:ph type="sldNum" sz="quarter" idx="10"/>
          </p:nvPr>
        </p:nvSpPr>
        <p:spPr/>
        <p:txBody>
          <a:bodyPr/>
          <a:lstStyle/>
          <a:p>
            <a:fld id="{8BF2ABF1-5D8F-4DD1-B282-B3BFB93BEBB9}" type="slidenum">
              <a:rPr lang="en-GB" smtClean="0"/>
              <a:t>24</a:t>
            </a:fld>
            <a:endParaRPr lang="en-GB"/>
          </a:p>
        </p:txBody>
      </p:sp>
    </p:spTree>
    <p:extLst>
      <p:ext uri="{BB962C8B-B14F-4D97-AF65-F5344CB8AC3E}">
        <p14:creationId xmlns:p14="http://schemas.microsoft.com/office/powerpoint/2010/main" val="39731333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pPr lvl="1"/>
            <a:r>
              <a:rPr lang="en-US" dirty="0"/>
              <a:t>Serum levels &gt;7.5mg/</a:t>
            </a:r>
            <a:r>
              <a:rPr lang="en-US" dirty="0" err="1"/>
              <a:t>dL</a:t>
            </a:r>
            <a:r>
              <a:rPr lang="en-US" dirty="0"/>
              <a:t> </a:t>
            </a:r>
            <a:r>
              <a:rPr lang="en-US" dirty="0">
                <a:sym typeface="Wingdings" pitchFamily="2" charset="2"/>
              </a:rPr>
              <a:t> independent risk factor for accelerated CKD progression</a:t>
            </a:r>
          </a:p>
          <a:p>
            <a:pPr lvl="1"/>
            <a:r>
              <a:rPr lang="en-US" dirty="0">
                <a:sym typeface="Wingdings" pitchFamily="2" charset="2"/>
              </a:rPr>
              <a:t>No </a:t>
            </a:r>
            <a:r>
              <a:rPr lang="en-US" dirty="0" err="1">
                <a:sym typeface="Wingdings" pitchFamily="2" charset="2"/>
              </a:rPr>
              <a:t>recommnedation</a:t>
            </a:r>
            <a:r>
              <a:rPr lang="en-US" dirty="0">
                <a:sym typeface="Wingdings" pitchFamily="2" charset="2"/>
              </a:rPr>
              <a:t> for intervention or monitoring</a:t>
            </a:r>
            <a:endParaRPr lang="en-US" dirty="0"/>
          </a:p>
          <a:p>
            <a:endParaRPr lang="en-GB" dirty="0"/>
          </a:p>
        </p:txBody>
      </p:sp>
      <p:sp>
        <p:nvSpPr>
          <p:cNvPr id="4" name="عنصر نائب لرقم الشريحة 3"/>
          <p:cNvSpPr>
            <a:spLocks noGrp="1"/>
          </p:cNvSpPr>
          <p:nvPr>
            <p:ph type="sldNum" sz="quarter" idx="10"/>
          </p:nvPr>
        </p:nvSpPr>
        <p:spPr/>
        <p:txBody>
          <a:bodyPr/>
          <a:lstStyle/>
          <a:p>
            <a:fld id="{8BF2ABF1-5D8F-4DD1-B282-B3BFB93BEBB9}" type="slidenum">
              <a:rPr lang="en-GB" smtClean="0"/>
              <a:t>25</a:t>
            </a:fld>
            <a:endParaRPr lang="en-GB"/>
          </a:p>
        </p:txBody>
      </p:sp>
    </p:spTree>
    <p:extLst>
      <p:ext uri="{BB962C8B-B14F-4D97-AF65-F5344CB8AC3E}">
        <p14:creationId xmlns:p14="http://schemas.microsoft.com/office/powerpoint/2010/main" val="667365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5EE3DE4-A472-44DD-926E-9AF323FF6760}" type="datetimeFigureOut">
              <a:rPr lang="en-US" smtClean="0"/>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E29AE1-09B2-4F9D-BC66-B2573FC15D23}" type="slidenum">
              <a:rPr lang="en-US" smtClean="0"/>
              <a:t>‹#›</a:t>
            </a:fld>
            <a:endParaRPr lang="en-US"/>
          </a:p>
        </p:txBody>
      </p:sp>
    </p:spTree>
    <p:extLst>
      <p:ext uri="{BB962C8B-B14F-4D97-AF65-F5344CB8AC3E}">
        <p14:creationId xmlns:p14="http://schemas.microsoft.com/office/powerpoint/2010/main" val="3396409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EE3DE4-A472-44DD-926E-9AF323FF6760}" type="datetimeFigureOut">
              <a:rPr lang="en-US" smtClean="0"/>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E29AE1-09B2-4F9D-BC66-B2573FC15D23}" type="slidenum">
              <a:rPr lang="en-US" smtClean="0"/>
              <a:t>‹#›</a:t>
            </a:fld>
            <a:endParaRPr lang="en-US"/>
          </a:p>
        </p:txBody>
      </p:sp>
    </p:spTree>
    <p:extLst>
      <p:ext uri="{BB962C8B-B14F-4D97-AF65-F5344CB8AC3E}">
        <p14:creationId xmlns:p14="http://schemas.microsoft.com/office/powerpoint/2010/main" val="4115998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EE3DE4-A472-44DD-926E-9AF323FF6760}" type="datetimeFigureOut">
              <a:rPr lang="en-US" smtClean="0"/>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E29AE1-09B2-4F9D-BC66-B2573FC15D23}" type="slidenum">
              <a:rPr lang="en-US" smtClean="0"/>
              <a:t>‹#›</a:t>
            </a:fld>
            <a:endParaRPr lang="en-US"/>
          </a:p>
        </p:txBody>
      </p:sp>
    </p:spTree>
    <p:extLst>
      <p:ext uri="{BB962C8B-B14F-4D97-AF65-F5344CB8AC3E}">
        <p14:creationId xmlns:p14="http://schemas.microsoft.com/office/powerpoint/2010/main" val="2079277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EE3DE4-A472-44DD-926E-9AF323FF6760}" type="datetimeFigureOut">
              <a:rPr lang="en-US" smtClean="0"/>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E29AE1-09B2-4F9D-BC66-B2573FC15D23}" type="slidenum">
              <a:rPr lang="en-US" smtClean="0"/>
              <a:t>‹#›</a:t>
            </a:fld>
            <a:endParaRPr lang="en-US"/>
          </a:p>
        </p:txBody>
      </p:sp>
    </p:spTree>
    <p:extLst>
      <p:ext uri="{BB962C8B-B14F-4D97-AF65-F5344CB8AC3E}">
        <p14:creationId xmlns:p14="http://schemas.microsoft.com/office/powerpoint/2010/main" val="3708801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EE3DE4-A472-44DD-926E-9AF323FF6760}" type="datetimeFigureOut">
              <a:rPr lang="en-US" smtClean="0"/>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E29AE1-09B2-4F9D-BC66-B2573FC15D23}" type="slidenum">
              <a:rPr lang="en-US" smtClean="0"/>
              <a:t>‹#›</a:t>
            </a:fld>
            <a:endParaRPr lang="en-US"/>
          </a:p>
        </p:txBody>
      </p:sp>
    </p:spTree>
    <p:extLst>
      <p:ext uri="{BB962C8B-B14F-4D97-AF65-F5344CB8AC3E}">
        <p14:creationId xmlns:p14="http://schemas.microsoft.com/office/powerpoint/2010/main" val="743784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5EE3DE4-A472-44DD-926E-9AF323FF6760}" type="datetimeFigureOut">
              <a:rPr lang="en-US" smtClean="0"/>
              <a:t>7/21/2023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E29AE1-09B2-4F9D-BC66-B2573FC15D23}" type="slidenum">
              <a:rPr lang="en-US" smtClean="0"/>
              <a:t>‹#›</a:t>
            </a:fld>
            <a:endParaRPr lang="en-US"/>
          </a:p>
        </p:txBody>
      </p:sp>
    </p:spTree>
    <p:extLst>
      <p:ext uri="{BB962C8B-B14F-4D97-AF65-F5344CB8AC3E}">
        <p14:creationId xmlns:p14="http://schemas.microsoft.com/office/powerpoint/2010/main" val="3604390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5EE3DE4-A472-44DD-926E-9AF323FF6760}" type="datetimeFigureOut">
              <a:rPr lang="en-US" smtClean="0"/>
              <a:t>7/21/2023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E29AE1-09B2-4F9D-BC66-B2573FC15D23}" type="slidenum">
              <a:rPr lang="en-US" smtClean="0"/>
              <a:t>‹#›</a:t>
            </a:fld>
            <a:endParaRPr lang="en-US"/>
          </a:p>
        </p:txBody>
      </p:sp>
    </p:spTree>
    <p:extLst>
      <p:ext uri="{BB962C8B-B14F-4D97-AF65-F5344CB8AC3E}">
        <p14:creationId xmlns:p14="http://schemas.microsoft.com/office/powerpoint/2010/main" val="4112577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5EE3DE4-A472-44DD-926E-9AF323FF6760}" type="datetimeFigureOut">
              <a:rPr lang="en-US" smtClean="0"/>
              <a:t>7/21/2023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E29AE1-09B2-4F9D-BC66-B2573FC15D23}" type="slidenum">
              <a:rPr lang="en-US" smtClean="0"/>
              <a:t>‹#›</a:t>
            </a:fld>
            <a:endParaRPr lang="en-US"/>
          </a:p>
        </p:txBody>
      </p:sp>
    </p:spTree>
    <p:extLst>
      <p:ext uri="{BB962C8B-B14F-4D97-AF65-F5344CB8AC3E}">
        <p14:creationId xmlns:p14="http://schemas.microsoft.com/office/powerpoint/2010/main" val="3003436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EE3DE4-A472-44DD-926E-9AF323FF6760}" type="datetimeFigureOut">
              <a:rPr lang="en-US" smtClean="0"/>
              <a:t>7/21/2023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E29AE1-09B2-4F9D-BC66-B2573FC15D23}" type="slidenum">
              <a:rPr lang="en-US" smtClean="0"/>
              <a:t>‹#›</a:t>
            </a:fld>
            <a:endParaRPr lang="en-US"/>
          </a:p>
        </p:txBody>
      </p:sp>
    </p:spTree>
    <p:extLst>
      <p:ext uri="{BB962C8B-B14F-4D97-AF65-F5344CB8AC3E}">
        <p14:creationId xmlns:p14="http://schemas.microsoft.com/office/powerpoint/2010/main" val="3158802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EE3DE4-A472-44DD-926E-9AF323FF6760}" type="datetimeFigureOut">
              <a:rPr lang="en-US" smtClean="0"/>
              <a:t>7/21/2023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E29AE1-09B2-4F9D-BC66-B2573FC15D23}" type="slidenum">
              <a:rPr lang="en-US" smtClean="0"/>
              <a:t>‹#›</a:t>
            </a:fld>
            <a:endParaRPr lang="en-US"/>
          </a:p>
        </p:txBody>
      </p:sp>
    </p:spTree>
    <p:extLst>
      <p:ext uri="{BB962C8B-B14F-4D97-AF65-F5344CB8AC3E}">
        <p14:creationId xmlns:p14="http://schemas.microsoft.com/office/powerpoint/2010/main" val="1821294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EE3DE4-A472-44DD-926E-9AF323FF6760}" type="datetimeFigureOut">
              <a:rPr lang="en-US" smtClean="0"/>
              <a:t>7/21/2023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E29AE1-09B2-4F9D-BC66-B2573FC15D23}" type="slidenum">
              <a:rPr lang="en-US" smtClean="0"/>
              <a:t>‹#›</a:t>
            </a:fld>
            <a:endParaRPr lang="en-US"/>
          </a:p>
        </p:txBody>
      </p:sp>
    </p:spTree>
    <p:extLst>
      <p:ext uri="{BB962C8B-B14F-4D97-AF65-F5344CB8AC3E}">
        <p14:creationId xmlns:p14="http://schemas.microsoft.com/office/powerpoint/2010/main" val="3715794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EE3DE4-A472-44DD-926E-9AF323FF6760}" type="datetimeFigureOut">
              <a:rPr lang="en-US" smtClean="0"/>
              <a:t>7/21/2023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E29AE1-09B2-4F9D-BC66-B2573FC15D23}" type="slidenum">
              <a:rPr lang="en-US" smtClean="0"/>
              <a:t>‹#›</a:t>
            </a:fld>
            <a:endParaRPr lang="en-US"/>
          </a:p>
        </p:txBody>
      </p:sp>
    </p:spTree>
    <p:extLst>
      <p:ext uri="{BB962C8B-B14F-4D97-AF65-F5344CB8AC3E}">
        <p14:creationId xmlns:p14="http://schemas.microsoft.com/office/powerpoint/2010/main" val="4133282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noFill/>
        </p:spPr>
        <p:style>
          <a:lnRef idx="2">
            <a:schemeClr val="accent2">
              <a:shade val="50000"/>
            </a:schemeClr>
          </a:lnRef>
          <a:fillRef idx="1">
            <a:schemeClr val="accent2"/>
          </a:fillRef>
          <a:effectRef idx="0">
            <a:schemeClr val="accent2"/>
          </a:effectRef>
          <a:fontRef idx="minor">
            <a:schemeClr val="lt1"/>
          </a:fontRef>
        </p:style>
        <p:txBody>
          <a:bodyPr rtlCol="0">
            <a:normAutofit/>
          </a:bodyPr>
          <a:lstStyle/>
          <a:p>
            <a:pPr>
              <a:defRPr/>
            </a:pPr>
            <a:r>
              <a:rPr lang="en-US" dirty="0">
                <a:solidFill>
                  <a:schemeClr val="tx1"/>
                </a:solidFill>
                <a:latin typeface="Times New Roman" pitchFamily="18" charset="0"/>
                <a:cs typeface="Times New Roman" pitchFamily="18" charset="0"/>
              </a:rPr>
              <a:t>Chronic Kidney Disease:</a:t>
            </a:r>
            <a:br>
              <a:rPr lang="en-US" dirty="0">
                <a:solidFill>
                  <a:schemeClr val="tx1"/>
                </a:solidFill>
                <a:latin typeface="Times New Roman" pitchFamily="18" charset="0"/>
                <a:cs typeface="Times New Roman" pitchFamily="18" charset="0"/>
              </a:rPr>
            </a:br>
            <a:r>
              <a:rPr lang="en-US" dirty="0">
                <a:solidFill>
                  <a:schemeClr val="tx1"/>
                </a:solidFill>
                <a:latin typeface="Times New Roman" pitchFamily="18" charset="0"/>
                <a:cs typeface="Times New Roman" pitchFamily="18" charset="0"/>
              </a:rPr>
              <a:t> Management</a:t>
            </a:r>
            <a:endParaRPr lang="en-IN" dirty="0">
              <a:solidFill>
                <a:schemeClr val="tx1"/>
              </a:solidFill>
              <a:latin typeface="Times New Roman" pitchFamily="18" charset="0"/>
              <a:cs typeface="Times New Roman" pitchFamily="18" charset="0"/>
            </a:endParaRPr>
          </a:p>
        </p:txBody>
      </p:sp>
      <p:sp>
        <p:nvSpPr>
          <p:cNvPr id="3" name="Subtitle 2"/>
          <p:cNvSpPr>
            <a:spLocks noGrp="1"/>
          </p:cNvSpPr>
          <p:nvPr>
            <p:ph type="subTitle" idx="1"/>
          </p:nvPr>
        </p:nvSpPr>
        <p:spPr/>
        <p:txBody>
          <a:bodyPr rtlCol="0">
            <a:normAutofit/>
          </a:bodyPr>
          <a:lstStyle/>
          <a:p>
            <a:pPr>
              <a:defRPr/>
            </a:pPr>
            <a:r>
              <a:rPr lang="en-IN" dirty="0"/>
              <a:t>5</a:t>
            </a:r>
            <a:r>
              <a:rPr lang="en-IN" baseline="30000" dirty="0"/>
              <a:t>th</a:t>
            </a:r>
            <a:r>
              <a:rPr lang="en-IN" dirty="0"/>
              <a:t> year 2023- 2024</a:t>
            </a:r>
          </a:p>
        </p:txBody>
      </p:sp>
      <p:sp>
        <p:nvSpPr>
          <p:cNvPr id="4" name="مربع نص 4">
            <a:extLst>
              <a:ext uri="{FF2B5EF4-FFF2-40B4-BE49-F238E27FC236}">
                <a16:creationId xmlns:a16="http://schemas.microsoft.com/office/drawing/2014/main" id="{9C512485-E5B5-1083-4338-DB7FB6E55E71}"/>
              </a:ext>
            </a:extLst>
          </p:cNvPr>
          <p:cNvSpPr txBox="1"/>
          <p:nvPr/>
        </p:nvSpPr>
        <p:spPr>
          <a:xfrm>
            <a:off x="678981" y="5504804"/>
            <a:ext cx="2798509" cy="461665"/>
          </a:xfrm>
          <a:prstGeom prst="rect">
            <a:avLst/>
          </a:prstGeom>
          <a:noFill/>
          <a:ln>
            <a:solidFill>
              <a:schemeClr val="accent1"/>
            </a:solidFill>
          </a:ln>
        </p:spPr>
        <p:txBody>
          <a:bodyPr wrap="square" rtlCol="1">
            <a:spAutoFit/>
          </a:bodyPr>
          <a:lstStyle/>
          <a:p>
            <a:r>
              <a:rPr lang="ar-JO" sz="2400" b="1" dirty="0"/>
              <a:t>تبييض : رؤى النشاش </a:t>
            </a:r>
            <a:endParaRPr lang="en-US" sz="2400" b="1" dirty="0"/>
          </a:p>
        </p:txBody>
      </p:sp>
    </p:spTree>
    <p:extLst>
      <p:ext uri="{BB962C8B-B14F-4D97-AF65-F5344CB8AC3E}">
        <p14:creationId xmlns:p14="http://schemas.microsoft.com/office/powerpoint/2010/main" val="3063030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066800"/>
          </a:xfrm>
        </p:spPr>
        <p:txBody>
          <a:bodyPr>
            <a:normAutofit/>
          </a:bodyPr>
          <a:lstStyle/>
          <a:p>
            <a:r>
              <a:rPr lang="en-US" dirty="0">
                <a:latin typeface="Times New Roman" panose="02020603050405020304" pitchFamily="18" charset="0"/>
                <a:cs typeface="Times New Roman" panose="02020603050405020304" pitchFamily="18" charset="0"/>
              </a:rPr>
              <a:t>Clinical Presentation  - Stage of CKD</a:t>
            </a:r>
          </a:p>
        </p:txBody>
      </p:sp>
      <p:sp>
        <p:nvSpPr>
          <p:cNvPr id="3" name="Content Placeholder 2"/>
          <p:cNvSpPr>
            <a:spLocks noGrp="1"/>
          </p:cNvSpPr>
          <p:nvPr>
            <p:ph idx="1"/>
          </p:nvPr>
        </p:nvSpPr>
        <p:spPr>
          <a:xfrm>
            <a:off x="1524000" y="990600"/>
            <a:ext cx="9144000" cy="2928257"/>
          </a:xfrm>
        </p:spPr>
        <p:txBody>
          <a:bodyPr>
            <a:normAutofit/>
          </a:bodyPr>
          <a:lstStyle/>
          <a:p>
            <a:r>
              <a:rPr lang="en-US" dirty="0">
                <a:latin typeface="Times New Roman" panose="02020603050405020304" pitchFamily="18" charset="0"/>
                <a:cs typeface="Times New Roman" panose="02020603050405020304" pitchFamily="18" charset="0"/>
              </a:rPr>
              <a:t>Early Stages (GFR &gt; 60ml/min per 1.73m</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i.e. G1/G2 </a:t>
            </a:r>
            <a:r>
              <a:rPr lang="en-US" dirty="0">
                <a:latin typeface="Times New Roman" panose="02020603050405020304" pitchFamily="18" charset="0"/>
                <a:cs typeface="Times New Roman" panose="02020603050405020304" pitchFamily="18" charset="0"/>
                <a:sym typeface="Wingdings" pitchFamily="2" charset="2"/>
              </a:rPr>
              <a:t> often Asymptomatic</a:t>
            </a:r>
          </a:p>
          <a:p>
            <a:r>
              <a:rPr lang="en-US" dirty="0">
                <a:latin typeface="Times New Roman" panose="02020603050405020304" pitchFamily="18" charset="0"/>
                <a:cs typeface="Times New Roman" panose="02020603050405020304" pitchFamily="18" charset="0"/>
                <a:sym typeface="Wingdings" pitchFamily="2" charset="2"/>
              </a:rPr>
              <a:t>As CKD progresses (renal </a:t>
            </a:r>
            <a:r>
              <a:rPr lang="en-US" dirty="0" err="1">
                <a:latin typeface="Times New Roman" panose="02020603050405020304" pitchFamily="18" charset="0"/>
                <a:cs typeface="Times New Roman" panose="02020603050405020304" pitchFamily="18" charset="0"/>
                <a:sym typeface="Wingdings" pitchFamily="2" charset="2"/>
              </a:rPr>
              <a:t>fxn</a:t>
            </a:r>
            <a:r>
              <a:rPr lang="en-US" dirty="0">
                <a:latin typeface="Times New Roman" panose="02020603050405020304" pitchFamily="18" charset="0"/>
                <a:cs typeface="Times New Roman" panose="02020603050405020304" pitchFamily="18" charset="0"/>
                <a:sym typeface="Wingdings" pitchFamily="2" charset="2"/>
              </a:rPr>
              <a:t> deteriorates), pt becomes increasingly symptomatic</a:t>
            </a:r>
          </a:p>
          <a:p>
            <a:pPr>
              <a:buNone/>
            </a:pPr>
            <a:r>
              <a:rPr lang="en-US" dirty="0">
                <a:latin typeface="Times New Roman" panose="02020603050405020304" pitchFamily="18" charset="0"/>
                <a:cs typeface="Times New Roman" panose="02020603050405020304" pitchFamily="18" charset="0"/>
                <a:sym typeface="Wingdings" pitchFamily="2" charset="2"/>
              </a:rPr>
              <a:t>	Signs of severe renal impairment </a:t>
            </a:r>
            <a:r>
              <a:rPr lang="en-US" dirty="0">
                <a:solidFill>
                  <a:srgbClr val="FF0000"/>
                </a:solidFill>
                <a:latin typeface="Times New Roman" panose="02020603050405020304" pitchFamily="18" charset="0"/>
                <a:cs typeface="Times New Roman" panose="02020603050405020304" pitchFamily="18" charset="0"/>
                <a:sym typeface="Wingdings" pitchFamily="2" charset="2"/>
              </a:rPr>
              <a:t>begin</a:t>
            </a:r>
            <a:r>
              <a:rPr lang="en-US" dirty="0">
                <a:latin typeface="Times New Roman" panose="02020603050405020304" pitchFamily="18" charset="0"/>
                <a:cs typeface="Times New Roman" panose="02020603050405020304" pitchFamily="18" charset="0"/>
                <a:sym typeface="Wingdings" pitchFamily="2" charset="2"/>
              </a:rPr>
              <a:t> to appear with stage G3a/G3b</a:t>
            </a:r>
          </a:p>
          <a:p>
            <a:endParaRPr lang="en-US" dirty="0">
              <a:latin typeface="Times New Roman" panose="02020603050405020304" pitchFamily="18" charset="0"/>
              <a:cs typeface="Times New Roman" panose="02020603050405020304" pitchFamily="18" charset="0"/>
            </a:endParaRPr>
          </a:p>
        </p:txBody>
      </p:sp>
      <p:sp>
        <p:nvSpPr>
          <p:cNvPr id="4" name="TextBox 3"/>
          <p:cNvSpPr txBox="1"/>
          <p:nvPr/>
        </p:nvSpPr>
        <p:spPr>
          <a:xfrm>
            <a:off x="1524000" y="4074386"/>
            <a:ext cx="4495800" cy="2523768"/>
          </a:xfrm>
          <a:prstGeom prst="rect">
            <a:avLst/>
          </a:prstGeom>
          <a:noFill/>
        </p:spPr>
        <p:txBody>
          <a:bodyPr wrap="square" rtlCol="0">
            <a:spAutoFit/>
          </a:bodyPr>
          <a:lstStyle/>
          <a:p>
            <a:r>
              <a:rPr lang="en-US" sz="2800" b="1" u="sng" dirty="0">
                <a:sym typeface="Wingdings" pitchFamily="2" charset="2"/>
              </a:rPr>
              <a:t>Uremia </a:t>
            </a:r>
            <a:r>
              <a:rPr lang="en-US" sz="2800" b="1" u="sng" dirty="0" err="1">
                <a:sym typeface="Wingdings" pitchFamily="2" charset="2"/>
              </a:rPr>
              <a:t>Symtpoms</a:t>
            </a:r>
            <a:r>
              <a:rPr lang="en-US" sz="2800" b="1" u="sng" dirty="0">
                <a:sym typeface="Wingdings" pitchFamily="2" charset="2"/>
              </a:rPr>
              <a:t>:</a:t>
            </a:r>
          </a:p>
          <a:p>
            <a:pPr marL="800100" lvl="1" indent="-342900">
              <a:buFont typeface="+mj-lt"/>
              <a:buAutoNum type="arabicPeriod"/>
            </a:pPr>
            <a:r>
              <a:rPr lang="en-US" sz="2800" dirty="0">
                <a:sym typeface="Wingdings" pitchFamily="2" charset="2"/>
              </a:rPr>
              <a:t>Anorexia</a:t>
            </a:r>
          </a:p>
          <a:p>
            <a:pPr marL="800100" lvl="1" indent="-342900">
              <a:buFont typeface="+mj-lt"/>
              <a:buAutoNum type="arabicPeriod"/>
            </a:pPr>
            <a:r>
              <a:rPr lang="en-US" sz="2800" dirty="0" err="1">
                <a:sym typeface="Wingdings" pitchFamily="2" charset="2"/>
              </a:rPr>
              <a:t>Vomitting</a:t>
            </a:r>
            <a:endParaRPr lang="en-US" sz="2800" dirty="0">
              <a:sym typeface="Wingdings" pitchFamily="2" charset="2"/>
            </a:endParaRPr>
          </a:p>
          <a:p>
            <a:pPr marL="800100" lvl="1" indent="-342900">
              <a:buFont typeface="+mj-lt"/>
              <a:buAutoNum type="arabicPeriod"/>
            </a:pPr>
            <a:r>
              <a:rPr lang="en-US" sz="2800" dirty="0">
                <a:sym typeface="Wingdings" pitchFamily="2" charset="2"/>
              </a:rPr>
              <a:t>Weakness and fatigability</a:t>
            </a:r>
          </a:p>
          <a:p>
            <a:endParaRPr lang="en-US" dirty="0"/>
          </a:p>
        </p:txBody>
      </p:sp>
      <p:sp>
        <p:nvSpPr>
          <p:cNvPr id="5" name="TextBox 4"/>
          <p:cNvSpPr txBox="1"/>
          <p:nvPr/>
        </p:nvSpPr>
        <p:spPr>
          <a:xfrm>
            <a:off x="6172200" y="3998687"/>
            <a:ext cx="4495800" cy="2523768"/>
          </a:xfrm>
          <a:prstGeom prst="rect">
            <a:avLst/>
          </a:prstGeom>
          <a:noFill/>
        </p:spPr>
        <p:txBody>
          <a:bodyPr wrap="square" rtlCol="0">
            <a:spAutoFit/>
          </a:bodyPr>
          <a:lstStyle/>
          <a:p>
            <a:r>
              <a:rPr lang="en-US" sz="2800" b="1" u="sng" dirty="0">
                <a:sym typeface="Wingdings" pitchFamily="2" charset="2"/>
              </a:rPr>
              <a:t>Uremia Complications:</a:t>
            </a:r>
          </a:p>
          <a:p>
            <a:pPr marL="800100" lvl="1" indent="-342900">
              <a:buFont typeface="+mj-lt"/>
              <a:buAutoNum type="arabicPeriod"/>
            </a:pPr>
            <a:r>
              <a:rPr lang="en-US" sz="2800" dirty="0" err="1">
                <a:sym typeface="Wingdings" pitchFamily="2" charset="2"/>
              </a:rPr>
              <a:t>Pericarditis</a:t>
            </a:r>
            <a:endParaRPr lang="en-US" sz="2800" dirty="0">
              <a:sym typeface="Wingdings" pitchFamily="2" charset="2"/>
            </a:endParaRPr>
          </a:p>
          <a:p>
            <a:pPr marL="800100" lvl="1" indent="-342900">
              <a:buFont typeface="+mj-lt"/>
              <a:buAutoNum type="arabicPeriod"/>
            </a:pPr>
            <a:r>
              <a:rPr lang="en-US" sz="2800" dirty="0" err="1">
                <a:sym typeface="Wingdings" pitchFamily="2" charset="2"/>
              </a:rPr>
              <a:t>Neurocognitive</a:t>
            </a:r>
            <a:r>
              <a:rPr lang="en-US" sz="2800" dirty="0">
                <a:sym typeface="Wingdings" pitchFamily="2" charset="2"/>
              </a:rPr>
              <a:t> function deficits</a:t>
            </a:r>
          </a:p>
          <a:p>
            <a:pPr marL="800100" lvl="1" indent="-342900">
              <a:buFont typeface="+mj-lt"/>
              <a:buAutoNum type="arabicPeriod"/>
            </a:pPr>
            <a:r>
              <a:rPr lang="en-US" sz="2800" dirty="0">
                <a:sym typeface="Wingdings" pitchFamily="2" charset="2"/>
              </a:rPr>
              <a:t>Mineral Bone Disorder</a:t>
            </a:r>
          </a:p>
          <a:p>
            <a:endParaRPr lang="en-US" dirty="0"/>
          </a:p>
        </p:txBody>
      </p:sp>
    </p:spTree>
    <p:extLst>
      <p:ext uri="{BB962C8B-B14F-4D97-AF65-F5344CB8AC3E}">
        <p14:creationId xmlns:p14="http://schemas.microsoft.com/office/powerpoint/2010/main" val="3287706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rtlCol="0">
            <a:noAutofit/>
          </a:bodyPr>
          <a:lstStyle/>
          <a:p>
            <a:pPr>
              <a:defRPr/>
            </a:pPr>
            <a:r>
              <a:rPr lang="en-US" sz="3600" dirty="0">
                <a:latin typeface="Times New Roman" panose="02020603050405020304" pitchFamily="18" charset="0"/>
                <a:cs typeface="Times New Roman" panose="02020603050405020304" pitchFamily="18" charset="0"/>
              </a:rPr>
              <a:t>Risk Factors for Progression of Renal Disease</a:t>
            </a:r>
            <a:endParaRPr lang="en-IN" sz="3600" dirty="0">
              <a:latin typeface="Times New Roman" panose="02020603050405020304" pitchFamily="18" charset="0"/>
              <a:cs typeface="Times New Roman" panose="02020603050405020304" pitchFamily="18" charset="0"/>
            </a:endParaRPr>
          </a:p>
        </p:txBody>
      </p:sp>
      <p:sp>
        <p:nvSpPr>
          <p:cNvPr id="12291" name="Content Placeholder 2"/>
          <p:cNvSpPr>
            <a:spLocks noGrp="1"/>
          </p:cNvSpPr>
          <p:nvPr>
            <p:ph idx="1"/>
          </p:nvPr>
        </p:nvSpPr>
        <p:spPr/>
        <p:txBody>
          <a:bodyPr/>
          <a:lstStyle/>
          <a:p>
            <a:pPr eaLnBrk="1" hangingPunct="1"/>
            <a:r>
              <a:rPr lang="en-US" dirty="0">
                <a:latin typeface="Times New Roman" panose="02020603050405020304" pitchFamily="18" charset="0"/>
                <a:cs typeface="Times New Roman" panose="02020603050405020304" pitchFamily="18" charset="0"/>
              </a:rPr>
              <a:t>Proteinuria</a:t>
            </a:r>
            <a:r>
              <a:rPr lang="ar-JO"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a:solidFill>
                  <a:srgbClr val="FF0000"/>
                </a:solidFill>
                <a:latin typeface="Times New Roman" panose="02020603050405020304" pitchFamily="18" charset="0"/>
                <a:cs typeface="Times New Roman" panose="02020603050405020304" pitchFamily="18" charset="0"/>
              </a:rPr>
              <a:t>(most important risk factor )</a:t>
            </a:r>
          </a:p>
          <a:p>
            <a:pPr eaLnBrk="1" hangingPunct="1"/>
            <a:r>
              <a:rPr lang="en-US" dirty="0">
                <a:latin typeface="Times New Roman" panose="02020603050405020304" pitchFamily="18" charset="0"/>
                <a:cs typeface="Times New Roman" panose="02020603050405020304" pitchFamily="18" charset="0"/>
              </a:rPr>
              <a:t>Hypertension</a:t>
            </a:r>
          </a:p>
          <a:p>
            <a:pPr eaLnBrk="1" hangingPunct="1"/>
            <a:r>
              <a:rPr lang="en-US" dirty="0">
                <a:latin typeface="Times New Roman" panose="02020603050405020304" pitchFamily="18" charset="0"/>
                <a:cs typeface="Times New Roman" panose="02020603050405020304" pitchFamily="18" charset="0"/>
              </a:rPr>
              <a:t>Infection</a:t>
            </a:r>
          </a:p>
          <a:p>
            <a:pPr eaLnBrk="1" hangingPunct="1"/>
            <a:r>
              <a:rPr lang="en-US" dirty="0">
                <a:latin typeface="Times New Roman" panose="02020603050405020304" pitchFamily="18" charset="0"/>
                <a:cs typeface="Times New Roman" panose="02020603050405020304" pitchFamily="18" charset="0"/>
              </a:rPr>
              <a:t>Hyperlipidemia</a:t>
            </a:r>
          </a:p>
          <a:p>
            <a:pPr eaLnBrk="1" hangingPunct="1"/>
            <a:r>
              <a:rPr lang="en-US" dirty="0">
                <a:latin typeface="Times New Roman" panose="02020603050405020304" pitchFamily="18" charset="0"/>
                <a:cs typeface="Times New Roman" panose="02020603050405020304" pitchFamily="18" charset="0"/>
              </a:rPr>
              <a:t>Phosphate retention</a:t>
            </a:r>
          </a:p>
          <a:p>
            <a:pPr eaLnBrk="1" hangingPunct="1"/>
            <a:r>
              <a:rPr lang="en-US" dirty="0">
                <a:latin typeface="Times New Roman" panose="02020603050405020304" pitchFamily="18" charset="0"/>
                <a:cs typeface="Times New Roman" panose="02020603050405020304" pitchFamily="18" charset="0"/>
              </a:rPr>
              <a:t>Metabolic Acidosis</a:t>
            </a:r>
          </a:p>
          <a:p>
            <a:pPr eaLnBrk="1" hangingPunct="1"/>
            <a:endParaRPr lang="en-IN" dirty="0">
              <a:latin typeface="Times New Roman" panose="02020603050405020304" pitchFamily="18" charset="0"/>
              <a:cs typeface="Times New Roman" panose="02020603050405020304" pitchFamily="18" charset="0"/>
            </a:endParaRPr>
          </a:p>
        </p:txBody>
      </p:sp>
      <p:sp>
        <p:nvSpPr>
          <p:cNvPr id="3" name="مربع نص 4">
            <a:extLst>
              <a:ext uri="{FF2B5EF4-FFF2-40B4-BE49-F238E27FC236}">
                <a16:creationId xmlns:a16="http://schemas.microsoft.com/office/drawing/2014/main" id="{1826C6F5-F040-3B3A-31AC-B0FD7FDA32AC}"/>
              </a:ext>
            </a:extLst>
          </p:cNvPr>
          <p:cNvSpPr txBox="1"/>
          <p:nvPr/>
        </p:nvSpPr>
        <p:spPr>
          <a:xfrm>
            <a:off x="3968442" y="2330420"/>
            <a:ext cx="8091384" cy="1015663"/>
          </a:xfrm>
          <a:prstGeom prst="rect">
            <a:avLst/>
          </a:prstGeom>
          <a:noFill/>
          <a:ln>
            <a:solidFill>
              <a:schemeClr val="accent1"/>
            </a:solidFill>
          </a:ln>
        </p:spPr>
        <p:txBody>
          <a:bodyPr wrap="square" rtlCol="1">
            <a:spAutoFit/>
          </a:bodyPr>
          <a:lstStyle/>
          <a:p>
            <a:pPr eaLnBrk="1" hangingPunct="1"/>
            <a:r>
              <a:rPr lang="en-US" sz="2000" dirty="0"/>
              <a:t>If we have 2 patients of CKD one of them with proteinuria and one without proteinuria ( the patient who doesn't have proteinuria his progression of the disease will be better than the other one)</a:t>
            </a:r>
            <a:endParaRPr lang="en-IN" sz="2000" dirty="0"/>
          </a:p>
        </p:txBody>
      </p:sp>
      <p:sp>
        <p:nvSpPr>
          <p:cNvPr id="4" name="مربع نص 4">
            <a:extLst>
              <a:ext uri="{FF2B5EF4-FFF2-40B4-BE49-F238E27FC236}">
                <a16:creationId xmlns:a16="http://schemas.microsoft.com/office/drawing/2014/main" id="{33F1ECB9-8793-E958-FF64-B40E15C8A6EC}"/>
              </a:ext>
            </a:extLst>
          </p:cNvPr>
          <p:cNvSpPr txBox="1"/>
          <p:nvPr/>
        </p:nvSpPr>
        <p:spPr>
          <a:xfrm>
            <a:off x="4190416" y="3511918"/>
            <a:ext cx="7756419" cy="707886"/>
          </a:xfrm>
          <a:prstGeom prst="rect">
            <a:avLst/>
          </a:prstGeom>
          <a:noFill/>
          <a:ln>
            <a:solidFill>
              <a:schemeClr val="accent1"/>
            </a:solidFill>
          </a:ln>
        </p:spPr>
        <p:txBody>
          <a:bodyPr wrap="square" rtlCol="1">
            <a:spAutoFit/>
          </a:bodyPr>
          <a:lstStyle/>
          <a:p>
            <a:pPr eaLnBrk="1" hangingPunct="1"/>
            <a:r>
              <a:rPr lang="en-US" sz="2000" dirty="0"/>
              <a:t>Screening of proteinuria is very important for good management to prevent the progression of disease to renal failure </a:t>
            </a:r>
            <a:endParaRPr lang="en-IN" sz="2000" dirty="0"/>
          </a:p>
        </p:txBody>
      </p:sp>
    </p:spTree>
    <p:extLst>
      <p:ext uri="{BB962C8B-B14F-4D97-AF65-F5344CB8AC3E}">
        <p14:creationId xmlns:p14="http://schemas.microsoft.com/office/powerpoint/2010/main" val="4086954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990600"/>
          </a:xfrm>
        </p:spPr>
        <p:txBody>
          <a:bodyPr/>
          <a:lstStyle/>
          <a:p>
            <a:r>
              <a:rPr lang="en-US" dirty="0">
                <a:latin typeface="Times New Roman" panose="02020603050405020304" pitchFamily="18" charset="0"/>
                <a:cs typeface="Times New Roman" panose="02020603050405020304" pitchFamily="18" charset="0"/>
              </a:rPr>
              <a:t>Proteinuria</a:t>
            </a:r>
          </a:p>
        </p:txBody>
      </p:sp>
      <p:sp>
        <p:nvSpPr>
          <p:cNvPr id="5" name="Content Placeholder 4"/>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Indicator of underlying </a:t>
            </a:r>
            <a:r>
              <a:rPr lang="en-US" dirty="0" err="1">
                <a:latin typeface="Times New Roman" panose="02020603050405020304" pitchFamily="18" charset="0"/>
                <a:cs typeface="Times New Roman" panose="02020603050405020304" pitchFamily="18" charset="0"/>
              </a:rPr>
              <a:t>glomerular</a:t>
            </a:r>
            <a:r>
              <a:rPr lang="en-US" dirty="0">
                <a:latin typeface="Times New Roman" panose="02020603050405020304" pitchFamily="18" charset="0"/>
                <a:cs typeface="Times New Roman" panose="02020603050405020304" pitchFamily="18" charset="0"/>
              </a:rPr>
              <a:t> disease and/or tubular dysfunction</a:t>
            </a:r>
          </a:p>
          <a:p>
            <a:r>
              <a:rPr lang="en-US" dirty="0">
                <a:latin typeface="Times New Roman" panose="02020603050405020304" pitchFamily="18" charset="0"/>
                <a:cs typeface="Times New Roman" panose="02020603050405020304" pitchFamily="18" charset="0"/>
              </a:rPr>
              <a:t>Important biomarker associated STRONGLY with CKD</a:t>
            </a:r>
          </a:p>
          <a:p>
            <a:r>
              <a:rPr lang="en-US" dirty="0">
                <a:latin typeface="Times New Roman" panose="02020603050405020304" pitchFamily="18" charset="0"/>
                <a:cs typeface="Times New Roman" panose="02020603050405020304" pitchFamily="18" charset="0"/>
              </a:rPr>
              <a:t>Ongoing protein excretion </a:t>
            </a:r>
            <a:r>
              <a:rPr lang="en-US" dirty="0">
                <a:solidFill>
                  <a:srgbClr val="FF0000"/>
                </a:solidFill>
                <a:latin typeface="Times New Roman" panose="02020603050405020304" pitchFamily="18" charset="0"/>
                <a:cs typeface="Times New Roman" panose="02020603050405020304" pitchFamily="18" charset="0"/>
              </a:rPr>
              <a:t>may contribute</a:t>
            </a:r>
            <a:r>
              <a:rPr lang="en-US" dirty="0">
                <a:latin typeface="Times New Roman" panose="02020603050405020304" pitchFamily="18" charset="0"/>
                <a:cs typeface="Times New Roman" panose="02020603050405020304" pitchFamily="18" charset="0"/>
              </a:rPr>
              <a:t> to CKD </a:t>
            </a:r>
            <a:r>
              <a:rPr lang="en-US" dirty="0">
                <a:solidFill>
                  <a:srgbClr val="FF0000"/>
                </a:solidFill>
                <a:latin typeface="Times New Roman" panose="02020603050405020304" pitchFamily="18" charset="0"/>
                <a:cs typeface="Times New Roman" panose="02020603050405020304" pitchFamily="18" charset="0"/>
              </a:rPr>
              <a:t>progression</a:t>
            </a:r>
          </a:p>
          <a:p>
            <a:r>
              <a:rPr lang="en-US" dirty="0">
                <a:solidFill>
                  <a:srgbClr val="FF0000"/>
                </a:solidFill>
                <a:latin typeface="Times New Roman" panose="02020603050405020304" pitchFamily="18" charset="0"/>
                <a:cs typeface="Times New Roman" panose="02020603050405020304" pitchFamily="18" charset="0"/>
              </a:rPr>
              <a:t>Severity</a:t>
            </a:r>
            <a:r>
              <a:rPr lang="en-US" dirty="0">
                <a:latin typeface="Times New Roman" panose="02020603050405020304" pitchFamily="18" charset="0"/>
                <a:cs typeface="Times New Roman" panose="02020603050405020304" pitchFamily="18" charset="0"/>
              </a:rPr>
              <a:t> of renal disease is generally associated with </a:t>
            </a:r>
            <a:r>
              <a:rPr lang="en-US" dirty="0">
                <a:solidFill>
                  <a:srgbClr val="FF0000"/>
                </a:solidFill>
                <a:latin typeface="Times New Roman" panose="02020603050405020304" pitchFamily="18" charset="0"/>
                <a:cs typeface="Times New Roman" panose="02020603050405020304" pitchFamily="18" charset="0"/>
              </a:rPr>
              <a:t>amount and duration of </a:t>
            </a:r>
            <a:r>
              <a:rPr lang="en-US" dirty="0" err="1">
                <a:solidFill>
                  <a:srgbClr val="FF0000"/>
                </a:solidFill>
                <a:latin typeface="Times New Roman" panose="02020603050405020304" pitchFamily="18" charset="0"/>
                <a:cs typeface="Times New Roman" panose="02020603050405020304" pitchFamily="18" charset="0"/>
              </a:rPr>
              <a:t>proteinuria</a:t>
            </a:r>
            <a:endParaRPr lang="en-US" dirty="0">
              <a:solidFill>
                <a:srgbClr val="FF0000"/>
              </a:solidFill>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1248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Management of CKD</a:t>
            </a:r>
          </a:p>
        </p:txBody>
      </p:sp>
      <p:sp>
        <p:nvSpPr>
          <p:cNvPr id="3" name="Content Placeholder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General Management Components:</a:t>
            </a:r>
          </a:p>
          <a:p>
            <a:pPr lvl="1"/>
            <a:r>
              <a:rPr lang="en-US" dirty="0">
                <a:latin typeface="Times New Roman" panose="02020603050405020304" pitchFamily="18" charset="0"/>
                <a:cs typeface="Times New Roman" panose="02020603050405020304" pitchFamily="18" charset="0"/>
              </a:rPr>
              <a:t>Treat reversible kidney dysfunction</a:t>
            </a:r>
          </a:p>
          <a:p>
            <a:pPr lvl="1"/>
            <a:r>
              <a:rPr lang="en-US" dirty="0">
                <a:latin typeface="Times New Roman" panose="02020603050405020304" pitchFamily="18" charset="0"/>
                <a:cs typeface="Times New Roman" panose="02020603050405020304" pitchFamily="18" charset="0"/>
              </a:rPr>
              <a:t>Prevent or slow disease progression</a:t>
            </a:r>
          </a:p>
          <a:p>
            <a:pPr lvl="1"/>
            <a:r>
              <a:rPr lang="en-US" dirty="0">
                <a:latin typeface="Times New Roman" panose="02020603050405020304" pitchFamily="18" charset="0"/>
                <a:cs typeface="Times New Roman" panose="02020603050405020304" pitchFamily="18" charset="0"/>
              </a:rPr>
              <a:t>Treat complications of CKD</a:t>
            </a:r>
          </a:p>
          <a:p>
            <a:pPr lvl="1"/>
            <a:r>
              <a:rPr lang="en-US" dirty="0">
                <a:latin typeface="Times New Roman" panose="02020603050405020304" pitchFamily="18" charset="0"/>
                <a:cs typeface="Times New Roman" panose="02020603050405020304" pitchFamily="18" charset="0"/>
              </a:rPr>
              <a:t>Identify and adequately prepare child/family in whom renal replacement therapy will be required</a:t>
            </a:r>
          </a:p>
          <a:p>
            <a:pPr lvl="1"/>
            <a:endParaRPr lang="en-US" dirty="0">
              <a:latin typeface="Times New Roman" panose="02020603050405020304" pitchFamily="18" charset="0"/>
              <a:cs typeface="Times New Roman" panose="02020603050405020304" pitchFamily="18" charset="0"/>
            </a:endParaRPr>
          </a:p>
          <a:p>
            <a:pPr lvl="1"/>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Remember vaccinations</a:t>
            </a:r>
            <a:endParaRPr lang="en-US" dirty="0">
              <a:solidFill>
                <a:srgbClr val="FF0000"/>
              </a:solidFill>
              <a:latin typeface="Times New Roman" panose="02020603050405020304" pitchFamily="18" charset="0"/>
              <a:cs typeface="Times New Roman" panose="02020603050405020304" pitchFamily="18" charset="0"/>
            </a:endParaRPr>
          </a:p>
        </p:txBody>
      </p:sp>
      <p:sp>
        <p:nvSpPr>
          <p:cNvPr id="4" name="مربع نص 4">
            <a:extLst>
              <a:ext uri="{FF2B5EF4-FFF2-40B4-BE49-F238E27FC236}">
                <a16:creationId xmlns:a16="http://schemas.microsoft.com/office/drawing/2014/main" id="{B1D810CB-58AB-6E37-03E5-6745A9FAA0C8}"/>
              </a:ext>
            </a:extLst>
          </p:cNvPr>
          <p:cNvSpPr txBox="1"/>
          <p:nvPr/>
        </p:nvSpPr>
        <p:spPr>
          <a:xfrm>
            <a:off x="4657555" y="4992848"/>
            <a:ext cx="5927619" cy="369332"/>
          </a:xfrm>
          <a:prstGeom prst="rect">
            <a:avLst/>
          </a:prstGeom>
          <a:noFill/>
          <a:ln>
            <a:solidFill>
              <a:schemeClr val="accent1"/>
            </a:solidFill>
          </a:ln>
        </p:spPr>
        <p:txBody>
          <a:bodyPr wrap="square" rtlCol="1">
            <a:spAutoFit/>
          </a:bodyPr>
          <a:lstStyle/>
          <a:p>
            <a:pPr eaLnBrk="1" hangingPunct="1"/>
            <a:r>
              <a:rPr lang="en-US" dirty="0">
                <a:latin typeface="Times New Roman" panose="02020603050405020304" pitchFamily="18" charset="0"/>
                <a:cs typeface="Times New Roman" panose="02020603050405020304" pitchFamily="18" charset="0"/>
              </a:rPr>
              <a:t>(to prevent infections and further progression of the disease)</a:t>
            </a:r>
            <a:endParaRPr lang="en-IN" dirty="0"/>
          </a:p>
        </p:txBody>
      </p:sp>
    </p:spTree>
    <p:extLst>
      <p:ext uri="{BB962C8B-B14F-4D97-AF65-F5344CB8AC3E}">
        <p14:creationId xmlns:p14="http://schemas.microsoft.com/office/powerpoint/2010/main" val="3618097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rtlCol="0">
            <a:normAutofit/>
          </a:bodyPr>
          <a:lstStyle/>
          <a:p>
            <a:pPr>
              <a:defRPr/>
            </a:pPr>
            <a:r>
              <a:rPr lang="en-US" sz="3600" dirty="0">
                <a:latin typeface="Times New Roman" panose="02020603050405020304" pitchFamily="18" charset="0"/>
                <a:cs typeface="Times New Roman" panose="02020603050405020304" pitchFamily="18" charset="0"/>
              </a:rPr>
              <a:t>MANAGEMENT OF CKD</a:t>
            </a:r>
            <a:endParaRPr lang="en-IN"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981200" y="1600201"/>
            <a:ext cx="8229600" cy="4900613"/>
          </a:xfrm>
        </p:spPr>
        <p:txBody>
          <a:bodyPr rtlCol="0">
            <a:normAutofit/>
          </a:bodyPr>
          <a:lstStyle/>
          <a:p>
            <a:pPr>
              <a:lnSpc>
                <a:spcPct val="80000"/>
              </a:lnSpc>
              <a:defRPr/>
            </a:pPr>
            <a:endParaRPr lang="en-US" dirty="0">
              <a:latin typeface="Times New Roman" panose="02020603050405020304" pitchFamily="18" charset="0"/>
              <a:cs typeface="Times New Roman" panose="02020603050405020304" pitchFamily="18" charset="0"/>
            </a:endParaRPr>
          </a:p>
          <a:p>
            <a:pPr>
              <a:lnSpc>
                <a:spcPct val="80000"/>
              </a:lnSpc>
              <a:defRPr/>
            </a:pPr>
            <a:r>
              <a:rPr lang="en-US" dirty="0">
                <a:latin typeface="Times New Roman" panose="02020603050405020304" pitchFamily="18" charset="0"/>
                <a:cs typeface="Times New Roman" panose="02020603050405020304" pitchFamily="18" charset="0"/>
              </a:rPr>
              <a:t>Nutrition</a:t>
            </a:r>
          </a:p>
          <a:p>
            <a:pPr>
              <a:lnSpc>
                <a:spcPct val="80000"/>
              </a:lnSpc>
              <a:defRPr/>
            </a:pPr>
            <a:r>
              <a:rPr lang="en-US" dirty="0">
                <a:latin typeface="Times New Roman" panose="02020603050405020304" pitchFamily="18" charset="0"/>
                <a:cs typeface="Times New Roman" panose="02020603050405020304" pitchFamily="18" charset="0"/>
              </a:rPr>
              <a:t>Anemia</a:t>
            </a:r>
          </a:p>
          <a:p>
            <a:pPr>
              <a:lnSpc>
                <a:spcPct val="80000"/>
              </a:lnSpc>
              <a:defRPr/>
            </a:pPr>
            <a:r>
              <a:rPr lang="en-US" dirty="0">
                <a:latin typeface="Times New Roman" panose="02020603050405020304" pitchFamily="18" charset="0"/>
                <a:cs typeface="Times New Roman" panose="02020603050405020304" pitchFamily="18" charset="0"/>
              </a:rPr>
              <a:t>Hypertension</a:t>
            </a:r>
          </a:p>
          <a:p>
            <a:pPr>
              <a:lnSpc>
                <a:spcPct val="80000"/>
              </a:lnSpc>
              <a:defRPr/>
            </a:pPr>
            <a:r>
              <a:rPr lang="en-US" dirty="0">
                <a:latin typeface="Times New Roman" panose="02020603050405020304" pitchFamily="18" charset="0"/>
                <a:cs typeface="Times New Roman" panose="02020603050405020304" pitchFamily="18" charset="0"/>
              </a:rPr>
              <a:t>Bone metabolic disorder</a:t>
            </a:r>
          </a:p>
          <a:p>
            <a:pPr>
              <a:lnSpc>
                <a:spcPct val="80000"/>
              </a:lnSpc>
              <a:defRPr/>
            </a:pPr>
            <a:r>
              <a:rPr lang="en-US" dirty="0">
                <a:latin typeface="Times New Roman" panose="02020603050405020304" pitchFamily="18" charset="0"/>
                <a:cs typeface="Times New Roman" panose="02020603050405020304" pitchFamily="18" charset="0"/>
              </a:rPr>
              <a:t>Metabolic Acidosis</a:t>
            </a:r>
          </a:p>
          <a:p>
            <a:pPr>
              <a:lnSpc>
                <a:spcPct val="80000"/>
              </a:lnSpc>
              <a:defRPr/>
            </a:pPr>
            <a:r>
              <a:rPr lang="en-US" dirty="0">
                <a:latin typeface="Times New Roman" panose="02020603050405020304" pitchFamily="18" charset="0"/>
                <a:cs typeface="Times New Roman" panose="02020603050405020304" pitchFamily="18" charset="0"/>
              </a:rPr>
              <a:t>Maintenance of growth </a:t>
            </a:r>
          </a:p>
          <a:p>
            <a:pPr>
              <a:lnSpc>
                <a:spcPct val="80000"/>
              </a:lnSpc>
              <a:defRPr/>
            </a:pPr>
            <a:r>
              <a:rPr lang="en-US" dirty="0">
                <a:latin typeface="Times New Roman" panose="02020603050405020304" pitchFamily="18" charset="0"/>
                <a:cs typeface="Times New Roman" panose="02020603050405020304" pitchFamily="18" charset="0"/>
              </a:rPr>
              <a:t>Vaccination       </a:t>
            </a:r>
          </a:p>
          <a:p>
            <a:pPr>
              <a:lnSpc>
                <a:spcPct val="80000"/>
              </a:lnSpc>
              <a:buNone/>
              <a:defRPr/>
            </a:pPr>
            <a:r>
              <a:rPr lang="en-US" dirty="0">
                <a:latin typeface="Times New Roman" panose="02020603050405020304" pitchFamily="18" charset="0"/>
                <a:cs typeface="Times New Roman" panose="02020603050405020304" pitchFamily="18" charset="0"/>
              </a:rPr>
              <a:t>                  </a:t>
            </a:r>
          </a:p>
          <a:p>
            <a:pPr>
              <a:lnSpc>
                <a:spcPct val="80000"/>
              </a:lnSpc>
              <a:defRPr/>
            </a:pPr>
            <a:endParaRPr lang="en-US" dirty="0">
              <a:latin typeface="Times New Roman" panose="02020603050405020304" pitchFamily="18" charset="0"/>
              <a:cs typeface="Times New Roman" panose="02020603050405020304" pitchFamily="18" charset="0"/>
            </a:endParaRPr>
          </a:p>
          <a:p>
            <a:pPr>
              <a:defRPr/>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657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Slowing CKD Progression</a:t>
            </a:r>
          </a:p>
        </p:txBody>
      </p:sp>
      <p:sp>
        <p:nvSpPr>
          <p:cNvPr id="3" name="Content Placeholder 2"/>
          <p:cNvSpPr>
            <a:spLocks noGrp="1"/>
          </p:cNvSpPr>
          <p:nvPr>
            <p:ph idx="1"/>
          </p:nvPr>
        </p:nvSpPr>
        <p:spPr>
          <a:xfrm>
            <a:off x="679176" y="1491285"/>
            <a:ext cx="10515600" cy="4351338"/>
          </a:xfrm>
        </p:spPr>
        <p:txBody>
          <a:bodyPr>
            <a:normAutofit/>
          </a:bodyPr>
          <a:lstStyle/>
          <a:p>
            <a:r>
              <a:rPr lang="en-US" dirty="0">
                <a:latin typeface="Times New Roman" panose="02020603050405020304" pitchFamily="18" charset="0"/>
                <a:cs typeface="Times New Roman" panose="02020603050405020304" pitchFamily="18" charset="0"/>
              </a:rPr>
              <a:t>Interventions to slow CKD progression:</a:t>
            </a:r>
          </a:p>
          <a:p>
            <a:pPr lvl="1"/>
            <a:r>
              <a:rPr lang="en-US" dirty="0">
                <a:latin typeface="Times New Roman" panose="02020603050405020304" pitchFamily="18" charset="0"/>
                <a:cs typeface="Times New Roman" panose="02020603050405020304" pitchFamily="18" charset="0"/>
              </a:rPr>
              <a:t>Blood Pressure Control</a:t>
            </a:r>
          </a:p>
          <a:p>
            <a:pPr lvl="1"/>
            <a:r>
              <a:rPr lang="en-US" dirty="0">
                <a:latin typeface="Times New Roman" panose="02020603050405020304" pitchFamily="18" charset="0"/>
                <a:cs typeface="Times New Roman" panose="02020603050405020304" pitchFamily="18" charset="0"/>
              </a:rPr>
              <a:t>Reducing Protein Secretion</a:t>
            </a:r>
          </a:p>
          <a:p>
            <a:pPr lvl="1"/>
            <a:r>
              <a:rPr lang="en-US" dirty="0">
                <a:latin typeface="Times New Roman" panose="02020603050405020304" pitchFamily="18" charset="0"/>
                <a:cs typeface="Times New Roman" panose="02020603050405020304" pitchFamily="18" charset="0"/>
              </a:rPr>
              <a:t>Correcting Anemia</a:t>
            </a:r>
          </a:p>
          <a:p>
            <a:pPr lvl="1"/>
            <a:r>
              <a:rPr lang="en-US" dirty="0">
                <a:latin typeface="Times New Roman" panose="02020603050405020304" pitchFamily="18" charset="0"/>
                <a:cs typeface="Times New Roman" panose="02020603050405020304" pitchFamily="18" charset="0"/>
              </a:rPr>
              <a:t>Controlling </a:t>
            </a:r>
            <a:r>
              <a:rPr lang="en-US" dirty="0" err="1">
                <a:latin typeface="Times New Roman" panose="02020603050405020304" pitchFamily="18" charset="0"/>
                <a:cs typeface="Times New Roman" panose="02020603050405020304" pitchFamily="18" charset="0"/>
              </a:rPr>
              <a:t>Dyslipidemia</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Dietary Protein Restriction</a:t>
            </a:r>
          </a:p>
          <a:p>
            <a:pPr lvl="1"/>
            <a:endParaRPr lang="en-US" dirty="0">
              <a:latin typeface="Times New Roman" panose="02020603050405020304" pitchFamily="18" charset="0"/>
              <a:cs typeface="Times New Roman" panose="02020603050405020304" pitchFamily="18" charset="0"/>
            </a:endParaRPr>
          </a:p>
          <a:p>
            <a:pPr lvl="1">
              <a:buNone/>
            </a:pPr>
            <a:r>
              <a:rPr lang="en-US" dirty="0">
                <a:latin typeface="Times New Roman" panose="02020603050405020304" pitchFamily="18" charset="0"/>
                <a:cs typeface="Times New Roman" panose="02020603050405020304" pitchFamily="18" charset="0"/>
              </a:rPr>
              <a:t>Strongest evidence is for strict blood pressure control.</a:t>
            </a:r>
          </a:p>
          <a:p>
            <a:pPr lvl="1">
              <a:buNone/>
            </a:pPr>
            <a:r>
              <a:rPr lang="en-US" dirty="0">
                <a:latin typeface="Times New Roman" panose="02020603050405020304" pitchFamily="18" charset="0"/>
                <a:cs typeface="Times New Roman" panose="02020603050405020304" pitchFamily="18" charset="0"/>
              </a:rPr>
              <a:t>Best agents are ACEI and ARBs (HTN and </a:t>
            </a:r>
            <a:r>
              <a:rPr lang="en-US" dirty="0" err="1">
                <a:latin typeface="Times New Roman" panose="02020603050405020304" pitchFamily="18" charset="0"/>
                <a:cs typeface="Times New Roman" panose="02020603050405020304" pitchFamily="18" charset="0"/>
              </a:rPr>
              <a:t>proteinuria</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sym typeface="Wingdings" pitchFamily="2" charset="2"/>
              </a:rPr>
              <a:t> more protective than other agents in slowing CKD progression</a:t>
            </a:r>
            <a:endParaRPr lang="en-US" dirty="0">
              <a:latin typeface="Times New Roman" panose="02020603050405020304" pitchFamily="18" charset="0"/>
              <a:cs typeface="Times New Roman" panose="02020603050405020304" pitchFamily="18" charset="0"/>
            </a:endParaRPr>
          </a:p>
        </p:txBody>
      </p:sp>
      <p:sp>
        <p:nvSpPr>
          <p:cNvPr id="4" name="مربع نص 4">
            <a:extLst>
              <a:ext uri="{FF2B5EF4-FFF2-40B4-BE49-F238E27FC236}">
                <a16:creationId xmlns:a16="http://schemas.microsoft.com/office/drawing/2014/main" id="{17942FCA-A7D5-EC82-4333-936B68126C47}"/>
              </a:ext>
            </a:extLst>
          </p:cNvPr>
          <p:cNvSpPr txBox="1"/>
          <p:nvPr/>
        </p:nvSpPr>
        <p:spPr>
          <a:xfrm>
            <a:off x="5154511" y="3441966"/>
            <a:ext cx="5927619" cy="646331"/>
          </a:xfrm>
          <a:prstGeom prst="rect">
            <a:avLst/>
          </a:prstGeom>
          <a:noFill/>
          <a:ln>
            <a:solidFill>
              <a:schemeClr val="accent1"/>
            </a:solidFill>
          </a:ln>
        </p:spPr>
        <p:txBody>
          <a:bodyPr wrap="square" rtlCol="1">
            <a:spAutoFit/>
          </a:bodyPr>
          <a:lstStyle/>
          <a:p>
            <a:pPr eaLnBrk="1" hangingPunct="1"/>
            <a:r>
              <a:rPr lang="en-IN" dirty="0"/>
              <a:t>We give them daily allowed requirements ,the amount to maintain the growth</a:t>
            </a:r>
            <a:r>
              <a:rPr lang="ar-JO" dirty="0"/>
              <a:t>لان الاطفال بحاجة للنمو على عكس الكبار </a:t>
            </a:r>
            <a:endParaRPr lang="en-IN" dirty="0"/>
          </a:p>
        </p:txBody>
      </p:sp>
      <p:sp>
        <p:nvSpPr>
          <p:cNvPr id="5" name="مربع نص 4">
            <a:extLst>
              <a:ext uri="{FF2B5EF4-FFF2-40B4-BE49-F238E27FC236}">
                <a16:creationId xmlns:a16="http://schemas.microsoft.com/office/drawing/2014/main" id="{8AE8519A-2872-5C6F-D534-75DC5416C82E}"/>
              </a:ext>
            </a:extLst>
          </p:cNvPr>
          <p:cNvSpPr txBox="1"/>
          <p:nvPr/>
        </p:nvSpPr>
        <p:spPr>
          <a:xfrm>
            <a:off x="4707252" y="2011188"/>
            <a:ext cx="3114844" cy="369332"/>
          </a:xfrm>
          <a:prstGeom prst="rect">
            <a:avLst/>
          </a:prstGeom>
          <a:noFill/>
          <a:ln>
            <a:solidFill>
              <a:schemeClr val="accent1"/>
            </a:solidFill>
          </a:ln>
        </p:spPr>
        <p:txBody>
          <a:bodyPr wrap="square" rtlCol="1">
            <a:spAutoFit/>
          </a:bodyPr>
          <a:lstStyle/>
          <a:p>
            <a:pPr eaLnBrk="1" hangingPunct="1"/>
            <a:r>
              <a:rPr lang="en-IN" dirty="0"/>
              <a:t>will decrease the progression </a:t>
            </a:r>
          </a:p>
        </p:txBody>
      </p:sp>
      <p:sp>
        <p:nvSpPr>
          <p:cNvPr id="6" name="مربع نص 4">
            <a:extLst>
              <a:ext uri="{FF2B5EF4-FFF2-40B4-BE49-F238E27FC236}">
                <a16:creationId xmlns:a16="http://schemas.microsoft.com/office/drawing/2014/main" id="{D4B460E4-C42C-BC8B-15B1-CD9DBFDF5A29}"/>
              </a:ext>
            </a:extLst>
          </p:cNvPr>
          <p:cNvSpPr txBox="1"/>
          <p:nvPr/>
        </p:nvSpPr>
        <p:spPr>
          <a:xfrm>
            <a:off x="838200" y="5569545"/>
            <a:ext cx="5927619" cy="923330"/>
          </a:xfrm>
          <a:prstGeom prst="rect">
            <a:avLst/>
          </a:prstGeom>
          <a:noFill/>
          <a:ln>
            <a:solidFill>
              <a:schemeClr val="accent1"/>
            </a:solidFill>
          </a:ln>
        </p:spPr>
        <p:txBody>
          <a:bodyPr wrap="square" rtlCol="1">
            <a:spAutoFit/>
          </a:bodyPr>
          <a:lstStyle/>
          <a:p>
            <a:pPr eaLnBrk="1" hangingPunct="1"/>
            <a:r>
              <a:rPr lang="en-IN" dirty="0"/>
              <a:t>ACEI: decrease GFR,  and control </a:t>
            </a:r>
            <a:r>
              <a:rPr lang="en-IN" dirty="0" err="1"/>
              <a:t>proteinurea</a:t>
            </a:r>
            <a:r>
              <a:rPr lang="en-IN" dirty="0"/>
              <a:t> through decrease the intraglomerular pressure (the best drug to slow the progression of CKD)</a:t>
            </a:r>
          </a:p>
        </p:txBody>
      </p:sp>
      <p:sp>
        <p:nvSpPr>
          <p:cNvPr id="7" name="مربع نص 4">
            <a:extLst>
              <a:ext uri="{FF2B5EF4-FFF2-40B4-BE49-F238E27FC236}">
                <a16:creationId xmlns:a16="http://schemas.microsoft.com/office/drawing/2014/main" id="{E1A63F2C-544B-1FC1-CFAF-27ED20636A1E}"/>
              </a:ext>
            </a:extLst>
          </p:cNvPr>
          <p:cNvSpPr txBox="1"/>
          <p:nvPr/>
        </p:nvSpPr>
        <p:spPr>
          <a:xfrm>
            <a:off x="7017026" y="5095978"/>
            <a:ext cx="5059019" cy="1754326"/>
          </a:xfrm>
          <a:prstGeom prst="rect">
            <a:avLst/>
          </a:prstGeom>
          <a:noFill/>
          <a:ln>
            <a:solidFill>
              <a:schemeClr val="accent1"/>
            </a:solidFill>
          </a:ln>
        </p:spPr>
        <p:txBody>
          <a:bodyPr wrap="square" rtlCol="1">
            <a:spAutoFit/>
          </a:bodyPr>
          <a:lstStyle/>
          <a:p>
            <a:pPr eaLnBrk="1" hangingPunct="1"/>
            <a:r>
              <a:rPr lang="en-IN" dirty="0"/>
              <a:t>Side effects of ACEI and ARBs: </a:t>
            </a:r>
          </a:p>
          <a:p>
            <a:pPr marL="342900" indent="-342900" eaLnBrk="1" hangingPunct="1">
              <a:buAutoNum type="arabicParenR"/>
            </a:pPr>
            <a:r>
              <a:rPr lang="en-IN" dirty="0" err="1"/>
              <a:t>Hyperkalemia</a:t>
            </a:r>
            <a:endParaRPr lang="en-IN" dirty="0"/>
          </a:p>
          <a:p>
            <a:pPr marL="342900" indent="-342900" eaLnBrk="1" hangingPunct="1">
              <a:buAutoNum type="arabicParenR"/>
            </a:pPr>
            <a:r>
              <a:rPr lang="en-IN" dirty="0"/>
              <a:t>High </a:t>
            </a:r>
            <a:r>
              <a:rPr lang="en-IN" dirty="0" err="1"/>
              <a:t>creatinin</a:t>
            </a:r>
            <a:r>
              <a:rPr lang="en-IN" dirty="0"/>
              <a:t> ratio</a:t>
            </a:r>
          </a:p>
          <a:p>
            <a:pPr marL="342900" indent="-342900" eaLnBrk="1" hangingPunct="1">
              <a:buAutoNum type="arabicParenR"/>
            </a:pPr>
            <a:r>
              <a:rPr lang="en-IN" dirty="0"/>
              <a:t>Low GFR</a:t>
            </a:r>
          </a:p>
          <a:p>
            <a:pPr eaLnBrk="1" hangingPunct="1"/>
            <a:r>
              <a:rPr lang="en-US" dirty="0"/>
              <a:t>Because of that when we give them to CKD pt. we should take care of k </a:t>
            </a:r>
            <a:endParaRPr lang="en-IN" dirty="0"/>
          </a:p>
        </p:txBody>
      </p:sp>
      <p:sp>
        <p:nvSpPr>
          <p:cNvPr id="14" name="مربع نص 4">
            <a:extLst>
              <a:ext uri="{FF2B5EF4-FFF2-40B4-BE49-F238E27FC236}">
                <a16:creationId xmlns:a16="http://schemas.microsoft.com/office/drawing/2014/main" id="{6D844691-586F-869F-9F8E-3CD8DE3704E1}"/>
              </a:ext>
            </a:extLst>
          </p:cNvPr>
          <p:cNvSpPr txBox="1"/>
          <p:nvPr/>
        </p:nvSpPr>
        <p:spPr>
          <a:xfrm>
            <a:off x="6580093" y="104330"/>
            <a:ext cx="5495952" cy="923330"/>
          </a:xfrm>
          <a:prstGeom prst="rect">
            <a:avLst/>
          </a:prstGeom>
          <a:noFill/>
          <a:ln>
            <a:solidFill>
              <a:schemeClr val="accent1"/>
            </a:solidFill>
          </a:ln>
        </p:spPr>
        <p:txBody>
          <a:bodyPr wrap="square" rtlCol="1">
            <a:spAutoFit/>
          </a:bodyPr>
          <a:lstStyle/>
          <a:p>
            <a:pPr eaLnBrk="1" hangingPunct="1"/>
            <a:r>
              <a:rPr lang="ar-JO" dirty="0"/>
              <a:t> مسموح يرتفع عند المرضى بنسبة اقل من 30% لما نعطيهم </a:t>
            </a:r>
            <a:r>
              <a:rPr lang="en-US" dirty="0" err="1"/>
              <a:t>Creatinin</a:t>
            </a:r>
            <a:endParaRPr lang="ar-JO" dirty="0"/>
          </a:p>
          <a:p>
            <a:pPr eaLnBrk="1" hangingPunct="1"/>
            <a:r>
              <a:rPr lang="en-US" dirty="0"/>
              <a:t>ACEI and ARBs because they will slow the progression of the disease </a:t>
            </a:r>
            <a:endParaRPr lang="en-IN" dirty="0"/>
          </a:p>
        </p:txBody>
      </p:sp>
      <p:cxnSp>
        <p:nvCxnSpPr>
          <p:cNvPr id="18" name="Straight Arrow Connector 17">
            <a:extLst>
              <a:ext uri="{FF2B5EF4-FFF2-40B4-BE49-F238E27FC236}">
                <a16:creationId xmlns:a16="http://schemas.microsoft.com/office/drawing/2014/main" id="{9480E485-6ADC-EBDA-E098-97E47EE47F6C}"/>
              </a:ext>
            </a:extLst>
          </p:cNvPr>
          <p:cNvCxnSpPr/>
          <p:nvPr/>
        </p:nvCxnSpPr>
        <p:spPr>
          <a:xfrm flipV="1">
            <a:off x="11479696" y="1401417"/>
            <a:ext cx="0" cy="33793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75518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507999"/>
            <a:ext cx="9144000" cy="914400"/>
          </a:xfrm>
        </p:spPr>
        <p:txBody>
          <a:bodyPr>
            <a:normAutofit/>
          </a:bodyPr>
          <a:lstStyle/>
          <a:p>
            <a:r>
              <a:rPr lang="en-US" dirty="0">
                <a:latin typeface="Times New Roman" panose="02020603050405020304" pitchFamily="18" charset="0"/>
                <a:cs typeface="Times New Roman" panose="02020603050405020304" pitchFamily="18" charset="0"/>
              </a:rPr>
              <a:t>Complications – fluids and electrolytes</a:t>
            </a:r>
          </a:p>
        </p:txBody>
      </p:sp>
      <p:sp>
        <p:nvSpPr>
          <p:cNvPr id="3" name="Content Placeholder 2"/>
          <p:cNvSpPr>
            <a:spLocks noGrp="1"/>
          </p:cNvSpPr>
          <p:nvPr>
            <p:ph idx="1"/>
          </p:nvPr>
        </p:nvSpPr>
        <p:spPr>
          <a:xfrm>
            <a:off x="1219200" y="1868714"/>
            <a:ext cx="9448800" cy="4807857"/>
          </a:xfrm>
        </p:spPr>
        <p:txBody>
          <a:bodyPr>
            <a:normAutofit/>
          </a:bodyPr>
          <a:lstStyle/>
          <a:p>
            <a:r>
              <a:rPr lang="en-US" dirty="0">
                <a:latin typeface="Times New Roman" panose="02020603050405020304" pitchFamily="18" charset="0"/>
                <a:cs typeface="Times New Roman" panose="02020603050405020304" pitchFamily="18" charset="0"/>
              </a:rPr>
              <a:t>Sodium and water (Intravascular Volume)</a:t>
            </a:r>
          </a:p>
          <a:p>
            <a:pPr lvl="1"/>
            <a:r>
              <a:rPr lang="en-US" dirty="0">
                <a:latin typeface="Times New Roman" panose="02020603050405020304" pitchFamily="18" charset="0"/>
                <a:cs typeface="Times New Roman" panose="02020603050405020304" pitchFamily="18" charset="0"/>
              </a:rPr>
              <a:t>Usually maintained until GFR falls below 10-15ml/min per 1.73 m2</a:t>
            </a:r>
          </a:p>
          <a:p>
            <a:pPr lvl="1"/>
            <a:r>
              <a:rPr lang="en-US" dirty="0">
                <a:latin typeface="Times New Roman" panose="02020603050405020304" pitchFamily="18" charset="0"/>
                <a:cs typeface="Times New Roman" panose="02020603050405020304" pitchFamily="18" charset="0"/>
              </a:rPr>
              <a:t>Patient with mild-moderate CKD  </a:t>
            </a:r>
            <a:r>
              <a:rPr lang="en-US" dirty="0">
                <a:latin typeface="Times New Roman" panose="02020603050405020304" pitchFamily="18" charset="0"/>
                <a:cs typeface="Times New Roman" panose="02020603050405020304" pitchFamily="18" charset="0"/>
                <a:sym typeface="Wingdings" pitchFamily="2" charset="2"/>
              </a:rPr>
              <a:t> in relative volume balance  BUT less able to respond to changes</a:t>
            </a:r>
          </a:p>
          <a:p>
            <a:pPr lvl="1"/>
            <a:r>
              <a:rPr lang="en-US" dirty="0">
                <a:latin typeface="Times New Roman" panose="02020603050405020304" pitchFamily="18" charset="0"/>
                <a:cs typeface="Times New Roman" panose="02020603050405020304" pitchFamily="18" charset="0"/>
                <a:sym typeface="Wingdings" pitchFamily="2" charset="2"/>
              </a:rPr>
              <a:t>Severely impaired kidney function : risk for water retention and overload  acute volume overload, hyponatremia and hypertension</a:t>
            </a:r>
          </a:p>
          <a:p>
            <a:pPr marL="0" indent="0">
              <a:buNone/>
            </a:pPr>
            <a:endParaRPr lang="en-US" sz="2400" dirty="0">
              <a:latin typeface="Times New Roman" panose="02020603050405020304" pitchFamily="18" charset="0"/>
              <a:cs typeface="Times New Roman" panose="02020603050405020304" pitchFamily="18" charset="0"/>
              <a:sym typeface="Wingdings" pitchFamily="2" charset="2"/>
            </a:endParaRPr>
          </a:p>
          <a:p>
            <a:r>
              <a:rPr lang="en-US" sz="2400" dirty="0">
                <a:latin typeface="Times New Roman" panose="02020603050405020304" pitchFamily="18" charset="0"/>
                <a:cs typeface="Times New Roman" panose="02020603050405020304" pitchFamily="18" charset="0"/>
                <a:sym typeface="Wingdings" pitchFamily="2" charset="2"/>
              </a:rPr>
              <a:t>Management : </a:t>
            </a:r>
            <a:r>
              <a:rPr lang="en-US" sz="2400" b="1" dirty="0">
                <a:solidFill>
                  <a:schemeClr val="accent1">
                    <a:lumMod val="50000"/>
                  </a:schemeClr>
                </a:solidFill>
                <a:latin typeface="Times New Roman" panose="02020603050405020304" pitchFamily="18" charset="0"/>
                <a:cs typeface="Times New Roman" panose="02020603050405020304" pitchFamily="18" charset="0"/>
                <a:sym typeface="Wingdings" pitchFamily="2" charset="2"/>
              </a:rPr>
              <a:t>Sodium Restriction + Diuretics</a:t>
            </a:r>
          </a:p>
          <a:p>
            <a:r>
              <a:rPr lang="en-US" sz="2400" dirty="0">
                <a:latin typeface="Times New Roman" panose="02020603050405020304" pitchFamily="18" charset="0"/>
                <a:cs typeface="Times New Roman" panose="02020603050405020304" pitchFamily="18" charset="0"/>
                <a:sym typeface="Wingdings" pitchFamily="2" charset="2"/>
              </a:rPr>
              <a:t>Diuretics Choice :</a:t>
            </a:r>
          </a:p>
          <a:p>
            <a:pPr lvl="1"/>
            <a:r>
              <a:rPr lang="en-US" sz="2000" dirty="0">
                <a:latin typeface="Times New Roman" panose="02020603050405020304" pitchFamily="18" charset="0"/>
                <a:cs typeface="Times New Roman" panose="02020603050405020304" pitchFamily="18" charset="0"/>
                <a:sym typeface="Wingdings" pitchFamily="2" charset="2"/>
              </a:rPr>
              <a:t> Thiazides early on </a:t>
            </a:r>
            <a:r>
              <a:rPr lang="en-US" sz="2000" dirty="0">
                <a:solidFill>
                  <a:srgbClr val="0070C0"/>
                </a:solidFill>
                <a:latin typeface="Times New Roman" panose="02020603050405020304" pitchFamily="18" charset="0"/>
                <a:cs typeface="Times New Roman" panose="02020603050405020304" pitchFamily="18" charset="0"/>
                <a:sym typeface="Wingdings" pitchFamily="2" charset="2"/>
              </a:rPr>
              <a:t>, if GFR </a:t>
            </a:r>
            <a:r>
              <a:rPr lang="en-US" sz="1600" b="0" i="0" dirty="0">
                <a:solidFill>
                  <a:srgbClr val="0070C0"/>
                </a:solidFill>
                <a:effectLst/>
                <a:latin typeface="arial" panose="020B0604020202020204" pitchFamily="34" charset="0"/>
              </a:rPr>
              <a:t>&gt; </a:t>
            </a:r>
            <a:r>
              <a:rPr lang="en-US" sz="2000" b="0" i="0" dirty="0">
                <a:solidFill>
                  <a:srgbClr val="0070C0"/>
                </a:solidFill>
                <a:effectLst/>
                <a:latin typeface="arial" panose="020B0604020202020204" pitchFamily="34" charset="0"/>
              </a:rPr>
              <a:t>30</a:t>
            </a:r>
            <a:endParaRPr lang="en-US" sz="2000" dirty="0">
              <a:solidFill>
                <a:srgbClr val="0070C0"/>
              </a:solidFill>
              <a:latin typeface="Times New Roman" panose="02020603050405020304" pitchFamily="18" charset="0"/>
              <a:cs typeface="Times New Roman" panose="02020603050405020304" pitchFamily="18" charset="0"/>
              <a:sym typeface="Wingdings" pitchFamily="2" charset="2"/>
            </a:endParaRPr>
          </a:p>
          <a:p>
            <a:pPr lvl="1"/>
            <a:r>
              <a:rPr lang="en-US" sz="2000" dirty="0">
                <a:latin typeface="Times New Roman" panose="02020603050405020304" pitchFamily="18" charset="0"/>
                <a:cs typeface="Times New Roman" panose="02020603050405020304" pitchFamily="18" charset="0"/>
                <a:sym typeface="Wingdings" pitchFamily="2" charset="2"/>
              </a:rPr>
              <a:t>Loop diuretics later on </a:t>
            </a:r>
            <a:r>
              <a:rPr lang="en-US" sz="2000" dirty="0">
                <a:solidFill>
                  <a:srgbClr val="0070C0"/>
                </a:solidFill>
                <a:latin typeface="Times New Roman" panose="02020603050405020304" pitchFamily="18" charset="0"/>
                <a:cs typeface="Times New Roman" panose="02020603050405020304" pitchFamily="18" charset="0"/>
                <a:sym typeface="Wingdings" pitchFamily="2" charset="2"/>
              </a:rPr>
              <a:t>if GFR</a:t>
            </a:r>
            <a:r>
              <a:rPr lang="en-US" sz="1600" b="0" i="0" dirty="0">
                <a:solidFill>
                  <a:srgbClr val="0070C0"/>
                </a:solidFill>
                <a:effectLst/>
                <a:latin typeface="arial" panose="020B0604020202020204" pitchFamily="34" charset="0"/>
              </a:rPr>
              <a:t> &lt;</a:t>
            </a:r>
            <a:r>
              <a:rPr lang="en-US" sz="2000" dirty="0">
                <a:solidFill>
                  <a:srgbClr val="0070C0"/>
                </a:solidFill>
                <a:latin typeface="Times New Roman" panose="02020603050405020304" pitchFamily="18" charset="0"/>
                <a:cs typeface="Times New Roman" panose="02020603050405020304" pitchFamily="18" charset="0"/>
                <a:sym typeface="Wingdings" pitchFamily="2" charset="2"/>
              </a:rPr>
              <a:t> </a:t>
            </a:r>
            <a:r>
              <a:rPr lang="en-US" sz="2000" b="0" i="0" dirty="0">
                <a:solidFill>
                  <a:srgbClr val="0070C0"/>
                </a:solidFill>
                <a:effectLst/>
                <a:latin typeface="arial" panose="020B0604020202020204" pitchFamily="34" charset="0"/>
              </a:rPr>
              <a:t>30</a:t>
            </a:r>
            <a:endParaRPr lang="en-US" sz="2000" dirty="0">
              <a:solidFill>
                <a:srgbClr val="0070C0"/>
              </a:solidFill>
              <a:latin typeface="Times New Roman" panose="02020603050405020304" pitchFamily="18" charset="0"/>
              <a:cs typeface="Times New Roman" panose="02020603050405020304" pitchFamily="18" charset="0"/>
              <a:sym typeface="Wingdings" pitchFamily="2" charset="2"/>
            </a:endParaRPr>
          </a:p>
          <a:p>
            <a:pPr lvl="1"/>
            <a:endParaRPr lang="en-US" dirty="0">
              <a:latin typeface="Times New Roman" panose="02020603050405020304" pitchFamily="18" charset="0"/>
              <a:cs typeface="Times New Roman" panose="02020603050405020304" pitchFamily="18" charset="0"/>
              <a:sym typeface="Wingdings" pitchFamily="2" charset="2"/>
            </a:endParaRPr>
          </a:p>
          <a:p>
            <a:pPr>
              <a:buNone/>
            </a:pPr>
            <a:endParaRPr lang="en-US" dirty="0">
              <a:latin typeface="Times New Roman" panose="02020603050405020304" pitchFamily="18" charset="0"/>
              <a:cs typeface="Times New Roman" panose="02020603050405020304" pitchFamily="18" charset="0"/>
            </a:endParaRPr>
          </a:p>
        </p:txBody>
      </p:sp>
      <p:sp>
        <p:nvSpPr>
          <p:cNvPr id="4" name="مربع نص 4">
            <a:extLst>
              <a:ext uri="{FF2B5EF4-FFF2-40B4-BE49-F238E27FC236}">
                <a16:creationId xmlns:a16="http://schemas.microsoft.com/office/drawing/2014/main" id="{24419116-51AC-FE65-472A-3E900C7543EE}"/>
              </a:ext>
            </a:extLst>
          </p:cNvPr>
          <p:cNvSpPr txBox="1"/>
          <p:nvPr/>
        </p:nvSpPr>
        <p:spPr>
          <a:xfrm>
            <a:off x="5698144" y="5934670"/>
            <a:ext cx="3114844" cy="923330"/>
          </a:xfrm>
          <a:prstGeom prst="rect">
            <a:avLst/>
          </a:prstGeom>
          <a:noFill/>
          <a:ln>
            <a:solidFill>
              <a:schemeClr val="accent1"/>
            </a:solidFill>
          </a:ln>
        </p:spPr>
        <p:txBody>
          <a:bodyPr wrap="square" rtlCol="1">
            <a:spAutoFit/>
          </a:bodyPr>
          <a:lstStyle/>
          <a:p>
            <a:r>
              <a:rPr lang="en-US" b="0" i="0" dirty="0">
                <a:effectLst/>
                <a:latin typeface="Google Sans"/>
              </a:rPr>
              <a:t>Furosemide (Lasix) </a:t>
            </a:r>
          </a:p>
          <a:p>
            <a:r>
              <a:rPr lang="en-US" b="1" dirty="0">
                <a:latin typeface="Google Sans"/>
                <a:cs typeface="Times New Roman" panose="02020603050405020304" pitchFamily="18" charset="0"/>
                <a:sym typeface="Wingdings" pitchFamily="2" charset="2"/>
              </a:rPr>
              <a:t>SE : </a:t>
            </a:r>
            <a:r>
              <a:rPr lang="en-US" b="1" dirty="0">
                <a:latin typeface="Times New Roman" panose="02020603050405020304" pitchFamily="18" charset="0"/>
                <a:cs typeface="Times New Roman" panose="02020603050405020304" pitchFamily="18" charset="0"/>
                <a:sym typeface="Wingdings" pitchFamily="2" charset="2"/>
              </a:rPr>
              <a:t>hearing impairment and hypokalemia </a:t>
            </a:r>
            <a:endParaRPr lang="en-US" b="1" dirty="0">
              <a:latin typeface="Google Sans"/>
              <a:cs typeface="Times New Roman" panose="02020603050405020304" pitchFamily="18" charset="0"/>
              <a:sym typeface="Wingdings" pitchFamily="2" charset="2"/>
            </a:endParaRPr>
          </a:p>
        </p:txBody>
      </p:sp>
    </p:spTree>
    <p:extLst>
      <p:ext uri="{BB962C8B-B14F-4D97-AF65-F5344CB8AC3E}">
        <p14:creationId xmlns:p14="http://schemas.microsoft.com/office/powerpoint/2010/main" val="3828317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8063"/>
            <a:ext cx="10515600" cy="1342345"/>
          </a:xfrm>
        </p:spPr>
        <p:txBody>
          <a:bodyPr>
            <a:normAutofit/>
          </a:bodyPr>
          <a:lstStyle/>
          <a:p>
            <a:r>
              <a:rPr lang="en-US" dirty="0">
                <a:latin typeface="Times New Roman" panose="02020603050405020304" pitchFamily="18" charset="0"/>
                <a:cs typeface="Times New Roman" panose="02020603050405020304" pitchFamily="18" charset="0"/>
              </a:rPr>
              <a:t>Complications – fluids and electrolytes</a:t>
            </a:r>
          </a:p>
        </p:txBody>
      </p:sp>
      <p:sp>
        <p:nvSpPr>
          <p:cNvPr id="3" name="Content Placeholder 2"/>
          <p:cNvSpPr>
            <a:spLocks noGrp="1"/>
          </p:cNvSpPr>
          <p:nvPr>
            <p:ph idx="1"/>
          </p:nvPr>
        </p:nvSpPr>
        <p:spPr>
          <a:xfrm>
            <a:off x="838200" y="1085390"/>
            <a:ext cx="10515600" cy="4351338"/>
          </a:xfrm>
        </p:spPr>
        <p:txBody>
          <a:bodyPr>
            <a:noAutofit/>
          </a:bodyPr>
          <a:lstStyle/>
          <a:p>
            <a:r>
              <a:rPr lang="en-US" sz="2500" dirty="0">
                <a:latin typeface="Times New Roman" panose="02020603050405020304" pitchFamily="18" charset="0"/>
                <a:cs typeface="Times New Roman" panose="02020603050405020304" pitchFamily="18" charset="0"/>
              </a:rPr>
              <a:t>Potassium </a:t>
            </a:r>
            <a:r>
              <a:rPr lang="en-US" sz="2500" dirty="0">
                <a:latin typeface="Times New Roman" panose="02020603050405020304" pitchFamily="18" charset="0"/>
                <a:cs typeface="Times New Roman" panose="02020603050405020304" pitchFamily="18" charset="0"/>
                <a:sym typeface="Wingdings" pitchFamily="2" charset="2"/>
              </a:rPr>
              <a:t> </a:t>
            </a:r>
            <a:r>
              <a:rPr lang="en-US" sz="2500" dirty="0" err="1">
                <a:latin typeface="Times New Roman" panose="02020603050405020304" pitchFamily="18" charset="0"/>
                <a:cs typeface="Times New Roman" panose="02020603050405020304" pitchFamily="18" charset="0"/>
                <a:sym typeface="Wingdings" pitchFamily="2" charset="2"/>
              </a:rPr>
              <a:t>Hyperkalemia</a:t>
            </a:r>
            <a:endParaRPr lang="en-US" sz="2500" dirty="0">
              <a:latin typeface="Times New Roman" panose="02020603050405020304" pitchFamily="18" charset="0"/>
              <a:cs typeface="Times New Roman" panose="02020603050405020304" pitchFamily="18" charset="0"/>
              <a:sym typeface="Wingdings" pitchFamily="2" charset="2"/>
            </a:endParaRPr>
          </a:p>
          <a:p>
            <a:pPr lvl="1"/>
            <a:r>
              <a:rPr lang="en-US" sz="2500" dirty="0">
                <a:latin typeface="Times New Roman" panose="02020603050405020304" pitchFamily="18" charset="0"/>
                <a:cs typeface="Times New Roman" panose="02020603050405020304" pitchFamily="18" charset="0"/>
                <a:sym typeface="Wingdings" pitchFamily="2" charset="2"/>
              </a:rPr>
              <a:t>↓GFR  ↓ K+ excretion  </a:t>
            </a:r>
            <a:r>
              <a:rPr lang="en-US" sz="2500" dirty="0" err="1">
                <a:latin typeface="Times New Roman" panose="02020603050405020304" pitchFamily="18" charset="0"/>
                <a:cs typeface="Times New Roman" panose="02020603050405020304" pitchFamily="18" charset="0"/>
                <a:sym typeface="Wingdings" pitchFamily="2" charset="2"/>
              </a:rPr>
              <a:t>hyperkalemia</a:t>
            </a:r>
            <a:endParaRPr lang="en-US" sz="2500" dirty="0">
              <a:latin typeface="Times New Roman" panose="02020603050405020304" pitchFamily="18" charset="0"/>
              <a:cs typeface="Times New Roman" panose="02020603050405020304" pitchFamily="18" charset="0"/>
              <a:sym typeface="Wingdings" pitchFamily="2" charset="2"/>
            </a:endParaRPr>
          </a:p>
          <a:p>
            <a:pPr lvl="1"/>
            <a:r>
              <a:rPr lang="en-US" sz="2500" dirty="0">
                <a:latin typeface="Times New Roman" panose="02020603050405020304" pitchFamily="18" charset="0"/>
                <a:cs typeface="Times New Roman" panose="02020603050405020304" pitchFamily="18" charset="0"/>
              </a:rPr>
              <a:t>Others: dietary, catabolism, Met Acidosis, Decreased renin, </a:t>
            </a:r>
            <a:r>
              <a:rPr lang="en-US" sz="2500" dirty="0" err="1">
                <a:latin typeface="Times New Roman" panose="02020603050405020304" pitchFamily="18" charset="0"/>
                <a:cs typeface="Times New Roman" panose="02020603050405020304" pitchFamily="18" charset="0"/>
              </a:rPr>
              <a:t>calcineurin</a:t>
            </a:r>
            <a:r>
              <a:rPr lang="en-US" sz="2500" dirty="0">
                <a:latin typeface="Times New Roman" panose="02020603050405020304" pitchFamily="18" charset="0"/>
                <a:cs typeface="Times New Roman" panose="02020603050405020304" pitchFamily="18" charset="0"/>
              </a:rPr>
              <a:t> inhibitors, prostaglandin inhibitors)</a:t>
            </a:r>
          </a:p>
          <a:p>
            <a:r>
              <a:rPr lang="en-US" sz="2500" dirty="0" err="1">
                <a:latin typeface="Times New Roman" panose="02020603050405020304" pitchFamily="18" charset="0"/>
                <a:cs typeface="Times New Roman" panose="02020603050405020304" pitchFamily="18" charset="0"/>
              </a:rPr>
              <a:t>Hypokalemia</a:t>
            </a:r>
            <a:r>
              <a:rPr lang="en-US" sz="2500" dirty="0">
                <a:latin typeface="Times New Roman" panose="02020603050405020304" pitchFamily="18" charset="0"/>
                <a:cs typeface="Times New Roman" panose="02020603050405020304" pitchFamily="18" charset="0"/>
              </a:rPr>
              <a:t>, rare but possible if:</a:t>
            </a:r>
          </a:p>
          <a:p>
            <a:pPr lvl="1"/>
            <a:r>
              <a:rPr lang="en-US" sz="2500" dirty="0">
                <a:latin typeface="Times New Roman" panose="02020603050405020304" pitchFamily="18" charset="0"/>
                <a:cs typeface="Times New Roman" panose="02020603050405020304" pitchFamily="18" charset="0"/>
              </a:rPr>
              <a:t>Fanconi </a:t>
            </a:r>
            <a:r>
              <a:rPr lang="en-US" sz="2500" dirty="0">
                <a:solidFill>
                  <a:srgbClr val="0070C0"/>
                </a:solidFill>
                <a:latin typeface="Times New Roman" panose="02020603050405020304" pitchFamily="18" charset="0"/>
                <a:cs typeface="Times New Roman" panose="02020603050405020304" pitchFamily="18" charset="0"/>
              </a:rPr>
              <a:t>(renal </a:t>
            </a:r>
            <a:r>
              <a:rPr lang="en-US" sz="2500" dirty="0" err="1">
                <a:solidFill>
                  <a:srgbClr val="0070C0"/>
                </a:solidFill>
                <a:latin typeface="Times New Roman" panose="02020603050405020304" pitchFamily="18" charset="0"/>
                <a:cs typeface="Times New Roman" panose="02020603050405020304" pitchFamily="18" charset="0"/>
              </a:rPr>
              <a:t>famconi</a:t>
            </a:r>
            <a:r>
              <a:rPr lang="en-US" sz="2500" dirty="0">
                <a:solidFill>
                  <a:srgbClr val="0070C0"/>
                </a:solidFill>
                <a:latin typeface="Times New Roman" panose="02020603050405020304" pitchFamily="18" charset="0"/>
                <a:cs typeface="Times New Roman" panose="02020603050405020304" pitchFamily="18" charset="0"/>
              </a:rPr>
              <a:t>)</a:t>
            </a:r>
          </a:p>
          <a:p>
            <a:pPr lvl="1"/>
            <a:r>
              <a:rPr lang="en-US" sz="2500" dirty="0">
                <a:latin typeface="Times New Roman" panose="02020603050405020304" pitchFamily="18" charset="0"/>
                <a:cs typeface="Times New Roman" panose="02020603050405020304" pitchFamily="18" charset="0"/>
              </a:rPr>
              <a:t>Renal Tubular Acidosis</a:t>
            </a:r>
          </a:p>
          <a:p>
            <a:pPr lvl="1"/>
            <a:r>
              <a:rPr lang="en-US" sz="2500" dirty="0">
                <a:latin typeface="Times New Roman" panose="02020603050405020304" pitchFamily="18" charset="0"/>
                <a:cs typeface="Times New Roman" panose="02020603050405020304" pitchFamily="18" charset="0"/>
              </a:rPr>
              <a:t>Excessive Diuretic Therapy</a:t>
            </a:r>
          </a:p>
          <a:p>
            <a:pPr lvl="1"/>
            <a:endParaRPr lang="en-US" sz="2500" dirty="0">
              <a:latin typeface="Times New Roman" panose="02020603050405020304" pitchFamily="18" charset="0"/>
              <a:cs typeface="Times New Roman" panose="02020603050405020304" pitchFamily="18" charset="0"/>
            </a:endParaRPr>
          </a:p>
          <a:p>
            <a:r>
              <a:rPr lang="en-US" sz="2500" dirty="0">
                <a:latin typeface="Times New Roman" panose="02020603050405020304" pitchFamily="18" charset="0"/>
                <a:cs typeface="Times New Roman" panose="02020603050405020304" pitchFamily="18" charset="0"/>
                <a:sym typeface="Wingdings" pitchFamily="2" charset="2"/>
              </a:rPr>
              <a:t>Hyperkalemia  Management:</a:t>
            </a:r>
          </a:p>
          <a:p>
            <a:pPr lvl="1"/>
            <a:r>
              <a:rPr lang="en-US" sz="2500" dirty="0">
                <a:latin typeface="Times New Roman" panose="02020603050405020304" pitchFamily="18" charset="0"/>
                <a:cs typeface="Times New Roman" panose="02020603050405020304" pitchFamily="18" charset="0"/>
                <a:sym typeface="Wingdings" pitchFamily="2" charset="2"/>
              </a:rPr>
              <a:t>Low Potassium Diet, formula or supplements  potassium free</a:t>
            </a:r>
            <a:br>
              <a:rPr lang="en-US" sz="2500" dirty="0">
                <a:latin typeface="Times New Roman" panose="02020603050405020304" pitchFamily="18" charset="0"/>
                <a:cs typeface="Times New Roman" panose="02020603050405020304" pitchFamily="18" charset="0"/>
                <a:sym typeface="Wingdings" pitchFamily="2" charset="2"/>
              </a:rPr>
            </a:br>
            <a:r>
              <a:rPr lang="en-US" sz="2500" dirty="0">
                <a:latin typeface="Times New Roman" panose="02020603050405020304" pitchFamily="18" charset="0"/>
                <a:cs typeface="Times New Roman" panose="02020603050405020304" pitchFamily="18" charset="0"/>
                <a:sym typeface="Wingdings" pitchFamily="2" charset="2"/>
              </a:rPr>
              <a:t>if no potassium free formula, mix with Kay </a:t>
            </a:r>
            <a:r>
              <a:rPr lang="en-US" sz="2500" dirty="0" err="1">
                <a:latin typeface="Times New Roman" panose="02020603050405020304" pitchFamily="18" charset="0"/>
                <a:cs typeface="Times New Roman" panose="02020603050405020304" pitchFamily="18" charset="0"/>
                <a:sym typeface="Wingdings" pitchFamily="2" charset="2"/>
              </a:rPr>
              <a:t>exalate</a:t>
            </a:r>
            <a:r>
              <a:rPr lang="en-US" sz="2500" dirty="0">
                <a:latin typeface="Times New Roman" panose="02020603050405020304" pitchFamily="18" charset="0"/>
                <a:cs typeface="Times New Roman" panose="02020603050405020304" pitchFamily="18" charset="0"/>
                <a:sym typeface="Wingdings" pitchFamily="2" charset="2"/>
              </a:rPr>
              <a:t> </a:t>
            </a:r>
          </a:p>
          <a:p>
            <a:pPr lvl="1"/>
            <a:r>
              <a:rPr lang="en-US" sz="2500" dirty="0">
                <a:latin typeface="Times New Roman" panose="02020603050405020304" pitchFamily="18" charset="0"/>
                <a:cs typeface="Times New Roman" panose="02020603050405020304" pitchFamily="18" charset="0"/>
                <a:sym typeface="Wingdings" pitchFamily="2" charset="2"/>
              </a:rPr>
              <a:t>Loop Diuretics</a:t>
            </a:r>
          </a:p>
          <a:p>
            <a:pPr lvl="1"/>
            <a:r>
              <a:rPr lang="en-US" sz="2500" dirty="0">
                <a:latin typeface="Times New Roman" panose="02020603050405020304" pitchFamily="18" charset="0"/>
                <a:cs typeface="Times New Roman" panose="02020603050405020304" pitchFamily="18" charset="0"/>
                <a:sym typeface="Wingdings" pitchFamily="2" charset="2"/>
              </a:rPr>
              <a:t>Correct Metabolic Acidosis</a:t>
            </a:r>
            <a:endParaRPr lang="en-US" sz="2500" dirty="0">
              <a:latin typeface="Times New Roman" panose="02020603050405020304" pitchFamily="18" charset="0"/>
              <a:cs typeface="Times New Roman" panose="02020603050405020304" pitchFamily="18" charset="0"/>
            </a:endParaRPr>
          </a:p>
        </p:txBody>
      </p:sp>
      <p:sp>
        <p:nvSpPr>
          <p:cNvPr id="5" name="مربع نص 4">
            <a:extLst>
              <a:ext uri="{FF2B5EF4-FFF2-40B4-BE49-F238E27FC236}">
                <a16:creationId xmlns:a16="http://schemas.microsoft.com/office/drawing/2014/main" id="{BE6180D3-A08A-9F99-B37B-D593A9431DFF}"/>
              </a:ext>
            </a:extLst>
          </p:cNvPr>
          <p:cNvSpPr txBox="1"/>
          <p:nvPr/>
        </p:nvSpPr>
        <p:spPr>
          <a:xfrm>
            <a:off x="5248250" y="6430605"/>
            <a:ext cx="2196159" cy="369332"/>
          </a:xfrm>
          <a:prstGeom prst="rect">
            <a:avLst/>
          </a:prstGeom>
          <a:noFill/>
          <a:ln>
            <a:solidFill>
              <a:schemeClr val="accent1"/>
            </a:solidFill>
          </a:ln>
        </p:spPr>
        <p:txBody>
          <a:bodyPr wrap="square" rtlCol="1">
            <a:spAutoFit/>
          </a:bodyPr>
          <a:lstStyle/>
          <a:p>
            <a:pPr eaLnBrk="1" hangingPunct="1"/>
            <a:r>
              <a:rPr lang="ar-JO" dirty="0"/>
              <a:t> </a:t>
            </a:r>
            <a:r>
              <a:rPr lang="en-US" dirty="0"/>
              <a:t>by Na </a:t>
            </a:r>
            <a:r>
              <a:rPr lang="en-US" dirty="0" err="1"/>
              <a:t>bicharbonate</a:t>
            </a:r>
            <a:r>
              <a:rPr lang="en-US" dirty="0"/>
              <a:t> </a:t>
            </a:r>
            <a:endParaRPr lang="en-IN" dirty="0"/>
          </a:p>
        </p:txBody>
      </p:sp>
    </p:spTree>
    <p:extLst>
      <p:ext uri="{BB962C8B-B14F-4D97-AF65-F5344CB8AC3E}">
        <p14:creationId xmlns:p14="http://schemas.microsoft.com/office/powerpoint/2010/main" val="32068814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762000"/>
          </a:xfrm>
        </p:spPr>
        <p:txBody>
          <a:bodyPr>
            <a:normAutofit/>
          </a:bodyPr>
          <a:lstStyle/>
          <a:p>
            <a:r>
              <a:rPr lang="en-US" dirty="0">
                <a:latin typeface="Times New Roman" panose="02020603050405020304" pitchFamily="18" charset="0"/>
                <a:cs typeface="Times New Roman" panose="02020603050405020304" pitchFamily="18" charset="0"/>
              </a:rPr>
              <a:t>Complications - Metabolic Acidosis</a:t>
            </a:r>
          </a:p>
        </p:txBody>
      </p:sp>
      <p:sp>
        <p:nvSpPr>
          <p:cNvPr id="3" name="Content Placeholder 2"/>
          <p:cNvSpPr>
            <a:spLocks noGrp="1"/>
          </p:cNvSpPr>
          <p:nvPr>
            <p:ph idx="1"/>
          </p:nvPr>
        </p:nvSpPr>
        <p:spPr>
          <a:xfrm>
            <a:off x="1524000" y="1640114"/>
            <a:ext cx="9144000" cy="4441372"/>
          </a:xfrm>
        </p:spPr>
        <p:txBody>
          <a:bodyPr>
            <a:normAutofit lnSpcReduction="10000"/>
          </a:bodyPr>
          <a:lstStyle/>
          <a:p>
            <a:r>
              <a:rPr lang="en-US" dirty="0">
                <a:latin typeface="Times New Roman" panose="02020603050405020304" pitchFamily="18" charset="0"/>
                <a:cs typeface="Times New Roman" panose="02020603050405020304" pitchFamily="18" charset="0"/>
              </a:rPr>
              <a:t>Causes of Acidosis in CKD</a:t>
            </a:r>
          </a:p>
          <a:p>
            <a:pPr lvl="1"/>
            <a:r>
              <a:rPr lang="en-US" dirty="0">
                <a:latin typeface="Times New Roman" panose="02020603050405020304" pitchFamily="18" charset="0"/>
                <a:cs typeface="Times New Roman" panose="02020603050405020304" pitchFamily="18" charset="0"/>
              </a:rPr>
              <a:t>decrease in total ammonium excretion</a:t>
            </a:r>
          </a:p>
          <a:p>
            <a:pPr lvl="1"/>
            <a:r>
              <a:rPr lang="en-US" dirty="0">
                <a:latin typeface="Times New Roman" panose="02020603050405020304" pitchFamily="18" charset="0"/>
                <a:cs typeface="Times New Roman" panose="02020603050405020304" pitchFamily="18" charset="0"/>
              </a:rPr>
              <a:t>Decreased in </a:t>
            </a:r>
            <a:r>
              <a:rPr lang="en-US" dirty="0" err="1">
                <a:latin typeface="Times New Roman" panose="02020603050405020304" pitchFamily="18" charset="0"/>
                <a:cs typeface="Times New Roman" panose="02020603050405020304" pitchFamily="18" charset="0"/>
              </a:rPr>
              <a:t>titratable</a:t>
            </a:r>
            <a:r>
              <a:rPr lang="en-US" dirty="0">
                <a:latin typeface="Times New Roman" panose="02020603050405020304" pitchFamily="18" charset="0"/>
                <a:cs typeface="Times New Roman" panose="02020603050405020304" pitchFamily="18" charset="0"/>
              </a:rPr>
              <a:t> acid secretion (phosphate)</a:t>
            </a:r>
          </a:p>
          <a:p>
            <a:pPr lvl="1"/>
            <a:r>
              <a:rPr lang="en-US" dirty="0">
                <a:latin typeface="Times New Roman" panose="02020603050405020304" pitchFamily="18" charset="0"/>
                <a:cs typeface="Times New Roman" panose="02020603050405020304" pitchFamily="18" charset="0"/>
              </a:rPr>
              <a:t>Decreased bicarbonate reabsorption</a:t>
            </a:r>
            <a:endParaRPr lang="en-US" dirty="0">
              <a:latin typeface="Times New Roman" panose="02020603050405020304" pitchFamily="18" charset="0"/>
              <a:cs typeface="Times New Roman" panose="02020603050405020304" pitchFamily="18" charset="0"/>
              <a:sym typeface="Wingdings" pitchFamily="2" charset="2"/>
            </a:endParaRPr>
          </a:p>
          <a:p>
            <a:r>
              <a:rPr lang="en-US" dirty="0">
                <a:latin typeface="Times New Roman" panose="02020603050405020304" pitchFamily="18" charset="0"/>
                <a:cs typeface="Times New Roman" panose="02020603050405020304" pitchFamily="18" charset="0"/>
                <a:sym typeface="Wingdings" pitchFamily="2" charset="2"/>
              </a:rPr>
              <a:t>Why is acidosis harmful ?!! </a:t>
            </a:r>
          </a:p>
          <a:p>
            <a:pPr>
              <a:buNone/>
            </a:pPr>
            <a:r>
              <a:rPr lang="en-US" dirty="0">
                <a:latin typeface="Times New Roman" panose="02020603050405020304" pitchFamily="18" charset="0"/>
                <a:cs typeface="Times New Roman" panose="02020603050405020304" pitchFamily="18" charset="0"/>
                <a:sym typeface="Wingdings" pitchFamily="2" charset="2"/>
              </a:rPr>
              <a:t>	Negative impact on growth</a:t>
            </a:r>
          </a:p>
          <a:p>
            <a:pPr>
              <a:buNone/>
            </a:pPr>
            <a:r>
              <a:rPr lang="en-US" dirty="0">
                <a:latin typeface="Times New Roman" panose="02020603050405020304" pitchFamily="18" charset="0"/>
                <a:cs typeface="Times New Roman" panose="02020603050405020304" pitchFamily="18" charset="0"/>
                <a:sym typeface="Wingdings" pitchFamily="2" charset="2"/>
              </a:rPr>
              <a:t>	(body utilizes bone buffering to bind some excess H+ ions)</a:t>
            </a:r>
          </a:p>
          <a:p>
            <a:r>
              <a:rPr lang="en-US" dirty="0">
                <a:latin typeface="Times New Roman" panose="02020603050405020304" pitchFamily="18" charset="0"/>
                <a:cs typeface="Times New Roman" panose="02020603050405020304" pitchFamily="18" charset="0"/>
              </a:rPr>
              <a:t>Management: Sodium Bicarbonate:</a:t>
            </a:r>
          </a:p>
          <a:p>
            <a:pPr lvl="1">
              <a:buNone/>
            </a:pPr>
            <a:r>
              <a:rPr lang="en-US" dirty="0">
                <a:latin typeface="Times New Roman" panose="02020603050405020304" pitchFamily="18" charset="0"/>
                <a:cs typeface="Times New Roman" panose="02020603050405020304" pitchFamily="18" charset="0"/>
              </a:rPr>
              <a:t>Start at dose </a:t>
            </a:r>
            <a:r>
              <a:rPr lang="en-US" dirty="0">
                <a:solidFill>
                  <a:srgbClr val="FF0000"/>
                </a:solidFill>
                <a:latin typeface="Times New Roman" panose="02020603050405020304" pitchFamily="18" charset="0"/>
                <a:cs typeface="Times New Roman" panose="02020603050405020304" pitchFamily="18" charset="0"/>
              </a:rPr>
              <a:t>1-2 </a:t>
            </a:r>
            <a:r>
              <a:rPr lang="en-US" dirty="0" err="1">
                <a:solidFill>
                  <a:srgbClr val="FF0000"/>
                </a:solidFill>
                <a:latin typeface="Times New Roman" panose="02020603050405020304" pitchFamily="18" charset="0"/>
                <a:cs typeface="Times New Roman" panose="02020603050405020304" pitchFamily="18" charset="0"/>
              </a:rPr>
              <a:t>mEq</a:t>
            </a:r>
            <a:r>
              <a:rPr lang="en-US" dirty="0">
                <a:solidFill>
                  <a:srgbClr val="FF0000"/>
                </a:solidFill>
                <a:latin typeface="Times New Roman" panose="02020603050405020304" pitchFamily="18" charset="0"/>
                <a:cs typeface="Times New Roman" panose="02020603050405020304" pitchFamily="18" charset="0"/>
              </a:rPr>
              <a:t>/Kg </a:t>
            </a:r>
            <a:r>
              <a:rPr lang="en-US" dirty="0">
                <a:latin typeface="Times New Roman" panose="02020603050405020304" pitchFamily="18" charset="0"/>
                <a:cs typeface="Times New Roman" panose="02020603050405020304" pitchFamily="18" charset="0"/>
              </a:rPr>
              <a:t>in </a:t>
            </a:r>
            <a:r>
              <a:rPr lang="en-US" dirty="0">
                <a:solidFill>
                  <a:srgbClr val="FF0000"/>
                </a:solidFill>
                <a:latin typeface="Times New Roman" panose="02020603050405020304" pitchFamily="18" charset="0"/>
                <a:cs typeface="Times New Roman" panose="02020603050405020304" pitchFamily="18" charset="0"/>
              </a:rPr>
              <a:t>two or three divided doses</a:t>
            </a:r>
          </a:p>
          <a:p>
            <a:pPr lvl="1">
              <a:buNone/>
            </a:pPr>
            <a:r>
              <a:rPr lang="en-US" dirty="0">
                <a:latin typeface="Times New Roman" panose="02020603050405020304" pitchFamily="18" charset="0"/>
                <a:cs typeface="Times New Roman" panose="02020603050405020304" pitchFamily="18" charset="0"/>
              </a:rPr>
              <a:t>Titrate the dose to the clinical target</a:t>
            </a:r>
          </a:p>
          <a:p>
            <a:pPr>
              <a:buNone/>
            </a:pPr>
            <a:endParaRPr lang="en-US" dirty="0">
              <a:latin typeface="Times New Roman" panose="02020603050405020304" pitchFamily="18" charset="0"/>
              <a:cs typeface="Times New Roman" panose="02020603050405020304" pitchFamily="18" charset="0"/>
            </a:endParaRPr>
          </a:p>
          <a:p>
            <a:pPr lvl="1">
              <a:buNone/>
            </a:pPr>
            <a:endParaRPr lang="en-US" dirty="0">
              <a:latin typeface="Times New Roman" panose="02020603050405020304" pitchFamily="18" charset="0"/>
              <a:cs typeface="Times New Roman" panose="02020603050405020304" pitchFamily="18" charset="0"/>
            </a:endParaRPr>
          </a:p>
          <a:p>
            <a:pPr lvl="1"/>
            <a:endParaRPr lang="en-US" dirty="0">
              <a:latin typeface="Times New Roman" panose="02020603050405020304" pitchFamily="18" charset="0"/>
              <a:cs typeface="Times New Roman" panose="02020603050405020304" pitchFamily="18" charset="0"/>
            </a:endParaRPr>
          </a:p>
          <a:p>
            <a:pPr lvl="1"/>
            <a:endParaRPr lang="en-US" dirty="0">
              <a:latin typeface="Times New Roman" panose="02020603050405020304" pitchFamily="18" charset="0"/>
              <a:cs typeface="Times New Roman" panose="02020603050405020304" pitchFamily="18" charset="0"/>
            </a:endParaRPr>
          </a:p>
        </p:txBody>
      </p:sp>
      <p:sp>
        <p:nvSpPr>
          <p:cNvPr id="4" name="مربع نص 4">
            <a:extLst>
              <a:ext uri="{FF2B5EF4-FFF2-40B4-BE49-F238E27FC236}">
                <a16:creationId xmlns:a16="http://schemas.microsoft.com/office/drawing/2014/main" id="{650E380D-CB82-99EC-D783-4C736DE4E66D}"/>
              </a:ext>
            </a:extLst>
          </p:cNvPr>
          <p:cNvSpPr txBox="1"/>
          <p:nvPr/>
        </p:nvSpPr>
        <p:spPr>
          <a:xfrm>
            <a:off x="6023501" y="3135765"/>
            <a:ext cx="5495952" cy="923330"/>
          </a:xfrm>
          <a:prstGeom prst="rect">
            <a:avLst/>
          </a:prstGeom>
          <a:noFill/>
          <a:ln>
            <a:solidFill>
              <a:schemeClr val="accent1"/>
            </a:solidFill>
          </a:ln>
        </p:spPr>
        <p:txBody>
          <a:bodyPr wrap="square" rtlCol="1">
            <a:spAutoFit/>
          </a:bodyPr>
          <a:lstStyle/>
          <a:p>
            <a:pPr eaLnBrk="1" hangingPunct="1"/>
            <a:r>
              <a:rPr lang="ar-JO" dirty="0"/>
              <a:t> </a:t>
            </a:r>
            <a:r>
              <a:rPr lang="en-US" dirty="0"/>
              <a:t>hyperkalemia, affects cardiac function, bone and growth</a:t>
            </a:r>
          </a:p>
          <a:p>
            <a:pPr eaLnBrk="1" hangingPunct="1"/>
            <a:r>
              <a:rPr lang="en-US" dirty="0"/>
              <a:t>So to maintain growth in pediatrics we should control acidosis.</a:t>
            </a:r>
            <a:endParaRPr lang="en-IN" dirty="0"/>
          </a:p>
        </p:txBody>
      </p:sp>
    </p:spTree>
    <p:extLst>
      <p:ext uri="{BB962C8B-B14F-4D97-AF65-F5344CB8AC3E}">
        <p14:creationId xmlns:p14="http://schemas.microsoft.com/office/powerpoint/2010/main" val="1539917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537027"/>
            <a:ext cx="9144000" cy="990600"/>
          </a:xfrm>
        </p:spPr>
        <p:txBody>
          <a:bodyPr>
            <a:normAutofit/>
          </a:bodyPr>
          <a:lstStyle/>
          <a:p>
            <a:r>
              <a:rPr lang="en-US" sz="3600" dirty="0">
                <a:latin typeface="Times New Roman" panose="02020603050405020304" pitchFamily="18" charset="0"/>
                <a:cs typeface="Times New Roman" panose="02020603050405020304" pitchFamily="18" charset="0"/>
              </a:rPr>
              <a:t>Complications – Risk for Cardiovascular disease</a:t>
            </a:r>
          </a:p>
        </p:txBody>
      </p:sp>
      <p:sp>
        <p:nvSpPr>
          <p:cNvPr id="3" name="Content Placeholder 2"/>
          <p:cNvSpPr>
            <a:spLocks noGrp="1"/>
          </p:cNvSpPr>
          <p:nvPr>
            <p:ph idx="1"/>
          </p:nvPr>
        </p:nvSpPr>
        <p:spPr>
          <a:xfrm>
            <a:off x="1524000" y="2264228"/>
            <a:ext cx="9144000" cy="5257800"/>
          </a:xfrm>
        </p:spPr>
        <p:txBody>
          <a:bodyPr>
            <a:normAutofit/>
          </a:bodyPr>
          <a:lstStyle/>
          <a:p>
            <a:r>
              <a:rPr lang="en-US" dirty="0">
                <a:latin typeface="Times New Roman" panose="02020603050405020304" pitchFamily="18" charset="0"/>
                <a:cs typeface="Times New Roman" panose="02020603050405020304" pitchFamily="18" charset="0"/>
              </a:rPr>
              <a:t>Pts with glomerular etiology and proteinuria are at higher risk for CVD</a:t>
            </a:r>
          </a:p>
          <a:p>
            <a:r>
              <a:rPr lang="en-US" dirty="0">
                <a:latin typeface="Times New Roman" panose="02020603050405020304" pitchFamily="18" charset="0"/>
                <a:cs typeface="Times New Roman" panose="02020603050405020304" pitchFamily="18" charset="0"/>
              </a:rPr>
              <a:t>Left Ventricular Hypertrophy: (Mechanical or hemodynamic overload)</a:t>
            </a:r>
          </a:p>
          <a:p>
            <a:pPr lvl="1"/>
            <a:r>
              <a:rPr lang="en-US" dirty="0">
                <a:latin typeface="Times New Roman" panose="02020603050405020304" pitchFamily="18" charset="0"/>
                <a:cs typeface="Times New Roman" panose="02020603050405020304" pitchFamily="18" charset="0"/>
              </a:rPr>
              <a:t>Concentric LVH: Hypertension</a:t>
            </a:r>
          </a:p>
          <a:p>
            <a:r>
              <a:rPr lang="en-US" dirty="0">
                <a:latin typeface="Times New Roman" panose="02020603050405020304" pitchFamily="18" charset="0"/>
                <a:cs typeface="Times New Roman" panose="02020603050405020304" pitchFamily="18" charset="0"/>
              </a:rPr>
              <a:t>Dyslipidemia</a:t>
            </a:r>
          </a:p>
          <a:p>
            <a:pPr lvl="1"/>
            <a:r>
              <a:rPr lang="en-US" sz="2100" dirty="0">
                <a:latin typeface="Times New Roman" panose="02020603050405020304" pitchFamily="18" charset="0"/>
                <a:cs typeface="Times New Roman" panose="02020603050405020304" pitchFamily="18" charset="0"/>
              </a:rPr>
              <a:t>Abnormal lipid metabolism is common in CKD patients </a:t>
            </a:r>
            <a:r>
              <a:rPr lang="en-US" sz="2100" dirty="0">
                <a:latin typeface="Times New Roman" panose="02020603050405020304" pitchFamily="18" charset="0"/>
                <a:cs typeface="Times New Roman" panose="02020603050405020304" pitchFamily="18" charset="0"/>
                <a:sym typeface="Wingdings" pitchFamily="2" charset="2"/>
              </a:rPr>
              <a:t>  Increased  CVD risk</a:t>
            </a:r>
          </a:p>
          <a:p>
            <a:pPr lvl="1"/>
            <a:r>
              <a:rPr lang="en-US" sz="2100" dirty="0">
                <a:latin typeface="Times New Roman" panose="02020603050405020304" pitchFamily="18" charset="0"/>
                <a:cs typeface="Times New Roman" panose="02020603050405020304" pitchFamily="18" charset="0"/>
                <a:sym typeface="Wingdings" pitchFamily="2" charset="2"/>
              </a:rPr>
              <a:t>Overweight and obese patients are at  an increased risk</a:t>
            </a:r>
            <a:endParaRPr lang="en-US" sz="2100" dirty="0">
              <a:latin typeface="Times New Roman" panose="02020603050405020304" pitchFamily="18" charset="0"/>
              <a:cs typeface="Times New Roman" panose="02020603050405020304" pitchFamily="18" charset="0"/>
            </a:endParaRPr>
          </a:p>
          <a:p>
            <a:pPr lvl="1">
              <a:buNone/>
            </a:pP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8901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noFill/>
          </a:ln>
        </p:spPr>
        <p:style>
          <a:lnRef idx="2">
            <a:schemeClr val="dk1"/>
          </a:lnRef>
          <a:fillRef idx="1">
            <a:schemeClr val="lt1"/>
          </a:fillRef>
          <a:effectRef idx="0">
            <a:schemeClr val="dk1"/>
          </a:effectRef>
          <a:fontRef idx="minor">
            <a:schemeClr val="dk1"/>
          </a:fontRef>
        </p:style>
        <p:txBody>
          <a:bodyPr rtlCol="0">
            <a:normAutofit/>
          </a:bodyPr>
          <a:lstStyle/>
          <a:p>
            <a:pPr algn="ctr">
              <a:defRPr/>
            </a:pPr>
            <a:r>
              <a:rPr lang="en-US" sz="3600" dirty="0">
                <a:latin typeface="Times New Roman" panose="02020603050405020304" pitchFamily="18" charset="0"/>
                <a:cs typeface="Times New Roman" panose="02020603050405020304" pitchFamily="18" charset="0"/>
              </a:rPr>
              <a:t>Definition of CKD</a:t>
            </a:r>
            <a:endParaRPr lang="en-IN" sz="3600" dirty="0">
              <a:latin typeface="Times New Roman" panose="02020603050405020304" pitchFamily="18" charset="0"/>
              <a:cs typeface="Times New Roman" panose="02020603050405020304" pitchFamily="18" charset="0"/>
            </a:endParaRPr>
          </a:p>
        </p:txBody>
      </p:sp>
      <p:sp>
        <p:nvSpPr>
          <p:cNvPr id="3075" name="Content Placeholder 2"/>
          <p:cNvSpPr>
            <a:spLocks noGrp="1"/>
          </p:cNvSpPr>
          <p:nvPr>
            <p:ph idx="1"/>
          </p:nvPr>
        </p:nvSpPr>
        <p:spPr/>
        <p:txBody>
          <a:bodyPr>
            <a:normAutofit/>
          </a:bodyPr>
          <a:lstStyle/>
          <a:p>
            <a:pPr eaLnBrk="1" hangingPunct="1"/>
            <a:endParaRPr lang="en-US" dirty="0">
              <a:latin typeface="Times New Roman" panose="02020603050405020304" pitchFamily="18" charset="0"/>
              <a:cs typeface="Times New Roman" panose="02020603050405020304" pitchFamily="18" charset="0"/>
            </a:endParaRPr>
          </a:p>
          <a:p>
            <a:pPr eaLnBrk="1" hangingPunct="1"/>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 state of irreversible kidney damage and/or reduction of kidney function that can lead to progressive decrease in kidney function</a:t>
            </a:r>
          </a:p>
          <a:p>
            <a:pPr marL="0" indent="0" eaLnBrk="1" hangingPunct="1">
              <a:buNone/>
            </a:pPr>
            <a:r>
              <a:rPr lang="en-US" dirty="0">
                <a:latin typeface="Times New Roman" panose="02020603050405020304" pitchFamily="18" charset="0"/>
                <a:cs typeface="Times New Roman" panose="02020603050405020304" pitchFamily="18" charset="0"/>
              </a:rPr>
              <a:t> </a:t>
            </a:r>
          </a:p>
          <a:p>
            <a:pPr eaLnBrk="1" hangingPunct="1">
              <a:buFont typeface="Arial" charset="0"/>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0241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19314"/>
            <a:ext cx="9144000" cy="990600"/>
          </a:xfrm>
        </p:spPr>
        <p:txBody>
          <a:bodyPr/>
          <a:lstStyle/>
          <a:p>
            <a:r>
              <a:rPr lang="en-US" dirty="0">
                <a:latin typeface="Times New Roman" panose="02020603050405020304" pitchFamily="18" charset="0"/>
                <a:cs typeface="Times New Roman" panose="02020603050405020304" pitchFamily="18" charset="0"/>
              </a:rPr>
              <a:t>Hypertension - Management</a:t>
            </a:r>
          </a:p>
        </p:txBody>
      </p:sp>
      <p:sp>
        <p:nvSpPr>
          <p:cNvPr id="3" name="Content Placeholder 2"/>
          <p:cNvSpPr>
            <a:spLocks noGrp="1"/>
          </p:cNvSpPr>
          <p:nvPr>
            <p:ph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Hypertension is prevalent even when GFR is only mildly reduced</a:t>
            </a:r>
          </a:p>
          <a:p>
            <a:r>
              <a:rPr lang="en-US" dirty="0">
                <a:latin typeface="Times New Roman" panose="02020603050405020304" pitchFamily="18" charset="0"/>
                <a:cs typeface="Times New Roman" panose="02020603050405020304" pitchFamily="18" charset="0"/>
              </a:rPr>
              <a:t>Need AGGRESSIVE blood pressure control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(24 hour MAP below 50</a:t>
            </a:r>
            <a:r>
              <a:rPr lang="en-US" baseline="30000" dirty="0">
                <a:latin typeface="Times New Roman" panose="02020603050405020304" pitchFamily="18" charset="0"/>
                <a:cs typeface="Times New Roman" panose="02020603050405020304" pitchFamily="18" charset="0"/>
              </a:rPr>
              <a:t>th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centile</a:t>
            </a:r>
            <a:r>
              <a:rPr lang="en-US" dirty="0">
                <a:latin typeface="Times New Roman" panose="02020603050405020304" pitchFamily="18" charset="0"/>
                <a:cs typeface="Times New Roman" panose="02020603050405020304" pitchFamily="18" charset="0"/>
              </a:rPr>
              <a:t>)</a:t>
            </a:r>
          </a:p>
          <a:p>
            <a:pPr>
              <a:buNone/>
            </a:pPr>
            <a:r>
              <a:rPr lang="en-US" dirty="0">
                <a:latin typeface="Times New Roman" panose="02020603050405020304" pitchFamily="18" charset="0"/>
                <a:cs typeface="Times New Roman" panose="02020603050405020304" pitchFamily="18" charset="0"/>
              </a:rPr>
              <a:t>	(Systolic and Diastolic BP &lt; 90</a:t>
            </a:r>
            <a:r>
              <a:rPr lang="en-US" baseline="30000" dirty="0">
                <a:latin typeface="Times New Roman" panose="02020603050405020304" pitchFamily="18" charset="0"/>
                <a:cs typeface="Times New Roman" panose="02020603050405020304" pitchFamily="18" charset="0"/>
              </a:rPr>
              <a:t>th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centile</a:t>
            </a:r>
            <a:r>
              <a:rPr lang="en-US" dirty="0">
                <a:latin typeface="Times New Roman" panose="02020603050405020304" pitchFamily="18" charset="0"/>
                <a:cs typeface="Times New Roman" panose="02020603050405020304" pitchFamily="18" charset="0"/>
              </a:rPr>
              <a:t>)</a:t>
            </a:r>
          </a:p>
          <a:p>
            <a:pPr>
              <a:buNone/>
            </a:pPr>
            <a:r>
              <a:rPr lang="en-US" dirty="0">
                <a:latin typeface="Times New Roman" panose="02020603050405020304" pitchFamily="18" charset="0"/>
                <a:cs typeface="Times New Roman" panose="02020603050405020304" pitchFamily="18" charset="0"/>
              </a:rPr>
              <a:t>	(In Adolescents, target ≤ 120/80 mm Hg)</a:t>
            </a:r>
          </a:p>
          <a:p>
            <a:pPr lvl="1"/>
            <a:r>
              <a:rPr lang="en-US" dirty="0">
                <a:latin typeface="Times New Roman" panose="02020603050405020304" pitchFamily="18" charset="0"/>
                <a:cs typeface="Times New Roman" panose="02020603050405020304" pitchFamily="18" charset="0"/>
              </a:rPr>
              <a:t>Delays ESRD</a:t>
            </a:r>
          </a:p>
          <a:p>
            <a:r>
              <a:rPr lang="en-US" dirty="0">
                <a:latin typeface="Times New Roman" panose="02020603050405020304" pitchFamily="18" charset="0"/>
                <a:cs typeface="Times New Roman" panose="02020603050405020304" pitchFamily="18" charset="0"/>
              </a:rPr>
              <a:t>Treatment should Include:</a:t>
            </a:r>
          </a:p>
          <a:p>
            <a:pPr lvl="1"/>
            <a:r>
              <a:rPr lang="en-US" dirty="0">
                <a:latin typeface="Times New Roman" panose="02020603050405020304" pitchFamily="18" charset="0"/>
                <a:cs typeface="Times New Roman" panose="02020603050405020304" pitchFamily="18" charset="0"/>
              </a:rPr>
              <a:t>Specification of target BP (2017 AAP guidelines)</a:t>
            </a:r>
          </a:p>
          <a:p>
            <a:pPr lvl="1"/>
            <a:r>
              <a:rPr lang="en-US" dirty="0">
                <a:latin typeface="Times New Roman" panose="02020603050405020304" pitchFamily="18" charset="0"/>
                <a:cs typeface="Times New Roman" panose="02020603050405020304" pitchFamily="18" charset="0"/>
              </a:rPr>
              <a:t>Non-pharmacologic therapy</a:t>
            </a:r>
          </a:p>
          <a:p>
            <a:pPr lvl="1"/>
            <a:r>
              <a:rPr lang="en-US" dirty="0">
                <a:latin typeface="Times New Roman" panose="02020603050405020304" pitchFamily="18" charset="0"/>
                <a:cs typeface="Times New Roman" panose="02020603050405020304" pitchFamily="18" charset="0"/>
              </a:rPr>
              <a:t>Anti-hypertensive therapy</a:t>
            </a:r>
          </a:p>
          <a:p>
            <a:pPr lvl="1"/>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20470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453888"/>
            <a:ext cx="8229600" cy="5592763"/>
          </a:xfrm>
        </p:spPr>
        <p:txBody>
          <a:bodyPr>
            <a:normAutofit/>
          </a:bodyPr>
          <a:lstStyle/>
          <a:p>
            <a:r>
              <a:rPr lang="en-US" dirty="0" err="1">
                <a:solidFill>
                  <a:srgbClr val="FF0000"/>
                </a:solidFill>
                <a:latin typeface="Times New Roman" panose="02020603050405020304" pitchFamily="18" charset="0"/>
                <a:cs typeface="Times New Roman" panose="02020603050405020304" pitchFamily="18" charset="0"/>
              </a:rPr>
              <a:t>Nonpharmacologic</a:t>
            </a:r>
            <a:r>
              <a:rPr lang="en-US" dirty="0">
                <a:solidFill>
                  <a:srgbClr val="FF0000"/>
                </a:solidFill>
                <a:latin typeface="Times New Roman" panose="02020603050405020304" pitchFamily="18" charset="0"/>
                <a:cs typeface="Times New Roman" panose="02020603050405020304" pitchFamily="18" charset="0"/>
              </a:rPr>
              <a:t> treatment:</a:t>
            </a:r>
          </a:p>
          <a:p>
            <a:pPr lvl="1"/>
            <a:r>
              <a:rPr lang="en-US" dirty="0">
                <a:latin typeface="Times New Roman" panose="02020603050405020304" pitchFamily="18" charset="0"/>
                <a:cs typeface="Times New Roman" panose="02020603050405020304" pitchFamily="18" charset="0"/>
              </a:rPr>
              <a:t>Lifestyle Changes : weight reduction (if obese), regular aerobic exercise regimen</a:t>
            </a:r>
          </a:p>
          <a:p>
            <a:pPr lvl="1"/>
            <a:r>
              <a:rPr lang="en-US" dirty="0">
                <a:latin typeface="Times New Roman" panose="02020603050405020304" pitchFamily="18" charset="0"/>
                <a:cs typeface="Times New Roman" panose="02020603050405020304" pitchFamily="18" charset="0"/>
              </a:rPr>
              <a:t>Dietary Measures: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diet rich in fruits and vegetables, ↓ fat and salt</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avoid alcohol, caffeine, energy drinks and smoking</a:t>
            </a:r>
          </a:p>
          <a:p>
            <a:r>
              <a:rPr lang="en-US" dirty="0" err="1">
                <a:solidFill>
                  <a:srgbClr val="FF0000"/>
                </a:solidFill>
                <a:latin typeface="Times New Roman" panose="02020603050405020304" pitchFamily="18" charset="0"/>
                <a:cs typeface="Times New Roman" panose="02020603050405020304" pitchFamily="18" charset="0"/>
              </a:rPr>
              <a:t>Parmacologic</a:t>
            </a:r>
            <a:r>
              <a:rPr lang="en-US" dirty="0">
                <a:solidFill>
                  <a:srgbClr val="FF0000"/>
                </a:solidFill>
                <a:latin typeface="Times New Roman" panose="02020603050405020304" pitchFamily="18" charset="0"/>
                <a:cs typeface="Times New Roman" panose="02020603050405020304" pitchFamily="18" charset="0"/>
              </a:rPr>
              <a:t> treatment</a:t>
            </a:r>
          </a:p>
          <a:p>
            <a:pPr lvl="1"/>
            <a:r>
              <a:rPr lang="en-US" dirty="0">
                <a:latin typeface="Times New Roman" panose="02020603050405020304" pitchFamily="18" charset="0"/>
                <a:cs typeface="Times New Roman" panose="02020603050405020304" pitchFamily="18" charset="0"/>
              </a:rPr>
              <a:t>ACEI/ARBs should be used if tolerated </a:t>
            </a:r>
          </a:p>
          <a:p>
            <a:pPr lvl="2"/>
            <a:r>
              <a:rPr lang="en-US" dirty="0">
                <a:latin typeface="Times New Roman" panose="02020603050405020304" pitchFamily="18" charset="0"/>
                <a:cs typeface="Times New Roman" panose="02020603050405020304" pitchFamily="18" charset="0"/>
              </a:rPr>
              <a:t>(superior to other agents in slowing CKD progression)</a:t>
            </a:r>
          </a:p>
          <a:p>
            <a:pPr lvl="1"/>
            <a:r>
              <a:rPr lang="en-US" dirty="0">
                <a:latin typeface="Times New Roman" panose="02020603050405020304" pitchFamily="18" charset="0"/>
                <a:cs typeface="Times New Roman" panose="02020603050405020304" pitchFamily="18" charset="0"/>
              </a:rPr>
              <a:t>Diuretics, recommended in early CKD</a:t>
            </a:r>
          </a:p>
          <a:p>
            <a:pPr lvl="2"/>
            <a:r>
              <a:rPr lang="en-US" dirty="0" err="1">
                <a:latin typeface="Times New Roman" panose="02020603050405020304" pitchFamily="18" charset="0"/>
                <a:cs typeface="Times New Roman" panose="02020603050405020304" pitchFamily="18" charset="0"/>
              </a:rPr>
              <a:t>Thiazide</a:t>
            </a:r>
            <a:r>
              <a:rPr lang="en-US" dirty="0">
                <a:latin typeface="Times New Roman" panose="02020603050405020304" pitchFamily="18" charset="0"/>
                <a:cs typeface="Times New Roman" panose="02020603050405020304" pitchFamily="18" charset="0"/>
              </a:rPr>
              <a:t> becomes less effective with CKD progression</a:t>
            </a:r>
          </a:p>
          <a:p>
            <a:pPr lvl="2"/>
            <a:r>
              <a:rPr lang="en-US" dirty="0">
                <a:latin typeface="Times New Roman" panose="02020603050405020304" pitchFamily="18" charset="0"/>
                <a:cs typeface="Times New Roman" panose="02020603050405020304" pitchFamily="18" charset="0"/>
              </a:rPr>
              <a:t>Loop diuretic is recommended for HTN and edema treatment in more severe CKD</a:t>
            </a:r>
          </a:p>
          <a:p>
            <a:pPr lvl="2">
              <a:buNone/>
            </a:pPr>
            <a:endParaRPr lang="en-US" dirty="0">
              <a:latin typeface="Times New Roman" panose="02020603050405020304" pitchFamily="18" charset="0"/>
              <a:cs typeface="Times New Roman" panose="02020603050405020304" pitchFamily="18" charset="0"/>
            </a:endParaRPr>
          </a:p>
        </p:txBody>
      </p:sp>
      <p:sp>
        <p:nvSpPr>
          <p:cNvPr id="2" name="مربع نص 4">
            <a:extLst>
              <a:ext uri="{FF2B5EF4-FFF2-40B4-BE49-F238E27FC236}">
                <a16:creationId xmlns:a16="http://schemas.microsoft.com/office/drawing/2014/main" id="{EE9E3B91-734F-0495-64F7-499EE0339801}"/>
              </a:ext>
            </a:extLst>
          </p:cNvPr>
          <p:cNvSpPr txBox="1"/>
          <p:nvPr/>
        </p:nvSpPr>
        <p:spPr>
          <a:xfrm>
            <a:off x="9077738" y="1774104"/>
            <a:ext cx="2474845" cy="646331"/>
          </a:xfrm>
          <a:prstGeom prst="rect">
            <a:avLst/>
          </a:prstGeom>
          <a:noFill/>
          <a:ln>
            <a:solidFill>
              <a:schemeClr val="accent1"/>
            </a:solidFill>
          </a:ln>
        </p:spPr>
        <p:txBody>
          <a:bodyPr wrap="square" rtlCol="1">
            <a:spAutoFit/>
          </a:bodyPr>
          <a:lstStyle/>
          <a:p>
            <a:pPr eaLnBrk="1" hangingPunct="1"/>
            <a:r>
              <a:rPr lang="ar-JO" dirty="0"/>
              <a:t> </a:t>
            </a:r>
            <a:r>
              <a:rPr lang="en-US" dirty="0"/>
              <a:t>salt and fluid restriction to prevent overload </a:t>
            </a:r>
          </a:p>
        </p:txBody>
      </p:sp>
      <p:sp>
        <p:nvSpPr>
          <p:cNvPr id="4" name="مربع نص 4">
            <a:extLst>
              <a:ext uri="{FF2B5EF4-FFF2-40B4-BE49-F238E27FC236}">
                <a16:creationId xmlns:a16="http://schemas.microsoft.com/office/drawing/2014/main" id="{6F189D2B-5B3E-6DEC-3D08-7074C8D27C45}"/>
              </a:ext>
            </a:extLst>
          </p:cNvPr>
          <p:cNvSpPr txBox="1"/>
          <p:nvPr/>
        </p:nvSpPr>
        <p:spPr>
          <a:xfrm>
            <a:off x="9077738" y="2828835"/>
            <a:ext cx="2839279" cy="1754326"/>
          </a:xfrm>
          <a:prstGeom prst="rect">
            <a:avLst/>
          </a:prstGeom>
          <a:noFill/>
          <a:ln>
            <a:solidFill>
              <a:schemeClr val="accent1"/>
            </a:solidFill>
          </a:ln>
        </p:spPr>
        <p:txBody>
          <a:bodyPr wrap="square" rtlCol="1">
            <a:spAutoFit/>
          </a:bodyPr>
          <a:lstStyle/>
          <a:p>
            <a:pPr eaLnBrk="1" hangingPunct="1"/>
            <a:r>
              <a:rPr lang="en-IN" dirty="0"/>
              <a:t> we used Antihypertensive therapy (ACEI and ARBs)unless contraindicated: (</a:t>
            </a:r>
            <a:r>
              <a:rPr lang="en-IN" dirty="0" err="1"/>
              <a:t>hyperkalemia</a:t>
            </a:r>
            <a:r>
              <a:rPr lang="en-IN" dirty="0"/>
              <a:t> and severe stage renal failure)</a:t>
            </a:r>
          </a:p>
        </p:txBody>
      </p:sp>
      <p:sp>
        <p:nvSpPr>
          <p:cNvPr id="5" name="مربع نص 4">
            <a:extLst>
              <a:ext uri="{FF2B5EF4-FFF2-40B4-BE49-F238E27FC236}">
                <a16:creationId xmlns:a16="http://schemas.microsoft.com/office/drawing/2014/main" id="{C6FB52A9-2502-695F-770F-7396F5F4772F}"/>
              </a:ext>
            </a:extLst>
          </p:cNvPr>
          <p:cNvSpPr txBox="1"/>
          <p:nvPr/>
        </p:nvSpPr>
        <p:spPr>
          <a:xfrm>
            <a:off x="1824223" y="5446486"/>
            <a:ext cx="7154089" cy="1200329"/>
          </a:xfrm>
          <a:prstGeom prst="rect">
            <a:avLst/>
          </a:prstGeom>
          <a:noFill/>
          <a:ln>
            <a:solidFill>
              <a:schemeClr val="accent1"/>
            </a:solidFill>
          </a:ln>
        </p:spPr>
        <p:txBody>
          <a:bodyPr wrap="square" rtlCol="1">
            <a:spAutoFit/>
          </a:bodyPr>
          <a:lstStyle/>
          <a:p>
            <a:pPr eaLnBrk="1" hangingPunct="1"/>
            <a:r>
              <a:rPr lang="en-IN" dirty="0"/>
              <a:t>ACEI: drug of choice in mild and moderate CKD to control proteinuria and delay the progression of disease, also used in HTN and diabetic nephropathy, we don’t use them in acute renal failure and severe chronic renal disease </a:t>
            </a:r>
          </a:p>
        </p:txBody>
      </p:sp>
    </p:spTree>
    <p:extLst>
      <p:ext uri="{BB962C8B-B14F-4D97-AF65-F5344CB8AC3E}">
        <p14:creationId xmlns:p14="http://schemas.microsoft.com/office/powerpoint/2010/main" val="4944542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anose="02020603050405020304" pitchFamily="18" charset="0"/>
                <a:cs typeface="Times New Roman" panose="02020603050405020304" pitchFamily="18" charset="0"/>
              </a:rPr>
              <a:t>Complications – Endocrine Dysfunction</a:t>
            </a:r>
          </a:p>
        </p:txBody>
      </p:sp>
      <p:sp>
        <p:nvSpPr>
          <p:cNvPr id="3" name="Content Placeholder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In CKD patients, endocrine system becomes dysfunctional as the kidney deteriorates:</a:t>
            </a:r>
          </a:p>
          <a:p>
            <a:pPr lvl="1"/>
            <a:r>
              <a:rPr lang="en-US" dirty="0">
                <a:latin typeface="Times New Roman" panose="02020603050405020304" pitchFamily="18" charset="0"/>
                <a:cs typeface="Times New Roman" panose="02020603050405020304" pitchFamily="18" charset="0"/>
              </a:rPr>
              <a:t> Growth Hormone Metabolism</a:t>
            </a:r>
          </a:p>
          <a:p>
            <a:pPr lvl="1"/>
            <a:r>
              <a:rPr lang="en-US" dirty="0">
                <a:latin typeface="Times New Roman" panose="02020603050405020304" pitchFamily="18" charset="0"/>
                <a:cs typeface="Times New Roman" panose="02020603050405020304" pitchFamily="18" charset="0"/>
              </a:rPr>
              <a:t>Thyroid Function</a:t>
            </a:r>
          </a:p>
          <a:p>
            <a:pPr lvl="2"/>
            <a:r>
              <a:rPr lang="en-US" dirty="0">
                <a:latin typeface="Times New Roman" panose="02020603050405020304" pitchFamily="18" charset="0"/>
                <a:cs typeface="Times New Roman" panose="02020603050405020304" pitchFamily="18" charset="0"/>
              </a:rPr>
              <a:t>Altered production, distribution and excretion of thyroid hormones</a:t>
            </a:r>
          </a:p>
          <a:p>
            <a:pPr lvl="2"/>
            <a:r>
              <a:rPr lang="en-US" dirty="0">
                <a:latin typeface="Times New Roman" panose="02020603050405020304" pitchFamily="18" charset="0"/>
                <a:cs typeface="Times New Roman" panose="02020603050405020304" pitchFamily="18" charset="0"/>
              </a:rPr>
              <a:t>↓T4,↓T3, NL TSH</a:t>
            </a:r>
          </a:p>
          <a:p>
            <a:pPr lvl="1"/>
            <a:r>
              <a:rPr lang="en-US" dirty="0" err="1">
                <a:latin typeface="Times New Roman" panose="02020603050405020304" pitchFamily="18" charset="0"/>
                <a:cs typeface="Times New Roman" panose="02020603050405020304" pitchFamily="18" charset="0"/>
              </a:rPr>
              <a:t>Gonadal</a:t>
            </a:r>
            <a:r>
              <a:rPr lang="en-US" dirty="0">
                <a:latin typeface="Times New Roman" panose="02020603050405020304" pitchFamily="18" charset="0"/>
                <a:cs typeface="Times New Roman" panose="02020603050405020304" pitchFamily="18" charset="0"/>
              </a:rPr>
              <a:t> Hormones</a:t>
            </a:r>
          </a:p>
          <a:p>
            <a:pPr lvl="2"/>
            <a:r>
              <a:rPr lang="en-US" dirty="0">
                <a:latin typeface="Times New Roman" panose="02020603050405020304" pitchFamily="18" charset="0"/>
                <a:cs typeface="Times New Roman" panose="02020603050405020304" pitchFamily="18" charset="0"/>
              </a:rPr>
              <a:t>Male: ↓ free testosterone, ↓</a:t>
            </a:r>
            <a:r>
              <a:rPr lang="en-US" dirty="0" err="1">
                <a:latin typeface="Times New Roman" panose="02020603050405020304" pitchFamily="18" charset="0"/>
                <a:cs typeface="Times New Roman" panose="02020603050405020304" pitchFamily="18" charset="0"/>
              </a:rPr>
              <a:t>dihydrotestosterone</a:t>
            </a:r>
            <a:r>
              <a:rPr lang="en-US" dirty="0">
                <a:latin typeface="Times New Roman" panose="02020603050405020304" pitchFamily="18" charset="0"/>
                <a:cs typeface="Times New Roman" panose="02020603050405020304" pitchFamily="18" charset="0"/>
              </a:rPr>
              <a:t>, ↓adrenal androgens, ↑LH/FSH</a:t>
            </a:r>
          </a:p>
          <a:p>
            <a:pPr lvl="2"/>
            <a:r>
              <a:rPr lang="en-US" dirty="0">
                <a:latin typeface="Times New Roman" panose="02020603050405020304" pitchFamily="18" charset="0"/>
                <a:cs typeface="Times New Roman" panose="02020603050405020304" pitchFamily="18" charset="0"/>
              </a:rPr>
              <a:t>Female: ↓estrogen, ↑LH/FSH + loss of LH </a:t>
            </a:r>
            <a:r>
              <a:rPr lang="en-US" dirty="0" err="1">
                <a:latin typeface="Times New Roman" panose="02020603050405020304" pitchFamily="18" charset="0"/>
                <a:cs typeface="Times New Roman" panose="02020603050405020304" pitchFamily="18" charset="0"/>
              </a:rPr>
              <a:t>pulsatile</a:t>
            </a:r>
            <a:r>
              <a:rPr lang="en-US" dirty="0">
                <a:latin typeface="Times New Roman" panose="02020603050405020304" pitchFamily="18" charset="0"/>
                <a:cs typeface="Times New Roman" panose="02020603050405020304" pitchFamily="18" charset="0"/>
              </a:rPr>
              <a:t> pattern </a:t>
            </a:r>
            <a:r>
              <a:rPr lang="en-US" dirty="0">
                <a:latin typeface="Times New Roman" panose="02020603050405020304" pitchFamily="18" charset="0"/>
                <a:cs typeface="Times New Roman" panose="02020603050405020304" pitchFamily="18" charset="0"/>
                <a:sym typeface="Wingdings" pitchFamily="2" charset="2"/>
              </a:rPr>
              <a:t> </a:t>
            </a:r>
            <a:r>
              <a:rPr lang="en-US" dirty="0" err="1">
                <a:latin typeface="Times New Roman" panose="02020603050405020304" pitchFamily="18" charset="0"/>
                <a:cs typeface="Times New Roman" panose="02020603050405020304" pitchFamily="18" charset="0"/>
                <a:sym typeface="Wingdings" pitchFamily="2" charset="2"/>
              </a:rPr>
              <a:t>anovulation</a:t>
            </a:r>
            <a:endParaRPr lang="en-US" dirty="0">
              <a:latin typeface="Times New Roman" panose="02020603050405020304" pitchFamily="18" charset="0"/>
              <a:cs typeface="Times New Roman" panose="02020603050405020304" pitchFamily="18" charset="0"/>
            </a:endParaRPr>
          </a:p>
        </p:txBody>
      </p:sp>
      <p:sp>
        <p:nvSpPr>
          <p:cNvPr id="4" name="مربع نص 4">
            <a:extLst>
              <a:ext uri="{FF2B5EF4-FFF2-40B4-BE49-F238E27FC236}">
                <a16:creationId xmlns:a16="http://schemas.microsoft.com/office/drawing/2014/main" id="{2ECBA9DB-F4CC-68BB-8373-5996903D90AD}"/>
              </a:ext>
            </a:extLst>
          </p:cNvPr>
          <p:cNvSpPr txBox="1"/>
          <p:nvPr/>
        </p:nvSpPr>
        <p:spPr>
          <a:xfrm>
            <a:off x="2055501" y="5296827"/>
            <a:ext cx="2839279" cy="369332"/>
          </a:xfrm>
          <a:prstGeom prst="rect">
            <a:avLst/>
          </a:prstGeom>
          <a:noFill/>
          <a:ln>
            <a:solidFill>
              <a:schemeClr val="accent1"/>
            </a:solidFill>
          </a:ln>
        </p:spPr>
        <p:txBody>
          <a:bodyPr wrap="square" rtlCol="1">
            <a:spAutoFit/>
          </a:bodyPr>
          <a:lstStyle/>
          <a:p>
            <a:pPr eaLnBrk="1" hangingPunct="1"/>
            <a:r>
              <a:rPr lang="en-IN" dirty="0"/>
              <a:t>Amenorrhea for long period </a:t>
            </a:r>
          </a:p>
        </p:txBody>
      </p:sp>
      <p:sp>
        <p:nvSpPr>
          <p:cNvPr id="5" name="مربع نص 4">
            <a:extLst>
              <a:ext uri="{FF2B5EF4-FFF2-40B4-BE49-F238E27FC236}">
                <a16:creationId xmlns:a16="http://schemas.microsoft.com/office/drawing/2014/main" id="{86232C0E-AE8A-5E8F-111C-537935DF205E}"/>
              </a:ext>
            </a:extLst>
          </p:cNvPr>
          <p:cNvSpPr txBox="1"/>
          <p:nvPr/>
        </p:nvSpPr>
        <p:spPr>
          <a:xfrm>
            <a:off x="8999318" y="5296827"/>
            <a:ext cx="2839279" cy="369332"/>
          </a:xfrm>
          <a:prstGeom prst="rect">
            <a:avLst/>
          </a:prstGeom>
          <a:noFill/>
          <a:ln>
            <a:solidFill>
              <a:schemeClr val="accent1"/>
            </a:solidFill>
          </a:ln>
        </p:spPr>
        <p:txBody>
          <a:bodyPr wrap="square" rtlCol="1">
            <a:spAutoFit/>
          </a:bodyPr>
          <a:lstStyle/>
          <a:p>
            <a:pPr eaLnBrk="1" hangingPunct="1"/>
            <a:r>
              <a:rPr lang="en-IN" dirty="0"/>
              <a:t>They are usually </a:t>
            </a:r>
            <a:r>
              <a:rPr lang="en-IN" dirty="0" err="1"/>
              <a:t>nonfertile</a:t>
            </a:r>
            <a:r>
              <a:rPr lang="en-IN" dirty="0"/>
              <a:t> </a:t>
            </a:r>
          </a:p>
        </p:txBody>
      </p:sp>
    </p:spTree>
    <p:extLst>
      <p:ext uri="{BB962C8B-B14F-4D97-AF65-F5344CB8AC3E}">
        <p14:creationId xmlns:p14="http://schemas.microsoft.com/office/powerpoint/2010/main" val="1002662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507998"/>
            <a:ext cx="9144000" cy="838200"/>
          </a:xfrm>
        </p:spPr>
        <p:txBody>
          <a:bodyPr>
            <a:normAutofit/>
          </a:bodyPr>
          <a:lstStyle/>
          <a:p>
            <a:r>
              <a:rPr lang="en-US" dirty="0">
                <a:latin typeface="Times New Roman" panose="02020603050405020304" pitchFamily="18" charset="0"/>
                <a:cs typeface="Times New Roman" panose="02020603050405020304" pitchFamily="18" charset="0"/>
              </a:rPr>
              <a:t>Complications – Growth Impairment</a:t>
            </a:r>
          </a:p>
        </p:txBody>
      </p:sp>
      <p:sp>
        <p:nvSpPr>
          <p:cNvPr id="3" name="Content Placeholder 2"/>
          <p:cNvSpPr>
            <a:spLocks noGrp="1"/>
          </p:cNvSpPr>
          <p:nvPr>
            <p:ph idx="1"/>
          </p:nvPr>
        </p:nvSpPr>
        <p:spPr>
          <a:xfrm>
            <a:off x="1524000" y="1756228"/>
            <a:ext cx="9144000" cy="5101771"/>
          </a:xfrm>
        </p:spPr>
        <p:txBody>
          <a:bodyPr/>
          <a:lstStyle/>
          <a:p>
            <a:r>
              <a:rPr lang="en-US" dirty="0" err="1">
                <a:latin typeface="Times New Roman" panose="02020603050405020304" pitchFamily="18" charset="0"/>
                <a:cs typeface="Times New Roman" panose="02020603050405020304" pitchFamily="18" charset="0"/>
              </a:rPr>
              <a:t>Multifactorial</a:t>
            </a:r>
            <a:r>
              <a:rPr lang="en-US" dirty="0">
                <a:latin typeface="Times New Roman" panose="02020603050405020304" pitchFamily="18" charset="0"/>
                <a:cs typeface="Times New Roman" panose="02020603050405020304" pitchFamily="18" charset="0"/>
              </a:rPr>
              <a:t>:</a:t>
            </a:r>
          </a:p>
          <a:p>
            <a:pPr lvl="1"/>
            <a:r>
              <a:rPr lang="en-US" dirty="0">
                <a:latin typeface="Times New Roman" panose="02020603050405020304" pitchFamily="18" charset="0"/>
                <a:cs typeface="Times New Roman" panose="02020603050405020304" pitchFamily="18" charset="0"/>
              </a:rPr>
              <a:t>Malnutrition</a:t>
            </a:r>
          </a:p>
          <a:p>
            <a:pPr lvl="2"/>
            <a:r>
              <a:rPr lang="en-US" dirty="0">
                <a:latin typeface="Times New Roman" panose="02020603050405020304" pitchFamily="18" charset="0"/>
                <a:cs typeface="Times New Roman" panose="02020603050405020304" pitchFamily="18" charset="0"/>
              </a:rPr>
              <a:t>Poor appetite</a:t>
            </a:r>
          </a:p>
          <a:p>
            <a:pPr lvl="2">
              <a:buNone/>
            </a:pPr>
            <a:r>
              <a:rPr lang="en-US" dirty="0">
                <a:latin typeface="Times New Roman" panose="02020603050405020304" pitchFamily="18" charset="0"/>
                <a:cs typeface="Times New Roman" panose="02020603050405020304" pitchFamily="18" charset="0"/>
              </a:rPr>
              <a:t>Nutritional assessment should be done on regular basis </a:t>
            </a:r>
          </a:p>
          <a:p>
            <a:pPr lvl="2">
              <a:buNone/>
            </a:pPr>
            <a:r>
              <a:rPr lang="en-US" dirty="0">
                <a:latin typeface="Times New Roman" panose="02020603050405020304" pitchFamily="18" charset="0"/>
                <a:cs typeface="Times New Roman" panose="02020603050405020304" pitchFamily="18" charset="0"/>
              </a:rPr>
              <a:t>(address Energy, Protein, vitamins and minerals)</a:t>
            </a:r>
          </a:p>
          <a:p>
            <a:pPr lvl="2">
              <a:buNone/>
            </a:pPr>
            <a:r>
              <a:rPr lang="en-US" dirty="0">
                <a:latin typeface="Times New Roman" panose="02020603050405020304" pitchFamily="18" charset="0"/>
                <a:cs typeface="Times New Roman" panose="02020603050405020304" pitchFamily="18" charset="0"/>
              </a:rPr>
              <a:t>Might consider Gastrostomy or </a:t>
            </a:r>
            <a:r>
              <a:rPr lang="en-US" dirty="0" err="1">
                <a:latin typeface="Times New Roman" panose="02020603050405020304" pitchFamily="18" charset="0"/>
                <a:cs typeface="Times New Roman" panose="02020603050405020304" pitchFamily="18" charset="0"/>
              </a:rPr>
              <a:t>transpyloric</a:t>
            </a:r>
            <a:r>
              <a:rPr lang="en-US" dirty="0">
                <a:latin typeface="Times New Roman" panose="02020603050405020304" pitchFamily="18" charset="0"/>
                <a:cs typeface="Times New Roman" panose="02020603050405020304" pitchFamily="18" charset="0"/>
              </a:rPr>
              <a:t> tubes.</a:t>
            </a:r>
          </a:p>
          <a:p>
            <a:pPr lvl="1"/>
            <a:r>
              <a:rPr lang="en-US" dirty="0">
                <a:latin typeface="Times New Roman" panose="02020603050405020304" pitchFamily="18" charset="0"/>
                <a:cs typeface="Times New Roman" panose="02020603050405020304" pitchFamily="18" charset="0"/>
              </a:rPr>
              <a:t>Metabolic Acidosis</a:t>
            </a:r>
          </a:p>
          <a:p>
            <a:pPr lvl="1"/>
            <a:r>
              <a:rPr lang="en-US" dirty="0">
                <a:latin typeface="Times New Roman" panose="02020603050405020304" pitchFamily="18" charset="0"/>
                <a:cs typeface="Times New Roman" panose="02020603050405020304" pitchFamily="18" charset="0"/>
              </a:rPr>
              <a:t>CKD-MBD</a:t>
            </a:r>
          </a:p>
          <a:p>
            <a:pPr lvl="1"/>
            <a:r>
              <a:rPr lang="en-US" dirty="0">
                <a:latin typeface="Times New Roman" panose="02020603050405020304" pitchFamily="18" charset="0"/>
                <a:cs typeface="Times New Roman" panose="02020603050405020304" pitchFamily="18" charset="0"/>
              </a:rPr>
              <a:t>Altered function of GH and IGF-1 axis</a:t>
            </a:r>
          </a:p>
          <a:p>
            <a:pPr lvl="2"/>
            <a:r>
              <a:rPr lang="en-US" dirty="0">
                <a:latin typeface="Times New Roman" panose="02020603050405020304" pitchFamily="18" charset="0"/>
                <a:cs typeface="Times New Roman" panose="02020603050405020304" pitchFamily="18" charset="0"/>
              </a:rPr>
              <a:t>Management of MBD, malnutrition, acid-base abnormal and electrolyte disturbances  before considering  GH treatment.</a:t>
            </a:r>
          </a:p>
          <a:p>
            <a:pPr lvl="1">
              <a:buNone/>
            </a:pPr>
            <a:endParaRPr lang="en-US" dirty="0">
              <a:latin typeface="Times New Roman" panose="02020603050405020304" pitchFamily="18" charset="0"/>
              <a:cs typeface="Times New Roman" panose="02020603050405020304" pitchFamily="18" charset="0"/>
            </a:endParaRPr>
          </a:p>
        </p:txBody>
      </p:sp>
      <p:sp>
        <p:nvSpPr>
          <p:cNvPr id="4" name="مربع نص 4">
            <a:extLst>
              <a:ext uri="{FF2B5EF4-FFF2-40B4-BE49-F238E27FC236}">
                <a16:creationId xmlns:a16="http://schemas.microsoft.com/office/drawing/2014/main" id="{9AFF8968-32C0-58EB-408E-C35780BF0A9D}"/>
              </a:ext>
            </a:extLst>
          </p:cNvPr>
          <p:cNvSpPr txBox="1"/>
          <p:nvPr/>
        </p:nvSpPr>
        <p:spPr>
          <a:xfrm>
            <a:off x="4239409" y="2580260"/>
            <a:ext cx="7878610" cy="369332"/>
          </a:xfrm>
          <a:prstGeom prst="rect">
            <a:avLst/>
          </a:prstGeom>
          <a:noFill/>
          <a:ln>
            <a:solidFill>
              <a:schemeClr val="accent1"/>
            </a:solidFill>
          </a:ln>
        </p:spPr>
        <p:txBody>
          <a:bodyPr wrap="square" rtlCol="1">
            <a:spAutoFit/>
          </a:bodyPr>
          <a:lstStyle/>
          <a:p>
            <a:pPr eaLnBrk="1" hangingPunct="1"/>
            <a:r>
              <a:rPr lang="en-IN" dirty="0"/>
              <a:t> because Uremic toxin supresses the appetite and GI upset caused by </a:t>
            </a:r>
            <a:r>
              <a:rPr lang="en-IN" dirty="0" err="1"/>
              <a:t>ureamia</a:t>
            </a:r>
            <a:endParaRPr lang="en-IN" dirty="0"/>
          </a:p>
        </p:txBody>
      </p:sp>
    </p:spTree>
    <p:extLst>
      <p:ext uri="{BB962C8B-B14F-4D97-AF65-F5344CB8AC3E}">
        <p14:creationId xmlns:p14="http://schemas.microsoft.com/office/powerpoint/2010/main" val="27918042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16112"/>
            <a:ext cx="9144000" cy="990600"/>
          </a:xfrm>
        </p:spPr>
        <p:txBody>
          <a:bodyPr>
            <a:normAutofit/>
          </a:bodyPr>
          <a:lstStyle/>
          <a:p>
            <a:r>
              <a:rPr lang="en-US" dirty="0">
                <a:latin typeface="Times New Roman" panose="02020603050405020304" pitchFamily="18" charset="0"/>
                <a:cs typeface="Times New Roman" panose="02020603050405020304" pitchFamily="18" charset="0"/>
              </a:rPr>
              <a:t>Complications - Neurodevelopment</a:t>
            </a:r>
          </a:p>
        </p:txBody>
      </p:sp>
      <p:sp>
        <p:nvSpPr>
          <p:cNvPr id="3" name="Content Placeholder 2"/>
          <p:cNvSpPr>
            <a:spLocks noGrp="1"/>
          </p:cNvSpPr>
          <p:nvPr>
            <p:ph idx="1"/>
          </p:nvPr>
        </p:nvSpPr>
        <p:spPr>
          <a:xfrm>
            <a:off x="1524000" y="1143000"/>
            <a:ext cx="9144000" cy="5715000"/>
          </a:xfrm>
        </p:spPr>
        <p:txBody>
          <a:bodyPr>
            <a:normAutofit/>
          </a:bodyPr>
          <a:lstStyle/>
          <a:p>
            <a:r>
              <a:rPr lang="en-US" dirty="0">
                <a:latin typeface="Times New Roman" panose="02020603050405020304" pitchFamily="18" charset="0"/>
                <a:cs typeface="Times New Roman" panose="02020603050405020304" pitchFamily="18" charset="0"/>
              </a:rPr>
              <a:t>Uremia is associated with alterations of cognitive development in children</a:t>
            </a:r>
          </a:p>
          <a:p>
            <a:r>
              <a:rPr lang="en-US" dirty="0">
                <a:latin typeface="Times New Roman" panose="02020603050405020304" pitchFamily="18" charset="0"/>
                <a:cs typeface="Times New Roman" panose="02020603050405020304" pitchFamily="18" charset="0"/>
              </a:rPr>
              <a:t>Neurologic findings can range:</a:t>
            </a:r>
          </a:p>
          <a:p>
            <a:pPr>
              <a:buNone/>
            </a:pPr>
            <a:r>
              <a:rPr lang="en-US" dirty="0">
                <a:latin typeface="Times New Roman" panose="02020603050405020304" pitchFamily="18" charset="0"/>
                <a:cs typeface="Times New Roman" panose="02020603050405020304" pitchFamily="18" charset="0"/>
              </a:rPr>
              <a:t>	subtle deficits (poor school performance)</a:t>
            </a:r>
          </a:p>
          <a:p>
            <a:pPr>
              <a:buNone/>
            </a:pPr>
            <a:r>
              <a:rPr lang="en-US" dirty="0">
                <a:latin typeface="Times New Roman" panose="02020603050405020304" pitchFamily="18" charset="0"/>
                <a:cs typeface="Times New Roman" panose="02020603050405020304" pitchFamily="18" charset="0"/>
              </a:rPr>
              <a:t>	Seizures and severe intellectual disabilities</a:t>
            </a:r>
          </a:p>
          <a:p>
            <a:pPr>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Other findings:</a:t>
            </a:r>
          </a:p>
          <a:p>
            <a:pPr lvl="1"/>
            <a:r>
              <a:rPr lang="en-US" dirty="0">
                <a:latin typeface="Times New Roman" panose="02020603050405020304" pitchFamily="18" charset="0"/>
                <a:cs typeface="Times New Roman" panose="02020603050405020304" pitchFamily="18" charset="0"/>
              </a:rPr>
              <a:t>Daytime sleepiness</a:t>
            </a:r>
          </a:p>
          <a:p>
            <a:pPr lvl="1"/>
            <a:r>
              <a:rPr lang="en-US" dirty="0">
                <a:latin typeface="Times New Roman" panose="02020603050405020304" pitchFamily="18" charset="0"/>
                <a:cs typeface="Times New Roman" panose="02020603050405020304" pitchFamily="18" charset="0"/>
              </a:rPr>
              <a:t>Fatigue</a:t>
            </a:r>
          </a:p>
          <a:p>
            <a:pPr lvl="1"/>
            <a:r>
              <a:rPr lang="en-US" dirty="0">
                <a:latin typeface="Times New Roman" panose="02020603050405020304" pitchFamily="18" charset="0"/>
                <a:cs typeface="Times New Roman" panose="02020603050405020304" pitchFamily="18" charset="0"/>
              </a:rPr>
              <a:t>Sleep disorders (sleep-disordered breathing, excessive daytime sleepiness, insomnia)</a:t>
            </a:r>
          </a:p>
        </p:txBody>
      </p:sp>
    </p:spTree>
    <p:extLst>
      <p:ext uri="{BB962C8B-B14F-4D97-AF65-F5344CB8AC3E}">
        <p14:creationId xmlns:p14="http://schemas.microsoft.com/office/powerpoint/2010/main" val="24928226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anose="02020603050405020304" pitchFamily="18" charset="0"/>
                <a:cs typeface="Times New Roman" panose="02020603050405020304" pitchFamily="18" charset="0"/>
              </a:rPr>
              <a:t>Complications - Decreased clearance of </a:t>
            </a:r>
            <a:r>
              <a:rPr lang="en-US" dirty="0" err="1">
                <a:latin typeface="Times New Roman" panose="02020603050405020304" pitchFamily="18" charset="0"/>
                <a:cs typeface="Times New Roman" panose="02020603050405020304" pitchFamily="18" charset="0"/>
              </a:rPr>
              <a:t>renally</a:t>
            </a:r>
            <a:r>
              <a:rPr lang="en-US" dirty="0">
                <a:latin typeface="Times New Roman" panose="02020603050405020304" pitchFamily="18" charset="0"/>
                <a:cs typeface="Times New Roman" panose="02020603050405020304" pitchFamily="18" charset="0"/>
              </a:rPr>
              <a:t> excreted substances </a:t>
            </a:r>
          </a:p>
        </p:txBody>
      </p:sp>
      <p:sp>
        <p:nvSpPr>
          <p:cNvPr id="3" name="Content Placeholder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sym typeface="Wingdings" pitchFamily="2" charset="2"/>
              </a:rPr>
              <a:t>Anorexia, nausea and vomiting, growth retardation, peripheral neuropathy, CNS abnormalities (loss of concentration and lethargy, seizures, coma and death)</a:t>
            </a:r>
          </a:p>
          <a:p>
            <a:pPr lvl="1"/>
            <a:r>
              <a:rPr lang="en-US" dirty="0">
                <a:latin typeface="Times New Roman" panose="02020603050405020304" pitchFamily="18" charset="0"/>
                <a:cs typeface="Times New Roman" panose="02020603050405020304" pitchFamily="18" charset="0"/>
                <a:sym typeface="Wingdings" pitchFamily="2" charset="2"/>
              </a:rPr>
              <a:t>Platelet Dysfunction </a:t>
            </a:r>
            <a:r>
              <a:rPr lang="en-US" dirty="0">
                <a:solidFill>
                  <a:srgbClr val="0070C0"/>
                </a:solidFill>
                <a:latin typeface="Times New Roman" panose="02020603050405020304" pitchFamily="18" charset="0"/>
                <a:cs typeface="Times New Roman" panose="02020603050405020304" pitchFamily="18" charset="0"/>
                <a:sym typeface="Wingdings" pitchFamily="2" charset="2"/>
              </a:rPr>
              <a:t>(Adhesion and Aggregation defect)</a:t>
            </a:r>
          </a:p>
          <a:p>
            <a:pPr lvl="1"/>
            <a:endParaRPr lang="en-US" dirty="0">
              <a:solidFill>
                <a:srgbClr val="0070C0"/>
              </a:solidFill>
              <a:latin typeface="Times New Roman" panose="02020603050405020304" pitchFamily="18" charset="0"/>
              <a:cs typeface="Times New Roman" panose="02020603050405020304" pitchFamily="18" charset="0"/>
              <a:sym typeface="Wingdings" pitchFamily="2" charset="2"/>
            </a:endParaRPr>
          </a:p>
          <a:p>
            <a:pPr lvl="1"/>
            <a:r>
              <a:rPr lang="en-US" dirty="0">
                <a:latin typeface="Times New Roman" panose="02020603050405020304" pitchFamily="18" charset="0"/>
                <a:cs typeface="Times New Roman" panose="02020603050405020304" pitchFamily="18" charset="0"/>
                <a:sym typeface="Wingdings" pitchFamily="2" charset="2"/>
              </a:rPr>
              <a:t>Pericardial Disease (Pericarditis </a:t>
            </a:r>
            <a:r>
              <a:rPr lang="en-US" dirty="0" err="1">
                <a:latin typeface="Times New Roman" panose="02020603050405020304" pitchFamily="18" charset="0"/>
                <a:cs typeface="Times New Roman" panose="02020603050405020304" pitchFamily="18" charset="0"/>
                <a:sym typeface="Wingdings" pitchFamily="2" charset="2"/>
              </a:rPr>
              <a:t>annd</a:t>
            </a:r>
            <a:r>
              <a:rPr lang="en-US" dirty="0">
                <a:latin typeface="Times New Roman" panose="02020603050405020304" pitchFamily="18" charset="0"/>
                <a:cs typeface="Times New Roman" panose="02020603050405020304" pitchFamily="18" charset="0"/>
                <a:sym typeface="Wingdings" pitchFamily="2" charset="2"/>
              </a:rPr>
              <a:t> effusion)</a:t>
            </a:r>
            <a:br>
              <a:rPr lang="en-US" dirty="0">
                <a:latin typeface="Times New Roman" panose="02020603050405020304" pitchFamily="18" charset="0"/>
                <a:cs typeface="Times New Roman" panose="02020603050405020304" pitchFamily="18" charset="0"/>
                <a:sym typeface="Wingdings" pitchFamily="2" charset="2"/>
              </a:rPr>
            </a:br>
            <a:r>
              <a:rPr lang="en-US" dirty="0">
                <a:latin typeface="Times New Roman" panose="02020603050405020304" pitchFamily="18" charset="0"/>
                <a:cs typeface="Times New Roman" panose="02020603050405020304" pitchFamily="18" charset="0"/>
                <a:sym typeface="Wingdings" pitchFamily="2" charset="2"/>
              </a:rPr>
              <a:t>indication for dialysis in children with CKD</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Hyperuricemia</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Elevated serum levels due to decreased urinary excretion</a:t>
            </a:r>
          </a:p>
        </p:txBody>
      </p:sp>
      <p:sp>
        <p:nvSpPr>
          <p:cNvPr id="4" name="مربع نص 4">
            <a:extLst>
              <a:ext uri="{FF2B5EF4-FFF2-40B4-BE49-F238E27FC236}">
                <a16:creationId xmlns:a16="http://schemas.microsoft.com/office/drawing/2014/main" id="{5E895691-467F-CC98-7C0B-D27866F58CCD}"/>
              </a:ext>
            </a:extLst>
          </p:cNvPr>
          <p:cNvSpPr txBox="1"/>
          <p:nvPr/>
        </p:nvSpPr>
        <p:spPr>
          <a:xfrm>
            <a:off x="0" y="2183039"/>
            <a:ext cx="1243013" cy="1200329"/>
          </a:xfrm>
          <a:prstGeom prst="rect">
            <a:avLst/>
          </a:prstGeom>
          <a:noFill/>
          <a:ln>
            <a:solidFill>
              <a:schemeClr val="accent1"/>
            </a:solidFill>
          </a:ln>
        </p:spPr>
        <p:txBody>
          <a:bodyPr wrap="square" rtlCol="1">
            <a:spAutoFit/>
          </a:bodyPr>
          <a:lstStyle/>
          <a:p>
            <a:pPr eaLnBrk="1" hangingPunct="1"/>
            <a:r>
              <a:rPr lang="en-IN" dirty="0"/>
              <a:t>Caused by urea and other toxic substances </a:t>
            </a:r>
          </a:p>
        </p:txBody>
      </p:sp>
      <p:sp>
        <p:nvSpPr>
          <p:cNvPr id="7" name="مربع نص 4">
            <a:extLst>
              <a:ext uri="{FF2B5EF4-FFF2-40B4-BE49-F238E27FC236}">
                <a16:creationId xmlns:a16="http://schemas.microsoft.com/office/drawing/2014/main" id="{52E61364-047C-2557-33A0-3AC76274AE19}"/>
              </a:ext>
            </a:extLst>
          </p:cNvPr>
          <p:cNvSpPr txBox="1"/>
          <p:nvPr/>
        </p:nvSpPr>
        <p:spPr>
          <a:xfrm>
            <a:off x="8613394" y="2921703"/>
            <a:ext cx="2839279" cy="923330"/>
          </a:xfrm>
          <a:prstGeom prst="rect">
            <a:avLst/>
          </a:prstGeom>
          <a:noFill/>
          <a:ln>
            <a:solidFill>
              <a:schemeClr val="accent1"/>
            </a:solidFill>
          </a:ln>
        </p:spPr>
        <p:txBody>
          <a:bodyPr wrap="square" rtlCol="1">
            <a:spAutoFit/>
          </a:bodyPr>
          <a:lstStyle/>
          <a:p>
            <a:pPr eaLnBrk="1" hangingPunct="1"/>
            <a:r>
              <a:rPr lang="en-IN" dirty="0" err="1"/>
              <a:t>Thrombusthenia</a:t>
            </a:r>
            <a:r>
              <a:rPr lang="en-IN" dirty="0"/>
              <a:t>: Normal </a:t>
            </a:r>
            <a:r>
              <a:rPr lang="en-IN" dirty="0" err="1"/>
              <a:t>platlet</a:t>
            </a:r>
            <a:r>
              <a:rPr lang="en-IN" dirty="0"/>
              <a:t> number but non functioning well.</a:t>
            </a:r>
          </a:p>
        </p:txBody>
      </p:sp>
    </p:spTree>
    <p:extLst>
      <p:ext uri="{BB962C8B-B14F-4D97-AF65-F5344CB8AC3E}">
        <p14:creationId xmlns:p14="http://schemas.microsoft.com/office/powerpoint/2010/main" val="27802838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rtlCol="0">
            <a:normAutofit/>
          </a:bodyPr>
          <a:lstStyle/>
          <a:p>
            <a:pPr>
              <a:defRPr/>
            </a:pPr>
            <a:r>
              <a:rPr lang="en-US" sz="3600" dirty="0">
                <a:latin typeface="Times New Roman" panose="02020603050405020304" pitchFamily="18" charset="0"/>
                <a:cs typeface="Times New Roman" panose="02020603050405020304" pitchFamily="18" charset="0"/>
              </a:rPr>
              <a:t>ANEMIA  </a:t>
            </a:r>
            <a:r>
              <a:rPr lang="ar-JO" sz="3600" b="1" dirty="0">
                <a:solidFill>
                  <a:srgbClr val="0070C0"/>
                </a:solidFill>
                <a:latin typeface="Times New Roman" panose="02020603050405020304" pitchFamily="18" charset="0"/>
                <a:cs typeface="Times New Roman" panose="02020603050405020304" pitchFamily="18" charset="0"/>
              </a:rPr>
              <a:t>مهمة جدا                                              </a:t>
            </a:r>
            <a:endParaRPr lang="en-IN" sz="3600" b="1" dirty="0">
              <a:solidFill>
                <a:srgbClr val="0070C0"/>
              </a:solidFill>
              <a:latin typeface="Times New Roman" panose="02020603050405020304" pitchFamily="18" charset="0"/>
              <a:cs typeface="Times New Roman" panose="02020603050405020304" pitchFamily="18" charset="0"/>
            </a:endParaRPr>
          </a:p>
        </p:txBody>
      </p:sp>
      <p:sp>
        <p:nvSpPr>
          <p:cNvPr id="14339" name="Content Placeholder 2"/>
          <p:cNvSpPr>
            <a:spLocks noGrp="1"/>
          </p:cNvSpPr>
          <p:nvPr>
            <p:ph idx="1"/>
          </p:nvPr>
        </p:nvSpPr>
        <p:spPr/>
        <p:txBody>
          <a:bodyPr>
            <a:normAutofit fontScale="92500" lnSpcReduction="10000"/>
          </a:bodyPr>
          <a:lstStyle/>
          <a:p>
            <a:pPr eaLnBrk="1" hangingPunct="1"/>
            <a:r>
              <a:rPr lang="en-IN" dirty="0">
                <a:latin typeface="Times New Roman" panose="02020603050405020304" pitchFamily="18" charset="0"/>
                <a:cs typeface="Times New Roman" panose="02020603050405020304" pitchFamily="18" charset="0"/>
              </a:rPr>
              <a:t>The NKF-KDOQI guidelines defines anemia if the </a:t>
            </a:r>
            <a:r>
              <a:rPr lang="en-IN" dirty="0" err="1">
                <a:latin typeface="Times New Roman" panose="02020603050405020304" pitchFamily="18" charset="0"/>
                <a:cs typeface="Times New Roman" panose="02020603050405020304" pitchFamily="18" charset="0"/>
              </a:rPr>
              <a:t>hemoglobin</a:t>
            </a:r>
            <a:r>
              <a:rPr lang="en-IN" dirty="0">
                <a:latin typeface="Times New Roman" panose="02020603050405020304" pitchFamily="18" charset="0"/>
                <a:cs typeface="Times New Roman" panose="02020603050405020304" pitchFamily="18" charset="0"/>
              </a:rPr>
              <a:t> value is less than the fifth percentile for age and sex</a:t>
            </a:r>
          </a:p>
          <a:p>
            <a:pPr eaLnBrk="1" hangingPunct="1"/>
            <a:endParaRPr lang="en-IN" dirty="0">
              <a:latin typeface="Times New Roman" panose="02020603050405020304" pitchFamily="18" charset="0"/>
              <a:cs typeface="Times New Roman" panose="02020603050405020304" pitchFamily="18" charset="0"/>
            </a:endParaRPr>
          </a:p>
          <a:p>
            <a:pPr eaLnBrk="1" hangingPunct="1"/>
            <a:r>
              <a:rPr lang="en-IN" dirty="0">
                <a:solidFill>
                  <a:srgbClr val="C00000"/>
                </a:solidFill>
                <a:latin typeface="Times New Roman" panose="02020603050405020304" pitchFamily="18" charset="0"/>
                <a:cs typeface="Times New Roman" panose="02020603050405020304" pitchFamily="18" charset="0"/>
              </a:rPr>
              <a:t>Evaluation of Anemia</a:t>
            </a:r>
          </a:p>
          <a:p>
            <a:pPr algn="just"/>
            <a:r>
              <a:rPr lang="en-US" dirty="0">
                <a:latin typeface="Times New Roman" panose="02020603050405020304" pitchFamily="18" charset="0"/>
                <a:cs typeface="Times New Roman" panose="02020603050405020304" pitchFamily="18" charset="0"/>
              </a:rPr>
              <a:t>CBC including </a:t>
            </a:r>
            <a:r>
              <a:rPr lang="en-US" dirty="0" err="1">
                <a:latin typeface="Times New Roman" panose="02020603050405020304" pitchFamily="18" charset="0"/>
                <a:cs typeface="Times New Roman" panose="02020603050405020304" pitchFamily="18" charset="0"/>
              </a:rPr>
              <a:t>Hb</a:t>
            </a:r>
            <a:r>
              <a:rPr lang="en-US" dirty="0">
                <a:latin typeface="Times New Roman" panose="02020603050405020304" pitchFamily="18" charset="0"/>
                <a:cs typeface="Times New Roman" panose="02020603050405020304" pitchFamily="18" charset="0"/>
              </a:rPr>
              <a:t>, Red cell indices (MCH, MCV, MCHC), TLC, differential cell count, platelet count, peripheral smear</a:t>
            </a:r>
          </a:p>
          <a:p>
            <a:pPr algn="just"/>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Absolute reticulocyte count</a:t>
            </a:r>
          </a:p>
          <a:p>
            <a:pPr algn="just"/>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Serum ferritin, TSAT (transferrin saturation)</a:t>
            </a:r>
          </a:p>
          <a:p>
            <a:pPr eaLnBrk="1" hangingPunct="1"/>
            <a:endParaRPr lang="en-IN" dirty="0">
              <a:latin typeface="Times New Roman" panose="02020603050405020304" pitchFamily="18" charset="0"/>
              <a:cs typeface="Times New Roman" panose="02020603050405020304" pitchFamily="18" charset="0"/>
            </a:endParaRPr>
          </a:p>
          <a:p>
            <a:pPr eaLnBrk="1" hangingPunct="1"/>
            <a:endParaRPr lang="en-IN" dirty="0">
              <a:latin typeface="Times New Roman" panose="02020603050405020304" pitchFamily="18" charset="0"/>
              <a:cs typeface="Times New Roman" panose="02020603050405020304" pitchFamily="18" charset="0"/>
            </a:endParaRPr>
          </a:p>
          <a:p>
            <a:pPr eaLnBrk="1" hangingPunct="1"/>
            <a:endParaRPr lang="en-IN" dirty="0">
              <a:latin typeface="Times New Roman" panose="02020603050405020304" pitchFamily="18" charset="0"/>
              <a:cs typeface="Times New Roman" panose="02020603050405020304" pitchFamily="18" charset="0"/>
            </a:endParaRPr>
          </a:p>
          <a:p>
            <a:pPr eaLnBrk="1" hangingPunct="1"/>
            <a:endParaRPr lang="en-IN" dirty="0">
              <a:latin typeface="Times New Roman" panose="02020603050405020304" pitchFamily="18" charset="0"/>
              <a:cs typeface="Times New Roman" panose="02020603050405020304" pitchFamily="18" charset="0"/>
            </a:endParaRPr>
          </a:p>
          <a:p>
            <a:pPr eaLnBrk="1" hangingPunct="1"/>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92770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rtlCol="0">
            <a:normAutofit/>
          </a:bodyPr>
          <a:lstStyle/>
          <a:p>
            <a:pPr>
              <a:defRPr/>
            </a:pPr>
            <a:r>
              <a:rPr lang="en-US" sz="3600" dirty="0">
                <a:latin typeface="Times New Roman" panose="02020603050405020304" pitchFamily="18" charset="0"/>
                <a:cs typeface="Times New Roman" panose="02020603050405020304" pitchFamily="18" charset="0"/>
              </a:rPr>
              <a:t>ANEMIA  </a:t>
            </a:r>
            <a:r>
              <a:rPr lang="ar-JO" sz="3600" b="1" dirty="0">
                <a:solidFill>
                  <a:srgbClr val="0070C0"/>
                </a:solidFill>
                <a:latin typeface="Times New Roman" panose="02020603050405020304" pitchFamily="18" charset="0"/>
                <a:cs typeface="Times New Roman" panose="02020603050405020304" pitchFamily="18" charset="0"/>
              </a:rPr>
              <a:t>مهمة جدا                                              </a:t>
            </a:r>
            <a:endParaRPr lang="en-IN" sz="3600" b="1" dirty="0">
              <a:solidFill>
                <a:srgbClr val="0070C0"/>
              </a:solidFill>
              <a:latin typeface="Times New Roman" panose="02020603050405020304" pitchFamily="18" charset="0"/>
              <a:cs typeface="Times New Roman" panose="02020603050405020304" pitchFamily="18" charset="0"/>
            </a:endParaRPr>
          </a:p>
        </p:txBody>
      </p:sp>
      <p:sp>
        <p:nvSpPr>
          <p:cNvPr id="14339" name="Content Placeholder 2"/>
          <p:cNvSpPr>
            <a:spLocks noGrp="1"/>
          </p:cNvSpPr>
          <p:nvPr>
            <p:ph idx="1"/>
          </p:nvPr>
        </p:nvSpPr>
        <p:spPr/>
        <p:txBody>
          <a:bodyPr>
            <a:normAutofit fontScale="92500" lnSpcReduction="10000"/>
          </a:bodyPr>
          <a:lstStyle/>
          <a:p>
            <a:pPr eaLnBrk="1" hangingPunct="1"/>
            <a:r>
              <a:rPr lang="en-IN" dirty="0">
                <a:latin typeface="Times New Roman" panose="02020603050405020304" pitchFamily="18" charset="0"/>
                <a:cs typeface="Times New Roman" panose="02020603050405020304" pitchFamily="18" charset="0"/>
              </a:rPr>
              <a:t>The NKF-KDOQI guidelines defines anemia if the </a:t>
            </a:r>
            <a:r>
              <a:rPr lang="en-IN" dirty="0" err="1">
                <a:latin typeface="Times New Roman" panose="02020603050405020304" pitchFamily="18" charset="0"/>
                <a:cs typeface="Times New Roman" panose="02020603050405020304" pitchFamily="18" charset="0"/>
              </a:rPr>
              <a:t>hemoglobin</a:t>
            </a:r>
            <a:r>
              <a:rPr lang="en-IN" dirty="0">
                <a:latin typeface="Times New Roman" panose="02020603050405020304" pitchFamily="18" charset="0"/>
                <a:cs typeface="Times New Roman" panose="02020603050405020304" pitchFamily="18" charset="0"/>
              </a:rPr>
              <a:t> value is less than the fifth percentile for age and sex</a:t>
            </a:r>
          </a:p>
          <a:p>
            <a:pPr eaLnBrk="1" hangingPunct="1"/>
            <a:endParaRPr lang="en-IN" dirty="0">
              <a:latin typeface="Times New Roman" panose="02020603050405020304" pitchFamily="18" charset="0"/>
              <a:cs typeface="Times New Roman" panose="02020603050405020304" pitchFamily="18" charset="0"/>
            </a:endParaRPr>
          </a:p>
          <a:p>
            <a:pPr eaLnBrk="1" hangingPunct="1"/>
            <a:r>
              <a:rPr lang="en-IN" dirty="0">
                <a:solidFill>
                  <a:srgbClr val="C00000"/>
                </a:solidFill>
                <a:latin typeface="Times New Roman" panose="02020603050405020304" pitchFamily="18" charset="0"/>
                <a:cs typeface="Times New Roman" panose="02020603050405020304" pitchFamily="18" charset="0"/>
              </a:rPr>
              <a:t>Evaluation of Anemia</a:t>
            </a:r>
          </a:p>
          <a:p>
            <a:pPr algn="just"/>
            <a:r>
              <a:rPr lang="en-US" dirty="0">
                <a:latin typeface="Times New Roman" panose="02020603050405020304" pitchFamily="18" charset="0"/>
                <a:cs typeface="Times New Roman" panose="02020603050405020304" pitchFamily="18" charset="0"/>
              </a:rPr>
              <a:t>CBC including </a:t>
            </a:r>
            <a:r>
              <a:rPr lang="en-US" dirty="0" err="1">
                <a:latin typeface="Times New Roman" panose="02020603050405020304" pitchFamily="18" charset="0"/>
                <a:cs typeface="Times New Roman" panose="02020603050405020304" pitchFamily="18" charset="0"/>
              </a:rPr>
              <a:t>Hb</a:t>
            </a:r>
            <a:r>
              <a:rPr lang="en-US" dirty="0">
                <a:latin typeface="Times New Roman" panose="02020603050405020304" pitchFamily="18" charset="0"/>
                <a:cs typeface="Times New Roman" panose="02020603050405020304" pitchFamily="18" charset="0"/>
              </a:rPr>
              <a:t>, Red cell indices (MCH, MCV, MCHC), TLC, differential cell count, platelet count, peripheral smear</a:t>
            </a:r>
          </a:p>
          <a:p>
            <a:pPr algn="just"/>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Absolute reticulocyte count</a:t>
            </a:r>
          </a:p>
          <a:p>
            <a:pPr algn="just"/>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Serum ferritin, TSAT (transferrin saturation)</a:t>
            </a:r>
          </a:p>
          <a:p>
            <a:pPr eaLnBrk="1" hangingPunct="1"/>
            <a:endParaRPr lang="en-IN" dirty="0">
              <a:latin typeface="Times New Roman" panose="02020603050405020304" pitchFamily="18" charset="0"/>
              <a:cs typeface="Times New Roman" panose="02020603050405020304" pitchFamily="18" charset="0"/>
            </a:endParaRPr>
          </a:p>
          <a:p>
            <a:pPr eaLnBrk="1" hangingPunct="1"/>
            <a:endParaRPr lang="en-IN" dirty="0">
              <a:latin typeface="Times New Roman" panose="02020603050405020304" pitchFamily="18" charset="0"/>
              <a:cs typeface="Times New Roman" panose="02020603050405020304" pitchFamily="18" charset="0"/>
            </a:endParaRPr>
          </a:p>
          <a:p>
            <a:pPr eaLnBrk="1" hangingPunct="1"/>
            <a:endParaRPr lang="en-IN" dirty="0">
              <a:latin typeface="Times New Roman" panose="02020603050405020304" pitchFamily="18" charset="0"/>
              <a:cs typeface="Times New Roman" panose="02020603050405020304" pitchFamily="18" charset="0"/>
            </a:endParaRPr>
          </a:p>
          <a:p>
            <a:pPr eaLnBrk="1" hangingPunct="1"/>
            <a:endParaRPr lang="en-IN" dirty="0">
              <a:latin typeface="Times New Roman" panose="02020603050405020304" pitchFamily="18" charset="0"/>
              <a:cs typeface="Times New Roman" panose="02020603050405020304" pitchFamily="18" charset="0"/>
            </a:endParaRPr>
          </a:p>
          <a:p>
            <a:pPr eaLnBrk="1" hangingPunct="1"/>
            <a:endParaRPr lang="en-IN" dirty="0">
              <a:latin typeface="Times New Roman" panose="02020603050405020304" pitchFamily="18" charset="0"/>
              <a:cs typeface="Times New Roman" panose="02020603050405020304" pitchFamily="18" charset="0"/>
            </a:endParaRPr>
          </a:p>
        </p:txBody>
      </p:sp>
      <p:sp>
        <p:nvSpPr>
          <p:cNvPr id="3" name="مربع نص 4">
            <a:extLst>
              <a:ext uri="{FF2B5EF4-FFF2-40B4-BE49-F238E27FC236}">
                <a16:creationId xmlns:a16="http://schemas.microsoft.com/office/drawing/2014/main" id="{56D4E246-8C1F-DA9A-F4A3-0A8A627082D0}"/>
              </a:ext>
            </a:extLst>
          </p:cNvPr>
          <p:cNvSpPr txBox="1"/>
          <p:nvPr/>
        </p:nvSpPr>
        <p:spPr>
          <a:xfrm>
            <a:off x="7528707" y="4738549"/>
            <a:ext cx="4167781" cy="1754326"/>
          </a:xfrm>
          <a:prstGeom prst="rect">
            <a:avLst/>
          </a:prstGeom>
          <a:noFill/>
          <a:ln>
            <a:solidFill>
              <a:schemeClr val="accent1"/>
            </a:solidFill>
          </a:ln>
        </p:spPr>
        <p:txBody>
          <a:bodyPr wrap="square" rtlCol="1">
            <a:spAutoFit/>
          </a:bodyPr>
          <a:lstStyle/>
          <a:p>
            <a:pPr eaLnBrk="1" hangingPunct="1"/>
            <a:r>
              <a:rPr lang="en-IN" dirty="0"/>
              <a:t> CKD       IDA, but </a:t>
            </a:r>
            <a:r>
              <a:rPr lang="en-US" dirty="0"/>
              <a:t>they may have </a:t>
            </a:r>
            <a:r>
              <a:rPr lang="en-IN" dirty="0"/>
              <a:t>high serum ferritin level, why?</a:t>
            </a:r>
          </a:p>
          <a:p>
            <a:pPr eaLnBrk="1" hangingPunct="1"/>
            <a:r>
              <a:rPr lang="en-IN" dirty="0"/>
              <a:t>Because CKD is an inflammatory process that will cause elevation in acute phase reactant        high ferritin </a:t>
            </a:r>
          </a:p>
          <a:p>
            <a:pPr eaLnBrk="1" hangingPunct="1"/>
            <a:r>
              <a:rPr lang="ar-JO" dirty="0"/>
              <a:t>لذلك بنعتمد على) </a:t>
            </a:r>
            <a:r>
              <a:rPr lang="en-US" dirty="0"/>
              <a:t> TSAT</a:t>
            </a:r>
            <a:r>
              <a:rPr lang="en-IN" dirty="0"/>
              <a:t> </a:t>
            </a:r>
            <a:r>
              <a:rPr lang="ar-JO" dirty="0"/>
              <a:t>(</a:t>
            </a:r>
            <a:r>
              <a:rPr lang="en-IN" dirty="0"/>
              <a:t>   </a:t>
            </a:r>
          </a:p>
        </p:txBody>
      </p:sp>
      <p:cxnSp>
        <p:nvCxnSpPr>
          <p:cNvPr id="5" name="Straight Arrow Connector 4">
            <a:extLst>
              <a:ext uri="{FF2B5EF4-FFF2-40B4-BE49-F238E27FC236}">
                <a16:creationId xmlns:a16="http://schemas.microsoft.com/office/drawing/2014/main" id="{E6DB3122-39C6-86A5-B3D4-B209F7063044}"/>
              </a:ext>
            </a:extLst>
          </p:cNvPr>
          <p:cNvCxnSpPr/>
          <p:nvPr/>
        </p:nvCxnSpPr>
        <p:spPr>
          <a:xfrm>
            <a:off x="8092820" y="4934214"/>
            <a:ext cx="27609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F34579A5-39F0-F06C-4C19-8ADA27D20887}"/>
              </a:ext>
            </a:extLst>
          </p:cNvPr>
          <p:cNvCxnSpPr/>
          <p:nvPr/>
        </p:nvCxnSpPr>
        <p:spPr>
          <a:xfrm>
            <a:off x="8434047" y="6051613"/>
            <a:ext cx="31915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17890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rtlCol="0">
            <a:normAutofit/>
          </a:bodyPr>
          <a:lstStyle/>
          <a:p>
            <a:pPr>
              <a:defRPr/>
            </a:pPr>
            <a:r>
              <a:rPr lang="en-US" sz="4000" dirty="0">
                <a:latin typeface="Times New Roman" panose="02020603050405020304" pitchFamily="18" charset="0"/>
                <a:cs typeface="Times New Roman" panose="02020603050405020304" pitchFamily="18" charset="0"/>
              </a:rPr>
              <a:t>CAUSES</a:t>
            </a:r>
            <a:r>
              <a:rPr lang="en-US" dirty="0">
                <a:latin typeface="Times New Roman" panose="02020603050405020304" pitchFamily="18" charset="0"/>
                <a:cs typeface="Times New Roman" panose="02020603050405020304" pitchFamily="18" charset="0"/>
              </a:rPr>
              <a:t> </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981200" y="1428751"/>
            <a:ext cx="8229600" cy="5286375"/>
          </a:xfrm>
        </p:spPr>
        <p:txBody>
          <a:bodyPr rtlCol="0">
            <a:normAutofit fontScale="77500" lnSpcReduction="20000"/>
          </a:bodyPr>
          <a:lstStyle/>
          <a:p>
            <a:pPr>
              <a:defRPr/>
            </a:pPr>
            <a:r>
              <a:rPr lang="en-US" dirty="0">
                <a:latin typeface="Times New Roman" panose="02020603050405020304" pitchFamily="18" charset="0"/>
                <a:cs typeface="Times New Roman" panose="02020603050405020304" pitchFamily="18" charset="0"/>
              </a:rPr>
              <a:t> Reduced erythropoietin </a:t>
            </a:r>
          </a:p>
          <a:p>
            <a:pPr>
              <a:defRPr/>
            </a:pPr>
            <a:endParaRPr lang="en-US"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 Iron deficiency</a:t>
            </a:r>
          </a:p>
          <a:p>
            <a:pPr>
              <a:defRPr/>
            </a:pPr>
            <a:endParaRPr lang="en-US"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Folate  or B12 deficiency</a:t>
            </a:r>
          </a:p>
          <a:p>
            <a:pPr>
              <a:defRPr/>
            </a:pPr>
            <a:endParaRPr lang="en-US" dirty="0">
              <a:latin typeface="Times New Roman" panose="02020603050405020304" pitchFamily="18" charset="0"/>
              <a:cs typeface="Times New Roman" panose="02020603050405020304" pitchFamily="18" charset="0"/>
            </a:endParaRPr>
          </a:p>
          <a:p>
            <a:pPr>
              <a:defRPr/>
            </a:pPr>
            <a:r>
              <a:rPr lang="en-IN" dirty="0">
                <a:latin typeface="Times New Roman" panose="02020603050405020304" pitchFamily="18" charset="0"/>
                <a:cs typeface="Times New Roman" panose="02020603050405020304" pitchFamily="18" charset="0"/>
              </a:rPr>
              <a:t>Chronic blood loss - Daily blood loss in pre-dialysis pediatric CKD patients is approximately 6 mL/m2</a:t>
            </a:r>
          </a:p>
          <a:p>
            <a:pPr>
              <a:defRPr/>
            </a:pPr>
            <a:endParaRPr lang="en-IN" dirty="0">
              <a:latin typeface="Times New Roman" panose="02020603050405020304" pitchFamily="18" charset="0"/>
              <a:cs typeface="Times New Roman" panose="02020603050405020304" pitchFamily="18" charset="0"/>
            </a:endParaRPr>
          </a:p>
          <a:p>
            <a:pPr>
              <a:defRPr/>
            </a:pPr>
            <a:r>
              <a:rPr lang="en-IN" dirty="0">
                <a:latin typeface="Times New Roman" panose="02020603050405020304" pitchFamily="18" charset="0"/>
                <a:cs typeface="Times New Roman" panose="02020603050405020304" pitchFamily="18" charset="0"/>
              </a:rPr>
              <a:t>Hyperparathyroidism</a:t>
            </a:r>
          </a:p>
          <a:p>
            <a:pPr>
              <a:defRPr/>
            </a:pPr>
            <a:endParaRPr lang="en-IN" dirty="0">
              <a:latin typeface="Times New Roman" panose="02020603050405020304" pitchFamily="18" charset="0"/>
              <a:cs typeface="Times New Roman" panose="02020603050405020304" pitchFamily="18" charset="0"/>
            </a:endParaRPr>
          </a:p>
          <a:p>
            <a:pPr>
              <a:defRPr/>
            </a:pPr>
            <a:r>
              <a:rPr lang="en-IN" dirty="0" err="1">
                <a:latin typeface="Times New Roman" panose="02020603050405020304" pitchFamily="18" charset="0"/>
                <a:cs typeface="Times New Roman" panose="02020603050405020304" pitchFamily="18" charset="0"/>
              </a:rPr>
              <a:t>Aluminum</a:t>
            </a:r>
            <a:r>
              <a:rPr lang="en-IN" dirty="0">
                <a:latin typeface="Times New Roman" panose="02020603050405020304" pitchFamily="18" charset="0"/>
                <a:cs typeface="Times New Roman" panose="02020603050405020304" pitchFamily="18" charset="0"/>
              </a:rPr>
              <a:t> toxicity</a:t>
            </a:r>
          </a:p>
          <a:p>
            <a:pPr>
              <a:defRPr/>
            </a:pPr>
            <a:endParaRPr lang="en-IN" dirty="0">
              <a:latin typeface="Times New Roman" panose="02020603050405020304" pitchFamily="18" charset="0"/>
              <a:cs typeface="Times New Roman" panose="02020603050405020304" pitchFamily="18" charset="0"/>
            </a:endParaRPr>
          </a:p>
          <a:p>
            <a:pPr>
              <a:defRPr/>
            </a:pPr>
            <a:r>
              <a:rPr lang="en-IN" dirty="0">
                <a:latin typeface="Times New Roman" panose="02020603050405020304" pitchFamily="18" charset="0"/>
                <a:cs typeface="Times New Roman" panose="02020603050405020304" pitchFamily="18" charset="0"/>
              </a:rPr>
              <a:t>Adverse effects of cytotoxic or immunosuppressive drugs and angiotensin converting enzyme inhibitors</a:t>
            </a:r>
            <a:endParaRPr lang="en-US" dirty="0">
              <a:latin typeface="Times New Roman" panose="02020603050405020304" pitchFamily="18" charset="0"/>
              <a:cs typeface="Times New Roman" panose="02020603050405020304" pitchFamily="18" charset="0"/>
            </a:endParaRPr>
          </a:p>
          <a:p>
            <a:pPr>
              <a:defRPr/>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2027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28600"/>
            <a:ext cx="8229600" cy="1143000"/>
          </a:xfrm>
        </p:spPr>
        <p:style>
          <a:lnRef idx="2">
            <a:schemeClr val="accent2"/>
          </a:lnRef>
          <a:fillRef idx="1">
            <a:schemeClr val="lt1"/>
          </a:fillRef>
          <a:effectRef idx="0">
            <a:schemeClr val="accent2"/>
          </a:effectRef>
          <a:fontRef idx="minor">
            <a:schemeClr val="dk1"/>
          </a:fontRef>
        </p:style>
        <p:txBody>
          <a:bodyPr rtlCol="0">
            <a:normAutofit/>
          </a:bodyPr>
          <a:lstStyle/>
          <a:p>
            <a:pPr>
              <a:defRPr/>
            </a:pPr>
            <a:r>
              <a:rPr lang="en-IN" sz="3600" dirty="0">
                <a:latin typeface="Times New Roman" panose="02020603050405020304" pitchFamily="18" charset="0"/>
                <a:cs typeface="Times New Roman" panose="02020603050405020304" pitchFamily="18" charset="0"/>
              </a:rPr>
              <a:t>Management of </a:t>
            </a:r>
            <a:r>
              <a:rPr lang="en-IN" sz="3600" dirty="0" err="1">
                <a:latin typeface="Times New Roman" panose="02020603050405020304" pitchFamily="18" charset="0"/>
                <a:cs typeface="Times New Roman" panose="02020603050405020304" pitchFamily="18" charset="0"/>
              </a:rPr>
              <a:t>anemia</a:t>
            </a:r>
            <a:endParaRPr lang="en-IN" sz="3600" dirty="0">
              <a:latin typeface="Times New Roman" panose="02020603050405020304" pitchFamily="18" charset="0"/>
              <a:cs typeface="Times New Roman" panose="02020603050405020304" pitchFamily="18" charset="0"/>
            </a:endParaRPr>
          </a:p>
        </p:txBody>
      </p:sp>
      <p:sp>
        <p:nvSpPr>
          <p:cNvPr id="19459" name="Content Placeholder 2"/>
          <p:cNvSpPr>
            <a:spLocks noGrp="1"/>
          </p:cNvSpPr>
          <p:nvPr>
            <p:ph idx="1"/>
          </p:nvPr>
        </p:nvSpPr>
        <p:spPr/>
        <p:txBody>
          <a:bodyPr/>
          <a:lstStyle/>
          <a:p>
            <a:pPr eaLnBrk="1" hangingPunct="1"/>
            <a:r>
              <a:rPr lang="en-IN" dirty="0">
                <a:latin typeface="Times New Roman" panose="02020603050405020304" pitchFamily="18" charset="0"/>
                <a:cs typeface="Times New Roman" panose="02020603050405020304" pitchFamily="18" charset="0"/>
              </a:rPr>
              <a:t>Erythropoietin- </a:t>
            </a:r>
          </a:p>
          <a:p>
            <a:pPr eaLnBrk="1" hangingPunct="1"/>
            <a:r>
              <a:rPr lang="en-US" dirty="0">
                <a:latin typeface="Times New Roman" panose="02020603050405020304" pitchFamily="18" charset="0"/>
                <a:cs typeface="Times New Roman" panose="02020603050405020304" pitchFamily="18" charset="0"/>
              </a:rPr>
              <a:t>Frequency of </a:t>
            </a:r>
            <a:r>
              <a:rPr lang="en-US" dirty="0" err="1">
                <a:latin typeface="Times New Roman" panose="02020603050405020304" pitchFamily="18" charset="0"/>
                <a:cs typeface="Times New Roman" panose="02020603050405020304" pitchFamily="18" charset="0"/>
              </a:rPr>
              <a:t>Hb</a:t>
            </a:r>
            <a:r>
              <a:rPr lang="en-US" dirty="0">
                <a:latin typeface="Times New Roman" panose="02020603050405020304" pitchFamily="18" charset="0"/>
                <a:cs typeface="Times New Roman" panose="02020603050405020304" pitchFamily="18" charset="0"/>
              </a:rPr>
              <a:t> monitoring – monthly</a:t>
            </a:r>
          </a:p>
          <a:p>
            <a:pPr algn="just" eaLnBrk="1" hangingPunct="1">
              <a:lnSpc>
                <a:spcPct val="90000"/>
              </a:lnSpc>
            </a:pPr>
            <a:r>
              <a:rPr lang="en-US" dirty="0">
                <a:latin typeface="Times New Roman" panose="02020603050405020304" pitchFamily="18" charset="0"/>
                <a:cs typeface="Times New Roman" panose="02020603050405020304" pitchFamily="18" charset="0"/>
              </a:rPr>
              <a:t> Around 1gm/dl increase in first month after initiating ESA therapy </a:t>
            </a:r>
          </a:p>
          <a:p>
            <a:pPr algn="just" eaLnBrk="1" hangingPunct="1">
              <a:lnSpc>
                <a:spcPct val="90000"/>
              </a:lnSpc>
            </a:pPr>
            <a:r>
              <a:rPr lang="en-US" dirty="0">
                <a:latin typeface="Times New Roman" panose="02020603050405020304" pitchFamily="18" charset="0"/>
                <a:cs typeface="Times New Roman" panose="02020603050405020304" pitchFamily="18" charset="0"/>
              </a:rPr>
              <a:t>  Acceptable- 0.66 g/dl per month</a:t>
            </a:r>
          </a:p>
          <a:p>
            <a:pPr lvl="1" algn="just" eaLnBrk="1" hangingPunct="1">
              <a:lnSpc>
                <a:spcPct val="90000"/>
              </a:lnSpc>
              <a:buFont typeface="Wingdings" pitchFamily="2" charset="2"/>
              <a:buChar char="ü"/>
            </a:pPr>
            <a:endParaRPr lang="en-US" dirty="0">
              <a:latin typeface="Times New Roman" panose="02020603050405020304" pitchFamily="18" charset="0"/>
              <a:cs typeface="Times New Roman" panose="02020603050405020304" pitchFamily="18" charset="0"/>
            </a:endParaRPr>
          </a:p>
          <a:p>
            <a:pPr lvl="1" algn="just" eaLnBrk="1" hangingPunct="1">
              <a:lnSpc>
                <a:spcPct val="90000"/>
              </a:lnSpc>
              <a:buFont typeface="Wingdings" pitchFamily="2" charset="2"/>
              <a:buChar char="ü"/>
            </a:pPr>
            <a:endParaRPr lang="en-US" dirty="0">
              <a:latin typeface="Times New Roman" panose="02020603050405020304" pitchFamily="18" charset="0"/>
              <a:cs typeface="Times New Roman" panose="02020603050405020304" pitchFamily="18" charset="0"/>
            </a:endParaRPr>
          </a:p>
          <a:p>
            <a:pPr marL="0" indent="0" eaLnBrk="1" hangingPunct="1">
              <a:buNone/>
            </a:pPr>
            <a:endParaRPr lang="en-IN" dirty="0">
              <a:latin typeface="Times New Roman" panose="02020603050405020304" pitchFamily="18" charset="0"/>
              <a:cs typeface="Times New Roman" panose="02020603050405020304" pitchFamily="18" charset="0"/>
            </a:endParaRPr>
          </a:p>
        </p:txBody>
      </p:sp>
      <p:sp>
        <p:nvSpPr>
          <p:cNvPr id="3" name="مربع نص 4">
            <a:extLst>
              <a:ext uri="{FF2B5EF4-FFF2-40B4-BE49-F238E27FC236}">
                <a16:creationId xmlns:a16="http://schemas.microsoft.com/office/drawing/2014/main" id="{6BC24D5A-52D2-6A1C-2BAC-E01BBF00835A}"/>
              </a:ext>
            </a:extLst>
          </p:cNvPr>
          <p:cNvSpPr txBox="1"/>
          <p:nvPr/>
        </p:nvSpPr>
        <p:spPr>
          <a:xfrm>
            <a:off x="6858001" y="1825625"/>
            <a:ext cx="5241516" cy="923330"/>
          </a:xfrm>
          <a:prstGeom prst="rect">
            <a:avLst/>
          </a:prstGeom>
          <a:noFill/>
          <a:ln>
            <a:solidFill>
              <a:schemeClr val="accent1"/>
            </a:solidFill>
          </a:ln>
        </p:spPr>
        <p:txBody>
          <a:bodyPr wrap="square" rtlCol="1">
            <a:spAutoFit/>
          </a:bodyPr>
          <a:lstStyle/>
          <a:p>
            <a:pPr eaLnBrk="1" hangingPunct="1"/>
            <a:r>
              <a:rPr lang="en-US" dirty="0"/>
              <a:t>Hb </a:t>
            </a:r>
            <a:r>
              <a:rPr lang="en-US" b="0" i="0" dirty="0">
                <a:solidFill>
                  <a:srgbClr val="040C28"/>
                </a:solidFill>
                <a:effectLst/>
                <a:latin typeface="Google Sans"/>
              </a:rPr>
              <a:t>shouldn’t </a:t>
            </a:r>
            <a:r>
              <a:rPr lang="en-US" dirty="0"/>
              <a:t>rise quickly ( normally 0.5g/dl/month), because it will cause high risk of MI and stroke when </a:t>
            </a:r>
            <a:r>
              <a:rPr lang="en-US" dirty="0" err="1"/>
              <a:t>rised</a:t>
            </a:r>
            <a:r>
              <a:rPr lang="en-US" dirty="0"/>
              <a:t> quickly or raised above 12.5 .</a:t>
            </a:r>
            <a:endParaRPr lang="en-IN" dirty="0"/>
          </a:p>
        </p:txBody>
      </p:sp>
    </p:spTree>
    <p:extLst>
      <p:ext uri="{BB962C8B-B14F-4D97-AF65-F5344CB8AC3E}">
        <p14:creationId xmlns:p14="http://schemas.microsoft.com/office/powerpoint/2010/main" val="4289608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 Diagnostic Criteria</a:t>
            </a:r>
          </a:p>
        </p:txBody>
      </p:sp>
      <p:sp>
        <p:nvSpPr>
          <p:cNvPr id="3" name="Content Placeholder 2"/>
          <p:cNvSpPr>
            <a:spLocks noGrp="1"/>
          </p:cNvSpPr>
          <p:nvPr>
            <p:ph idx="1"/>
          </p:nvPr>
        </p:nvSpPr>
        <p:spPr>
          <a:xfrm>
            <a:off x="1981200" y="1417638"/>
            <a:ext cx="8229600" cy="4906963"/>
          </a:xfrm>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The KDIGO diagnosis of pediatric CKD, diagnostic  clinical criteria (one of) :</a:t>
            </a:r>
          </a:p>
          <a:p>
            <a:pPr>
              <a:buNone/>
            </a:pPr>
            <a:endParaRPr lang="en-US" dirty="0">
              <a:latin typeface="Times New Roman" panose="02020603050405020304" pitchFamily="18" charset="0"/>
              <a:cs typeface="Times New Roman" panose="02020603050405020304" pitchFamily="18" charset="0"/>
            </a:endParaRPr>
          </a:p>
          <a:p>
            <a:pPr marL="514350" indent="-514350">
              <a:buAutoNum type="arabicParenR"/>
            </a:pPr>
            <a:r>
              <a:rPr lang="en-US" dirty="0">
                <a:latin typeface="Times New Roman" panose="02020603050405020304" pitchFamily="18" charset="0"/>
                <a:cs typeface="Times New Roman" panose="02020603050405020304" pitchFamily="18" charset="0"/>
              </a:rPr>
              <a:t>GFR &lt;  60ml/min per 1.73 m</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for greater than 3 months with implications for health regardless of whether other CKD markers are present</a:t>
            </a:r>
            <a:endParaRPr lang="en-US" baseline="30000" dirty="0">
              <a:latin typeface="Times New Roman" panose="02020603050405020304" pitchFamily="18" charset="0"/>
              <a:cs typeface="Times New Roman" panose="02020603050405020304" pitchFamily="18" charset="0"/>
            </a:endParaRPr>
          </a:p>
          <a:p>
            <a:pPr marL="514350" indent="-514350">
              <a:buAutoNum type="arabicParenR"/>
            </a:pPr>
            <a:endParaRPr lang="en-US" baseline="30000" dirty="0">
              <a:latin typeface="Times New Roman" panose="02020603050405020304" pitchFamily="18" charset="0"/>
              <a:cs typeface="Times New Roman" panose="02020603050405020304" pitchFamily="18" charset="0"/>
            </a:endParaRPr>
          </a:p>
          <a:p>
            <a:pPr marL="514350" indent="-514350">
              <a:buAutoNum type="arabicParenR"/>
            </a:pPr>
            <a:r>
              <a:rPr lang="en-US" dirty="0">
                <a:latin typeface="Times New Roman" panose="02020603050405020304" pitchFamily="18" charset="0"/>
                <a:cs typeface="Times New Roman" panose="02020603050405020304" pitchFamily="18" charset="0"/>
              </a:rPr>
              <a:t>GFR &gt; 60ml/min per 1.73 m</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that is accompanied by evidence of </a:t>
            </a:r>
          </a:p>
          <a:p>
            <a:pPr marL="971550" lvl="1" indent="-571500">
              <a:buFont typeface="+mj-lt"/>
              <a:buAutoNum type="romanUcPeriod"/>
            </a:pPr>
            <a:r>
              <a:rPr lang="en-US" dirty="0">
                <a:latin typeface="Times New Roman" panose="02020603050405020304" pitchFamily="18" charset="0"/>
                <a:cs typeface="Times New Roman" panose="02020603050405020304" pitchFamily="18" charset="0"/>
              </a:rPr>
              <a:t>structural damage</a:t>
            </a:r>
          </a:p>
          <a:p>
            <a:pPr marL="971550" lvl="1" indent="-571500">
              <a:buFont typeface="+mj-lt"/>
              <a:buAutoNum type="romanUcPeriod"/>
            </a:pPr>
            <a:r>
              <a:rPr lang="en-US" dirty="0">
                <a:latin typeface="Times New Roman" panose="02020603050405020304" pitchFamily="18" charset="0"/>
                <a:cs typeface="Times New Roman" panose="02020603050405020304" pitchFamily="18" charset="0"/>
              </a:rPr>
              <a:t>Marker of functional kidney abnormalities (proteinuria, albuminuria, renal tubular disorders) </a:t>
            </a:r>
          </a:p>
          <a:p>
            <a:pPr marL="971550" lvl="1" indent="-571500">
              <a:buFont typeface="+mj-lt"/>
              <a:buAutoNum type="romanUcPeriod"/>
            </a:pPr>
            <a:r>
              <a:rPr lang="en-US" dirty="0">
                <a:latin typeface="Times New Roman" panose="02020603050405020304" pitchFamily="18" charset="0"/>
                <a:cs typeface="Times New Roman" panose="02020603050405020304" pitchFamily="18" charset="0"/>
              </a:rPr>
              <a:t>Pathologic  </a:t>
            </a:r>
            <a:r>
              <a:rPr lang="en-US" dirty="0" err="1">
                <a:latin typeface="Times New Roman" panose="02020603050405020304" pitchFamily="18" charset="0"/>
                <a:cs typeface="Times New Roman" panose="02020603050405020304" pitchFamily="18" charset="0"/>
              </a:rPr>
              <a:t>abormalities</a:t>
            </a:r>
            <a:r>
              <a:rPr lang="en-US" dirty="0">
                <a:latin typeface="Times New Roman" panose="02020603050405020304" pitchFamily="18" charset="0"/>
                <a:cs typeface="Times New Roman" panose="02020603050405020304" pitchFamily="18" charset="0"/>
              </a:rPr>
              <a:t> detected by histology or inferred by imaging</a:t>
            </a:r>
          </a:p>
        </p:txBody>
      </p:sp>
      <p:sp>
        <p:nvSpPr>
          <p:cNvPr id="5" name="مربع نص 4">
            <a:extLst>
              <a:ext uri="{FF2B5EF4-FFF2-40B4-BE49-F238E27FC236}">
                <a16:creationId xmlns:a16="http://schemas.microsoft.com/office/drawing/2014/main" id="{E087B282-A284-8EEA-42A9-441C57FC0B42}"/>
              </a:ext>
            </a:extLst>
          </p:cNvPr>
          <p:cNvSpPr txBox="1"/>
          <p:nvPr/>
        </p:nvSpPr>
        <p:spPr>
          <a:xfrm>
            <a:off x="82826" y="1866038"/>
            <a:ext cx="1898374" cy="1754326"/>
          </a:xfrm>
          <a:prstGeom prst="rect">
            <a:avLst/>
          </a:prstGeom>
          <a:noFill/>
          <a:ln>
            <a:solidFill>
              <a:schemeClr val="accent1"/>
            </a:solidFill>
          </a:ln>
        </p:spPr>
        <p:txBody>
          <a:bodyPr wrap="square" rtlCol="1">
            <a:spAutoFit/>
          </a:bodyPr>
          <a:lstStyle/>
          <a:p>
            <a:r>
              <a:rPr lang="ar-JO" dirty="0"/>
              <a:t> </a:t>
            </a:r>
            <a:r>
              <a:rPr lang="en-US" dirty="0"/>
              <a:t>it could be acute  disease</a:t>
            </a:r>
            <a:r>
              <a:rPr lang="ar-JO" dirty="0"/>
              <a:t> </a:t>
            </a:r>
            <a:r>
              <a:rPr lang="en-US" dirty="0"/>
              <a:t> and gets better within 3 months, or chronic disease for 3 months </a:t>
            </a:r>
            <a:endParaRPr lang="ar-JO" dirty="0"/>
          </a:p>
        </p:txBody>
      </p:sp>
      <p:sp>
        <p:nvSpPr>
          <p:cNvPr id="6" name="مربع نص 4">
            <a:extLst>
              <a:ext uri="{FF2B5EF4-FFF2-40B4-BE49-F238E27FC236}">
                <a16:creationId xmlns:a16="http://schemas.microsoft.com/office/drawing/2014/main" id="{EF27F1D0-6E92-8BDB-74A4-0C665EBBE813}"/>
              </a:ext>
            </a:extLst>
          </p:cNvPr>
          <p:cNvSpPr txBox="1"/>
          <p:nvPr/>
        </p:nvSpPr>
        <p:spPr>
          <a:xfrm>
            <a:off x="5126933" y="4453127"/>
            <a:ext cx="5338971" cy="646331"/>
          </a:xfrm>
          <a:prstGeom prst="rect">
            <a:avLst/>
          </a:prstGeom>
          <a:noFill/>
          <a:ln>
            <a:solidFill>
              <a:schemeClr val="accent1"/>
            </a:solidFill>
          </a:ln>
        </p:spPr>
        <p:txBody>
          <a:bodyPr wrap="square" rtlCol="1">
            <a:spAutoFit/>
          </a:bodyPr>
          <a:lstStyle/>
          <a:p>
            <a:r>
              <a:rPr lang="en-US" dirty="0"/>
              <a:t>autosomal dominant PCKD </a:t>
            </a:r>
            <a:r>
              <a:rPr lang="ar-JO" dirty="0"/>
              <a:t>حتى لو كان عنده</a:t>
            </a:r>
            <a:r>
              <a:rPr lang="en-US" dirty="0"/>
              <a:t> normal GFR </a:t>
            </a:r>
            <a:r>
              <a:rPr lang="ar-JO" dirty="0"/>
              <a:t>فهو يعتبر </a:t>
            </a:r>
            <a:r>
              <a:rPr lang="en-US" dirty="0"/>
              <a:t> CKD</a:t>
            </a:r>
            <a:r>
              <a:rPr lang="ar-JO" dirty="0"/>
              <a:t> </a:t>
            </a:r>
          </a:p>
        </p:txBody>
      </p:sp>
      <p:sp>
        <p:nvSpPr>
          <p:cNvPr id="7" name="مربع نص 4">
            <a:extLst>
              <a:ext uri="{FF2B5EF4-FFF2-40B4-BE49-F238E27FC236}">
                <a16:creationId xmlns:a16="http://schemas.microsoft.com/office/drawing/2014/main" id="{2B75EB28-F002-786E-E558-CBC2D306474D}"/>
              </a:ext>
            </a:extLst>
          </p:cNvPr>
          <p:cNvSpPr txBox="1"/>
          <p:nvPr/>
        </p:nvSpPr>
        <p:spPr>
          <a:xfrm>
            <a:off x="28991" y="4453127"/>
            <a:ext cx="2235478" cy="2308324"/>
          </a:xfrm>
          <a:prstGeom prst="rect">
            <a:avLst/>
          </a:prstGeom>
          <a:noFill/>
          <a:ln>
            <a:solidFill>
              <a:schemeClr val="accent1"/>
            </a:solidFill>
          </a:ln>
        </p:spPr>
        <p:txBody>
          <a:bodyPr wrap="square" rtlCol="1">
            <a:spAutoFit/>
          </a:bodyPr>
          <a:lstStyle/>
          <a:p>
            <a:r>
              <a:rPr lang="en-US" dirty="0"/>
              <a:t>DM patient with normal creatinine and GFR and proteinuria  (proteinuria</a:t>
            </a:r>
            <a:r>
              <a:rPr lang="ar-JO" dirty="0"/>
              <a:t>وجودها كافي حتى نحكي انه عنده</a:t>
            </a:r>
            <a:r>
              <a:rPr lang="en-US" dirty="0"/>
              <a:t> CKD</a:t>
            </a:r>
            <a:r>
              <a:rPr lang="ar-JO" dirty="0"/>
              <a:t> حتى لو كان </a:t>
            </a:r>
            <a:r>
              <a:rPr lang="en-US" dirty="0"/>
              <a:t>normal GFR)</a:t>
            </a:r>
            <a:r>
              <a:rPr lang="ar-JO" dirty="0"/>
              <a:t>  </a:t>
            </a:r>
          </a:p>
        </p:txBody>
      </p:sp>
      <p:sp>
        <p:nvSpPr>
          <p:cNvPr id="8" name="مربع نص 4">
            <a:extLst>
              <a:ext uri="{FF2B5EF4-FFF2-40B4-BE49-F238E27FC236}">
                <a16:creationId xmlns:a16="http://schemas.microsoft.com/office/drawing/2014/main" id="{689E9ED3-C6C5-BFD2-78F7-71ACAC368199}"/>
              </a:ext>
            </a:extLst>
          </p:cNvPr>
          <p:cNvSpPr txBox="1"/>
          <p:nvPr/>
        </p:nvSpPr>
        <p:spPr>
          <a:xfrm>
            <a:off x="4047714" y="6067222"/>
            <a:ext cx="3645174" cy="369332"/>
          </a:xfrm>
          <a:prstGeom prst="rect">
            <a:avLst/>
          </a:prstGeom>
          <a:noFill/>
          <a:ln>
            <a:solidFill>
              <a:schemeClr val="accent1"/>
            </a:solidFill>
          </a:ln>
        </p:spPr>
        <p:txBody>
          <a:bodyPr wrap="square" rtlCol="1">
            <a:spAutoFit/>
          </a:bodyPr>
          <a:lstStyle/>
          <a:p>
            <a:r>
              <a:rPr lang="en-US" dirty="0"/>
              <a:t>Focal segmental glomerulosclerosis </a:t>
            </a:r>
            <a:endParaRPr lang="ar-JO" dirty="0"/>
          </a:p>
        </p:txBody>
      </p:sp>
    </p:spTree>
    <p:extLst>
      <p:ext uri="{BB962C8B-B14F-4D97-AF65-F5344CB8AC3E}">
        <p14:creationId xmlns:p14="http://schemas.microsoft.com/office/powerpoint/2010/main" val="24598941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rtlCol="0">
            <a:normAutofit/>
          </a:bodyPr>
          <a:lstStyle/>
          <a:p>
            <a:pPr>
              <a:defRPr/>
            </a:pPr>
            <a:r>
              <a:rPr lang="en-US" sz="3600" dirty="0">
                <a:latin typeface="Times New Roman" panose="02020603050405020304" pitchFamily="18" charset="0"/>
                <a:cs typeface="Times New Roman" panose="02020603050405020304" pitchFamily="18" charset="0"/>
              </a:rPr>
              <a:t>BONE METABOLISM IN CKD</a:t>
            </a:r>
            <a:endParaRPr lang="en-IN" sz="3600" dirty="0">
              <a:latin typeface="Times New Roman" panose="02020603050405020304" pitchFamily="18" charset="0"/>
              <a:cs typeface="Times New Roman" panose="02020603050405020304" pitchFamily="18" charset="0"/>
            </a:endParaRPr>
          </a:p>
        </p:txBody>
      </p:sp>
      <p:pic>
        <p:nvPicPr>
          <p:cNvPr id="34819" name="Picture 2"/>
          <p:cNvPicPr>
            <a:picLocks noGrp="1" noChangeAspect="1" noChangeArrowheads="1"/>
          </p:cNvPicPr>
          <p:nvPr>
            <p:ph idx="1"/>
          </p:nvPr>
        </p:nvPicPr>
        <p:blipFill>
          <a:blip r:embed="rId2" cstate="print"/>
          <a:srcRect/>
          <a:stretch>
            <a:fillRect/>
          </a:stretch>
        </p:blipFill>
        <p:spPr>
          <a:xfrm>
            <a:off x="2595563" y="1785938"/>
            <a:ext cx="6858000" cy="4786312"/>
          </a:xfrm>
        </p:spPr>
      </p:pic>
    </p:spTree>
    <p:extLst>
      <p:ext uri="{BB962C8B-B14F-4D97-AF65-F5344CB8AC3E}">
        <p14:creationId xmlns:p14="http://schemas.microsoft.com/office/powerpoint/2010/main" val="42451057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9"/>
            <a:ext cx="8229600" cy="1368425"/>
          </a:xfrm>
        </p:spPr>
        <p:style>
          <a:lnRef idx="2">
            <a:schemeClr val="accent2"/>
          </a:lnRef>
          <a:fillRef idx="1">
            <a:schemeClr val="lt1"/>
          </a:fillRef>
          <a:effectRef idx="0">
            <a:schemeClr val="accent2"/>
          </a:effectRef>
          <a:fontRef idx="minor">
            <a:schemeClr val="dk1"/>
          </a:fontRef>
        </p:style>
        <p:txBody>
          <a:bodyPr rtlCol="0">
            <a:noAutofit/>
          </a:bodyPr>
          <a:lstStyle/>
          <a:p>
            <a:pPr>
              <a:defRPr/>
            </a:pPr>
            <a:r>
              <a:rPr lang="en-IN" sz="3200" dirty="0">
                <a:latin typeface="Times New Roman" panose="02020603050405020304" pitchFamily="18" charset="0"/>
                <a:cs typeface="Times New Roman" panose="02020603050405020304" pitchFamily="18" charset="0"/>
              </a:rPr>
              <a:t>Abnormalities of calcium, phosphorus, PTH,</a:t>
            </a:r>
            <a:br>
              <a:rPr lang="en-IN" sz="3200" dirty="0">
                <a:latin typeface="Times New Roman" panose="02020603050405020304" pitchFamily="18" charset="0"/>
                <a:cs typeface="Times New Roman" panose="02020603050405020304" pitchFamily="18" charset="0"/>
              </a:rPr>
            </a:br>
            <a:r>
              <a:rPr lang="en-IN" sz="3200" dirty="0">
                <a:latin typeface="Times New Roman" panose="02020603050405020304" pitchFamily="18" charset="0"/>
                <a:cs typeface="Times New Roman" panose="02020603050405020304" pitchFamily="18" charset="0"/>
              </a:rPr>
              <a:t>and vitamin D metabolism</a:t>
            </a:r>
          </a:p>
        </p:txBody>
      </p:sp>
      <p:pic>
        <p:nvPicPr>
          <p:cNvPr id="35843" name="Picture 2"/>
          <p:cNvPicPr>
            <a:picLocks noGrp="1" noChangeAspect="1" noChangeArrowheads="1"/>
          </p:cNvPicPr>
          <p:nvPr>
            <p:ph idx="1"/>
          </p:nvPr>
        </p:nvPicPr>
        <p:blipFill>
          <a:blip r:embed="rId2" cstate="print"/>
          <a:srcRect/>
          <a:stretch>
            <a:fillRect/>
          </a:stretch>
        </p:blipFill>
        <p:spPr>
          <a:xfrm>
            <a:off x="1089718" y="2071689"/>
            <a:ext cx="8001000" cy="4429125"/>
          </a:xfrm>
        </p:spPr>
      </p:pic>
      <p:sp>
        <p:nvSpPr>
          <p:cNvPr id="4" name="TextBox 3">
            <a:extLst>
              <a:ext uri="{FF2B5EF4-FFF2-40B4-BE49-F238E27FC236}">
                <a16:creationId xmlns:a16="http://schemas.microsoft.com/office/drawing/2014/main" id="{588B2393-54AB-8B7C-9D38-A27A4ECC054F}"/>
              </a:ext>
            </a:extLst>
          </p:cNvPr>
          <p:cNvSpPr txBox="1"/>
          <p:nvPr/>
        </p:nvSpPr>
        <p:spPr>
          <a:xfrm>
            <a:off x="10025062" y="5946817"/>
            <a:ext cx="2622652" cy="369332"/>
          </a:xfrm>
          <a:prstGeom prst="rect">
            <a:avLst/>
          </a:prstGeom>
          <a:noFill/>
        </p:spPr>
        <p:txBody>
          <a:bodyPr wrap="square">
            <a:spAutoFit/>
          </a:bodyPr>
          <a:lstStyle/>
          <a:p>
            <a:r>
              <a:rPr lang="en-US" dirty="0"/>
              <a:t> </a:t>
            </a:r>
          </a:p>
        </p:txBody>
      </p:sp>
      <p:cxnSp>
        <p:nvCxnSpPr>
          <p:cNvPr id="6" name="Straight Arrow Connector 5">
            <a:extLst>
              <a:ext uri="{FF2B5EF4-FFF2-40B4-BE49-F238E27FC236}">
                <a16:creationId xmlns:a16="http://schemas.microsoft.com/office/drawing/2014/main" id="{A4F030B2-BF57-8AB4-4794-0F2A1245BBCB}"/>
              </a:ext>
            </a:extLst>
          </p:cNvPr>
          <p:cNvCxnSpPr/>
          <p:nvPr/>
        </p:nvCxnSpPr>
        <p:spPr>
          <a:xfrm>
            <a:off x="10098881" y="2371726"/>
            <a:ext cx="3619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مربع نص 4">
            <a:extLst>
              <a:ext uri="{FF2B5EF4-FFF2-40B4-BE49-F238E27FC236}">
                <a16:creationId xmlns:a16="http://schemas.microsoft.com/office/drawing/2014/main" id="{570ABDF8-E8B9-17B3-CD1D-1DE66C8022EF}"/>
              </a:ext>
            </a:extLst>
          </p:cNvPr>
          <p:cNvSpPr txBox="1"/>
          <p:nvPr/>
        </p:nvSpPr>
        <p:spPr>
          <a:xfrm>
            <a:off x="9358312" y="1911350"/>
            <a:ext cx="2407444" cy="4524315"/>
          </a:xfrm>
          <a:prstGeom prst="rect">
            <a:avLst/>
          </a:prstGeom>
          <a:noFill/>
          <a:ln>
            <a:solidFill>
              <a:schemeClr val="accent1"/>
            </a:solidFill>
          </a:ln>
        </p:spPr>
        <p:txBody>
          <a:bodyPr wrap="square" rtlCol="1">
            <a:spAutoFit/>
          </a:bodyPr>
          <a:lstStyle/>
          <a:p>
            <a:r>
              <a:rPr lang="en-US" dirty="0"/>
              <a:t>in CKD         active form of </a:t>
            </a:r>
            <a:r>
              <a:rPr lang="en-US" dirty="0" err="1"/>
              <a:t>vit.D</a:t>
            </a:r>
            <a:r>
              <a:rPr lang="en-US" dirty="0"/>
              <a:t> and non active form will decrease (because of nutritional deficiency and loss of activation in the kidney )  </a:t>
            </a:r>
          </a:p>
          <a:p>
            <a:r>
              <a:rPr lang="en-US" dirty="0"/>
              <a:t>For compensation we give them inactive </a:t>
            </a:r>
            <a:r>
              <a:rPr lang="en-US" dirty="0" err="1"/>
              <a:t>vit.D</a:t>
            </a:r>
            <a:r>
              <a:rPr lang="en-US" dirty="0"/>
              <a:t> ?</a:t>
            </a:r>
          </a:p>
          <a:p>
            <a:r>
              <a:rPr lang="en-US" dirty="0"/>
              <a:t>Because it is important for immunity, function of the heart…</a:t>
            </a:r>
          </a:p>
          <a:p>
            <a:r>
              <a:rPr lang="en-US" dirty="0"/>
              <a:t> and Active </a:t>
            </a:r>
            <a:r>
              <a:rPr lang="en-US" dirty="0" err="1"/>
              <a:t>vit.D</a:t>
            </a:r>
            <a:r>
              <a:rPr lang="en-US" dirty="0"/>
              <a:t> </a:t>
            </a:r>
          </a:p>
          <a:p>
            <a:endParaRPr lang="en-US" dirty="0"/>
          </a:p>
          <a:p>
            <a:r>
              <a:rPr lang="en-US" dirty="0"/>
              <a:t> </a:t>
            </a:r>
          </a:p>
        </p:txBody>
      </p:sp>
    </p:spTree>
    <p:extLst>
      <p:ext uri="{BB962C8B-B14F-4D97-AF65-F5344CB8AC3E}">
        <p14:creationId xmlns:p14="http://schemas.microsoft.com/office/powerpoint/2010/main" val="20022038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838200"/>
          </a:xfrm>
        </p:spPr>
        <p:txBody>
          <a:bodyPr/>
          <a:lstStyle/>
          <a:p>
            <a:r>
              <a:rPr lang="en-US" dirty="0"/>
              <a:t>Complications – CKD-MBD</a:t>
            </a:r>
          </a:p>
        </p:txBody>
      </p:sp>
      <p:sp>
        <p:nvSpPr>
          <p:cNvPr id="3" name="Content Placeholder 2"/>
          <p:cNvSpPr>
            <a:spLocks noGrp="1"/>
          </p:cNvSpPr>
          <p:nvPr>
            <p:ph idx="1"/>
          </p:nvPr>
        </p:nvSpPr>
        <p:spPr>
          <a:xfrm>
            <a:off x="1524000" y="838200"/>
            <a:ext cx="9144000" cy="6019800"/>
          </a:xfrm>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Old Term </a:t>
            </a:r>
            <a:r>
              <a:rPr lang="en-US" dirty="0">
                <a:latin typeface="Times New Roman" panose="02020603050405020304" pitchFamily="18" charset="0"/>
                <a:cs typeface="Times New Roman" panose="02020603050405020304" pitchFamily="18" charset="0"/>
                <a:sym typeface="Wingdings" pitchFamily="2" charset="2"/>
              </a:rPr>
              <a:t> Renal </a:t>
            </a:r>
            <a:r>
              <a:rPr lang="en-US" dirty="0" err="1">
                <a:latin typeface="Times New Roman" panose="02020603050405020304" pitchFamily="18" charset="0"/>
                <a:cs typeface="Times New Roman" panose="02020603050405020304" pitchFamily="18" charset="0"/>
                <a:sym typeface="Wingdings" pitchFamily="2" charset="2"/>
              </a:rPr>
              <a:t>Osteodytrophy</a:t>
            </a:r>
            <a:r>
              <a:rPr lang="en-US" dirty="0">
                <a:latin typeface="Times New Roman" panose="02020603050405020304" pitchFamily="18" charset="0"/>
                <a:cs typeface="Times New Roman" panose="02020603050405020304" pitchFamily="18" charset="0"/>
                <a:sym typeface="Wingdings" pitchFamily="2" charset="2"/>
              </a:rPr>
              <a:t> </a:t>
            </a:r>
            <a:r>
              <a:rPr lang="en-US" sz="2600" dirty="0">
                <a:latin typeface="Times New Roman" panose="02020603050405020304" pitchFamily="18" charset="0"/>
                <a:cs typeface="Times New Roman" panose="02020603050405020304" pitchFamily="18" charset="0"/>
                <a:sym typeface="Wingdings" pitchFamily="2" charset="2"/>
              </a:rPr>
              <a:t>(mineral bone disorder)</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Abnormal mineral metabolism and bone structure with </a:t>
            </a:r>
            <a:r>
              <a:rPr lang="en-US" dirty="0" err="1">
                <a:latin typeface="Times New Roman" panose="02020603050405020304" pitchFamily="18" charset="0"/>
                <a:cs typeface="Times New Roman" panose="02020603050405020304" pitchFamily="18" charset="0"/>
              </a:rPr>
              <a:t>extraskeletal</a:t>
            </a:r>
            <a:r>
              <a:rPr lang="en-US" dirty="0">
                <a:latin typeface="Times New Roman" panose="02020603050405020304" pitchFamily="18" charset="0"/>
                <a:cs typeface="Times New Roman" panose="02020603050405020304" pitchFamily="18" charset="0"/>
              </a:rPr>
              <a:t> calcifications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If </a:t>
            </a:r>
            <a:r>
              <a:rPr lang="en-US" dirty="0" err="1">
                <a:latin typeface="Times New Roman" panose="02020603050405020304" pitchFamily="18" charset="0"/>
                <a:cs typeface="Times New Roman" panose="02020603050405020304" pitchFamily="18" charset="0"/>
              </a:rPr>
              <a:t>UNtreated</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sym typeface="Wingdings" pitchFamily="2" charset="2"/>
              </a:rPr>
              <a:t> first detected in G2</a:t>
            </a:r>
            <a:br>
              <a:rPr lang="en-US" dirty="0">
                <a:latin typeface="Times New Roman" panose="02020603050405020304" pitchFamily="18" charset="0"/>
                <a:cs typeface="Times New Roman" panose="02020603050405020304" pitchFamily="18" charset="0"/>
                <a:sym typeface="Wingdings" pitchFamily="2" charset="2"/>
              </a:rPr>
            </a:br>
            <a:r>
              <a:rPr lang="en-US" dirty="0">
                <a:latin typeface="Times New Roman" panose="02020603050405020304" pitchFamily="18" charset="0"/>
                <a:cs typeface="Times New Roman" panose="02020603050405020304" pitchFamily="18" charset="0"/>
                <a:sym typeface="Wingdings" pitchFamily="2" charset="2"/>
              </a:rPr>
              <a:t>may NOT have any sign or symptom of disease</a:t>
            </a:r>
            <a:br>
              <a:rPr lang="en-US" dirty="0">
                <a:latin typeface="Times New Roman" panose="02020603050405020304" pitchFamily="18" charset="0"/>
                <a:cs typeface="Times New Roman" panose="02020603050405020304" pitchFamily="18" charset="0"/>
                <a:sym typeface="Wingdings" pitchFamily="2" charset="2"/>
              </a:rPr>
            </a:br>
            <a:r>
              <a:rPr lang="en-US" dirty="0">
                <a:latin typeface="Times New Roman" panose="02020603050405020304" pitchFamily="18" charset="0"/>
                <a:cs typeface="Times New Roman" panose="02020603050405020304" pitchFamily="18" charset="0"/>
                <a:sym typeface="Wingdings" pitchFamily="2" charset="2"/>
              </a:rPr>
              <a:t>may have low </a:t>
            </a:r>
            <a:r>
              <a:rPr lang="en-US" dirty="0" err="1">
                <a:latin typeface="Times New Roman" panose="02020603050405020304" pitchFamily="18" charset="0"/>
                <a:cs typeface="Times New Roman" panose="02020603050405020304" pitchFamily="18" charset="0"/>
                <a:sym typeface="Wingdings" pitchFamily="2" charset="2"/>
              </a:rPr>
              <a:t>calcidiol</a:t>
            </a:r>
            <a:r>
              <a:rPr lang="en-US" dirty="0">
                <a:latin typeface="Times New Roman" panose="02020603050405020304" pitchFamily="18" charset="0"/>
                <a:cs typeface="Times New Roman" panose="02020603050405020304" pitchFamily="18" charset="0"/>
                <a:sym typeface="Wingdings" pitchFamily="2" charset="2"/>
              </a:rPr>
              <a:t> &amp; </a:t>
            </a:r>
            <a:r>
              <a:rPr lang="en-US" dirty="0" err="1">
                <a:latin typeface="Times New Roman" panose="02020603050405020304" pitchFamily="18" charset="0"/>
                <a:cs typeface="Times New Roman" panose="02020603050405020304" pitchFamily="18" charset="0"/>
                <a:sym typeface="Wingdings" pitchFamily="2" charset="2"/>
              </a:rPr>
              <a:t>calcitriol</a:t>
            </a:r>
            <a:r>
              <a:rPr lang="en-US" dirty="0">
                <a:latin typeface="Times New Roman" panose="02020603050405020304" pitchFamily="18" charset="0"/>
                <a:cs typeface="Times New Roman" panose="02020603050405020304" pitchFamily="18" charset="0"/>
                <a:sym typeface="Wingdings" pitchFamily="2" charset="2"/>
              </a:rPr>
              <a:t>, elevated serum PTH and FGF-23</a:t>
            </a:r>
          </a:p>
          <a:p>
            <a:r>
              <a:rPr lang="en-US" dirty="0">
                <a:latin typeface="Times New Roman" panose="02020603050405020304" pitchFamily="18" charset="0"/>
                <a:cs typeface="Times New Roman" panose="02020603050405020304" pitchFamily="18" charset="0"/>
                <a:sym typeface="Wingdings" pitchFamily="2" charset="2"/>
              </a:rPr>
              <a:t>Calcium, phosphorus and PTH stay in normal range in mild CKD</a:t>
            </a:r>
          </a:p>
          <a:p>
            <a:r>
              <a:rPr lang="en-US" dirty="0">
                <a:latin typeface="Times New Roman" panose="02020603050405020304" pitchFamily="18" charset="0"/>
                <a:cs typeface="Times New Roman" panose="02020603050405020304" pitchFamily="18" charset="0"/>
                <a:sym typeface="Wingdings" pitchFamily="2" charset="2"/>
              </a:rPr>
              <a:t>More advanced CKD :</a:t>
            </a:r>
          </a:p>
          <a:p>
            <a:pPr>
              <a:buNone/>
            </a:pPr>
            <a:r>
              <a:rPr lang="en-US" dirty="0">
                <a:latin typeface="Times New Roman" panose="02020603050405020304" pitchFamily="18" charset="0"/>
                <a:cs typeface="Times New Roman" panose="02020603050405020304" pitchFamily="18" charset="0"/>
                <a:sym typeface="Wingdings" pitchFamily="2" charset="2"/>
              </a:rPr>
              <a:t>	bone pain, difficulty walking &amp;/or skeletal deformities</a:t>
            </a:r>
          </a:p>
          <a:p>
            <a:pPr>
              <a:buNone/>
            </a:pPr>
            <a:r>
              <a:rPr lang="en-US" dirty="0">
                <a:solidFill>
                  <a:srgbClr val="FF0000"/>
                </a:solidFill>
                <a:latin typeface="Times New Roman" panose="02020603050405020304" pitchFamily="18" charset="0"/>
                <a:cs typeface="Times New Roman" panose="02020603050405020304" pitchFamily="18" charset="0"/>
                <a:sym typeface="Wingdings" pitchFamily="2" charset="2"/>
              </a:rPr>
              <a:t>If untreated   mineral, skeletal &amp; skeletal abnormalities</a:t>
            </a:r>
          </a:p>
          <a:p>
            <a:pPr>
              <a:buNone/>
            </a:pPr>
            <a:r>
              <a:rPr lang="en-US" dirty="0">
                <a:solidFill>
                  <a:srgbClr val="FF0000"/>
                </a:solidFill>
                <a:latin typeface="Times New Roman" panose="02020603050405020304" pitchFamily="18" charset="0"/>
                <a:cs typeface="Times New Roman" panose="02020603050405020304" pitchFamily="18" charset="0"/>
                <a:sym typeface="Wingdings" pitchFamily="2" charset="2"/>
              </a:rPr>
              <a:t>Significant Morbidity:  growth failure, </a:t>
            </a:r>
            <a:r>
              <a:rPr lang="en-US" dirty="0" err="1">
                <a:solidFill>
                  <a:srgbClr val="FF0000"/>
                </a:solidFill>
                <a:latin typeface="Times New Roman" panose="02020603050405020304" pitchFamily="18" charset="0"/>
                <a:cs typeface="Times New Roman" panose="02020603050405020304" pitchFamily="18" charset="0"/>
                <a:sym typeface="Wingdings" pitchFamily="2" charset="2"/>
              </a:rPr>
              <a:t>avasc</a:t>
            </a:r>
            <a:r>
              <a:rPr lang="en-US" dirty="0">
                <a:solidFill>
                  <a:srgbClr val="FF0000"/>
                </a:solidFill>
                <a:latin typeface="Times New Roman" panose="02020603050405020304" pitchFamily="18" charset="0"/>
                <a:cs typeface="Times New Roman" panose="02020603050405020304" pitchFamily="18" charset="0"/>
                <a:sym typeface="Wingdings" pitchFamily="2" charset="2"/>
              </a:rPr>
              <a:t> necrosis, skeletal deformities and fractures and vascular calcifications</a:t>
            </a:r>
            <a:endParaRPr lang="en-US" dirty="0">
              <a:solidFill>
                <a:srgbClr val="FF0000"/>
              </a:solidFill>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7" name="مربع نص 4">
            <a:extLst>
              <a:ext uri="{FF2B5EF4-FFF2-40B4-BE49-F238E27FC236}">
                <a16:creationId xmlns:a16="http://schemas.microsoft.com/office/drawing/2014/main" id="{9069D0A5-C27A-B419-A1FF-C249ABD29314}"/>
              </a:ext>
            </a:extLst>
          </p:cNvPr>
          <p:cNvSpPr txBox="1"/>
          <p:nvPr/>
        </p:nvSpPr>
        <p:spPr>
          <a:xfrm>
            <a:off x="7862021" y="95934"/>
            <a:ext cx="2407444" cy="646331"/>
          </a:xfrm>
          <a:prstGeom prst="rect">
            <a:avLst/>
          </a:prstGeom>
          <a:noFill/>
          <a:ln>
            <a:solidFill>
              <a:schemeClr val="accent1"/>
            </a:solidFill>
          </a:ln>
        </p:spPr>
        <p:txBody>
          <a:bodyPr wrap="square" rtlCol="1">
            <a:spAutoFit/>
          </a:bodyPr>
          <a:lstStyle/>
          <a:p>
            <a:r>
              <a:rPr lang="en-US" dirty="0"/>
              <a:t> </a:t>
            </a:r>
            <a:r>
              <a:rPr lang="ar-JO" dirty="0"/>
              <a:t>بنبدا نشوفه ب</a:t>
            </a:r>
            <a:endParaRPr lang="en-US" dirty="0"/>
          </a:p>
          <a:p>
            <a:r>
              <a:rPr lang="en-US" dirty="0"/>
              <a:t> stage3 </a:t>
            </a:r>
          </a:p>
        </p:txBody>
      </p:sp>
    </p:spTree>
    <p:extLst>
      <p:ext uri="{BB962C8B-B14F-4D97-AF65-F5344CB8AC3E}">
        <p14:creationId xmlns:p14="http://schemas.microsoft.com/office/powerpoint/2010/main" val="15080897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CKD – MBD - Pathophysiology</a:t>
            </a:r>
          </a:p>
        </p:txBody>
      </p:sp>
      <p:sp>
        <p:nvSpPr>
          <p:cNvPr id="3" name="Content Placeholder 2"/>
          <p:cNvSpPr>
            <a:spLocks noGrp="1"/>
          </p:cNvSpPr>
          <p:nvPr>
            <p:ph idx="1"/>
          </p:nvPr>
        </p:nvSpPr>
        <p:spPr/>
        <p:txBody>
          <a:bodyPr>
            <a:normAutofit fontScale="92500" lnSpcReduction="20000"/>
          </a:bodyPr>
          <a:lstStyle/>
          <a:p>
            <a:r>
              <a:rPr lang="en-US" dirty="0">
                <a:latin typeface="Times New Roman" panose="02020603050405020304" pitchFamily="18" charset="0"/>
                <a:cs typeface="Times New Roman" panose="02020603050405020304" pitchFamily="18" charset="0"/>
              </a:rPr>
              <a:t>GFR declines (around 50%)</a:t>
            </a:r>
          </a:p>
          <a:p>
            <a:pPr>
              <a:buNone/>
            </a:pPr>
            <a:r>
              <a:rPr lang="en-US" dirty="0">
                <a:latin typeface="Times New Roman" panose="02020603050405020304" pitchFamily="18" charset="0"/>
                <a:cs typeface="Times New Roman" panose="02020603050405020304" pitchFamily="18" charset="0"/>
              </a:rPr>
              <a:t>	decreased functional kidney mass</a:t>
            </a:r>
          </a:p>
          <a:p>
            <a:pPr>
              <a:buNone/>
            </a:pPr>
            <a:r>
              <a:rPr lang="en-US" dirty="0">
                <a:latin typeface="Times New Roman" panose="02020603050405020304" pitchFamily="18" charset="0"/>
                <a:cs typeface="Times New Roman" panose="02020603050405020304" pitchFamily="18" charset="0"/>
              </a:rPr>
              <a:t>	decreased 1alpha </a:t>
            </a:r>
            <a:r>
              <a:rPr lang="en-US" dirty="0" err="1">
                <a:latin typeface="Times New Roman" panose="02020603050405020304" pitchFamily="18" charset="0"/>
                <a:cs typeface="Times New Roman" panose="02020603050405020304" pitchFamily="18" charset="0"/>
              </a:rPr>
              <a:t>hydroxylase</a:t>
            </a:r>
            <a:r>
              <a:rPr lang="en-US" dirty="0">
                <a:latin typeface="Times New Roman" panose="02020603050405020304" pitchFamily="18" charset="0"/>
                <a:cs typeface="Times New Roman" panose="02020603050405020304" pitchFamily="18" charset="0"/>
              </a:rPr>
              <a:t> activity	</a:t>
            </a:r>
          </a:p>
          <a:p>
            <a:pPr>
              <a:buNone/>
            </a:pPr>
            <a:r>
              <a:rPr lang="en-US" dirty="0">
                <a:latin typeface="Times New Roman" panose="02020603050405020304" pitchFamily="18" charset="0"/>
                <a:cs typeface="Times New Roman" panose="02020603050405020304" pitchFamily="18" charset="0"/>
              </a:rPr>
              <a:t>	decreased activated </a:t>
            </a:r>
            <a:r>
              <a:rPr lang="en-US" dirty="0" err="1">
                <a:latin typeface="Times New Roman" panose="02020603050405020304" pitchFamily="18" charset="0"/>
                <a:cs typeface="Times New Roman" panose="02020603050405020304" pitchFamily="18" charset="0"/>
              </a:rPr>
              <a:t>Vit</a:t>
            </a:r>
            <a:r>
              <a:rPr lang="en-US" dirty="0">
                <a:latin typeface="Times New Roman" panose="02020603050405020304" pitchFamily="18" charset="0"/>
                <a:cs typeface="Times New Roman" panose="02020603050405020304" pitchFamily="18" charset="0"/>
              </a:rPr>
              <a:t> D</a:t>
            </a:r>
          </a:p>
          <a:p>
            <a:pPr>
              <a:buNone/>
            </a:pPr>
            <a:r>
              <a:rPr lang="en-US" dirty="0">
                <a:latin typeface="Times New Roman" panose="02020603050405020304" pitchFamily="18" charset="0"/>
                <a:cs typeface="Times New Roman" panose="02020603050405020304" pitchFamily="18" charset="0"/>
              </a:rPr>
              <a:t>	Decreased intestinal calcium absorption</a:t>
            </a:r>
          </a:p>
          <a:p>
            <a:pPr>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hypocalcemia</a:t>
            </a:r>
            <a:r>
              <a:rPr lang="en-US" dirty="0">
                <a:latin typeface="Times New Roman" panose="02020603050405020304" pitchFamily="18" charset="0"/>
                <a:cs typeface="Times New Roman" panose="02020603050405020304" pitchFamily="18" charset="0"/>
              </a:rPr>
              <a:t>, increased PTH</a:t>
            </a:r>
          </a:p>
          <a:p>
            <a:pPr>
              <a:buNone/>
            </a:pPr>
            <a:r>
              <a:rPr lang="en-US" dirty="0">
                <a:latin typeface="Times New Roman" panose="02020603050405020304" pitchFamily="18" charset="0"/>
                <a:cs typeface="Times New Roman" panose="02020603050405020304" pitchFamily="18" charset="0"/>
              </a:rPr>
              <a:t>	Increased PTH </a:t>
            </a:r>
            <a:r>
              <a:rPr lang="en-US" dirty="0">
                <a:latin typeface="Times New Roman" panose="02020603050405020304" pitchFamily="18" charset="0"/>
                <a:cs typeface="Times New Roman" panose="02020603050405020304" pitchFamily="18" charset="0"/>
                <a:sym typeface="Wingdings" pitchFamily="2" charset="2"/>
              </a:rPr>
              <a:t> increased bone </a:t>
            </a:r>
            <a:r>
              <a:rPr lang="en-US" dirty="0" err="1">
                <a:latin typeface="Times New Roman" panose="02020603050405020304" pitchFamily="18" charset="0"/>
                <a:cs typeface="Times New Roman" panose="02020603050405020304" pitchFamily="18" charset="0"/>
                <a:sym typeface="Wingdings" pitchFamily="2" charset="2"/>
              </a:rPr>
              <a:t>resorption</a:t>
            </a:r>
            <a:endParaRPr lang="en-US" dirty="0">
              <a:latin typeface="Times New Roman" panose="02020603050405020304" pitchFamily="18" charset="0"/>
              <a:cs typeface="Times New Roman" panose="02020603050405020304" pitchFamily="18" charset="0"/>
              <a:sym typeface="Wingdings" pitchFamily="2" charset="2"/>
            </a:endParaRPr>
          </a:p>
          <a:p>
            <a:r>
              <a:rPr lang="en-US" dirty="0" err="1">
                <a:latin typeface="Times New Roman" panose="02020603050405020304" pitchFamily="18" charset="0"/>
                <a:cs typeface="Times New Roman" panose="02020603050405020304" pitchFamily="18" charset="0"/>
                <a:sym typeface="Wingdings" pitchFamily="2" charset="2"/>
              </a:rPr>
              <a:t>Futher</a:t>
            </a:r>
            <a:r>
              <a:rPr lang="en-US" dirty="0">
                <a:latin typeface="Times New Roman" panose="02020603050405020304" pitchFamily="18" charset="0"/>
                <a:cs typeface="Times New Roman" panose="02020603050405020304" pitchFamily="18" charset="0"/>
                <a:sym typeface="Wingdings" pitchFamily="2" charset="2"/>
              </a:rPr>
              <a:t> decrease in GFR (20-25%)</a:t>
            </a:r>
          </a:p>
          <a:p>
            <a:pPr>
              <a:buNone/>
            </a:pPr>
            <a:r>
              <a:rPr lang="en-US" dirty="0">
                <a:latin typeface="Times New Roman" panose="02020603050405020304" pitchFamily="18" charset="0"/>
                <a:cs typeface="Times New Roman" panose="02020603050405020304" pitchFamily="18" charset="0"/>
                <a:sym typeface="Wingdings" pitchFamily="2" charset="2"/>
              </a:rPr>
              <a:t>	failure in compensatory mechanisms that excrete phosphate</a:t>
            </a:r>
          </a:p>
          <a:p>
            <a:pPr>
              <a:buNone/>
            </a:pPr>
            <a:r>
              <a:rPr lang="en-US" dirty="0">
                <a:latin typeface="Times New Roman" panose="02020603050405020304" pitchFamily="18" charset="0"/>
                <a:cs typeface="Times New Roman" panose="02020603050405020304" pitchFamily="18" charset="0"/>
                <a:sym typeface="Wingdings" pitchFamily="2" charset="2"/>
              </a:rPr>
              <a:t>	 </a:t>
            </a:r>
            <a:r>
              <a:rPr lang="en-US" dirty="0" err="1">
                <a:latin typeface="Times New Roman" panose="02020603050405020304" pitchFamily="18" charset="0"/>
                <a:cs typeface="Times New Roman" panose="02020603050405020304" pitchFamily="18" charset="0"/>
                <a:sym typeface="Wingdings" pitchFamily="2" charset="2"/>
              </a:rPr>
              <a:t>hyperphosphatemia</a:t>
            </a:r>
            <a:r>
              <a:rPr lang="en-US" dirty="0">
                <a:latin typeface="Times New Roman" panose="02020603050405020304" pitchFamily="18" charset="0"/>
                <a:cs typeface="Times New Roman" panose="02020603050405020304" pitchFamily="18" charset="0"/>
                <a:sym typeface="Wingdings" pitchFamily="2" charset="2"/>
              </a:rPr>
              <a:t> further ↓Ca2+ and ↑PTH</a:t>
            </a:r>
          </a:p>
          <a:p>
            <a:endParaRPr lang="en-US" dirty="0">
              <a:latin typeface="Times New Roman" panose="02020603050405020304" pitchFamily="18" charset="0"/>
              <a:cs typeface="Times New Roman" panose="02020603050405020304" pitchFamily="18" charset="0"/>
              <a:sym typeface="Wingdings" pitchFamily="2" charset="2"/>
            </a:endParaRPr>
          </a:p>
        </p:txBody>
      </p:sp>
    </p:spTree>
    <p:extLst>
      <p:ext uri="{BB962C8B-B14F-4D97-AF65-F5344CB8AC3E}">
        <p14:creationId xmlns:p14="http://schemas.microsoft.com/office/powerpoint/2010/main" val="36206626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CKD – MBD - </a:t>
            </a:r>
            <a:r>
              <a:rPr lang="en-US" dirty="0" err="1"/>
              <a:t>Managment</a:t>
            </a:r>
            <a:endParaRPr lang="en-US" dirty="0"/>
          </a:p>
        </p:txBody>
      </p:sp>
      <p:sp>
        <p:nvSpPr>
          <p:cNvPr id="3" name="Content Placeholder 2"/>
          <p:cNvSpPr>
            <a:spLocks noGrp="1"/>
          </p:cNvSpPr>
          <p:nvPr>
            <p:ph idx="1"/>
          </p:nvPr>
        </p:nvSpPr>
        <p:spPr/>
        <p:txBody>
          <a:bodyPr/>
          <a:lstStyle/>
          <a:p>
            <a:r>
              <a:rPr lang="en-US" dirty="0"/>
              <a:t>Control Serum Phosphorus with diet and phosphate binders</a:t>
            </a:r>
          </a:p>
          <a:p>
            <a:r>
              <a:rPr lang="en-US" dirty="0"/>
              <a:t>Normalizing 25-OH-Vit D (</a:t>
            </a:r>
            <a:r>
              <a:rPr lang="en-US" dirty="0" err="1"/>
              <a:t>Vit</a:t>
            </a:r>
            <a:r>
              <a:rPr lang="en-US" dirty="0"/>
              <a:t> D supplements)</a:t>
            </a:r>
          </a:p>
          <a:p>
            <a:r>
              <a:rPr lang="en-US" dirty="0"/>
              <a:t>Control hyperparathyroidism with active vitamin D analogs</a:t>
            </a:r>
            <a:endParaRPr lang="ar-JO" dirty="0"/>
          </a:p>
          <a:p>
            <a:endParaRPr lang="en-US" dirty="0"/>
          </a:p>
        </p:txBody>
      </p:sp>
      <p:sp>
        <p:nvSpPr>
          <p:cNvPr id="6" name="مربع نص 4">
            <a:extLst>
              <a:ext uri="{FF2B5EF4-FFF2-40B4-BE49-F238E27FC236}">
                <a16:creationId xmlns:a16="http://schemas.microsoft.com/office/drawing/2014/main" id="{A2983A46-7289-A0BC-8E22-0318CF1BFBCB}"/>
              </a:ext>
            </a:extLst>
          </p:cNvPr>
          <p:cNvSpPr txBox="1"/>
          <p:nvPr/>
        </p:nvSpPr>
        <p:spPr>
          <a:xfrm>
            <a:off x="1032164" y="3429000"/>
            <a:ext cx="4863702" cy="369332"/>
          </a:xfrm>
          <a:prstGeom prst="rect">
            <a:avLst/>
          </a:prstGeom>
          <a:noFill/>
          <a:ln>
            <a:solidFill>
              <a:schemeClr val="accent1"/>
            </a:solidFill>
          </a:ln>
        </p:spPr>
        <p:txBody>
          <a:bodyPr wrap="square" rtlCol="1">
            <a:spAutoFit/>
          </a:bodyPr>
          <a:lstStyle/>
          <a:p>
            <a:r>
              <a:rPr lang="en-US" dirty="0"/>
              <a:t> </a:t>
            </a:r>
            <a:r>
              <a:rPr lang="en-US" dirty="0" err="1"/>
              <a:t>dyalesis</a:t>
            </a:r>
            <a:r>
              <a:rPr lang="en-US" dirty="0"/>
              <a:t> if uncontrolled hyperphosphatemia </a:t>
            </a:r>
          </a:p>
        </p:txBody>
      </p:sp>
    </p:spTree>
    <p:extLst>
      <p:ext uri="{BB962C8B-B14F-4D97-AF65-F5344CB8AC3E}">
        <p14:creationId xmlns:p14="http://schemas.microsoft.com/office/powerpoint/2010/main" val="41858890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algn="r" eaLnBrk="1" hangingPunct="1"/>
            <a:r>
              <a:rPr lang="ar-JO" dirty="0">
                <a:solidFill>
                  <a:srgbClr val="0070C0"/>
                </a:solidFill>
              </a:rPr>
              <a:t>مهم جدا </a:t>
            </a:r>
            <a:endParaRPr lang="en-IN" dirty="0">
              <a:solidFill>
                <a:srgbClr val="0070C0"/>
              </a:solidFill>
            </a:endParaRPr>
          </a:p>
        </p:txBody>
      </p:sp>
      <p:sp>
        <p:nvSpPr>
          <p:cNvPr id="36867" name="Content Placeholder 2"/>
          <p:cNvSpPr>
            <a:spLocks noGrp="1"/>
          </p:cNvSpPr>
          <p:nvPr>
            <p:ph idx="1"/>
          </p:nvPr>
        </p:nvSpPr>
        <p:spPr/>
        <p:txBody>
          <a:bodyPr/>
          <a:lstStyle/>
          <a:p>
            <a:pPr eaLnBrk="1" hangingPunct="1">
              <a:buFont typeface="Arial" charset="0"/>
              <a:buNone/>
            </a:pPr>
            <a:r>
              <a:rPr lang="en-US" dirty="0">
                <a:latin typeface="Times New Roman" panose="02020603050405020304" pitchFamily="18" charset="0"/>
                <a:cs typeface="Times New Roman" panose="02020603050405020304" pitchFamily="18" charset="0"/>
              </a:rPr>
              <a:t>      Factors causing hyperparathyroidism</a:t>
            </a:r>
          </a:p>
          <a:p>
            <a:pPr eaLnBrk="1" hangingPunct="1">
              <a:buFont typeface="Arial" charset="0"/>
              <a:buNone/>
            </a:pPr>
            <a:r>
              <a:rPr lang="en-US" dirty="0">
                <a:latin typeface="Times New Roman" panose="02020603050405020304" pitchFamily="18" charset="0"/>
                <a:cs typeface="Times New Roman" panose="02020603050405020304" pitchFamily="18" charset="0"/>
              </a:rPr>
              <a:t>    - hyperphosphatemia</a:t>
            </a:r>
          </a:p>
          <a:p>
            <a:pPr eaLnBrk="1" hangingPunct="1">
              <a:buFont typeface="Arial" charset="0"/>
              <a:buNone/>
            </a:pPr>
            <a:r>
              <a:rPr lang="en-US" dirty="0">
                <a:latin typeface="Times New Roman" panose="02020603050405020304" pitchFamily="18" charset="0"/>
                <a:cs typeface="Times New Roman" panose="02020603050405020304" pitchFamily="18" charset="0"/>
              </a:rPr>
              <a:t>    - FGF-23-  causes suppression of calcitriol</a:t>
            </a:r>
          </a:p>
          <a:p>
            <a:pPr eaLnBrk="1" hangingPunct="1">
              <a:buFont typeface="Arial" charset="0"/>
              <a:buNone/>
            </a:pPr>
            <a:r>
              <a:rPr lang="en-US" dirty="0">
                <a:latin typeface="Times New Roman" panose="02020603050405020304" pitchFamily="18" charset="0"/>
                <a:cs typeface="Times New Roman" panose="02020603050405020304" pitchFamily="18" charset="0"/>
              </a:rPr>
              <a:t>    - Acidosis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18523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rtlCol="0">
            <a:normAutofit/>
          </a:bodyPr>
          <a:lstStyle/>
          <a:p>
            <a:pPr>
              <a:defRPr/>
            </a:pPr>
            <a:r>
              <a:rPr lang="en-US" sz="3600" dirty="0">
                <a:latin typeface="Times New Roman" panose="02020603050405020304" pitchFamily="18" charset="0"/>
                <a:cs typeface="Times New Roman" panose="02020603050405020304" pitchFamily="18" charset="0"/>
              </a:rPr>
              <a:t>Management of bone disease</a:t>
            </a:r>
            <a:endParaRPr lang="en-IN" sz="3600" dirty="0">
              <a:latin typeface="Times New Roman" panose="02020603050405020304" pitchFamily="18" charset="0"/>
              <a:cs typeface="Times New Roman" panose="02020603050405020304" pitchFamily="18" charset="0"/>
            </a:endParaRPr>
          </a:p>
        </p:txBody>
      </p:sp>
      <p:sp>
        <p:nvSpPr>
          <p:cNvPr id="40963" name="Content Placeholder 2"/>
          <p:cNvSpPr>
            <a:spLocks noGrp="1"/>
          </p:cNvSpPr>
          <p:nvPr>
            <p:ph idx="1"/>
          </p:nvPr>
        </p:nvSpPr>
        <p:spPr/>
        <p:txBody>
          <a:bodyPr/>
          <a:lstStyle/>
          <a:p>
            <a:pPr eaLnBrk="1" hangingPunct="1"/>
            <a:r>
              <a:rPr lang="en-US" dirty="0">
                <a:latin typeface="Times New Roman" panose="02020603050405020304" pitchFamily="18" charset="0"/>
                <a:cs typeface="Times New Roman" panose="02020603050405020304" pitchFamily="18" charset="0"/>
              </a:rPr>
              <a:t>VITAMIN  D THERAPY-  </a:t>
            </a:r>
          </a:p>
          <a:p>
            <a:pPr algn="just" eaLnBrk="1" hangingPunct="1">
              <a:lnSpc>
                <a:spcPct val="110000"/>
              </a:lnSpc>
              <a:spcBef>
                <a:spcPct val="30000"/>
              </a:spcBef>
            </a:pPr>
            <a:endParaRPr lang="en-US" dirty="0">
              <a:latin typeface="Times New Roman" panose="02020603050405020304" pitchFamily="18" charset="0"/>
              <a:cs typeface="Times New Roman" panose="02020603050405020304" pitchFamily="18" charset="0"/>
            </a:endParaRPr>
          </a:p>
          <a:p>
            <a:pPr algn="just" eaLnBrk="1" hangingPunct="1">
              <a:lnSpc>
                <a:spcPct val="110000"/>
              </a:lnSpc>
              <a:spcBef>
                <a:spcPct val="30000"/>
              </a:spcBef>
            </a:pPr>
            <a:r>
              <a:rPr lang="en-US" dirty="0">
                <a:latin typeface="Times New Roman" panose="02020603050405020304" pitchFamily="18" charset="0"/>
                <a:cs typeface="Times New Roman" panose="02020603050405020304" pitchFamily="18" charset="0"/>
              </a:rPr>
              <a:t>If 25-OH </a:t>
            </a:r>
            <a:r>
              <a:rPr lang="en-US" dirty="0" err="1">
                <a:latin typeface="Times New Roman" panose="02020603050405020304" pitchFamily="18" charset="0"/>
                <a:cs typeface="Times New Roman" panose="02020603050405020304" pitchFamily="18" charset="0"/>
              </a:rPr>
              <a:t>vit</a:t>
            </a:r>
            <a:r>
              <a:rPr lang="en-US" dirty="0">
                <a:latin typeface="Times New Roman" panose="02020603050405020304" pitchFamily="18" charset="0"/>
                <a:cs typeface="Times New Roman" panose="02020603050405020304" pitchFamily="18" charset="0"/>
              </a:rPr>
              <a:t> D &lt; 30 ng/ml – supplement with </a:t>
            </a:r>
            <a:r>
              <a:rPr lang="en-US" dirty="0" err="1">
                <a:latin typeface="Times New Roman" panose="02020603050405020304" pitchFamily="18" charset="0"/>
                <a:cs typeface="Times New Roman" panose="02020603050405020304" pitchFamily="18" charset="0"/>
              </a:rPr>
              <a:t>vit</a:t>
            </a:r>
            <a:r>
              <a:rPr lang="en-US" dirty="0">
                <a:latin typeface="Times New Roman" panose="02020603050405020304" pitchFamily="18" charset="0"/>
                <a:cs typeface="Times New Roman" panose="02020603050405020304" pitchFamily="18" charset="0"/>
              </a:rPr>
              <a:t> D</a:t>
            </a:r>
            <a:r>
              <a:rPr lang="en-US" baseline="-25000" dirty="0">
                <a:latin typeface="Times New Roman" panose="02020603050405020304" pitchFamily="18" charset="0"/>
                <a:cs typeface="Times New Roman" panose="02020603050405020304" pitchFamily="18" charset="0"/>
              </a:rPr>
              <a:t>2</a:t>
            </a:r>
          </a:p>
          <a:p>
            <a:pPr algn="just" eaLnBrk="1" hangingPunct="1">
              <a:lnSpc>
                <a:spcPct val="110000"/>
              </a:lnSpc>
              <a:spcBef>
                <a:spcPct val="30000"/>
              </a:spcBef>
            </a:pPr>
            <a:endParaRPr lang="en-US" baseline="-25000" dirty="0">
              <a:latin typeface="Times New Roman" panose="02020603050405020304" pitchFamily="18" charset="0"/>
              <a:cs typeface="Times New Roman" panose="02020603050405020304" pitchFamily="18" charset="0"/>
            </a:endParaRPr>
          </a:p>
          <a:p>
            <a:pPr algn="just" eaLnBrk="1" hangingPunct="1">
              <a:lnSpc>
                <a:spcPct val="110000"/>
              </a:lnSpc>
              <a:spcBef>
                <a:spcPct val="30000"/>
              </a:spcBef>
            </a:pPr>
            <a:endParaRPr lang="en-US" baseline="-25000" dirty="0">
              <a:latin typeface="Times New Roman" panose="02020603050405020304" pitchFamily="18" charset="0"/>
              <a:cs typeface="Times New Roman" panose="02020603050405020304" pitchFamily="18" charset="0"/>
            </a:endParaRPr>
          </a:p>
          <a:p>
            <a:pPr algn="just" eaLnBrk="1" hangingPunct="1">
              <a:lnSpc>
                <a:spcPct val="110000"/>
              </a:lnSpc>
              <a:spcBef>
                <a:spcPct val="30000"/>
              </a:spcBef>
            </a:pPr>
            <a:r>
              <a:rPr lang="en-US" baseline="-25000" dirty="0">
                <a:latin typeface="Times New Roman" panose="02020603050405020304" pitchFamily="18" charset="0"/>
                <a:cs typeface="Times New Roman" panose="02020603050405020304" pitchFamily="18" charset="0"/>
              </a:rPr>
              <a:t>Restriction</a:t>
            </a:r>
            <a:r>
              <a:rPr lang="en-US" dirty="0">
                <a:latin typeface="Times New Roman" panose="02020603050405020304" pitchFamily="18" charset="0"/>
                <a:cs typeface="Times New Roman" panose="02020603050405020304" pitchFamily="18" charset="0"/>
              </a:rPr>
              <a:t> of phosphorous and phosphate binders</a:t>
            </a:r>
          </a:p>
          <a:p>
            <a:pPr eaLnBrk="1" hangingPunct="1">
              <a:buFont typeface="Arial" charset="0"/>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6806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rtlCol="0">
            <a:normAutofit/>
          </a:bodyPr>
          <a:lstStyle/>
          <a:p>
            <a:pPr>
              <a:defRPr/>
            </a:pPr>
            <a:r>
              <a:rPr lang="en-US" sz="3600" dirty="0">
                <a:latin typeface="Times New Roman" panose="02020603050405020304" pitchFamily="18" charset="0"/>
                <a:cs typeface="Times New Roman" panose="02020603050405020304" pitchFamily="18" charset="0"/>
              </a:rPr>
              <a:t>Methods to reduce phosphate</a:t>
            </a:r>
            <a:endParaRPr lang="en-IN" sz="3600" dirty="0">
              <a:latin typeface="Times New Roman" panose="02020603050405020304" pitchFamily="18" charset="0"/>
              <a:cs typeface="Times New Roman" panose="02020603050405020304" pitchFamily="18" charset="0"/>
            </a:endParaRPr>
          </a:p>
        </p:txBody>
      </p:sp>
      <p:sp>
        <p:nvSpPr>
          <p:cNvPr id="41987" name="Content Placeholder 2"/>
          <p:cNvSpPr>
            <a:spLocks noGrp="1"/>
          </p:cNvSpPr>
          <p:nvPr>
            <p:ph idx="1"/>
          </p:nvPr>
        </p:nvSpPr>
        <p:spPr/>
        <p:txBody>
          <a:bodyPr/>
          <a:lstStyle/>
          <a:p>
            <a:pPr eaLnBrk="1" hangingPunct="1"/>
            <a:r>
              <a:rPr lang="en-IN" b="1" dirty="0">
                <a:latin typeface="Times New Roman" panose="02020603050405020304" pitchFamily="18" charset="0"/>
                <a:cs typeface="Times New Roman" panose="02020603050405020304" pitchFamily="18" charset="0"/>
              </a:rPr>
              <a:t>Dialysis- </a:t>
            </a:r>
            <a:r>
              <a:rPr lang="en-IN" dirty="0">
                <a:latin typeface="Times New Roman" panose="02020603050405020304" pitchFamily="18" charset="0"/>
                <a:cs typeface="Times New Roman" panose="02020603050405020304" pitchFamily="18" charset="0"/>
              </a:rPr>
              <a:t>The efficacy of dialysis in removing excess phosphate is limited</a:t>
            </a:r>
          </a:p>
          <a:p>
            <a:pPr eaLnBrk="1" hangingPunct="1"/>
            <a:endParaRPr lang="en-US" dirty="0">
              <a:latin typeface="Times New Roman" panose="02020603050405020304" pitchFamily="18" charset="0"/>
              <a:cs typeface="Times New Roman" panose="02020603050405020304" pitchFamily="18" charset="0"/>
            </a:endParaRPr>
          </a:p>
          <a:p>
            <a:pPr eaLnBrk="1" hangingPunct="1"/>
            <a:endParaRPr lang="en-US" dirty="0">
              <a:latin typeface="Times New Roman" panose="02020603050405020304" pitchFamily="18" charset="0"/>
              <a:cs typeface="Times New Roman" panose="02020603050405020304" pitchFamily="18" charset="0"/>
            </a:endParaRPr>
          </a:p>
          <a:p>
            <a:pPr eaLnBrk="1" hangingPunct="1"/>
            <a:endParaRPr lang="en-US" dirty="0">
              <a:latin typeface="Times New Roman" panose="02020603050405020304" pitchFamily="18" charset="0"/>
              <a:cs typeface="Times New Roman" panose="02020603050405020304" pitchFamily="18" charset="0"/>
            </a:endParaRPr>
          </a:p>
          <a:p>
            <a:pPr eaLnBrk="1" hangingPunct="1"/>
            <a:r>
              <a:rPr lang="en-US" dirty="0">
                <a:latin typeface="Times New Roman" panose="02020603050405020304" pitchFamily="18" charset="0"/>
                <a:cs typeface="Times New Roman" panose="02020603050405020304" pitchFamily="18" charset="0"/>
              </a:rPr>
              <a:t>Phosphate binding agents</a:t>
            </a:r>
            <a:endParaRPr lang="en-IN" dirty="0">
              <a:latin typeface="Times New Roman" panose="02020603050405020304" pitchFamily="18" charset="0"/>
              <a:cs typeface="Times New Roman" panose="02020603050405020304" pitchFamily="18" charset="0"/>
            </a:endParaRPr>
          </a:p>
          <a:p>
            <a:pPr eaLnBrk="1" hangingPunct="1"/>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21301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rtlCol="0">
            <a:normAutofit/>
          </a:bodyPr>
          <a:lstStyle/>
          <a:p>
            <a:pPr>
              <a:defRPr/>
            </a:pPr>
            <a:r>
              <a:rPr lang="en-US" sz="3600" dirty="0">
                <a:latin typeface="Times New Roman" panose="02020603050405020304" pitchFamily="18" charset="0"/>
                <a:cs typeface="Times New Roman" panose="02020603050405020304" pitchFamily="18" charset="0"/>
              </a:rPr>
              <a:t>Indications of growth hormone</a:t>
            </a:r>
            <a:endParaRPr lang="en-IN" sz="3600" dirty="0">
              <a:latin typeface="Times New Roman" panose="02020603050405020304" pitchFamily="18" charset="0"/>
              <a:cs typeface="Times New Roman" panose="02020603050405020304" pitchFamily="18" charset="0"/>
            </a:endParaRPr>
          </a:p>
        </p:txBody>
      </p:sp>
      <p:sp>
        <p:nvSpPr>
          <p:cNvPr id="54275" name="Content Placeholder 2"/>
          <p:cNvSpPr>
            <a:spLocks noGrp="1"/>
          </p:cNvSpPr>
          <p:nvPr>
            <p:ph idx="1"/>
          </p:nvPr>
        </p:nvSpPr>
        <p:spPr>
          <a:xfrm>
            <a:off x="2095500" y="1643063"/>
            <a:ext cx="8362950" cy="5072062"/>
          </a:xfrm>
        </p:spPr>
        <p:txBody>
          <a:bodyPr/>
          <a:lstStyle/>
          <a:p>
            <a:pPr eaLnBrk="1" hangingPunct="1">
              <a:buFont typeface="Arial" charset="0"/>
              <a:buNone/>
            </a:pPr>
            <a:r>
              <a:rPr lang="en-IN" sz="2400" dirty="0">
                <a:latin typeface="Times New Roman" panose="02020603050405020304" pitchFamily="18" charset="0"/>
                <a:cs typeface="Times New Roman" panose="02020603050405020304" pitchFamily="18" charset="0"/>
              </a:rPr>
              <a:t>   (a) Height for chronological age more negative than 2.0 SD; </a:t>
            </a:r>
          </a:p>
          <a:p>
            <a:pPr eaLnBrk="1" hangingPunct="1">
              <a:buFont typeface="Arial" charset="0"/>
              <a:buNone/>
            </a:pPr>
            <a:r>
              <a:rPr lang="en-IN" sz="2400" dirty="0">
                <a:latin typeface="Times New Roman" panose="02020603050405020304" pitchFamily="18" charset="0"/>
                <a:cs typeface="Times New Roman" panose="02020603050405020304" pitchFamily="18" charset="0"/>
              </a:rPr>
              <a:t>   (b) Height velocity for chronological age SD more negative than 2.0 SD;</a:t>
            </a:r>
          </a:p>
          <a:p>
            <a:pPr eaLnBrk="1" hangingPunct="1">
              <a:buFont typeface="Arial" charset="0"/>
              <a:buNone/>
            </a:pPr>
            <a:r>
              <a:rPr lang="en-IN" sz="2400" dirty="0">
                <a:latin typeface="Times New Roman" panose="02020603050405020304" pitchFamily="18" charset="0"/>
                <a:cs typeface="Times New Roman" panose="02020603050405020304" pitchFamily="18" charset="0"/>
              </a:rPr>
              <a:t>   (c) growth potential documented by open epiphysis;</a:t>
            </a:r>
          </a:p>
          <a:p>
            <a:pPr eaLnBrk="1" hangingPunct="1">
              <a:buFont typeface="Arial" charset="0"/>
              <a:buNone/>
            </a:pPr>
            <a:endParaRPr lang="en-IN" sz="2400" dirty="0">
              <a:latin typeface="Times New Roman" panose="02020603050405020304" pitchFamily="18" charset="0"/>
              <a:cs typeface="Times New Roman" panose="02020603050405020304" pitchFamily="18" charset="0"/>
            </a:endParaRPr>
          </a:p>
          <a:p>
            <a:pPr eaLnBrk="1" hangingPunct="1">
              <a:buFont typeface="Arial" charset="0"/>
              <a:buNone/>
            </a:pPr>
            <a:r>
              <a:rPr lang="en-IN" sz="2400" dirty="0">
                <a:latin typeface="Times New Roman" panose="02020603050405020304" pitchFamily="18" charset="0"/>
                <a:cs typeface="Times New Roman" panose="02020603050405020304" pitchFamily="18" charset="0"/>
              </a:rPr>
              <a:t>    </a:t>
            </a:r>
          </a:p>
        </p:txBody>
      </p:sp>
      <p:sp>
        <p:nvSpPr>
          <p:cNvPr id="4" name="مربع نص 4">
            <a:extLst>
              <a:ext uri="{FF2B5EF4-FFF2-40B4-BE49-F238E27FC236}">
                <a16:creationId xmlns:a16="http://schemas.microsoft.com/office/drawing/2014/main" id="{623F0156-2346-F760-3B1C-7DF3206425B1}"/>
              </a:ext>
            </a:extLst>
          </p:cNvPr>
          <p:cNvSpPr txBox="1"/>
          <p:nvPr/>
        </p:nvSpPr>
        <p:spPr>
          <a:xfrm>
            <a:off x="263346" y="6123543"/>
            <a:ext cx="2382872" cy="369332"/>
          </a:xfrm>
          <a:prstGeom prst="rect">
            <a:avLst/>
          </a:prstGeom>
          <a:noFill/>
          <a:ln>
            <a:solidFill>
              <a:schemeClr val="accent1"/>
            </a:solidFill>
          </a:ln>
        </p:spPr>
        <p:txBody>
          <a:bodyPr wrap="square" rtlCol="1">
            <a:spAutoFit/>
          </a:bodyPr>
          <a:lstStyle/>
          <a:p>
            <a:r>
              <a:rPr lang="en-US" dirty="0"/>
              <a:t> </a:t>
            </a:r>
            <a:r>
              <a:rPr lang="ar-JO" dirty="0"/>
              <a:t>الدكتورة ما بدها هاد السلايد </a:t>
            </a:r>
            <a:endParaRPr lang="en-US" dirty="0"/>
          </a:p>
        </p:txBody>
      </p:sp>
    </p:spTree>
    <p:extLst>
      <p:ext uri="{BB962C8B-B14F-4D97-AF65-F5344CB8AC3E}">
        <p14:creationId xmlns:p14="http://schemas.microsoft.com/office/powerpoint/2010/main" val="31316103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Content Placeholder 2"/>
          <p:cNvSpPr>
            <a:spLocks noGrp="1"/>
          </p:cNvSpPr>
          <p:nvPr>
            <p:ph idx="1"/>
          </p:nvPr>
        </p:nvSpPr>
        <p:spPr/>
        <p:txBody>
          <a:bodyPr/>
          <a:lstStyle/>
          <a:p>
            <a:pPr eaLnBrk="1" hangingPunct="1">
              <a:buFont typeface="Arial" charset="0"/>
              <a:buNone/>
            </a:pPr>
            <a:r>
              <a:rPr lang="en-IN" dirty="0">
                <a:latin typeface="Times New Roman" panose="02020603050405020304" pitchFamily="18" charset="0"/>
                <a:cs typeface="Times New Roman" panose="02020603050405020304" pitchFamily="18" charset="0"/>
              </a:rPr>
              <a:t>-Prior to the consideration of the use of </a:t>
            </a:r>
            <a:r>
              <a:rPr lang="en-IN" dirty="0" err="1">
                <a:latin typeface="Times New Roman" panose="02020603050405020304" pitchFamily="18" charset="0"/>
                <a:cs typeface="Times New Roman" panose="02020603050405020304" pitchFamily="18" charset="0"/>
              </a:rPr>
              <a:t>rhGH</a:t>
            </a:r>
            <a:r>
              <a:rPr lang="en-IN" dirty="0">
                <a:latin typeface="Times New Roman" panose="02020603050405020304" pitchFamily="18" charset="0"/>
                <a:cs typeface="Times New Roman" panose="02020603050405020304" pitchFamily="18" charset="0"/>
              </a:rPr>
              <a:t>, there should be correction of </a:t>
            </a:r>
          </a:p>
          <a:p>
            <a:pPr eaLnBrk="1" hangingPunct="1">
              <a:buFont typeface="Arial" charset="0"/>
              <a:buNone/>
            </a:pPr>
            <a:endParaRPr lang="en-IN" dirty="0">
              <a:latin typeface="Times New Roman" panose="02020603050405020304" pitchFamily="18" charset="0"/>
              <a:cs typeface="Times New Roman" panose="02020603050405020304" pitchFamily="18" charset="0"/>
            </a:endParaRPr>
          </a:p>
          <a:p>
            <a:pPr eaLnBrk="1" hangingPunct="1">
              <a:buFont typeface="Arial" charset="0"/>
              <a:buNone/>
            </a:pPr>
            <a:r>
              <a:rPr lang="en-IN" dirty="0">
                <a:latin typeface="Times New Roman" panose="02020603050405020304" pitchFamily="18" charset="0"/>
                <a:cs typeface="Times New Roman" panose="02020603050405020304" pitchFamily="18" charset="0"/>
              </a:rPr>
              <a:t>   (a) insufficient intake of energy, protein and other nutrients;</a:t>
            </a:r>
          </a:p>
          <a:p>
            <a:pPr eaLnBrk="1" hangingPunct="1">
              <a:buFont typeface="Arial" charset="0"/>
              <a:buNone/>
            </a:pPr>
            <a:r>
              <a:rPr lang="en-IN" dirty="0">
                <a:latin typeface="Times New Roman" panose="02020603050405020304" pitchFamily="18" charset="0"/>
                <a:cs typeface="Times New Roman" panose="02020603050405020304" pitchFamily="18" charset="0"/>
              </a:rPr>
              <a:t>   (b) acidosis; </a:t>
            </a:r>
          </a:p>
          <a:p>
            <a:pPr eaLnBrk="1" hangingPunct="1">
              <a:buFont typeface="Arial" charset="0"/>
              <a:buNone/>
            </a:pPr>
            <a:r>
              <a:rPr lang="en-IN" dirty="0">
                <a:latin typeface="Times New Roman" panose="02020603050405020304" pitchFamily="18" charset="0"/>
                <a:cs typeface="Times New Roman" panose="02020603050405020304" pitchFamily="18" charset="0"/>
              </a:rPr>
              <a:t>   (c) hyperphosphatemia </a:t>
            </a:r>
          </a:p>
          <a:p>
            <a:pPr eaLnBrk="1" hangingPunct="1">
              <a:buFont typeface="Arial" charset="0"/>
              <a:buNone/>
            </a:pPr>
            <a:r>
              <a:rPr lang="en-IN" dirty="0">
                <a:latin typeface="Times New Roman" panose="02020603050405020304" pitchFamily="18" charset="0"/>
                <a:cs typeface="Times New Roman" panose="02020603050405020304" pitchFamily="18" charset="0"/>
              </a:rPr>
              <a:t>   (d) 2° HPT</a:t>
            </a:r>
          </a:p>
          <a:p>
            <a:pPr eaLnBrk="1" hangingPunct="1"/>
            <a:endParaRPr lang="en-IN" dirty="0">
              <a:latin typeface="Times New Roman" panose="02020603050405020304" pitchFamily="18" charset="0"/>
              <a:cs typeface="Times New Roman" panose="02020603050405020304" pitchFamily="18" charset="0"/>
            </a:endParaRPr>
          </a:p>
        </p:txBody>
      </p:sp>
      <p:sp>
        <p:nvSpPr>
          <p:cNvPr id="5" name="Title 4">
            <a:extLst>
              <a:ext uri="{FF2B5EF4-FFF2-40B4-BE49-F238E27FC236}">
                <a16:creationId xmlns:a16="http://schemas.microsoft.com/office/drawing/2014/main" id="{6C632DAE-6DBC-EBC0-C880-975994B97130}"/>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4212416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endParaRPr lang="en-IN" dirty="0"/>
          </a:p>
        </p:txBody>
      </p:sp>
      <p:pic>
        <p:nvPicPr>
          <p:cNvPr id="4099" name="Picture 2"/>
          <p:cNvPicPr>
            <a:picLocks noGrp="1" noChangeAspect="1" noChangeArrowheads="1"/>
          </p:cNvPicPr>
          <p:nvPr>
            <p:ph idx="1"/>
          </p:nvPr>
        </p:nvPicPr>
        <p:blipFill>
          <a:blip r:embed="rId2" cstate="print"/>
          <a:srcRect/>
          <a:stretch>
            <a:fillRect/>
          </a:stretch>
        </p:blipFill>
        <p:spPr>
          <a:xfrm>
            <a:off x="4124738" y="103119"/>
            <a:ext cx="7909271" cy="5821223"/>
          </a:xfrm>
        </p:spPr>
      </p:pic>
      <p:sp>
        <p:nvSpPr>
          <p:cNvPr id="3" name="TextBox 2">
            <a:extLst>
              <a:ext uri="{FF2B5EF4-FFF2-40B4-BE49-F238E27FC236}">
                <a16:creationId xmlns:a16="http://schemas.microsoft.com/office/drawing/2014/main" id="{9DA56858-640A-23B9-2107-97DE23583F2A}"/>
              </a:ext>
            </a:extLst>
          </p:cNvPr>
          <p:cNvSpPr txBox="1"/>
          <p:nvPr/>
        </p:nvSpPr>
        <p:spPr>
          <a:xfrm>
            <a:off x="403568" y="1912938"/>
            <a:ext cx="2700753" cy="369332"/>
          </a:xfrm>
          <a:prstGeom prst="rect">
            <a:avLst/>
          </a:prstGeom>
          <a:noFill/>
        </p:spPr>
        <p:txBody>
          <a:bodyPr wrap="square">
            <a:spAutoFit/>
          </a:bodyPr>
          <a:lstStyle/>
          <a:p>
            <a:r>
              <a:rPr lang="en-US" dirty="0"/>
              <a:t>Stage 1: mild</a:t>
            </a:r>
          </a:p>
        </p:txBody>
      </p:sp>
      <p:sp>
        <p:nvSpPr>
          <p:cNvPr id="4" name="TextBox 3">
            <a:extLst>
              <a:ext uri="{FF2B5EF4-FFF2-40B4-BE49-F238E27FC236}">
                <a16:creationId xmlns:a16="http://schemas.microsoft.com/office/drawing/2014/main" id="{2F8CA5AD-CE0B-1EA2-B232-B6263A65B7BF}"/>
              </a:ext>
            </a:extLst>
          </p:cNvPr>
          <p:cNvSpPr txBox="1"/>
          <p:nvPr/>
        </p:nvSpPr>
        <p:spPr>
          <a:xfrm>
            <a:off x="403568" y="2392882"/>
            <a:ext cx="2448962" cy="369332"/>
          </a:xfrm>
          <a:prstGeom prst="rect">
            <a:avLst/>
          </a:prstGeom>
          <a:noFill/>
        </p:spPr>
        <p:txBody>
          <a:bodyPr wrap="square">
            <a:spAutoFit/>
          </a:bodyPr>
          <a:lstStyle/>
          <a:p>
            <a:r>
              <a:rPr lang="en-US" dirty="0"/>
              <a:t> stage 2and3 : moderate</a:t>
            </a:r>
          </a:p>
        </p:txBody>
      </p:sp>
      <p:sp>
        <p:nvSpPr>
          <p:cNvPr id="5" name="TextBox 4">
            <a:extLst>
              <a:ext uri="{FF2B5EF4-FFF2-40B4-BE49-F238E27FC236}">
                <a16:creationId xmlns:a16="http://schemas.microsoft.com/office/drawing/2014/main" id="{A258B32A-4ECF-CE84-605D-D16F5B67FAE2}"/>
              </a:ext>
            </a:extLst>
          </p:cNvPr>
          <p:cNvSpPr txBox="1"/>
          <p:nvPr/>
        </p:nvSpPr>
        <p:spPr>
          <a:xfrm>
            <a:off x="403568" y="2952787"/>
            <a:ext cx="2528475" cy="369332"/>
          </a:xfrm>
          <a:prstGeom prst="rect">
            <a:avLst/>
          </a:prstGeom>
          <a:noFill/>
        </p:spPr>
        <p:txBody>
          <a:bodyPr wrap="square">
            <a:spAutoFit/>
          </a:bodyPr>
          <a:lstStyle/>
          <a:p>
            <a:r>
              <a:rPr lang="en-US" dirty="0"/>
              <a:t>Stage 4and5 : severe</a:t>
            </a:r>
          </a:p>
        </p:txBody>
      </p:sp>
      <p:sp>
        <p:nvSpPr>
          <p:cNvPr id="6" name="TextBox 5">
            <a:extLst>
              <a:ext uri="{FF2B5EF4-FFF2-40B4-BE49-F238E27FC236}">
                <a16:creationId xmlns:a16="http://schemas.microsoft.com/office/drawing/2014/main" id="{9DEA9349-51F3-2431-718D-5F68F61E3E9B}"/>
              </a:ext>
            </a:extLst>
          </p:cNvPr>
          <p:cNvSpPr txBox="1"/>
          <p:nvPr/>
        </p:nvSpPr>
        <p:spPr>
          <a:xfrm>
            <a:off x="489706" y="3535882"/>
            <a:ext cx="2528475" cy="923330"/>
          </a:xfrm>
          <a:prstGeom prst="rect">
            <a:avLst/>
          </a:prstGeom>
          <a:noFill/>
        </p:spPr>
        <p:txBody>
          <a:bodyPr wrap="square">
            <a:spAutoFit/>
          </a:bodyPr>
          <a:lstStyle/>
          <a:p>
            <a:r>
              <a:rPr lang="en-US" dirty="0"/>
              <a:t>Stage 3 </a:t>
            </a:r>
            <a:r>
              <a:rPr lang="en-US" dirty="0" err="1"/>
              <a:t>devided</a:t>
            </a:r>
            <a:r>
              <a:rPr lang="en-US" dirty="0"/>
              <a:t> to:</a:t>
            </a:r>
          </a:p>
          <a:p>
            <a:r>
              <a:rPr lang="en-US" dirty="0"/>
              <a:t>Stage 3A: 45-59</a:t>
            </a:r>
          </a:p>
          <a:p>
            <a:r>
              <a:rPr lang="en-US" dirty="0"/>
              <a:t>Stage 3B: 30-45</a:t>
            </a:r>
          </a:p>
        </p:txBody>
      </p:sp>
      <p:sp>
        <p:nvSpPr>
          <p:cNvPr id="7" name="TextBox 6">
            <a:extLst>
              <a:ext uri="{FF2B5EF4-FFF2-40B4-BE49-F238E27FC236}">
                <a16:creationId xmlns:a16="http://schemas.microsoft.com/office/drawing/2014/main" id="{A6A119C9-83E9-3DEE-3706-769AA5D325F1}"/>
              </a:ext>
            </a:extLst>
          </p:cNvPr>
          <p:cNvSpPr txBox="1"/>
          <p:nvPr/>
        </p:nvSpPr>
        <p:spPr>
          <a:xfrm>
            <a:off x="403568" y="4575731"/>
            <a:ext cx="3651598" cy="923330"/>
          </a:xfrm>
          <a:prstGeom prst="rect">
            <a:avLst/>
          </a:prstGeom>
          <a:noFill/>
        </p:spPr>
        <p:txBody>
          <a:bodyPr wrap="square">
            <a:spAutoFit/>
          </a:bodyPr>
          <a:lstStyle/>
          <a:p>
            <a:r>
              <a:rPr lang="en-US" dirty="0"/>
              <a:t>Stage 5: end stage renal failure ,the patient needs renal replacement therapy ( </a:t>
            </a:r>
            <a:r>
              <a:rPr lang="en-US" dirty="0" err="1"/>
              <a:t>dyalesis</a:t>
            </a:r>
            <a:r>
              <a:rPr lang="en-US" dirty="0"/>
              <a:t> or transplantation)</a:t>
            </a:r>
          </a:p>
        </p:txBody>
      </p:sp>
      <p:sp>
        <p:nvSpPr>
          <p:cNvPr id="8" name="TextBox 7">
            <a:extLst>
              <a:ext uri="{FF2B5EF4-FFF2-40B4-BE49-F238E27FC236}">
                <a16:creationId xmlns:a16="http://schemas.microsoft.com/office/drawing/2014/main" id="{0FB38475-1577-A1F8-2E64-8D67F5CEEC73}"/>
              </a:ext>
            </a:extLst>
          </p:cNvPr>
          <p:cNvSpPr txBox="1"/>
          <p:nvPr/>
        </p:nvSpPr>
        <p:spPr>
          <a:xfrm>
            <a:off x="267322" y="5647257"/>
            <a:ext cx="3787844" cy="923330"/>
          </a:xfrm>
          <a:prstGeom prst="rect">
            <a:avLst/>
          </a:prstGeom>
          <a:noFill/>
        </p:spPr>
        <p:txBody>
          <a:bodyPr wrap="square">
            <a:spAutoFit/>
          </a:bodyPr>
          <a:lstStyle/>
          <a:p>
            <a:r>
              <a:rPr lang="en-US" dirty="0"/>
              <a:t>End stage renal failure:</a:t>
            </a:r>
          </a:p>
          <a:p>
            <a:r>
              <a:rPr lang="en-US" dirty="0"/>
              <a:t>Patient with stage 5 CKD or unable to sustained life without  </a:t>
            </a:r>
            <a:r>
              <a:rPr lang="en-US" b="0" i="0" dirty="0">
                <a:solidFill>
                  <a:srgbClr val="202124"/>
                </a:solidFill>
                <a:effectLst/>
                <a:latin typeface="Google Sans"/>
              </a:rPr>
              <a:t>RRT.</a:t>
            </a:r>
            <a:endParaRPr lang="en-US" dirty="0"/>
          </a:p>
        </p:txBody>
      </p:sp>
    </p:spTree>
    <p:extLst>
      <p:ext uri="{BB962C8B-B14F-4D97-AF65-F5344CB8AC3E}">
        <p14:creationId xmlns:p14="http://schemas.microsoft.com/office/powerpoint/2010/main" val="2133872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lnRef>
          <a:fillRef idx="1">
            <a:schemeClr val="lt1"/>
          </a:fillRef>
          <a:effectRef idx="0">
            <a:schemeClr val="dk1"/>
          </a:effectRef>
          <a:fontRef idx="minor">
            <a:schemeClr val="dk1"/>
          </a:fontRef>
        </p:style>
        <p:txBody>
          <a:bodyPr rtlCol="0">
            <a:normAutofit/>
          </a:bodyPr>
          <a:lstStyle/>
          <a:p>
            <a:pPr>
              <a:defRPr/>
            </a:pPr>
            <a:r>
              <a:rPr lang="en-IN" sz="3100" b="1" dirty="0">
                <a:latin typeface="Times New Roman" panose="02020603050405020304" pitchFamily="18" charset="0"/>
                <a:cs typeface="Times New Roman" panose="02020603050405020304" pitchFamily="18" charset="0"/>
              </a:rPr>
              <a:t>Equations Predicting GFR</a:t>
            </a:r>
            <a:endParaRPr lang="en-IN" dirty="0">
              <a:latin typeface="Times New Roman" panose="02020603050405020304" pitchFamily="18" charset="0"/>
              <a:cs typeface="Times New Roman" panose="02020603050405020304" pitchFamily="18" charset="0"/>
            </a:endParaRPr>
          </a:p>
        </p:txBody>
      </p:sp>
      <p:sp>
        <p:nvSpPr>
          <p:cNvPr id="8195" name="Content Placeholder 2"/>
          <p:cNvSpPr>
            <a:spLocks noGrp="1"/>
          </p:cNvSpPr>
          <p:nvPr>
            <p:ph idx="1"/>
          </p:nvPr>
        </p:nvSpPr>
        <p:spPr/>
        <p:txBody>
          <a:bodyPr/>
          <a:lstStyle/>
          <a:p>
            <a:pPr eaLnBrk="1" hangingPunct="1"/>
            <a:r>
              <a:rPr lang="en-IN" dirty="0">
                <a:latin typeface="Times New Roman" panose="02020603050405020304" pitchFamily="18" charset="0"/>
                <a:cs typeface="Times New Roman" panose="02020603050405020304" pitchFamily="18" charset="0"/>
              </a:rPr>
              <a:t>Schwartz formula -the most widely accepted and used equation in practice</a:t>
            </a:r>
          </a:p>
          <a:p>
            <a:pPr eaLnBrk="1" hangingPunct="1"/>
            <a:endParaRPr lang="en-US" dirty="0">
              <a:latin typeface="Comic Sans MS" pitchFamily="66" charset="0"/>
            </a:endParaRPr>
          </a:p>
          <a:p>
            <a:pPr eaLnBrk="1" hangingPunct="1"/>
            <a:endParaRPr lang="en-US" dirty="0">
              <a:latin typeface="Comic Sans MS" pitchFamily="66" charset="0"/>
            </a:endParaRPr>
          </a:p>
          <a:p>
            <a:pPr eaLnBrk="1" hangingPunct="1"/>
            <a:endParaRPr lang="en-IN" dirty="0">
              <a:latin typeface="Comic Sans MS" pitchFamily="66" charset="0"/>
            </a:endParaRPr>
          </a:p>
        </p:txBody>
      </p:sp>
      <p:pic>
        <p:nvPicPr>
          <p:cNvPr id="8196" name="Picture 2"/>
          <p:cNvPicPr>
            <a:picLocks noChangeAspect="1" noChangeArrowheads="1"/>
          </p:cNvPicPr>
          <p:nvPr/>
        </p:nvPicPr>
        <p:blipFill>
          <a:blip r:embed="rId2" cstate="print"/>
          <a:srcRect/>
          <a:stretch>
            <a:fillRect/>
          </a:stretch>
        </p:blipFill>
        <p:spPr bwMode="auto">
          <a:xfrm>
            <a:off x="2095500" y="2982464"/>
            <a:ext cx="8001000" cy="3429000"/>
          </a:xfrm>
          <a:prstGeom prst="rect">
            <a:avLst/>
          </a:prstGeom>
          <a:noFill/>
          <a:ln w="9525">
            <a:noFill/>
            <a:miter lim="800000"/>
            <a:headEnd/>
            <a:tailEnd/>
          </a:ln>
        </p:spPr>
      </p:pic>
      <p:sp>
        <p:nvSpPr>
          <p:cNvPr id="5" name="مربع نص 4">
            <a:extLst>
              <a:ext uri="{FF2B5EF4-FFF2-40B4-BE49-F238E27FC236}">
                <a16:creationId xmlns:a16="http://schemas.microsoft.com/office/drawing/2014/main" id="{CB3828FC-4173-8AF1-199A-D8F48277087D}"/>
              </a:ext>
            </a:extLst>
          </p:cNvPr>
          <p:cNvSpPr txBox="1"/>
          <p:nvPr/>
        </p:nvSpPr>
        <p:spPr>
          <a:xfrm>
            <a:off x="2394505" y="2291424"/>
            <a:ext cx="3817452" cy="369332"/>
          </a:xfrm>
          <a:prstGeom prst="rect">
            <a:avLst/>
          </a:prstGeom>
          <a:noFill/>
          <a:ln>
            <a:solidFill>
              <a:schemeClr val="accent1"/>
            </a:solidFill>
          </a:ln>
        </p:spPr>
        <p:txBody>
          <a:bodyPr wrap="square" rtlCol="1">
            <a:spAutoFit/>
          </a:bodyPr>
          <a:lstStyle/>
          <a:p>
            <a:r>
              <a:rPr lang="en-US" b="0" i="0">
                <a:solidFill>
                  <a:srgbClr val="040C28"/>
                </a:solidFill>
                <a:effectLst/>
                <a:latin typeface="Google Sans"/>
              </a:rPr>
              <a:t>eGFR = k x (height in cm) ÷ serum Cr</a:t>
            </a:r>
            <a:endParaRPr lang="ar-JO" dirty="0"/>
          </a:p>
        </p:txBody>
      </p:sp>
      <p:sp>
        <p:nvSpPr>
          <p:cNvPr id="6" name="مربع نص 4">
            <a:extLst>
              <a:ext uri="{FF2B5EF4-FFF2-40B4-BE49-F238E27FC236}">
                <a16:creationId xmlns:a16="http://schemas.microsoft.com/office/drawing/2014/main" id="{DCA10614-779E-8A06-A1C4-D41BEDA4C11E}"/>
              </a:ext>
            </a:extLst>
          </p:cNvPr>
          <p:cNvSpPr txBox="1"/>
          <p:nvPr/>
        </p:nvSpPr>
        <p:spPr>
          <a:xfrm>
            <a:off x="6443045" y="2292426"/>
            <a:ext cx="4330972" cy="369332"/>
          </a:xfrm>
          <a:prstGeom prst="rect">
            <a:avLst/>
          </a:prstGeom>
          <a:noFill/>
          <a:ln>
            <a:solidFill>
              <a:schemeClr val="accent1"/>
            </a:solidFill>
          </a:ln>
        </p:spPr>
        <p:txBody>
          <a:bodyPr wrap="square" rtlCol="1">
            <a:spAutoFit/>
          </a:bodyPr>
          <a:lstStyle/>
          <a:p>
            <a:r>
              <a:rPr lang="en-US" b="0" i="0" dirty="0">
                <a:solidFill>
                  <a:srgbClr val="040C28"/>
                </a:solidFill>
                <a:effectLst/>
                <a:latin typeface="Google Sans"/>
              </a:rPr>
              <a:t>K= constant</a:t>
            </a:r>
            <a:r>
              <a:rPr lang="en-US" dirty="0">
                <a:solidFill>
                  <a:srgbClr val="040C28"/>
                </a:solidFill>
                <a:latin typeface="Google Sans"/>
              </a:rPr>
              <a:t>, It varies by age and gender</a:t>
            </a:r>
            <a:endParaRPr lang="ar-JO" dirty="0"/>
          </a:p>
        </p:txBody>
      </p:sp>
      <p:sp>
        <p:nvSpPr>
          <p:cNvPr id="7" name="مربع نص 4">
            <a:extLst>
              <a:ext uri="{FF2B5EF4-FFF2-40B4-BE49-F238E27FC236}">
                <a16:creationId xmlns:a16="http://schemas.microsoft.com/office/drawing/2014/main" id="{E06CC47D-89BE-F0DA-C56C-F3B16C606CAE}"/>
              </a:ext>
            </a:extLst>
          </p:cNvPr>
          <p:cNvSpPr txBox="1"/>
          <p:nvPr/>
        </p:nvSpPr>
        <p:spPr>
          <a:xfrm>
            <a:off x="10257182" y="2844124"/>
            <a:ext cx="1771233" cy="923330"/>
          </a:xfrm>
          <a:prstGeom prst="rect">
            <a:avLst/>
          </a:prstGeom>
          <a:noFill/>
          <a:ln>
            <a:solidFill>
              <a:schemeClr val="accent1"/>
            </a:solidFill>
          </a:ln>
        </p:spPr>
        <p:txBody>
          <a:bodyPr wrap="square" rtlCol="1">
            <a:spAutoFit/>
          </a:bodyPr>
          <a:lstStyle/>
          <a:p>
            <a:r>
              <a:rPr lang="ar-JO" dirty="0">
                <a:solidFill>
                  <a:srgbClr val="040C28"/>
                </a:solidFill>
                <a:latin typeface="Google Sans"/>
              </a:rPr>
              <a:t>وحدة </a:t>
            </a:r>
            <a:r>
              <a:rPr lang="en-US" dirty="0">
                <a:solidFill>
                  <a:srgbClr val="040C28"/>
                </a:solidFill>
                <a:latin typeface="Google Sans"/>
              </a:rPr>
              <a:t> </a:t>
            </a:r>
            <a:r>
              <a:rPr lang="en-US" dirty="0" err="1">
                <a:solidFill>
                  <a:srgbClr val="040C28"/>
                </a:solidFill>
                <a:latin typeface="Google Sans"/>
              </a:rPr>
              <a:t>GFr</a:t>
            </a:r>
            <a:r>
              <a:rPr lang="en-US" dirty="0">
                <a:solidFill>
                  <a:srgbClr val="040C28"/>
                </a:solidFill>
                <a:latin typeface="Google Sans"/>
              </a:rPr>
              <a:t> </a:t>
            </a:r>
            <a:r>
              <a:rPr lang="ar-JO" dirty="0">
                <a:solidFill>
                  <a:srgbClr val="040C28"/>
                </a:solidFill>
                <a:latin typeface="Google Sans"/>
              </a:rPr>
              <a:t>مهمة وهي :</a:t>
            </a:r>
          </a:p>
          <a:p>
            <a:r>
              <a:rPr lang="en-US" b="0" i="0" dirty="0">
                <a:solidFill>
                  <a:srgbClr val="040C28"/>
                </a:solidFill>
                <a:effectLst/>
                <a:latin typeface="Google Sans"/>
              </a:rPr>
              <a:t>mL/min/1.73 m</a:t>
            </a:r>
            <a:r>
              <a:rPr lang="en-US" b="0" i="0" baseline="30000" dirty="0">
                <a:solidFill>
                  <a:srgbClr val="040C28"/>
                </a:solidFill>
                <a:effectLst/>
                <a:latin typeface="Google Sans"/>
              </a:rPr>
              <a:t>2</a:t>
            </a:r>
            <a:r>
              <a:rPr lang="en-US" b="0" i="0" dirty="0">
                <a:solidFill>
                  <a:srgbClr val="4D5156"/>
                </a:solidFill>
                <a:effectLst/>
                <a:latin typeface="Google Sans"/>
              </a:rPr>
              <a:t>.</a:t>
            </a:r>
            <a:endParaRPr lang="en-US" dirty="0">
              <a:solidFill>
                <a:srgbClr val="040C28"/>
              </a:solidFill>
              <a:latin typeface="Google Sans"/>
            </a:endParaRPr>
          </a:p>
        </p:txBody>
      </p:sp>
    </p:spTree>
    <p:extLst>
      <p:ext uri="{BB962C8B-B14F-4D97-AF65-F5344CB8AC3E}">
        <p14:creationId xmlns:p14="http://schemas.microsoft.com/office/powerpoint/2010/main" val="427209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8143" y="812805"/>
            <a:ext cx="9732069" cy="1727231"/>
          </a:xfrm>
        </p:spPr>
        <p:txBody>
          <a:bodyPr>
            <a:normAutofit/>
          </a:bodyPr>
          <a:lstStyle/>
          <a:p>
            <a:r>
              <a:rPr lang="en-US" dirty="0">
                <a:latin typeface="Times New Roman" panose="02020603050405020304" pitchFamily="18" charset="0"/>
                <a:cs typeface="Times New Roman" panose="02020603050405020304" pitchFamily="18" charset="0"/>
              </a:rPr>
              <a:t>Normal GFR in children and young adults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90136605"/>
              </p:ext>
            </p:extLst>
          </p:nvPr>
        </p:nvGraphicFramePr>
        <p:xfrm>
          <a:off x="1451428" y="2385500"/>
          <a:ext cx="9289144" cy="3928218"/>
        </p:xfrm>
        <a:graphic>
          <a:graphicData uri="http://schemas.openxmlformats.org/drawingml/2006/table">
            <a:tbl>
              <a:tblPr firstRow="1" bandRow="1">
                <a:tableStyleId>{5C22544A-7EE6-4342-B048-85BDC9FD1C3A}</a:tableStyleId>
              </a:tblPr>
              <a:tblGrid>
                <a:gridCol w="4644572">
                  <a:extLst>
                    <a:ext uri="{9D8B030D-6E8A-4147-A177-3AD203B41FA5}">
                      <a16:colId xmlns:a16="http://schemas.microsoft.com/office/drawing/2014/main" val="20000"/>
                    </a:ext>
                  </a:extLst>
                </a:gridCol>
                <a:gridCol w="4644572">
                  <a:extLst>
                    <a:ext uri="{9D8B030D-6E8A-4147-A177-3AD203B41FA5}">
                      <a16:colId xmlns:a16="http://schemas.microsoft.com/office/drawing/2014/main" val="20001"/>
                    </a:ext>
                  </a:extLst>
                </a:gridCol>
              </a:tblGrid>
              <a:tr h="561174">
                <a:tc>
                  <a:txBody>
                    <a:bodyPr/>
                    <a:lstStyle/>
                    <a:p>
                      <a:pPr algn="ctr"/>
                      <a:r>
                        <a:rPr lang="en-US" dirty="0"/>
                        <a:t>Age (Gender)</a:t>
                      </a:r>
                    </a:p>
                  </a:txBody>
                  <a:tcPr/>
                </a:tc>
                <a:tc>
                  <a:txBody>
                    <a:bodyPr/>
                    <a:lstStyle/>
                    <a:p>
                      <a:pPr algn="ctr"/>
                      <a:r>
                        <a:rPr lang="en-US" dirty="0"/>
                        <a:t>Mean GFR ± S.D</a:t>
                      </a:r>
                      <a:r>
                        <a:rPr lang="en-US" baseline="0" dirty="0"/>
                        <a:t> ml/min/1.73 m</a:t>
                      </a:r>
                      <a:r>
                        <a:rPr lang="en-US" baseline="30000" dirty="0"/>
                        <a:t>2</a:t>
                      </a:r>
                    </a:p>
                  </a:txBody>
                  <a:tcPr/>
                </a:tc>
                <a:extLst>
                  <a:ext uri="{0D108BD9-81ED-4DB2-BD59-A6C34878D82A}">
                    <a16:rowId xmlns:a16="http://schemas.microsoft.com/office/drawing/2014/main" val="10000"/>
                  </a:ext>
                </a:extLst>
              </a:tr>
              <a:tr h="561174">
                <a:tc>
                  <a:txBody>
                    <a:bodyPr/>
                    <a:lstStyle/>
                    <a:p>
                      <a:r>
                        <a:rPr lang="en-US" dirty="0">
                          <a:solidFill>
                            <a:srgbClr val="FF0000"/>
                          </a:solidFill>
                        </a:rPr>
                        <a:t>1 week (males &amp; females)</a:t>
                      </a:r>
                    </a:p>
                  </a:txBody>
                  <a:tcPr/>
                </a:tc>
                <a:tc>
                  <a:txBody>
                    <a:bodyPr/>
                    <a:lstStyle/>
                    <a:p>
                      <a:pPr algn="ctr"/>
                      <a:r>
                        <a:rPr lang="en-US" dirty="0">
                          <a:solidFill>
                            <a:srgbClr val="FF0000"/>
                          </a:solidFill>
                        </a:rPr>
                        <a:t>40.6 ± 14.8</a:t>
                      </a:r>
                    </a:p>
                  </a:txBody>
                  <a:tcPr/>
                </a:tc>
                <a:extLst>
                  <a:ext uri="{0D108BD9-81ED-4DB2-BD59-A6C34878D82A}">
                    <a16:rowId xmlns:a16="http://schemas.microsoft.com/office/drawing/2014/main" val="10001"/>
                  </a:ext>
                </a:extLst>
              </a:tr>
              <a:tr h="561174">
                <a:tc>
                  <a:txBody>
                    <a:bodyPr/>
                    <a:lstStyle/>
                    <a:p>
                      <a:r>
                        <a:rPr lang="en-US" dirty="0">
                          <a:solidFill>
                            <a:srgbClr val="FF0000"/>
                          </a:solidFill>
                        </a:rPr>
                        <a:t>2-8 weeks (males and females)</a:t>
                      </a:r>
                    </a:p>
                  </a:txBody>
                  <a:tcPr/>
                </a:tc>
                <a:tc>
                  <a:txBody>
                    <a:bodyPr/>
                    <a:lstStyle/>
                    <a:p>
                      <a:pPr algn="ctr"/>
                      <a:r>
                        <a:rPr lang="en-US" dirty="0">
                          <a:solidFill>
                            <a:srgbClr val="FF0000"/>
                          </a:solidFill>
                        </a:rPr>
                        <a:t>65.8 ± 24.8</a:t>
                      </a:r>
                    </a:p>
                  </a:txBody>
                  <a:tcPr/>
                </a:tc>
                <a:extLst>
                  <a:ext uri="{0D108BD9-81ED-4DB2-BD59-A6C34878D82A}">
                    <a16:rowId xmlns:a16="http://schemas.microsoft.com/office/drawing/2014/main" val="10002"/>
                  </a:ext>
                </a:extLst>
              </a:tr>
              <a:tr h="561174">
                <a:tc>
                  <a:txBody>
                    <a:bodyPr/>
                    <a:lstStyle/>
                    <a:p>
                      <a:r>
                        <a:rPr lang="en-US" dirty="0">
                          <a:solidFill>
                            <a:srgbClr val="FF0000"/>
                          </a:solidFill>
                        </a:rPr>
                        <a:t>&gt; 8 weeks (males</a:t>
                      </a:r>
                      <a:r>
                        <a:rPr lang="en-US" baseline="0" dirty="0">
                          <a:solidFill>
                            <a:srgbClr val="FF0000"/>
                          </a:solidFill>
                        </a:rPr>
                        <a:t> and females)</a:t>
                      </a:r>
                      <a:endParaRPr lang="en-US" dirty="0">
                        <a:solidFill>
                          <a:srgbClr val="FF0000"/>
                        </a:solidFill>
                      </a:endParaRPr>
                    </a:p>
                  </a:txBody>
                  <a:tcPr/>
                </a:tc>
                <a:tc>
                  <a:txBody>
                    <a:bodyPr/>
                    <a:lstStyle/>
                    <a:p>
                      <a:pPr algn="ctr"/>
                      <a:r>
                        <a:rPr lang="en-US" dirty="0">
                          <a:solidFill>
                            <a:srgbClr val="FF0000"/>
                          </a:solidFill>
                        </a:rPr>
                        <a:t>95.7 ± 21.7</a:t>
                      </a:r>
                    </a:p>
                  </a:txBody>
                  <a:tcPr/>
                </a:tc>
                <a:extLst>
                  <a:ext uri="{0D108BD9-81ED-4DB2-BD59-A6C34878D82A}">
                    <a16:rowId xmlns:a16="http://schemas.microsoft.com/office/drawing/2014/main" val="10003"/>
                  </a:ext>
                </a:extLst>
              </a:tr>
              <a:tr h="561174">
                <a:tc>
                  <a:txBody>
                    <a:bodyPr/>
                    <a:lstStyle/>
                    <a:p>
                      <a:r>
                        <a:rPr lang="en-US" dirty="0"/>
                        <a:t>2-12 years (males and females)</a:t>
                      </a:r>
                    </a:p>
                  </a:txBody>
                  <a:tcPr/>
                </a:tc>
                <a:tc>
                  <a:txBody>
                    <a:bodyPr/>
                    <a:lstStyle/>
                    <a:p>
                      <a:pPr algn="ctr"/>
                      <a:r>
                        <a:rPr lang="en-US" dirty="0"/>
                        <a:t>133 ± 27</a:t>
                      </a:r>
                    </a:p>
                  </a:txBody>
                  <a:tcPr/>
                </a:tc>
                <a:extLst>
                  <a:ext uri="{0D108BD9-81ED-4DB2-BD59-A6C34878D82A}">
                    <a16:rowId xmlns:a16="http://schemas.microsoft.com/office/drawing/2014/main" val="10004"/>
                  </a:ext>
                </a:extLst>
              </a:tr>
              <a:tr h="561174">
                <a:tc>
                  <a:txBody>
                    <a:bodyPr/>
                    <a:lstStyle/>
                    <a:p>
                      <a:r>
                        <a:rPr lang="en-US" dirty="0"/>
                        <a:t>13-21</a:t>
                      </a:r>
                      <a:r>
                        <a:rPr lang="en-US" baseline="0" dirty="0"/>
                        <a:t> years (males)</a:t>
                      </a:r>
                      <a:endParaRPr lang="en-US" dirty="0"/>
                    </a:p>
                  </a:txBody>
                  <a:tcPr/>
                </a:tc>
                <a:tc>
                  <a:txBody>
                    <a:bodyPr/>
                    <a:lstStyle/>
                    <a:p>
                      <a:pPr algn="ctr"/>
                      <a:r>
                        <a:rPr lang="en-US" dirty="0"/>
                        <a:t>140 ± 30</a:t>
                      </a:r>
                    </a:p>
                  </a:txBody>
                  <a:tcPr/>
                </a:tc>
                <a:extLst>
                  <a:ext uri="{0D108BD9-81ED-4DB2-BD59-A6C34878D82A}">
                    <a16:rowId xmlns:a16="http://schemas.microsoft.com/office/drawing/2014/main" val="10005"/>
                  </a:ext>
                </a:extLst>
              </a:tr>
              <a:tr h="561174">
                <a:tc>
                  <a:txBody>
                    <a:bodyPr/>
                    <a:lstStyle/>
                    <a:p>
                      <a:r>
                        <a:rPr lang="en-US" dirty="0"/>
                        <a:t>13-21 years (females)</a:t>
                      </a:r>
                    </a:p>
                  </a:txBody>
                  <a:tcPr/>
                </a:tc>
                <a:tc>
                  <a:txBody>
                    <a:bodyPr/>
                    <a:lstStyle/>
                    <a:p>
                      <a:pPr algn="ctr"/>
                      <a:r>
                        <a:rPr lang="en-US" dirty="0"/>
                        <a:t>126 ± 22</a:t>
                      </a:r>
                    </a:p>
                  </a:txBody>
                  <a:tcPr/>
                </a:tc>
                <a:extLst>
                  <a:ext uri="{0D108BD9-81ED-4DB2-BD59-A6C34878D82A}">
                    <a16:rowId xmlns:a16="http://schemas.microsoft.com/office/drawing/2014/main" val="10006"/>
                  </a:ext>
                </a:extLst>
              </a:tr>
            </a:tbl>
          </a:graphicData>
        </a:graphic>
      </p:graphicFrame>
      <p:sp>
        <p:nvSpPr>
          <p:cNvPr id="5" name="مربع نص 4">
            <a:extLst>
              <a:ext uri="{FF2B5EF4-FFF2-40B4-BE49-F238E27FC236}">
                <a16:creationId xmlns:a16="http://schemas.microsoft.com/office/drawing/2014/main" id="{B11FC701-27B3-6238-618E-979A915365EB}"/>
              </a:ext>
            </a:extLst>
          </p:cNvPr>
          <p:cNvSpPr txBox="1"/>
          <p:nvPr/>
        </p:nvSpPr>
        <p:spPr>
          <a:xfrm>
            <a:off x="1451428" y="373184"/>
            <a:ext cx="6556515" cy="646331"/>
          </a:xfrm>
          <a:prstGeom prst="rect">
            <a:avLst/>
          </a:prstGeom>
          <a:noFill/>
          <a:ln>
            <a:solidFill>
              <a:schemeClr val="accent1"/>
            </a:solidFill>
          </a:ln>
        </p:spPr>
        <p:txBody>
          <a:bodyPr wrap="square" rtlCol="1">
            <a:spAutoFit/>
          </a:bodyPr>
          <a:lstStyle/>
          <a:p>
            <a:r>
              <a:rPr lang="ar-JO" dirty="0">
                <a:solidFill>
                  <a:srgbClr val="040C28"/>
                </a:solidFill>
                <a:latin typeface="Google Sans"/>
              </a:rPr>
              <a:t>البيبي اول ما ينولد بكون عنده </a:t>
            </a:r>
            <a:r>
              <a:rPr lang="en-US" dirty="0">
                <a:solidFill>
                  <a:srgbClr val="040C28"/>
                </a:solidFill>
                <a:latin typeface="Google Sans"/>
              </a:rPr>
              <a:t> low GFR ( because the glomeruli is not well developed) ,it will be normal=120 after 2y.</a:t>
            </a:r>
          </a:p>
        </p:txBody>
      </p:sp>
    </p:spTree>
    <p:extLst>
      <p:ext uri="{BB962C8B-B14F-4D97-AF65-F5344CB8AC3E}">
        <p14:creationId xmlns:p14="http://schemas.microsoft.com/office/powerpoint/2010/main" val="832425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143000"/>
          </a:xfrm>
        </p:spPr>
        <p:txBody>
          <a:bodyPr/>
          <a:lstStyle/>
          <a:p>
            <a:pPr algn="ctr"/>
            <a:r>
              <a:rPr lang="en-US" dirty="0">
                <a:latin typeface="Times New Roman" panose="02020603050405020304" pitchFamily="18" charset="0"/>
                <a:cs typeface="Times New Roman" panose="02020603050405020304" pitchFamily="18" charset="0"/>
              </a:rPr>
              <a:t>Etiology</a:t>
            </a:r>
          </a:p>
        </p:txBody>
      </p:sp>
      <p:sp>
        <p:nvSpPr>
          <p:cNvPr id="3" name="Content Placeholder 2"/>
          <p:cNvSpPr>
            <a:spLocks noGrp="1"/>
          </p:cNvSpPr>
          <p:nvPr>
            <p:ph idx="1"/>
          </p:nvPr>
        </p:nvSpPr>
        <p:spPr>
          <a:xfrm>
            <a:off x="1524000" y="1066800"/>
            <a:ext cx="9144000" cy="5638800"/>
          </a:xfrm>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Congenital Renal Anomalies:</a:t>
            </a:r>
          </a:p>
          <a:p>
            <a:pPr lvl="1"/>
            <a:r>
              <a:rPr lang="en-US" dirty="0">
                <a:latin typeface="Times New Roman" panose="02020603050405020304" pitchFamily="18" charset="0"/>
                <a:cs typeface="Times New Roman" panose="02020603050405020304" pitchFamily="18" charset="0"/>
              </a:rPr>
              <a:t>Obstructive Uropathy</a:t>
            </a:r>
          </a:p>
          <a:p>
            <a:pPr lvl="1"/>
            <a:r>
              <a:rPr lang="en-US" dirty="0">
                <a:latin typeface="Times New Roman" panose="02020603050405020304" pitchFamily="18" charset="0"/>
                <a:cs typeface="Times New Roman" panose="02020603050405020304" pitchFamily="18" charset="0"/>
              </a:rPr>
              <a:t>Renal aplasia/hypoplasia/dysplasia</a:t>
            </a:r>
          </a:p>
          <a:p>
            <a:pPr lvl="1"/>
            <a:r>
              <a:rPr lang="en-US" dirty="0">
                <a:latin typeface="Times New Roman" panose="02020603050405020304" pitchFamily="18" charset="0"/>
                <a:cs typeface="Times New Roman" panose="02020603050405020304" pitchFamily="18" charset="0"/>
              </a:rPr>
              <a:t>Reflux nephropathy</a:t>
            </a:r>
          </a:p>
          <a:p>
            <a:pPr lvl="1"/>
            <a:r>
              <a:rPr lang="en-US" dirty="0">
                <a:latin typeface="Times New Roman" panose="02020603050405020304" pitchFamily="18" charset="0"/>
                <a:cs typeface="Times New Roman" panose="02020603050405020304" pitchFamily="18" charset="0"/>
              </a:rPr>
              <a:t>Polycystic kidney disease</a:t>
            </a:r>
          </a:p>
          <a:p>
            <a:pPr lvl="1">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Glomerular diseases</a:t>
            </a:r>
          </a:p>
          <a:p>
            <a:pPr lvl="1"/>
            <a:r>
              <a:rPr lang="en-US" dirty="0">
                <a:latin typeface="Times New Roman" panose="02020603050405020304" pitchFamily="18" charset="0"/>
                <a:cs typeface="Times New Roman" panose="02020603050405020304" pitchFamily="18" charset="0"/>
              </a:rPr>
              <a:t>More common in older children</a:t>
            </a:r>
          </a:p>
          <a:p>
            <a:pPr lvl="1"/>
            <a:r>
              <a:rPr lang="en-US" dirty="0">
                <a:latin typeface="Times New Roman" panose="02020603050405020304" pitchFamily="18" charset="0"/>
                <a:cs typeface="Times New Roman" panose="02020603050405020304" pitchFamily="18" charset="0"/>
              </a:rPr>
              <a:t>Smaller of the etiology of overall CKD, larger proportion of ESRD patients (rapid rate of CKD progression)</a:t>
            </a:r>
          </a:p>
          <a:p>
            <a:pPr lvl="1">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Others</a:t>
            </a:r>
          </a:p>
          <a:p>
            <a:pPr lvl="1"/>
            <a:r>
              <a:rPr lang="en-US" dirty="0">
                <a:latin typeface="Times New Roman" panose="02020603050405020304" pitchFamily="18" charset="0"/>
                <a:cs typeface="Times New Roman" panose="02020603050405020304" pitchFamily="18" charset="0"/>
              </a:rPr>
              <a:t>HUS</a:t>
            </a:r>
          </a:p>
          <a:p>
            <a:pPr lvl="1"/>
            <a:r>
              <a:rPr lang="en-US" dirty="0">
                <a:latin typeface="Times New Roman" panose="02020603050405020304" pitchFamily="18" charset="0"/>
                <a:cs typeface="Times New Roman" panose="02020603050405020304" pitchFamily="18" charset="0"/>
              </a:rPr>
              <a:t>Genetic disorders (oxalosis, cystinosis, hereditary nephritis-Alport)</a:t>
            </a:r>
          </a:p>
          <a:p>
            <a:pPr lvl="1"/>
            <a:r>
              <a:rPr lang="en-US" dirty="0">
                <a:latin typeface="Times New Roman" panose="02020603050405020304" pitchFamily="18" charset="0"/>
                <a:cs typeface="Times New Roman" panose="02020603050405020304" pitchFamily="18" charset="0"/>
              </a:rPr>
              <a:t>Interstitial nephritis</a:t>
            </a:r>
          </a:p>
          <a:p>
            <a:pPr lvl="1">
              <a:buNone/>
            </a:pPr>
            <a:endParaRPr lang="en-US" dirty="0">
              <a:latin typeface="Times New Roman" panose="02020603050405020304" pitchFamily="18" charset="0"/>
              <a:cs typeface="Times New Roman" panose="02020603050405020304" pitchFamily="18" charset="0"/>
            </a:endParaRPr>
          </a:p>
        </p:txBody>
      </p:sp>
      <p:sp>
        <p:nvSpPr>
          <p:cNvPr id="4" name="مربع نص 4">
            <a:extLst>
              <a:ext uri="{FF2B5EF4-FFF2-40B4-BE49-F238E27FC236}">
                <a16:creationId xmlns:a16="http://schemas.microsoft.com/office/drawing/2014/main" id="{A0275C6A-0A4D-758E-68D3-09B9B0D04B4B}"/>
              </a:ext>
            </a:extLst>
          </p:cNvPr>
          <p:cNvSpPr txBox="1"/>
          <p:nvPr/>
        </p:nvSpPr>
        <p:spPr>
          <a:xfrm>
            <a:off x="5893903" y="1066800"/>
            <a:ext cx="5804454" cy="369332"/>
          </a:xfrm>
          <a:prstGeom prst="rect">
            <a:avLst/>
          </a:prstGeom>
          <a:noFill/>
          <a:ln>
            <a:solidFill>
              <a:schemeClr val="accent1"/>
            </a:solidFill>
          </a:ln>
        </p:spPr>
        <p:txBody>
          <a:bodyPr wrap="square" rtlCol="1">
            <a:spAutoFit/>
          </a:bodyPr>
          <a:lstStyle/>
          <a:p>
            <a:r>
              <a:rPr lang="en-US" dirty="0">
                <a:solidFill>
                  <a:srgbClr val="040C28"/>
                </a:solidFill>
                <a:latin typeface="Google Sans"/>
              </a:rPr>
              <a:t>CAKUT: congenital anomaly of the kidney and urinary tract.</a:t>
            </a:r>
          </a:p>
        </p:txBody>
      </p:sp>
      <p:sp>
        <p:nvSpPr>
          <p:cNvPr id="5" name="مربع نص 4">
            <a:extLst>
              <a:ext uri="{FF2B5EF4-FFF2-40B4-BE49-F238E27FC236}">
                <a16:creationId xmlns:a16="http://schemas.microsoft.com/office/drawing/2014/main" id="{A26BEC42-8F08-CB27-E706-F2F039646861}"/>
              </a:ext>
            </a:extLst>
          </p:cNvPr>
          <p:cNvSpPr txBox="1"/>
          <p:nvPr/>
        </p:nvSpPr>
        <p:spPr>
          <a:xfrm>
            <a:off x="4943059" y="1472431"/>
            <a:ext cx="5804454" cy="369332"/>
          </a:xfrm>
          <a:prstGeom prst="rect">
            <a:avLst/>
          </a:prstGeom>
          <a:noFill/>
          <a:ln>
            <a:solidFill>
              <a:schemeClr val="accent1"/>
            </a:solidFill>
          </a:ln>
        </p:spPr>
        <p:txBody>
          <a:bodyPr wrap="square" rtlCol="1">
            <a:spAutoFit/>
          </a:bodyPr>
          <a:lstStyle/>
          <a:p>
            <a:r>
              <a:rPr lang="en-US" sz="1800" spc="-15" dirty="0">
                <a:latin typeface="Times New Roman" panose="02020603050405020304" pitchFamily="18" charset="0"/>
                <a:cs typeface="Times New Roman" panose="02020603050405020304" pitchFamily="18" charset="0"/>
              </a:rPr>
              <a:t>(posterior urethral valve or </a:t>
            </a:r>
            <a:r>
              <a:rPr lang="en-US" sz="1800" spc="-15" dirty="0" err="1">
                <a:latin typeface="Times New Roman" panose="02020603050405020304" pitchFamily="18" charset="0"/>
                <a:cs typeface="Times New Roman" panose="02020603050405020304" pitchFamily="18" charset="0"/>
              </a:rPr>
              <a:t>pelviureteric</a:t>
            </a:r>
            <a:r>
              <a:rPr lang="en-US" sz="1800" spc="-15" dirty="0">
                <a:latin typeface="Times New Roman" panose="02020603050405020304" pitchFamily="18" charset="0"/>
                <a:cs typeface="Times New Roman" panose="02020603050405020304" pitchFamily="18" charset="0"/>
              </a:rPr>
              <a:t> junction obstruction)</a:t>
            </a:r>
            <a:endParaRPr lang="en-US" dirty="0">
              <a:latin typeface="Google Sans"/>
            </a:endParaRPr>
          </a:p>
        </p:txBody>
      </p:sp>
      <p:sp>
        <p:nvSpPr>
          <p:cNvPr id="6" name="مربع نص 4">
            <a:extLst>
              <a:ext uri="{FF2B5EF4-FFF2-40B4-BE49-F238E27FC236}">
                <a16:creationId xmlns:a16="http://schemas.microsoft.com/office/drawing/2014/main" id="{3B2415E1-292F-74B7-E075-3F6AC5F285CE}"/>
              </a:ext>
            </a:extLst>
          </p:cNvPr>
          <p:cNvSpPr txBox="1"/>
          <p:nvPr/>
        </p:nvSpPr>
        <p:spPr>
          <a:xfrm>
            <a:off x="6202016" y="3221719"/>
            <a:ext cx="4277141" cy="646331"/>
          </a:xfrm>
          <a:prstGeom prst="rect">
            <a:avLst/>
          </a:prstGeom>
          <a:noFill/>
          <a:ln>
            <a:solidFill>
              <a:schemeClr val="accent1"/>
            </a:solidFill>
          </a:ln>
        </p:spPr>
        <p:txBody>
          <a:bodyPr wrap="square" rtlCol="1">
            <a:spAutoFit/>
          </a:bodyPr>
          <a:lstStyle/>
          <a:p>
            <a:r>
              <a:rPr lang="ar-JO" dirty="0">
                <a:solidFill>
                  <a:srgbClr val="040C28"/>
                </a:solidFill>
                <a:latin typeface="Google Sans"/>
              </a:rPr>
              <a:t>كلما كبر الطفل كلما زادت نسبة حدوث </a:t>
            </a:r>
            <a:r>
              <a:rPr lang="en-US" dirty="0">
                <a:solidFill>
                  <a:srgbClr val="040C28"/>
                </a:solidFill>
                <a:latin typeface="Google Sans"/>
              </a:rPr>
              <a:t> glomerular disorders </a:t>
            </a:r>
            <a:r>
              <a:rPr lang="ar-JO" dirty="0">
                <a:solidFill>
                  <a:srgbClr val="040C28"/>
                </a:solidFill>
                <a:latin typeface="Google Sans"/>
              </a:rPr>
              <a:t>التي تؤدي الى</a:t>
            </a:r>
            <a:r>
              <a:rPr lang="en-US" dirty="0">
                <a:solidFill>
                  <a:srgbClr val="040C28"/>
                </a:solidFill>
                <a:latin typeface="Google Sans"/>
              </a:rPr>
              <a:t> CKD</a:t>
            </a:r>
          </a:p>
        </p:txBody>
      </p:sp>
      <p:sp>
        <p:nvSpPr>
          <p:cNvPr id="7" name="مربع نص 4">
            <a:extLst>
              <a:ext uri="{FF2B5EF4-FFF2-40B4-BE49-F238E27FC236}">
                <a16:creationId xmlns:a16="http://schemas.microsoft.com/office/drawing/2014/main" id="{E5CB3C6C-45C2-187C-2FA7-5EBC77D5D7C5}"/>
              </a:ext>
            </a:extLst>
          </p:cNvPr>
          <p:cNvSpPr txBox="1"/>
          <p:nvPr/>
        </p:nvSpPr>
        <p:spPr>
          <a:xfrm>
            <a:off x="7845286" y="4196186"/>
            <a:ext cx="4141304" cy="1477328"/>
          </a:xfrm>
          <a:prstGeom prst="rect">
            <a:avLst/>
          </a:prstGeom>
          <a:noFill/>
          <a:ln>
            <a:solidFill>
              <a:schemeClr val="accent1"/>
            </a:solidFill>
          </a:ln>
        </p:spPr>
        <p:txBody>
          <a:bodyPr wrap="square" rtlCol="1">
            <a:spAutoFit/>
          </a:bodyPr>
          <a:lstStyle/>
          <a:p>
            <a:r>
              <a:rPr lang="en-US" dirty="0">
                <a:solidFill>
                  <a:srgbClr val="040C28"/>
                </a:solidFill>
                <a:latin typeface="Google Sans"/>
              </a:rPr>
              <a:t>The risk of developing CKD in Premature babies is higher than full term babies</a:t>
            </a:r>
          </a:p>
          <a:p>
            <a:r>
              <a:rPr lang="en-US" sz="1800" spc="-15" dirty="0">
                <a:latin typeface="Times New Roman" panose="02020603050405020304" pitchFamily="18" charset="0"/>
                <a:cs typeface="Times New Roman" panose="02020603050405020304" pitchFamily="18" charset="0"/>
              </a:rPr>
              <a:t>(because they have fewer functioning glomeruli).</a:t>
            </a:r>
            <a:r>
              <a:rPr lang="ar-JO" sz="1800" spc="-15" dirty="0">
                <a:latin typeface="Times New Roman" panose="02020603050405020304" pitchFamily="18" charset="0"/>
                <a:cs typeface="Times New Roman" panose="02020603050405020304" pitchFamily="18" charset="0"/>
              </a:rPr>
              <a:t> </a:t>
            </a:r>
          </a:p>
          <a:p>
            <a:r>
              <a:rPr lang="ar-JO" spc="-15" dirty="0">
                <a:latin typeface="Times New Roman" panose="02020603050405020304" pitchFamily="18" charset="0"/>
                <a:cs typeface="Times New Roman" panose="02020603050405020304" pitchFamily="18" charset="0"/>
              </a:rPr>
              <a:t> بنتهي تكونها بشكل طبيعي على الاسبوع 34 من الحمل </a:t>
            </a:r>
            <a:endParaRPr lang="en-US" dirty="0">
              <a:latin typeface="Google Sans"/>
            </a:endParaRPr>
          </a:p>
        </p:txBody>
      </p:sp>
    </p:spTree>
    <p:extLst>
      <p:ext uri="{BB962C8B-B14F-4D97-AF65-F5344CB8AC3E}">
        <p14:creationId xmlns:p14="http://schemas.microsoft.com/office/powerpoint/2010/main" val="2987246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5369"/>
            <a:ext cx="10515600" cy="1325563"/>
          </a:xfrm>
        </p:spPr>
        <p:txBody>
          <a:bodyPr>
            <a:normAutofit/>
          </a:bodyPr>
          <a:lstStyle/>
          <a:p>
            <a:r>
              <a:rPr lang="en-US" dirty="0">
                <a:latin typeface="Times New Roman" panose="02020603050405020304" pitchFamily="18" charset="0"/>
                <a:cs typeface="Times New Roman" panose="02020603050405020304" pitchFamily="18" charset="0"/>
              </a:rPr>
              <a:t>Clinical Presentation depends etiology and the severity</a:t>
            </a:r>
          </a:p>
        </p:txBody>
      </p:sp>
      <p:sp>
        <p:nvSpPr>
          <p:cNvPr id="3" name="Content Placeholder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Non-Glomerular</a:t>
            </a:r>
          </a:p>
          <a:p>
            <a:r>
              <a:rPr lang="en-US" dirty="0">
                <a:latin typeface="Times New Roman" panose="02020603050405020304" pitchFamily="18" charset="0"/>
                <a:cs typeface="Times New Roman" panose="02020603050405020304" pitchFamily="18" charset="0"/>
              </a:rPr>
              <a:t>Affect tubulointerstitial Space:</a:t>
            </a:r>
          </a:p>
          <a:p>
            <a:pPr lvl="1"/>
            <a:r>
              <a:rPr lang="en-US" dirty="0">
                <a:latin typeface="Times New Roman" panose="02020603050405020304" pitchFamily="18" charset="0"/>
                <a:cs typeface="Times New Roman" panose="02020603050405020304" pitchFamily="18" charset="0"/>
              </a:rPr>
              <a:t>CAKUT</a:t>
            </a:r>
          </a:p>
          <a:p>
            <a:pPr lvl="1"/>
            <a:r>
              <a:rPr lang="en-US" dirty="0">
                <a:latin typeface="Times New Roman" panose="02020603050405020304" pitchFamily="18" charset="0"/>
                <a:cs typeface="Times New Roman" panose="02020603050405020304" pitchFamily="18" charset="0"/>
              </a:rPr>
              <a:t>Cystic kidney diseases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If not diagnosed early, pts may present with:</a:t>
            </a:r>
          </a:p>
          <a:p>
            <a:pPr lvl="1"/>
            <a:r>
              <a:rPr lang="en-US" b="1" dirty="0">
                <a:solidFill>
                  <a:srgbClr val="FF0000"/>
                </a:solidFill>
                <a:latin typeface="Times New Roman" panose="02020603050405020304" pitchFamily="18" charset="0"/>
                <a:cs typeface="Times New Roman" panose="02020603050405020304" pitchFamily="18" charset="0"/>
              </a:rPr>
              <a:t>Polyuria (reduced concentrating ability)</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CAKUT(obstructive), </a:t>
            </a:r>
            <a:r>
              <a:rPr lang="en-US" dirty="0" err="1">
                <a:latin typeface="Times New Roman" panose="02020603050405020304" pitchFamily="18" charset="0"/>
                <a:cs typeface="Times New Roman" panose="02020603050405020304" pitchFamily="18" charset="0"/>
              </a:rPr>
              <a:t>tubulointerstitial</a:t>
            </a:r>
            <a:r>
              <a:rPr lang="en-US" dirty="0">
                <a:latin typeface="Times New Roman" panose="02020603050405020304" pitchFamily="18" charset="0"/>
                <a:cs typeface="Times New Roman" panose="02020603050405020304" pitchFamily="18" charset="0"/>
              </a:rPr>
              <a:t> disease (Nephrogenic DI)</a:t>
            </a:r>
          </a:p>
          <a:p>
            <a:pPr lvl="1"/>
            <a:r>
              <a:rPr lang="en-US" b="1" dirty="0">
                <a:solidFill>
                  <a:srgbClr val="FF0000"/>
                </a:solidFill>
                <a:latin typeface="Times New Roman" panose="02020603050405020304" pitchFamily="18" charset="0"/>
                <a:cs typeface="Times New Roman" panose="02020603050405020304" pitchFamily="18" charset="0"/>
              </a:rPr>
              <a:t>Poor Growth </a:t>
            </a:r>
            <a:r>
              <a:rPr lang="en-US" dirty="0">
                <a:latin typeface="Times New Roman" panose="02020603050405020304" pitchFamily="18" charset="0"/>
                <a:cs typeface="Times New Roman" panose="02020603050405020304" pitchFamily="18" charset="0"/>
                <a:sym typeface="Wingdings" pitchFamily="2" charset="2"/>
              </a:rPr>
              <a:t> common manifestation</a:t>
            </a:r>
          </a:p>
          <a:p>
            <a:pPr lvl="1"/>
            <a:endParaRPr lang="en-US" dirty="0">
              <a:latin typeface="Times New Roman" panose="02020603050405020304" pitchFamily="18" charset="0"/>
              <a:cs typeface="Times New Roman" panose="02020603050405020304" pitchFamily="18" charset="0"/>
            </a:endParaRPr>
          </a:p>
          <a:p>
            <a:pPr lvl="1">
              <a:buNone/>
            </a:pPr>
            <a:endParaRPr lang="en-US" dirty="0">
              <a:latin typeface="Times New Roman" panose="02020603050405020304" pitchFamily="18" charset="0"/>
              <a:cs typeface="Times New Roman" panose="02020603050405020304" pitchFamily="18" charset="0"/>
            </a:endParaRPr>
          </a:p>
        </p:txBody>
      </p:sp>
      <p:sp>
        <p:nvSpPr>
          <p:cNvPr id="4" name="مربع نص 4">
            <a:extLst>
              <a:ext uri="{FF2B5EF4-FFF2-40B4-BE49-F238E27FC236}">
                <a16:creationId xmlns:a16="http://schemas.microsoft.com/office/drawing/2014/main" id="{F2F4D39B-CAAE-1BC8-3393-6B2B695AA138}"/>
              </a:ext>
            </a:extLst>
          </p:cNvPr>
          <p:cNvSpPr txBox="1"/>
          <p:nvPr/>
        </p:nvSpPr>
        <p:spPr>
          <a:xfrm>
            <a:off x="7578173" y="1253257"/>
            <a:ext cx="4141304" cy="1200329"/>
          </a:xfrm>
          <a:prstGeom prst="rect">
            <a:avLst/>
          </a:prstGeom>
          <a:noFill/>
          <a:ln>
            <a:solidFill>
              <a:schemeClr val="accent1"/>
            </a:solidFill>
          </a:ln>
        </p:spPr>
        <p:txBody>
          <a:bodyPr wrap="square" rtlCol="1">
            <a:spAutoFit/>
          </a:bodyPr>
          <a:lstStyle/>
          <a:p>
            <a:r>
              <a:rPr lang="en-US" dirty="0">
                <a:latin typeface="Google Sans"/>
              </a:rPr>
              <a:t>The CKD </a:t>
            </a:r>
            <a:r>
              <a:rPr lang="en-US" dirty="0" err="1">
                <a:latin typeface="Google Sans"/>
              </a:rPr>
              <a:t>pateints</a:t>
            </a:r>
            <a:r>
              <a:rPr lang="en-US" dirty="0">
                <a:latin typeface="Google Sans"/>
              </a:rPr>
              <a:t> complaining of symptoms of original disease </a:t>
            </a:r>
          </a:p>
          <a:p>
            <a:r>
              <a:rPr lang="en-US" dirty="0">
                <a:latin typeface="Google Sans"/>
              </a:rPr>
              <a:t>( the patient will be asymptomatic in stage 1and 2 )</a:t>
            </a:r>
          </a:p>
        </p:txBody>
      </p:sp>
      <p:sp>
        <p:nvSpPr>
          <p:cNvPr id="8" name="مربع نص 4">
            <a:extLst>
              <a:ext uri="{FF2B5EF4-FFF2-40B4-BE49-F238E27FC236}">
                <a16:creationId xmlns:a16="http://schemas.microsoft.com/office/drawing/2014/main" id="{0CAE50D7-C873-6054-9714-D17850DDF87D}"/>
              </a:ext>
            </a:extLst>
          </p:cNvPr>
          <p:cNvSpPr txBox="1"/>
          <p:nvPr/>
        </p:nvSpPr>
        <p:spPr>
          <a:xfrm>
            <a:off x="7578173" y="2650089"/>
            <a:ext cx="4570861" cy="1754326"/>
          </a:xfrm>
          <a:prstGeom prst="rect">
            <a:avLst/>
          </a:prstGeom>
          <a:noFill/>
          <a:ln>
            <a:solidFill>
              <a:schemeClr val="accent1"/>
            </a:solidFill>
          </a:ln>
        </p:spPr>
        <p:txBody>
          <a:bodyPr wrap="square" rtlCol="1">
            <a:spAutoFit/>
          </a:bodyPr>
          <a:lstStyle/>
          <a:p>
            <a:pPr eaLnBrk="1" hangingPunct="1"/>
            <a:r>
              <a:rPr lang="ar-JO" dirty="0"/>
              <a:t>مثال من الدكتورة : مريض اجا بسبب </a:t>
            </a:r>
            <a:r>
              <a:rPr lang="en-US" dirty="0"/>
              <a:t> </a:t>
            </a:r>
            <a:br>
              <a:rPr lang="en-US" dirty="0"/>
            </a:br>
            <a:r>
              <a:rPr lang="en-IN" dirty="0"/>
              <a:t>nocturnal enuresis , </a:t>
            </a:r>
            <a:r>
              <a:rPr lang="ar-JO" dirty="0"/>
              <a:t>بعد الفحوصات لقينا عنده</a:t>
            </a:r>
            <a:r>
              <a:rPr lang="en-US" dirty="0"/>
              <a:t> </a:t>
            </a:r>
            <a:r>
              <a:rPr lang="ar-JO" dirty="0"/>
              <a:t> </a:t>
            </a:r>
            <a:r>
              <a:rPr lang="en-IN" dirty="0" err="1"/>
              <a:t>anemia</a:t>
            </a:r>
            <a:r>
              <a:rPr lang="en-IN" dirty="0"/>
              <a:t> ,polyurea, high Cr </a:t>
            </a:r>
            <a:r>
              <a:rPr lang="ar-JO" dirty="0"/>
              <a:t>وبصورة </a:t>
            </a:r>
            <a:r>
              <a:rPr lang="en-US" dirty="0"/>
              <a:t> </a:t>
            </a:r>
            <a:r>
              <a:rPr lang="en-IN" dirty="0"/>
              <a:t>US </a:t>
            </a:r>
            <a:r>
              <a:rPr lang="ar-JO" dirty="0"/>
              <a:t>بين عنده </a:t>
            </a:r>
            <a:r>
              <a:rPr lang="en-US" dirty="0"/>
              <a:t> </a:t>
            </a:r>
            <a:r>
              <a:rPr lang="en-IN" dirty="0"/>
              <a:t>large kidney with cysts , </a:t>
            </a:r>
            <a:r>
              <a:rPr lang="ar-JO" dirty="0"/>
              <a:t>بهاي الحالة بنفكر بمرض</a:t>
            </a:r>
            <a:r>
              <a:rPr lang="en-US" dirty="0"/>
              <a:t> </a:t>
            </a:r>
            <a:r>
              <a:rPr lang="en-IN" dirty="0"/>
              <a:t>nephronophthisis ( </a:t>
            </a:r>
            <a:r>
              <a:rPr lang="en-IN" dirty="0" err="1"/>
              <a:t>m.c</a:t>
            </a:r>
            <a:r>
              <a:rPr lang="en-IN" dirty="0"/>
              <a:t> inherited disorder ) as a cause of CKD</a:t>
            </a:r>
          </a:p>
        </p:txBody>
      </p:sp>
    </p:spTree>
    <p:extLst>
      <p:ext uri="{BB962C8B-B14F-4D97-AF65-F5344CB8AC3E}">
        <p14:creationId xmlns:p14="http://schemas.microsoft.com/office/powerpoint/2010/main" val="33684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anose="02020603050405020304" pitchFamily="18" charset="0"/>
                <a:cs typeface="Times New Roman" panose="02020603050405020304" pitchFamily="18" charset="0"/>
              </a:rPr>
              <a:t>Clinical Presentation – Glomerular</a:t>
            </a:r>
          </a:p>
        </p:txBody>
      </p:sp>
      <p:sp>
        <p:nvSpPr>
          <p:cNvPr id="3" name="Content Placeholder 2"/>
          <p:cNvSpPr>
            <a:spLocks noGrp="1"/>
          </p:cNvSpPr>
          <p:nvPr>
            <p:ph idx="1"/>
          </p:nvPr>
        </p:nvSpPr>
        <p:spPr>
          <a:xfrm>
            <a:off x="1524000" y="1642729"/>
            <a:ext cx="9144000" cy="5257800"/>
          </a:xfrm>
        </p:spPr>
        <p:txBody>
          <a:bodyPr>
            <a:normAutofit/>
          </a:bodyPr>
          <a:lstStyle/>
          <a:p>
            <a:r>
              <a:rPr lang="en-US" dirty="0">
                <a:latin typeface="Times New Roman" panose="02020603050405020304" pitchFamily="18" charset="0"/>
                <a:cs typeface="Times New Roman" panose="02020603050405020304" pitchFamily="18" charset="0"/>
              </a:rPr>
              <a:t>Present with more prominent signs and symptoms of kidney disease:</a:t>
            </a:r>
          </a:p>
          <a:p>
            <a:pPr lvl="1"/>
            <a:r>
              <a:rPr lang="en-US" dirty="0">
                <a:latin typeface="Times New Roman" panose="02020603050405020304" pitchFamily="18" charset="0"/>
                <a:cs typeface="Times New Roman" panose="02020603050405020304" pitchFamily="18" charset="0"/>
              </a:rPr>
              <a:t>Tea/Cola – colored urine</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RBCs casts </a:t>
            </a:r>
            <a:r>
              <a:rPr lang="en-US" dirty="0">
                <a:latin typeface="Times New Roman" panose="02020603050405020304" pitchFamily="18" charset="0"/>
                <a:cs typeface="Times New Roman" panose="02020603050405020304" pitchFamily="18" charset="0"/>
                <a:sym typeface="Wingdings" pitchFamily="2" charset="2"/>
              </a:rPr>
              <a:t> GN</a:t>
            </a:r>
          </a:p>
          <a:p>
            <a:pPr lvl="1"/>
            <a:r>
              <a:rPr lang="en-US" dirty="0">
                <a:latin typeface="Times New Roman" panose="02020603050405020304" pitchFamily="18" charset="0"/>
                <a:cs typeface="Times New Roman" panose="02020603050405020304" pitchFamily="18" charset="0"/>
                <a:sym typeface="Wingdings" pitchFamily="2" charset="2"/>
              </a:rPr>
              <a:t>Microscopic hematuria</a:t>
            </a:r>
          </a:p>
          <a:p>
            <a:pPr lvl="1"/>
            <a:r>
              <a:rPr lang="en-US" dirty="0">
                <a:latin typeface="Times New Roman" panose="02020603050405020304" pitchFamily="18" charset="0"/>
                <a:cs typeface="Times New Roman" panose="02020603050405020304" pitchFamily="18" charset="0"/>
                <a:sym typeface="Wingdings" pitchFamily="2" charset="2"/>
              </a:rPr>
              <a:t>Proteinuria</a:t>
            </a:r>
          </a:p>
          <a:p>
            <a:pPr lvl="1"/>
            <a:r>
              <a:rPr lang="en-US" dirty="0">
                <a:latin typeface="Times New Roman" panose="02020603050405020304" pitchFamily="18" charset="0"/>
                <a:cs typeface="Times New Roman" panose="02020603050405020304" pitchFamily="18" charset="0"/>
                <a:sym typeface="Wingdings" pitchFamily="2" charset="2"/>
              </a:rPr>
              <a:t>Edema (Nephrotic range proteinuria)</a:t>
            </a:r>
          </a:p>
          <a:p>
            <a:pPr lvl="1"/>
            <a:r>
              <a:rPr lang="en-US" dirty="0">
                <a:latin typeface="Times New Roman" panose="02020603050405020304" pitchFamily="18" charset="0"/>
                <a:cs typeface="Times New Roman" panose="02020603050405020304" pitchFamily="18" charset="0"/>
                <a:sym typeface="Wingdings" pitchFamily="2" charset="2"/>
              </a:rPr>
              <a:t>Elevated Creatinine</a:t>
            </a:r>
          </a:p>
          <a:p>
            <a:pPr lvl="1"/>
            <a:r>
              <a:rPr lang="en-US" dirty="0">
                <a:latin typeface="Times New Roman" panose="02020603050405020304" pitchFamily="18" charset="0"/>
                <a:cs typeface="Times New Roman" panose="02020603050405020304" pitchFamily="18" charset="0"/>
                <a:sym typeface="Wingdings" pitchFamily="2" charset="2"/>
              </a:rPr>
              <a:t>Elevated Blood Pressure</a:t>
            </a:r>
          </a:p>
          <a:p>
            <a:pPr lvl="1"/>
            <a:r>
              <a:rPr lang="en-US" dirty="0">
                <a:latin typeface="Times New Roman" panose="02020603050405020304" pitchFamily="18" charset="0"/>
                <a:cs typeface="Times New Roman" panose="02020603050405020304" pitchFamily="18" charset="0"/>
                <a:sym typeface="Wingdings" pitchFamily="2" charset="2"/>
              </a:rPr>
              <a:t>Systemic Symptoms – Concurrent Systemic Disease (SLE, Wegner’s) : fever, skin rash, cough, arthralgia/arthritis</a:t>
            </a:r>
          </a:p>
        </p:txBody>
      </p:sp>
    </p:spTree>
    <p:extLst>
      <p:ext uri="{BB962C8B-B14F-4D97-AF65-F5344CB8AC3E}">
        <p14:creationId xmlns:p14="http://schemas.microsoft.com/office/powerpoint/2010/main" val="34398990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7841</TotalTime>
  <Words>2778</Words>
  <Application>Microsoft Office PowerPoint</Application>
  <PresentationFormat>Widescreen</PresentationFormat>
  <Paragraphs>417</Paragraphs>
  <Slides>39</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39</vt:i4>
      </vt:variant>
    </vt:vector>
  </HeadingPairs>
  <TitlesOfParts>
    <vt:vector size="48" baseType="lpstr">
      <vt:lpstr>Arial</vt:lpstr>
      <vt:lpstr>Arial</vt:lpstr>
      <vt:lpstr>Calibri</vt:lpstr>
      <vt:lpstr>Calibri Light</vt:lpstr>
      <vt:lpstr>Comic Sans MS</vt:lpstr>
      <vt:lpstr>Google Sans</vt:lpstr>
      <vt:lpstr>Times New Roman</vt:lpstr>
      <vt:lpstr>Wingdings</vt:lpstr>
      <vt:lpstr>Office Theme</vt:lpstr>
      <vt:lpstr>Chronic Kidney Disease:  Management</vt:lpstr>
      <vt:lpstr>Definition of CKD</vt:lpstr>
      <vt:lpstr> Diagnostic Criteria</vt:lpstr>
      <vt:lpstr>PowerPoint Presentation</vt:lpstr>
      <vt:lpstr>Equations Predicting GFR</vt:lpstr>
      <vt:lpstr>Normal GFR in children and young adults</vt:lpstr>
      <vt:lpstr>Etiology</vt:lpstr>
      <vt:lpstr>Clinical Presentation depends etiology and the severity</vt:lpstr>
      <vt:lpstr>Clinical Presentation – Glomerular</vt:lpstr>
      <vt:lpstr>Clinical Presentation  - Stage of CKD</vt:lpstr>
      <vt:lpstr>Risk Factors for Progression of Renal Disease</vt:lpstr>
      <vt:lpstr>Proteinuria</vt:lpstr>
      <vt:lpstr>Management of CKD</vt:lpstr>
      <vt:lpstr>MANAGEMENT OF CKD</vt:lpstr>
      <vt:lpstr>Slowing CKD Progression</vt:lpstr>
      <vt:lpstr>Complications – fluids and electrolytes</vt:lpstr>
      <vt:lpstr>Complications – fluids and electrolytes</vt:lpstr>
      <vt:lpstr>Complications - Metabolic Acidosis</vt:lpstr>
      <vt:lpstr>Complications – Risk for Cardiovascular disease</vt:lpstr>
      <vt:lpstr>Hypertension - Management</vt:lpstr>
      <vt:lpstr>PowerPoint Presentation</vt:lpstr>
      <vt:lpstr>Complications – Endocrine Dysfunction</vt:lpstr>
      <vt:lpstr>Complications – Growth Impairment</vt:lpstr>
      <vt:lpstr>Complications - Neurodevelopment</vt:lpstr>
      <vt:lpstr>Complications - Decreased clearance of renally excreted substances </vt:lpstr>
      <vt:lpstr>ANEMIA  مهمة جدا                                              </vt:lpstr>
      <vt:lpstr>ANEMIA  مهمة جدا                                              </vt:lpstr>
      <vt:lpstr>CAUSES </vt:lpstr>
      <vt:lpstr>Management of anemia</vt:lpstr>
      <vt:lpstr>BONE METABOLISM IN CKD</vt:lpstr>
      <vt:lpstr>Abnormalities of calcium, phosphorus, PTH, and vitamin D metabolism</vt:lpstr>
      <vt:lpstr>Complications – CKD-MBD</vt:lpstr>
      <vt:lpstr>CKD – MBD - Pathophysiology</vt:lpstr>
      <vt:lpstr>CKD – MBD - Managment</vt:lpstr>
      <vt:lpstr>مهم جدا </vt:lpstr>
      <vt:lpstr>Management of bone disease</vt:lpstr>
      <vt:lpstr>Methods to reduce phosphate</vt:lpstr>
      <vt:lpstr>Indications of growth hormone</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Ruaa Alnashash</cp:lastModifiedBy>
  <cp:revision>31</cp:revision>
  <dcterms:created xsi:type="dcterms:W3CDTF">2023-07-13T21:25:24Z</dcterms:created>
  <dcterms:modified xsi:type="dcterms:W3CDTF">2023-07-22T09:57:13Z</dcterms:modified>
</cp:coreProperties>
</file>