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58" r:id="rId3"/>
    <p:sldId id="297" r:id="rId4"/>
    <p:sldId id="259" r:id="rId5"/>
    <p:sldId id="296" r:id="rId6"/>
    <p:sldId id="287" r:id="rId7"/>
    <p:sldId id="288" r:id="rId8"/>
    <p:sldId id="289" r:id="rId9"/>
    <p:sldId id="290" r:id="rId10"/>
    <p:sldId id="291" r:id="rId11"/>
    <p:sldId id="277" r:id="rId12"/>
    <p:sldId id="292" r:id="rId13"/>
    <p:sldId id="278" r:id="rId14"/>
    <p:sldId id="260" r:id="rId15"/>
    <p:sldId id="261" r:id="rId16"/>
    <p:sldId id="262" r:id="rId17"/>
    <p:sldId id="263" r:id="rId18"/>
    <p:sldId id="264" r:id="rId19"/>
    <p:sldId id="266" r:id="rId20"/>
    <p:sldId id="265" r:id="rId21"/>
    <p:sldId id="267" r:id="rId22"/>
    <p:sldId id="285" r:id="rId23"/>
    <p:sldId id="280" r:id="rId24"/>
    <p:sldId id="293" r:id="rId25"/>
    <p:sldId id="281" r:id="rId26"/>
    <p:sldId id="295" r:id="rId27"/>
    <p:sldId id="282" r:id="rId28"/>
    <p:sldId id="283" r:id="rId29"/>
    <p:sldId id="284"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2E58C9-9E45-43C0-A2A9-14A84FA8E921}">
          <p14:sldIdLst>
            <p14:sldId id="256"/>
            <p14:sldId id="258"/>
            <p14:sldId id="297"/>
            <p14:sldId id="259"/>
            <p14:sldId id="296"/>
            <p14:sldId id="287"/>
            <p14:sldId id="288"/>
            <p14:sldId id="289"/>
            <p14:sldId id="290"/>
            <p14:sldId id="291"/>
            <p14:sldId id="277"/>
            <p14:sldId id="292"/>
            <p14:sldId id="278"/>
          </p14:sldIdLst>
        </p14:section>
        <p14:section name="Untitled Section" id="{3905546B-F212-4DBA-ADF0-491BD3E227AD}">
          <p14:sldIdLst>
            <p14:sldId id="260"/>
            <p14:sldId id="261"/>
            <p14:sldId id="262"/>
            <p14:sldId id="263"/>
            <p14:sldId id="264"/>
            <p14:sldId id="266"/>
            <p14:sldId id="265"/>
            <p14:sldId id="267"/>
          </p14:sldIdLst>
        </p14:section>
        <p14:section name="Untitled Section" id="{E5A5CDB3-74DB-4851-86CB-FB8E6B74BC26}">
          <p14:sldIdLst>
            <p14:sldId id="285"/>
            <p14:sldId id="280"/>
            <p14:sldId id="293"/>
            <p14:sldId id="281"/>
            <p14:sldId id="295"/>
            <p14:sldId id="282"/>
            <p14:sldId id="283"/>
            <p14:sldId id="284"/>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22"/>
    <a:srgbClr val="595959"/>
    <a:srgbClr val="7C7C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p:scale>
          <a:sx n="80" d="100"/>
          <a:sy n="80" d="100"/>
        </p:scale>
        <p:origin x="3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78AD8-4C39-4B9D-9BB6-EE119BC5ABA2}"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52895CCF-F056-46B0-8552-9D34A4B11260}">
      <dgm:prSet phldrT="[Text]"/>
      <dgm:spPr/>
      <dgm:t>
        <a:bodyPr/>
        <a:lstStyle/>
        <a:p>
          <a:r>
            <a:rPr lang="en-US" dirty="0"/>
            <a:t>Whole blood</a:t>
          </a:r>
        </a:p>
      </dgm:t>
    </dgm:pt>
    <dgm:pt modelId="{1211A2F5-9888-4A42-BF63-8C3DC671EEA8}" type="parTrans" cxnId="{8B7FD56E-C7C3-4D9B-839D-2D358052A6D1}">
      <dgm:prSet/>
      <dgm:spPr/>
      <dgm:t>
        <a:bodyPr/>
        <a:lstStyle/>
        <a:p>
          <a:endParaRPr lang="en-US"/>
        </a:p>
      </dgm:t>
    </dgm:pt>
    <dgm:pt modelId="{EEC1ECC8-BE86-466F-95CA-2CF590E680F9}" type="sibTrans" cxnId="{8B7FD56E-C7C3-4D9B-839D-2D358052A6D1}">
      <dgm:prSet/>
      <dgm:spPr/>
      <dgm:t>
        <a:bodyPr/>
        <a:lstStyle/>
        <a:p>
          <a:endParaRPr lang="en-US"/>
        </a:p>
      </dgm:t>
    </dgm:pt>
    <dgm:pt modelId="{509E1FEA-09F4-4CD0-A550-3B6A9D319CF2}">
      <dgm:prSet phldrT="[Text]"/>
      <dgm:spPr/>
      <dgm:t>
        <a:bodyPr/>
        <a:lstStyle/>
        <a:p>
          <a:r>
            <a:rPr lang="en-US" dirty="0"/>
            <a:t>Packed RBC</a:t>
          </a:r>
        </a:p>
      </dgm:t>
    </dgm:pt>
    <dgm:pt modelId="{4C030076-E0A6-48D4-BE79-85175FA50392}" type="parTrans" cxnId="{42D16AB0-8585-42ED-8143-ACABEA58F1BB}">
      <dgm:prSet/>
      <dgm:spPr/>
      <dgm:t>
        <a:bodyPr/>
        <a:lstStyle/>
        <a:p>
          <a:endParaRPr lang="en-US"/>
        </a:p>
      </dgm:t>
    </dgm:pt>
    <dgm:pt modelId="{2E162C0C-DB13-4F25-A24C-4972D0467AA6}" type="sibTrans" cxnId="{42D16AB0-8585-42ED-8143-ACABEA58F1BB}">
      <dgm:prSet/>
      <dgm:spPr/>
      <dgm:t>
        <a:bodyPr/>
        <a:lstStyle/>
        <a:p>
          <a:endParaRPr lang="en-US"/>
        </a:p>
      </dgm:t>
    </dgm:pt>
    <dgm:pt modelId="{CF39A5C2-2902-433A-8C2F-DDCEE3788365}">
      <dgm:prSet phldrT="[Text]"/>
      <dgm:spPr/>
      <dgm:t>
        <a:bodyPr/>
        <a:lstStyle/>
        <a:p>
          <a:r>
            <a:rPr lang="en-US" dirty="0"/>
            <a:t>FFP</a:t>
          </a:r>
        </a:p>
      </dgm:t>
    </dgm:pt>
    <dgm:pt modelId="{A59F547C-87B7-44D6-AAD9-60DF3F1B183D}" type="parTrans" cxnId="{F1653EE3-7C25-4B48-9414-7B5D87E6AEB6}">
      <dgm:prSet/>
      <dgm:spPr/>
      <dgm:t>
        <a:bodyPr/>
        <a:lstStyle/>
        <a:p>
          <a:endParaRPr lang="en-US"/>
        </a:p>
      </dgm:t>
    </dgm:pt>
    <dgm:pt modelId="{3C7B9C2D-C2C3-4BF3-B6B3-7C0D37ABAC6F}" type="sibTrans" cxnId="{F1653EE3-7C25-4B48-9414-7B5D87E6AEB6}">
      <dgm:prSet/>
      <dgm:spPr/>
      <dgm:t>
        <a:bodyPr/>
        <a:lstStyle/>
        <a:p>
          <a:endParaRPr lang="en-US"/>
        </a:p>
      </dgm:t>
    </dgm:pt>
    <dgm:pt modelId="{D27C3D07-750A-481A-A256-3AD085CCDE5B}">
      <dgm:prSet phldrT="[Text]"/>
      <dgm:spPr/>
      <dgm:t>
        <a:bodyPr/>
        <a:lstStyle/>
        <a:p>
          <a:r>
            <a:rPr lang="en-US" dirty="0"/>
            <a:t>Cryoprecipitate </a:t>
          </a:r>
        </a:p>
      </dgm:t>
    </dgm:pt>
    <dgm:pt modelId="{97FE4679-6089-4665-81AF-B7CD27D58895}" type="parTrans" cxnId="{71CDD3C5-45CB-4180-8F02-CE9ECAAF9754}">
      <dgm:prSet/>
      <dgm:spPr/>
      <dgm:t>
        <a:bodyPr/>
        <a:lstStyle/>
        <a:p>
          <a:endParaRPr lang="en-US"/>
        </a:p>
      </dgm:t>
    </dgm:pt>
    <dgm:pt modelId="{D0736B55-ED15-4390-93A5-D87A38A40034}" type="sibTrans" cxnId="{71CDD3C5-45CB-4180-8F02-CE9ECAAF9754}">
      <dgm:prSet/>
      <dgm:spPr/>
      <dgm:t>
        <a:bodyPr/>
        <a:lstStyle/>
        <a:p>
          <a:endParaRPr lang="en-US"/>
        </a:p>
      </dgm:t>
    </dgm:pt>
    <dgm:pt modelId="{176B22E4-880F-4102-A3B4-398D69CFD7DF}">
      <dgm:prSet phldrT="[Text]"/>
      <dgm:spPr/>
      <dgm:t>
        <a:bodyPr/>
        <a:lstStyle/>
        <a:p>
          <a:r>
            <a:rPr lang="en-US" dirty="0"/>
            <a:t>platelets</a:t>
          </a:r>
        </a:p>
      </dgm:t>
    </dgm:pt>
    <dgm:pt modelId="{EFFDA9BF-96A5-4EEE-8365-B8E48D2FBEAB}" type="parTrans" cxnId="{58FB0052-FA1A-48AA-905F-C27B0FF3737D}">
      <dgm:prSet/>
      <dgm:spPr/>
      <dgm:t>
        <a:bodyPr/>
        <a:lstStyle/>
        <a:p>
          <a:endParaRPr lang="en-US"/>
        </a:p>
      </dgm:t>
    </dgm:pt>
    <dgm:pt modelId="{922F1452-1E6F-4671-8D2E-9F89D672F84A}" type="sibTrans" cxnId="{58FB0052-FA1A-48AA-905F-C27B0FF3737D}">
      <dgm:prSet/>
      <dgm:spPr/>
      <dgm:t>
        <a:bodyPr/>
        <a:lstStyle/>
        <a:p>
          <a:endParaRPr lang="en-US"/>
        </a:p>
      </dgm:t>
    </dgm:pt>
    <dgm:pt modelId="{1CDC4044-E3F7-4CB3-9204-75645A6A755E}">
      <dgm:prSet/>
      <dgm:spPr/>
      <dgm:t>
        <a:bodyPr/>
        <a:lstStyle/>
        <a:p>
          <a:r>
            <a:rPr lang="en-US" dirty="0"/>
            <a:t>Prothrombin</a:t>
          </a:r>
        </a:p>
        <a:p>
          <a:r>
            <a:rPr lang="en-US" dirty="0"/>
            <a:t>Complex</a:t>
          </a:r>
        </a:p>
        <a:p>
          <a:r>
            <a:rPr lang="en-US" dirty="0"/>
            <a:t>Concentrate </a:t>
          </a:r>
        </a:p>
      </dgm:t>
    </dgm:pt>
    <dgm:pt modelId="{A7F49E59-BAE0-4707-83E9-0EAABD0514DF}" type="parTrans" cxnId="{2015F901-5D8D-4D85-8867-968BE64A6503}">
      <dgm:prSet/>
      <dgm:spPr/>
      <dgm:t>
        <a:bodyPr/>
        <a:lstStyle/>
        <a:p>
          <a:endParaRPr lang="en-US"/>
        </a:p>
      </dgm:t>
    </dgm:pt>
    <dgm:pt modelId="{6589787F-EC2A-4714-83C5-C0F4D9FE28E8}" type="sibTrans" cxnId="{2015F901-5D8D-4D85-8867-968BE64A6503}">
      <dgm:prSet/>
      <dgm:spPr/>
      <dgm:t>
        <a:bodyPr/>
        <a:lstStyle/>
        <a:p>
          <a:endParaRPr lang="en-US"/>
        </a:p>
      </dgm:t>
    </dgm:pt>
    <dgm:pt modelId="{1A3EE22E-FC39-4EE5-BC82-CC89B095B900}" type="pres">
      <dgm:prSet presAssocID="{98178AD8-4C39-4B9D-9BB6-EE119BC5ABA2}" presName="diagram" presStyleCnt="0">
        <dgm:presLayoutVars>
          <dgm:dir/>
          <dgm:resizeHandles val="exact"/>
        </dgm:presLayoutVars>
      </dgm:prSet>
      <dgm:spPr/>
    </dgm:pt>
    <dgm:pt modelId="{2C9AF2AD-9DA4-4563-BDA1-C3F2AE2FD03E}" type="pres">
      <dgm:prSet presAssocID="{52895CCF-F056-46B0-8552-9D34A4B11260}" presName="node" presStyleLbl="node1" presStyleIdx="0" presStyleCnt="6">
        <dgm:presLayoutVars>
          <dgm:bulletEnabled val="1"/>
        </dgm:presLayoutVars>
      </dgm:prSet>
      <dgm:spPr/>
    </dgm:pt>
    <dgm:pt modelId="{DE2983D7-FCD3-4AAA-89BC-E8DE5CC2C655}" type="pres">
      <dgm:prSet presAssocID="{EEC1ECC8-BE86-466F-95CA-2CF590E680F9}" presName="sibTrans" presStyleCnt="0"/>
      <dgm:spPr/>
    </dgm:pt>
    <dgm:pt modelId="{31A34969-ACC7-4F31-A4EF-3E7099D97D5C}" type="pres">
      <dgm:prSet presAssocID="{509E1FEA-09F4-4CD0-A550-3B6A9D319CF2}" presName="node" presStyleLbl="node1" presStyleIdx="1" presStyleCnt="6">
        <dgm:presLayoutVars>
          <dgm:bulletEnabled val="1"/>
        </dgm:presLayoutVars>
      </dgm:prSet>
      <dgm:spPr/>
    </dgm:pt>
    <dgm:pt modelId="{806D0542-CCF7-4B13-96F6-5BCF876C59D7}" type="pres">
      <dgm:prSet presAssocID="{2E162C0C-DB13-4F25-A24C-4972D0467AA6}" presName="sibTrans" presStyleCnt="0"/>
      <dgm:spPr/>
    </dgm:pt>
    <dgm:pt modelId="{7E6F35A0-F00F-4004-B84A-5E9840F0C30E}" type="pres">
      <dgm:prSet presAssocID="{CF39A5C2-2902-433A-8C2F-DDCEE3788365}" presName="node" presStyleLbl="node1" presStyleIdx="2" presStyleCnt="6">
        <dgm:presLayoutVars>
          <dgm:bulletEnabled val="1"/>
        </dgm:presLayoutVars>
      </dgm:prSet>
      <dgm:spPr/>
    </dgm:pt>
    <dgm:pt modelId="{0D463892-9A9D-424A-9FFD-189047BA4396}" type="pres">
      <dgm:prSet presAssocID="{3C7B9C2D-C2C3-4BF3-B6B3-7C0D37ABAC6F}" presName="sibTrans" presStyleCnt="0"/>
      <dgm:spPr/>
    </dgm:pt>
    <dgm:pt modelId="{E0EAA127-D765-413F-ADAF-1AE208016ACF}" type="pres">
      <dgm:prSet presAssocID="{D27C3D07-750A-481A-A256-3AD085CCDE5B}" presName="node" presStyleLbl="node1" presStyleIdx="3" presStyleCnt="6">
        <dgm:presLayoutVars>
          <dgm:bulletEnabled val="1"/>
        </dgm:presLayoutVars>
      </dgm:prSet>
      <dgm:spPr/>
    </dgm:pt>
    <dgm:pt modelId="{16C5D2D9-50B9-41A5-9FA2-89C79C05BDB5}" type="pres">
      <dgm:prSet presAssocID="{D0736B55-ED15-4390-93A5-D87A38A40034}" presName="sibTrans" presStyleCnt="0"/>
      <dgm:spPr/>
    </dgm:pt>
    <dgm:pt modelId="{A635CB97-7D5F-496B-9F21-749B6D30CE46}" type="pres">
      <dgm:prSet presAssocID="{176B22E4-880F-4102-A3B4-398D69CFD7DF}" presName="node" presStyleLbl="node1" presStyleIdx="4" presStyleCnt="6">
        <dgm:presLayoutVars>
          <dgm:bulletEnabled val="1"/>
        </dgm:presLayoutVars>
      </dgm:prSet>
      <dgm:spPr/>
    </dgm:pt>
    <dgm:pt modelId="{DB938E4C-0B50-4C64-949A-13A62E918E4A}" type="pres">
      <dgm:prSet presAssocID="{922F1452-1E6F-4671-8D2E-9F89D672F84A}" presName="sibTrans" presStyleCnt="0"/>
      <dgm:spPr/>
    </dgm:pt>
    <dgm:pt modelId="{1486E5AD-9781-4309-87E1-D96CD82DD2C7}" type="pres">
      <dgm:prSet presAssocID="{1CDC4044-E3F7-4CB3-9204-75645A6A755E}" presName="node" presStyleLbl="node1" presStyleIdx="5" presStyleCnt="6">
        <dgm:presLayoutVars>
          <dgm:bulletEnabled val="1"/>
        </dgm:presLayoutVars>
      </dgm:prSet>
      <dgm:spPr/>
    </dgm:pt>
  </dgm:ptLst>
  <dgm:cxnLst>
    <dgm:cxn modelId="{2015F901-5D8D-4D85-8867-968BE64A6503}" srcId="{98178AD8-4C39-4B9D-9BB6-EE119BC5ABA2}" destId="{1CDC4044-E3F7-4CB3-9204-75645A6A755E}" srcOrd="5" destOrd="0" parTransId="{A7F49E59-BAE0-4707-83E9-0EAABD0514DF}" sibTransId="{6589787F-EC2A-4714-83C5-C0F4D9FE28E8}"/>
    <dgm:cxn modelId="{C50DAA5D-A210-4D3A-96FE-B7E3B8AC3A55}" type="presOf" srcId="{1CDC4044-E3F7-4CB3-9204-75645A6A755E}" destId="{1486E5AD-9781-4309-87E1-D96CD82DD2C7}" srcOrd="0" destOrd="0" presId="urn:microsoft.com/office/officeart/2005/8/layout/default"/>
    <dgm:cxn modelId="{882C1565-51E7-4B3F-9128-A2B2FB075253}" type="presOf" srcId="{98178AD8-4C39-4B9D-9BB6-EE119BC5ABA2}" destId="{1A3EE22E-FC39-4EE5-BC82-CC89B095B900}" srcOrd="0" destOrd="0" presId="urn:microsoft.com/office/officeart/2005/8/layout/default"/>
    <dgm:cxn modelId="{8B7FD56E-C7C3-4D9B-839D-2D358052A6D1}" srcId="{98178AD8-4C39-4B9D-9BB6-EE119BC5ABA2}" destId="{52895CCF-F056-46B0-8552-9D34A4B11260}" srcOrd="0" destOrd="0" parTransId="{1211A2F5-9888-4A42-BF63-8C3DC671EEA8}" sibTransId="{EEC1ECC8-BE86-466F-95CA-2CF590E680F9}"/>
    <dgm:cxn modelId="{58FB0052-FA1A-48AA-905F-C27B0FF3737D}" srcId="{98178AD8-4C39-4B9D-9BB6-EE119BC5ABA2}" destId="{176B22E4-880F-4102-A3B4-398D69CFD7DF}" srcOrd="4" destOrd="0" parTransId="{EFFDA9BF-96A5-4EEE-8365-B8E48D2FBEAB}" sibTransId="{922F1452-1E6F-4671-8D2E-9F89D672F84A}"/>
    <dgm:cxn modelId="{7D5B839C-6692-4E60-BDC0-94A38BB68E2D}" type="presOf" srcId="{CF39A5C2-2902-433A-8C2F-DDCEE3788365}" destId="{7E6F35A0-F00F-4004-B84A-5E9840F0C30E}" srcOrd="0" destOrd="0" presId="urn:microsoft.com/office/officeart/2005/8/layout/default"/>
    <dgm:cxn modelId="{42D16AB0-8585-42ED-8143-ACABEA58F1BB}" srcId="{98178AD8-4C39-4B9D-9BB6-EE119BC5ABA2}" destId="{509E1FEA-09F4-4CD0-A550-3B6A9D319CF2}" srcOrd="1" destOrd="0" parTransId="{4C030076-E0A6-48D4-BE79-85175FA50392}" sibTransId="{2E162C0C-DB13-4F25-A24C-4972D0467AA6}"/>
    <dgm:cxn modelId="{71CDD3C5-45CB-4180-8F02-CE9ECAAF9754}" srcId="{98178AD8-4C39-4B9D-9BB6-EE119BC5ABA2}" destId="{D27C3D07-750A-481A-A256-3AD085CCDE5B}" srcOrd="3" destOrd="0" parTransId="{97FE4679-6089-4665-81AF-B7CD27D58895}" sibTransId="{D0736B55-ED15-4390-93A5-D87A38A40034}"/>
    <dgm:cxn modelId="{75C3A3CA-12EA-4141-90A9-239EDD740575}" type="presOf" srcId="{52895CCF-F056-46B0-8552-9D34A4B11260}" destId="{2C9AF2AD-9DA4-4563-BDA1-C3F2AE2FD03E}" srcOrd="0" destOrd="0" presId="urn:microsoft.com/office/officeart/2005/8/layout/default"/>
    <dgm:cxn modelId="{F1653EE3-7C25-4B48-9414-7B5D87E6AEB6}" srcId="{98178AD8-4C39-4B9D-9BB6-EE119BC5ABA2}" destId="{CF39A5C2-2902-433A-8C2F-DDCEE3788365}" srcOrd="2" destOrd="0" parTransId="{A59F547C-87B7-44D6-AAD9-60DF3F1B183D}" sibTransId="{3C7B9C2D-C2C3-4BF3-B6B3-7C0D37ABAC6F}"/>
    <dgm:cxn modelId="{9D77A7E9-A089-467E-962B-8AF9F63DF496}" type="presOf" srcId="{509E1FEA-09F4-4CD0-A550-3B6A9D319CF2}" destId="{31A34969-ACC7-4F31-A4EF-3E7099D97D5C}" srcOrd="0" destOrd="0" presId="urn:microsoft.com/office/officeart/2005/8/layout/default"/>
    <dgm:cxn modelId="{61DADBFB-9C65-435E-A0EC-04646F4F5D66}" type="presOf" srcId="{176B22E4-880F-4102-A3B4-398D69CFD7DF}" destId="{A635CB97-7D5F-496B-9F21-749B6D30CE46}" srcOrd="0" destOrd="0" presId="urn:microsoft.com/office/officeart/2005/8/layout/default"/>
    <dgm:cxn modelId="{030221FC-0579-49BE-AD23-A2F2EE1F5F47}" type="presOf" srcId="{D27C3D07-750A-481A-A256-3AD085CCDE5B}" destId="{E0EAA127-D765-413F-ADAF-1AE208016ACF}" srcOrd="0" destOrd="0" presId="urn:microsoft.com/office/officeart/2005/8/layout/default"/>
    <dgm:cxn modelId="{D6290F01-2647-4FC6-82D4-21EA622E02CB}" type="presParOf" srcId="{1A3EE22E-FC39-4EE5-BC82-CC89B095B900}" destId="{2C9AF2AD-9DA4-4563-BDA1-C3F2AE2FD03E}" srcOrd="0" destOrd="0" presId="urn:microsoft.com/office/officeart/2005/8/layout/default"/>
    <dgm:cxn modelId="{9CD5E026-C564-4895-997E-861409EF3936}" type="presParOf" srcId="{1A3EE22E-FC39-4EE5-BC82-CC89B095B900}" destId="{DE2983D7-FCD3-4AAA-89BC-E8DE5CC2C655}" srcOrd="1" destOrd="0" presId="urn:microsoft.com/office/officeart/2005/8/layout/default"/>
    <dgm:cxn modelId="{6C0B040A-DABC-4650-8C17-5E04E630EC6B}" type="presParOf" srcId="{1A3EE22E-FC39-4EE5-BC82-CC89B095B900}" destId="{31A34969-ACC7-4F31-A4EF-3E7099D97D5C}" srcOrd="2" destOrd="0" presId="urn:microsoft.com/office/officeart/2005/8/layout/default"/>
    <dgm:cxn modelId="{593E9D67-170E-4947-BB8D-D7D02024C011}" type="presParOf" srcId="{1A3EE22E-FC39-4EE5-BC82-CC89B095B900}" destId="{806D0542-CCF7-4B13-96F6-5BCF876C59D7}" srcOrd="3" destOrd="0" presId="urn:microsoft.com/office/officeart/2005/8/layout/default"/>
    <dgm:cxn modelId="{3E533F40-613A-4D4D-B290-DBC284455BCE}" type="presParOf" srcId="{1A3EE22E-FC39-4EE5-BC82-CC89B095B900}" destId="{7E6F35A0-F00F-4004-B84A-5E9840F0C30E}" srcOrd="4" destOrd="0" presId="urn:microsoft.com/office/officeart/2005/8/layout/default"/>
    <dgm:cxn modelId="{44BA4FC1-0C7C-4ABC-A593-D8927C5279A8}" type="presParOf" srcId="{1A3EE22E-FC39-4EE5-BC82-CC89B095B900}" destId="{0D463892-9A9D-424A-9FFD-189047BA4396}" srcOrd="5" destOrd="0" presId="urn:microsoft.com/office/officeart/2005/8/layout/default"/>
    <dgm:cxn modelId="{F0FC5DB9-0E27-45DF-BC3B-01F61D3B66E2}" type="presParOf" srcId="{1A3EE22E-FC39-4EE5-BC82-CC89B095B900}" destId="{E0EAA127-D765-413F-ADAF-1AE208016ACF}" srcOrd="6" destOrd="0" presId="urn:microsoft.com/office/officeart/2005/8/layout/default"/>
    <dgm:cxn modelId="{78EC4367-B664-41DB-878F-C63E7DAC62DF}" type="presParOf" srcId="{1A3EE22E-FC39-4EE5-BC82-CC89B095B900}" destId="{16C5D2D9-50B9-41A5-9FA2-89C79C05BDB5}" srcOrd="7" destOrd="0" presId="urn:microsoft.com/office/officeart/2005/8/layout/default"/>
    <dgm:cxn modelId="{B53F3FAE-025B-4A01-B71A-2984953564B2}" type="presParOf" srcId="{1A3EE22E-FC39-4EE5-BC82-CC89B095B900}" destId="{A635CB97-7D5F-496B-9F21-749B6D30CE46}" srcOrd="8" destOrd="0" presId="urn:microsoft.com/office/officeart/2005/8/layout/default"/>
    <dgm:cxn modelId="{ED09BD40-DDCB-49B6-A098-25104202D733}" type="presParOf" srcId="{1A3EE22E-FC39-4EE5-BC82-CC89B095B900}" destId="{DB938E4C-0B50-4C64-949A-13A62E918E4A}" srcOrd="9" destOrd="0" presId="urn:microsoft.com/office/officeart/2005/8/layout/default"/>
    <dgm:cxn modelId="{BB155071-B2FF-4066-AD43-71E080C27100}" type="presParOf" srcId="{1A3EE22E-FC39-4EE5-BC82-CC89B095B900}" destId="{1486E5AD-9781-4309-87E1-D96CD82DD2C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F2AD-9DA4-4563-BDA1-C3F2AE2FD03E}">
      <dsp:nvSpPr>
        <dsp:cNvPr id="0" name=""/>
        <dsp:cNvSpPr/>
      </dsp:nvSpPr>
      <dsp:spPr>
        <a:xfrm>
          <a:off x="1193579" y="277"/>
          <a:ext cx="2543384" cy="152603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Whole blood</a:t>
          </a:r>
        </a:p>
      </dsp:txBody>
      <dsp:txXfrm>
        <a:off x="1193579" y="277"/>
        <a:ext cx="2543384" cy="1526030"/>
      </dsp:txXfrm>
    </dsp:sp>
    <dsp:sp modelId="{31A34969-ACC7-4F31-A4EF-3E7099D97D5C}">
      <dsp:nvSpPr>
        <dsp:cNvPr id="0" name=""/>
        <dsp:cNvSpPr/>
      </dsp:nvSpPr>
      <dsp:spPr>
        <a:xfrm>
          <a:off x="3991302" y="277"/>
          <a:ext cx="2543384" cy="152603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Packed RBC</a:t>
          </a:r>
        </a:p>
      </dsp:txBody>
      <dsp:txXfrm>
        <a:off x="3991302" y="277"/>
        <a:ext cx="2543384" cy="1526030"/>
      </dsp:txXfrm>
    </dsp:sp>
    <dsp:sp modelId="{7E6F35A0-F00F-4004-B84A-5E9840F0C30E}">
      <dsp:nvSpPr>
        <dsp:cNvPr id="0" name=""/>
        <dsp:cNvSpPr/>
      </dsp:nvSpPr>
      <dsp:spPr>
        <a:xfrm>
          <a:off x="1193579" y="1780646"/>
          <a:ext cx="2543384" cy="152603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FFP</a:t>
          </a:r>
        </a:p>
      </dsp:txBody>
      <dsp:txXfrm>
        <a:off x="1193579" y="1780646"/>
        <a:ext cx="2543384" cy="1526030"/>
      </dsp:txXfrm>
    </dsp:sp>
    <dsp:sp modelId="{E0EAA127-D765-413F-ADAF-1AE208016ACF}">
      <dsp:nvSpPr>
        <dsp:cNvPr id="0" name=""/>
        <dsp:cNvSpPr/>
      </dsp:nvSpPr>
      <dsp:spPr>
        <a:xfrm>
          <a:off x="3991302" y="1780646"/>
          <a:ext cx="2543384" cy="152603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Cryoprecipitate </a:t>
          </a:r>
        </a:p>
      </dsp:txBody>
      <dsp:txXfrm>
        <a:off x="3991302" y="1780646"/>
        <a:ext cx="2543384" cy="1526030"/>
      </dsp:txXfrm>
    </dsp:sp>
    <dsp:sp modelId="{A635CB97-7D5F-496B-9F21-749B6D30CE46}">
      <dsp:nvSpPr>
        <dsp:cNvPr id="0" name=""/>
        <dsp:cNvSpPr/>
      </dsp:nvSpPr>
      <dsp:spPr>
        <a:xfrm>
          <a:off x="1193579" y="3561015"/>
          <a:ext cx="2543384" cy="152603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platelets</a:t>
          </a:r>
        </a:p>
      </dsp:txBody>
      <dsp:txXfrm>
        <a:off x="1193579" y="3561015"/>
        <a:ext cx="2543384" cy="1526030"/>
      </dsp:txXfrm>
    </dsp:sp>
    <dsp:sp modelId="{1486E5AD-9781-4309-87E1-D96CD82DD2C7}">
      <dsp:nvSpPr>
        <dsp:cNvPr id="0" name=""/>
        <dsp:cNvSpPr/>
      </dsp:nvSpPr>
      <dsp:spPr>
        <a:xfrm>
          <a:off x="3991302" y="3561015"/>
          <a:ext cx="2543384" cy="152603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Prothrombin</a:t>
          </a:r>
        </a:p>
        <a:p>
          <a:pPr marL="0" lvl="0" indent="0" algn="ctr" defTabSz="1111250">
            <a:lnSpc>
              <a:spcPct val="90000"/>
            </a:lnSpc>
            <a:spcBef>
              <a:spcPct val="0"/>
            </a:spcBef>
            <a:spcAft>
              <a:spcPct val="35000"/>
            </a:spcAft>
            <a:buNone/>
          </a:pPr>
          <a:r>
            <a:rPr lang="en-US" sz="2500" kern="1200" dirty="0"/>
            <a:t>Complex</a:t>
          </a:r>
        </a:p>
        <a:p>
          <a:pPr marL="0" lvl="0" indent="0" algn="ctr" defTabSz="1111250">
            <a:lnSpc>
              <a:spcPct val="90000"/>
            </a:lnSpc>
            <a:spcBef>
              <a:spcPct val="0"/>
            </a:spcBef>
            <a:spcAft>
              <a:spcPct val="35000"/>
            </a:spcAft>
            <a:buNone/>
          </a:pPr>
          <a:r>
            <a:rPr lang="en-US" sz="2500" kern="1200" dirty="0"/>
            <a:t>Concentrate </a:t>
          </a:r>
        </a:p>
      </dsp:txBody>
      <dsp:txXfrm>
        <a:off x="3991302" y="3561015"/>
        <a:ext cx="2543384" cy="1526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D2989-0A83-47B8-A544-955FC2EA766F}"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31C30-596F-4102-9A74-0017F2A9CDED}" type="slidenum">
              <a:rPr lang="en-US" smtClean="0"/>
              <a:t>‹#›</a:t>
            </a:fld>
            <a:endParaRPr lang="en-US"/>
          </a:p>
        </p:txBody>
      </p:sp>
    </p:spTree>
    <p:extLst>
      <p:ext uri="{BB962C8B-B14F-4D97-AF65-F5344CB8AC3E}">
        <p14:creationId xmlns:p14="http://schemas.microsoft.com/office/powerpoint/2010/main" val="265768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38053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A04FC-97F3-40A1-A8B8-273F06D59AFD}"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5408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A04FC-97F3-40A1-A8B8-273F06D59AFD}"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43734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7808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A04FC-97F3-40A1-A8B8-273F06D59AFD}"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11152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F3A04FC-97F3-40A1-A8B8-273F06D59AFD}" type="datetimeFigureOut">
              <a:rPr lang="en-US" smtClean="0"/>
              <a:t>10/22/2021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16457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F3A04FC-97F3-40A1-A8B8-273F06D59AFD}" type="datetimeFigureOut">
              <a:rPr lang="en-US" smtClean="0"/>
              <a:t>10/22/2021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40411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F3A04FC-97F3-40A1-A8B8-273F06D59AFD}" type="datetimeFigureOut">
              <a:rPr lang="en-US" smtClean="0"/>
              <a:t>10/22/2021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44635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3A04FC-97F3-40A1-A8B8-273F06D59AFD}"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13416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F3A04FC-97F3-40A1-A8B8-273F06D59AFD}" type="datetimeFigureOut">
              <a:rPr lang="en-US" smtClean="0"/>
              <a:t>10/22/2021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42081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F3A04FC-97F3-40A1-A8B8-273F06D59AFD}" type="datetimeFigureOut">
              <a:rPr lang="en-US" smtClean="0"/>
              <a:t>10/22/2021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49669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F3A04FC-97F3-40A1-A8B8-273F06D59AFD}" type="datetimeFigureOut">
              <a:rPr lang="en-US" smtClean="0"/>
              <a:t>10/22/2021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07C7605-BAAF-4260-B64E-204C77B40B45}" type="slidenum">
              <a:rPr lang="en-US" smtClean="0"/>
              <a:t>‹#›</a:t>
            </a:fld>
            <a:endParaRPr lang="en-US"/>
          </a:p>
        </p:txBody>
      </p:sp>
    </p:spTree>
    <p:extLst>
      <p:ext uri="{BB962C8B-B14F-4D97-AF65-F5344CB8AC3E}">
        <p14:creationId xmlns:p14="http://schemas.microsoft.com/office/powerpoint/2010/main" val="40226413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054082" y="1298448"/>
            <a:ext cx="6068070" cy="2609798"/>
          </a:xfrm>
        </p:spPr>
        <p:txBody>
          <a:bodyPr>
            <a:normAutofit/>
          </a:bodyPr>
          <a:lstStyle/>
          <a:p>
            <a:r>
              <a:rPr lang="en-US" dirty="0"/>
              <a:t>Blood transfusion</a:t>
            </a:r>
          </a:p>
        </p:txBody>
      </p:sp>
      <p:sp>
        <p:nvSpPr>
          <p:cNvPr id="3" name="Subtitle 2"/>
          <p:cNvSpPr>
            <a:spLocks noGrp="1"/>
          </p:cNvSpPr>
          <p:nvPr>
            <p:ph type="subTitle" idx="1"/>
          </p:nvPr>
        </p:nvSpPr>
        <p:spPr>
          <a:xfrm>
            <a:off x="5054082" y="4670245"/>
            <a:ext cx="6037903" cy="914400"/>
          </a:xfrm>
        </p:spPr>
        <p:txBody>
          <a:bodyPr>
            <a:noAutofit/>
          </a:bodyPr>
          <a:lstStyle/>
          <a:p>
            <a:r>
              <a:rPr lang="en-US" sz="1500" dirty="0"/>
              <a:t>We'am Sowan</a:t>
            </a:r>
          </a:p>
          <a:p>
            <a:r>
              <a:rPr lang="en-US" sz="1500" dirty="0"/>
              <a:t>We'am Almestarehi</a:t>
            </a:r>
          </a:p>
          <a:p>
            <a:r>
              <a:rPr lang="en-US" sz="1500" dirty="0"/>
              <a:t>Tmara Abdalkader</a:t>
            </a:r>
          </a:p>
        </p:txBody>
      </p:sp>
      <p:sp>
        <p:nvSpPr>
          <p:cNvPr id="14" name="Rectangle 13">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IV">
            <a:extLst>
              <a:ext uri="{FF2B5EF4-FFF2-40B4-BE49-F238E27FC236}">
                <a16:creationId xmlns:a16="http://schemas.microsoft.com/office/drawing/2014/main" id="{58FFF5AB-F5CF-4176-82CF-D8A1AC2DAE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Tree>
    <p:extLst>
      <p:ext uri="{BB962C8B-B14F-4D97-AF65-F5344CB8AC3E}">
        <p14:creationId xmlns:p14="http://schemas.microsoft.com/office/powerpoint/2010/main" val="251134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5E96F-43D4-44CC-85E8-934E3F129B55}"/>
              </a:ext>
            </a:extLst>
          </p:cNvPr>
          <p:cNvSpPr>
            <a:spLocks noGrp="1"/>
          </p:cNvSpPr>
          <p:nvPr>
            <p:ph type="title"/>
          </p:nvPr>
        </p:nvSpPr>
        <p:spPr>
          <a:xfrm>
            <a:off x="1447802" y="419327"/>
            <a:ext cx="9561093" cy="643460"/>
          </a:xfrm>
        </p:spPr>
        <p:txBody>
          <a:bodyPr anchor="b">
            <a:normAutofit/>
          </a:bodyPr>
          <a:lstStyle/>
          <a:p>
            <a:r>
              <a:rPr lang="en-US" sz="3600" b="1" dirty="0">
                <a:solidFill>
                  <a:srgbClr val="E84C22"/>
                </a:solidFill>
              </a:rPr>
              <a:t>RH BLOOD GROUPING STSTEM</a:t>
            </a:r>
            <a:endParaRPr lang="en-US" dirty="0">
              <a:solidFill>
                <a:srgbClr val="E84C22"/>
              </a:solidFill>
            </a:endParaRPr>
          </a:p>
        </p:txBody>
      </p:sp>
      <p:sp>
        <p:nvSpPr>
          <p:cNvPr id="10" name="Rectangle 9">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C7486027-A5FA-47C3-84CF-3851675BBFC8}"/>
              </a:ext>
            </a:extLst>
          </p:cNvPr>
          <p:cNvSpPr>
            <a:spLocks noGrp="1"/>
          </p:cNvSpPr>
          <p:nvPr>
            <p:ph idx="1"/>
          </p:nvPr>
        </p:nvSpPr>
        <p:spPr>
          <a:xfrm>
            <a:off x="1394099" y="1125176"/>
            <a:ext cx="10150640" cy="5033209"/>
          </a:xfrm>
        </p:spPr>
        <p:txBody>
          <a:bodyPr anchor="t">
            <a:normAutofit/>
          </a:bodyPr>
          <a:lstStyle/>
          <a:p>
            <a:r>
              <a:rPr lang="en-US" sz="2000" dirty="0">
                <a:solidFill>
                  <a:srgbClr val="595959"/>
                </a:solidFill>
              </a:rPr>
              <a:t>☆ Rhesus Factor (RH):</a:t>
            </a:r>
          </a:p>
          <a:p>
            <a:r>
              <a:rPr lang="en-US" sz="2000" dirty="0">
                <a:solidFill>
                  <a:srgbClr val="595959"/>
                </a:solidFill>
              </a:rPr>
              <a:t>Is a type of protein found on the surface of RBC.</a:t>
            </a:r>
          </a:p>
          <a:p>
            <a:r>
              <a:rPr lang="en-US" sz="2000" dirty="0">
                <a:solidFill>
                  <a:srgbClr val="595959"/>
                </a:solidFill>
              </a:rPr>
              <a:t>☆ The protein is genetically inherited (passed down from your parents).</a:t>
            </a:r>
          </a:p>
          <a:p>
            <a:pPr marL="342900" indent="-342900">
              <a:buFont typeface="Wingdings" panose="05000000000000000000" pitchFamily="2" charset="2"/>
              <a:buChar char="q"/>
            </a:pPr>
            <a:r>
              <a:rPr lang="en-US" sz="2000" dirty="0">
                <a:solidFill>
                  <a:srgbClr val="595959"/>
                </a:solidFill>
              </a:rPr>
              <a:t>If protein (D antigen) is present on the surface of RBC, the blood will be termed as </a:t>
            </a:r>
            <a:r>
              <a:rPr lang="en-US" sz="2000" u="sng" dirty="0">
                <a:solidFill>
                  <a:srgbClr val="595959"/>
                </a:solidFill>
              </a:rPr>
              <a:t>D-positive</a:t>
            </a:r>
            <a:r>
              <a:rPr lang="en-US" sz="2000" dirty="0">
                <a:solidFill>
                  <a:srgbClr val="595959"/>
                </a:solidFill>
              </a:rPr>
              <a:t>.(Majority of people ,about 85%)</a:t>
            </a:r>
          </a:p>
          <a:p>
            <a:pPr marL="342900" indent="-342900">
              <a:buFont typeface="Wingdings" panose="05000000000000000000" pitchFamily="2" charset="2"/>
              <a:buChar char="q"/>
            </a:pPr>
            <a:r>
              <a:rPr lang="en-US" sz="2000" dirty="0">
                <a:solidFill>
                  <a:srgbClr val="595959"/>
                </a:solidFill>
              </a:rPr>
              <a:t>If protein (D antigen) is absent on the surface of RBC the blood is termed as </a:t>
            </a:r>
            <a:r>
              <a:rPr lang="en-US" sz="2000" u="sng" dirty="0">
                <a:solidFill>
                  <a:srgbClr val="595959"/>
                </a:solidFill>
              </a:rPr>
              <a:t>D-Negative.</a:t>
            </a:r>
            <a:endParaRPr lang="ar-AE" sz="2000" u="sng" dirty="0">
              <a:solidFill>
                <a:srgbClr val="595959"/>
              </a:solidFill>
            </a:endParaRPr>
          </a:p>
          <a:p>
            <a:endParaRPr lang="en-US" dirty="0">
              <a:solidFill>
                <a:srgbClr val="595959"/>
              </a:solidFill>
            </a:endParaRPr>
          </a:p>
          <a:p>
            <a:r>
              <a:rPr lang="ar-SA" sz="2000" dirty="0">
                <a:solidFill>
                  <a:srgbClr val="595959"/>
                </a:solidFill>
              </a:rPr>
              <a:t>Rh factor is very important ,specially in pregnency.</a:t>
            </a:r>
          </a:p>
          <a:p>
            <a:r>
              <a:rPr lang="ar-SA" sz="2000" dirty="0">
                <a:solidFill>
                  <a:srgbClr val="595959"/>
                </a:solidFill>
              </a:rPr>
              <a:t>RH Antibodies :</a:t>
            </a:r>
          </a:p>
          <a:p>
            <a:pPr marL="0" indent="0">
              <a:buFont typeface="Wingdings 2" pitchFamily="18" charset="2"/>
              <a:buNone/>
            </a:pPr>
            <a:r>
              <a:rPr lang="ar-SA" sz="2000" dirty="0">
                <a:solidFill>
                  <a:srgbClr val="595959"/>
                </a:solidFill>
              </a:rPr>
              <a:t>No natural antibodies like ABO group system.</a:t>
            </a:r>
          </a:p>
          <a:p>
            <a:pPr marL="0" indent="0">
              <a:buFont typeface="Wingdings 2" pitchFamily="18" charset="2"/>
              <a:buNone/>
            </a:pPr>
            <a:r>
              <a:rPr lang="ar-SA" sz="2000" dirty="0">
                <a:solidFill>
                  <a:srgbClr val="595959"/>
                </a:solidFill>
              </a:rPr>
              <a:t>Rh antibodies are produced when Rh negative individual is transfused with Rh positive blood.</a:t>
            </a:r>
          </a:p>
          <a:p>
            <a:pPr marL="0" indent="0">
              <a:buFont typeface="Wingdings 2" pitchFamily="18" charset="2"/>
              <a:buNone/>
            </a:pPr>
            <a:r>
              <a:rPr lang="ar-SA" sz="2000" dirty="0">
                <a:solidFill>
                  <a:srgbClr val="595959"/>
                </a:solidFill>
              </a:rPr>
              <a:t>These are IgG type and crosses placenta.</a:t>
            </a:r>
          </a:p>
          <a:p>
            <a:endParaRPr lang="en-US" dirty="0"/>
          </a:p>
          <a:p>
            <a:endParaRPr lang="en-US" dirty="0"/>
          </a:p>
        </p:txBody>
      </p:sp>
      <p:sp>
        <p:nvSpPr>
          <p:cNvPr id="12" name="Rectangle 11">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06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عنوان 1">
            <a:extLst>
              <a:ext uri="{FF2B5EF4-FFF2-40B4-BE49-F238E27FC236}">
                <a16:creationId xmlns:a16="http://schemas.microsoft.com/office/drawing/2014/main" id="{5FCABEA0-163E-0E47-99C6-882A4237495D}"/>
              </a:ext>
            </a:extLst>
          </p:cNvPr>
          <p:cNvSpPr>
            <a:spLocks noGrp="1"/>
          </p:cNvSpPr>
          <p:nvPr>
            <p:ph type="title"/>
          </p:nvPr>
        </p:nvSpPr>
        <p:spPr>
          <a:xfrm>
            <a:off x="1600754" y="1087374"/>
            <a:ext cx="8983489" cy="1000978"/>
          </a:xfrm>
        </p:spPr>
        <p:txBody>
          <a:bodyPr vert="horz" lIns="91440" tIns="45720" rIns="91440" bIns="45720" rtlCol="0" anchor="ctr">
            <a:normAutofit/>
          </a:bodyPr>
          <a:lstStyle/>
          <a:p>
            <a:r>
              <a:rPr lang="en-US" b="1" dirty="0"/>
              <a:t>Erythroblastosis Fetalis</a:t>
            </a:r>
          </a:p>
        </p:txBody>
      </p:sp>
      <p:sp>
        <p:nvSpPr>
          <p:cNvPr id="24"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عنصر نائب للمحتوى 2">
            <a:extLst>
              <a:ext uri="{FF2B5EF4-FFF2-40B4-BE49-F238E27FC236}">
                <a16:creationId xmlns:a16="http://schemas.microsoft.com/office/drawing/2014/main" id="{7E6682D3-5D97-6942-A5E6-4FA63475F6FE}"/>
              </a:ext>
            </a:extLst>
          </p:cNvPr>
          <p:cNvSpPr>
            <a:spLocks noGrp="1"/>
          </p:cNvSpPr>
          <p:nvPr>
            <p:ph sz="half" idx="1"/>
          </p:nvPr>
        </p:nvSpPr>
        <p:spPr>
          <a:xfrm>
            <a:off x="1279018" y="2535446"/>
            <a:ext cx="10920893" cy="4015479"/>
          </a:xfrm>
        </p:spPr>
        <p:txBody>
          <a:bodyPr vert="horz" lIns="91440" tIns="45720" rIns="91440" bIns="45720" rtlCol="0" anchor="ctr">
            <a:normAutofit/>
          </a:bodyPr>
          <a:lstStyle/>
          <a:p>
            <a:r>
              <a:rPr lang="en-US" dirty="0">
                <a:solidFill>
                  <a:srgbClr val="595959"/>
                </a:solidFill>
              </a:rPr>
              <a:t>Is a disease of the fetus and newborn child characterized by  agglutination and phagocytosis of the fetus ‘s red blood cells.</a:t>
            </a:r>
          </a:p>
          <a:p>
            <a:r>
              <a:rPr lang="en-US" dirty="0">
                <a:solidFill>
                  <a:srgbClr val="595959"/>
                </a:solidFill>
              </a:rPr>
              <a:t>In most instances of the erythroblastosis fetalis ,the mother is Rh-ve and the father </a:t>
            </a:r>
            <a:r>
              <a:rPr lang="en-US" dirty="0" err="1">
                <a:solidFill>
                  <a:srgbClr val="595959"/>
                </a:solidFill>
              </a:rPr>
              <a:t>Rh+ve</a:t>
            </a:r>
            <a:r>
              <a:rPr lang="en-US" dirty="0">
                <a:solidFill>
                  <a:srgbClr val="595959"/>
                </a:solidFill>
              </a:rPr>
              <a:t>.</a:t>
            </a:r>
          </a:p>
          <a:p>
            <a:r>
              <a:rPr lang="en-US" dirty="0">
                <a:solidFill>
                  <a:srgbClr val="595959"/>
                </a:solidFill>
              </a:rPr>
              <a:t>The baby has inherited the </a:t>
            </a:r>
            <a:r>
              <a:rPr lang="en-US" dirty="0" err="1">
                <a:solidFill>
                  <a:srgbClr val="595959"/>
                </a:solidFill>
              </a:rPr>
              <a:t>Rh+ve</a:t>
            </a:r>
            <a:r>
              <a:rPr lang="en-US" dirty="0">
                <a:solidFill>
                  <a:srgbClr val="595959"/>
                </a:solidFill>
              </a:rPr>
              <a:t> antigen from the father, the mother develops anti-RH agglutinins from exposure to the fetus’s Rh –antigen.</a:t>
            </a:r>
          </a:p>
          <a:p>
            <a:endParaRPr lang="en-US" dirty="0">
              <a:solidFill>
                <a:srgbClr val="595959"/>
              </a:solidFill>
            </a:endParaRPr>
          </a:p>
          <a:p>
            <a:r>
              <a:rPr lang="en-US" dirty="0">
                <a:solidFill>
                  <a:srgbClr val="595959"/>
                </a:solidFill>
              </a:rPr>
              <a:t>In turn , the mother’s agglutinins diffuse through the placenta into the fetus and cause RBC agglutination and  hemolysis.</a:t>
            </a:r>
          </a:p>
          <a:p>
            <a:r>
              <a:rPr lang="en-US" dirty="0">
                <a:solidFill>
                  <a:srgbClr val="595959"/>
                </a:solidFill>
              </a:rPr>
              <a:t>So in the subsequent </a:t>
            </a:r>
            <a:r>
              <a:rPr lang="en-US" dirty="0" err="1">
                <a:solidFill>
                  <a:srgbClr val="595959"/>
                </a:solidFill>
              </a:rPr>
              <a:t>pregnencies</a:t>
            </a:r>
            <a:r>
              <a:rPr lang="en-US" dirty="0">
                <a:solidFill>
                  <a:srgbClr val="595959"/>
                </a:solidFill>
              </a:rPr>
              <a:t>, the fetus is born </a:t>
            </a:r>
            <a:r>
              <a:rPr lang="en-US" dirty="0" err="1">
                <a:solidFill>
                  <a:srgbClr val="595959"/>
                </a:solidFill>
              </a:rPr>
              <a:t>anaemic</a:t>
            </a:r>
            <a:r>
              <a:rPr lang="en-US" dirty="0">
                <a:solidFill>
                  <a:srgbClr val="595959"/>
                </a:solidFill>
              </a:rPr>
              <a:t>, jaundiced (excessive formation of bilirubin which may cross the BBB of the fetus cause brain damage(kernicterus)or born dead .</a:t>
            </a:r>
          </a:p>
          <a:p>
            <a:endParaRPr lang="en-US" dirty="0">
              <a:solidFill>
                <a:srgbClr val="595959"/>
              </a:solidFill>
            </a:endParaRPr>
          </a:p>
        </p:txBody>
      </p:sp>
    </p:spTree>
    <p:extLst>
      <p:ext uri="{BB962C8B-B14F-4D97-AF65-F5344CB8AC3E}">
        <p14:creationId xmlns:p14="http://schemas.microsoft.com/office/powerpoint/2010/main" val="257050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4">
            <a:extLst>
              <a:ext uri="{FF2B5EF4-FFF2-40B4-BE49-F238E27FC236}">
                <a16:creationId xmlns:a16="http://schemas.microsoft.com/office/drawing/2014/main" id="{6551F291-EBBA-46A8-AB3B-FE718BA8E61F}"/>
              </a:ext>
            </a:extLst>
          </p:cNvPr>
          <p:cNvPicPr>
            <a:picLocks noGrp="1" noChangeAspect="1"/>
          </p:cNvPicPr>
          <p:nvPr>
            <p:ph sz="half" idx="1"/>
          </p:nvPr>
        </p:nvPicPr>
        <p:blipFill>
          <a:blip r:embed="rId2"/>
          <a:stretch>
            <a:fillRect/>
          </a:stretch>
        </p:blipFill>
        <p:spPr>
          <a:xfrm>
            <a:off x="2474757" y="593038"/>
            <a:ext cx="8003263" cy="5671921"/>
          </a:xfrm>
          <a:prstGeom prst="rect">
            <a:avLst/>
          </a:prstGeom>
        </p:spPr>
      </p:pic>
    </p:spTree>
    <p:extLst>
      <p:ext uri="{BB962C8B-B14F-4D97-AF65-F5344CB8AC3E}">
        <p14:creationId xmlns:p14="http://schemas.microsoft.com/office/powerpoint/2010/main" val="274507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02FDD9-00C4-1348-BFEC-A42153C94879}"/>
              </a:ext>
            </a:extLst>
          </p:cNvPr>
          <p:cNvSpPr>
            <a:spLocks noGrp="1"/>
          </p:cNvSpPr>
          <p:nvPr>
            <p:ph type="title"/>
          </p:nvPr>
        </p:nvSpPr>
        <p:spPr>
          <a:xfrm>
            <a:off x="554896" y="2249904"/>
            <a:ext cx="2452998" cy="1824557"/>
          </a:xfrm>
          <a:noFill/>
          <a:ln>
            <a:noFill/>
          </a:ln>
        </p:spPr>
        <p:txBody>
          <a:bodyPr>
            <a:normAutofit/>
          </a:bodyPr>
          <a:lstStyle/>
          <a:p>
            <a:pPr algn="ctr" rtl="0"/>
            <a:r>
              <a:rPr lang="en-US" b="1" dirty="0">
                <a:solidFill>
                  <a:schemeClr val="accent2">
                    <a:lumMod val="60000"/>
                    <a:lumOff val="40000"/>
                  </a:schemeClr>
                </a:solidFill>
              </a:rPr>
              <a:t>Prevention and Treatment </a:t>
            </a:r>
            <a:endParaRPr lang="ar-AE" b="1" dirty="0">
              <a:solidFill>
                <a:schemeClr val="accent2">
                  <a:lumMod val="60000"/>
                  <a:lumOff val="40000"/>
                </a:schemeClr>
              </a:solidFill>
            </a:endParaRPr>
          </a:p>
        </p:txBody>
      </p:sp>
      <p:sp>
        <p:nvSpPr>
          <p:cNvPr id="3" name="عنصر نائب للمحتوى 2">
            <a:extLst>
              <a:ext uri="{FF2B5EF4-FFF2-40B4-BE49-F238E27FC236}">
                <a16:creationId xmlns:a16="http://schemas.microsoft.com/office/drawing/2014/main" id="{FAC64C9A-76B5-A546-B571-9D522E9F0BFF}"/>
              </a:ext>
            </a:extLst>
          </p:cNvPr>
          <p:cNvSpPr>
            <a:spLocks noGrp="1"/>
          </p:cNvSpPr>
          <p:nvPr>
            <p:ph sz="half" idx="1"/>
          </p:nvPr>
        </p:nvSpPr>
        <p:spPr>
          <a:xfrm>
            <a:off x="3631801" y="215031"/>
            <a:ext cx="7574903" cy="2947151"/>
          </a:xfrm>
        </p:spPr>
        <p:txBody>
          <a:bodyPr>
            <a:normAutofit/>
          </a:bodyPr>
          <a:lstStyle/>
          <a:p>
            <a:pPr algn="l" rtl="0"/>
            <a:r>
              <a:rPr lang="en-US" sz="2200" u="sng" dirty="0">
                <a:solidFill>
                  <a:srgbClr val="595959"/>
                </a:solidFill>
              </a:rPr>
              <a:t>Prevention</a:t>
            </a:r>
            <a:r>
              <a:rPr lang="en-US" sz="2200" dirty="0">
                <a:solidFill>
                  <a:srgbClr val="595959"/>
                </a:solidFill>
              </a:rPr>
              <a:t> of hemolytic disease of newborn:</a:t>
            </a:r>
          </a:p>
          <a:p>
            <a:pPr marL="0" indent="0" algn="l" rtl="0">
              <a:buNone/>
            </a:pPr>
            <a:r>
              <a:rPr lang="en-US" dirty="0">
                <a:solidFill>
                  <a:srgbClr val="595959"/>
                </a:solidFill>
              </a:rPr>
              <a:t> Injecting single dose of RH-antibodies (anti –D) to mother soon after child birth. So active antibodies will not be formed by mother.</a:t>
            </a:r>
          </a:p>
        </p:txBody>
      </p:sp>
      <p:sp>
        <p:nvSpPr>
          <p:cNvPr id="4" name="عنصر نائب للمحتوى 3">
            <a:extLst>
              <a:ext uri="{FF2B5EF4-FFF2-40B4-BE49-F238E27FC236}">
                <a16:creationId xmlns:a16="http://schemas.microsoft.com/office/drawing/2014/main" id="{E9B07A08-F72E-1343-8A19-AB29A1BB435C}"/>
              </a:ext>
            </a:extLst>
          </p:cNvPr>
          <p:cNvSpPr>
            <a:spLocks noGrp="1"/>
          </p:cNvSpPr>
          <p:nvPr>
            <p:ph sz="half" idx="2"/>
          </p:nvPr>
        </p:nvSpPr>
        <p:spPr>
          <a:xfrm>
            <a:off x="3631802" y="2114910"/>
            <a:ext cx="7884338" cy="3687070"/>
          </a:xfrm>
        </p:spPr>
        <p:txBody>
          <a:bodyPr>
            <a:normAutofit/>
          </a:bodyPr>
          <a:lstStyle/>
          <a:p>
            <a:pPr algn="l" rtl="0"/>
            <a:r>
              <a:rPr lang="en-US" sz="2200" u="sng" dirty="0">
                <a:solidFill>
                  <a:srgbClr val="595959"/>
                </a:solidFill>
              </a:rPr>
              <a:t>Treatment</a:t>
            </a:r>
            <a:r>
              <a:rPr lang="en-US" sz="2200" dirty="0">
                <a:solidFill>
                  <a:srgbClr val="595959"/>
                </a:solidFill>
              </a:rPr>
              <a:t> of hemolytic disease of newborn:</a:t>
            </a:r>
          </a:p>
          <a:p>
            <a:pPr marL="0" indent="0" algn="l" rtl="0">
              <a:buNone/>
            </a:pPr>
            <a:r>
              <a:rPr lang="en-US" dirty="0">
                <a:solidFill>
                  <a:srgbClr val="595959"/>
                </a:solidFill>
              </a:rPr>
              <a:t>Replacement of baby’s </a:t>
            </a:r>
            <a:r>
              <a:rPr lang="en-US" dirty="0" err="1">
                <a:solidFill>
                  <a:srgbClr val="595959"/>
                </a:solidFill>
              </a:rPr>
              <a:t>Rh+ve</a:t>
            </a:r>
            <a:r>
              <a:rPr lang="en-US" dirty="0">
                <a:solidFill>
                  <a:srgbClr val="595959"/>
                </a:solidFill>
              </a:rPr>
              <a:t> blood by Rh-</a:t>
            </a:r>
            <a:r>
              <a:rPr lang="en-US" dirty="0" err="1">
                <a:solidFill>
                  <a:srgbClr val="595959"/>
                </a:solidFill>
              </a:rPr>
              <a:t>ve</a:t>
            </a:r>
            <a:r>
              <a:rPr lang="en-US" dirty="0">
                <a:solidFill>
                  <a:srgbClr val="595959"/>
                </a:solidFill>
              </a:rPr>
              <a:t> blood this is called </a:t>
            </a:r>
            <a:r>
              <a:rPr lang="en-US" b="1" dirty="0">
                <a:solidFill>
                  <a:srgbClr val="595959"/>
                </a:solidFill>
              </a:rPr>
              <a:t>exchange transfusion.</a:t>
            </a:r>
          </a:p>
          <a:p>
            <a:pPr marL="0" indent="0" algn="l" rtl="0">
              <a:buNone/>
            </a:pPr>
            <a:endParaRPr lang="en-US" b="1" dirty="0">
              <a:solidFill>
                <a:srgbClr val="595959"/>
              </a:solidFill>
            </a:endParaRPr>
          </a:p>
        </p:txBody>
      </p:sp>
      <p:pic>
        <p:nvPicPr>
          <p:cNvPr id="6" name="صورة 6">
            <a:extLst>
              <a:ext uri="{FF2B5EF4-FFF2-40B4-BE49-F238E27FC236}">
                <a16:creationId xmlns:a16="http://schemas.microsoft.com/office/drawing/2014/main" id="{0A9DE112-CFAD-084E-AA76-9D5585013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780" y="4325705"/>
            <a:ext cx="2706654" cy="2317264"/>
          </a:xfrm>
          <a:prstGeom prst="rect">
            <a:avLst/>
          </a:prstGeom>
        </p:spPr>
      </p:pic>
    </p:spTree>
    <p:extLst>
      <p:ext uri="{BB962C8B-B14F-4D97-AF65-F5344CB8AC3E}">
        <p14:creationId xmlns:p14="http://schemas.microsoft.com/office/powerpoint/2010/main" val="207370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p:spPr>
        <p:txBody>
          <a:bodyPr>
            <a:normAutofit/>
          </a:bodyPr>
          <a:lstStyle/>
          <a:p>
            <a:r>
              <a:rPr lang="en-US"/>
              <a:t>Types of blood transfusion: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864391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05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dirty="0"/>
              <a:t>Packed red blood cells transfusion (PRBC) </a:t>
            </a:r>
          </a:p>
        </p:txBody>
      </p:sp>
      <p:sp>
        <p:nvSpPr>
          <p:cNvPr id="21" name="Rectangle 20">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492468" y="2856814"/>
            <a:ext cx="8983489" cy="3554457"/>
          </a:xfrm>
        </p:spPr>
        <p:txBody>
          <a:bodyPr>
            <a:normAutofit lnSpcReduction="10000"/>
          </a:bodyPr>
          <a:lstStyle/>
          <a:p>
            <a:r>
              <a:rPr lang="en-GB" dirty="0">
                <a:solidFill>
                  <a:srgbClr val="595959"/>
                </a:solidFill>
              </a:rPr>
              <a:t>Packed red blood cells are spun-down and concentrated packs of red blood cells. Each unit is approximately 330 mL and has a haematocrit of 50–70 per cent. </a:t>
            </a:r>
            <a:r>
              <a:rPr lang="en-US" b="0" i="0" dirty="0">
                <a:solidFill>
                  <a:srgbClr val="595959"/>
                </a:solidFill>
                <a:effectLst/>
                <a:latin typeface="Helvetica Neue"/>
              </a:rPr>
              <a:t>RBCs are stored in a Blood Bank refrigerator at a temp of </a:t>
            </a:r>
            <a:r>
              <a:rPr lang="en-US" b="1" i="0" dirty="0">
                <a:solidFill>
                  <a:srgbClr val="595959"/>
                </a:solidFill>
                <a:effectLst/>
                <a:latin typeface="Helvetica Neue"/>
              </a:rPr>
              <a:t>1-6ºC</a:t>
            </a:r>
            <a:r>
              <a:rPr lang="en-US" b="0" i="0" dirty="0">
                <a:solidFill>
                  <a:srgbClr val="595959"/>
                </a:solidFill>
                <a:effectLst/>
                <a:latin typeface="Helvetica Neue"/>
              </a:rPr>
              <a:t> until issue. The shelf life is 42 days from the date of collection</a:t>
            </a:r>
          </a:p>
          <a:p>
            <a:r>
              <a:rPr lang="en-GB" u="sng" dirty="0">
                <a:solidFill>
                  <a:srgbClr val="595959"/>
                </a:solidFill>
              </a:rPr>
              <a:t>Indication:</a:t>
            </a:r>
          </a:p>
          <a:p>
            <a:r>
              <a:rPr lang="en-GB" dirty="0">
                <a:solidFill>
                  <a:srgbClr val="595959"/>
                </a:solidFill>
              </a:rPr>
              <a:t>1- A patient suffering from an iron deficiency </a:t>
            </a:r>
            <a:r>
              <a:rPr lang="en-GB" dirty="0" err="1">
                <a:solidFill>
                  <a:srgbClr val="595959"/>
                </a:solidFill>
              </a:rPr>
              <a:t>anemia</a:t>
            </a:r>
            <a:r>
              <a:rPr lang="en-GB" dirty="0">
                <a:solidFill>
                  <a:srgbClr val="595959"/>
                </a:solidFill>
              </a:rPr>
              <a:t> or symptomatic </a:t>
            </a:r>
            <a:r>
              <a:rPr lang="en-GB" dirty="0" err="1">
                <a:solidFill>
                  <a:srgbClr val="595959"/>
                </a:solidFill>
              </a:rPr>
              <a:t>anemia</a:t>
            </a:r>
            <a:r>
              <a:rPr lang="en-GB" dirty="0">
                <a:solidFill>
                  <a:srgbClr val="595959"/>
                </a:solidFill>
              </a:rPr>
              <a:t>(causing shortness of breath ,dizziness , congestive heart frailer and decrease exercise tolerance), This type of transfusion increases a patient’s haemoglobin and iron levels.</a:t>
            </a:r>
          </a:p>
          <a:p>
            <a:r>
              <a:rPr lang="en-GB" dirty="0">
                <a:solidFill>
                  <a:srgbClr val="595959"/>
                </a:solidFill>
              </a:rPr>
              <a:t>2- sickle cell crisis</a:t>
            </a:r>
          </a:p>
          <a:p>
            <a:r>
              <a:rPr lang="en-GB" dirty="0">
                <a:solidFill>
                  <a:srgbClr val="595959"/>
                </a:solidFill>
              </a:rPr>
              <a:t>3- acute blood loss more than 30% of blood volume</a:t>
            </a:r>
          </a:p>
          <a:p>
            <a:endParaRPr lang="en-GB"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7F3B652C-A759-4AF1-9FC9-8886EAB2E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664" y="4847496"/>
            <a:ext cx="3009736" cy="2010504"/>
          </a:xfrm>
          <a:prstGeom prst="rect">
            <a:avLst/>
          </a:prstGeom>
        </p:spPr>
      </p:pic>
    </p:spTree>
    <p:extLst>
      <p:ext uri="{BB962C8B-B14F-4D97-AF65-F5344CB8AC3E}">
        <p14:creationId xmlns:p14="http://schemas.microsoft.com/office/powerpoint/2010/main" val="3263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a:t>Whole blood transfusion</a:t>
            </a:r>
          </a:p>
        </p:txBody>
      </p:sp>
      <p:sp>
        <p:nvSpPr>
          <p:cNvPr id="27" name="Rectangle 20">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600753" y="2535446"/>
            <a:ext cx="8983489" cy="3554457"/>
          </a:xfrm>
        </p:spPr>
        <p:txBody>
          <a:bodyPr>
            <a:normAutofit/>
          </a:bodyPr>
          <a:lstStyle/>
          <a:p>
            <a:r>
              <a:rPr lang="en-GB" dirty="0">
                <a:solidFill>
                  <a:srgbClr val="595959"/>
                </a:solidFill>
              </a:rPr>
              <a:t>Rarely available. whole blood transfusion has significant advantages over packed cells as it is coagulation factor rich and, if fresh, more metabolically active than stored blood</a:t>
            </a:r>
          </a:p>
          <a:p>
            <a:r>
              <a:rPr lang="en-GB" dirty="0">
                <a:solidFill>
                  <a:srgbClr val="595959"/>
                </a:solidFill>
              </a:rPr>
              <a:t>One unit of whole blood contain :</a:t>
            </a:r>
          </a:p>
          <a:p>
            <a:pPr>
              <a:buFont typeface="Wingdings" panose="05000000000000000000" pitchFamily="2" charset="2"/>
              <a:buChar char="q"/>
            </a:pPr>
            <a:r>
              <a:rPr lang="en-GB" dirty="0">
                <a:solidFill>
                  <a:srgbClr val="595959"/>
                </a:solidFill>
              </a:rPr>
              <a:t>450 ml of donor blood</a:t>
            </a:r>
          </a:p>
          <a:p>
            <a:pPr>
              <a:buFont typeface="Wingdings" panose="05000000000000000000" pitchFamily="2" charset="2"/>
              <a:buChar char="q"/>
            </a:pPr>
            <a:r>
              <a:rPr lang="en-GB" dirty="0">
                <a:solidFill>
                  <a:srgbClr val="595959"/>
                </a:solidFill>
              </a:rPr>
              <a:t>50 ml of anticoagulant-preservative solution</a:t>
            </a:r>
          </a:p>
          <a:p>
            <a:pPr>
              <a:buFont typeface="Wingdings" panose="05000000000000000000" pitchFamily="2" charset="2"/>
              <a:buChar char="q"/>
            </a:pPr>
            <a:r>
              <a:rPr lang="en-GB" dirty="0">
                <a:solidFill>
                  <a:srgbClr val="595959"/>
                </a:solidFill>
              </a:rPr>
              <a:t>Hb about 12g/dl and haematocrit 35-45%</a:t>
            </a:r>
          </a:p>
          <a:p>
            <a:pPr>
              <a:buFont typeface="Wingdings" panose="05000000000000000000" pitchFamily="2" charset="2"/>
              <a:buChar char="q"/>
            </a:pPr>
            <a:r>
              <a:rPr lang="en-GB" dirty="0">
                <a:solidFill>
                  <a:srgbClr val="595959"/>
                </a:solidFill>
              </a:rPr>
              <a:t>No functional platelets</a:t>
            </a:r>
          </a:p>
        </p:txBody>
      </p:sp>
      <p:pic>
        <p:nvPicPr>
          <p:cNvPr id="5" name="Picture 4">
            <a:extLst>
              <a:ext uri="{FF2B5EF4-FFF2-40B4-BE49-F238E27FC236}">
                <a16:creationId xmlns:a16="http://schemas.microsoft.com/office/drawing/2014/main" id="{16BA0348-B804-4926-887C-44AABB9B2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4365" y="3821373"/>
            <a:ext cx="3045547" cy="3045547"/>
          </a:xfrm>
          <a:prstGeom prst="rect">
            <a:avLst/>
          </a:prstGeom>
        </p:spPr>
      </p:pic>
    </p:spTree>
    <p:extLst>
      <p:ext uri="{BB962C8B-B14F-4D97-AF65-F5344CB8AC3E}">
        <p14:creationId xmlns:p14="http://schemas.microsoft.com/office/powerpoint/2010/main" val="381040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450007" y="534533"/>
            <a:ext cx="10070908" cy="5788927"/>
          </a:xfrm>
        </p:spPr>
        <p:txBody>
          <a:bodyPr anchor="t">
            <a:noAutofit/>
          </a:bodyPr>
          <a:lstStyle/>
          <a:p>
            <a:r>
              <a:rPr lang="en-US" sz="1800" b="1" u="sng" dirty="0"/>
              <a:t>Indications :</a:t>
            </a:r>
          </a:p>
          <a:p>
            <a:r>
              <a:rPr lang="en-GB" sz="1800" dirty="0"/>
              <a:t>1- Erythroblastosis fetalis by exchange transfusion OF WHOLE BLOOD</a:t>
            </a:r>
          </a:p>
          <a:p>
            <a:r>
              <a:rPr lang="en-GB" sz="1800" dirty="0"/>
              <a:t>2- A person may receive a whole blood transfusion if they have experienced a sever traumatic haemorrhage with severe bleeding</a:t>
            </a:r>
          </a:p>
          <a:p>
            <a:pPr marL="0" indent="0">
              <a:buNone/>
            </a:pPr>
            <a:endParaRPr lang="en-GB" sz="1800" dirty="0"/>
          </a:p>
          <a:p>
            <a:r>
              <a:rPr lang="en-GB" sz="1800" b="1" u="sng" dirty="0"/>
              <a:t>Precautions :</a:t>
            </a:r>
          </a:p>
          <a:p>
            <a:r>
              <a:rPr lang="en-GB" sz="1800" dirty="0"/>
              <a:t>(1) Blood is obtained from healthy donors:</a:t>
            </a:r>
          </a:p>
          <a:p>
            <a:r>
              <a:rPr lang="en-GB" sz="1800" dirty="0"/>
              <a:t>- Age =18-60 y. -Weight: more than 55 kg.</a:t>
            </a:r>
          </a:p>
          <a:p>
            <a:r>
              <a:rPr lang="en-GB" sz="1800" dirty="0"/>
              <a:t>- Blood pressure within normal range.</a:t>
            </a:r>
          </a:p>
          <a:p>
            <a:r>
              <a:rPr lang="en-GB" sz="1800" dirty="0"/>
              <a:t>- Hb% is not less than 90% (13g/dl).</a:t>
            </a:r>
          </a:p>
          <a:p>
            <a:r>
              <a:rPr lang="en-GB" sz="1800" dirty="0"/>
              <a:t>- Haematocrit value at least 40%.</a:t>
            </a:r>
          </a:p>
          <a:p>
            <a:r>
              <a:rPr lang="en-GB" sz="1800" dirty="0"/>
              <a:t>-Free from infectious diseases as AIDS, viral hepatitis.</a:t>
            </a:r>
          </a:p>
          <a:p>
            <a:r>
              <a:rPr lang="en-GB" sz="1800" dirty="0"/>
              <a:t>(2) Blood used is stored at 4°C not more than 21 days.</a:t>
            </a:r>
          </a:p>
          <a:p>
            <a:r>
              <a:rPr lang="en-GB" sz="1800" dirty="0"/>
              <a:t>(3) Blood groups are compatible by double cross matching test</a:t>
            </a:r>
          </a:p>
          <a:p>
            <a:r>
              <a:rPr lang="en-GB" sz="1800" dirty="0"/>
              <a:t>(4)The blood is warmed before transfusion to restore the Na-K pump</a:t>
            </a:r>
          </a:p>
        </p:txBody>
      </p:sp>
      <p:sp>
        <p:nvSpPr>
          <p:cNvPr id="25" name="Rectangle 24">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65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dirty="0"/>
              <a:t>Fresh frozen plasma (FFP)</a:t>
            </a:r>
          </a:p>
        </p:txBody>
      </p:sp>
      <p:sp>
        <p:nvSpPr>
          <p:cNvPr id="25" name="Rectangle 24">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365429" y="2565447"/>
            <a:ext cx="10631606" cy="3764937"/>
          </a:xfrm>
        </p:spPr>
        <p:txBody>
          <a:bodyPr>
            <a:normAutofit/>
          </a:bodyPr>
          <a:lstStyle/>
          <a:p>
            <a:r>
              <a:rPr lang="en-GB" sz="1800" dirty="0">
                <a:solidFill>
                  <a:srgbClr val="595959"/>
                </a:solidFill>
              </a:rPr>
              <a:t>is rich in coagulation factors and is removed from fresh blood and stored at −40 to −50°C with a two-year shelf life. It is the first-line therapy in the treatment of coagulopathic haemorrhage</a:t>
            </a:r>
          </a:p>
          <a:p>
            <a:r>
              <a:rPr lang="en-GB" sz="1800" dirty="0">
                <a:solidFill>
                  <a:srgbClr val="595959"/>
                </a:solidFill>
              </a:rPr>
              <a:t>made from the liquid portion of whole blood.it is used to treat conditions in which there are low blood clotting factor(INR&gt;1.5) or low level of other blood proteins.</a:t>
            </a:r>
            <a:endParaRPr lang="en-US" sz="1800" dirty="0">
              <a:solidFill>
                <a:srgbClr val="595959"/>
              </a:solidFill>
            </a:endParaRPr>
          </a:p>
          <a:p>
            <a:r>
              <a:rPr lang="en-US" sz="1800" u="sng" dirty="0">
                <a:solidFill>
                  <a:srgbClr val="595959"/>
                </a:solidFill>
              </a:rPr>
              <a:t>Indications:</a:t>
            </a:r>
          </a:p>
          <a:p>
            <a:pPr>
              <a:buFont typeface="Wingdings" panose="05000000000000000000" pitchFamily="2" charset="2"/>
              <a:buChar char="q"/>
            </a:pPr>
            <a:r>
              <a:rPr lang="en-US" sz="1800" dirty="0">
                <a:solidFill>
                  <a:srgbClr val="595959"/>
                </a:solidFill>
              </a:rPr>
              <a:t>Non-life-threatening warfarin-induced bleeding</a:t>
            </a:r>
          </a:p>
          <a:p>
            <a:pPr>
              <a:buFont typeface="Wingdings" panose="05000000000000000000" pitchFamily="2" charset="2"/>
              <a:buChar char="q"/>
            </a:pPr>
            <a:r>
              <a:rPr lang="en-US" sz="1800" dirty="0">
                <a:solidFill>
                  <a:srgbClr val="595959"/>
                </a:solidFill>
              </a:rPr>
              <a:t>Vitamin K deficiency</a:t>
            </a:r>
          </a:p>
          <a:p>
            <a:pPr>
              <a:buFont typeface="Wingdings" panose="05000000000000000000" pitchFamily="2" charset="2"/>
              <a:buChar char="q"/>
            </a:pPr>
            <a:r>
              <a:rPr lang="en-US" sz="1800" dirty="0">
                <a:solidFill>
                  <a:srgbClr val="595959"/>
                </a:solidFill>
              </a:rPr>
              <a:t>DIC</a:t>
            </a:r>
          </a:p>
          <a:p>
            <a:pPr>
              <a:buFont typeface="Wingdings" panose="05000000000000000000" pitchFamily="2" charset="2"/>
              <a:buChar char="q"/>
            </a:pPr>
            <a:r>
              <a:rPr lang="en-GB" sz="1800" dirty="0">
                <a:solidFill>
                  <a:srgbClr val="595959"/>
                </a:solidFill>
              </a:rPr>
              <a:t>in patient with liver disease ,major hepatic resection and sever liver injuries</a:t>
            </a:r>
          </a:p>
          <a:p>
            <a:pPr>
              <a:buFont typeface="Wingdings" panose="05000000000000000000" pitchFamily="2" charset="2"/>
              <a:buChar char="q"/>
            </a:pPr>
            <a:r>
              <a:rPr lang="en-GB" sz="1800" dirty="0">
                <a:solidFill>
                  <a:srgbClr val="595959"/>
                </a:solidFill>
              </a:rPr>
              <a:t>TTP</a:t>
            </a:r>
          </a:p>
          <a:p>
            <a:endParaRPr lang="en-GB" sz="1700" dirty="0">
              <a:solidFill>
                <a:schemeClr val="tx1"/>
              </a:solidFill>
            </a:endParaRPr>
          </a:p>
        </p:txBody>
      </p:sp>
      <p:pic>
        <p:nvPicPr>
          <p:cNvPr id="5" name="Picture 4" descr="Calendar&#10;&#10;Description automatically generated">
            <a:extLst>
              <a:ext uri="{FF2B5EF4-FFF2-40B4-BE49-F238E27FC236}">
                <a16:creationId xmlns:a16="http://schemas.microsoft.com/office/drawing/2014/main" id="{4364B3A1-D726-4CA7-AFE4-867BFD92C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565" y="4094328"/>
            <a:ext cx="2763672" cy="2763672"/>
          </a:xfrm>
          <a:prstGeom prst="rect">
            <a:avLst/>
          </a:prstGeom>
        </p:spPr>
      </p:pic>
    </p:spTree>
    <p:extLst>
      <p:ext uri="{BB962C8B-B14F-4D97-AF65-F5344CB8AC3E}">
        <p14:creationId xmlns:p14="http://schemas.microsoft.com/office/powerpoint/2010/main" val="240468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a:t>Platelet transfusion</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78257" y="2535446"/>
            <a:ext cx="10690830" cy="3554457"/>
          </a:xfrm>
        </p:spPr>
        <p:txBody>
          <a:bodyPr>
            <a:normAutofit/>
          </a:bodyPr>
          <a:lstStyle/>
          <a:p>
            <a:r>
              <a:rPr lang="en-GB" sz="1800" dirty="0">
                <a:solidFill>
                  <a:srgbClr val="595959"/>
                </a:solidFill>
              </a:rPr>
              <a:t>Platelets are supplied as a pooled platelet concentrate and contain about 250 × 109/L. Platelets are stored on a special agitator at 20–24°C and have a shelf life of only 5 days. Platelet transfusions are given to patients with thrombocytopenia or with platelet dysfunction who are bleeding or undergoing surgery (e.g. lumbar puncture ) , carried out at less than 50 x 109/L</a:t>
            </a:r>
          </a:p>
          <a:p>
            <a:r>
              <a:rPr lang="en-US" sz="1800" u="sng" dirty="0">
                <a:solidFill>
                  <a:srgbClr val="595959"/>
                </a:solidFill>
              </a:rPr>
              <a:t>indications:</a:t>
            </a:r>
          </a:p>
          <a:p>
            <a:pPr>
              <a:buFont typeface="Wingdings" panose="05000000000000000000" pitchFamily="2" charset="2"/>
              <a:buChar char="q"/>
            </a:pPr>
            <a:r>
              <a:rPr lang="en-US" sz="1800" dirty="0">
                <a:solidFill>
                  <a:srgbClr val="595959"/>
                </a:solidFill>
              </a:rPr>
              <a:t>chemotherapy ,radiotherapy for leukemia and multiple myeloma</a:t>
            </a:r>
          </a:p>
          <a:p>
            <a:pPr>
              <a:buFont typeface="Wingdings" panose="05000000000000000000" pitchFamily="2" charset="2"/>
              <a:buChar char="q"/>
            </a:pPr>
            <a:r>
              <a:rPr lang="en-US" sz="1800" dirty="0">
                <a:solidFill>
                  <a:srgbClr val="595959"/>
                </a:solidFill>
              </a:rPr>
              <a:t>aplastic anemia</a:t>
            </a:r>
          </a:p>
          <a:p>
            <a:pPr>
              <a:buFont typeface="Wingdings" panose="05000000000000000000" pitchFamily="2" charset="2"/>
              <a:buChar char="q"/>
            </a:pPr>
            <a:r>
              <a:rPr lang="en-US" sz="1800" dirty="0">
                <a:solidFill>
                  <a:srgbClr val="595959"/>
                </a:solidFill>
              </a:rPr>
              <a:t>hypersplenism</a:t>
            </a:r>
          </a:p>
          <a:p>
            <a:pPr>
              <a:buFont typeface="Wingdings" panose="05000000000000000000" pitchFamily="2" charset="2"/>
              <a:buChar char="q"/>
            </a:pPr>
            <a:r>
              <a:rPr lang="en-US" sz="1800" dirty="0">
                <a:solidFill>
                  <a:srgbClr val="595959"/>
                </a:solidFill>
              </a:rPr>
              <a:t>AIDS</a:t>
            </a:r>
          </a:p>
          <a:p>
            <a:pPr>
              <a:buFont typeface="Wingdings" panose="05000000000000000000" pitchFamily="2" charset="2"/>
              <a:buChar char="q"/>
            </a:pPr>
            <a:r>
              <a:rPr lang="en-US" sz="1800" dirty="0">
                <a:solidFill>
                  <a:srgbClr val="595959"/>
                </a:solidFill>
              </a:rPr>
              <a:t>ITP</a:t>
            </a:r>
          </a:p>
        </p:txBody>
      </p:sp>
      <p:pic>
        <p:nvPicPr>
          <p:cNvPr id="5" name="Picture 4" descr="A picture containing text, table, indoor&#10;&#10;Description automatically generated">
            <a:extLst>
              <a:ext uri="{FF2B5EF4-FFF2-40B4-BE49-F238E27FC236}">
                <a16:creationId xmlns:a16="http://schemas.microsoft.com/office/drawing/2014/main" id="{DFAE8231-9261-4868-8D18-442215720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8442" y="4678390"/>
            <a:ext cx="3282795" cy="2188530"/>
          </a:xfrm>
          <a:prstGeom prst="rect">
            <a:avLst/>
          </a:prstGeom>
        </p:spPr>
      </p:pic>
    </p:spTree>
    <p:extLst>
      <p:ext uri="{BB962C8B-B14F-4D97-AF65-F5344CB8AC3E}">
        <p14:creationId xmlns:p14="http://schemas.microsoft.com/office/powerpoint/2010/main" val="394193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a:t>introduction</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B7B4F0F7-3337-483A-B303-4D9CF66B6093}"/>
              </a:ext>
            </a:extLst>
          </p:cNvPr>
          <p:cNvSpPr>
            <a:spLocks noGrp="1"/>
          </p:cNvSpPr>
          <p:nvPr>
            <p:ph idx="1"/>
          </p:nvPr>
        </p:nvSpPr>
        <p:spPr>
          <a:xfrm>
            <a:off x="1286023" y="2410085"/>
            <a:ext cx="9905449" cy="3755058"/>
          </a:xfrm>
        </p:spPr>
        <p:txBody>
          <a:bodyPr/>
          <a:lstStyle/>
          <a:p>
            <a:pPr marL="0" indent="0">
              <a:buNone/>
            </a:pPr>
            <a:r>
              <a:rPr lang="en-US" b="1" i="0" dirty="0">
                <a:solidFill>
                  <a:srgbClr val="5F6368"/>
                </a:solidFill>
                <a:effectLst/>
                <a:latin typeface="Helvetica Neue"/>
              </a:rPr>
              <a:t>Blood</a:t>
            </a:r>
            <a:r>
              <a:rPr lang="en-US" dirty="0">
                <a:solidFill>
                  <a:srgbClr val="4D5156"/>
                </a:solidFill>
                <a:latin typeface="Helvetica Neue"/>
              </a:rPr>
              <a:t>: </a:t>
            </a:r>
            <a:r>
              <a:rPr lang="en-US" b="0" i="0" dirty="0">
                <a:solidFill>
                  <a:srgbClr val="4D5156"/>
                </a:solidFill>
                <a:effectLst/>
                <a:latin typeface="Helvetica Neue"/>
              </a:rPr>
              <a:t>fluid that transports oxygen and nutrients to the cells and carries away carbon dioxide and other waste products.</a:t>
            </a:r>
          </a:p>
          <a:p>
            <a:pPr marL="0" indent="0">
              <a:buNone/>
            </a:pPr>
            <a:r>
              <a:rPr lang="en-US" dirty="0">
                <a:solidFill>
                  <a:srgbClr val="4D5156"/>
                </a:solidFill>
                <a:latin typeface="Helvetica Neue"/>
              </a:rPr>
              <a:t> </a:t>
            </a:r>
          </a:p>
          <a:p>
            <a:pPr marL="0" indent="0">
              <a:buNone/>
            </a:pPr>
            <a:r>
              <a:rPr lang="en-US" b="0" i="0" dirty="0">
                <a:solidFill>
                  <a:srgbClr val="4D5156"/>
                </a:solidFill>
                <a:effectLst/>
                <a:latin typeface="Helvetica Neue"/>
              </a:rPr>
              <a:t>Synthesis </a:t>
            </a:r>
            <a:r>
              <a:rPr lang="en-US" dirty="0">
                <a:solidFill>
                  <a:srgbClr val="4D5156"/>
                </a:solidFill>
                <a:latin typeface="Helvetica Neue"/>
                <a:sym typeface="Wingdings" panose="05000000000000000000" pitchFamily="2" charset="2"/>
              </a:rPr>
              <a:t></a:t>
            </a:r>
            <a:r>
              <a:rPr lang="en-US" b="0" i="0" dirty="0">
                <a:solidFill>
                  <a:srgbClr val="4D5156"/>
                </a:solidFill>
                <a:effectLst/>
                <a:latin typeface="Helvetica Neue"/>
              </a:rPr>
              <a:t> bone marrow </a:t>
            </a:r>
          </a:p>
          <a:p>
            <a:pPr marL="0" indent="0">
              <a:buNone/>
            </a:pPr>
            <a:r>
              <a:rPr lang="en-US" dirty="0">
                <a:solidFill>
                  <a:srgbClr val="4D5156"/>
                </a:solidFill>
                <a:latin typeface="Helvetica Neue"/>
              </a:rPr>
              <a:t>Storge and destruction </a:t>
            </a:r>
            <a:r>
              <a:rPr lang="en-US" dirty="0">
                <a:solidFill>
                  <a:srgbClr val="4D5156"/>
                </a:solidFill>
                <a:latin typeface="Helvetica Neue"/>
                <a:sym typeface="Wingdings" panose="05000000000000000000" pitchFamily="2" charset="2"/>
              </a:rPr>
              <a:t></a:t>
            </a:r>
            <a:r>
              <a:rPr lang="en-US" dirty="0">
                <a:solidFill>
                  <a:srgbClr val="4D5156"/>
                </a:solidFill>
                <a:latin typeface="Helvetica Neue"/>
              </a:rPr>
              <a:t> liver and spleen</a:t>
            </a:r>
          </a:p>
          <a:p>
            <a:pPr marL="0" indent="0">
              <a:buNone/>
            </a:pPr>
            <a:endParaRPr lang="en-US" b="0" i="0" dirty="0">
              <a:solidFill>
                <a:srgbClr val="4D5156"/>
              </a:solidFill>
              <a:effectLst/>
              <a:latin typeface="Helvetica Neue"/>
            </a:endParaRPr>
          </a:p>
          <a:p>
            <a:pPr marL="0" indent="0">
              <a:buNone/>
            </a:pPr>
            <a:endParaRPr lang="en-US" dirty="0"/>
          </a:p>
        </p:txBody>
      </p:sp>
    </p:spTree>
    <p:extLst>
      <p:ext uri="{BB962C8B-B14F-4D97-AF65-F5344CB8AC3E}">
        <p14:creationId xmlns:p14="http://schemas.microsoft.com/office/powerpoint/2010/main" val="35849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a:t>Cryoprecipitate</a:t>
            </a:r>
          </a:p>
        </p:txBody>
      </p:sp>
      <p:sp>
        <p:nvSpPr>
          <p:cNvPr id="21" name="Rectangle 20">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79019" y="2535446"/>
            <a:ext cx="10649124" cy="3554457"/>
          </a:xfrm>
        </p:spPr>
        <p:txBody>
          <a:bodyPr>
            <a:normAutofit lnSpcReduction="10000"/>
          </a:bodyPr>
          <a:lstStyle/>
          <a:p>
            <a:endParaRPr lang="en-GB" dirty="0">
              <a:solidFill>
                <a:srgbClr val="595959"/>
              </a:solidFill>
            </a:endParaRPr>
          </a:p>
          <a:p>
            <a:r>
              <a:rPr lang="en-GB" dirty="0">
                <a:solidFill>
                  <a:srgbClr val="595959"/>
                </a:solidFill>
              </a:rPr>
              <a:t>is a supernatant precipitate of FFP and is rich in factor VIII and fibrinogen. It is stored at −30°C with a year shelf life. It is given in low fibrinogen states or factor VIII deficiency.</a:t>
            </a:r>
          </a:p>
          <a:p>
            <a:r>
              <a:rPr lang="en-GB" dirty="0">
                <a:solidFill>
                  <a:srgbClr val="595959"/>
                </a:solidFill>
              </a:rPr>
              <a:t>Contain fibrinogen , von </a:t>
            </a:r>
            <a:r>
              <a:rPr lang="en-GB" dirty="0" err="1">
                <a:solidFill>
                  <a:srgbClr val="595959"/>
                </a:solidFill>
              </a:rPr>
              <a:t>willebrand</a:t>
            </a:r>
            <a:r>
              <a:rPr lang="en-GB" dirty="0">
                <a:solidFill>
                  <a:srgbClr val="595959"/>
                </a:solidFill>
              </a:rPr>
              <a:t> factor</a:t>
            </a:r>
            <a:r>
              <a:rPr lang="en-US" dirty="0">
                <a:solidFill>
                  <a:srgbClr val="595959"/>
                </a:solidFill>
              </a:rPr>
              <a:t> , factor VIII , XIII </a:t>
            </a:r>
          </a:p>
          <a:p>
            <a:r>
              <a:rPr lang="en-US" u="sng" dirty="0">
                <a:solidFill>
                  <a:srgbClr val="595959"/>
                </a:solidFill>
              </a:rPr>
              <a:t>Indication :</a:t>
            </a:r>
          </a:p>
          <a:p>
            <a:pPr>
              <a:buFont typeface="Wingdings" panose="05000000000000000000" pitchFamily="2" charset="2"/>
              <a:buChar char="q"/>
            </a:pPr>
            <a:r>
              <a:rPr lang="en-US" dirty="0">
                <a:solidFill>
                  <a:srgbClr val="595959"/>
                </a:solidFill>
              </a:rPr>
              <a:t>DIC : to replace fibrinogen </a:t>
            </a:r>
          </a:p>
          <a:p>
            <a:pPr>
              <a:buFont typeface="Wingdings" panose="05000000000000000000" pitchFamily="2" charset="2"/>
              <a:buChar char="q"/>
            </a:pPr>
            <a:r>
              <a:rPr lang="en-US" dirty="0">
                <a:solidFill>
                  <a:srgbClr val="595959"/>
                </a:solidFill>
              </a:rPr>
              <a:t>Factor VIII deficiency</a:t>
            </a:r>
          </a:p>
          <a:p>
            <a:pPr>
              <a:buFont typeface="Wingdings" panose="05000000000000000000" pitchFamily="2" charset="2"/>
              <a:buChar char="q"/>
            </a:pPr>
            <a:r>
              <a:rPr lang="en-US" dirty="0">
                <a:solidFill>
                  <a:srgbClr val="595959"/>
                </a:solidFill>
              </a:rPr>
              <a:t>Hemophilia A</a:t>
            </a:r>
          </a:p>
          <a:p>
            <a:pPr>
              <a:buFont typeface="Wingdings" panose="05000000000000000000" pitchFamily="2" charset="2"/>
              <a:buChar char="q"/>
            </a:pPr>
            <a:r>
              <a:rPr lang="en-US" dirty="0">
                <a:solidFill>
                  <a:srgbClr val="595959"/>
                </a:solidFill>
              </a:rPr>
              <a:t>Von Willebrand disease</a:t>
            </a:r>
          </a:p>
          <a:p>
            <a:endParaRPr lang="en-GB" dirty="0">
              <a:solidFill>
                <a:schemeClr val="tx1"/>
              </a:solidFill>
            </a:endParaRPr>
          </a:p>
        </p:txBody>
      </p:sp>
      <p:pic>
        <p:nvPicPr>
          <p:cNvPr id="5" name="Picture 4" descr="Text&#10;&#10;Description automatically generated">
            <a:extLst>
              <a:ext uri="{FF2B5EF4-FFF2-40B4-BE49-F238E27FC236}">
                <a16:creationId xmlns:a16="http://schemas.microsoft.com/office/drawing/2014/main" id="{DC124081-F05B-43A7-8009-C95921B35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233" y="3630303"/>
            <a:ext cx="2546679" cy="3071181"/>
          </a:xfrm>
          <a:prstGeom prst="rect">
            <a:avLst/>
          </a:prstGeom>
        </p:spPr>
      </p:pic>
    </p:spTree>
    <p:extLst>
      <p:ext uri="{BB962C8B-B14F-4D97-AF65-F5344CB8AC3E}">
        <p14:creationId xmlns:p14="http://schemas.microsoft.com/office/powerpoint/2010/main" val="115576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a:t>Prothrombin complex concentrates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600753" y="2535446"/>
            <a:ext cx="10054435" cy="2250303"/>
          </a:xfrm>
        </p:spPr>
        <p:txBody>
          <a:bodyPr>
            <a:normAutofit/>
          </a:bodyPr>
          <a:lstStyle/>
          <a:p>
            <a:r>
              <a:rPr lang="en-GB" dirty="0">
                <a:solidFill>
                  <a:srgbClr val="595959"/>
                </a:solidFill>
              </a:rPr>
              <a:t>are highly purified concentrates prepared from pooled plasma. They contain factors II, IX and X. Factor VII may be included or produced separately. It is indicated for the emergency reversal of anticoagulant (warfarin) therapy in uncontrolled haemorrhage</a:t>
            </a:r>
            <a:endParaRPr lang="en-US" dirty="0">
              <a:solidFill>
                <a:srgbClr val="595959"/>
              </a:solidFill>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4A7C0872-73C0-4753-BD69-CD173BFE5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7273" y="4607697"/>
            <a:ext cx="3323963" cy="2250303"/>
          </a:xfrm>
          <a:prstGeom prst="rect">
            <a:avLst/>
          </a:prstGeom>
        </p:spPr>
      </p:pic>
    </p:spTree>
    <p:extLst>
      <p:ext uri="{BB962C8B-B14F-4D97-AF65-F5344CB8AC3E}">
        <p14:creationId xmlns:p14="http://schemas.microsoft.com/office/powerpoint/2010/main" val="2686254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73328" y="2524835"/>
            <a:ext cx="6068070" cy="1064526"/>
          </a:xfrm>
        </p:spPr>
        <p:txBody>
          <a:bodyPr vert="horz" lIns="91440" tIns="45720" rIns="91440" bIns="45720" rtlCol="0" anchor="b">
            <a:normAutofit/>
          </a:bodyPr>
          <a:lstStyle/>
          <a:p>
            <a:r>
              <a:rPr lang="en-US" sz="5900" spc="-100"/>
              <a:t>complications</a:t>
            </a:r>
          </a:p>
        </p:txBody>
      </p:sp>
      <p:pic>
        <p:nvPicPr>
          <p:cNvPr id="4" name="Picture 3" descr="A row of samples for medical testing">
            <a:extLst>
              <a:ext uri="{FF2B5EF4-FFF2-40B4-BE49-F238E27FC236}">
                <a16:creationId xmlns:a16="http://schemas.microsoft.com/office/drawing/2014/main" id="{993B153B-B187-43D8-8A33-8C06C36FC7B1}"/>
              </a:ext>
            </a:extLst>
          </p:cNvPr>
          <p:cNvPicPr>
            <a:picLocks noChangeAspect="1"/>
          </p:cNvPicPr>
          <p:nvPr/>
        </p:nvPicPr>
        <p:blipFill rotWithShape="1">
          <a:blip r:embed="rId2"/>
          <a:srcRect l="49129" r="2216" b="1"/>
          <a:stretch/>
        </p:blipFill>
        <p:spPr>
          <a:xfrm>
            <a:off x="8037574" y="759599"/>
            <a:ext cx="3458249" cy="5330650"/>
          </a:xfrm>
          <a:prstGeom prst="rect">
            <a:avLst/>
          </a:prstGeom>
        </p:spPr>
      </p:pic>
      <p:sp>
        <p:nvSpPr>
          <p:cNvPr id="29" name="Rectangle 2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49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عنوان 1">
            <a:extLst>
              <a:ext uri="{FF2B5EF4-FFF2-40B4-BE49-F238E27FC236}">
                <a16:creationId xmlns:a16="http://schemas.microsoft.com/office/drawing/2014/main" id="{22C19681-37CD-4FE6-AFFA-88E7B4E29277}"/>
              </a:ext>
            </a:extLst>
          </p:cNvPr>
          <p:cNvSpPr>
            <a:spLocks noGrp="1"/>
          </p:cNvSpPr>
          <p:nvPr>
            <p:ph type="title"/>
          </p:nvPr>
        </p:nvSpPr>
        <p:spPr>
          <a:xfrm>
            <a:off x="1539116" y="864108"/>
            <a:ext cx="3073914" cy="5120639"/>
          </a:xfrm>
        </p:spPr>
        <p:txBody>
          <a:bodyPr>
            <a:normAutofit/>
          </a:bodyPr>
          <a:lstStyle/>
          <a:p>
            <a:pPr algn="r"/>
            <a:r>
              <a:rPr lang="en-US" i="1" dirty="0">
                <a:solidFill>
                  <a:srgbClr val="E84C22"/>
                </a:solidFill>
              </a:rPr>
              <a:t>Incompatibility:</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62BEBD0E-BCCF-4701-8081-560CFB79828B}"/>
              </a:ext>
            </a:extLst>
          </p:cNvPr>
          <p:cNvSpPr>
            <a:spLocks noGrp="1"/>
          </p:cNvSpPr>
          <p:nvPr>
            <p:ph idx="1"/>
          </p:nvPr>
        </p:nvSpPr>
        <p:spPr>
          <a:xfrm>
            <a:off x="5131563" y="864108"/>
            <a:ext cx="6068344" cy="5120640"/>
          </a:xfrm>
        </p:spPr>
        <p:txBody>
          <a:bodyPr>
            <a:normAutofit/>
          </a:bodyPr>
          <a:lstStyle/>
          <a:p>
            <a:r>
              <a:rPr lang="en-US" sz="2200" dirty="0"/>
              <a:t>RBCs (received from the donor) are agglutinated in clumps and block small blood vessels → ischemic pain in chest and back. If the amount of the blood is less  than 350 ml, death not occur.</a:t>
            </a:r>
          </a:p>
          <a:p>
            <a:pPr marL="0" indent="0">
              <a:buNone/>
            </a:pPr>
            <a:r>
              <a:rPr lang="en-US" sz="2200" dirty="0">
                <a:solidFill>
                  <a:srgbClr val="595959"/>
                </a:solidFill>
              </a:rPr>
              <a:t>(</a:t>
            </a:r>
            <a:r>
              <a:rPr lang="en-US" sz="2000" dirty="0">
                <a:solidFill>
                  <a:srgbClr val="595959"/>
                </a:solidFill>
              </a:rPr>
              <a:t>The most severe transfusion reactions are due to ABO incompatibility</a:t>
            </a:r>
            <a:r>
              <a:rPr lang="en-US" sz="2200" dirty="0">
                <a:solidFill>
                  <a:srgbClr val="595959"/>
                </a:solidFill>
              </a:rPr>
              <a:t>)</a:t>
            </a:r>
          </a:p>
          <a:p>
            <a:endParaRPr lang="en-US" sz="22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84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7DF944-F2FB-4D57-BC78-7A5D862211A1}"/>
              </a:ext>
            </a:extLst>
          </p:cNvPr>
          <p:cNvSpPr>
            <a:spLocks noGrp="1"/>
          </p:cNvSpPr>
          <p:nvPr>
            <p:ph type="title"/>
          </p:nvPr>
        </p:nvSpPr>
        <p:spPr>
          <a:xfrm>
            <a:off x="1539116" y="864108"/>
            <a:ext cx="3073914" cy="5120639"/>
          </a:xfrm>
        </p:spPr>
        <p:txBody>
          <a:bodyPr>
            <a:normAutofit/>
          </a:bodyPr>
          <a:lstStyle/>
          <a:p>
            <a:r>
              <a:rPr lang="en-US" i="1" dirty="0">
                <a:solidFill>
                  <a:srgbClr val="E84C22"/>
                </a:solidFill>
              </a:rPr>
              <a:t>Allergic (anaphylactic):</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133D69-FB77-4F5F-B2D6-96955851B5BD}"/>
              </a:ext>
            </a:extLst>
          </p:cNvPr>
          <p:cNvSpPr>
            <a:spLocks noGrp="1"/>
          </p:cNvSpPr>
          <p:nvPr>
            <p:ph idx="1"/>
          </p:nvPr>
        </p:nvSpPr>
        <p:spPr>
          <a:xfrm>
            <a:off x="5171754" y="1150711"/>
            <a:ext cx="6291609" cy="5120640"/>
          </a:xfrm>
        </p:spPr>
        <p:txBody>
          <a:bodyPr>
            <a:normAutofit/>
          </a:bodyPr>
          <a:lstStyle/>
          <a:p>
            <a:r>
              <a:rPr lang="en-US" sz="2200" dirty="0"/>
              <a:t>Type 1 hypersensitivity reaction</a:t>
            </a:r>
          </a:p>
          <a:p>
            <a:r>
              <a:rPr lang="en-US" sz="2200" dirty="0"/>
              <a:t>Symptoms; pruritis , urticaria , respiratory depression </a:t>
            </a:r>
          </a:p>
          <a:p>
            <a:r>
              <a:rPr lang="en-US" sz="2200" dirty="0"/>
              <a:t>Occurs  in 2-3 hours after transfusion</a:t>
            </a:r>
          </a:p>
          <a:p>
            <a:r>
              <a:rPr lang="en-US" sz="2200" dirty="0"/>
              <a:t>Treatment :stop transfusion, intramuscular epinephrine</a:t>
            </a:r>
            <a:r>
              <a:rPr lang="en-US" sz="1800" dirty="0">
                <a:solidFill>
                  <a:srgbClr val="595959"/>
                </a:solidFill>
              </a:rPr>
              <a:t>(</a:t>
            </a:r>
            <a:r>
              <a:rPr lang="en-US" sz="1800" b="0" i="0" dirty="0">
                <a:solidFill>
                  <a:srgbClr val="595959"/>
                </a:solidFill>
                <a:effectLst/>
                <a:latin typeface="Helvetica Neue"/>
              </a:rPr>
              <a:t>vasoconstrictor effects)</a:t>
            </a:r>
            <a:r>
              <a:rPr lang="en-US" sz="1800" dirty="0">
                <a:solidFill>
                  <a:srgbClr val="595959"/>
                </a:solidFill>
              </a:rPr>
              <a:t>, </a:t>
            </a:r>
            <a:r>
              <a:rPr lang="en-US" sz="2200" dirty="0"/>
              <a:t>antihistamine, vasopressor(dopamine)</a:t>
            </a:r>
          </a:p>
          <a:p>
            <a:endParaRPr lang="en-US" sz="22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p:cNvSpPr txBox="1"/>
          <p:nvPr/>
        </p:nvSpPr>
        <p:spPr>
          <a:xfrm>
            <a:off x="1564108" y="864108"/>
            <a:ext cx="3261184" cy="512063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i="1" spc="-60" dirty="0">
                <a:solidFill>
                  <a:srgbClr val="E84C22"/>
                </a:solidFill>
                <a:latin typeface="+mj-lt"/>
                <a:ea typeface="+mj-ea"/>
                <a:cs typeface="+mj-cs"/>
              </a:rPr>
              <a:t>Febrile</a:t>
            </a:r>
          </a:p>
          <a:p>
            <a:pPr defTabSz="914400">
              <a:lnSpc>
                <a:spcPct val="90000"/>
              </a:lnSpc>
              <a:spcBef>
                <a:spcPct val="0"/>
              </a:spcBef>
              <a:spcAft>
                <a:spcPts val="600"/>
              </a:spcAft>
            </a:pPr>
            <a:r>
              <a:rPr lang="en-US" sz="3600" i="1" spc="-60" dirty="0">
                <a:solidFill>
                  <a:srgbClr val="E84C22"/>
                </a:solidFill>
                <a:latin typeface="+mj-lt"/>
                <a:ea typeface="+mj-ea"/>
                <a:cs typeface="+mj-cs"/>
              </a:rPr>
              <a:t>non-hemolytic reaction:</a:t>
            </a:r>
          </a:p>
        </p:txBody>
      </p:sp>
      <p:sp>
        <p:nvSpPr>
          <p:cNvPr id="11" name="Rectangle 10">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7661A294-0724-4D54-8D90-F4D34E0594D3}"/>
              </a:ext>
            </a:extLst>
          </p:cNvPr>
          <p:cNvSpPr>
            <a:spLocks noGrp="1"/>
          </p:cNvSpPr>
          <p:nvPr>
            <p:ph idx="1"/>
          </p:nvPr>
        </p:nvSpPr>
        <p:spPr>
          <a:xfrm>
            <a:off x="5076967" y="864108"/>
            <a:ext cx="6607021" cy="4362985"/>
          </a:xfrm>
        </p:spPr>
        <p:txBody>
          <a:bodyPr vert="horz" lIns="91440" tIns="45720" rIns="91440" bIns="45720" rtlCol="0" anchor="ctr">
            <a:normAutofit/>
          </a:bodyPr>
          <a:lstStyle/>
          <a:p>
            <a:endParaRPr lang="en-US" sz="2200" dirty="0"/>
          </a:p>
          <a:p>
            <a:endParaRPr lang="en-US" sz="2200" dirty="0"/>
          </a:p>
          <a:p>
            <a:r>
              <a:rPr lang="en-US" sz="2200" dirty="0"/>
              <a:t>Type 2 hypersensitivity reaction due to sensitization of the recipient to the donor’s white cells, platelets, or plasma proteins</a:t>
            </a:r>
          </a:p>
          <a:p>
            <a:r>
              <a:rPr lang="en-US" sz="2200" dirty="0"/>
              <a:t>Symptoms; fever , headache, flushing </a:t>
            </a:r>
          </a:p>
          <a:p>
            <a:r>
              <a:rPr lang="en-US" sz="2200" dirty="0"/>
              <a:t>Occurs in 1-6 hour</a:t>
            </a:r>
          </a:p>
          <a:p>
            <a:r>
              <a:rPr lang="en-US" sz="2200" dirty="0"/>
              <a:t>Treatment : stop the transfusion , acetaminophen for the fever</a:t>
            </a:r>
          </a:p>
        </p:txBody>
      </p:sp>
      <p:sp>
        <p:nvSpPr>
          <p:cNvPr id="15" name="Rectangle 14">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0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EC2E09-650B-48E6-A20B-7E94A8F7F6B2}"/>
              </a:ext>
            </a:extLst>
          </p:cNvPr>
          <p:cNvSpPr>
            <a:spLocks noGrp="1"/>
          </p:cNvSpPr>
          <p:nvPr>
            <p:ph type="title"/>
          </p:nvPr>
        </p:nvSpPr>
        <p:spPr>
          <a:xfrm>
            <a:off x="1540042" y="864108"/>
            <a:ext cx="3072987" cy="5120639"/>
          </a:xfrm>
        </p:spPr>
        <p:txBody>
          <a:bodyPr>
            <a:normAutofit/>
          </a:bodyPr>
          <a:lstStyle/>
          <a:p>
            <a:r>
              <a:rPr lang="en-US" i="1" dirty="0">
                <a:solidFill>
                  <a:srgbClr val="E84C22"/>
                </a:solidFill>
              </a:rPr>
              <a:t>Hemolytic reaction:</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A2A431-B4E8-4D89-A1CE-4D12DFA0883B}"/>
              </a:ext>
            </a:extLst>
          </p:cNvPr>
          <p:cNvSpPr>
            <a:spLocks noGrp="1"/>
          </p:cNvSpPr>
          <p:nvPr>
            <p:ph idx="1"/>
          </p:nvPr>
        </p:nvSpPr>
        <p:spPr>
          <a:xfrm>
            <a:off x="5108819" y="993305"/>
            <a:ext cx="6552423" cy="5120640"/>
          </a:xfrm>
        </p:spPr>
        <p:txBody>
          <a:bodyPr>
            <a:normAutofit/>
          </a:bodyPr>
          <a:lstStyle/>
          <a:p>
            <a:pPr marL="0" indent="0">
              <a:buNone/>
            </a:pPr>
            <a:r>
              <a:rPr lang="en-US" sz="2200" dirty="0"/>
              <a:t>Type 2 hypersensitivity reaction </a:t>
            </a:r>
          </a:p>
          <a:p>
            <a:r>
              <a:rPr lang="en-US" sz="2200" dirty="0"/>
              <a:t>Symptoms: flank pain , jaundice , hemoglobinuria </a:t>
            </a:r>
          </a:p>
          <a:p>
            <a:r>
              <a:rPr lang="en-US" sz="2200" dirty="0"/>
              <a:t>Occurs in 1 hour</a:t>
            </a:r>
          </a:p>
          <a:p>
            <a:r>
              <a:rPr lang="en-US" sz="2200" dirty="0"/>
              <a:t>Treatment :  stop the transfusion , IV fluids to boost the urine output</a:t>
            </a:r>
          </a:p>
          <a:p>
            <a:endParaRPr lang="en-US" sz="22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55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p:cNvSpPr txBox="1"/>
          <p:nvPr/>
        </p:nvSpPr>
        <p:spPr>
          <a:xfrm>
            <a:off x="1539116" y="868680"/>
            <a:ext cx="2678042" cy="512063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i="1" dirty="0">
                <a:solidFill>
                  <a:srgbClr val="E84C22"/>
                </a:solidFill>
              </a:rPr>
              <a:t>Transfusion-Related Acute Lung Injury (TRALI): </a:t>
            </a:r>
            <a:endParaRPr lang="en-US" sz="3600" i="1" spc="-60" dirty="0">
              <a:solidFill>
                <a:srgbClr val="E84C22"/>
              </a:solidFill>
              <a:latin typeface="+mj-lt"/>
              <a:ea typeface="+mj-ea"/>
              <a:cs typeface="+mj-cs"/>
            </a:endParaRPr>
          </a:p>
        </p:txBody>
      </p:sp>
      <p:sp>
        <p:nvSpPr>
          <p:cNvPr id="11" name="Rectangle 10">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F82C8CAE-793A-4C8B-9119-6EF700FE9D26}"/>
              </a:ext>
            </a:extLst>
          </p:cNvPr>
          <p:cNvSpPr>
            <a:spLocks noGrp="1"/>
          </p:cNvSpPr>
          <p:nvPr>
            <p:ph idx="1"/>
          </p:nvPr>
        </p:nvSpPr>
        <p:spPr>
          <a:xfrm>
            <a:off x="5362220" y="761999"/>
            <a:ext cx="5910677" cy="4294746"/>
          </a:xfrm>
        </p:spPr>
        <p:txBody>
          <a:bodyPr vert="horz" lIns="91440" tIns="45720" rIns="91440" bIns="45720" rtlCol="0" anchor="ctr">
            <a:noAutofit/>
          </a:bodyPr>
          <a:lstStyle/>
          <a:p>
            <a:endParaRPr lang="en-US" sz="2200" dirty="0"/>
          </a:p>
          <a:p>
            <a:endParaRPr lang="en-US" sz="2200" dirty="0"/>
          </a:p>
          <a:p>
            <a:endParaRPr lang="en-US" sz="2200" dirty="0"/>
          </a:p>
          <a:p>
            <a:r>
              <a:rPr lang="en-US" sz="2200" dirty="0"/>
              <a:t>Donor antileukocytes antibodies vs recipient endothelial cells </a:t>
            </a:r>
          </a:p>
          <a:p>
            <a:r>
              <a:rPr lang="en-US" sz="2200" dirty="0"/>
              <a:t>Symptoms : respiratory collapse, acute hypoxia , noncardiac pulmonary edema</a:t>
            </a:r>
          </a:p>
          <a:p>
            <a:r>
              <a:rPr lang="en-US" sz="2200" dirty="0"/>
              <a:t>Occurs within 6 hours of transfusion of any blood component</a:t>
            </a:r>
          </a:p>
          <a:p>
            <a:r>
              <a:rPr lang="en-US" sz="2200" dirty="0"/>
              <a:t>Treatment;  stop the transfusion, mechanical ventilation</a:t>
            </a:r>
          </a:p>
        </p:txBody>
      </p:sp>
      <p:sp>
        <p:nvSpPr>
          <p:cNvPr id="15" name="Rectangle 14">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99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عنوان 1">
            <a:extLst>
              <a:ext uri="{FF2B5EF4-FFF2-40B4-BE49-F238E27FC236}">
                <a16:creationId xmlns:a16="http://schemas.microsoft.com/office/drawing/2014/main" id="{E61BCDEB-064A-4019-BFFE-EED432DB7A9F}"/>
              </a:ext>
            </a:extLst>
          </p:cNvPr>
          <p:cNvSpPr>
            <a:spLocks noGrp="1"/>
          </p:cNvSpPr>
          <p:nvPr>
            <p:ph type="title"/>
          </p:nvPr>
        </p:nvSpPr>
        <p:spPr>
          <a:xfrm>
            <a:off x="1539116" y="864108"/>
            <a:ext cx="2927932" cy="5120639"/>
          </a:xfrm>
        </p:spPr>
        <p:txBody>
          <a:bodyPr>
            <a:normAutofit/>
          </a:bodyPr>
          <a:lstStyle/>
          <a:p>
            <a:r>
              <a:rPr lang="en-US" i="1" dirty="0">
                <a:solidFill>
                  <a:srgbClr val="E84C22"/>
                </a:solidFill>
              </a:rPr>
              <a:t>Transfusion-associated circulatory overload (TACO) :</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7460BACB-9095-405C-AEEF-1AD02F1E9805}"/>
              </a:ext>
            </a:extLst>
          </p:cNvPr>
          <p:cNvSpPr>
            <a:spLocks noGrp="1"/>
          </p:cNvSpPr>
          <p:nvPr>
            <p:ph idx="1"/>
          </p:nvPr>
        </p:nvSpPr>
        <p:spPr>
          <a:xfrm>
            <a:off x="5289229" y="1583139"/>
            <a:ext cx="5910677" cy="4647267"/>
          </a:xfrm>
        </p:spPr>
        <p:txBody>
          <a:bodyPr>
            <a:normAutofit/>
          </a:bodyPr>
          <a:lstStyle/>
          <a:p>
            <a:r>
              <a:rPr lang="en-US" sz="2200" dirty="0"/>
              <a:t>associated with transfusion of a large volume of blood or a high rate of infusion</a:t>
            </a:r>
          </a:p>
          <a:p>
            <a:r>
              <a:rPr lang="en-US" sz="2200" dirty="0"/>
              <a:t>Symptoms;  including dyspnea, orthopnea, tachycardia, hypertension.</a:t>
            </a:r>
          </a:p>
          <a:p>
            <a:r>
              <a:rPr lang="en-US" sz="2200" dirty="0"/>
              <a:t>Occurs in 1-6 hours </a:t>
            </a:r>
          </a:p>
          <a:p>
            <a:r>
              <a:rPr lang="en-US" sz="2200" dirty="0"/>
              <a:t> treatment : Patients deemed to be at risk for volume overload (such as those with impaired cardiac function) can be transfused at a slower rate and diuretic therapy </a:t>
            </a:r>
          </a:p>
          <a:p>
            <a:pPr marL="0" indent="0">
              <a:buNone/>
            </a:pPr>
            <a:endParaRPr lang="en-US" sz="2200" dirty="0"/>
          </a:p>
          <a:p>
            <a:endParaRPr lang="en-US" sz="22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14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عنوان 1">
            <a:extLst>
              <a:ext uri="{FF2B5EF4-FFF2-40B4-BE49-F238E27FC236}">
                <a16:creationId xmlns:a16="http://schemas.microsoft.com/office/drawing/2014/main" id="{FE751B6A-63A7-4D1D-8336-7E46CFDF86B4}"/>
              </a:ext>
            </a:extLst>
          </p:cNvPr>
          <p:cNvSpPr>
            <a:spLocks noGrp="1"/>
          </p:cNvSpPr>
          <p:nvPr>
            <p:ph type="title"/>
          </p:nvPr>
        </p:nvSpPr>
        <p:spPr>
          <a:xfrm>
            <a:off x="1771016" y="864108"/>
            <a:ext cx="2842013" cy="5120639"/>
          </a:xfrm>
        </p:spPr>
        <p:txBody>
          <a:bodyPr>
            <a:normAutofit/>
          </a:bodyPr>
          <a:lstStyle/>
          <a:p>
            <a:r>
              <a:rPr lang="en-US" i="1" dirty="0">
                <a:solidFill>
                  <a:srgbClr val="E84C22"/>
                </a:solidFill>
              </a:rPr>
              <a:t>Infections :</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DA912926-F4B1-48A5-9424-A0D7F24D64B4}"/>
              </a:ext>
            </a:extLst>
          </p:cNvPr>
          <p:cNvSpPr>
            <a:spLocks noGrp="1"/>
          </p:cNvSpPr>
          <p:nvPr>
            <p:ph idx="1"/>
          </p:nvPr>
        </p:nvSpPr>
        <p:spPr>
          <a:xfrm>
            <a:off x="5289230" y="864108"/>
            <a:ext cx="5910677" cy="5120640"/>
          </a:xfrm>
        </p:spPr>
        <p:txBody>
          <a:bodyPr>
            <a:normAutofit/>
          </a:bodyPr>
          <a:lstStyle/>
          <a:p>
            <a:r>
              <a:rPr lang="en-US" dirty="0"/>
              <a:t>All donated blood is extensively screened for transfusion-transmitted infections; as a result, the risk of acquiring infection is extremely low</a:t>
            </a:r>
          </a:p>
          <a:p>
            <a:r>
              <a:rPr lang="en-US" dirty="0"/>
              <a:t>Each unit of blood administered in the United States is screened for a number of infections, including HIV, hepatitis B and C viruses, human T-cell leukemia virus, West Nile virus, Zika virus, Trypanosoma </a:t>
            </a:r>
            <a:r>
              <a:rPr lang="en-US" dirty="0" err="1"/>
              <a:t>cruzi</a:t>
            </a:r>
            <a:r>
              <a:rPr lang="en-US" dirty="0"/>
              <a:t>, and Treponema pallidum.</a:t>
            </a:r>
          </a:p>
          <a:p>
            <a:r>
              <a:rPr lang="en-US" dirty="0"/>
              <a:t>The risk of bacterial contamination of blood products is much greater than the risk of viral transmission.</a:t>
            </a:r>
          </a:p>
          <a:p>
            <a:r>
              <a:rPr lang="en-US" dirty="0"/>
              <a:t>Signs , symptoms: Temperature elevation, hypotension, or other signs of sepsis </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82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C3D29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able&#10;&#10;Description automatically generated">
            <a:extLst>
              <a:ext uri="{FF2B5EF4-FFF2-40B4-BE49-F238E27FC236}">
                <a16:creationId xmlns:a16="http://schemas.microsoft.com/office/drawing/2014/main" id="{B24204C9-34C8-453F-801C-73404069E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539" y="834714"/>
            <a:ext cx="10588922" cy="5188571"/>
          </a:xfrm>
          <a:prstGeom prst="rect">
            <a:avLst/>
          </a:prstGeom>
        </p:spPr>
      </p:pic>
    </p:spTree>
    <p:extLst>
      <p:ext uri="{BB962C8B-B14F-4D97-AF65-F5344CB8AC3E}">
        <p14:creationId xmlns:p14="http://schemas.microsoft.com/office/powerpoint/2010/main" val="363142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00FD72A-D8AF-459C-83D3-A96AD4D8CAA1}"/>
              </a:ext>
            </a:extLst>
          </p:cNvPr>
          <p:cNvSpPr>
            <a:spLocks noGrp="1"/>
          </p:cNvSpPr>
          <p:nvPr>
            <p:ph type="title"/>
          </p:nvPr>
        </p:nvSpPr>
        <p:spPr>
          <a:xfrm>
            <a:off x="1651378" y="1298448"/>
            <a:ext cx="5486539" cy="2495630"/>
          </a:xfrm>
        </p:spPr>
        <p:txBody>
          <a:bodyPr vert="horz" lIns="91440" tIns="45720" rIns="91440" bIns="45720" rtlCol="0" anchor="b">
            <a:normAutofit/>
          </a:bodyPr>
          <a:lstStyle/>
          <a:p>
            <a:r>
              <a:rPr lang="en-US" sz="5900" spc="-100" dirty="0"/>
              <a:t>Thank you</a:t>
            </a:r>
          </a:p>
        </p:txBody>
      </p:sp>
      <p:pic>
        <p:nvPicPr>
          <p:cNvPr id="7" name="Picture 6" descr="Many question marks on black background">
            <a:extLst>
              <a:ext uri="{FF2B5EF4-FFF2-40B4-BE49-F238E27FC236}">
                <a16:creationId xmlns:a16="http://schemas.microsoft.com/office/drawing/2014/main" id="{82B52609-1D5E-4530-96ED-BD3424B7A0C4}"/>
              </a:ext>
            </a:extLst>
          </p:cNvPr>
          <p:cNvPicPr>
            <a:picLocks noChangeAspect="1"/>
          </p:cNvPicPr>
          <p:nvPr/>
        </p:nvPicPr>
        <p:blipFill rotWithShape="1">
          <a:blip r:embed="rId2"/>
          <a:srcRect l="60426"/>
          <a:stretch/>
        </p:blipFill>
        <p:spPr>
          <a:xfrm>
            <a:off x="8037574" y="759599"/>
            <a:ext cx="3458249" cy="5330650"/>
          </a:xfrm>
          <a:prstGeom prst="rect">
            <a:avLst/>
          </a:prstGeom>
        </p:spPr>
      </p:pic>
      <p:sp>
        <p:nvSpPr>
          <p:cNvPr id="32" name="Rectangle 31">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65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458" y="2909911"/>
            <a:ext cx="3324655" cy="1038177"/>
          </a:xfrm>
        </p:spPr>
        <p:txBody>
          <a:bodyPr anchor="b">
            <a:noAutofit/>
          </a:bodyPr>
          <a:lstStyle/>
          <a:p>
            <a:r>
              <a:rPr lang="en-GB" sz="3200" dirty="0"/>
              <a:t>A  normal healthy non-smoker adult male has about 4–6 litres of blood ,      consists of :</a:t>
            </a:r>
            <a:endParaRPr lang="en-US" sz="3200" dirty="0"/>
          </a:p>
        </p:txBody>
      </p:sp>
      <p:pic>
        <p:nvPicPr>
          <p:cNvPr id="4" name="Content Placeholder 3"/>
          <p:cNvPicPr>
            <a:picLocks noChangeAspect="1"/>
          </p:cNvPicPr>
          <p:nvPr/>
        </p:nvPicPr>
        <p:blipFill>
          <a:blip r:embed="rId2"/>
          <a:stretch>
            <a:fillRect/>
          </a:stretch>
        </p:blipFill>
        <p:spPr>
          <a:xfrm>
            <a:off x="3874169" y="1809875"/>
            <a:ext cx="7677130" cy="3221286"/>
          </a:xfrm>
          <a:prstGeom prst="rect">
            <a:avLst/>
          </a:prstGeom>
        </p:spPr>
      </p:pic>
      <p:sp>
        <p:nvSpPr>
          <p:cNvPr id="15" name="Rectangle 1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565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3CA9-1A5C-467D-9C1F-6611BAE6EA1C}"/>
              </a:ext>
            </a:extLst>
          </p:cNvPr>
          <p:cNvSpPr>
            <a:spLocks noGrp="1"/>
          </p:cNvSpPr>
          <p:nvPr>
            <p:ph type="title"/>
          </p:nvPr>
        </p:nvSpPr>
        <p:spPr/>
        <p:txBody>
          <a:bodyPr/>
          <a:lstStyle/>
          <a:p>
            <a:r>
              <a:rPr lang="en-US" dirty="0"/>
              <a:t>Blood Transfusion</a:t>
            </a:r>
          </a:p>
        </p:txBody>
      </p:sp>
      <p:sp>
        <p:nvSpPr>
          <p:cNvPr id="4" name="Content Placeholder 2">
            <a:extLst>
              <a:ext uri="{FF2B5EF4-FFF2-40B4-BE49-F238E27FC236}">
                <a16:creationId xmlns:a16="http://schemas.microsoft.com/office/drawing/2014/main" id="{6B9BF6EE-CF1B-4980-A9E8-0A0B22C7CB5E}"/>
              </a:ext>
            </a:extLst>
          </p:cNvPr>
          <p:cNvSpPr>
            <a:spLocks noGrp="1"/>
          </p:cNvSpPr>
          <p:nvPr>
            <p:ph idx="1"/>
          </p:nvPr>
        </p:nvSpPr>
        <p:spPr>
          <a:xfrm>
            <a:off x="3868738" y="863600"/>
            <a:ext cx="7315200" cy="5121275"/>
          </a:xfrm>
        </p:spPr>
        <p:txBody>
          <a:bodyPr>
            <a:normAutofit/>
          </a:bodyPr>
          <a:lstStyle/>
          <a:p>
            <a:r>
              <a:rPr lang="en-GB" dirty="0">
                <a:solidFill>
                  <a:schemeClr val="tx1"/>
                </a:solidFill>
              </a:rPr>
              <a:t>The process of transferring blood or blood products from one person to the circulatory system of an-other.</a:t>
            </a:r>
          </a:p>
          <a:p>
            <a:r>
              <a:rPr lang="en-GB" dirty="0">
                <a:solidFill>
                  <a:schemeClr val="tx1"/>
                </a:solidFill>
              </a:rPr>
              <a:t>Types of transfusion :</a:t>
            </a:r>
          </a:p>
          <a:p>
            <a:pPr>
              <a:buFont typeface="Wingdings" panose="05000000000000000000" pitchFamily="2" charset="2"/>
              <a:buChar char="q"/>
            </a:pPr>
            <a:r>
              <a:rPr lang="en-GB" dirty="0">
                <a:solidFill>
                  <a:schemeClr val="tx1"/>
                </a:solidFill>
              </a:rPr>
              <a:t>Homologous transfusions</a:t>
            </a:r>
            <a:r>
              <a:rPr lang="en-US" dirty="0">
                <a:solidFill>
                  <a:schemeClr val="tx1"/>
                </a:solidFill>
              </a:rPr>
              <a:t> :from an anonymous donor</a:t>
            </a:r>
          </a:p>
          <a:p>
            <a:pPr>
              <a:buFont typeface="Wingdings" panose="05000000000000000000" pitchFamily="2" charset="2"/>
              <a:buChar char="q"/>
            </a:pPr>
            <a:r>
              <a:rPr lang="en-US" dirty="0">
                <a:solidFill>
                  <a:schemeClr val="tx1"/>
                </a:solidFill>
              </a:rPr>
              <a:t>Autologous transfusion:</a:t>
            </a:r>
            <a:r>
              <a:rPr lang="en-GB" dirty="0">
                <a:solidFill>
                  <a:schemeClr val="tx1"/>
                </a:solidFill>
              </a:rPr>
              <a:t>for patients undergoing elective surgery to predonate their own blood up to 3 weeks before surgery for retransfusion during the operation</a:t>
            </a:r>
          </a:p>
        </p:txBody>
      </p:sp>
    </p:spTree>
    <p:extLst>
      <p:ext uri="{BB962C8B-B14F-4D97-AF65-F5344CB8AC3E}">
        <p14:creationId xmlns:p14="http://schemas.microsoft.com/office/powerpoint/2010/main" val="107093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D949F-9A90-494E-8CA9-68CC221CEFF7}"/>
              </a:ext>
            </a:extLst>
          </p:cNvPr>
          <p:cNvSpPr>
            <a:spLocks noGrp="1"/>
          </p:cNvSpPr>
          <p:nvPr>
            <p:ph type="title"/>
          </p:nvPr>
        </p:nvSpPr>
        <p:spPr>
          <a:xfrm>
            <a:off x="1187806" y="-744180"/>
            <a:ext cx="7336130" cy="1506178"/>
          </a:xfrm>
        </p:spPr>
        <p:txBody>
          <a:bodyPr anchor="b">
            <a:normAutofit/>
          </a:bodyPr>
          <a:lstStyle/>
          <a:p>
            <a:pPr algn="r"/>
            <a:r>
              <a:rPr lang="en-US" b="1" dirty="0">
                <a:solidFill>
                  <a:schemeClr val="accent1"/>
                </a:solidFill>
              </a:rPr>
              <a:t>What are the different blood groups?</a:t>
            </a:r>
            <a:endParaRPr lang="en-US" dirty="0">
              <a:solidFill>
                <a:schemeClr val="accent1"/>
              </a:solidFill>
            </a:endParaRPr>
          </a:p>
        </p:txBody>
      </p:sp>
      <p:sp>
        <p:nvSpPr>
          <p:cNvPr id="23" name="Rectangle 22">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90E09A9-DED7-40C4-8274-18EDC12FEFCA}"/>
              </a:ext>
            </a:extLst>
          </p:cNvPr>
          <p:cNvSpPr>
            <a:spLocks noGrp="1"/>
          </p:cNvSpPr>
          <p:nvPr>
            <p:ph idx="1"/>
          </p:nvPr>
        </p:nvSpPr>
        <p:spPr>
          <a:xfrm>
            <a:off x="1447801" y="1165520"/>
            <a:ext cx="9784304" cy="4690532"/>
          </a:xfrm>
        </p:spPr>
        <p:txBody>
          <a:bodyPr anchor="t">
            <a:normAutofit/>
          </a:bodyPr>
          <a:lstStyle/>
          <a:p>
            <a:pPr rtl="0"/>
            <a:r>
              <a:rPr lang="en-US" sz="2400" dirty="0"/>
              <a:t>The differences in human blood are due to the presence or absence of certain protein molecules called </a:t>
            </a:r>
            <a:r>
              <a:rPr lang="en-US" sz="2400" u="sng" dirty="0"/>
              <a:t>antigens </a:t>
            </a:r>
            <a:r>
              <a:rPr lang="en-US" sz="2400" dirty="0"/>
              <a:t>and </a:t>
            </a:r>
            <a:r>
              <a:rPr lang="en-US" sz="2400" u="sng" dirty="0"/>
              <a:t>antibodies</a:t>
            </a:r>
            <a:r>
              <a:rPr lang="en-US" sz="2400" dirty="0"/>
              <a:t>.</a:t>
            </a:r>
          </a:p>
          <a:p>
            <a:pPr rtl="0"/>
            <a:r>
              <a:rPr lang="en-US" sz="2400" u="sng" dirty="0"/>
              <a:t>Antigens</a:t>
            </a:r>
            <a:r>
              <a:rPr lang="en-US" sz="2400" dirty="0"/>
              <a:t> are located </a:t>
            </a:r>
            <a:r>
              <a:rPr lang="en-US" sz="2400" u="sng" dirty="0"/>
              <a:t>on the surface of the RBCs</a:t>
            </a:r>
            <a:r>
              <a:rPr lang="en-US" sz="2400" dirty="0"/>
              <a:t> and antibodies are in the blood </a:t>
            </a:r>
            <a:r>
              <a:rPr lang="en-US" sz="2400" u="sng" dirty="0"/>
              <a:t>plasma</a:t>
            </a:r>
            <a:r>
              <a:rPr lang="en-US" sz="2400" dirty="0"/>
              <a:t>.</a:t>
            </a:r>
          </a:p>
          <a:p>
            <a:r>
              <a:rPr lang="en-US" sz="2400" dirty="0">
                <a:solidFill>
                  <a:srgbClr val="595959"/>
                </a:solidFill>
              </a:rPr>
              <a:t>The blood group you belong to depends on what you have inherited from your parents.</a:t>
            </a:r>
          </a:p>
          <a:p>
            <a:pPr rtl="0"/>
            <a:endParaRPr lang="ar-AE" sz="2400" dirty="0"/>
          </a:p>
          <a:p>
            <a:endParaRPr lang="en-US" sz="2400" dirty="0"/>
          </a:p>
        </p:txBody>
      </p:sp>
      <p:sp>
        <p:nvSpPr>
          <p:cNvPr id="25" name="Rectangle 24">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8212B1-7E15-4D1F-8483-D2D15E8933E9}"/>
              </a:ext>
            </a:extLst>
          </p:cNvPr>
          <p:cNvSpPr txBox="1"/>
          <p:nvPr/>
        </p:nvSpPr>
        <p:spPr>
          <a:xfrm>
            <a:off x="1447800" y="3787673"/>
            <a:ext cx="9578007" cy="2308324"/>
          </a:xfrm>
          <a:prstGeom prst="rect">
            <a:avLst/>
          </a:prstGeom>
          <a:noFill/>
          <a:ln>
            <a:solidFill>
              <a:srgbClr val="7C7C7C"/>
            </a:solidFill>
          </a:ln>
        </p:spPr>
        <p:txBody>
          <a:bodyPr wrap="square" rtlCol="0">
            <a:spAutoFit/>
          </a:bodyPr>
          <a:lstStyle/>
          <a:p>
            <a:pPr rtl="0"/>
            <a:r>
              <a:rPr lang="en-US" sz="2400" dirty="0">
                <a:solidFill>
                  <a:srgbClr val="595959"/>
                </a:solidFill>
              </a:rPr>
              <a:t>Human red cell membranes are estimated to contain at least 300 different antigenic determinants, and at least 20 separate blood group antigen systems are known. Fortunately, only the ABO and the Rh systems are important in the majority of blood transfusions. </a:t>
            </a:r>
          </a:p>
          <a:p>
            <a:pPr rtl="0"/>
            <a:r>
              <a:rPr lang="en-US" sz="2400" dirty="0">
                <a:solidFill>
                  <a:srgbClr val="595959"/>
                </a:solidFill>
              </a:rPr>
              <a:t>The purpose of compatibility testing is to predict and to prevent antigen–antibody reactions as a result of red cell transfusions. </a:t>
            </a:r>
          </a:p>
        </p:txBody>
      </p:sp>
    </p:spTree>
    <p:extLst>
      <p:ext uri="{BB962C8B-B14F-4D97-AF65-F5344CB8AC3E}">
        <p14:creationId xmlns:p14="http://schemas.microsoft.com/office/powerpoint/2010/main" val="160039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9C6D0-BEB1-40CB-ACC3-E5A031BFCA3F}"/>
              </a:ext>
            </a:extLst>
          </p:cNvPr>
          <p:cNvSpPr>
            <a:spLocks noGrp="1"/>
          </p:cNvSpPr>
          <p:nvPr>
            <p:ph type="title"/>
          </p:nvPr>
        </p:nvSpPr>
        <p:spPr>
          <a:xfrm>
            <a:off x="1880939" y="500864"/>
            <a:ext cx="7483642" cy="904599"/>
          </a:xfrm>
        </p:spPr>
        <p:txBody>
          <a:bodyPr anchor="b">
            <a:normAutofit/>
          </a:bodyPr>
          <a:lstStyle/>
          <a:p>
            <a:pPr algn="r"/>
            <a:r>
              <a:rPr lang="en-US" b="1" dirty="0">
                <a:solidFill>
                  <a:srgbClr val="E84C22"/>
                </a:solidFill>
              </a:rPr>
              <a:t>Classical ABO blood grouping system</a:t>
            </a:r>
            <a:endParaRPr lang="en-US" dirty="0">
              <a:solidFill>
                <a:srgbClr val="E84C22"/>
              </a:solidFill>
            </a:endParaRPr>
          </a:p>
        </p:txBody>
      </p:sp>
      <p:sp>
        <p:nvSpPr>
          <p:cNvPr id="10" name="Rectangle 9">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6A218F6-97DF-4C21-80EE-6EF230E56430}"/>
              </a:ext>
            </a:extLst>
          </p:cNvPr>
          <p:cNvSpPr>
            <a:spLocks noGrp="1"/>
          </p:cNvSpPr>
          <p:nvPr>
            <p:ph idx="1"/>
          </p:nvPr>
        </p:nvSpPr>
        <p:spPr>
          <a:xfrm>
            <a:off x="1447802" y="1736332"/>
            <a:ext cx="9801724" cy="4790799"/>
          </a:xfrm>
        </p:spPr>
        <p:txBody>
          <a:bodyPr anchor="t">
            <a:normAutofit/>
          </a:bodyPr>
          <a:lstStyle/>
          <a:p>
            <a:pPr algn="l" rtl="0"/>
            <a:r>
              <a:rPr lang="en-US" sz="2000" dirty="0">
                <a:solidFill>
                  <a:srgbClr val="595959"/>
                </a:solidFill>
              </a:rPr>
              <a:t>The most important in assuring a safe blood transfusion.</a:t>
            </a:r>
          </a:p>
          <a:p>
            <a:pPr algn="l" rtl="0"/>
            <a:r>
              <a:rPr lang="en-US" sz="2000" dirty="0">
                <a:solidFill>
                  <a:srgbClr val="595959"/>
                </a:solidFill>
              </a:rPr>
              <a:t>Is based on presence or absence of A and B Antigens</a:t>
            </a:r>
            <a:r>
              <a:rPr lang="ar-SA" sz="2000" dirty="0">
                <a:solidFill>
                  <a:srgbClr val="595959"/>
                </a:solidFill>
              </a:rPr>
              <a:t> </a:t>
            </a:r>
            <a:r>
              <a:rPr lang="en-US" sz="2000" b="1" dirty="0">
                <a:solidFill>
                  <a:srgbClr val="595959"/>
                </a:solidFill>
              </a:rPr>
              <a:t>(</a:t>
            </a:r>
            <a:r>
              <a:rPr lang="ar-SA" sz="2000" b="1" dirty="0">
                <a:solidFill>
                  <a:srgbClr val="595959"/>
                </a:solidFill>
              </a:rPr>
              <a:t>agglutinogens</a:t>
            </a:r>
            <a:r>
              <a:rPr lang="en-US" b="1" dirty="0">
                <a:solidFill>
                  <a:srgbClr val="595959"/>
                </a:solidFill>
              </a:rPr>
              <a:t>)</a:t>
            </a:r>
            <a:r>
              <a:rPr lang="ar-SA" sz="2000" b="1" dirty="0">
                <a:solidFill>
                  <a:srgbClr val="595959"/>
                </a:solidFill>
              </a:rPr>
              <a:t> </a:t>
            </a:r>
            <a:r>
              <a:rPr lang="en-US" sz="2000" dirty="0">
                <a:solidFill>
                  <a:srgbClr val="595959"/>
                </a:solidFill>
              </a:rPr>
              <a:t>on red cell membrane.</a:t>
            </a:r>
          </a:p>
          <a:p>
            <a:pPr algn="l" rtl="0"/>
            <a:r>
              <a:rPr lang="en-US" sz="2000" dirty="0">
                <a:solidFill>
                  <a:srgbClr val="595959"/>
                </a:solidFill>
              </a:rPr>
              <a:t>There are 4 blood groups according to this system: A,B,AB,O</a:t>
            </a:r>
            <a:r>
              <a:rPr lang="ar-SA" sz="2000" dirty="0">
                <a:solidFill>
                  <a:srgbClr val="595959"/>
                </a:solidFill>
              </a:rPr>
              <a:t> group.</a:t>
            </a:r>
            <a:endParaRPr lang="ar-AE" sz="2000" dirty="0">
              <a:solidFill>
                <a:srgbClr val="595959"/>
              </a:solidFill>
            </a:endParaRPr>
          </a:p>
          <a:p>
            <a:pPr marL="0" indent="0">
              <a:buNone/>
            </a:pPr>
            <a:endParaRPr lang="en-US" dirty="0">
              <a:solidFill>
                <a:srgbClr val="595959"/>
              </a:solidFill>
            </a:endParaRPr>
          </a:p>
          <a:p>
            <a:pPr algn="l" rtl="0"/>
            <a:r>
              <a:rPr lang="ar-SA" dirty="0">
                <a:solidFill>
                  <a:srgbClr val="595959"/>
                </a:solidFill>
              </a:rPr>
              <a:t>These antigens are characterized by:</a:t>
            </a:r>
          </a:p>
          <a:p>
            <a:pPr marL="514350" indent="-514350" algn="l" rtl="0">
              <a:buFont typeface="+mj-lt"/>
              <a:buAutoNum type="arabicPeriod"/>
            </a:pPr>
            <a:r>
              <a:rPr lang="ar-SA" dirty="0">
                <a:solidFill>
                  <a:srgbClr val="595959"/>
                </a:solidFill>
              </a:rPr>
              <a:t>They are inherited according </a:t>
            </a:r>
            <a:r>
              <a:rPr lang="ar-SA" b="1" u="sng" dirty="0">
                <a:solidFill>
                  <a:srgbClr val="595959"/>
                </a:solidFill>
              </a:rPr>
              <a:t>Mendelian law</a:t>
            </a:r>
            <a:r>
              <a:rPr lang="ar-SA" b="1" dirty="0">
                <a:solidFill>
                  <a:srgbClr val="595959"/>
                </a:solidFill>
              </a:rPr>
              <a:t>.</a:t>
            </a:r>
          </a:p>
          <a:p>
            <a:pPr marL="514350" indent="-514350" algn="l" rtl="0">
              <a:buFont typeface="+mj-lt"/>
              <a:buAutoNum type="arabicPeriod"/>
            </a:pPr>
            <a:r>
              <a:rPr lang="ar-SA" dirty="0">
                <a:solidFill>
                  <a:srgbClr val="595959"/>
                </a:solidFill>
              </a:rPr>
              <a:t>They appear in </a:t>
            </a:r>
            <a:r>
              <a:rPr lang="ar-SA" b="1" u="sng" dirty="0">
                <a:solidFill>
                  <a:srgbClr val="595959"/>
                </a:solidFill>
              </a:rPr>
              <a:t>fetal life </a:t>
            </a:r>
            <a:r>
              <a:rPr lang="ar-SA" dirty="0">
                <a:solidFill>
                  <a:srgbClr val="595959"/>
                </a:solidFill>
              </a:rPr>
              <a:t>and persist throughout life .</a:t>
            </a:r>
          </a:p>
          <a:p>
            <a:pPr marL="514350" indent="-514350" algn="l" rtl="0">
              <a:buFont typeface="+mj-lt"/>
              <a:buAutoNum type="arabicPeriod"/>
            </a:pPr>
            <a:r>
              <a:rPr lang="ar-SA" dirty="0">
                <a:solidFill>
                  <a:srgbClr val="595959"/>
                </a:solidFill>
              </a:rPr>
              <a:t>They may detected by </a:t>
            </a:r>
            <a:r>
              <a:rPr lang="ar-SA" b="1" u="sng" dirty="0">
                <a:solidFill>
                  <a:srgbClr val="595959"/>
                </a:solidFill>
              </a:rPr>
              <a:t>speciefic reaction</a:t>
            </a:r>
            <a:r>
              <a:rPr lang="ar-SA" b="1" dirty="0">
                <a:solidFill>
                  <a:srgbClr val="595959"/>
                </a:solidFill>
              </a:rPr>
              <a:t> </a:t>
            </a:r>
            <a:r>
              <a:rPr lang="ar-SA" dirty="0">
                <a:solidFill>
                  <a:srgbClr val="595959"/>
                </a:solidFill>
              </a:rPr>
              <a:t>with the corresponding antibodies </a:t>
            </a:r>
            <a:r>
              <a:rPr lang="ar-SA" dirty="0">
                <a:solidFill>
                  <a:schemeClr val="accent1">
                    <a:lumMod val="50000"/>
                  </a:schemeClr>
                </a:solidFill>
              </a:rPr>
              <a:t>.</a:t>
            </a:r>
          </a:p>
          <a:p>
            <a:pPr marL="0" indent="0">
              <a:buNone/>
            </a:pPr>
            <a:endParaRPr lang="en-US" dirty="0"/>
          </a:p>
          <a:p>
            <a:pPr marL="0" indent="0">
              <a:buNone/>
            </a:pPr>
            <a:endParaRPr lang="en-US" dirty="0"/>
          </a:p>
        </p:txBody>
      </p:sp>
      <p:sp>
        <p:nvSpPr>
          <p:cNvPr id="12" name="Rectangle 11">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16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D9B34-529D-42F7-BDC2-A9CD6015FD0C}"/>
              </a:ext>
            </a:extLst>
          </p:cNvPr>
          <p:cNvSpPr>
            <a:spLocks noGrp="1"/>
          </p:cNvSpPr>
          <p:nvPr>
            <p:ph type="title"/>
          </p:nvPr>
        </p:nvSpPr>
        <p:spPr>
          <a:xfrm>
            <a:off x="1586554" y="430014"/>
            <a:ext cx="7937708" cy="663968"/>
          </a:xfrm>
        </p:spPr>
        <p:txBody>
          <a:bodyPr anchor="b">
            <a:normAutofit/>
          </a:bodyPr>
          <a:lstStyle/>
          <a:p>
            <a:r>
              <a:rPr lang="en-US" b="1" dirty="0">
                <a:solidFill>
                  <a:srgbClr val="E84C22"/>
                </a:solidFill>
              </a:rPr>
              <a:t>Different Blood group</a:t>
            </a:r>
            <a:endParaRPr lang="en-US" dirty="0">
              <a:solidFill>
                <a:srgbClr val="E84C22"/>
              </a:solidFill>
            </a:endParaRPr>
          </a:p>
        </p:txBody>
      </p:sp>
      <p:sp>
        <p:nvSpPr>
          <p:cNvPr id="10" name="Rectangle 9">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92B8BFC-270C-48F5-BA94-2344625BFE4D}"/>
              </a:ext>
            </a:extLst>
          </p:cNvPr>
          <p:cNvSpPr>
            <a:spLocks noGrp="1"/>
          </p:cNvSpPr>
          <p:nvPr>
            <p:ph idx="1"/>
          </p:nvPr>
        </p:nvSpPr>
        <p:spPr>
          <a:xfrm>
            <a:off x="1446663" y="1323833"/>
            <a:ext cx="9744501" cy="4772163"/>
          </a:xfrm>
        </p:spPr>
        <p:txBody>
          <a:bodyPr anchor="t">
            <a:normAutofit/>
          </a:bodyPr>
          <a:lstStyle/>
          <a:p>
            <a:pPr algn="l" rtl="0"/>
            <a:r>
              <a:rPr lang="en-US" sz="2000" dirty="0">
                <a:solidFill>
                  <a:srgbClr val="595959"/>
                </a:solidFill>
              </a:rPr>
              <a:t>If an </a:t>
            </a:r>
            <a:r>
              <a:rPr lang="en-US" sz="2000" b="1" dirty="0">
                <a:solidFill>
                  <a:srgbClr val="595959"/>
                </a:solidFill>
              </a:rPr>
              <a:t>antigen/agglutinogen </a:t>
            </a:r>
            <a:r>
              <a:rPr lang="en-US" sz="2000" dirty="0">
                <a:solidFill>
                  <a:srgbClr val="595959"/>
                </a:solidFill>
              </a:rPr>
              <a:t>is </a:t>
            </a:r>
            <a:r>
              <a:rPr lang="en-US" sz="2000" u="sng" dirty="0">
                <a:solidFill>
                  <a:srgbClr val="595959"/>
                </a:solidFill>
              </a:rPr>
              <a:t>present</a:t>
            </a:r>
            <a:r>
              <a:rPr lang="en-US" sz="2000" dirty="0">
                <a:solidFill>
                  <a:srgbClr val="595959"/>
                </a:solidFill>
              </a:rPr>
              <a:t> on the red cell membrane ,the corresponding </a:t>
            </a:r>
            <a:r>
              <a:rPr lang="en-US" sz="2000" b="1" dirty="0">
                <a:solidFill>
                  <a:srgbClr val="595959"/>
                </a:solidFill>
              </a:rPr>
              <a:t>antibody/agglutinin</a:t>
            </a:r>
            <a:r>
              <a:rPr lang="en-US" sz="2000" dirty="0">
                <a:solidFill>
                  <a:srgbClr val="595959"/>
                </a:solidFill>
              </a:rPr>
              <a:t> will be </a:t>
            </a:r>
            <a:r>
              <a:rPr lang="en-US" sz="2000" u="sng" dirty="0">
                <a:solidFill>
                  <a:srgbClr val="595959"/>
                </a:solidFill>
              </a:rPr>
              <a:t>absent</a:t>
            </a:r>
            <a:r>
              <a:rPr lang="en-US" sz="2000" dirty="0">
                <a:solidFill>
                  <a:srgbClr val="595959"/>
                </a:solidFill>
              </a:rPr>
              <a:t> in the plasma.</a:t>
            </a:r>
          </a:p>
          <a:p>
            <a:pPr algn="l" rtl="0"/>
            <a:r>
              <a:rPr lang="en-US" sz="2000" dirty="0">
                <a:solidFill>
                  <a:srgbClr val="595959"/>
                </a:solidFill>
              </a:rPr>
              <a:t>If an </a:t>
            </a:r>
            <a:r>
              <a:rPr lang="en-US" sz="2000" b="1" dirty="0">
                <a:solidFill>
                  <a:srgbClr val="595959"/>
                </a:solidFill>
              </a:rPr>
              <a:t>antigen /agglutinogen </a:t>
            </a:r>
            <a:r>
              <a:rPr lang="en-US" sz="2000" dirty="0">
                <a:solidFill>
                  <a:srgbClr val="595959"/>
                </a:solidFill>
              </a:rPr>
              <a:t>is </a:t>
            </a:r>
            <a:r>
              <a:rPr lang="en-US" sz="2000" u="sng" dirty="0">
                <a:solidFill>
                  <a:srgbClr val="595959"/>
                </a:solidFill>
              </a:rPr>
              <a:t>absent</a:t>
            </a:r>
            <a:r>
              <a:rPr lang="en-US" sz="2000" dirty="0">
                <a:solidFill>
                  <a:srgbClr val="595959"/>
                </a:solidFill>
              </a:rPr>
              <a:t> on the red cell membrane ,the corresponding </a:t>
            </a:r>
            <a:r>
              <a:rPr lang="en-US" sz="2000" b="1" dirty="0">
                <a:solidFill>
                  <a:srgbClr val="595959"/>
                </a:solidFill>
              </a:rPr>
              <a:t>antibody/agglutinin</a:t>
            </a:r>
            <a:r>
              <a:rPr lang="en-US" sz="2000" dirty="0">
                <a:solidFill>
                  <a:srgbClr val="595959"/>
                </a:solidFill>
              </a:rPr>
              <a:t> will be </a:t>
            </a:r>
            <a:r>
              <a:rPr lang="en-US" sz="2000" u="sng" dirty="0">
                <a:solidFill>
                  <a:srgbClr val="595959"/>
                </a:solidFill>
              </a:rPr>
              <a:t>present</a:t>
            </a:r>
            <a:r>
              <a:rPr lang="en-US" sz="2000" dirty="0">
                <a:solidFill>
                  <a:srgbClr val="595959"/>
                </a:solidFill>
              </a:rPr>
              <a:t> in the plasma.</a:t>
            </a:r>
          </a:p>
          <a:p>
            <a:pPr algn="l" rtl="0"/>
            <a:endParaRPr lang="en-US" dirty="0">
              <a:solidFill>
                <a:srgbClr val="595959"/>
              </a:solidFill>
            </a:endParaRPr>
          </a:p>
          <a:p>
            <a:pPr algn="l" rtl="0"/>
            <a:r>
              <a:rPr lang="en-US" sz="2000" dirty="0">
                <a:solidFill>
                  <a:srgbClr val="595959"/>
                </a:solidFill>
              </a:rPr>
              <a:t>individuals with </a:t>
            </a:r>
            <a:r>
              <a:rPr lang="en-US" sz="2000" b="1" u="sng" dirty="0">
                <a:solidFill>
                  <a:srgbClr val="595959"/>
                </a:solidFill>
              </a:rPr>
              <a:t>group A</a:t>
            </a:r>
            <a:r>
              <a:rPr lang="en-US" sz="2000" dirty="0">
                <a:solidFill>
                  <a:srgbClr val="595959"/>
                </a:solidFill>
              </a:rPr>
              <a:t> can receive from A ,O and give blood to AB ,A.</a:t>
            </a:r>
          </a:p>
          <a:p>
            <a:pPr algn="l" rtl="0"/>
            <a:r>
              <a:rPr lang="en-US" sz="2000" dirty="0">
                <a:solidFill>
                  <a:srgbClr val="595959"/>
                </a:solidFill>
              </a:rPr>
              <a:t>Individuals with </a:t>
            </a:r>
            <a:r>
              <a:rPr lang="en-US" sz="2000" b="1" u="sng" dirty="0">
                <a:solidFill>
                  <a:srgbClr val="595959"/>
                </a:solidFill>
              </a:rPr>
              <a:t>group B</a:t>
            </a:r>
            <a:r>
              <a:rPr lang="en-US" sz="2000" dirty="0">
                <a:solidFill>
                  <a:srgbClr val="595959"/>
                </a:solidFill>
              </a:rPr>
              <a:t> can receive from B,O and give blood to AB,B.</a:t>
            </a:r>
          </a:p>
          <a:p>
            <a:pPr algn="l" rtl="0"/>
            <a:r>
              <a:rPr lang="en-US" sz="2000" dirty="0">
                <a:solidFill>
                  <a:srgbClr val="595959"/>
                </a:solidFill>
              </a:rPr>
              <a:t>Individuals with </a:t>
            </a:r>
            <a:r>
              <a:rPr lang="en-US" sz="2000" b="1" u="sng" dirty="0">
                <a:solidFill>
                  <a:srgbClr val="595959"/>
                </a:solidFill>
              </a:rPr>
              <a:t>group AB</a:t>
            </a:r>
            <a:r>
              <a:rPr lang="en-US" sz="2000" dirty="0">
                <a:solidFill>
                  <a:srgbClr val="595959"/>
                </a:solidFill>
              </a:rPr>
              <a:t> are called universal recipients </a:t>
            </a:r>
            <a:r>
              <a:rPr lang="en-US" sz="2000" dirty="0" err="1">
                <a:solidFill>
                  <a:srgbClr val="595959"/>
                </a:solidFill>
              </a:rPr>
              <a:t>bc</a:t>
            </a:r>
            <a:r>
              <a:rPr lang="en-US" sz="2000" dirty="0">
                <a:solidFill>
                  <a:srgbClr val="595959"/>
                </a:solidFill>
              </a:rPr>
              <a:t> they can receive blood from (All) but not give except AB as they have no circulating antibodies.</a:t>
            </a:r>
          </a:p>
          <a:p>
            <a:pPr algn="l" rtl="0"/>
            <a:r>
              <a:rPr lang="en-US" sz="2000" dirty="0">
                <a:solidFill>
                  <a:srgbClr val="595959"/>
                </a:solidFill>
              </a:rPr>
              <a:t>Individuals with </a:t>
            </a:r>
            <a:r>
              <a:rPr lang="en-US" sz="2000" b="1" u="sng" dirty="0">
                <a:solidFill>
                  <a:srgbClr val="595959"/>
                </a:solidFill>
              </a:rPr>
              <a:t>group O</a:t>
            </a:r>
            <a:r>
              <a:rPr lang="en-US" sz="2000" dirty="0">
                <a:solidFill>
                  <a:srgbClr val="595959"/>
                </a:solidFill>
              </a:rPr>
              <a:t> are called universal donors </a:t>
            </a:r>
            <a:r>
              <a:rPr lang="en-US" sz="2000" dirty="0" err="1">
                <a:solidFill>
                  <a:srgbClr val="595959"/>
                </a:solidFill>
              </a:rPr>
              <a:t>bc</a:t>
            </a:r>
            <a:r>
              <a:rPr lang="en-US" sz="2000" dirty="0">
                <a:solidFill>
                  <a:srgbClr val="595959"/>
                </a:solidFill>
              </a:rPr>
              <a:t> they receive only from( O )but give ( All ) as they have no agglutinogens on their RBC</a:t>
            </a:r>
            <a:endParaRPr lang="ar-AE" sz="2000" dirty="0">
              <a:solidFill>
                <a:srgbClr val="595959"/>
              </a:solidFill>
            </a:endParaRPr>
          </a:p>
          <a:p>
            <a:pPr marL="0" indent="0" algn="l" rtl="0">
              <a:buNone/>
            </a:pPr>
            <a:endParaRPr lang="ar-AE" sz="2000" dirty="0">
              <a:solidFill>
                <a:schemeClr val="accent1">
                  <a:lumMod val="50000"/>
                </a:schemeClr>
              </a:solidFill>
            </a:endParaRPr>
          </a:p>
          <a:p>
            <a:endParaRPr lang="en-US" dirty="0"/>
          </a:p>
        </p:txBody>
      </p:sp>
      <p:sp>
        <p:nvSpPr>
          <p:cNvPr id="12" name="Rectangle 11">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88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2199B-D24D-42D3-9078-78151F585552}"/>
              </a:ext>
            </a:extLst>
          </p:cNvPr>
          <p:cNvSpPr>
            <a:spLocks noGrp="1"/>
          </p:cNvSpPr>
          <p:nvPr>
            <p:ph type="title"/>
          </p:nvPr>
        </p:nvSpPr>
        <p:spPr>
          <a:xfrm>
            <a:off x="1608669" y="393919"/>
            <a:ext cx="10075318" cy="736157"/>
          </a:xfrm>
        </p:spPr>
        <p:txBody>
          <a:bodyPr anchor="b">
            <a:normAutofit/>
          </a:bodyPr>
          <a:lstStyle/>
          <a:p>
            <a:r>
              <a:rPr lang="en-US" sz="3600" spc="-100" dirty="0">
                <a:solidFill>
                  <a:srgbClr val="E84C22"/>
                </a:solidFill>
              </a:rPr>
              <a:t>ABO blood group antigens present on red blood cell</a:t>
            </a:r>
            <a:endParaRPr lang="en-US" dirty="0">
              <a:solidFill>
                <a:srgbClr val="E84C22"/>
              </a:solidFill>
            </a:endParaRPr>
          </a:p>
        </p:txBody>
      </p:sp>
      <p:sp>
        <p:nvSpPr>
          <p:cNvPr id="10" name="Rectangle 9">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11">
            <a:extLst>
              <a:ext uri="{FF2B5EF4-FFF2-40B4-BE49-F238E27FC236}">
                <a16:creationId xmlns:a16="http://schemas.microsoft.com/office/drawing/2014/main" id="{E1262257-3D4D-4D2C-AF20-91008B32F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679" y="1486508"/>
            <a:ext cx="8626642" cy="425305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9642191"/>
      </p:ext>
    </p:extLst>
  </p:cSld>
  <p:clrMapOvr>
    <a:masterClrMapping/>
  </p:clrMapOvr>
</p:sld>
</file>

<file path=ppt/theme/theme1.xml><?xml version="1.0" encoding="utf-8"?>
<a:theme xmlns:a="http://schemas.openxmlformats.org/drawingml/2006/main" name="Fra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1705</TotalTime>
  <Words>1832</Words>
  <Application>Microsoft Office PowerPoint</Application>
  <PresentationFormat>Widescreen</PresentationFormat>
  <Paragraphs>168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Corbel</vt:lpstr>
      <vt:lpstr>Helvetica Neue</vt:lpstr>
      <vt:lpstr>Wingdings</vt:lpstr>
      <vt:lpstr>Wingdings 2</vt:lpstr>
      <vt:lpstr>Frame</vt:lpstr>
      <vt:lpstr>Blood transfusion</vt:lpstr>
      <vt:lpstr>introduction</vt:lpstr>
      <vt:lpstr>PowerPoint Presentation</vt:lpstr>
      <vt:lpstr>A  normal healthy non-smoker adult male has about 4–6 litres of blood ,      consists of :</vt:lpstr>
      <vt:lpstr>Blood Transfusion</vt:lpstr>
      <vt:lpstr>What are the different blood groups?</vt:lpstr>
      <vt:lpstr>Classical ABO blood grouping system</vt:lpstr>
      <vt:lpstr>Different Blood group</vt:lpstr>
      <vt:lpstr>ABO blood group antigens present on red blood cell</vt:lpstr>
      <vt:lpstr>RH BLOOD GROUPING STSTEM</vt:lpstr>
      <vt:lpstr>Erythroblastosis Fetalis</vt:lpstr>
      <vt:lpstr>PowerPoint Presentation</vt:lpstr>
      <vt:lpstr>Prevention and Treatment </vt:lpstr>
      <vt:lpstr>Types of blood transfusion:</vt:lpstr>
      <vt:lpstr>Packed red blood cells transfusion (PRBC) </vt:lpstr>
      <vt:lpstr>Whole blood transfusion</vt:lpstr>
      <vt:lpstr>PowerPoint Presentation</vt:lpstr>
      <vt:lpstr>Fresh frozen plasma (FFP)</vt:lpstr>
      <vt:lpstr>Platelet transfusion</vt:lpstr>
      <vt:lpstr>Cryoprecipitate</vt:lpstr>
      <vt:lpstr>Prothrombin complex concentrates</vt:lpstr>
      <vt:lpstr>complications</vt:lpstr>
      <vt:lpstr>Incompatibility:</vt:lpstr>
      <vt:lpstr>Allergic (anaphylactic):</vt:lpstr>
      <vt:lpstr>PowerPoint Presentation</vt:lpstr>
      <vt:lpstr>Hemolytic reaction:</vt:lpstr>
      <vt:lpstr>PowerPoint Presentation</vt:lpstr>
      <vt:lpstr>Transfusion-associated circulatory overload (TACO) :</vt:lpstr>
      <vt:lpstr>Infections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تمارا عبد القادر</cp:lastModifiedBy>
  <cp:revision>21</cp:revision>
  <dcterms:created xsi:type="dcterms:W3CDTF">2021-03-12T08:41:46Z</dcterms:created>
  <dcterms:modified xsi:type="dcterms:W3CDTF">2021-10-22T17:32:12Z</dcterms:modified>
</cp:coreProperties>
</file>