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6858000" cx="12192000"/>
  <p:notesSz cx="6858000" cy="9144000"/>
  <p:embeddedFontLst>
    <p:embeddedFont>
      <p:font typeface="Arial Black"/>
      <p:regular r:id="rId37"/>
    </p:embeddedFont>
    <p:embeddedFont>
      <p:font typeface="Gill Sans"/>
      <p:regular r:id="rId38"/>
      <p:bold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40" roundtripDataSignature="AMtx7mjJhD2rBHNcHLlSzbAmQJgeBK1a4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customschemas.google.com/relationships/presentationmetadata" Target="meta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ArialBlack-regular.fnt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GillSans-bold.fntdata"/><Relationship Id="rId16" Type="http://schemas.openxmlformats.org/officeDocument/2006/relationships/slide" Target="slides/slide12.xml"/><Relationship Id="rId38" Type="http://schemas.openxmlformats.org/officeDocument/2006/relationships/font" Target="fonts/GillSans-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g6364d42478e65c89_4"/>
          <p:cNvSpPr txBox="1"/>
          <p:nvPr>
            <p:ph type="ctrTitle"/>
          </p:nvPr>
        </p:nvSpPr>
        <p:spPr>
          <a:xfrm>
            <a:off x="415611" y="992767"/>
            <a:ext cx="11360700" cy="27369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1" name="Google Shape;11;g6364d42478e65c89_4"/>
          <p:cNvSpPr txBox="1"/>
          <p:nvPr>
            <p:ph idx="1" type="subTitle"/>
          </p:nvPr>
        </p:nvSpPr>
        <p:spPr>
          <a:xfrm>
            <a:off x="415600" y="3778833"/>
            <a:ext cx="11360700" cy="10569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2" name="Google Shape;12;g6364d42478e65c89_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g6364d42478e65c89_39"/>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46" name="Google Shape;46;g6364d42478e65c89_39"/>
          <p:cNvSpPr txBox="1"/>
          <p:nvPr>
            <p:ph idx="1" type="body"/>
          </p:nvPr>
        </p:nvSpPr>
        <p:spPr>
          <a:xfrm>
            <a:off x="415600" y="4202967"/>
            <a:ext cx="11360700" cy="1734300"/>
          </a:xfrm>
          <a:prstGeom prst="rect">
            <a:avLst/>
          </a:prstGeom>
        </p:spPr>
        <p:txBody>
          <a:bodyPr anchorCtr="0" anchor="t" bIns="121900" lIns="121900" spcFirstLastPara="1" rIns="121900" wrap="square" tIns="121900">
            <a:normAutofit/>
          </a:bodyPr>
          <a:lstStyle>
            <a:lvl1pPr indent="-381000" lvl="0" marL="457200" algn="ctr">
              <a:spcBef>
                <a:spcPts val="0"/>
              </a:spcBef>
              <a:spcAft>
                <a:spcPts val="0"/>
              </a:spcAft>
              <a:buSzPts val="2400"/>
              <a:buChar char="●"/>
              <a:defRPr/>
            </a:lvl1pPr>
            <a:lvl2pPr indent="-349250" lvl="1" marL="914400" algn="ctr">
              <a:spcBef>
                <a:spcPts val="0"/>
              </a:spcBef>
              <a:spcAft>
                <a:spcPts val="0"/>
              </a:spcAft>
              <a:buSzPts val="1900"/>
              <a:buChar char="○"/>
              <a:defRPr/>
            </a:lvl2pPr>
            <a:lvl3pPr indent="-349250" lvl="2" marL="1371600" algn="ctr">
              <a:spcBef>
                <a:spcPts val="0"/>
              </a:spcBef>
              <a:spcAft>
                <a:spcPts val="0"/>
              </a:spcAft>
              <a:buSzPts val="1900"/>
              <a:buChar char="■"/>
              <a:defRPr/>
            </a:lvl3pPr>
            <a:lvl4pPr indent="-349250" lvl="3" marL="1828800" algn="ctr">
              <a:spcBef>
                <a:spcPts val="0"/>
              </a:spcBef>
              <a:spcAft>
                <a:spcPts val="0"/>
              </a:spcAft>
              <a:buSzPts val="1900"/>
              <a:buChar char="●"/>
              <a:defRPr/>
            </a:lvl4pPr>
            <a:lvl5pPr indent="-349250" lvl="4" marL="2286000" algn="ctr">
              <a:spcBef>
                <a:spcPts val="0"/>
              </a:spcBef>
              <a:spcAft>
                <a:spcPts val="0"/>
              </a:spcAft>
              <a:buSzPts val="1900"/>
              <a:buChar char="○"/>
              <a:defRPr/>
            </a:lvl5pPr>
            <a:lvl6pPr indent="-349250" lvl="5" marL="2743200" algn="ctr">
              <a:spcBef>
                <a:spcPts val="0"/>
              </a:spcBef>
              <a:spcAft>
                <a:spcPts val="0"/>
              </a:spcAft>
              <a:buSzPts val="1900"/>
              <a:buChar char="■"/>
              <a:defRPr/>
            </a:lvl6pPr>
            <a:lvl7pPr indent="-349250" lvl="6" marL="3200400" algn="ctr">
              <a:spcBef>
                <a:spcPts val="0"/>
              </a:spcBef>
              <a:spcAft>
                <a:spcPts val="0"/>
              </a:spcAft>
              <a:buSzPts val="1900"/>
              <a:buChar char="●"/>
              <a:defRPr/>
            </a:lvl7pPr>
            <a:lvl8pPr indent="-349250" lvl="7" marL="3657600" algn="ctr">
              <a:spcBef>
                <a:spcPts val="0"/>
              </a:spcBef>
              <a:spcAft>
                <a:spcPts val="0"/>
              </a:spcAft>
              <a:buSzPts val="1900"/>
              <a:buChar char="○"/>
              <a:defRPr/>
            </a:lvl8pPr>
            <a:lvl9pPr indent="-349250" lvl="8" marL="4114800" algn="ctr">
              <a:spcBef>
                <a:spcPts val="0"/>
              </a:spcBef>
              <a:spcAft>
                <a:spcPts val="0"/>
              </a:spcAft>
              <a:buSzPts val="1900"/>
              <a:buChar char="■"/>
              <a:defRPr/>
            </a:lvl9pPr>
          </a:lstStyle>
          <a:p/>
        </p:txBody>
      </p:sp>
      <p:sp>
        <p:nvSpPr>
          <p:cNvPr id="47" name="Google Shape;47;g6364d42478e65c89_3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g6364d42478e65c89_4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0" name="Shape 50"/>
        <p:cNvGrpSpPr/>
        <p:nvPr/>
      </p:nvGrpSpPr>
      <p:grpSpPr>
        <a:xfrm>
          <a:off x="0" y="0"/>
          <a:ext cx="0" cy="0"/>
          <a:chOff x="0" y="0"/>
          <a:chExt cx="0" cy="0"/>
        </a:xfrm>
      </p:grpSpPr>
      <p:sp>
        <p:nvSpPr>
          <p:cNvPr id="51" name="Google Shape;51;g6364d42478e65c89_45"/>
          <p:cNvSpPr txBox="1"/>
          <p:nvPr>
            <p:ph type="title"/>
          </p:nvPr>
        </p:nvSpPr>
        <p:spPr>
          <a:xfrm>
            <a:off x="2231136" y="964692"/>
            <a:ext cx="7729800" cy="118860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rtl="0" algn="ctr">
              <a:lnSpc>
                <a:spcPct val="90000"/>
              </a:lnSpc>
              <a:spcBef>
                <a:spcPts val="0"/>
              </a:spcBef>
              <a:spcAft>
                <a:spcPts val="0"/>
              </a:spcAft>
              <a:buClr>
                <a:srgbClr val="262626"/>
              </a:buClr>
              <a:buSzPts val="18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52" name="Google Shape;52;g6364d42478e65c89_45"/>
          <p:cNvSpPr txBox="1"/>
          <p:nvPr>
            <p:ph idx="1" type="body"/>
          </p:nvPr>
        </p:nvSpPr>
        <p:spPr>
          <a:xfrm>
            <a:off x="2231136" y="2638044"/>
            <a:ext cx="7729800" cy="31020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1000"/>
              </a:spcBef>
              <a:spcAft>
                <a:spcPts val="0"/>
              </a:spcAft>
              <a:buSzPts val="1800"/>
              <a:buChar char="●"/>
              <a:defRPr/>
            </a:lvl1pPr>
            <a:lvl2pPr indent="-342900" lvl="1" marL="914400" rtl="0" algn="l">
              <a:lnSpc>
                <a:spcPct val="100000"/>
              </a:lnSpc>
              <a:spcBef>
                <a:spcPts val="1600"/>
              </a:spcBef>
              <a:spcAft>
                <a:spcPts val="0"/>
              </a:spcAft>
              <a:buSzPts val="1800"/>
              <a:buChar char="○"/>
              <a:defRPr/>
            </a:lvl2pPr>
            <a:lvl3pPr indent="-342900" lvl="2" marL="1371600" rtl="0" algn="l">
              <a:lnSpc>
                <a:spcPct val="100000"/>
              </a:lnSpc>
              <a:spcBef>
                <a:spcPts val="1600"/>
              </a:spcBef>
              <a:spcAft>
                <a:spcPts val="0"/>
              </a:spcAft>
              <a:buSzPts val="1800"/>
              <a:buChar char="■"/>
              <a:defRPr/>
            </a:lvl3pPr>
            <a:lvl4pPr indent="-342900" lvl="3" marL="1828800" rtl="0" algn="l">
              <a:lnSpc>
                <a:spcPct val="100000"/>
              </a:lnSpc>
              <a:spcBef>
                <a:spcPts val="1600"/>
              </a:spcBef>
              <a:spcAft>
                <a:spcPts val="0"/>
              </a:spcAft>
              <a:buSzPts val="1800"/>
              <a:buChar char="●"/>
              <a:defRPr/>
            </a:lvl4pPr>
            <a:lvl5pPr indent="-342900" lvl="4" marL="2286000" rtl="0" algn="l">
              <a:lnSpc>
                <a:spcPct val="100000"/>
              </a:lnSpc>
              <a:spcBef>
                <a:spcPts val="1600"/>
              </a:spcBef>
              <a:spcAft>
                <a:spcPts val="0"/>
              </a:spcAft>
              <a:buSzPts val="1800"/>
              <a:buChar char="○"/>
              <a:defRPr/>
            </a:lvl5pPr>
            <a:lvl6pPr indent="-342900" lvl="5" marL="2743200" rtl="0" algn="l">
              <a:lnSpc>
                <a:spcPct val="100000"/>
              </a:lnSpc>
              <a:spcBef>
                <a:spcPts val="1600"/>
              </a:spcBef>
              <a:spcAft>
                <a:spcPts val="0"/>
              </a:spcAft>
              <a:buSzPts val="1800"/>
              <a:buChar char="■"/>
              <a:defRPr/>
            </a:lvl6pPr>
            <a:lvl7pPr indent="-342900" lvl="6" marL="3200400" rtl="0" algn="l">
              <a:lnSpc>
                <a:spcPct val="100000"/>
              </a:lnSpc>
              <a:spcBef>
                <a:spcPts val="1600"/>
              </a:spcBef>
              <a:spcAft>
                <a:spcPts val="0"/>
              </a:spcAft>
              <a:buSzPts val="1800"/>
              <a:buChar char="●"/>
              <a:defRPr/>
            </a:lvl7pPr>
            <a:lvl8pPr indent="-342900" lvl="7" marL="3657600" rtl="0" algn="l">
              <a:lnSpc>
                <a:spcPct val="100000"/>
              </a:lnSpc>
              <a:spcBef>
                <a:spcPts val="1600"/>
              </a:spcBef>
              <a:spcAft>
                <a:spcPts val="0"/>
              </a:spcAft>
              <a:buSzPts val="1800"/>
              <a:buChar char="○"/>
              <a:defRPr/>
            </a:lvl8pPr>
            <a:lvl9pPr indent="-342900" lvl="8" marL="4114800" rtl="0" algn="l">
              <a:lnSpc>
                <a:spcPct val="100000"/>
              </a:lnSpc>
              <a:spcBef>
                <a:spcPts val="1600"/>
              </a:spcBef>
              <a:spcAft>
                <a:spcPts val="1600"/>
              </a:spcAft>
              <a:buSzPts val="1800"/>
              <a:buChar char="■"/>
              <a:defRPr/>
            </a:lvl9pPr>
          </a:lstStyle>
          <a:p/>
        </p:txBody>
      </p:sp>
      <p:sp>
        <p:nvSpPr>
          <p:cNvPr id="53" name="Google Shape;53;g6364d42478e65c89_45"/>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4" name="Google Shape;54;g6364d42478e65c89_45"/>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5" name="Google Shape;55;g6364d42478e65c89_45"/>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rmAutofit lnSpcReduction="20000"/>
          </a:bodyPr>
          <a:lstStyle>
            <a:lvl1pPr indent="0" lvl="0" marL="0" rtl="0" algn="ctr">
              <a:spcBef>
                <a:spcPts val="0"/>
              </a:spcBef>
              <a:buNone/>
              <a:defRPr/>
            </a:lvl1pPr>
            <a:lvl2pPr indent="0" lvl="1" marL="0" rtl="0" algn="ctr">
              <a:spcBef>
                <a:spcPts val="0"/>
              </a:spcBef>
              <a:buNone/>
              <a:defRPr/>
            </a:lvl2pPr>
            <a:lvl3pPr indent="0" lvl="2" marL="0" rtl="0" algn="ctr">
              <a:spcBef>
                <a:spcPts val="0"/>
              </a:spcBef>
              <a:buNone/>
              <a:defRPr/>
            </a:lvl3pPr>
            <a:lvl4pPr indent="0" lvl="3" marL="0" rtl="0" algn="ctr">
              <a:spcBef>
                <a:spcPts val="0"/>
              </a:spcBef>
              <a:buNone/>
              <a:defRPr/>
            </a:lvl4pPr>
            <a:lvl5pPr indent="0" lvl="4" marL="0" rtl="0" algn="ctr">
              <a:spcBef>
                <a:spcPts val="0"/>
              </a:spcBef>
              <a:buNone/>
              <a:defRPr/>
            </a:lvl5pPr>
            <a:lvl6pPr indent="0" lvl="5" marL="0" rtl="0" algn="ctr">
              <a:spcBef>
                <a:spcPts val="0"/>
              </a:spcBef>
              <a:buNone/>
              <a:defRPr/>
            </a:lvl6pPr>
            <a:lvl7pPr indent="0" lvl="6" marL="0" rtl="0" algn="ctr">
              <a:spcBef>
                <a:spcPts val="0"/>
              </a:spcBef>
              <a:buNone/>
              <a:defRPr/>
            </a:lvl7pPr>
            <a:lvl8pPr indent="0" lvl="7" marL="0" rtl="0" algn="ctr">
              <a:spcBef>
                <a:spcPts val="0"/>
              </a:spcBef>
              <a:buNone/>
              <a:defRPr/>
            </a:lvl8pPr>
            <a:lvl9pPr indent="0" lvl="8" marL="0" rt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g6364d42478e65c89_8"/>
          <p:cNvSpPr txBox="1"/>
          <p:nvPr>
            <p:ph type="title"/>
          </p:nvPr>
        </p:nvSpPr>
        <p:spPr>
          <a:xfrm>
            <a:off x="415600" y="2867800"/>
            <a:ext cx="11360700" cy="1122300"/>
          </a:xfrm>
          <a:prstGeom prst="rect">
            <a:avLst/>
          </a:prstGeom>
        </p:spPr>
        <p:txBody>
          <a:bodyPr anchorCtr="0" anchor="ctr" bIns="121900" lIns="121900" spcFirstLastPara="1" rIns="121900" wrap="square" tIns="12190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g6364d42478e65c89_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g6364d42478e65c89_11"/>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18" name="Google Shape;18;g6364d42478e65c89_11"/>
          <p:cNvSpPr txBox="1"/>
          <p:nvPr>
            <p:ph idx="1" type="body"/>
          </p:nvPr>
        </p:nvSpPr>
        <p:spPr>
          <a:xfrm>
            <a:off x="415600" y="1536633"/>
            <a:ext cx="11360700" cy="4555200"/>
          </a:xfrm>
          <a:prstGeom prst="rect">
            <a:avLst/>
          </a:prstGeom>
        </p:spPr>
        <p:txBody>
          <a:bodyPr anchorCtr="0" anchor="t"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19" name="Google Shape;19;g6364d42478e65c89_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g6364d42478e65c89_15"/>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2" name="Google Shape;22;g6364d42478e65c89_15"/>
          <p:cNvSpPr txBox="1"/>
          <p:nvPr>
            <p:ph idx="1" type="body"/>
          </p:nvPr>
        </p:nvSpPr>
        <p:spPr>
          <a:xfrm>
            <a:off x="415600" y="1536633"/>
            <a:ext cx="5333100" cy="45552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3" name="Google Shape;23;g6364d42478e65c89_15"/>
          <p:cNvSpPr txBox="1"/>
          <p:nvPr>
            <p:ph idx="2" type="body"/>
          </p:nvPr>
        </p:nvSpPr>
        <p:spPr>
          <a:xfrm>
            <a:off x="6443200" y="1536633"/>
            <a:ext cx="5333100" cy="45552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4" name="Google Shape;24;g6364d42478e65c89_1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g6364d42478e65c89_20"/>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7" name="Google Shape;27;g6364d42478e65c89_2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g6364d42478e65c89_23"/>
          <p:cNvSpPr txBox="1"/>
          <p:nvPr>
            <p:ph type="title"/>
          </p:nvPr>
        </p:nvSpPr>
        <p:spPr>
          <a:xfrm>
            <a:off x="415600" y="740800"/>
            <a:ext cx="3744000" cy="1007700"/>
          </a:xfrm>
          <a:prstGeom prst="rect">
            <a:avLst/>
          </a:prstGeom>
        </p:spPr>
        <p:txBody>
          <a:bodyPr anchorCtr="0" anchor="b" bIns="121900" lIns="121900" spcFirstLastPara="1" rIns="121900" wrap="square" tIns="12190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0" name="Google Shape;30;g6364d42478e65c89_23"/>
          <p:cNvSpPr txBox="1"/>
          <p:nvPr>
            <p:ph idx="1" type="body"/>
          </p:nvPr>
        </p:nvSpPr>
        <p:spPr>
          <a:xfrm>
            <a:off x="415600" y="1852800"/>
            <a:ext cx="3744000" cy="4239300"/>
          </a:xfrm>
          <a:prstGeom prst="rect">
            <a:avLst/>
          </a:prstGeom>
        </p:spPr>
        <p:txBody>
          <a:bodyPr anchorCtr="0" anchor="t" bIns="121900" lIns="121900" spcFirstLastPara="1" rIns="121900" wrap="square" tIns="121900">
            <a:normAutofit/>
          </a:bodyPr>
          <a:lstStyle>
            <a:lvl1pPr indent="-330200" lvl="0" marL="457200">
              <a:spcBef>
                <a:spcPts val="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31" name="Google Shape;31;g6364d42478e65c89_2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g6364d42478e65c89_27"/>
          <p:cNvSpPr txBox="1"/>
          <p:nvPr>
            <p:ph type="title"/>
          </p:nvPr>
        </p:nvSpPr>
        <p:spPr>
          <a:xfrm>
            <a:off x="653667" y="600200"/>
            <a:ext cx="8490300" cy="5454300"/>
          </a:xfrm>
          <a:prstGeom prst="rect">
            <a:avLst/>
          </a:prstGeom>
        </p:spPr>
        <p:txBody>
          <a:bodyPr anchorCtr="0" anchor="ctr" bIns="121900" lIns="121900" spcFirstLastPara="1" rIns="121900" wrap="square" tIns="12190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4" name="Google Shape;34;g6364d42478e65c89_2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g6364d42478e65c89_30"/>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7" name="Google Shape;37;g6364d42478e65c89_30"/>
          <p:cNvSpPr txBox="1"/>
          <p:nvPr>
            <p:ph type="title"/>
          </p:nvPr>
        </p:nvSpPr>
        <p:spPr>
          <a:xfrm>
            <a:off x="354000" y="1644233"/>
            <a:ext cx="5393700" cy="19764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p:txBody>
      </p:sp>
      <p:sp>
        <p:nvSpPr>
          <p:cNvPr id="38" name="Google Shape;38;g6364d42478e65c89_30"/>
          <p:cNvSpPr txBox="1"/>
          <p:nvPr>
            <p:ph idx="1" type="subTitle"/>
          </p:nvPr>
        </p:nvSpPr>
        <p:spPr>
          <a:xfrm>
            <a:off x="354000" y="3737433"/>
            <a:ext cx="5393700" cy="16467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39" name="Google Shape;39;g6364d42478e65c89_30"/>
          <p:cNvSpPr txBox="1"/>
          <p:nvPr>
            <p:ph idx="2" type="body"/>
          </p:nvPr>
        </p:nvSpPr>
        <p:spPr>
          <a:xfrm>
            <a:off x="6586000" y="965433"/>
            <a:ext cx="5115900" cy="4926900"/>
          </a:xfrm>
          <a:prstGeom prst="rect">
            <a:avLst/>
          </a:prstGeom>
        </p:spPr>
        <p:txBody>
          <a:bodyPr anchorCtr="0" anchor="ctr"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40" name="Google Shape;40;g6364d42478e65c89_3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g6364d42478e65c89_36"/>
          <p:cNvSpPr txBox="1"/>
          <p:nvPr>
            <p:ph idx="1" type="body"/>
          </p:nvPr>
        </p:nvSpPr>
        <p:spPr>
          <a:xfrm>
            <a:off x="415600" y="5640767"/>
            <a:ext cx="7998300" cy="806700"/>
          </a:xfrm>
          <a:prstGeom prst="rect">
            <a:avLst/>
          </a:prstGeom>
        </p:spPr>
        <p:txBody>
          <a:bodyPr anchorCtr="0" anchor="ctr" bIns="121900" lIns="121900" spcFirstLastPara="1" rIns="121900" wrap="square" tIns="121900">
            <a:normAutofit/>
          </a:bodyPr>
          <a:lstStyle>
            <a:lvl1pPr indent="-228600" lvl="0" marL="457200">
              <a:lnSpc>
                <a:spcPct val="100000"/>
              </a:lnSpc>
              <a:spcBef>
                <a:spcPts val="0"/>
              </a:spcBef>
              <a:spcAft>
                <a:spcPts val="0"/>
              </a:spcAft>
              <a:buSzPts val="2400"/>
              <a:buNone/>
              <a:defRPr/>
            </a:lvl1pPr>
          </a:lstStyle>
          <a:p/>
        </p:txBody>
      </p:sp>
      <p:sp>
        <p:nvSpPr>
          <p:cNvPr id="43" name="Google Shape;43;g6364d42478e65c89_3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g6364d42478e65c89_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p:txBody>
      </p:sp>
      <p:sp>
        <p:nvSpPr>
          <p:cNvPr id="7" name="Google Shape;7;g6364d42478e65c89_0"/>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a:lnSpc>
                <a:spcPct val="115000"/>
              </a:lnSpc>
              <a:spcBef>
                <a:spcPts val="0"/>
              </a:spcBef>
              <a:spcAft>
                <a:spcPts val="0"/>
              </a:spcAft>
              <a:buClr>
                <a:schemeClr val="dk2"/>
              </a:buClr>
              <a:buSzPts val="2400"/>
              <a:buChar char="●"/>
              <a:defRPr sz="2400">
                <a:solidFill>
                  <a:schemeClr val="dk2"/>
                </a:solidFill>
              </a:defRPr>
            </a:lvl1pPr>
            <a:lvl2pPr indent="-349250" lvl="1" marL="914400">
              <a:lnSpc>
                <a:spcPct val="115000"/>
              </a:lnSpc>
              <a:spcBef>
                <a:spcPts val="0"/>
              </a:spcBef>
              <a:spcAft>
                <a:spcPts val="0"/>
              </a:spcAft>
              <a:buClr>
                <a:schemeClr val="dk2"/>
              </a:buClr>
              <a:buSzPts val="1900"/>
              <a:buChar char="○"/>
              <a:defRPr sz="1900">
                <a:solidFill>
                  <a:schemeClr val="dk2"/>
                </a:solidFill>
              </a:defRPr>
            </a:lvl2pPr>
            <a:lvl3pPr indent="-349250" lvl="2" marL="1371600">
              <a:lnSpc>
                <a:spcPct val="115000"/>
              </a:lnSpc>
              <a:spcBef>
                <a:spcPts val="0"/>
              </a:spcBef>
              <a:spcAft>
                <a:spcPts val="0"/>
              </a:spcAft>
              <a:buClr>
                <a:schemeClr val="dk2"/>
              </a:buClr>
              <a:buSzPts val="1900"/>
              <a:buChar char="■"/>
              <a:defRPr sz="1900">
                <a:solidFill>
                  <a:schemeClr val="dk2"/>
                </a:solidFill>
              </a:defRPr>
            </a:lvl3pPr>
            <a:lvl4pPr indent="-349250" lvl="3" marL="1828800">
              <a:lnSpc>
                <a:spcPct val="115000"/>
              </a:lnSpc>
              <a:spcBef>
                <a:spcPts val="0"/>
              </a:spcBef>
              <a:spcAft>
                <a:spcPts val="0"/>
              </a:spcAft>
              <a:buClr>
                <a:schemeClr val="dk2"/>
              </a:buClr>
              <a:buSzPts val="1900"/>
              <a:buChar char="●"/>
              <a:defRPr sz="1900">
                <a:solidFill>
                  <a:schemeClr val="dk2"/>
                </a:solidFill>
              </a:defRPr>
            </a:lvl4pPr>
            <a:lvl5pPr indent="-349250" lvl="4" marL="2286000">
              <a:lnSpc>
                <a:spcPct val="115000"/>
              </a:lnSpc>
              <a:spcBef>
                <a:spcPts val="0"/>
              </a:spcBef>
              <a:spcAft>
                <a:spcPts val="0"/>
              </a:spcAft>
              <a:buClr>
                <a:schemeClr val="dk2"/>
              </a:buClr>
              <a:buSzPts val="1900"/>
              <a:buChar char="○"/>
              <a:defRPr sz="1900">
                <a:solidFill>
                  <a:schemeClr val="dk2"/>
                </a:solidFill>
              </a:defRPr>
            </a:lvl5pPr>
            <a:lvl6pPr indent="-349250" lvl="5" marL="2743200">
              <a:lnSpc>
                <a:spcPct val="115000"/>
              </a:lnSpc>
              <a:spcBef>
                <a:spcPts val="0"/>
              </a:spcBef>
              <a:spcAft>
                <a:spcPts val="0"/>
              </a:spcAft>
              <a:buClr>
                <a:schemeClr val="dk2"/>
              </a:buClr>
              <a:buSzPts val="1900"/>
              <a:buChar char="■"/>
              <a:defRPr sz="1900">
                <a:solidFill>
                  <a:schemeClr val="dk2"/>
                </a:solidFill>
              </a:defRPr>
            </a:lvl6pPr>
            <a:lvl7pPr indent="-349250" lvl="6" marL="3200400">
              <a:lnSpc>
                <a:spcPct val="115000"/>
              </a:lnSpc>
              <a:spcBef>
                <a:spcPts val="0"/>
              </a:spcBef>
              <a:spcAft>
                <a:spcPts val="0"/>
              </a:spcAft>
              <a:buClr>
                <a:schemeClr val="dk2"/>
              </a:buClr>
              <a:buSzPts val="1900"/>
              <a:buChar char="●"/>
              <a:defRPr sz="1900">
                <a:solidFill>
                  <a:schemeClr val="dk2"/>
                </a:solidFill>
              </a:defRPr>
            </a:lvl7pPr>
            <a:lvl8pPr indent="-349250" lvl="7" marL="3657600">
              <a:lnSpc>
                <a:spcPct val="115000"/>
              </a:lnSpc>
              <a:spcBef>
                <a:spcPts val="0"/>
              </a:spcBef>
              <a:spcAft>
                <a:spcPts val="0"/>
              </a:spcAft>
              <a:buClr>
                <a:schemeClr val="dk2"/>
              </a:buClr>
              <a:buSzPts val="1900"/>
              <a:buChar char="○"/>
              <a:defRPr sz="1900">
                <a:solidFill>
                  <a:schemeClr val="dk2"/>
                </a:solidFill>
              </a:defRPr>
            </a:lvl8pPr>
            <a:lvl9pPr indent="-349250" lvl="8" marL="4114800">
              <a:lnSpc>
                <a:spcPct val="115000"/>
              </a:lnSpc>
              <a:spcBef>
                <a:spcPts val="0"/>
              </a:spcBef>
              <a:spcAft>
                <a:spcPts val="0"/>
              </a:spcAft>
              <a:buClr>
                <a:schemeClr val="dk2"/>
              </a:buClr>
              <a:buSzPts val="1900"/>
              <a:buChar char="■"/>
              <a:defRPr sz="1900">
                <a:solidFill>
                  <a:schemeClr val="dk2"/>
                </a:solidFill>
              </a:defRPr>
            </a:lvl9pPr>
          </a:lstStyle>
          <a:p/>
        </p:txBody>
      </p:sp>
      <p:sp>
        <p:nvSpPr>
          <p:cNvPr id="8" name="Google Shape;8;g6364d42478e65c89_0"/>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 Id="rId3" Type="http://schemas.openxmlformats.org/officeDocument/2006/relationships/image" Target="../media/image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 Id="rId3" Type="http://schemas.openxmlformats.org/officeDocument/2006/relationships/image" Target="../media/image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7.xml"/><Relationship Id="rId3" Type="http://schemas.openxmlformats.org/officeDocument/2006/relationships/image" Target="../media/image5.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
          <p:cNvSpPr txBox="1"/>
          <p:nvPr>
            <p:ph idx="4294967295" type="ctrTitle"/>
          </p:nvPr>
        </p:nvSpPr>
        <p:spPr>
          <a:xfrm>
            <a:off x="710206" y="726830"/>
            <a:ext cx="9172135" cy="112067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fontScale="90000"/>
          </a:bodyPr>
          <a:lstStyle/>
          <a:p>
            <a:pPr indent="0" lvl="0" marL="0" marR="0" rtl="0" algn="ctr">
              <a:lnSpc>
                <a:spcPct val="90000"/>
              </a:lnSpc>
              <a:spcBef>
                <a:spcPts val="0"/>
              </a:spcBef>
              <a:spcAft>
                <a:spcPts val="0"/>
              </a:spcAft>
              <a:buClr>
                <a:srgbClr val="262626"/>
              </a:buClr>
              <a:buSzPct val="100000"/>
              <a:buFont typeface="Gill Sans"/>
              <a:buNone/>
            </a:pPr>
            <a:r>
              <a:rPr b="0" i="0" lang="en-US" sz="4800" u="none" cap="none" strike="noStrike">
                <a:solidFill>
                  <a:srgbClr val="262626"/>
                </a:solidFill>
                <a:latin typeface="Gill Sans"/>
                <a:ea typeface="Gill Sans"/>
                <a:cs typeface="Gill Sans"/>
                <a:sym typeface="Gill Sans"/>
              </a:rPr>
              <a:t>IMPULSE CONTROL DISORDERS </a:t>
            </a:r>
            <a:endParaRPr/>
          </a:p>
        </p:txBody>
      </p:sp>
      <p:sp>
        <p:nvSpPr>
          <p:cNvPr id="61" name="Google Shape;61;p1"/>
          <p:cNvSpPr txBox="1"/>
          <p:nvPr/>
        </p:nvSpPr>
        <p:spPr>
          <a:xfrm>
            <a:off x="1117600" y="3599148"/>
            <a:ext cx="5324700" cy="1304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chemeClr val="dk1"/>
                </a:solidFill>
                <a:latin typeface="Gill Sans"/>
                <a:ea typeface="Gill Sans"/>
                <a:cs typeface="Gill Sans"/>
                <a:sym typeface="Gill Sans"/>
              </a:rPr>
              <a:t>Halla qatawneh</a:t>
            </a:r>
            <a:endParaRPr sz="26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600">
                <a:solidFill>
                  <a:schemeClr val="dk1"/>
                </a:solidFill>
                <a:latin typeface="Gill Sans"/>
                <a:ea typeface="Gill Sans"/>
                <a:cs typeface="Gill Sans"/>
                <a:sym typeface="Gill Sans"/>
              </a:rPr>
              <a:t>Renad mawajdeh </a:t>
            </a:r>
            <a:endParaRPr sz="26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600">
                <a:solidFill>
                  <a:schemeClr val="dk1"/>
                </a:solidFill>
                <a:latin typeface="Gill Sans"/>
                <a:ea typeface="Gill Sans"/>
                <a:cs typeface="Gill Sans"/>
                <a:sym typeface="Gill Sans"/>
              </a:rPr>
              <a:t>Dania al-hmeed </a:t>
            </a:r>
            <a:endParaRPr sz="2600">
              <a:solidFill>
                <a:schemeClr val="dk1"/>
              </a:solidFill>
              <a:latin typeface="Gill Sans"/>
              <a:ea typeface="Gill Sans"/>
              <a:cs typeface="Gill Sans"/>
              <a:sym typeface="Gill Sans"/>
            </a:endParaRPr>
          </a:p>
        </p:txBody>
      </p:sp>
      <p:sp>
        <p:nvSpPr>
          <p:cNvPr id="62" name="Google Shape;62;p1"/>
          <p:cNvSpPr txBox="1"/>
          <p:nvPr/>
        </p:nvSpPr>
        <p:spPr>
          <a:xfrm>
            <a:off x="5870479" y="4343752"/>
            <a:ext cx="4530900" cy="39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Supervised by: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0"/>
          <p:cNvSpPr txBox="1"/>
          <p:nvPr>
            <p:ph type="title"/>
          </p:nvPr>
        </p:nvSpPr>
        <p:spPr>
          <a:xfrm>
            <a:off x="1097280" y="843194"/>
            <a:ext cx="10058400" cy="145075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5400"/>
              <a:buFont typeface="Gill Sans"/>
              <a:buNone/>
            </a:pPr>
            <a:r>
              <a:rPr lang="en-US" sz="5400"/>
              <a:t>TREATMENT </a:t>
            </a:r>
            <a:br>
              <a:rPr lang="en-US" sz="5400"/>
            </a:br>
            <a:endParaRPr sz="5400"/>
          </a:p>
        </p:txBody>
      </p:sp>
      <p:sp>
        <p:nvSpPr>
          <p:cNvPr id="116" name="Google Shape;116;p10"/>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fontScale="70000" lnSpcReduction="20000"/>
          </a:bodyPr>
          <a:lstStyle/>
          <a:p>
            <a:pPr indent="-215265" lvl="0" marL="228600" rtl="0" algn="l">
              <a:lnSpc>
                <a:spcPct val="100000"/>
              </a:lnSpc>
              <a:spcBef>
                <a:spcPts val="0"/>
              </a:spcBef>
              <a:spcAft>
                <a:spcPts val="0"/>
              </a:spcAft>
              <a:buSzPct val="100000"/>
              <a:buChar char="●"/>
            </a:pPr>
            <a:r>
              <a:rPr lang="en-US" sz="2800"/>
              <a:t>■ </a:t>
            </a:r>
            <a:r>
              <a:rPr b="1" lang="en-US" sz="2800"/>
              <a:t>Treatment involves use of SSRIs, anticonvulsants, or lithium.</a:t>
            </a:r>
            <a:endParaRPr b="1"/>
          </a:p>
          <a:p>
            <a:pPr indent="-90804" lvl="0" marL="228600" rtl="0" algn="l">
              <a:lnSpc>
                <a:spcPct val="100000"/>
              </a:lnSpc>
              <a:spcBef>
                <a:spcPts val="1000"/>
              </a:spcBef>
              <a:spcAft>
                <a:spcPts val="0"/>
              </a:spcAft>
              <a:buSzPct val="100000"/>
              <a:buNone/>
            </a:pPr>
            <a:r>
              <a:t/>
            </a:r>
            <a:endParaRPr b="1" sz="2800"/>
          </a:p>
          <a:p>
            <a:pPr indent="-215265" lvl="0" marL="228600" rtl="0" algn="l">
              <a:lnSpc>
                <a:spcPct val="100000"/>
              </a:lnSpc>
              <a:spcBef>
                <a:spcPts val="1000"/>
              </a:spcBef>
              <a:spcAft>
                <a:spcPts val="0"/>
              </a:spcAft>
              <a:buSzPct val="100000"/>
              <a:buChar char="●"/>
            </a:pPr>
            <a:r>
              <a:rPr b="1" lang="en-US" sz="2800"/>
              <a:t>■ CBT (cognitive behavioral therapy)has been shown to be effective and is often used in combination with medications.</a:t>
            </a:r>
            <a:endParaRPr b="1"/>
          </a:p>
          <a:p>
            <a:pPr indent="-90804" lvl="0" marL="228600" rtl="0" algn="l">
              <a:lnSpc>
                <a:spcPct val="100000"/>
              </a:lnSpc>
              <a:spcBef>
                <a:spcPts val="1000"/>
              </a:spcBef>
              <a:spcAft>
                <a:spcPts val="0"/>
              </a:spcAft>
              <a:buSzPct val="100000"/>
              <a:buNone/>
            </a:pPr>
            <a:r>
              <a:t/>
            </a:r>
            <a:endParaRPr b="1" sz="2800"/>
          </a:p>
          <a:p>
            <a:pPr indent="-215265" lvl="0" marL="228600" rtl="0" algn="l">
              <a:lnSpc>
                <a:spcPct val="100000"/>
              </a:lnSpc>
              <a:spcBef>
                <a:spcPts val="1000"/>
              </a:spcBef>
              <a:spcAft>
                <a:spcPts val="0"/>
              </a:spcAft>
              <a:buSzPct val="100000"/>
              <a:buChar char="●"/>
            </a:pPr>
            <a:r>
              <a:rPr b="1" lang="en-US" sz="2800"/>
              <a:t>■ Group therapy and/or family therapy may be useful to create behavior plans to help manage episodes</a:t>
            </a:r>
            <a:endParaRPr b="1"/>
          </a:p>
          <a:p>
            <a:pPr indent="-90804" lvl="0" marL="228600" rtl="0" algn="l">
              <a:lnSpc>
                <a:spcPct val="100000"/>
              </a:lnSpc>
              <a:spcBef>
                <a:spcPts val="1000"/>
              </a:spcBef>
              <a:spcAft>
                <a:spcPts val="1600"/>
              </a:spcAft>
              <a:buSzPct val="100000"/>
              <a:buNone/>
            </a:pPr>
            <a:r>
              <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1"/>
          <p:cNvSpPr txBox="1"/>
          <p:nvPr>
            <p:ph idx="4294967295" type="ctrTitle"/>
          </p:nvPr>
        </p:nvSpPr>
        <p:spPr>
          <a:xfrm>
            <a:off x="862605" y="658236"/>
            <a:ext cx="9172135" cy="112067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fontScale="90000"/>
          </a:bodyPr>
          <a:lstStyle/>
          <a:p>
            <a:pPr indent="0" lvl="0" marL="0" marR="0" rtl="0" algn="ctr">
              <a:lnSpc>
                <a:spcPct val="90000"/>
              </a:lnSpc>
              <a:spcBef>
                <a:spcPts val="0"/>
              </a:spcBef>
              <a:spcAft>
                <a:spcPts val="0"/>
              </a:spcAft>
              <a:buClr>
                <a:srgbClr val="262626"/>
              </a:buClr>
              <a:buSzPct val="100000"/>
              <a:buFont typeface="Gill Sans"/>
              <a:buNone/>
            </a:pPr>
            <a:r>
              <a:rPr b="0" i="0" lang="en-US" sz="2800" u="none" cap="none" strike="noStrike">
                <a:solidFill>
                  <a:srgbClr val="262626"/>
                </a:solidFill>
                <a:latin typeface="Gill Sans"/>
                <a:ea typeface="Gill Sans"/>
                <a:cs typeface="Gill Sans"/>
                <a:sym typeface="Gill Sans"/>
              </a:rPr>
              <a:t>KLEPTOMANIA</a:t>
            </a:r>
            <a:br>
              <a:rPr b="0" i="0" lang="en-US" sz="2800" u="none" cap="none" strike="noStrike">
                <a:solidFill>
                  <a:srgbClr val="262626"/>
                </a:solidFill>
                <a:latin typeface="Gill Sans"/>
                <a:ea typeface="Gill Sans"/>
                <a:cs typeface="Gill Sans"/>
                <a:sym typeface="Gill Sans"/>
              </a:rPr>
            </a:br>
            <a:r>
              <a:rPr b="0" i="0" lang="en-US" sz="2800" u="none" cap="none" strike="noStrike">
                <a:solidFill>
                  <a:srgbClr val="262626"/>
                </a:solidFill>
                <a:latin typeface="Gill Sans"/>
                <a:ea typeface="Gill Sans"/>
                <a:cs typeface="Gill Sans"/>
                <a:sym typeface="Gill Sans"/>
              </a:rPr>
              <a:t>)AN IMPULSE TO STEAL) </a:t>
            </a:r>
            <a:endParaRPr b="0" i="0" sz="4800" u="none" cap="none" strike="noStrike">
              <a:solidFill>
                <a:srgbClr val="262626"/>
              </a:solidFill>
              <a:latin typeface="Gill Sans"/>
              <a:ea typeface="Gill Sans"/>
              <a:cs typeface="Gill Sans"/>
              <a:sym typeface="Gill Sans"/>
            </a:endParaRPr>
          </a:p>
        </p:txBody>
      </p:sp>
      <p:pic>
        <p:nvPicPr>
          <p:cNvPr id="122" name="Google Shape;122;p11"/>
          <p:cNvPicPr preferRelativeResize="0"/>
          <p:nvPr/>
        </p:nvPicPr>
        <p:blipFill rotWithShape="1">
          <a:blip r:embed="rId3">
            <a:alphaModFix/>
          </a:blip>
          <a:srcRect b="0" l="0" r="0" t="0"/>
          <a:stretch/>
        </p:blipFill>
        <p:spPr>
          <a:xfrm>
            <a:off x="239151" y="2544868"/>
            <a:ext cx="7229557" cy="3362528"/>
          </a:xfrm>
          <a:prstGeom prst="rect">
            <a:avLst/>
          </a:prstGeom>
          <a:noFill/>
          <a:ln>
            <a:noFill/>
          </a:ln>
        </p:spPr>
      </p:pic>
      <p:sp>
        <p:nvSpPr>
          <p:cNvPr id="123" name="Google Shape;123;p11"/>
          <p:cNvSpPr/>
          <p:nvPr/>
        </p:nvSpPr>
        <p:spPr>
          <a:xfrm>
            <a:off x="2276669" y="4684241"/>
            <a:ext cx="1948178" cy="457200"/>
          </a:xfrm>
          <a:prstGeom prst="rect">
            <a:avLst/>
          </a:prstGeom>
          <a:solidFill>
            <a:schemeClr val="lt1"/>
          </a:solidFill>
          <a:ln cap="flat" cmpd="sng" w="127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2"/>
          <p:cNvSpPr txBox="1"/>
          <p:nvPr>
            <p:ph type="title"/>
          </p:nvPr>
        </p:nvSpPr>
        <p:spPr>
          <a:xfrm>
            <a:off x="938254" y="392593"/>
            <a:ext cx="10058400" cy="145075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fontScale="90000"/>
          </a:bodyPr>
          <a:lstStyle/>
          <a:p>
            <a:pPr indent="0" lvl="0" marL="0" rtl="0" algn="ctr">
              <a:lnSpc>
                <a:spcPct val="90000"/>
              </a:lnSpc>
              <a:spcBef>
                <a:spcPts val="0"/>
              </a:spcBef>
              <a:spcAft>
                <a:spcPts val="0"/>
              </a:spcAft>
              <a:buClr>
                <a:srgbClr val="262626"/>
              </a:buClr>
              <a:buSzPct val="100000"/>
              <a:buFont typeface="Gill Sans"/>
              <a:buNone/>
            </a:pPr>
            <a:r>
              <a:rPr lang="en-US" sz="4800"/>
              <a:t>DIAGNOSIS AND DSM-5 CRITERIA </a:t>
            </a:r>
            <a:br>
              <a:rPr lang="en-US" sz="4800"/>
            </a:br>
            <a:endParaRPr/>
          </a:p>
        </p:txBody>
      </p:sp>
      <p:sp>
        <p:nvSpPr>
          <p:cNvPr id="129" name="Google Shape;129;p12"/>
          <p:cNvSpPr txBox="1"/>
          <p:nvPr>
            <p:ph idx="1" type="body"/>
          </p:nvPr>
        </p:nvSpPr>
        <p:spPr>
          <a:xfrm>
            <a:off x="775974" y="2298667"/>
            <a:ext cx="10382959" cy="4166740"/>
          </a:xfrm>
          <a:prstGeom prst="rect">
            <a:avLst/>
          </a:prstGeom>
          <a:noFill/>
          <a:ln>
            <a:noFill/>
          </a:ln>
        </p:spPr>
        <p:txBody>
          <a:bodyPr anchorCtr="0" anchor="t" bIns="45700" lIns="91425" spcFirstLastPara="1" rIns="91425" wrap="square" tIns="45700">
            <a:normAutofit fontScale="70000" lnSpcReduction="10000"/>
          </a:bodyPr>
          <a:lstStyle/>
          <a:p>
            <a:pPr indent="-245745" lvl="0" marL="228600" rtl="0" algn="l">
              <a:lnSpc>
                <a:spcPct val="100000"/>
              </a:lnSpc>
              <a:spcBef>
                <a:spcPts val="0"/>
              </a:spcBef>
              <a:spcAft>
                <a:spcPts val="0"/>
              </a:spcAft>
              <a:buSzPct val="75000"/>
              <a:buChar char="●"/>
            </a:pPr>
            <a:r>
              <a:rPr lang="en-US"/>
              <a:t> </a:t>
            </a:r>
            <a:r>
              <a:rPr lang="en-US" sz="3800"/>
              <a:t>Failure to resist uncontrollable urges to steal objects that are not needed for personal use or monetary value.</a:t>
            </a:r>
            <a:endParaRPr/>
          </a:p>
          <a:p>
            <a:pPr indent="-264795" lvl="0" marL="228600" rtl="0" algn="l">
              <a:lnSpc>
                <a:spcPct val="100000"/>
              </a:lnSpc>
              <a:spcBef>
                <a:spcPts val="1000"/>
              </a:spcBef>
              <a:spcAft>
                <a:spcPts val="0"/>
              </a:spcAft>
              <a:buSzPct val="100000"/>
              <a:buChar char="●"/>
            </a:pPr>
            <a:r>
              <a:rPr lang="en-US" sz="3800"/>
              <a:t> Increasing internal tension immediately prior to the theft.</a:t>
            </a:r>
            <a:endParaRPr/>
          </a:p>
          <a:p>
            <a:pPr indent="-264795" lvl="0" marL="228600" rtl="0" algn="l">
              <a:lnSpc>
                <a:spcPct val="100000"/>
              </a:lnSpc>
              <a:spcBef>
                <a:spcPts val="1000"/>
              </a:spcBef>
              <a:spcAft>
                <a:spcPts val="0"/>
              </a:spcAft>
              <a:buSzPct val="100000"/>
              <a:buChar char="●"/>
            </a:pPr>
            <a:r>
              <a:rPr lang="en-US" sz="3800"/>
              <a:t> Pleasure or relief is experienced while stealing; however, those with the disorder often report intense guilt and depression.</a:t>
            </a:r>
            <a:endParaRPr/>
          </a:p>
          <a:p>
            <a:pPr indent="-264795" lvl="0" marL="228600" rtl="0" algn="l">
              <a:lnSpc>
                <a:spcPct val="100000"/>
              </a:lnSpc>
              <a:spcBef>
                <a:spcPts val="1000"/>
              </a:spcBef>
              <a:spcAft>
                <a:spcPts val="0"/>
              </a:spcAft>
              <a:buSzPct val="100000"/>
              <a:buChar char="●"/>
            </a:pPr>
            <a:r>
              <a:rPr lang="en-US" sz="3800"/>
              <a:t>Stealing is not committed to express anger/vengeance and does not occur in response to a delusion or hallucination.</a:t>
            </a:r>
            <a:endParaRPr/>
          </a:p>
          <a:p>
            <a:pPr indent="-264795" lvl="0" marL="228600" rtl="0" algn="l">
              <a:lnSpc>
                <a:spcPct val="100000"/>
              </a:lnSpc>
              <a:spcBef>
                <a:spcPts val="1000"/>
              </a:spcBef>
              <a:spcAft>
                <a:spcPts val="1600"/>
              </a:spcAft>
              <a:buSzPct val="100000"/>
              <a:buChar char="●"/>
            </a:pPr>
            <a:r>
              <a:rPr lang="en-US" sz="3800"/>
              <a:t>Objects stolen are typically given or thrown away, returned, or hoarded.</a:t>
            </a:r>
            <a:endParaRPr sz="3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title"/>
          </p:nvPr>
        </p:nvSpPr>
        <p:spPr>
          <a:xfrm>
            <a:off x="1066800" y="170853"/>
            <a:ext cx="10058400" cy="139410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5400"/>
              <a:buFont typeface="Gill Sans"/>
              <a:buNone/>
            </a:pPr>
            <a:r>
              <a:rPr lang="en-US" sz="5400"/>
              <a:t>EPIDEMIOLOGY/ETIOLOGY </a:t>
            </a:r>
            <a:br>
              <a:rPr lang="en-US" sz="5400"/>
            </a:br>
            <a:endParaRPr sz="5400"/>
          </a:p>
        </p:txBody>
      </p:sp>
      <p:sp>
        <p:nvSpPr>
          <p:cNvPr id="135" name="Google Shape;135;p13"/>
          <p:cNvSpPr txBox="1"/>
          <p:nvPr>
            <p:ph idx="1" type="body"/>
          </p:nvPr>
        </p:nvSpPr>
        <p:spPr>
          <a:xfrm>
            <a:off x="150350" y="1742700"/>
            <a:ext cx="9810600" cy="4913700"/>
          </a:xfrm>
          <a:prstGeom prst="rect">
            <a:avLst/>
          </a:prstGeom>
          <a:noFill/>
          <a:ln>
            <a:noFill/>
          </a:ln>
        </p:spPr>
        <p:txBody>
          <a:bodyPr anchorCtr="0" anchor="t" bIns="45700" lIns="91425" spcFirstLastPara="1" rIns="91425" wrap="square" tIns="45700">
            <a:normAutofit/>
          </a:bodyPr>
          <a:lstStyle/>
          <a:p>
            <a:pPr indent="-247650" lvl="0" marL="228600" rtl="0" algn="l">
              <a:lnSpc>
                <a:spcPct val="100000"/>
              </a:lnSpc>
              <a:spcBef>
                <a:spcPts val="0"/>
              </a:spcBef>
              <a:spcAft>
                <a:spcPts val="0"/>
              </a:spcAft>
              <a:buSzPts val="2000"/>
              <a:buChar char="●"/>
            </a:pPr>
            <a:r>
              <a:rPr b="1" lang="en-US" sz="2000"/>
              <a:t>■ Three times more common in women than men, though rare in the general population.</a:t>
            </a:r>
            <a:endParaRPr b="1"/>
          </a:p>
          <a:p>
            <a:pPr indent="-120650" lvl="0" marL="228600" rtl="0" algn="l">
              <a:lnSpc>
                <a:spcPct val="100000"/>
              </a:lnSpc>
              <a:spcBef>
                <a:spcPts val="1000"/>
              </a:spcBef>
              <a:spcAft>
                <a:spcPts val="0"/>
              </a:spcAft>
              <a:buSzPts val="2000"/>
              <a:buNone/>
            </a:pPr>
            <a:r>
              <a:t/>
            </a:r>
            <a:endParaRPr b="1" sz="2000"/>
          </a:p>
          <a:p>
            <a:pPr indent="-120650" lvl="0" marL="228600" rtl="0" algn="l">
              <a:lnSpc>
                <a:spcPct val="100000"/>
              </a:lnSpc>
              <a:spcBef>
                <a:spcPts val="1000"/>
              </a:spcBef>
              <a:spcAft>
                <a:spcPts val="0"/>
              </a:spcAft>
              <a:buSzPts val="2000"/>
              <a:buNone/>
            </a:pPr>
            <a:r>
              <a:t/>
            </a:r>
            <a:endParaRPr b="1" sz="2000"/>
          </a:p>
          <a:p>
            <a:pPr indent="-247650" lvl="0" marL="228600" rtl="0" algn="l">
              <a:lnSpc>
                <a:spcPct val="100000"/>
              </a:lnSpc>
              <a:spcBef>
                <a:spcPts val="1000"/>
              </a:spcBef>
              <a:spcAft>
                <a:spcPts val="0"/>
              </a:spcAft>
              <a:buSzPts val="2000"/>
              <a:buChar char="●"/>
            </a:pPr>
            <a:r>
              <a:rPr b="1" lang="en-US" sz="2000"/>
              <a:t>■ Higher incidence of comorbid mood disorders, eating disorders (especially bulimia nervosa), anxiety disorders, substance use disorders, and personality disorders.</a:t>
            </a:r>
            <a:endParaRPr b="1"/>
          </a:p>
          <a:p>
            <a:pPr indent="-120650" lvl="0" marL="228600" rtl="0" algn="l">
              <a:lnSpc>
                <a:spcPct val="100000"/>
              </a:lnSpc>
              <a:spcBef>
                <a:spcPts val="1000"/>
              </a:spcBef>
              <a:spcAft>
                <a:spcPts val="0"/>
              </a:spcAft>
              <a:buSzPts val="2000"/>
              <a:buNone/>
            </a:pPr>
            <a:r>
              <a:t/>
            </a:r>
            <a:endParaRPr b="1" sz="2000"/>
          </a:p>
          <a:p>
            <a:pPr indent="-247650" lvl="0" marL="228600" rtl="0" algn="l">
              <a:lnSpc>
                <a:spcPct val="100000"/>
              </a:lnSpc>
              <a:spcBef>
                <a:spcPts val="1000"/>
              </a:spcBef>
              <a:spcAft>
                <a:spcPts val="0"/>
              </a:spcAft>
              <a:buSzPts val="2000"/>
              <a:buChar char="●"/>
            </a:pPr>
            <a:r>
              <a:rPr b="1" lang="en-US" sz="2000"/>
              <a:t>■ Higher risk of OCD and substance use disorders in family members.</a:t>
            </a:r>
            <a:endParaRPr b="1"/>
          </a:p>
          <a:p>
            <a:pPr indent="-120650" lvl="0" marL="228600" rtl="0" algn="l">
              <a:lnSpc>
                <a:spcPct val="100000"/>
              </a:lnSpc>
              <a:spcBef>
                <a:spcPts val="1000"/>
              </a:spcBef>
              <a:spcAft>
                <a:spcPts val="0"/>
              </a:spcAft>
              <a:buSzPts val="2000"/>
              <a:buNone/>
            </a:pPr>
            <a:r>
              <a:t/>
            </a:r>
            <a:endParaRPr b="1" sz="2000"/>
          </a:p>
          <a:p>
            <a:pPr indent="-247650" lvl="0" marL="228600" rtl="0" algn="l">
              <a:lnSpc>
                <a:spcPct val="100000"/>
              </a:lnSpc>
              <a:spcBef>
                <a:spcPts val="1000"/>
              </a:spcBef>
              <a:spcAft>
                <a:spcPts val="0"/>
              </a:spcAft>
              <a:buSzPts val="2000"/>
              <a:buChar char="●"/>
            </a:pPr>
            <a:r>
              <a:rPr b="1" lang="en-US" sz="2000"/>
              <a:t>■ Illness usually begins in adolescence and course is episodic.</a:t>
            </a:r>
            <a:endParaRPr b="1"/>
          </a:p>
          <a:p>
            <a:pPr indent="-131445" lvl="0" marL="228600" rtl="0" algn="l">
              <a:lnSpc>
                <a:spcPct val="100000"/>
              </a:lnSpc>
              <a:spcBef>
                <a:spcPts val="1000"/>
              </a:spcBef>
              <a:spcAft>
                <a:spcPts val="1600"/>
              </a:spcAft>
              <a:buSzPts val="1800"/>
              <a:buNone/>
            </a:pPr>
            <a:r>
              <a:t/>
            </a:r>
            <a:endParaRPr/>
          </a:p>
        </p:txBody>
      </p:sp>
      <p:sp>
        <p:nvSpPr>
          <p:cNvPr id="136" name="Google Shape;136;p13"/>
          <p:cNvSpPr/>
          <p:nvPr/>
        </p:nvSpPr>
        <p:spPr>
          <a:xfrm>
            <a:off x="9064487" y="4465983"/>
            <a:ext cx="2504661" cy="1722782"/>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rgbClr val="FF0000"/>
                </a:solidFill>
                <a:latin typeface="Gill Sans"/>
                <a:ea typeface="Gill Sans"/>
                <a:cs typeface="Gill Sans"/>
                <a:sym typeface="Gill Sans"/>
              </a:rPr>
              <a:t>65% of patients with kleptomania suﬀer from bulimia nervosa.</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4"/>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Arial Black"/>
              <a:buNone/>
            </a:pPr>
            <a:r>
              <a:rPr lang="en-US">
                <a:latin typeface="Arial Black"/>
                <a:ea typeface="Arial Black"/>
                <a:cs typeface="Arial Black"/>
                <a:sym typeface="Arial Black"/>
              </a:rPr>
              <a:t>TREATMENT</a:t>
            </a:r>
            <a:endParaRPr/>
          </a:p>
        </p:txBody>
      </p:sp>
      <p:sp>
        <p:nvSpPr>
          <p:cNvPr id="142" name="Google Shape;142;p14"/>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000"/>
              <a:buChar char="●"/>
            </a:pPr>
            <a:r>
              <a:rPr b="1" lang="en-US" sz="2000"/>
              <a:t>Treatment may include CBT (including systematic desensitization and aversive conditioning) and SSRIs. </a:t>
            </a:r>
            <a:endParaRPr b="1"/>
          </a:p>
          <a:p>
            <a:pPr indent="-101600" lvl="0" marL="228600" rtl="0" algn="l">
              <a:lnSpc>
                <a:spcPct val="100000"/>
              </a:lnSpc>
              <a:spcBef>
                <a:spcPts val="1000"/>
              </a:spcBef>
              <a:spcAft>
                <a:spcPts val="0"/>
              </a:spcAft>
              <a:buSzPts val="2000"/>
              <a:buNone/>
            </a:pPr>
            <a:r>
              <a:t/>
            </a:r>
            <a:endParaRPr b="1" sz="2000"/>
          </a:p>
          <a:p>
            <a:pPr indent="-228600" lvl="0" marL="228600" rtl="0" algn="l">
              <a:lnSpc>
                <a:spcPct val="100000"/>
              </a:lnSpc>
              <a:spcBef>
                <a:spcPts val="1000"/>
              </a:spcBef>
              <a:spcAft>
                <a:spcPts val="0"/>
              </a:spcAft>
              <a:buSzPts val="2000"/>
              <a:buChar char="●"/>
            </a:pPr>
            <a:r>
              <a:rPr b="1" lang="en-US" sz="2000"/>
              <a:t>There is also some anecdotal evidence for the use of naltrexone, which blocks reward pathways mediated by endogenous opioids.</a:t>
            </a:r>
            <a:endParaRPr b="1"/>
          </a:p>
          <a:p>
            <a:pPr indent="-114300" lvl="0" marL="228600" rtl="0" algn="l">
              <a:lnSpc>
                <a:spcPct val="100000"/>
              </a:lnSpc>
              <a:spcBef>
                <a:spcPts val="1000"/>
              </a:spcBef>
              <a:spcAft>
                <a:spcPts val="1600"/>
              </a:spcAft>
              <a:buSzPts val="1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5"/>
          <p:cNvSpPr txBox="1"/>
          <p:nvPr>
            <p:ph idx="4294967295" type="ctrTitle"/>
          </p:nvPr>
        </p:nvSpPr>
        <p:spPr>
          <a:xfrm>
            <a:off x="239151" y="1488830"/>
            <a:ext cx="9172135" cy="112067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marR="0" rtl="0" algn="ctr">
              <a:lnSpc>
                <a:spcPct val="90000"/>
              </a:lnSpc>
              <a:spcBef>
                <a:spcPts val="0"/>
              </a:spcBef>
              <a:spcAft>
                <a:spcPts val="0"/>
              </a:spcAft>
              <a:buClr>
                <a:srgbClr val="262626"/>
              </a:buClr>
              <a:buSzPts val="2800"/>
              <a:buFont typeface="Gill Sans"/>
              <a:buNone/>
            </a:pPr>
            <a:r>
              <a:rPr b="0" i="0" lang="en-US" sz="2800" u="none" cap="none" strike="noStrike">
                <a:solidFill>
                  <a:srgbClr val="262626"/>
                </a:solidFill>
                <a:latin typeface="Gill Sans"/>
                <a:ea typeface="Gill Sans"/>
                <a:cs typeface="Gill Sans"/>
                <a:sym typeface="Gill Sans"/>
              </a:rPr>
              <a:t>PYROMANIA</a:t>
            </a:r>
            <a:endParaRPr b="0" i="0" sz="4800" u="none" cap="none" strike="noStrike">
              <a:solidFill>
                <a:srgbClr val="262626"/>
              </a:solidFill>
              <a:latin typeface="Gill Sans"/>
              <a:ea typeface="Gill Sans"/>
              <a:cs typeface="Gill Sans"/>
              <a:sym typeface="Gill Sans"/>
            </a:endParaRPr>
          </a:p>
        </p:txBody>
      </p:sp>
      <p:pic>
        <p:nvPicPr>
          <p:cNvPr id="148" name="Google Shape;148;p15"/>
          <p:cNvPicPr preferRelativeResize="0"/>
          <p:nvPr/>
        </p:nvPicPr>
        <p:blipFill rotWithShape="1">
          <a:blip r:embed="rId3">
            <a:alphaModFix/>
          </a:blip>
          <a:srcRect b="0" l="0" r="0" t="0"/>
          <a:stretch/>
        </p:blipFill>
        <p:spPr>
          <a:xfrm>
            <a:off x="239151" y="2609507"/>
            <a:ext cx="6982743" cy="323322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6"/>
          <p:cNvSpPr txBox="1"/>
          <p:nvPr/>
        </p:nvSpPr>
        <p:spPr>
          <a:xfrm>
            <a:off x="459927" y="2689513"/>
            <a:ext cx="11408899" cy="1323439"/>
          </a:xfrm>
          <a:prstGeom prst="rect">
            <a:avLst/>
          </a:prstGeom>
          <a:solidFill>
            <a:srgbClr val="D8D5D0"/>
          </a:solidFill>
          <a:ln>
            <a:noFill/>
          </a:ln>
        </p:spPr>
        <p:txBody>
          <a:bodyPr anchorCtr="0" anchor="t" bIns="45700" lIns="91425" spcFirstLastPara="1" rIns="91425" wrap="square" tIns="45700">
            <a:spAutoFit/>
          </a:bodyPr>
          <a:lstStyle/>
          <a:p>
            <a:pPr indent="-571500" lvl="0" marL="571500" marR="0" rtl="0" algn="l">
              <a:spcBef>
                <a:spcPts val="0"/>
              </a:spcBef>
              <a:spcAft>
                <a:spcPts val="0"/>
              </a:spcAft>
              <a:buClr>
                <a:schemeClr val="dk1"/>
              </a:buClr>
              <a:buSzPts val="4000"/>
              <a:buFont typeface="Noto Sans Symbols"/>
              <a:buChar char="⮚"/>
            </a:pPr>
            <a:r>
              <a:rPr lang="en-US" sz="4000">
                <a:solidFill>
                  <a:schemeClr val="dk1"/>
                </a:solidFill>
                <a:latin typeface="Gill Sans"/>
                <a:ea typeface="Gill Sans"/>
                <a:cs typeface="Gill Sans"/>
                <a:sym typeface="Gill Sans"/>
              </a:rPr>
              <a:t>Pyromania is the impulse to start fires, typically with feelings of gratification or relief afterward.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nvSpPr>
        <p:spPr>
          <a:xfrm>
            <a:off x="534573" y="1364566"/>
            <a:ext cx="11451102" cy="4401205"/>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At least two episodes of deliberate fire setting.</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Tension or arousal experienced before the act; pleasure, gratification, or relief experienced when setting fires or witnessing/participating in their aftermath.</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Fascination with, interest in, curiosity about, or attraction to fire and contexts.</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Purpose of fire setting is not for monetary gain, for expression of anger or vengeance, to conceal criminal activity, or as an expression of sociopolitical ideology. It is not in response to a hallucination, delusion, or impaired judgment (intoxication, neurocognitive disorder).</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Fire setting is not better explained by conduct disorder, a manic episode, or antisocial personality disorder.</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p:txBody>
      </p:sp>
      <p:sp>
        <p:nvSpPr>
          <p:cNvPr id="159" name="Google Shape;159;p17"/>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DIAGNOSIS AND DSM-5 CRITERIA </a:t>
            </a:r>
            <a:endParaRPr/>
          </a:p>
        </p:txBody>
      </p:sp>
      <p:sp>
        <p:nvSpPr>
          <p:cNvPr id="160" name="Google Shape;160;p17"/>
          <p:cNvSpPr txBox="1"/>
          <p:nvPr/>
        </p:nvSpPr>
        <p:spPr>
          <a:xfrm>
            <a:off x="534572" y="6229075"/>
            <a:ext cx="11451102" cy="523220"/>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Gill Sans"/>
                <a:ea typeface="Gill Sans"/>
                <a:cs typeface="Gill Sans"/>
                <a:sym typeface="Gill Sans"/>
              </a:rPr>
              <a:t>Must rule out </a:t>
            </a:r>
            <a:r>
              <a:rPr lang="en-US" sz="2800">
                <a:solidFill>
                  <a:srgbClr val="FF0000"/>
                </a:solidFill>
                <a:latin typeface="Gill Sans"/>
                <a:ea typeface="Gill Sans"/>
                <a:cs typeface="Gill Sans"/>
                <a:sym typeface="Gill Sans"/>
              </a:rPr>
              <a:t>arson. </a:t>
            </a:r>
            <a:r>
              <a:rPr lang="en-US" sz="2000">
                <a:solidFill>
                  <a:schemeClr val="dk1"/>
                </a:solidFill>
                <a:latin typeface="Gill Sans"/>
                <a:ea typeface="Gill Sans"/>
                <a:cs typeface="Gill Sans"/>
                <a:sym typeface="Gill Sans"/>
              </a:rPr>
              <a:t>( criminal act/set fires with CRIMINAL intent )</a:t>
            </a:r>
            <a:endParaRPr sz="2800">
              <a:solidFill>
                <a:srgbClr val="FF0000"/>
              </a:solidFill>
              <a:latin typeface="Gill Sans"/>
              <a:ea typeface="Gill Sans"/>
              <a:cs typeface="Gill Sans"/>
              <a:sym typeface="Gill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8"/>
          <p:cNvSpPr txBox="1"/>
          <p:nvPr/>
        </p:nvSpPr>
        <p:spPr>
          <a:xfrm>
            <a:off x="534573" y="1364566"/>
            <a:ext cx="11451102" cy="3539430"/>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Rare disorder but much more common in men.</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Most begin to set fires in adolescence or early adulthood.</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High comorbidity with mood disorders, substance use disorders, gambling disorder, and conduct disorder.</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Episodes are episodic and wax and wane in frequency.</a:t>
            </a:r>
            <a:endParaRPr/>
          </a:p>
        </p:txBody>
      </p:sp>
      <p:sp>
        <p:nvSpPr>
          <p:cNvPr id="166" name="Google Shape;166;p18"/>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EPIDEMIOLOGY/ETIOLOGY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9"/>
          <p:cNvSpPr txBox="1"/>
          <p:nvPr/>
        </p:nvSpPr>
        <p:spPr>
          <a:xfrm>
            <a:off x="534573" y="1364566"/>
            <a:ext cx="11451102" cy="3108543"/>
          </a:xfrm>
          <a:prstGeom prst="rect">
            <a:avLst/>
          </a:prstGeom>
          <a:solidFill>
            <a:srgbClr val="D8D5D0"/>
          </a:solid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Many watch fires in their neighborhood and/or set off fires alarms.</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Lack </a:t>
            </a:r>
            <a:r>
              <a:rPr lang="en-US" sz="2800">
                <a:solidFill>
                  <a:srgbClr val="FF0000"/>
                </a:solidFill>
                <a:latin typeface="Gill Sans"/>
                <a:ea typeface="Gill Sans"/>
                <a:cs typeface="Gill Sans"/>
                <a:sym typeface="Gill Sans"/>
              </a:rPr>
              <a:t>remorse</a:t>
            </a:r>
            <a:r>
              <a:rPr lang="en-US" sz="2800">
                <a:solidFill>
                  <a:schemeClr val="dk1"/>
                </a:solidFill>
                <a:latin typeface="Gill Sans"/>
                <a:ea typeface="Gill Sans"/>
                <a:cs typeface="Gill Sans"/>
                <a:sym typeface="Gill Sans"/>
              </a:rPr>
              <a:t> for the consequences of their action, and show resentment toward authority figures.</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May become </a:t>
            </a:r>
            <a:r>
              <a:rPr lang="en-US" sz="2800">
                <a:solidFill>
                  <a:srgbClr val="FF0000"/>
                </a:solidFill>
                <a:latin typeface="Gill Sans"/>
                <a:ea typeface="Gill Sans"/>
                <a:cs typeface="Gill Sans"/>
                <a:sym typeface="Gill Sans"/>
              </a:rPr>
              <a:t>sexually</a:t>
            </a:r>
            <a:r>
              <a:rPr lang="en-US" sz="2800">
                <a:solidFill>
                  <a:schemeClr val="dk1"/>
                </a:solidFill>
                <a:latin typeface="Gill Sans"/>
                <a:ea typeface="Gill Sans"/>
                <a:cs typeface="Gill Sans"/>
                <a:sym typeface="Gill Sans"/>
              </a:rPr>
              <a:t> aroused by the fire. </a:t>
            </a:r>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a:t>
            </a:r>
            <a:endParaRPr sz="2800">
              <a:solidFill>
                <a:schemeClr val="dk1"/>
              </a:solidFill>
              <a:latin typeface="Gill Sans"/>
              <a:ea typeface="Gill Sans"/>
              <a:cs typeface="Gill Sans"/>
              <a:sym typeface="Gill Sans"/>
            </a:endParaRPr>
          </a:p>
        </p:txBody>
      </p:sp>
      <p:sp>
        <p:nvSpPr>
          <p:cNvPr id="172" name="Google Shape;172;p19"/>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PHYSICAL AND PSYCHIATRIC PRESENTING SYMPTOMS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2"/>
          <p:cNvSpPr txBox="1"/>
          <p:nvPr/>
        </p:nvSpPr>
        <p:spPr>
          <a:xfrm>
            <a:off x="548019" y="1041837"/>
            <a:ext cx="11218157" cy="6001643"/>
          </a:xfrm>
          <a:prstGeom prst="rect">
            <a:avLst/>
          </a:prstGeom>
          <a:solidFill>
            <a:schemeClr val="lt1"/>
          </a:solid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3200"/>
              <a:buFont typeface="Noto Sans Symbols"/>
              <a:buChar char="⮚"/>
            </a:pPr>
            <a:r>
              <a:rPr b="0" i="0" lang="en-US" sz="3200" u="none" cap="none" strike="noStrike">
                <a:solidFill>
                  <a:schemeClr val="dk1"/>
                </a:solidFill>
                <a:latin typeface="Gill Sans"/>
                <a:ea typeface="Gill Sans"/>
                <a:cs typeface="Gill Sans"/>
                <a:sym typeface="Gill Sans"/>
              </a:rPr>
              <a:t>Impulse control disorders are characterized by problems in the self-regulation of emotions and behaviors.</a:t>
            </a:r>
            <a:endParaRPr/>
          </a:p>
          <a:p>
            <a:pPr indent="0" lvl="0" marL="0" marR="0" rtl="0" algn="l">
              <a:spcBef>
                <a:spcPts val="0"/>
              </a:spcBef>
              <a:spcAft>
                <a:spcPts val="0"/>
              </a:spcAft>
              <a:buNone/>
            </a:pPr>
            <a:r>
              <a:t/>
            </a:r>
            <a:endParaRPr sz="2000">
              <a:solidFill>
                <a:schemeClr val="dk1"/>
              </a:solidFill>
              <a:latin typeface="Algerian"/>
              <a:ea typeface="Algerian"/>
              <a:cs typeface="Algerian"/>
              <a:sym typeface="Algerian"/>
            </a:endParaRPr>
          </a:p>
          <a:p>
            <a:pPr indent="0" lvl="0" marL="0" marR="0" rtl="0" algn="l">
              <a:spcBef>
                <a:spcPts val="0"/>
              </a:spcBef>
              <a:spcAft>
                <a:spcPts val="0"/>
              </a:spcAft>
              <a:buNone/>
            </a:pPr>
            <a:r>
              <a:t/>
            </a:r>
            <a:endParaRPr sz="3200">
              <a:solidFill>
                <a:schemeClr val="dk1"/>
              </a:solidFill>
              <a:latin typeface="Gill Sans"/>
              <a:ea typeface="Gill Sans"/>
              <a:cs typeface="Gill Sans"/>
              <a:sym typeface="Gill Sans"/>
            </a:endParaRPr>
          </a:p>
          <a:p>
            <a:pPr indent="-285750" lvl="0" marL="285750" marR="0" rtl="0" algn="l">
              <a:spcBef>
                <a:spcPts val="0"/>
              </a:spcBef>
              <a:spcAft>
                <a:spcPts val="0"/>
              </a:spcAft>
              <a:buClr>
                <a:schemeClr val="dk1"/>
              </a:buClr>
              <a:buSzPts val="3200"/>
              <a:buFont typeface="Noto Sans Symbols"/>
              <a:buChar char="⮚"/>
            </a:pPr>
            <a:r>
              <a:rPr lang="en-US" sz="3200">
                <a:solidFill>
                  <a:schemeClr val="dk1"/>
                </a:solidFill>
                <a:latin typeface="Gill Sans"/>
                <a:ea typeface="Gill Sans"/>
                <a:cs typeface="Gill Sans"/>
                <a:sym typeface="Gill Sans"/>
              </a:rPr>
              <a:t>The behaviors violate the rights of others and/or conflict with societal norms.</a:t>
            </a:r>
            <a:endParaRPr/>
          </a:p>
          <a:p>
            <a:pPr indent="0" lvl="0" marL="0" marR="0" rtl="0" algn="l">
              <a:spcBef>
                <a:spcPts val="0"/>
              </a:spcBef>
              <a:spcAft>
                <a:spcPts val="0"/>
              </a:spcAft>
              <a:buNone/>
            </a:pPr>
            <a:r>
              <a:rPr lang="en-US" sz="3200">
                <a:solidFill>
                  <a:schemeClr val="dk1"/>
                </a:solidFill>
                <a:latin typeface="Gill Sans"/>
                <a:ea typeface="Gill Sans"/>
                <a:cs typeface="Gill Sans"/>
                <a:sym typeface="Gill Sans"/>
              </a:rPr>
              <a:t> </a:t>
            </a:r>
            <a:endParaRPr/>
          </a:p>
          <a:p>
            <a:pPr indent="-285750" lvl="0" marL="285750" marR="0" rtl="0" algn="l">
              <a:spcBef>
                <a:spcPts val="0"/>
              </a:spcBef>
              <a:spcAft>
                <a:spcPts val="0"/>
              </a:spcAft>
              <a:buClr>
                <a:schemeClr val="dk1"/>
              </a:buClr>
              <a:buSzPts val="3200"/>
              <a:buFont typeface="Noto Sans Symbols"/>
              <a:buChar char="⮚"/>
            </a:pPr>
            <a:r>
              <a:rPr lang="en-US" sz="3200">
                <a:solidFill>
                  <a:schemeClr val="dk1"/>
                </a:solidFill>
                <a:latin typeface="Gill Sans"/>
                <a:ea typeface="Gill Sans"/>
                <a:cs typeface="Gill Sans"/>
                <a:sym typeface="Gill Sans"/>
              </a:rPr>
              <a:t>Impulse control disorders are not caused by another mental disorder, medical condition, or substance use.</a:t>
            </a:r>
            <a:endParaRPr/>
          </a:p>
          <a:p>
            <a:pPr indent="-82550" lvl="0" marL="285750" marR="0" rtl="0" algn="l">
              <a:spcBef>
                <a:spcPts val="0"/>
              </a:spcBef>
              <a:spcAft>
                <a:spcPts val="0"/>
              </a:spcAft>
              <a:buClr>
                <a:schemeClr val="dk1"/>
              </a:buClr>
              <a:buSzPts val="3200"/>
              <a:buFont typeface="Noto Sans Symbols"/>
              <a:buNone/>
            </a:pPr>
            <a:r>
              <a:t/>
            </a:r>
            <a:endParaRPr sz="3200">
              <a:solidFill>
                <a:schemeClr val="dk1"/>
              </a:solidFill>
              <a:latin typeface="Gill Sans"/>
              <a:ea typeface="Gill Sans"/>
              <a:cs typeface="Gill Sans"/>
              <a:sym typeface="Gill Sans"/>
            </a:endParaRPr>
          </a:p>
          <a:p>
            <a:pPr indent="-285750" lvl="0" marL="285750" marR="0" rtl="0" algn="l">
              <a:spcBef>
                <a:spcPts val="0"/>
              </a:spcBef>
              <a:spcAft>
                <a:spcPts val="0"/>
              </a:spcAft>
              <a:buClr>
                <a:srgbClr val="FF0000"/>
              </a:buClr>
              <a:buSzPts val="3200"/>
              <a:buFont typeface="Noto Sans Symbols"/>
              <a:buChar char="⮚"/>
            </a:pPr>
            <a:r>
              <a:rPr lang="en-US" sz="3200">
                <a:solidFill>
                  <a:srgbClr val="FF0000"/>
                </a:solidFill>
                <a:latin typeface="Gill Sans"/>
                <a:ea typeface="Gill Sans"/>
                <a:cs typeface="Gill Sans"/>
                <a:sym typeface="Gill Sans"/>
              </a:rPr>
              <a:t>OCD is a big differential diagnosis </a:t>
            </a:r>
            <a:endParaRPr/>
          </a:p>
          <a:p>
            <a:pPr indent="-82550" lvl="0" marL="285750" marR="0" rtl="0" algn="l">
              <a:spcBef>
                <a:spcPts val="0"/>
              </a:spcBef>
              <a:spcAft>
                <a:spcPts val="0"/>
              </a:spcAft>
              <a:buClr>
                <a:schemeClr val="dk1"/>
              </a:buClr>
              <a:buSzPts val="3200"/>
              <a:buFont typeface="Noto Sans Symbols"/>
              <a:buNone/>
            </a:pPr>
            <a:r>
              <a:t/>
            </a:r>
            <a:endParaRPr sz="3200">
              <a:solidFill>
                <a:schemeClr val="dk1"/>
              </a:solidFill>
              <a:latin typeface="Gill Sans"/>
              <a:ea typeface="Gill Sans"/>
              <a:cs typeface="Gill Sans"/>
              <a:sym typeface="Gill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0"/>
          <p:cNvSpPr txBox="1"/>
          <p:nvPr/>
        </p:nvSpPr>
        <p:spPr>
          <a:xfrm>
            <a:off x="534573" y="1364566"/>
            <a:ext cx="11451102" cy="3539430"/>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Gill Sans"/>
                <a:ea typeface="Gill Sans"/>
                <a:cs typeface="Gill Sans"/>
                <a:sym typeface="Gill Sans"/>
              </a:rPr>
              <a:t>Most don’t go into treatment and symptoms will remain chronic.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While there is no standard treatment, CBT, SSRIs, mood stabilizers, and antipsychotics have all been used.</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Because no treatment has been proven to be beneficial</a:t>
            </a:r>
            <a:r>
              <a:rPr lang="en-US" sz="2800">
                <a:solidFill>
                  <a:srgbClr val="FF0000"/>
                </a:solidFill>
                <a:latin typeface="Gill Sans"/>
                <a:ea typeface="Gill Sans"/>
                <a:cs typeface="Gill Sans"/>
                <a:sym typeface="Gill Sans"/>
              </a:rPr>
              <a:t>, incarceration </a:t>
            </a:r>
            <a:r>
              <a:rPr lang="en-US" sz="2800">
                <a:solidFill>
                  <a:schemeClr val="dk1"/>
                </a:solidFill>
                <a:latin typeface="Gill Sans"/>
                <a:ea typeface="Gill Sans"/>
                <a:cs typeface="Gill Sans"/>
                <a:sym typeface="Gill Sans"/>
              </a:rPr>
              <a:t>may be indicated.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p:txBody>
      </p:sp>
      <p:sp>
        <p:nvSpPr>
          <p:cNvPr id="178" name="Google Shape;178;p20"/>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TREATMENT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1"/>
          <p:cNvSpPr txBox="1"/>
          <p:nvPr>
            <p:ph idx="4294967295" type="ctrTitle"/>
          </p:nvPr>
        </p:nvSpPr>
        <p:spPr>
          <a:xfrm>
            <a:off x="239151" y="1488830"/>
            <a:ext cx="9172135" cy="112067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marR="0" rtl="0" algn="ctr">
              <a:lnSpc>
                <a:spcPct val="90000"/>
              </a:lnSpc>
              <a:spcBef>
                <a:spcPts val="0"/>
              </a:spcBef>
              <a:spcAft>
                <a:spcPts val="0"/>
              </a:spcAft>
              <a:buClr>
                <a:srgbClr val="262626"/>
              </a:buClr>
              <a:buSzPts val="2800"/>
              <a:buFont typeface="Gill Sans"/>
              <a:buNone/>
            </a:pPr>
            <a:r>
              <a:rPr b="0" i="0" lang="en-US" sz="2800" u="none" cap="none" strike="noStrike">
                <a:solidFill>
                  <a:srgbClr val="262626"/>
                </a:solidFill>
                <a:latin typeface="Gill Sans"/>
                <a:ea typeface="Gill Sans"/>
                <a:cs typeface="Gill Sans"/>
                <a:sym typeface="Gill Sans"/>
              </a:rPr>
              <a:t>GAMBLING DISORDER</a:t>
            </a:r>
            <a:endParaRPr b="0" i="0" sz="4800" u="none" cap="none" strike="noStrike">
              <a:solidFill>
                <a:srgbClr val="262626"/>
              </a:solidFill>
              <a:latin typeface="Gill Sans"/>
              <a:ea typeface="Gill Sans"/>
              <a:cs typeface="Gill Sans"/>
              <a:sym typeface="Gill Sans"/>
            </a:endParaRPr>
          </a:p>
        </p:txBody>
      </p:sp>
      <p:pic>
        <p:nvPicPr>
          <p:cNvPr id="184" name="Google Shape;184;p21"/>
          <p:cNvPicPr preferRelativeResize="0"/>
          <p:nvPr/>
        </p:nvPicPr>
        <p:blipFill rotWithShape="1">
          <a:blip r:embed="rId3">
            <a:alphaModFix/>
          </a:blip>
          <a:srcRect b="0" l="0" r="0" t="0"/>
          <a:stretch/>
        </p:blipFill>
        <p:spPr>
          <a:xfrm>
            <a:off x="239151" y="2437232"/>
            <a:ext cx="7907919" cy="345971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2"/>
          <p:cNvSpPr txBox="1"/>
          <p:nvPr/>
        </p:nvSpPr>
        <p:spPr>
          <a:xfrm>
            <a:off x="422604" y="1943064"/>
            <a:ext cx="11408899" cy="3539430"/>
          </a:xfrm>
          <a:prstGeom prst="rect">
            <a:avLst/>
          </a:prstGeom>
          <a:solidFill>
            <a:srgbClr val="D8D5D0"/>
          </a:solid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A disorder characterized by persistent and recurrent gambling behavior that includes a preoccupation with gambling, a need to gamble with more money, attempts to stop gambling and/or to win back losses, illegal acts to finance the gambling, or loss of relationships due to gambling.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rgbClr val="FF0000"/>
              </a:buClr>
              <a:buSzPts val="2800"/>
              <a:buFont typeface="Noto Sans Symbols"/>
              <a:buChar char="⮚"/>
            </a:pPr>
            <a:r>
              <a:rPr lang="en-US" sz="2800">
                <a:solidFill>
                  <a:srgbClr val="FF0000"/>
                </a:solidFill>
                <a:latin typeface="Gill Sans"/>
                <a:ea typeface="Gill Sans"/>
                <a:cs typeface="Gill Sans"/>
                <a:sym typeface="Gill Sans"/>
              </a:rPr>
              <a:t>In DSM-5 </a:t>
            </a:r>
            <a:r>
              <a:rPr lang="en-US" sz="2800">
                <a:solidFill>
                  <a:schemeClr val="dk1"/>
                </a:solidFill>
                <a:latin typeface="Gill Sans"/>
                <a:ea typeface="Gill Sans"/>
                <a:cs typeface="Gill Sans"/>
                <a:sym typeface="Gill Sans"/>
              </a:rPr>
              <a:t>this is now included under </a:t>
            </a:r>
            <a:r>
              <a:rPr lang="en-US" sz="2800">
                <a:solidFill>
                  <a:srgbClr val="FF0000"/>
                </a:solidFill>
                <a:latin typeface="Gill Sans"/>
                <a:ea typeface="Gill Sans"/>
                <a:cs typeface="Gill Sans"/>
                <a:sym typeface="Gill Sans"/>
              </a:rPr>
              <a:t>substance –related and addictive disorders</a:t>
            </a:r>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a:t>
            </a:r>
            <a:endParaRPr sz="2800">
              <a:solidFill>
                <a:schemeClr val="dk1"/>
              </a:solidFill>
              <a:latin typeface="Gill Sans"/>
              <a:ea typeface="Gill Sans"/>
              <a:cs typeface="Gill Sans"/>
              <a:sym typeface="Gill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3"/>
          <p:cNvSpPr txBox="1"/>
          <p:nvPr/>
        </p:nvSpPr>
        <p:spPr>
          <a:xfrm>
            <a:off x="534573" y="1364566"/>
            <a:ext cx="11451102" cy="5262979"/>
          </a:xfrm>
          <a:prstGeom prst="rect">
            <a:avLst/>
          </a:prstGeom>
          <a:solidFill>
            <a:srgbClr val="D8D5D0"/>
          </a:solid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Persistent and recurrent problematic gambling behavior, as evidenced by four or more of the following in a 12-month period:</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Gill Sans"/>
              <a:buAutoNum type="arabicPeriod"/>
            </a:pPr>
            <a:r>
              <a:rPr lang="en-US" sz="2800">
                <a:solidFill>
                  <a:schemeClr val="dk1"/>
                </a:solidFill>
                <a:latin typeface="Gill Sans"/>
                <a:ea typeface="Gill Sans"/>
                <a:cs typeface="Gill Sans"/>
                <a:sym typeface="Gill Sans"/>
              </a:rPr>
              <a:t>Preoccupation with gambling</a:t>
            </a:r>
            <a:endParaRPr/>
          </a:p>
          <a:p>
            <a:pPr indent="0" lvl="0" marL="0" marR="0" rtl="0" algn="l">
              <a:spcBef>
                <a:spcPts val="0"/>
              </a:spcBef>
              <a:spcAft>
                <a:spcPts val="0"/>
              </a:spcAft>
              <a:buNone/>
            </a:pPr>
            <a:r>
              <a:rPr b="1" lang="en-US" sz="2800">
                <a:solidFill>
                  <a:schemeClr val="dk1"/>
                </a:solidFill>
                <a:latin typeface="Gill Sans"/>
                <a:ea typeface="Gill Sans"/>
                <a:cs typeface="Gill Sans"/>
                <a:sym typeface="Gill Sans"/>
              </a:rPr>
              <a:t>2. </a:t>
            </a:r>
            <a:r>
              <a:rPr lang="en-US" sz="2800">
                <a:solidFill>
                  <a:schemeClr val="dk1"/>
                </a:solidFill>
                <a:latin typeface="Gill Sans"/>
                <a:ea typeface="Gill Sans"/>
                <a:cs typeface="Gill Sans"/>
                <a:sym typeface="Gill Sans"/>
              </a:rPr>
              <a:t>Need to gamble with increasing amount of money to achieve pleasure</a:t>
            </a:r>
            <a:endParaRPr/>
          </a:p>
          <a:p>
            <a:pPr indent="0" lvl="0" marL="0" marR="0" rtl="0" algn="l">
              <a:spcBef>
                <a:spcPts val="0"/>
              </a:spcBef>
              <a:spcAft>
                <a:spcPts val="0"/>
              </a:spcAft>
              <a:buNone/>
            </a:pPr>
            <a:r>
              <a:rPr b="1" lang="en-US" sz="2800">
                <a:solidFill>
                  <a:schemeClr val="dk1"/>
                </a:solidFill>
                <a:latin typeface="Gill Sans"/>
                <a:ea typeface="Gill Sans"/>
                <a:cs typeface="Gill Sans"/>
                <a:sym typeface="Gill Sans"/>
              </a:rPr>
              <a:t>3. </a:t>
            </a:r>
            <a:r>
              <a:rPr lang="en-US" sz="2800">
                <a:solidFill>
                  <a:schemeClr val="dk1"/>
                </a:solidFill>
                <a:latin typeface="Gill Sans"/>
                <a:ea typeface="Gill Sans"/>
                <a:cs typeface="Gill Sans"/>
                <a:sym typeface="Gill Sans"/>
              </a:rPr>
              <a:t>Repeated and unsuccessful attempts to cut down on or stop gambling</a:t>
            </a:r>
            <a:endParaRPr/>
          </a:p>
          <a:p>
            <a:pPr indent="0" lvl="0" marL="0" marR="0" rtl="0" algn="l">
              <a:spcBef>
                <a:spcPts val="0"/>
              </a:spcBef>
              <a:spcAft>
                <a:spcPts val="0"/>
              </a:spcAft>
              <a:buNone/>
            </a:pPr>
            <a:r>
              <a:rPr b="1" lang="en-US" sz="2800">
                <a:solidFill>
                  <a:schemeClr val="dk1"/>
                </a:solidFill>
                <a:latin typeface="Gill Sans"/>
                <a:ea typeface="Gill Sans"/>
                <a:cs typeface="Gill Sans"/>
                <a:sym typeface="Gill Sans"/>
              </a:rPr>
              <a:t>4. </a:t>
            </a:r>
            <a:r>
              <a:rPr lang="en-US" sz="2800">
                <a:solidFill>
                  <a:schemeClr val="dk1"/>
                </a:solidFill>
                <a:latin typeface="Gill Sans"/>
                <a:ea typeface="Gill Sans"/>
                <a:cs typeface="Gill Sans"/>
                <a:sym typeface="Gill Sans"/>
              </a:rPr>
              <a:t>Restlessness or irritability when attempting to stop gambling</a:t>
            </a:r>
            <a:endParaRPr/>
          </a:p>
          <a:p>
            <a:pPr indent="0" lvl="0" marL="0" marR="0" rtl="0" algn="l">
              <a:spcBef>
                <a:spcPts val="0"/>
              </a:spcBef>
              <a:spcAft>
                <a:spcPts val="0"/>
              </a:spcAft>
              <a:buNone/>
            </a:pPr>
            <a:r>
              <a:rPr b="1" lang="en-US" sz="2800">
                <a:solidFill>
                  <a:schemeClr val="dk1"/>
                </a:solidFill>
                <a:latin typeface="Gill Sans"/>
                <a:ea typeface="Gill Sans"/>
                <a:cs typeface="Gill Sans"/>
                <a:sym typeface="Gill Sans"/>
              </a:rPr>
              <a:t>5. </a:t>
            </a:r>
            <a:r>
              <a:rPr lang="en-US" sz="2800">
                <a:solidFill>
                  <a:schemeClr val="dk1"/>
                </a:solidFill>
                <a:latin typeface="Gill Sans"/>
                <a:ea typeface="Gill Sans"/>
                <a:cs typeface="Gill Sans"/>
                <a:sym typeface="Gill Sans"/>
              </a:rPr>
              <a:t>Gambling when feeling distressed (depressed, anxious, etc.)</a:t>
            </a:r>
            <a:endParaRPr/>
          </a:p>
          <a:p>
            <a:pPr indent="0" lvl="0" marL="0" marR="0" rtl="0" algn="l">
              <a:spcBef>
                <a:spcPts val="0"/>
              </a:spcBef>
              <a:spcAft>
                <a:spcPts val="0"/>
              </a:spcAft>
              <a:buNone/>
            </a:pPr>
            <a:r>
              <a:rPr b="1" lang="en-US" sz="2800">
                <a:solidFill>
                  <a:schemeClr val="dk1"/>
                </a:solidFill>
                <a:latin typeface="Gill Sans"/>
                <a:ea typeface="Gill Sans"/>
                <a:cs typeface="Gill Sans"/>
                <a:sym typeface="Gill Sans"/>
              </a:rPr>
              <a:t>6. </a:t>
            </a:r>
            <a:r>
              <a:rPr lang="en-US" sz="2800">
                <a:solidFill>
                  <a:schemeClr val="dk1"/>
                </a:solidFill>
                <a:latin typeface="Gill Sans"/>
                <a:ea typeface="Gill Sans"/>
                <a:cs typeface="Gill Sans"/>
                <a:sym typeface="Gill Sans"/>
              </a:rPr>
              <a:t>Returning to reclaim losses after gambling (“get even”)</a:t>
            </a:r>
            <a:endParaRPr/>
          </a:p>
          <a:p>
            <a:pPr indent="0" lvl="0" marL="0" marR="0" rtl="0" algn="l">
              <a:spcBef>
                <a:spcPts val="0"/>
              </a:spcBef>
              <a:spcAft>
                <a:spcPts val="0"/>
              </a:spcAft>
              <a:buNone/>
            </a:pPr>
            <a:r>
              <a:rPr b="1" lang="en-US" sz="2800">
                <a:solidFill>
                  <a:schemeClr val="dk1"/>
                </a:solidFill>
                <a:latin typeface="Gill Sans"/>
                <a:ea typeface="Gill Sans"/>
                <a:cs typeface="Gill Sans"/>
                <a:sym typeface="Gill Sans"/>
              </a:rPr>
              <a:t>7. </a:t>
            </a:r>
            <a:r>
              <a:rPr lang="en-US" sz="2800">
                <a:solidFill>
                  <a:schemeClr val="dk1"/>
                </a:solidFill>
                <a:latin typeface="Gill Sans"/>
                <a:ea typeface="Gill Sans"/>
                <a:cs typeface="Gill Sans"/>
                <a:sym typeface="Gill Sans"/>
              </a:rPr>
              <a:t>Lying to hide level of gambling</a:t>
            </a:r>
            <a:endParaRPr/>
          </a:p>
          <a:p>
            <a:pPr indent="0" lvl="0" marL="0" marR="0" rtl="0" algn="l">
              <a:spcBef>
                <a:spcPts val="0"/>
              </a:spcBef>
              <a:spcAft>
                <a:spcPts val="0"/>
              </a:spcAft>
              <a:buNone/>
            </a:pPr>
            <a:r>
              <a:rPr b="1" lang="en-US" sz="2800">
                <a:solidFill>
                  <a:schemeClr val="dk1"/>
                </a:solidFill>
                <a:latin typeface="Gill Sans"/>
                <a:ea typeface="Gill Sans"/>
                <a:cs typeface="Gill Sans"/>
                <a:sym typeface="Gill Sans"/>
              </a:rPr>
              <a:t>8. </a:t>
            </a:r>
            <a:r>
              <a:rPr lang="en-US" sz="2800">
                <a:solidFill>
                  <a:schemeClr val="dk1"/>
                </a:solidFill>
                <a:latin typeface="Gill Sans"/>
                <a:ea typeface="Gill Sans"/>
                <a:cs typeface="Gill Sans"/>
                <a:sym typeface="Gill Sans"/>
              </a:rPr>
              <a:t>Jeopardizing relationships or job because of gambling</a:t>
            </a:r>
            <a:endParaRPr/>
          </a:p>
          <a:p>
            <a:pPr indent="0" lvl="0" marL="0" marR="0" rtl="0" algn="l">
              <a:spcBef>
                <a:spcPts val="0"/>
              </a:spcBef>
              <a:spcAft>
                <a:spcPts val="0"/>
              </a:spcAft>
              <a:buNone/>
            </a:pPr>
            <a:r>
              <a:rPr b="1" lang="en-US" sz="2800">
                <a:solidFill>
                  <a:schemeClr val="dk1"/>
                </a:solidFill>
                <a:latin typeface="Gill Sans"/>
                <a:ea typeface="Gill Sans"/>
                <a:cs typeface="Gill Sans"/>
                <a:sym typeface="Gill Sans"/>
              </a:rPr>
              <a:t>9. </a:t>
            </a:r>
            <a:r>
              <a:rPr lang="en-US" sz="2800">
                <a:solidFill>
                  <a:schemeClr val="dk1"/>
                </a:solidFill>
                <a:latin typeface="Gill Sans"/>
                <a:ea typeface="Gill Sans"/>
                <a:cs typeface="Gill Sans"/>
                <a:sym typeface="Gill Sans"/>
              </a:rPr>
              <a:t>Relying on others to financially support gambling</a:t>
            </a:r>
            <a:endParaRPr sz="2800">
              <a:solidFill>
                <a:schemeClr val="dk1"/>
              </a:solidFill>
              <a:latin typeface="Gill Sans"/>
              <a:ea typeface="Gill Sans"/>
              <a:cs typeface="Gill Sans"/>
              <a:sym typeface="Gill Sans"/>
            </a:endParaRPr>
          </a:p>
        </p:txBody>
      </p:sp>
      <p:sp>
        <p:nvSpPr>
          <p:cNvPr id="195" name="Google Shape;195;p23"/>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DIAGNOSIS AND DSM-5 CRITERIA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4"/>
          <p:cNvSpPr txBox="1"/>
          <p:nvPr/>
        </p:nvSpPr>
        <p:spPr>
          <a:xfrm>
            <a:off x="534573" y="1364566"/>
            <a:ext cx="11451102" cy="4401205"/>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Prevalence: 0.4–1.0% of adults in the United States.</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Men represent most of the cases.</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More common in young adults and middle-aged, and lower rates in older adults.</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Similar to substance use disorders, the course is marked by periods of abstinence and relapse.</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Increased incidence of mood disorders, anxiety disorders, substance use disorders, and personality disorders.</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Etiology may involve genetic, temperamental, environmental, and neurochemical factors.</a:t>
            </a:r>
            <a:endParaRPr/>
          </a:p>
          <a:p>
            <a:pPr indent="0" lvl="0" marL="0" marR="0" rtl="0" algn="l">
              <a:spcBef>
                <a:spcPts val="0"/>
              </a:spcBef>
              <a:spcAft>
                <a:spcPts val="0"/>
              </a:spcAft>
              <a:buNone/>
            </a:pPr>
            <a:r>
              <a:t/>
            </a:r>
            <a:endParaRPr sz="20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000">
                <a:solidFill>
                  <a:schemeClr val="dk1"/>
                </a:solidFill>
                <a:latin typeface="Gill Sans"/>
                <a:ea typeface="Gill Sans"/>
                <a:cs typeface="Gill Sans"/>
                <a:sym typeface="Gill Sans"/>
              </a:rPr>
              <a:t>■ One-third may achieve recovery without treatment.</a:t>
            </a:r>
            <a:endParaRPr/>
          </a:p>
        </p:txBody>
      </p:sp>
      <p:sp>
        <p:nvSpPr>
          <p:cNvPr id="201" name="Google Shape;201;p24"/>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EPIDEMIOLOGY/ETIOLOGY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5"/>
          <p:cNvSpPr txBox="1"/>
          <p:nvPr/>
        </p:nvSpPr>
        <p:spPr>
          <a:xfrm>
            <a:off x="534573" y="1364566"/>
            <a:ext cx="11451102" cy="3539430"/>
          </a:xfrm>
          <a:prstGeom prst="rect">
            <a:avLst/>
          </a:prstGeom>
          <a:solidFill>
            <a:srgbClr val="D8D5D0"/>
          </a:solid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May engage in antisocial behavior to obtain money for gambling.</a:t>
            </a:r>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a:t>
            </a:r>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Appear overconfident.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Suicide attempts.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Multiple arrest and/or incarceration.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p:txBody>
      </p:sp>
      <p:sp>
        <p:nvSpPr>
          <p:cNvPr id="207" name="Google Shape;207;p25"/>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PHYSICAL AND PSYCHIATRIC PRESENTING SYMPTOMS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6"/>
          <p:cNvSpPr txBox="1"/>
          <p:nvPr/>
        </p:nvSpPr>
        <p:spPr>
          <a:xfrm>
            <a:off x="534573" y="1364566"/>
            <a:ext cx="11451102" cy="3539430"/>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Participation in Gamblers Anonymous (a 12-step program) is the most common treatment.</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Cognitive behavioral therapy has been shown to be effective, particularly when combined with Gamblers Anonymous.</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Important to treat comorbid mood disorders, anxiety disorders, and substance use disorders where appropriate.</a:t>
            </a:r>
            <a:endParaRPr/>
          </a:p>
        </p:txBody>
      </p:sp>
      <p:sp>
        <p:nvSpPr>
          <p:cNvPr id="213" name="Google Shape;213;p26"/>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TREATMENT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7"/>
          <p:cNvSpPr txBox="1"/>
          <p:nvPr>
            <p:ph idx="4294967295" type="ctrTitle"/>
          </p:nvPr>
        </p:nvSpPr>
        <p:spPr>
          <a:xfrm>
            <a:off x="239151" y="1488830"/>
            <a:ext cx="9172135" cy="112067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marR="0" rtl="0" algn="ctr">
              <a:lnSpc>
                <a:spcPct val="90000"/>
              </a:lnSpc>
              <a:spcBef>
                <a:spcPts val="0"/>
              </a:spcBef>
              <a:spcAft>
                <a:spcPts val="0"/>
              </a:spcAft>
              <a:buClr>
                <a:srgbClr val="262626"/>
              </a:buClr>
              <a:buSzPts val="4800"/>
              <a:buFont typeface="Gill Sans"/>
              <a:buNone/>
            </a:pPr>
            <a:r>
              <a:rPr b="0" i="0" lang="en-US" sz="4800" u="none" cap="none" strike="noStrike">
                <a:solidFill>
                  <a:srgbClr val="262626"/>
                </a:solidFill>
                <a:latin typeface="Gill Sans"/>
                <a:ea typeface="Gill Sans"/>
                <a:cs typeface="Gill Sans"/>
                <a:sym typeface="Gill Sans"/>
              </a:rPr>
              <a:t>TRICHOTILLOMANIA</a:t>
            </a:r>
            <a:endParaRPr/>
          </a:p>
        </p:txBody>
      </p:sp>
      <p:pic>
        <p:nvPicPr>
          <p:cNvPr id="219" name="Google Shape;219;p27"/>
          <p:cNvPicPr preferRelativeResize="0"/>
          <p:nvPr/>
        </p:nvPicPr>
        <p:blipFill rotWithShape="1">
          <a:blip r:embed="rId3">
            <a:alphaModFix/>
          </a:blip>
          <a:srcRect b="0" l="0" r="0" t="0"/>
          <a:stretch/>
        </p:blipFill>
        <p:spPr>
          <a:xfrm>
            <a:off x="239151" y="2345811"/>
            <a:ext cx="6913206" cy="3760641"/>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8"/>
          <p:cNvSpPr txBox="1"/>
          <p:nvPr/>
        </p:nvSpPr>
        <p:spPr>
          <a:xfrm>
            <a:off x="422604" y="1943064"/>
            <a:ext cx="11408899" cy="3108543"/>
          </a:xfrm>
          <a:prstGeom prst="rect">
            <a:avLst/>
          </a:prstGeom>
          <a:solidFill>
            <a:srgbClr val="D8D5D0"/>
          </a:solid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A disorder characterized by pulling one’s own hair, resulting in hair loss.</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There is </a:t>
            </a:r>
            <a:r>
              <a:rPr lang="en-US" sz="2800">
                <a:solidFill>
                  <a:srgbClr val="FF0000"/>
                </a:solidFill>
                <a:latin typeface="Gill Sans"/>
                <a:ea typeface="Gill Sans"/>
                <a:cs typeface="Gill Sans"/>
                <a:sym typeface="Gill Sans"/>
              </a:rPr>
              <a:t>anxiety </a:t>
            </a:r>
            <a:r>
              <a:rPr lang="en-US" sz="2800">
                <a:solidFill>
                  <a:schemeClr val="dk1"/>
                </a:solidFill>
                <a:latin typeface="Gill Sans"/>
                <a:ea typeface="Gill Sans"/>
                <a:cs typeface="Gill Sans"/>
                <a:sym typeface="Gill Sans"/>
              </a:rPr>
              <a:t>before the act and a release of anxiety after the act. </a:t>
            </a:r>
            <a:endParaRPr/>
          </a:p>
          <a:p>
            <a:pPr indent="-279400" lvl="0" marL="457200" marR="0" rtl="0" algn="l">
              <a:spcBef>
                <a:spcPts val="0"/>
              </a:spcBef>
              <a:spcAft>
                <a:spcPts val="0"/>
              </a:spcAft>
              <a:buClr>
                <a:schemeClr val="dk1"/>
              </a:buClr>
              <a:buSzPts val="2800"/>
              <a:buFont typeface="Noto Sans Symbols"/>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rgbClr val="FF0000"/>
              </a:buClr>
              <a:buSzPts val="2800"/>
              <a:buFont typeface="Noto Sans Symbols"/>
              <a:buChar char="⮚"/>
            </a:pPr>
            <a:r>
              <a:rPr lang="en-US" sz="2800">
                <a:solidFill>
                  <a:srgbClr val="FF0000"/>
                </a:solidFill>
                <a:latin typeface="Gill Sans"/>
                <a:ea typeface="Gill Sans"/>
                <a:cs typeface="Gill Sans"/>
                <a:sym typeface="Gill Sans"/>
              </a:rPr>
              <a:t>In DSM-5 </a:t>
            </a:r>
            <a:r>
              <a:rPr lang="en-US" sz="2800">
                <a:solidFill>
                  <a:schemeClr val="dk1"/>
                </a:solidFill>
                <a:latin typeface="Gill Sans"/>
                <a:ea typeface="Gill Sans"/>
                <a:cs typeface="Gill Sans"/>
                <a:sym typeface="Gill Sans"/>
              </a:rPr>
              <a:t>this is now included under </a:t>
            </a:r>
            <a:r>
              <a:rPr lang="en-US" sz="2800">
                <a:solidFill>
                  <a:srgbClr val="FF0000"/>
                </a:solidFill>
                <a:latin typeface="Gill Sans"/>
                <a:ea typeface="Gill Sans"/>
                <a:cs typeface="Gill Sans"/>
                <a:sym typeface="Gill Sans"/>
              </a:rPr>
              <a:t>obsessive compulsive and related disorder</a:t>
            </a:r>
            <a:endParaRPr/>
          </a:p>
          <a:p>
            <a:pPr indent="-279400" lvl="0" marL="457200" marR="0" rtl="0" algn="l">
              <a:spcBef>
                <a:spcPts val="0"/>
              </a:spcBef>
              <a:spcAft>
                <a:spcPts val="0"/>
              </a:spcAft>
              <a:buClr>
                <a:schemeClr val="dk1"/>
              </a:buClr>
              <a:buSzPts val="2800"/>
              <a:buFont typeface="Noto Sans Symbols"/>
              <a:buNone/>
            </a:pPr>
            <a:r>
              <a:t/>
            </a:r>
            <a:endParaRPr sz="2800">
              <a:solidFill>
                <a:schemeClr val="dk1"/>
              </a:solidFill>
              <a:latin typeface="Gill Sans"/>
              <a:ea typeface="Gill Sans"/>
              <a:cs typeface="Gill Sans"/>
              <a:sym typeface="Gill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9"/>
          <p:cNvSpPr txBox="1"/>
          <p:nvPr/>
        </p:nvSpPr>
        <p:spPr>
          <a:xfrm>
            <a:off x="534573" y="1364566"/>
            <a:ext cx="11451102" cy="4832092"/>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Recurrent pulling out of one’s hair, resulting in hair loss.</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Repeated attempts to decrease or stop hair pulling.</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Causes significant distress or impairment in daily functioning.</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Hair pulling or hair loss is not due to another medical condition or psychiatric disorder.</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800">
                <a:solidFill>
                  <a:schemeClr val="dk1"/>
                </a:solidFill>
                <a:latin typeface="Gill Sans"/>
                <a:ea typeface="Gill Sans"/>
                <a:cs typeface="Gill Sans"/>
                <a:sym typeface="Gill Sans"/>
              </a:rPr>
              <a:t>■ Usually involves the scalp, eyebrows, or eyelashes. May include facial, axillary, and pubic hair.</a:t>
            </a:r>
            <a:endParaRPr sz="2800">
              <a:solidFill>
                <a:schemeClr val="dk1"/>
              </a:solidFill>
              <a:latin typeface="Gill Sans"/>
              <a:ea typeface="Gill Sans"/>
              <a:cs typeface="Gill Sans"/>
              <a:sym typeface="Gill Sans"/>
            </a:endParaRPr>
          </a:p>
        </p:txBody>
      </p:sp>
      <p:sp>
        <p:nvSpPr>
          <p:cNvPr id="230" name="Google Shape;230;p29"/>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DIAGNOSIS AND DSM-5 CRITERIA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3"/>
          <p:cNvSpPr txBox="1"/>
          <p:nvPr>
            <p:ph type="title"/>
          </p:nvPr>
        </p:nvSpPr>
        <p:spPr>
          <a:xfrm>
            <a:off x="2231125" y="198192"/>
            <a:ext cx="7729800" cy="195510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CORE QUALITIES OF THE IMPULSE CONTROL DISORDERS ARE AS FOLLOWS:</a:t>
            </a:r>
            <a:endParaRPr/>
          </a:p>
        </p:txBody>
      </p:sp>
      <p:sp>
        <p:nvSpPr>
          <p:cNvPr id="73" name="Google Shape;73;p3"/>
          <p:cNvSpPr txBox="1"/>
          <p:nvPr>
            <p:ph idx="1" type="body"/>
          </p:nvPr>
        </p:nvSpPr>
        <p:spPr>
          <a:xfrm>
            <a:off x="915775" y="2638050"/>
            <a:ext cx="10599600" cy="3799800"/>
          </a:xfrm>
          <a:prstGeom prst="rect">
            <a:avLst/>
          </a:prstGeom>
          <a:noFill/>
          <a:ln>
            <a:noFill/>
          </a:ln>
        </p:spPr>
        <p:txBody>
          <a:bodyPr anchorCtr="0" anchor="t" bIns="45700" lIns="91425" spcFirstLastPara="1" rIns="91425" wrap="square" tIns="45700">
            <a:normAutofit lnSpcReduction="20000"/>
          </a:bodyPr>
          <a:lstStyle/>
          <a:p>
            <a:pPr indent="-228600" lvl="0" marL="228600" rtl="0" algn="l">
              <a:lnSpc>
                <a:spcPct val="100000"/>
              </a:lnSpc>
              <a:spcBef>
                <a:spcPts val="0"/>
              </a:spcBef>
              <a:spcAft>
                <a:spcPts val="0"/>
              </a:spcAft>
              <a:buSzPts val="1800"/>
              <a:buChar char="●"/>
            </a:pPr>
            <a:r>
              <a:rPr b="1" lang="en-US"/>
              <a:t>Repetitive or compulsive engagement in behavior despite adverse consequences.</a:t>
            </a:r>
            <a:endParaRPr b="1"/>
          </a:p>
          <a:p>
            <a:pPr indent="-114300" lvl="0" marL="228600" rtl="0" algn="l">
              <a:lnSpc>
                <a:spcPct val="100000"/>
              </a:lnSpc>
              <a:spcBef>
                <a:spcPts val="1000"/>
              </a:spcBef>
              <a:spcAft>
                <a:spcPts val="0"/>
              </a:spcAft>
              <a:buSzPts val="1800"/>
              <a:buNone/>
            </a:pPr>
            <a:r>
              <a:t/>
            </a:r>
            <a:endParaRPr b="1"/>
          </a:p>
          <a:p>
            <a:pPr indent="-228600" lvl="0" marL="228600" rtl="0" algn="l">
              <a:lnSpc>
                <a:spcPct val="100000"/>
              </a:lnSpc>
              <a:spcBef>
                <a:spcPts val="1000"/>
              </a:spcBef>
              <a:spcAft>
                <a:spcPts val="0"/>
              </a:spcAft>
              <a:buSzPts val="1800"/>
              <a:buChar char="●"/>
            </a:pPr>
            <a:r>
              <a:rPr b="1" lang="en-US"/>
              <a:t> Little control over the negative behavior.</a:t>
            </a:r>
            <a:endParaRPr b="1"/>
          </a:p>
          <a:p>
            <a:pPr indent="-114300" lvl="0" marL="228600" rtl="0" algn="l">
              <a:lnSpc>
                <a:spcPct val="100000"/>
              </a:lnSpc>
              <a:spcBef>
                <a:spcPts val="1000"/>
              </a:spcBef>
              <a:spcAft>
                <a:spcPts val="0"/>
              </a:spcAft>
              <a:buSzPts val="1800"/>
              <a:buNone/>
            </a:pPr>
            <a:r>
              <a:t/>
            </a:r>
            <a:endParaRPr b="1"/>
          </a:p>
          <a:p>
            <a:pPr indent="-228600" lvl="0" marL="228600" rtl="0" algn="l">
              <a:lnSpc>
                <a:spcPct val="100000"/>
              </a:lnSpc>
              <a:spcBef>
                <a:spcPts val="1000"/>
              </a:spcBef>
              <a:spcAft>
                <a:spcPts val="0"/>
              </a:spcAft>
              <a:buSzPts val="1800"/>
              <a:buChar char="●"/>
            </a:pPr>
            <a:r>
              <a:rPr b="1" lang="en-US"/>
              <a:t>Anxiety or craving experienced prior to engagement in impulsive behavior.</a:t>
            </a:r>
            <a:endParaRPr b="1"/>
          </a:p>
          <a:p>
            <a:pPr indent="-114300" lvl="0" marL="228600" rtl="0" algn="l">
              <a:lnSpc>
                <a:spcPct val="100000"/>
              </a:lnSpc>
              <a:spcBef>
                <a:spcPts val="1000"/>
              </a:spcBef>
              <a:spcAft>
                <a:spcPts val="0"/>
              </a:spcAft>
              <a:buSzPts val="1800"/>
              <a:buNone/>
            </a:pPr>
            <a:r>
              <a:t/>
            </a:r>
            <a:endParaRPr b="1"/>
          </a:p>
          <a:p>
            <a:pPr indent="-228600" lvl="0" marL="228600" rtl="0" algn="l">
              <a:lnSpc>
                <a:spcPct val="100000"/>
              </a:lnSpc>
              <a:spcBef>
                <a:spcPts val="1000"/>
              </a:spcBef>
              <a:spcAft>
                <a:spcPts val="1600"/>
              </a:spcAft>
              <a:buSzPts val="1800"/>
              <a:buChar char="●"/>
            </a:pPr>
            <a:r>
              <a:rPr b="1" lang="en-US"/>
              <a:t> Relief or satisfaction during or after completion of the behavior.</a:t>
            </a:r>
            <a:endParaRPr b="1"/>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0"/>
          <p:cNvSpPr txBox="1"/>
          <p:nvPr/>
        </p:nvSpPr>
        <p:spPr>
          <a:xfrm>
            <a:off x="534573" y="1364566"/>
            <a:ext cx="11451102" cy="4893647"/>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Gill Sans"/>
                <a:ea typeface="Gill Sans"/>
                <a:cs typeface="Gill Sans"/>
                <a:sym typeface="Gill Sans"/>
              </a:rPr>
              <a:t>■ Lifetime prevalence: 1–2% of the adult population.</a:t>
            </a:r>
            <a:endParaRPr/>
          </a:p>
          <a:p>
            <a:pPr indent="0" lvl="0" marL="0" marR="0" rtl="0" algn="l">
              <a:spcBef>
                <a:spcPts val="0"/>
              </a:spcBef>
              <a:spcAft>
                <a:spcPts val="0"/>
              </a:spcAft>
              <a:buNone/>
            </a:pPr>
            <a:r>
              <a:t/>
            </a:r>
            <a:endParaRPr sz="24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400">
                <a:solidFill>
                  <a:schemeClr val="dk1"/>
                </a:solidFill>
                <a:latin typeface="Gill Sans"/>
                <a:ea typeface="Gill Sans"/>
                <a:cs typeface="Gill Sans"/>
                <a:sym typeface="Gill Sans"/>
              </a:rPr>
              <a:t>■ More common in women than in men (10:1 ratio).</a:t>
            </a:r>
            <a:endParaRPr/>
          </a:p>
          <a:p>
            <a:pPr indent="0" lvl="0" marL="0" marR="0" rtl="0" algn="l">
              <a:spcBef>
                <a:spcPts val="0"/>
              </a:spcBef>
              <a:spcAft>
                <a:spcPts val="0"/>
              </a:spcAft>
              <a:buNone/>
            </a:pPr>
            <a:r>
              <a:t/>
            </a:r>
            <a:endParaRPr sz="24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400">
                <a:solidFill>
                  <a:schemeClr val="dk1"/>
                </a:solidFill>
                <a:latin typeface="Gill Sans"/>
                <a:ea typeface="Gill Sans"/>
                <a:cs typeface="Gill Sans"/>
                <a:sym typeface="Gill Sans"/>
              </a:rPr>
              <a:t>■ Onset usually at puberty. Frequently associated with a stressful event.</a:t>
            </a:r>
            <a:endParaRPr/>
          </a:p>
          <a:p>
            <a:pPr indent="0" lvl="0" marL="0" marR="0" rtl="0" algn="l">
              <a:spcBef>
                <a:spcPts val="0"/>
              </a:spcBef>
              <a:spcAft>
                <a:spcPts val="0"/>
              </a:spcAft>
              <a:buNone/>
            </a:pPr>
            <a:r>
              <a:t/>
            </a:r>
            <a:endParaRPr sz="24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400">
                <a:solidFill>
                  <a:schemeClr val="dk1"/>
                </a:solidFill>
                <a:latin typeface="Gill Sans"/>
                <a:ea typeface="Gill Sans"/>
                <a:cs typeface="Gill Sans"/>
                <a:sym typeface="Gill Sans"/>
              </a:rPr>
              <a:t>■ Etiology may involve biological, genetic, and environmental factors.</a:t>
            </a:r>
            <a:endParaRPr/>
          </a:p>
          <a:p>
            <a:pPr indent="0" lvl="0" marL="0" marR="0" rtl="0" algn="l">
              <a:spcBef>
                <a:spcPts val="0"/>
              </a:spcBef>
              <a:spcAft>
                <a:spcPts val="0"/>
              </a:spcAft>
              <a:buNone/>
            </a:pPr>
            <a:r>
              <a:t/>
            </a:r>
            <a:endParaRPr sz="24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400">
                <a:solidFill>
                  <a:schemeClr val="dk1"/>
                </a:solidFill>
                <a:latin typeface="Gill Sans"/>
                <a:ea typeface="Gill Sans"/>
                <a:cs typeface="Gill Sans"/>
                <a:sym typeface="Gill Sans"/>
              </a:rPr>
              <a:t>■ Increased incidence of comorbid OCD, major depressive disorder, and excoriation (skin-picking) disorder.</a:t>
            </a:r>
            <a:endParaRPr/>
          </a:p>
          <a:p>
            <a:pPr indent="0" lvl="0" marL="0" marR="0" rtl="0" algn="l">
              <a:spcBef>
                <a:spcPts val="0"/>
              </a:spcBef>
              <a:spcAft>
                <a:spcPts val="0"/>
              </a:spcAft>
              <a:buNone/>
            </a:pPr>
            <a:r>
              <a:t/>
            </a:r>
            <a:endParaRPr sz="24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2400">
                <a:solidFill>
                  <a:schemeClr val="dk1"/>
                </a:solidFill>
                <a:latin typeface="Gill Sans"/>
                <a:ea typeface="Gill Sans"/>
                <a:cs typeface="Gill Sans"/>
                <a:sym typeface="Gill Sans"/>
              </a:rPr>
              <a:t>■ Course may be chronic with waxing and waning periods. Adult onset is generally more difficult to treat.</a:t>
            </a:r>
            <a:endParaRPr/>
          </a:p>
        </p:txBody>
      </p:sp>
      <p:sp>
        <p:nvSpPr>
          <p:cNvPr id="236" name="Google Shape;236;p30"/>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EPIDEMIOLOGY/ETIOLOGY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1"/>
          <p:cNvSpPr txBox="1"/>
          <p:nvPr/>
        </p:nvSpPr>
        <p:spPr>
          <a:xfrm>
            <a:off x="534573" y="1364566"/>
            <a:ext cx="11451102" cy="4401205"/>
          </a:xfrm>
          <a:prstGeom prst="rect">
            <a:avLst/>
          </a:prstGeom>
          <a:solidFill>
            <a:srgbClr val="D8D5D0"/>
          </a:solid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Hair loss is significant over all areas of the body.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Area most affected is the scalp.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May eat the hair, resulting in bezoars, obstruction, and malnutrition.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Head-banging, nail-biting, and gnawing may be present.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Examination of the scalp reveals short, broken hairs along with long hairs. </a:t>
            </a:r>
            <a:endParaRPr/>
          </a:p>
          <a:p>
            <a:pPr indent="0" lvl="0" marL="0" marR="0" rtl="0" algn="l">
              <a:spcBef>
                <a:spcPts val="0"/>
              </a:spcBef>
              <a:spcAft>
                <a:spcPts val="0"/>
              </a:spcAft>
              <a:buNone/>
            </a:pPr>
            <a:r>
              <a:t/>
            </a:r>
            <a:endParaRPr sz="2800">
              <a:solidFill>
                <a:schemeClr val="dk1"/>
              </a:solidFill>
              <a:latin typeface="Gill Sans"/>
              <a:ea typeface="Gill Sans"/>
              <a:cs typeface="Gill Sans"/>
              <a:sym typeface="Gill Sans"/>
            </a:endParaRPr>
          </a:p>
        </p:txBody>
      </p:sp>
      <p:sp>
        <p:nvSpPr>
          <p:cNvPr id="242" name="Google Shape;242;p31"/>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PHYSICAL AND PSYCHIATRIC PRESENTING SYMPTOMS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32"/>
          <p:cNvSpPr txBox="1"/>
          <p:nvPr/>
        </p:nvSpPr>
        <p:spPr>
          <a:xfrm>
            <a:off x="534573" y="1364566"/>
            <a:ext cx="11451102" cy="2554545"/>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Gill Sans"/>
                <a:ea typeface="Gill Sans"/>
                <a:cs typeface="Gill Sans"/>
                <a:sym typeface="Gill Sans"/>
              </a:rPr>
              <a:t>■ Treatment includes SSRIs, second-generation antipsychotics, lithium, or </a:t>
            </a:r>
            <a:r>
              <a:rPr i="1" lang="en-US" sz="3200">
                <a:solidFill>
                  <a:schemeClr val="dk1"/>
                </a:solidFill>
                <a:latin typeface="Gill Sans"/>
                <a:ea typeface="Gill Sans"/>
                <a:cs typeface="Gill Sans"/>
                <a:sym typeface="Gill Sans"/>
              </a:rPr>
              <a:t>N</a:t>
            </a:r>
            <a:r>
              <a:rPr lang="en-US" sz="3200">
                <a:solidFill>
                  <a:schemeClr val="dk1"/>
                </a:solidFill>
                <a:latin typeface="Gill Sans"/>
                <a:ea typeface="Gill Sans"/>
                <a:cs typeface="Gill Sans"/>
                <a:sym typeface="Gill Sans"/>
              </a:rPr>
              <a:t>-acetylcysteine.</a:t>
            </a:r>
            <a:endParaRPr/>
          </a:p>
          <a:p>
            <a:pPr indent="0" lvl="0" marL="0" marR="0" rtl="0" algn="l">
              <a:spcBef>
                <a:spcPts val="0"/>
              </a:spcBef>
              <a:spcAft>
                <a:spcPts val="0"/>
              </a:spcAft>
              <a:buNone/>
            </a:pPr>
            <a:r>
              <a:t/>
            </a:r>
            <a:endParaRPr sz="3200">
              <a:solidFill>
                <a:schemeClr val="dk1"/>
              </a:solidFill>
              <a:latin typeface="Gill Sans"/>
              <a:ea typeface="Gill Sans"/>
              <a:cs typeface="Gill Sans"/>
              <a:sym typeface="Gill Sans"/>
            </a:endParaRPr>
          </a:p>
          <a:p>
            <a:pPr indent="0" lvl="0" marL="0" marR="0" rtl="0" algn="l">
              <a:spcBef>
                <a:spcPts val="0"/>
              </a:spcBef>
              <a:spcAft>
                <a:spcPts val="0"/>
              </a:spcAft>
              <a:buNone/>
            </a:pPr>
            <a:r>
              <a:rPr lang="en-US" sz="3200">
                <a:solidFill>
                  <a:schemeClr val="dk1"/>
                </a:solidFill>
                <a:latin typeface="Gill Sans"/>
                <a:ea typeface="Gill Sans"/>
                <a:cs typeface="Gill Sans"/>
                <a:sym typeface="Gill Sans"/>
              </a:rPr>
              <a:t>■ Specialized types of cognitive-behavior therapy (e.g., habit reversal training).</a:t>
            </a:r>
            <a:endParaRPr/>
          </a:p>
        </p:txBody>
      </p:sp>
      <p:sp>
        <p:nvSpPr>
          <p:cNvPr id="248" name="Google Shape;248;p32"/>
          <p:cNvSpPr txBox="1"/>
          <p:nvPr/>
        </p:nvSpPr>
        <p:spPr>
          <a:xfrm>
            <a:off x="534571" y="562707"/>
            <a:ext cx="11451103"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TREATMENT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4"/>
          <p:cNvSpPr txBox="1"/>
          <p:nvPr>
            <p:ph type="title"/>
          </p:nvPr>
        </p:nvSpPr>
        <p:spPr>
          <a:xfrm>
            <a:off x="2557670" y="662609"/>
            <a:ext cx="6811617" cy="92096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PROCESS:</a:t>
            </a:r>
            <a:endParaRPr/>
          </a:p>
        </p:txBody>
      </p:sp>
      <p:sp>
        <p:nvSpPr>
          <p:cNvPr id="79" name="Google Shape;79;p4"/>
          <p:cNvSpPr txBox="1"/>
          <p:nvPr>
            <p:ph idx="1" type="body"/>
          </p:nvPr>
        </p:nvSpPr>
        <p:spPr>
          <a:xfrm>
            <a:off x="556591" y="1709466"/>
            <a:ext cx="10515600" cy="4976256"/>
          </a:xfrm>
          <a:prstGeom prst="rect">
            <a:avLst/>
          </a:prstGeom>
          <a:noFill/>
          <a:ln>
            <a:noFill/>
          </a:ln>
        </p:spPr>
        <p:txBody>
          <a:bodyPr anchorCtr="0" anchor="t" bIns="45700" lIns="91425" spcFirstLastPara="1" rIns="91425" wrap="square" tIns="45700">
            <a:normAutofit fontScale="92500" lnSpcReduction="20000"/>
          </a:bodyPr>
          <a:lstStyle/>
          <a:p>
            <a:pPr indent="-234950" lvl="0" marL="228600" rtl="0" algn="ctr">
              <a:lnSpc>
                <a:spcPct val="100000"/>
              </a:lnSpc>
              <a:spcBef>
                <a:spcPts val="0"/>
              </a:spcBef>
              <a:spcAft>
                <a:spcPts val="0"/>
              </a:spcAft>
              <a:buSzPct val="100000"/>
              <a:buChar char="●"/>
            </a:pPr>
            <a:r>
              <a:rPr lang="en-US" sz="4000">
                <a:solidFill>
                  <a:srgbClr val="433C2E"/>
                </a:solidFill>
              </a:rPr>
              <a:t>Impulse</a:t>
            </a:r>
            <a:r>
              <a:rPr b="1" lang="en-US" sz="4000">
                <a:solidFill>
                  <a:schemeClr val="dk1"/>
                </a:solidFill>
              </a:rPr>
              <a:t> </a:t>
            </a:r>
            <a:endParaRPr/>
          </a:p>
          <a:p>
            <a:pPr indent="-228600" lvl="0" marL="228600" rtl="0" algn="ctr">
              <a:lnSpc>
                <a:spcPct val="100000"/>
              </a:lnSpc>
              <a:spcBef>
                <a:spcPts val="1000"/>
              </a:spcBef>
              <a:spcAft>
                <a:spcPts val="0"/>
              </a:spcAft>
              <a:buSzPct val="75000"/>
              <a:buChar char="●"/>
            </a:pPr>
            <a:r>
              <a:rPr lang="en-US"/>
              <a:t>They feel an impulse that driving them to do Sth</a:t>
            </a:r>
            <a:endParaRPr/>
          </a:p>
          <a:p>
            <a:pPr indent="-234950" lvl="0" marL="228600" rtl="0" algn="ctr">
              <a:lnSpc>
                <a:spcPct val="100000"/>
              </a:lnSpc>
              <a:spcBef>
                <a:spcPts val="1000"/>
              </a:spcBef>
              <a:spcAft>
                <a:spcPts val="0"/>
              </a:spcAft>
              <a:buSzPct val="100000"/>
              <a:buChar char="●"/>
            </a:pPr>
            <a:r>
              <a:rPr lang="en-US" sz="4000">
                <a:solidFill>
                  <a:srgbClr val="433C2E"/>
                </a:solidFill>
              </a:rPr>
              <a:t>Tension :</a:t>
            </a:r>
            <a:endParaRPr/>
          </a:p>
          <a:p>
            <a:pPr indent="-228600" lvl="0" marL="228600" rtl="0" algn="ctr">
              <a:lnSpc>
                <a:spcPct val="100000"/>
              </a:lnSpc>
              <a:spcBef>
                <a:spcPts val="1000"/>
              </a:spcBef>
              <a:spcAft>
                <a:spcPts val="0"/>
              </a:spcAft>
              <a:buSzPct val="75000"/>
              <a:buChar char="●"/>
            </a:pPr>
            <a:r>
              <a:rPr lang="en-US"/>
              <a:t>They know they should not be doing it </a:t>
            </a:r>
            <a:endParaRPr/>
          </a:p>
          <a:p>
            <a:pPr indent="-234950" lvl="0" marL="228600" rtl="0" algn="ctr">
              <a:lnSpc>
                <a:spcPct val="100000"/>
              </a:lnSpc>
              <a:spcBef>
                <a:spcPts val="1000"/>
              </a:spcBef>
              <a:spcAft>
                <a:spcPts val="0"/>
              </a:spcAft>
              <a:buSzPct val="100000"/>
              <a:buChar char="●"/>
            </a:pPr>
            <a:r>
              <a:rPr lang="en-US" sz="4000">
                <a:solidFill>
                  <a:srgbClr val="433C2E"/>
                </a:solidFill>
              </a:rPr>
              <a:t>Pleasure:</a:t>
            </a:r>
            <a:endParaRPr/>
          </a:p>
          <a:p>
            <a:pPr indent="-122872" lvl="0" marL="228600" rtl="0" algn="ctr">
              <a:lnSpc>
                <a:spcPct val="100000"/>
              </a:lnSpc>
              <a:spcBef>
                <a:spcPts val="1000"/>
              </a:spcBef>
              <a:spcAft>
                <a:spcPts val="0"/>
              </a:spcAft>
              <a:buSzPct val="75000"/>
              <a:buNone/>
            </a:pPr>
            <a:r>
              <a:t/>
            </a:r>
            <a:endParaRPr/>
          </a:p>
          <a:p>
            <a:pPr indent="-234950" lvl="0" marL="228600" rtl="0" algn="ctr">
              <a:lnSpc>
                <a:spcPct val="100000"/>
              </a:lnSpc>
              <a:spcBef>
                <a:spcPts val="1000"/>
              </a:spcBef>
              <a:spcAft>
                <a:spcPts val="0"/>
              </a:spcAft>
              <a:buSzPct val="100000"/>
              <a:buChar char="●"/>
            </a:pPr>
            <a:r>
              <a:rPr lang="en-US" sz="4000">
                <a:solidFill>
                  <a:srgbClr val="433C2E"/>
                </a:solidFill>
              </a:rPr>
              <a:t>Relief</a:t>
            </a:r>
            <a:r>
              <a:rPr b="1" lang="en-US" sz="2600"/>
              <a:t>:</a:t>
            </a:r>
            <a:endParaRPr/>
          </a:p>
          <a:p>
            <a:pPr indent="-228600" lvl="0" marL="228600" rtl="0" algn="ctr">
              <a:lnSpc>
                <a:spcPct val="100000"/>
              </a:lnSpc>
              <a:spcBef>
                <a:spcPts val="1000"/>
              </a:spcBef>
              <a:spcAft>
                <a:spcPts val="0"/>
              </a:spcAft>
              <a:buSzPct val="75000"/>
              <a:buChar char="●"/>
            </a:pPr>
            <a:r>
              <a:rPr lang="en-US"/>
              <a:t>Ok,I have done it</a:t>
            </a:r>
            <a:endParaRPr/>
          </a:p>
          <a:p>
            <a:pPr indent="-122872" lvl="0" marL="228600" rtl="0" algn="ctr">
              <a:lnSpc>
                <a:spcPct val="100000"/>
              </a:lnSpc>
              <a:spcBef>
                <a:spcPts val="1000"/>
              </a:spcBef>
              <a:spcAft>
                <a:spcPts val="0"/>
              </a:spcAft>
              <a:buSzPct val="75000"/>
              <a:buNone/>
            </a:pPr>
            <a:r>
              <a:t/>
            </a:r>
            <a:endParaRPr/>
          </a:p>
          <a:p>
            <a:pPr indent="-252571" lvl="0" marL="228600" rtl="0" algn="ctr">
              <a:lnSpc>
                <a:spcPct val="100000"/>
              </a:lnSpc>
              <a:spcBef>
                <a:spcPts val="1000"/>
              </a:spcBef>
              <a:spcAft>
                <a:spcPts val="1600"/>
              </a:spcAft>
              <a:buSzPct val="100000"/>
              <a:buChar char="●"/>
            </a:pPr>
            <a:r>
              <a:rPr lang="en-US" sz="4300">
                <a:solidFill>
                  <a:srgbClr val="433C2E"/>
                </a:solidFill>
              </a:rPr>
              <a:t>Guilt/no guilt: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5"/>
          <p:cNvSpPr txBox="1"/>
          <p:nvPr/>
        </p:nvSpPr>
        <p:spPr>
          <a:xfrm>
            <a:off x="534573" y="1364566"/>
            <a:ext cx="9326880" cy="5016758"/>
          </a:xfrm>
          <a:prstGeom prst="rect">
            <a:avLst/>
          </a:prstGeom>
          <a:solidFill>
            <a:srgbClr val="D8D5D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rgbClr val="800080"/>
                </a:solidFill>
                <a:latin typeface="Gill Sans"/>
                <a:ea typeface="Gill Sans"/>
                <a:cs typeface="Gill Sans"/>
                <a:sym typeface="Gill Sans"/>
              </a:rPr>
              <a:t>1-Intermittent explosive disorder</a:t>
            </a:r>
            <a:endParaRPr/>
          </a:p>
          <a:p>
            <a:pPr indent="0" lvl="0" marL="0" marR="0" rtl="0" algn="l">
              <a:spcBef>
                <a:spcPts val="0"/>
              </a:spcBef>
              <a:spcAft>
                <a:spcPts val="0"/>
              </a:spcAft>
              <a:buNone/>
            </a:pPr>
            <a:r>
              <a:t/>
            </a:r>
            <a:endParaRPr sz="3200">
              <a:solidFill>
                <a:srgbClr val="800080"/>
              </a:solidFill>
              <a:latin typeface="Gill Sans"/>
              <a:ea typeface="Gill Sans"/>
              <a:cs typeface="Gill Sans"/>
              <a:sym typeface="Gill Sans"/>
            </a:endParaRPr>
          </a:p>
          <a:p>
            <a:pPr indent="0" lvl="0" marL="0" marR="0" rtl="0" algn="l">
              <a:spcBef>
                <a:spcPts val="0"/>
              </a:spcBef>
              <a:spcAft>
                <a:spcPts val="0"/>
              </a:spcAft>
              <a:buNone/>
            </a:pPr>
            <a:r>
              <a:rPr lang="en-US" sz="3200">
                <a:solidFill>
                  <a:srgbClr val="800080"/>
                </a:solidFill>
                <a:latin typeface="Gill Sans"/>
                <a:ea typeface="Gill Sans"/>
                <a:cs typeface="Gill Sans"/>
                <a:sym typeface="Gill Sans"/>
              </a:rPr>
              <a:t>2-Kleptomania</a:t>
            </a:r>
            <a:endParaRPr/>
          </a:p>
          <a:p>
            <a:pPr indent="0" lvl="0" marL="0" marR="0" rtl="0" algn="l">
              <a:spcBef>
                <a:spcPts val="0"/>
              </a:spcBef>
              <a:spcAft>
                <a:spcPts val="0"/>
              </a:spcAft>
              <a:buNone/>
            </a:pPr>
            <a:r>
              <a:t/>
            </a:r>
            <a:endParaRPr sz="3200">
              <a:solidFill>
                <a:srgbClr val="800080"/>
              </a:solidFill>
              <a:latin typeface="Gill Sans"/>
              <a:ea typeface="Gill Sans"/>
              <a:cs typeface="Gill Sans"/>
              <a:sym typeface="Gill Sans"/>
            </a:endParaRPr>
          </a:p>
          <a:p>
            <a:pPr indent="0" lvl="0" marL="0" marR="0" rtl="0" algn="l">
              <a:spcBef>
                <a:spcPts val="0"/>
              </a:spcBef>
              <a:spcAft>
                <a:spcPts val="0"/>
              </a:spcAft>
              <a:buNone/>
            </a:pPr>
            <a:r>
              <a:rPr lang="en-US" sz="3200">
                <a:solidFill>
                  <a:srgbClr val="800080"/>
                </a:solidFill>
                <a:latin typeface="Gill Sans"/>
                <a:ea typeface="Gill Sans"/>
                <a:cs typeface="Gill Sans"/>
                <a:sym typeface="Gill Sans"/>
              </a:rPr>
              <a:t>3-Pyromania</a:t>
            </a:r>
            <a:endParaRPr/>
          </a:p>
          <a:p>
            <a:pPr indent="0" lvl="0" marL="0" marR="0" rtl="0" algn="l">
              <a:spcBef>
                <a:spcPts val="0"/>
              </a:spcBef>
              <a:spcAft>
                <a:spcPts val="0"/>
              </a:spcAft>
              <a:buNone/>
            </a:pPr>
            <a:r>
              <a:t/>
            </a:r>
            <a:endParaRPr sz="3200">
              <a:solidFill>
                <a:srgbClr val="800080"/>
              </a:solidFill>
              <a:latin typeface="Gill Sans"/>
              <a:ea typeface="Gill Sans"/>
              <a:cs typeface="Gill Sans"/>
              <a:sym typeface="Gill Sans"/>
            </a:endParaRPr>
          </a:p>
          <a:p>
            <a:pPr indent="0" lvl="0" marL="0" marR="0" rtl="0" algn="l">
              <a:spcBef>
                <a:spcPts val="0"/>
              </a:spcBef>
              <a:spcAft>
                <a:spcPts val="0"/>
              </a:spcAft>
              <a:buNone/>
            </a:pPr>
            <a:r>
              <a:rPr lang="en-US" sz="3200">
                <a:solidFill>
                  <a:srgbClr val="800080"/>
                </a:solidFill>
                <a:latin typeface="Gill Sans"/>
                <a:ea typeface="Gill Sans"/>
                <a:cs typeface="Gill Sans"/>
                <a:sym typeface="Gill Sans"/>
              </a:rPr>
              <a:t>4-Gambling disorder</a:t>
            </a:r>
            <a:endParaRPr/>
          </a:p>
          <a:p>
            <a:pPr indent="0" lvl="0" marL="0" marR="0" rtl="0" algn="l">
              <a:spcBef>
                <a:spcPts val="0"/>
              </a:spcBef>
              <a:spcAft>
                <a:spcPts val="0"/>
              </a:spcAft>
              <a:buNone/>
            </a:pPr>
            <a:r>
              <a:t/>
            </a:r>
            <a:endParaRPr sz="3200">
              <a:solidFill>
                <a:srgbClr val="800080"/>
              </a:solidFill>
              <a:latin typeface="Gill Sans"/>
              <a:ea typeface="Gill Sans"/>
              <a:cs typeface="Gill Sans"/>
              <a:sym typeface="Gill Sans"/>
            </a:endParaRPr>
          </a:p>
          <a:p>
            <a:pPr indent="0" lvl="0" marL="0" marR="0" rtl="0" algn="l">
              <a:spcBef>
                <a:spcPts val="0"/>
              </a:spcBef>
              <a:spcAft>
                <a:spcPts val="0"/>
              </a:spcAft>
              <a:buNone/>
            </a:pPr>
            <a:r>
              <a:rPr lang="en-US" sz="3200">
                <a:solidFill>
                  <a:srgbClr val="800080"/>
                </a:solidFill>
                <a:latin typeface="Gill Sans"/>
                <a:ea typeface="Gill Sans"/>
                <a:cs typeface="Gill Sans"/>
                <a:sym typeface="Gill Sans"/>
              </a:rPr>
              <a:t>5-Trichotillomania</a:t>
            </a:r>
            <a:endParaRPr/>
          </a:p>
          <a:p>
            <a:pPr indent="0" lvl="0" marL="0" marR="0" rtl="0" algn="l">
              <a:spcBef>
                <a:spcPts val="0"/>
              </a:spcBef>
              <a:spcAft>
                <a:spcPts val="0"/>
              </a:spcAft>
              <a:buNone/>
            </a:pPr>
            <a:r>
              <a:t/>
            </a:r>
            <a:endParaRPr sz="3200">
              <a:solidFill>
                <a:schemeClr val="dk1"/>
              </a:solidFill>
              <a:latin typeface="Gill Sans"/>
              <a:ea typeface="Gill Sans"/>
              <a:cs typeface="Gill Sans"/>
              <a:sym typeface="Gill Sans"/>
            </a:endParaRPr>
          </a:p>
        </p:txBody>
      </p:sp>
      <p:sp>
        <p:nvSpPr>
          <p:cNvPr id="85" name="Google Shape;85;p5"/>
          <p:cNvSpPr txBox="1"/>
          <p:nvPr/>
        </p:nvSpPr>
        <p:spPr>
          <a:xfrm>
            <a:off x="534572" y="562707"/>
            <a:ext cx="9326880" cy="646331"/>
          </a:xfrm>
          <a:prstGeom prst="rect">
            <a:avLst/>
          </a:prstGeom>
          <a:solidFill>
            <a:schemeClr val="lt1"/>
          </a:solidFill>
          <a:ln cap="flat" cmpd="sng" w="57150">
            <a:solidFill>
              <a:srgbClr val="D8D5D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Gill Sans"/>
                <a:ea typeface="Gill Sans"/>
                <a:cs typeface="Gill Sans"/>
                <a:sym typeface="Gill Sans"/>
              </a:rPr>
              <a:t>TYPES OF IMPULSE CONTROL DISORDERS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6"/>
          <p:cNvSpPr txBox="1"/>
          <p:nvPr>
            <p:ph type="title"/>
          </p:nvPr>
        </p:nvSpPr>
        <p:spPr>
          <a:xfrm>
            <a:off x="1494845" y="326359"/>
            <a:ext cx="10058400" cy="145075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b="1" lang="en-US"/>
              <a:t>INTERMITTENT EXPLOSIVE DISORDER</a:t>
            </a:r>
            <a:endParaRPr/>
          </a:p>
        </p:txBody>
      </p:sp>
      <p:pic>
        <p:nvPicPr>
          <p:cNvPr descr="See the source image" id="91" name="Google Shape;91;p6"/>
          <p:cNvPicPr preferRelativeResize="0"/>
          <p:nvPr/>
        </p:nvPicPr>
        <p:blipFill rotWithShape="1">
          <a:blip r:embed="rId3">
            <a:alphaModFix/>
          </a:blip>
          <a:srcRect b="0" l="0" r="0" t="0"/>
          <a:stretch/>
        </p:blipFill>
        <p:spPr>
          <a:xfrm>
            <a:off x="7421216" y="2107096"/>
            <a:ext cx="4306957" cy="4015408"/>
          </a:xfrm>
          <a:prstGeom prst="rect">
            <a:avLst/>
          </a:prstGeom>
          <a:noFill/>
          <a:ln>
            <a:noFill/>
          </a:ln>
        </p:spPr>
      </p:pic>
      <p:sp>
        <p:nvSpPr>
          <p:cNvPr id="92" name="Google Shape;92;p6"/>
          <p:cNvSpPr txBox="1"/>
          <p:nvPr/>
        </p:nvSpPr>
        <p:spPr>
          <a:xfrm>
            <a:off x="990950" y="2160100"/>
            <a:ext cx="5105100" cy="2256900"/>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2800"/>
              <a:buFont typeface="Noto Sans Symbols"/>
              <a:buChar char="✔"/>
            </a:pPr>
            <a:r>
              <a:rPr lang="en-US" sz="2800">
                <a:solidFill>
                  <a:schemeClr val="dk1"/>
                </a:solidFill>
                <a:latin typeface="Gill Sans"/>
                <a:ea typeface="Gill Sans"/>
                <a:cs typeface="Gill Sans"/>
                <a:sym typeface="Gill Sans"/>
              </a:rPr>
              <a:t> </a:t>
            </a:r>
            <a:r>
              <a:rPr b="1" lang="en-US" sz="2800">
                <a:solidFill>
                  <a:schemeClr val="dk1"/>
                </a:solidFill>
                <a:latin typeface="Gill Sans"/>
                <a:ea typeface="Gill Sans"/>
                <a:cs typeface="Gill Sans"/>
                <a:sym typeface="Gill Sans"/>
              </a:rPr>
              <a:t>Recurrent behavioral outbursts resulting in verbal and/or physical aggression against people or property.</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7"/>
          <p:cNvSpPr txBox="1"/>
          <p:nvPr/>
        </p:nvSpPr>
        <p:spPr>
          <a:xfrm>
            <a:off x="2418520" y="378466"/>
            <a:ext cx="7354957"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3200">
                <a:solidFill>
                  <a:srgbClr val="000000"/>
                </a:solidFill>
                <a:latin typeface="Arial"/>
                <a:ea typeface="Arial"/>
                <a:cs typeface="Arial"/>
                <a:sym typeface="Arial"/>
              </a:rPr>
              <a:t>DSM-5 diagnosis and criteria</a:t>
            </a:r>
            <a:endParaRPr/>
          </a:p>
        </p:txBody>
      </p:sp>
      <p:sp>
        <p:nvSpPr>
          <p:cNvPr id="98" name="Google Shape;98;p7"/>
          <p:cNvSpPr txBox="1"/>
          <p:nvPr>
            <p:ph idx="1" type="body"/>
          </p:nvPr>
        </p:nvSpPr>
        <p:spPr>
          <a:xfrm>
            <a:off x="318179" y="1870364"/>
            <a:ext cx="10973275" cy="4403637"/>
          </a:xfrm>
          <a:prstGeom prst="rect">
            <a:avLst/>
          </a:prstGeom>
          <a:noFill/>
          <a:ln>
            <a:noFill/>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SzPts val="1900"/>
              <a:buChar char="●"/>
            </a:pPr>
            <a:r>
              <a:rPr b="1" lang="en-US" sz="1900">
                <a:solidFill>
                  <a:srgbClr val="FF0000"/>
                </a:solidFill>
              </a:rPr>
              <a:t>Either</a:t>
            </a:r>
            <a:r>
              <a:rPr b="1" lang="en-US" sz="1900"/>
              <a:t>:</a:t>
            </a:r>
            <a:endParaRPr b="1"/>
          </a:p>
          <a:p>
            <a:pPr indent="-228600" lvl="0" marL="228600" rtl="0" algn="l">
              <a:lnSpc>
                <a:spcPct val="100000"/>
              </a:lnSpc>
              <a:spcBef>
                <a:spcPts val="1000"/>
              </a:spcBef>
              <a:spcAft>
                <a:spcPts val="0"/>
              </a:spcAft>
              <a:buSzPts val="1900"/>
              <a:buChar char="●"/>
            </a:pPr>
            <a:r>
              <a:rPr b="1" lang="en-US" sz="1900"/>
              <a:t>Frequent verbal/physical outbursts (that do not result in physical damage to people, animals, or property) twice weekly for 3 months</a:t>
            </a:r>
            <a:endParaRPr b="1"/>
          </a:p>
          <a:p>
            <a:pPr indent="-228600" lvl="0" marL="228600" rtl="0" algn="l">
              <a:lnSpc>
                <a:spcPct val="100000"/>
              </a:lnSpc>
              <a:spcBef>
                <a:spcPts val="1000"/>
              </a:spcBef>
              <a:spcAft>
                <a:spcPts val="0"/>
              </a:spcAft>
              <a:buSzPts val="1900"/>
              <a:buChar char="●"/>
            </a:pPr>
            <a:r>
              <a:rPr b="1" lang="en-US" sz="1900">
                <a:solidFill>
                  <a:srgbClr val="FF0000"/>
                </a:solidFill>
              </a:rPr>
              <a:t>Or</a:t>
            </a:r>
            <a:r>
              <a:rPr b="1" lang="en-US" sz="1900"/>
              <a:t>:</a:t>
            </a:r>
            <a:endParaRPr b="1"/>
          </a:p>
          <a:p>
            <a:pPr indent="-228600" lvl="0" marL="228600" rtl="0" algn="l">
              <a:lnSpc>
                <a:spcPct val="100000"/>
              </a:lnSpc>
              <a:spcBef>
                <a:spcPts val="1000"/>
              </a:spcBef>
              <a:spcAft>
                <a:spcPts val="0"/>
              </a:spcAft>
              <a:buSzPts val="1900"/>
              <a:buChar char="●"/>
            </a:pPr>
            <a:r>
              <a:rPr b="1" lang="en-US" sz="1900"/>
              <a:t>Rare (more than three times per year) outbursts resulting in physical damage to others, animals, or property.</a:t>
            </a:r>
            <a:endParaRPr b="1"/>
          </a:p>
          <a:p>
            <a:pPr indent="-228600" lvl="0" marL="228600" rtl="0" algn="l">
              <a:lnSpc>
                <a:spcPct val="100000"/>
              </a:lnSpc>
              <a:spcBef>
                <a:spcPts val="1000"/>
              </a:spcBef>
              <a:spcAft>
                <a:spcPts val="0"/>
              </a:spcAft>
              <a:buSzPts val="1900"/>
              <a:buChar char="●"/>
            </a:pPr>
            <a:r>
              <a:rPr b="1" lang="en-US" sz="1900"/>
              <a:t>Outbursts and aggression are grossly out of proportion to the triggering event or stressor.</a:t>
            </a:r>
            <a:endParaRPr b="1"/>
          </a:p>
          <a:p>
            <a:pPr indent="-228600" lvl="0" marL="228600" rtl="0" algn="l">
              <a:lnSpc>
                <a:spcPct val="100000"/>
              </a:lnSpc>
              <a:spcBef>
                <a:spcPts val="1000"/>
              </a:spcBef>
              <a:spcAft>
                <a:spcPts val="0"/>
              </a:spcAft>
              <a:buSzPts val="1900"/>
              <a:buChar char="●"/>
            </a:pPr>
            <a:r>
              <a:rPr b="1" lang="en-US" sz="1900"/>
              <a:t>Outbursts are not premeditated and not committed to obtain a desired reward.</a:t>
            </a:r>
            <a:endParaRPr b="1"/>
          </a:p>
          <a:p>
            <a:pPr indent="-228600" lvl="0" marL="228600" rtl="0" algn="l">
              <a:lnSpc>
                <a:spcPct val="100000"/>
              </a:lnSpc>
              <a:spcBef>
                <a:spcPts val="1000"/>
              </a:spcBef>
              <a:spcAft>
                <a:spcPts val="0"/>
              </a:spcAft>
              <a:buSzPts val="1900"/>
              <a:buChar char="●"/>
            </a:pPr>
            <a:r>
              <a:rPr b="1" lang="en-US" sz="1900"/>
              <a:t>Aggressive outbursts cause either marked distress or impairment in occupational/interpersonal functioning, or are associated with financial/legal consequences.</a:t>
            </a:r>
            <a:endParaRPr b="1"/>
          </a:p>
          <a:p>
            <a:pPr indent="-228600" lvl="0" marL="228600" rtl="0" algn="l">
              <a:lnSpc>
                <a:spcPct val="100000"/>
              </a:lnSpc>
              <a:spcBef>
                <a:spcPts val="1000"/>
              </a:spcBef>
              <a:spcAft>
                <a:spcPts val="1600"/>
              </a:spcAft>
              <a:buSzPts val="1900"/>
              <a:buChar char="●"/>
            </a:pPr>
            <a:r>
              <a:rPr b="1" lang="en-US" sz="1900"/>
              <a:t>Aggression is not better explained by another mental disorder, medical condition, or due to the effects of a substance (drug or medication).</a:t>
            </a:r>
            <a:endParaRPr b="1" sz="19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8"/>
          <p:cNvSpPr txBox="1"/>
          <p:nvPr>
            <p:ph type="title"/>
          </p:nvPr>
        </p:nvSpPr>
        <p:spPr>
          <a:xfrm>
            <a:off x="1464365" y="357809"/>
            <a:ext cx="10058400" cy="1450757"/>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fontScale="90000"/>
          </a:bodyPr>
          <a:lstStyle/>
          <a:p>
            <a:pPr indent="0" lvl="0" marL="0" rtl="0" algn="ctr">
              <a:lnSpc>
                <a:spcPct val="90000"/>
              </a:lnSpc>
              <a:spcBef>
                <a:spcPts val="0"/>
              </a:spcBef>
              <a:spcAft>
                <a:spcPts val="0"/>
              </a:spcAft>
              <a:buClr>
                <a:srgbClr val="262626"/>
              </a:buClr>
              <a:buSzPct val="100000"/>
              <a:buFont typeface="Gill Sans"/>
              <a:buNone/>
            </a:pPr>
            <a:r>
              <a:rPr b="1" lang="en-US" sz="4800"/>
              <a:t>EPIDEMIOLOGY/ETIOLOGY </a:t>
            </a:r>
            <a:br>
              <a:rPr b="1" lang="en-US" sz="4800"/>
            </a:br>
            <a:endParaRPr b="1"/>
          </a:p>
        </p:txBody>
      </p:sp>
      <p:sp>
        <p:nvSpPr>
          <p:cNvPr id="104" name="Google Shape;104;p8"/>
          <p:cNvSpPr txBox="1"/>
          <p:nvPr>
            <p:ph idx="1" type="body"/>
          </p:nvPr>
        </p:nvSpPr>
        <p:spPr>
          <a:xfrm>
            <a:off x="284925" y="1715350"/>
            <a:ext cx="11622300" cy="5576700"/>
          </a:xfrm>
          <a:prstGeom prst="rect">
            <a:avLst/>
          </a:prstGeom>
          <a:noFill/>
          <a:ln>
            <a:noFill/>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SzPts val="1800"/>
              <a:buChar char="●"/>
            </a:pPr>
            <a:r>
              <a:rPr b="1" lang="en-US"/>
              <a:t>■More common in men than women.</a:t>
            </a:r>
            <a:endParaRPr/>
          </a:p>
          <a:p>
            <a:pPr indent="-114300" lvl="0" marL="228600" rtl="0" algn="l">
              <a:lnSpc>
                <a:spcPct val="100000"/>
              </a:lnSpc>
              <a:spcBef>
                <a:spcPts val="1000"/>
              </a:spcBef>
              <a:spcAft>
                <a:spcPts val="0"/>
              </a:spcAft>
              <a:buSzPts val="1800"/>
              <a:buNone/>
            </a:pPr>
            <a:r>
              <a:t/>
            </a:r>
            <a:endParaRPr b="1"/>
          </a:p>
          <a:p>
            <a:pPr indent="-228600" lvl="0" marL="228600" rtl="0" algn="l">
              <a:lnSpc>
                <a:spcPct val="100000"/>
              </a:lnSpc>
              <a:spcBef>
                <a:spcPts val="1000"/>
              </a:spcBef>
              <a:spcAft>
                <a:spcPts val="0"/>
              </a:spcAft>
              <a:buSzPts val="1800"/>
              <a:buChar char="●"/>
            </a:pPr>
            <a:r>
              <a:rPr b="1" lang="en-US"/>
              <a:t>■ Onset usually in late childhood or adolescence.</a:t>
            </a:r>
            <a:endParaRPr/>
          </a:p>
          <a:p>
            <a:pPr indent="-114300" lvl="0" marL="228600" rtl="0" algn="l">
              <a:lnSpc>
                <a:spcPct val="100000"/>
              </a:lnSpc>
              <a:spcBef>
                <a:spcPts val="1000"/>
              </a:spcBef>
              <a:spcAft>
                <a:spcPts val="0"/>
              </a:spcAft>
              <a:buSzPts val="1800"/>
              <a:buNone/>
            </a:pPr>
            <a:r>
              <a:t/>
            </a:r>
            <a:endParaRPr b="1"/>
          </a:p>
          <a:p>
            <a:pPr indent="-228600" lvl="0" marL="228600" rtl="0" algn="l">
              <a:lnSpc>
                <a:spcPct val="100000"/>
              </a:lnSpc>
              <a:spcBef>
                <a:spcPts val="1000"/>
              </a:spcBef>
              <a:spcAft>
                <a:spcPts val="0"/>
              </a:spcAft>
              <a:buSzPts val="1800"/>
              <a:buChar char="●"/>
            </a:pPr>
            <a:r>
              <a:rPr b="1" lang="en-US"/>
              <a:t>■ May be episodic, but course is generally chronic and persistent.</a:t>
            </a:r>
            <a:endParaRPr/>
          </a:p>
          <a:p>
            <a:pPr indent="-114300" lvl="0" marL="228600" rtl="0" algn="l">
              <a:lnSpc>
                <a:spcPct val="100000"/>
              </a:lnSpc>
              <a:spcBef>
                <a:spcPts val="1000"/>
              </a:spcBef>
              <a:spcAft>
                <a:spcPts val="0"/>
              </a:spcAft>
              <a:buSzPts val="1800"/>
              <a:buNone/>
            </a:pPr>
            <a:r>
              <a:t/>
            </a:r>
            <a:endParaRPr b="1"/>
          </a:p>
          <a:p>
            <a:pPr indent="-228600" lvl="0" marL="228600" rtl="0" algn="l">
              <a:lnSpc>
                <a:spcPct val="100000"/>
              </a:lnSpc>
              <a:spcBef>
                <a:spcPts val="1000"/>
              </a:spcBef>
              <a:spcAft>
                <a:spcPts val="0"/>
              </a:spcAft>
              <a:buSzPts val="1800"/>
              <a:buChar char="●"/>
            </a:pPr>
            <a:r>
              <a:rPr b="1" lang="en-US"/>
              <a:t>■ Genetic, perinatal, environmental, and neurobiological factors may play a role in etiology.</a:t>
            </a:r>
            <a:endParaRPr/>
          </a:p>
          <a:p>
            <a:pPr indent="0" lvl="0" marL="0" rtl="0" algn="l">
              <a:lnSpc>
                <a:spcPct val="100000"/>
              </a:lnSpc>
              <a:spcBef>
                <a:spcPts val="1000"/>
              </a:spcBef>
              <a:spcAft>
                <a:spcPts val="0"/>
              </a:spcAft>
              <a:buSzPts val="1800"/>
              <a:buNone/>
            </a:pPr>
            <a:r>
              <a:t/>
            </a:r>
            <a:endParaRPr b="1"/>
          </a:p>
          <a:p>
            <a:pPr indent="-228600" lvl="0" marL="228600" rtl="0" algn="l">
              <a:lnSpc>
                <a:spcPct val="100000"/>
              </a:lnSpc>
              <a:spcBef>
                <a:spcPts val="1000"/>
              </a:spcBef>
              <a:spcAft>
                <a:spcPts val="0"/>
              </a:spcAft>
              <a:buSzPts val="1800"/>
              <a:buChar char="●"/>
            </a:pPr>
            <a:r>
              <a:rPr b="1" lang="en-US"/>
              <a:t>Low levels of </a:t>
            </a:r>
            <a:r>
              <a:rPr b="1" lang="en-US">
                <a:solidFill>
                  <a:srgbClr val="FF0000"/>
                </a:solidFill>
              </a:rPr>
              <a:t>serotonin</a:t>
            </a:r>
            <a:r>
              <a:rPr b="1" lang="en-US"/>
              <a:t> in the CSF have been shown to be associated with impulsiveness and aggression.</a:t>
            </a:r>
            <a:endParaRPr/>
          </a:p>
          <a:p>
            <a:pPr indent="-114300" lvl="0" marL="228600" rtl="0" algn="l">
              <a:lnSpc>
                <a:spcPct val="100000"/>
              </a:lnSpc>
              <a:spcBef>
                <a:spcPts val="1000"/>
              </a:spcBef>
              <a:spcAft>
                <a:spcPts val="1600"/>
              </a:spcAft>
              <a:buSzPts val="1800"/>
              <a:buNone/>
            </a:pPr>
            <a:r>
              <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9"/>
          <p:cNvSpPr txBox="1"/>
          <p:nvPr>
            <p:ph type="title"/>
          </p:nvPr>
        </p:nvSpPr>
        <p:spPr>
          <a:xfrm>
            <a:off x="2231136" y="964692"/>
            <a:ext cx="7729728"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DIFFERENTIAL DIAGNOSIS</a:t>
            </a:r>
            <a:endParaRPr/>
          </a:p>
        </p:txBody>
      </p:sp>
      <p:sp>
        <p:nvSpPr>
          <p:cNvPr id="110" name="Google Shape;110;p9"/>
          <p:cNvSpPr txBox="1"/>
          <p:nvPr>
            <p:ph idx="1" type="body"/>
          </p:nvPr>
        </p:nvSpPr>
        <p:spPr>
          <a:xfrm>
            <a:off x="883784" y="2638044"/>
            <a:ext cx="9992034" cy="4009859"/>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300"/>
              <a:buChar char="●"/>
            </a:pPr>
            <a:r>
              <a:rPr b="1" lang="en-US" sz="2300"/>
              <a:t>Medical: Brain tumors, endocrine disorders, degenerative disorders </a:t>
            </a:r>
            <a:endParaRPr b="1"/>
          </a:p>
          <a:p>
            <a:pPr indent="-228600" lvl="0" marL="228600" rtl="0" algn="l">
              <a:lnSpc>
                <a:spcPct val="100000"/>
              </a:lnSpc>
              <a:spcBef>
                <a:spcPts val="1000"/>
              </a:spcBef>
              <a:spcAft>
                <a:spcPts val="1600"/>
              </a:spcAft>
              <a:buSzPts val="2300"/>
              <a:buChar char="●"/>
            </a:pPr>
            <a:r>
              <a:rPr b="1" lang="en-US" sz="2300"/>
              <a:t>Psychatric : Antisocial personality disorder, Borderline presonality disorder, schizophrenia, substance intoxication</a:t>
            </a:r>
            <a:endParaRPr b="1" sz="23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2022-07-13T11:52:25Z</dcterms:created>
  <dc:creator>odai for computer</dc:creator>
</cp:coreProperties>
</file>