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321" r:id="rId37"/>
    <p:sldId id="322" r:id="rId38"/>
    <p:sldId id="294" r:id="rId39"/>
    <p:sldId id="295" r:id="rId40"/>
    <p:sldId id="296" r:id="rId41"/>
    <p:sldId id="297" r:id="rId42"/>
    <p:sldId id="32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C3375-09BB-4F1B-B160-1969FE47C510}" type="doc">
      <dgm:prSet loTypeId="urn:microsoft.com/office/officeart/2005/8/layout/default#1" loCatId="list" qsTypeId="urn:microsoft.com/office/officeart/2005/8/quickstyle/simple4" qsCatId="simple" csTypeId="urn:microsoft.com/office/officeart/2005/8/colors/colorful2" csCatId="colorful"/>
      <dgm:spPr/>
      <dgm:t>
        <a:bodyPr/>
        <a:lstStyle/>
        <a:p>
          <a:endParaRPr lang="en-US"/>
        </a:p>
      </dgm:t>
    </dgm:pt>
    <dgm:pt modelId="{DF166034-AEA7-4AD8-8E10-2E931F0263B6}">
      <dgm:prSet/>
      <dgm:spPr/>
      <dgm:t>
        <a:bodyPr/>
        <a:lstStyle/>
        <a:p>
          <a:r>
            <a:rPr lang="en-GB"/>
            <a:t>Also known as indigestion , discomfort or pain that occurs in the  upper abdomen , often after eating or drinking .</a:t>
          </a:r>
          <a:endParaRPr lang="en-US"/>
        </a:p>
      </dgm:t>
    </dgm:pt>
    <dgm:pt modelId="{0396DD33-6330-44B1-8339-414A34113B66}" type="parTrans" cxnId="{8750AE12-FB10-41FA-ABE3-6C99DB04F933}">
      <dgm:prSet/>
      <dgm:spPr/>
      <dgm:t>
        <a:bodyPr/>
        <a:lstStyle/>
        <a:p>
          <a:endParaRPr lang="en-US"/>
        </a:p>
      </dgm:t>
    </dgm:pt>
    <dgm:pt modelId="{5138F7A1-B483-479D-9DD2-49C571CC4A22}" type="sibTrans" cxnId="{8750AE12-FB10-41FA-ABE3-6C99DB04F933}">
      <dgm:prSet/>
      <dgm:spPr/>
      <dgm:t>
        <a:bodyPr/>
        <a:lstStyle/>
        <a:p>
          <a:endParaRPr lang="en-US"/>
        </a:p>
      </dgm:t>
    </dgm:pt>
    <dgm:pt modelId="{C9774DCB-0F9B-44B0-B560-28EE8CDE48C8}">
      <dgm:prSet/>
      <dgm:spPr/>
      <dgm:t>
        <a:bodyPr/>
        <a:lstStyle/>
        <a:p>
          <a:r>
            <a:rPr lang="en-GB"/>
            <a:t>This can be associated with any gastrointestinal symptom such as </a:t>
          </a:r>
          <a:endParaRPr lang="en-US"/>
        </a:p>
      </dgm:t>
    </dgm:pt>
    <dgm:pt modelId="{A1F7378B-449E-4ED9-A880-FAFCC154CF7A}" type="parTrans" cxnId="{A36CDAD0-E5D9-4596-9A31-C6E57C13B1BC}">
      <dgm:prSet/>
      <dgm:spPr/>
      <dgm:t>
        <a:bodyPr/>
        <a:lstStyle/>
        <a:p>
          <a:endParaRPr lang="en-US"/>
        </a:p>
      </dgm:t>
    </dgm:pt>
    <dgm:pt modelId="{1D901380-419B-402F-813B-2E30281D368D}" type="sibTrans" cxnId="{A36CDAD0-E5D9-4596-9A31-C6E57C13B1BC}">
      <dgm:prSet/>
      <dgm:spPr/>
      <dgm:t>
        <a:bodyPr/>
        <a:lstStyle/>
        <a:p>
          <a:endParaRPr lang="en-US"/>
        </a:p>
      </dgm:t>
    </dgm:pt>
    <dgm:pt modelId="{56ADB4F0-BD0E-4794-B067-5AE31CC76E22}">
      <dgm:prSet/>
      <dgm:spPr/>
      <dgm:t>
        <a:bodyPr/>
        <a:lstStyle/>
        <a:p>
          <a:r>
            <a:rPr lang="en-GB"/>
            <a:t>(( epigastric fullness, nausea, vomiting, or heartburn)) .</a:t>
          </a:r>
          <a:endParaRPr lang="en-US"/>
        </a:p>
      </dgm:t>
    </dgm:pt>
    <dgm:pt modelId="{27D37A57-E0B0-436A-B851-20E018D7B419}" type="parTrans" cxnId="{0054E2F2-54BB-47AF-ABB7-D24974C34737}">
      <dgm:prSet/>
      <dgm:spPr/>
      <dgm:t>
        <a:bodyPr/>
        <a:lstStyle/>
        <a:p>
          <a:endParaRPr lang="en-US"/>
        </a:p>
      </dgm:t>
    </dgm:pt>
    <dgm:pt modelId="{AB034E06-2A35-48FC-91D4-290F45ABFD64}" type="sibTrans" cxnId="{0054E2F2-54BB-47AF-ABB7-D24974C34737}">
      <dgm:prSet/>
      <dgm:spPr/>
      <dgm:t>
        <a:bodyPr/>
        <a:lstStyle/>
        <a:p>
          <a:endParaRPr lang="en-US"/>
        </a:p>
      </dgm:t>
    </dgm:pt>
    <dgm:pt modelId="{57917B80-B70E-4937-BD2E-A308997E129F}">
      <dgm:prSet/>
      <dgm:spPr/>
      <dgm:t>
        <a:bodyPr/>
        <a:lstStyle/>
        <a:p>
          <a:r>
            <a:rPr lang="en-GB"/>
            <a:t>Patients with dyspepsia have a normal life expectancy, however,</a:t>
          </a:r>
          <a:endParaRPr lang="en-US"/>
        </a:p>
      </dgm:t>
    </dgm:pt>
    <dgm:pt modelId="{9FE1AB00-3028-42F4-8071-00BBE41360DB}" type="parTrans" cxnId="{6CC78F33-A9E3-493F-BE01-F76C811F8DD6}">
      <dgm:prSet/>
      <dgm:spPr/>
      <dgm:t>
        <a:bodyPr/>
        <a:lstStyle/>
        <a:p>
          <a:endParaRPr lang="en-US"/>
        </a:p>
      </dgm:t>
    </dgm:pt>
    <dgm:pt modelId="{47B3BD2D-7F39-468F-AF7D-F477EC5664AC}" type="sibTrans" cxnId="{6CC78F33-A9E3-493F-BE01-F76C811F8DD6}">
      <dgm:prSet/>
      <dgm:spPr/>
      <dgm:t>
        <a:bodyPr/>
        <a:lstStyle/>
        <a:p>
          <a:endParaRPr lang="en-US"/>
        </a:p>
      </dgm:t>
    </dgm:pt>
    <dgm:pt modelId="{EB7A9849-F425-4D59-898C-1396522342FC}">
      <dgm:prSet/>
      <dgm:spPr/>
      <dgm:t>
        <a:bodyPr/>
        <a:lstStyle/>
        <a:p>
          <a:r>
            <a:rPr lang="en-GB"/>
            <a:t>symptoms negatively impact on quality of life and there is a significant economic impact to the health service and society</a:t>
          </a:r>
          <a:endParaRPr lang="en-US"/>
        </a:p>
      </dgm:t>
    </dgm:pt>
    <dgm:pt modelId="{D9C5DC48-2000-4DBD-B87F-928CC085BCC1}" type="parTrans" cxnId="{63070E49-1BC4-49A8-8FBC-3FF87912A09B}">
      <dgm:prSet/>
      <dgm:spPr/>
      <dgm:t>
        <a:bodyPr/>
        <a:lstStyle/>
        <a:p>
          <a:endParaRPr lang="en-US"/>
        </a:p>
      </dgm:t>
    </dgm:pt>
    <dgm:pt modelId="{7AB22FD7-5EAE-4479-88B3-384675FD7C31}" type="sibTrans" cxnId="{63070E49-1BC4-49A8-8FBC-3FF87912A09B}">
      <dgm:prSet/>
      <dgm:spPr/>
      <dgm:t>
        <a:bodyPr/>
        <a:lstStyle/>
        <a:p>
          <a:endParaRPr lang="en-US"/>
        </a:p>
      </dgm:t>
    </dgm:pt>
    <dgm:pt modelId="{3518F954-7200-A945-BC41-786884ADC57D}" type="pres">
      <dgm:prSet presAssocID="{4A6C3375-09BB-4F1B-B160-1969FE47C510}" presName="diagram" presStyleCnt="0">
        <dgm:presLayoutVars>
          <dgm:dir/>
          <dgm:resizeHandles val="exact"/>
        </dgm:presLayoutVars>
      </dgm:prSet>
      <dgm:spPr/>
      <dgm:t>
        <a:bodyPr/>
        <a:lstStyle/>
        <a:p>
          <a:endParaRPr lang="en-US"/>
        </a:p>
      </dgm:t>
    </dgm:pt>
    <dgm:pt modelId="{BBA47B48-3BA9-9F4F-B2F1-65D3986E57DB}" type="pres">
      <dgm:prSet presAssocID="{DF166034-AEA7-4AD8-8E10-2E931F0263B6}" presName="node" presStyleLbl="node1" presStyleIdx="0" presStyleCnt="5">
        <dgm:presLayoutVars>
          <dgm:bulletEnabled val="1"/>
        </dgm:presLayoutVars>
      </dgm:prSet>
      <dgm:spPr/>
      <dgm:t>
        <a:bodyPr/>
        <a:lstStyle/>
        <a:p>
          <a:endParaRPr lang="en-US"/>
        </a:p>
      </dgm:t>
    </dgm:pt>
    <dgm:pt modelId="{0B606005-3AFE-604F-AA97-4A56E1BB83C4}" type="pres">
      <dgm:prSet presAssocID="{5138F7A1-B483-479D-9DD2-49C571CC4A22}" presName="sibTrans" presStyleCnt="0"/>
      <dgm:spPr/>
    </dgm:pt>
    <dgm:pt modelId="{6E6BD47E-E3A6-2440-80D2-4F0E1D11505E}" type="pres">
      <dgm:prSet presAssocID="{C9774DCB-0F9B-44B0-B560-28EE8CDE48C8}" presName="node" presStyleLbl="node1" presStyleIdx="1" presStyleCnt="5">
        <dgm:presLayoutVars>
          <dgm:bulletEnabled val="1"/>
        </dgm:presLayoutVars>
      </dgm:prSet>
      <dgm:spPr/>
      <dgm:t>
        <a:bodyPr/>
        <a:lstStyle/>
        <a:p>
          <a:endParaRPr lang="en-US"/>
        </a:p>
      </dgm:t>
    </dgm:pt>
    <dgm:pt modelId="{256E46C8-77B2-3D45-90FE-CCACC9540EBB}" type="pres">
      <dgm:prSet presAssocID="{1D901380-419B-402F-813B-2E30281D368D}" presName="sibTrans" presStyleCnt="0"/>
      <dgm:spPr/>
    </dgm:pt>
    <dgm:pt modelId="{3FED9C9F-4164-A747-B61B-7B1E1B751E70}" type="pres">
      <dgm:prSet presAssocID="{56ADB4F0-BD0E-4794-B067-5AE31CC76E22}" presName="node" presStyleLbl="node1" presStyleIdx="2" presStyleCnt="5">
        <dgm:presLayoutVars>
          <dgm:bulletEnabled val="1"/>
        </dgm:presLayoutVars>
      </dgm:prSet>
      <dgm:spPr/>
      <dgm:t>
        <a:bodyPr/>
        <a:lstStyle/>
        <a:p>
          <a:endParaRPr lang="en-US"/>
        </a:p>
      </dgm:t>
    </dgm:pt>
    <dgm:pt modelId="{4617BFFC-DA1B-4446-907E-0674576C5523}" type="pres">
      <dgm:prSet presAssocID="{AB034E06-2A35-48FC-91D4-290F45ABFD64}" presName="sibTrans" presStyleCnt="0"/>
      <dgm:spPr/>
    </dgm:pt>
    <dgm:pt modelId="{39D44B8A-2425-EA41-9F99-F9C576B70273}" type="pres">
      <dgm:prSet presAssocID="{57917B80-B70E-4937-BD2E-A308997E129F}" presName="node" presStyleLbl="node1" presStyleIdx="3" presStyleCnt="5">
        <dgm:presLayoutVars>
          <dgm:bulletEnabled val="1"/>
        </dgm:presLayoutVars>
      </dgm:prSet>
      <dgm:spPr/>
      <dgm:t>
        <a:bodyPr/>
        <a:lstStyle/>
        <a:p>
          <a:endParaRPr lang="en-US"/>
        </a:p>
      </dgm:t>
    </dgm:pt>
    <dgm:pt modelId="{7D8D5F30-3E65-5845-9425-092FC1CD3FF9}" type="pres">
      <dgm:prSet presAssocID="{47B3BD2D-7F39-468F-AF7D-F477EC5664AC}" presName="sibTrans" presStyleCnt="0"/>
      <dgm:spPr/>
    </dgm:pt>
    <dgm:pt modelId="{9AEB5EB4-EBAC-D941-8CFA-EA2D634863AC}" type="pres">
      <dgm:prSet presAssocID="{EB7A9849-F425-4D59-898C-1396522342FC}" presName="node" presStyleLbl="node1" presStyleIdx="4" presStyleCnt="5">
        <dgm:presLayoutVars>
          <dgm:bulletEnabled val="1"/>
        </dgm:presLayoutVars>
      </dgm:prSet>
      <dgm:spPr/>
      <dgm:t>
        <a:bodyPr/>
        <a:lstStyle/>
        <a:p>
          <a:endParaRPr lang="en-US"/>
        </a:p>
      </dgm:t>
    </dgm:pt>
  </dgm:ptLst>
  <dgm:cxnLst>
    <dgm:cxn modelId="{BA969F5B-F6E1-A04A-ADCC-031495708AED}" type="presOf" srcId="{DF166034-AEA7-4AD8-8E10-2E931F0263B6}" destId="{BBA47B48-3BA9-9F4F-B2F1-65D3986E57DB}" srcOrd="0" destOrd="0" presId="urn:microsoft.com/office/officeart/2005/8/layout/default#1"/>
    <dgm:cxn modelId="{EAECCA5C-EECD-1F4A-9348-7E0F0CEB1FC1}" type="presOf" srcId="{4A6C3375-09BB-4F1B-B160-1969FE47C510}" destId="{3518F954-7200-A945-BC41-786884ADC57D}" srcOrd="0" destOrd="0" presId="urn:microsoft.com/office/officeart/2005/8/layout/default#1"/>
    <dgm:cxn modelId="{63070E49-1BC4-49A8-8FBC-3FF87912A09B}" srcId="{4A6C3375-09BB-4F1B-B160-1969FE47C510}" destId="{EB7A9849-F425-4D59-898C-1396522342FC}" srcOrd="4" destOrd="0" parTransId="{D9C5DC48-2000-4DBD-B87F-928CC085BCC1}" sibTransId="{7AB22FD7-5EAE-4479-88B3-384675FD7C31}"/>
    <dgm:cxn modelId="{A36CDAD0-E5D9-4596-9A31-C6E57C13B1BC}" srcId="{4A6C3375-09BB-4F1B-B160-1969FE47C510}" destId="{C9774DCB-0F9B-44B0-B560-28EE8CDE48C8}" srcOrd="1" destOrd="0" parTransId="{A1F7378B-449E-4ED9-A880-FAFCC154CF7A}" sibTransId="{1D901380-419B-402F-813B-2E30281D368D}"/>
    <dgm:cxn modelId="{8750AE12-FB10-41FA-ABE3-6C99DB04F933}" srcId="{4A6C3375-09BB-4F1B-B160-1969FE47C510}" destId="{DF166034-AEA7-4AD8-8E10-2E931F0263B6}" srcOrd="0" destOrd="0" parTransId="{0396DD33-6330-44B1-8339-414A34113B66}" sibTransId="{5138F7A1-B483-479D-9DD2-49C571CC4A22}"/>
    <dgm:cxn modelId="{1ECFD0F4-97F4-864E-86BC-209CB2CD0641}" type="presOf" srcId="{57917B80-B70E-4937-BD2E-A308997E129F}" destId="{39D44B8A-2425-EA41-9F99-F9C576B70273}" srcOrd="0" destOrd="0" presId="urn:microsoft.com/office/officeart/2005/8/layout/default#1"/>
    <dgm:cxn modelId="{4F6A7C68-FF0B-AA4E-A35D-56025C6EE930}" type="presOf" srcId="{EB7A9849-F425-4D59-898C-1396522342FC}" destId="{9AEB5EB4-EBAC-D941-8CFA-EA2D634863AC}" srcOrd="0" destOrd="0" presId="urn:microsoft.com/office/officeart/2005/8/layout/default#1"/>
    <dgm:cxn modelId="{0FA20800-6F71-9F46-A07A-3E7394927FC4}" type="presOf" srcId="{C9774DCB-0F9B-44B0-B560-28EE8CDE48C8}" destId="{6E6BD47E-E3A6-2440-80D2-4F0E1D11505E}" srcOrd="0" destOrd="0" presId="urn:microsoft.com/office/officeart/2005/8/layout/default#1"/>
    <dgm:cxn modelId="{0054E2F2-54BB-47AF-ABB7-D24974C34737}" srcId="{4A6C3375-09BB-4F1B-B160-1969FE47C510}" destId="{56ADB4F0-BD0E-4794-B067-5AE31CC76E22}" srcOrd="2" destOrd="0" parTransId="{27D37A57-E0B0-436A-B851-20E018D7B419}" sibTransId="{AB034E06-2A35-48FC-91D4-290F45ABFD64}"/>
    <dgm:cxn modelId="{6CC78F33-A9E3-493F-BE01-F76C811F8DD6}" srcId="{4A6C3375-09BB-4F1B-B160-1969FE47C510}" destId="{57917B80-B70E-4937-BD2E-A308997E129F}" srcOrd="3" destOrd="0" parTransId="{9FE1AB00-3028-42F4-8071-00BBE41360DB}" sibTransId="{47B3BD2D-7F39-468F-AF7D-F477EC5664AC}"/>
    <dgm:cxn modelId="{59640AC9-22DF-6149-B55D-D6E94BD9F8CC}" type="presOf" srcId="{56ADB4F0-BD0E-4794-B067-5AE31CC76E22}" destId="{3FED9C9F-4164-A747-B61B-7B1E1B751E70}" srcOrd="0" destOrd="0" presId="urn:microsoft.com/office/officeart/2005/8/layout/default#1"/>
    <dgm:cxn modelId="{02A00BD8-23BC-4B4D-8943-85C2FFB5634A}" type="presParOf" srcId="{3518F954-7200-A945-BC41-786884ADC57D}" destId="{BBA47B48-3BA9-9F4F-B2F1-65D3986E57DB}" srcOrd="0" destOrd="0" presId="urn:microsoft.com/office/officeart/2005/8/layout/default#1"/>
    <dgm:cxn modelId="{55EA80B0-FD08-C646-9C1A-476CB1C861F5}" type="presParOf" srcId="{3518F954-7200-A945-BC41-786884ADC57D}" destId="{0B606005-3AFE-604F-AA97-4A56E1BB83C4}" srcOrd="1" destOrd="0" presId="urn:microsoft.com/office/officeart/2005/8/layout/default#1"/>
    <dgm:cxn modelId="{36F4AA8E-3506-854C-BA16-EA69015FEBF6}" type="presParOf" srcId="{3518F954-7200-A945-BC41-786884ADC57D}" destId="{6E6BD47E-E3A6-2440-80D2-4F0E1D11505E}" srcOrd="2" destOrd="0" presId="urn:microsoft.com/office/officeart/2005/8/layout/default#1"/>
    <dgm:cxn modelId="{65EBB95E-5746-164A-B71A-E769AFA2DBB5}" type="presParOf" srcId="{3518F954-7200-A945-BC41-786884ADC57D}" destId="{256E46C8-77B2-3D45-90FE-CCACC9540EBB}" srcOrd="3" destOrd="0" presId="urn:microsoft.com/office/officeart/2005/8/layout/default#1"/>
    <dgm:cxn modelId="{3FD789C7-901D-9C42-8291-9A05BCE6DC43}" type="presParOf" srcId="{3518F954-7200-A945-BC41-786884ADC57D}" destId="{3FED9C9F-4164-A747-B61B-7B1E1B751E70}" srcOrd="4" destOrd="0" presId="urn:microsoft.com/office/officeart/2005/8/layout/default#1"/>
    <dgm:cxn modelId="{5E9553A5-0B52-5349-B5F9-4EF7C5610D52}" type="presParOf" srcId="{3518F954-7200-A945-BC41-786884ADC57D}" destId="{4617BFFC-DA1B-4446-907E-0674576C5523}" srcOrd="5" destOrd="0" presId="urn:microsoft.com/office/officeart/2005/8/layout/default#1"/>
    <dgm:cxn modelId="{4B56B208-2778-4349-B2AB-7A3823195435}" type="presParOf" srcId="{3518F954-7200-A945-BC41-786884ADC57D}" destId="{39D44B8A-2425-EA41-9F99-F9C576B70273}" srcOrd="6" destOrd="0" presId="urn:microsoft.com/office/officeart/2005/8/layout/default#1"/>
    <dgm:cxn modelId="{4D3B77E4-66D1-344F-9EB2-B70852ABCF24}" type="presParOf" srcId="{3518F954-7200-A945-BC41-786884ADC57D}" destId="{7D8D5F30-3E65-5845-9425-092FC1CD3FF9}" srcOrd="7" destOrd="0" presId="urn:microsoft.com/office/officeart/2005/8/layout/default#1"/>
    <dgm:cxn modelId="{A50D310A-FBD6-8B4E-B94A-CD727ED4EB6A}" type="presParOf" srcId="{3518F954-7200-A945-BC41-786884ADC57D}" destId="{9AEB5EB4-EBAC-D941-8CFA-EA2D634863AC}"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A061D-E912-4A66-AD3A-F88E59ACFDD7}" type="doc">
      <dgm:prSet loTypeId="urn:microsoft.com/office/officeart/2005/8/layout/vList2" loCatId="list" qsTypeId="urn:microsoft.com/office/officeart/2005/8/quickstyle/simple4" qsCatId="simple" csTypeId="urn:microsoft.com/office/officeart/2005/8/colors/colorful1#2" csCatId="colorful"/>
      <dgm:spPr/>
      <dgm:t>
        <a:bodyPr/>
        <a:lstStyle/>
        <a:p>
          <a:endParaRPr lang="en-US"/>
        </a:p>
      </dgm:t>
    </dgm:pt>
    <dgm:pt modelId="{ABA23105-F492-4930-82F2-F657C4CD7030}">
      <dgm:prSet/>
      <dgm:spPr/>
      <dgm:t>
        <a:bodyPr/>
        <a:lstStyle/>
        <a:p>
          <a:r>
            <a:rPr lang="en-GB"/>
            <a:t>* 20% of the population has symptoms of dyspepsia globally.</a:t>
          </a:r>
          <a:endParaRPr lang="en-US"/>
        </a:p>
      </dgm:t>
    </dgm:pt>
    <dgm:pt modelId="{5B5D0502-30C7-4E7C-85B1-A28698B6CB20}" type="parTrans" cxnId="{32546428-1A11-43B6-942B-7522B38430A1}">
      <dgm:prSet/>
      <dgm:spPr/>
      <dgm:t>
        <a:bodyPr/>
        <a:lstStyle/>
        <a:p>
          <a:endParaRPr lang="en-US"/>
        </a:p>
      </dgm:t>
    </dgm:pt>
    <dgm:pt modelId="{22C6A1D2-5873-423C-BA20-9A3A54A0F24B}" type="sibTrans" cxnId="{32546428-1A11-43B6-942B-7522B38430A1}">
      <dgm:prSet/>
      <dgm:spPr/>
      <dgm:t>
        <a:bodyPr/>
        <a:lstStyle/>
        <a:p>
          <a:endParaRPr lang="en-US"/>
        </a:p>
      </dgm:t>
    </dgm:pt>
    <dgm:pt modelId="{655CAF52-BA09-498E-97A1-D7B822FDC8F2}">
      <dgm:prSet/>
      <dgm:spPr/>
      <dgm:t>
        <a:bodyPr/>
        <a:lstStyle/>
        <a:p>
          <a:r>
            <a:rPr lang="en-GB"/>
            <a:t>* D</a:t>
          </a:r>
          <a:r>
            <a:rPr lang="af-ZA"/>
            <a:t>yspepsia is more common in </a:t>
          </a:r>
          <a:endParaRPr lang="en-US"/>
        </a:p>
      </dgm:t>
    </dgm:pt>
    <dgm:pt modelId="{7F64D669-8516-4DC9-A2F4-01184270953F}" type="parTrans" cxnId="{88D9697E-3D72-4F80-835E-CB4F379652BA}">
      <dgm:prSet/>
      <dgm:spPr/>
      <dgm:t>
        <a:bodyPr/>
        <a:lstStyle/>
        <a:p>
          <a:endParaRPr lang="en-US"/>
        </a:p>
      </dgm:t>
    </dgm:pt>
    <dgm:pt modelId="{A36B751D-ECF8-49A9-94C9-CF827312C15A}" type="sibTrans" cxnId="{88D9697E-3D72-4F80-835E-CB4F379652BA}">
      <dgm:prSet/>
      <dgm:spPr/>
      <dgm:t>
        <a:bodyPr/>
        <a:lstStyle/>
        <a:p>
          <a:endParaRPr lang="en-US"/>
        </a:p>
      </dgm:t>
    </dgm:pt>
    <dgm:pt modelId="{9783F719-C77C-449E-9776-E7AD05781112}">
      <dgm:prSet/>
      <dgm:spPr/>
      <dgm:t>
        <a:bodyPr/>
        <a:lstStyle/>
        <a:p>
          <a:r>
            <a:rPr lang="en-GB"/>
            <a:t>1/ </a:t>
          </a:r>
          <a:r>
            <a:rPr lang="af-ZA"/>
            <a:t>women</a:t>
          </a:r>
          <a:endParaRPr lang="en-US"/>
        </a:p>
      </dgm:t>
    </dgm:pt>
    <dgm:pt modelId="{A315087F-51BA-40F8-9AEF-B4B8AED55F3B}" type="parTrans" cxnId="{AC1FC3AB-7358-4048-A27B-3E6FD56872D4}">
      <dgm:prSet/>
      <dgm:spPr/>
      <dgm:t>
        <a:bodyPr/>
        <a:lstStyle/>
        <a:p>
          <a:endParaRPr lang="en-US"/>
        </a:p>
      </dgm:t>
    </dgm:pt>
    <dgm:pt modelId="{B92D3E6B-874D-44CA-ACB0-6CCF4CA9EB74}" type="sibTrans" cxnId="{AC1FC3AB-7358-4048-A27B-3E6FD56872D4}">
      <dgm:prSet/>
      <dgm:spPr/>
      <dgm:t>
        <a:bodyPr/>
        <a:lstStyle/>
        <a:p>
          <a:endParaRPr lang="en-US"/>
        </a:p>
      </dgm:t>
    </dgm:pt>
    <dgm:pt modelId="{4309A8B9-D20A-4646-A85F-DEFFDDB85181}">
      <dgm:prSet/>
      <dgm:spPr/>
      <dgm:t>
        <a:bodyPr/>
        <a:lstStyle/>
        <a:p>
          <a:r>
            <a:rPr lang="en-GB"/>
            <a:t>2/ </a:t>
          </a:r>
          <a:r>
            <a:rPr lang="af-ZA"/>
            <a:t>smokers</a:t>
          </a:r>
          <a:endParaRPr lang="en-US"/>
        </a:p>
      </dgm:t>
    </dgm:pt>
    <dgm:pt modelId="{31B1A152-C86C-47F4-9497-04479ECE263F}" type="parTrans" cxnId="{11923545-58F4-4CF2-AB43-CC95B668D9DF}">
      <dgm:prSet/>
      <dgm:spPr/>
      <dgm:t>
        <a:bodyPr/>
        <a:lstStyle/>
        <a:p>
          <a:endParaRPr lang="en-US"/>
        </a:p>
      </dgm:t>
    </dgm:pt>
    <dgm:pt modelId="{2B89AE1D-BE34-47BE-8B26-731F83616525}" type="sibTrans" cxnId="{11923545-58F4-4CF2-AB43-CC95B668D9DF}">
      <dgm:prSet/>
      <dgm:spPr/>
      <dgm:t>
        <a:bodyPr/>
        <a:lstStyle/>
        <a:p>
          <a:endParaRPr lang="en-US"/>
        </a:p>
      </dgm:t>
    </dgm:pt>
    <dgm:pt modelId="{64564016-BF53-4081-A3FD-B52977C93F45}">
      <dgm:prSet/>
      <dgm:spPr/>
      <dgm:t>
        <a:bodyPr/>
        <a:lstStyle/>
        <a:p>
          <a:r>
            <a:rPr lang="en-GB"/>
            <a:t>3/</a:t>
          </a:r>
          <a:r>
            <a:rPr lang="af-ZA"/>
            <a:t> taking non-steroidal anti-inflammatory drugs.</a:t>
          </a:r>
          <a:endParaRPr lang="en-US"/>
        </a:p>
      </dgm:t>
    </dgm:pt>
    <dgm:pt modelId="{F84B5468-6CCA-4C7F-A973-8436B38B0BAC}" type="parTrans" cxnId="{5CA6E54D-C482-47B1-B77F-82EF33BF9B44}">
      <dgm:prSet/>
      <dgm:spPr/>
      <dgm:t>
        <a:bodyPr/>
        <a:lstStyle/>
        <a:p>
          <a:endParaRPr lang="en-US"/>
        </a:p>
      </dgm:t>
    </dgm:pt>
    <dgm:pt modelId="{407B6552-7DB4-42FE-884D-46EC01A6F01B}" type="sibTrans" cxnId="{5CA6E54D-C482-47B1-B77F-82EF33BF9B44}">
      <dgm:prSet/>
      <dgm:spPr/>
      <dgm:t>
        <a:bodyPr/>
        <a:lstStyle/>
        <a:p>
          <a:endParaRPr lang="en-US"/>
        </a:p>
      </dgm:t>
    </dgm:pt>
    <dgm:pt modelId="{3BDC79BA-EE9D-3742-801B-C38D49A69002}" type="pres">
      <dgm:prSet presAssocID="{1D4A061D-E912-4A66-AD3A-F88E59ACFDD7}" presName="linear" presStyleCnt="0">
        <dgm:presLayoutVars>
          <dgm:animLvl val="lvl"/>
          <dgm:resizeHandles val="exact"/>
        </dgm:presLayoutVars>
      </dgm:prSet>
      <dgm:spPr/>
      <dgm:t>
        <a:bodyPr/>
        <a:lstStyle/>
        <a:p>
          <a:endParaRPr lang="en-US"/>
        </a:p>
      </dgm:t>
    </dgm:pt>
    <dgm:pt modelId="{E929AC70-042A-C94C-9BBD-A4A4E6AA916F}" type="pres">
      <dgm:prSet presAssocID="{ABA23105-F492-4930-82F2-F657C4CD7030}" presName="parentText" presStyleLbl="node1" presStyleIdx="0" presStyleCnt="5">
        <dgm:presLayoutVars>
          <dgm:chMax val="0"/>
          <dgm:bulletEnabled val="1"/>
        </dgm:presLayoutVars>
      </dgm:prSet>
      <dgm:spPr/>
      <dgm:t>
        <a:bodyPr/>
        <a:lstStyle/>
        <a:p>
          <a:endParaRPr lang="en-US"/>
        </a:p>
      </dgm:t>
    </dgm:pt>
    <dgm:pt modelId="{A6D65E9B-EE62-8048-8B07-B5AA4B915108}" type="pres">
      <dgm:prSet presAssocID="{22C6A1D2-5873-423C-BA20-9A3A54A0F24B}" presName="spacer" presStyleCnt="0"/>
      <dgm:spPr/>
    </dgm:pt>
    <dgm:pt modelId="{938223D2-FA0B-834B-BEBC-B262EF34AF94}" type="pres">
      <dgm:prSet presAssocID="{655CAF52-BA09-498E-97A1-D7B822FDC8F2}" presName="parentText" presStyleLbl="node1" presStyleIdx="1" presStyleCnt="5">
        <dgm:presLayoutVars>
          <dgm:chMax val="0"/>
          <dgm:bulletEnabled val="1"/>
        </dgm:presLayoutVars>
      </dgm:prSet>
      <dgm:spPr/>
      <dgm:t>
        <a:bodyPr/>
        <a:lstStyle/>
        <a:p>
          <a:endParaRPr lang="en-US"/>
        </a:p>
      </dgm:t>
    </dgm:pt>
    <dgm:pt modelId="{151DF7BE-A7AC-344D-9098-CE841D5EE3E7}" type="pres">
      <dgm:prSet presAssocID="{A36B751D-ECF8-49A9-94C9-CF827312C15A}" presName="spacer" presStyleCnt="0"/>
      <dgm:spPr/>
    </dgm:pt>
    <dgm:pt modelId="{185D0F19-A4DD-B14E-9661-68453211D05E}" type="pres">
      <dgm:prSet presAssocID="{9783F719-C77C-449E-9776-E7AD05781112}" presName="parentText" presStyleLbl="node1" presStyleIdx="2" presStyleCnt="5">
        <dgm:presLayoutVars>
          <dgm:chMax val="0"/>
          <dgm:bulletEnabled val="1"/>
        </dgm:presLayoutVars>
      </dgm:prSet>
      <dgm:spPr/>
      <dgm:t>
        <a:bodyPr/>
        <a:lstStyle/>
        <a:p>
          <a:endParaRPr lang="en-US"/>
        </a:p>
      </dgm:t>
    </dgm:pt>
    <dgm:pt modelId="{174F36B4-95AA-244D-BC8E-73A6060E7379}" type="pres">
      <dgm:prSet presAssocID="{B92D3E6B-874D-44CA-ACB0-6CCF4CA9EB74}" presName="spacer" presStyleCnt="0"/>
      <dgm:spPr/>
    </dgm:pt>
    <dgm:pt modelId="{1678DDE7-7B68-7F4B-8C1A-E0A4E38AF91D}" type="pres">
      <dgm:prSet presAssocID="{4309A8B9-D20A-4646-A85F-DEFFDDB85181}" presName="parentText" presStyleLbl="node1" presStyleIdx="3" presStyleCnt="5">
        <dgm:presLayoutVars>
          <dgm:chMax val="0"/>
          <dgm:bulletEnabled val="1"/>
        </dgm:presLayoutVars>
      </dgm:prSet>
      <dgm:spPr/>
      <dgm:t>
        <a:bodyPr/>
        <a:lstStyle/>
        <a:p>
          <a:endParaRPr lang="en-US"/>
        </a:p>
      </dgm:t>
    </dgm:pt>
    <dgm:pt modelId="{BE56FC0C-682F-264F-B9EC-BDFBC2A45BE6}" type="pres">
      <dgm:prSet presAssocID="{2B89AE1D-BE34-47BE-8B26-731F83616525}" presName="spacer" presStyleCnt="0"/>
      <dgm:spPr/>
    </dgm:pt>
    <dgm:pt modelId="{52DE7ACF-51FA-1640-897F-D5B2568FF947}" type="pres">
      <dgm:prSet presAssocID="{64564016-BF53-4081-A3FD-B52977C93F45}" presName="parentText" presStyleLbl="node1" presStyleIdx="4" presStyleCnt="5">
        <dgm:presLayoutVars>
          <dgm:chMax val="0"/>
          <dgm:bulletEnabled val="1"/>
        </dgm:presLayoutVars>
      </dgm:prSet>
      <dgm:spPr/>
      <dgm:t>
        <a:bodyPr/>
        <a:lstStyle/>
        <a:p>
          <a:endParaRPr lang="en-US"/>
        </a:p>
      </dgm:t>
    </dgm:pt>
  </dgm:ptLst>
  <dgm:cxnLst>
    <dgm:cxn modelId="{48F55BD2-1686-2D46-88E7-B974F5BDB053}" type="presOf" srcId="{4309A8B9-D20A-4646-A85F-DEFFDDB85181}" destId="{1678DDE7-7B68-7F4B-8C1A-E0A4E38AF91D}" srcOrd="0" destOrd="0" presId="urn:microsoft.com/office/officeart/2005/8/layout/vList2"/>
    <dgm:cxn modelId="{1657FD51-6C3B-214B-87C5-CAB4CA035DA7}" type="presOf" srcId="{ABA23105-F492-4930-82F2-F657C4CD7030}" destId="{E929AC70-042A-C94C-9BBD-A4A4E6AA916F}" srcOrd="0" destOrd="0" presId="urn:microsoft.com/office/officeart/2005/8/layout/vList2"/>
    <dgm:cxn modelId="{7166A00F-01D3-844F-AA16-AA2BFE935D4B}" type="presOf" srcId="{9783F719-C77C-449E-9776-E7AD05781112}" destId="{185D0F19-A4DD-B14E-9661-68453211D05E}" srcOrd="0" destOrd="0" presId="urn:microsoft.com/office/officeart/2005/8/layout/vList2"/>
    <dgm:cxn modelId="{5CA6E54D-C482-47B1-B77F-82EF33BF9B44}" srcId="{1D4A061D-E912-4A66-AD3A-F88E59ACFDD7}" destId="{64564016-BF53-4081-A3FD-B52977C93F45}" srcOrd="4" destOrd="0" parTransId="{F84B5468-6CCA-4C7F-A973-8436B38B0BAC}" sibTransId="{407B6552-7DB4-42FE-884D-46EC01A6F01B}"/>
    <dgm:cxn modelId="{C5FA9780-10C4-6749-B728-978DF24040C4}" type="presOf" srcId="{655CAF52-BA09-498E-97A1-D7B822FDC8F2}" destId="{938223D2-FA0B-834B-BEBC-B262EF34AF94}" srcOrd="0" destOrd="0" presId="urn:microsoft.com/office/officeart/2005/8/layout/vList2"/>
    <dgm:cxn modelId="{11923545-58F4-4CF2-AB43-CC95B668D9DF}" srcId="{1D4A061D-E912-4A66-AD3A-F88E59ACFDD7}" destId="{4309A8B9-D20A-4646-A85F-DEFFDDB85181}" srcOrd="3" destOrd="0" parTransId="{31B1A152-C86C-47F4-9497-04479ECE263F}" sibTransId="{2B89AE1D-BE34-47BE-8B26-731F83616525}"/>
    <dgm:cxn modelId="{32546428-1A11-43B6-942B-7522B38430A1}" srcId="{1D4A061D-E912-4A66-AD3A-F88E59ACFDD7}" destId="{ABA23105-F492-4930-82F2-F657C4CD7030}" srcOrd="0" destOrd="0" parTransId="{5B5D0502-30C7-4E7C-85B1-A28698B6CB20}" sibTransId="{22C6A1D2-5873-423C-BA20-9A3A54A0F24B}"/>
    <dgm:cxn modelId="{AC1FC3AB-7358-4048-A27B-3E6FD56872D4}" srcId="{1D4A061D-E912-4A66-AD3A-F88E59ACFDD7}" destId="{9783F719-C77C-449E-9776-E7AD05781112}" srcOrd="2" destOrd="0" parTransId="{A315087F-51BA-40F8-9AEF-B4B8AED55F3B}" sibTransId="{B92D3E6B-874D-44CA-ACB0-6CCF4CA9EB74}"/>
    <dgm:cxn modelId="{BA9FAC72-7E65-9840-889B-19F61F57D332}" type="presOf" srcId="{1D4A061D-E912-4A66-AD3A-F88E59ACFDD7}" destId="{3BDC79BA-EE9D-3742-801B-C38D49A69002}" srcOrd="0" destOrd="0" presId="urn:microsoft.com/office/officeart/2005/8/layout/vList2"/>
    <dgm:cxn modelId="{88D9697E-3D72-4F80-835E-CB4F379652BA}" srcId="{1D4A061D-E912-4A66-AD3A-F88E59ACFDD7}" destId="{655CAF52-BA09-498E-97A1-D7B822FDC8F2}" srcOrd="1" destOrd="0" parTransId="{7F64D669-8516-4DC9-A2F4-01184270953F}" sibTransId="{A36B751D-ECF8-49A9-94C9-CF827312C15A}"/>
    <dgm:cxn modelId="{403CFE03-3D94-9E44-867B-968BB838DB39}" type="presOf" srcId="{64564016-BF53-4081-A3FD-B52977C93F45}" destId="{52DE7ACF-51FA-1640-897F-D5B2568FF947}" srcOrd="0" destOrd="0" presId="urn:microsoft.com/office/officeart/2005/8/layout/vList2"/>
    <dgm:cxn modelId="{72E66E92-E9E7-144C-B61A-497FB2B12CF9}" type="presParOf" srcId="{3BDC79BA-EE9D-3742-801B-C38D49A69002}" destId="{E929AC70-042A-C94C-9BBD-A4A4E6AA916F}" srcOrd="0" destOrd="0" presId="urn:microsoft.com/office/officeart/2005/8/layout/vList2"/>
    <dgm:cxn modelId="{2915B933-5124-A645-B1F5-0568DEC0CF18}" type="presParOf" srcId="{3BDC79BA-EE9D-3742-801B-C38D49A69002}" destId="{A6D65E9B-EE62-8048-8B07-B5AA4B915108}" srcOrd="1" destOrd="0" presId="urn:microsoft.com/office/officeart/2005/8/layout/vList2"/>
    <dgm:cxn modelId="{13BD03B4-FA1E-AE46-92A6-4C2085AE4538}" type="presParOf" srcId="{3BDC79BA-EE9D-3742-801B-C38D49A69002}" destId="{938223D2-FA0B-834B-BEBC-B262EF34AF94}" srcOrd="2" destOrd="0" presId="urn:microsoft.com/office/officeart/2005/8/layout/vList2"/>
    <dgm:cxn modelId="{509A991A-7164-9B43-9178-39AD4E6EB4FB}" type="presParOf" srcId="{3BDC79BA-EE9D-3742-801B-C38D49A69002}" destId="{151DF7BE-A7AC-344D-9098-CE841D5EE3E7}" srcOrd="3" destOrd="0" presId="urn:microsoft.com/office/officeart/2005/8/layout/vList2"/>
    <dgm:cxn modelId="{B574EB20-9F97-CC4B-B5E6-7A82880B40AE}" type="presParOf" srcId="{3BDC79BA-EE9D-3742-801B-C38D49A69002}" destId="{185D0F19-A4DD-B14E-9661-68453211D05E}" srcOrd="4" destOrd="0" presId="urn:microsoft.com/office/officeart/2005/8/layout/vList2"/>
    <dgm:cxn modelId="{06947AE8-7A04-F04A-AA3C-068B7A244221}" type="presParOf" srcId="{3BDC79BA-EE9D-3742-801B-C38D49A69002}" destId="{174F36B4-95AA-244D-BC8E-73A6060E7379}" srcOrd="5" destOrd="0" presId="urn:microsoft.com/office/officeart/2005/8/layout/vList2"/>
    <dgm:cxn modelId="{26F889D6-A07E-1D4D-BEC0-A4C619834F89}" type="presParOf" srcId="{3BDC79BA-EE9D-3742-801B-C38D49A69002}" destId="{1678DDE7-7B68-7F4B-8C1A-E0A4E38AF91D}" srcOrd="6" destOrd="0" presId="urn:microsoft.com/office/officeart/2005/8/layout/vList2"/>
    <dgm:cxn modelId="{D60276CE-1629-9C41-810D-602E8B3D2BD8}" type="presParOf" srcId="{3BDC79BA-EE9D-3742-801B-C38D49A69002}" destId="{BE56FC0C-682F-264F-B9EC-BDFBC2A45BE6}" srcOrd="7" destOrd="0" presId="urn:microsoft.com/office/officeart/2005/8/layout/vList2"/>
    <dgm:cxn modelId="{CF7D64E9-D859-8145-A529-DFB240408A97}" type="presParOf" srcId="{3BDC79BA-EE9D-3742-801B-C38D49A69002}" destId="{52DE7ACF-51FA-1640-897F-D5B2568FF94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25AAB6-973D-4494-A750-B05EE8AD353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C16221D-92C0-4B03-A5E9-5134A8BE5649}">
      <dgm:prSet/>
      <dgm:spPr/>
      <dgm:t>
        <a:bodyPr/>
        <a:lstStyle/>
        <a:p>
          <a:r>
            <a:rPr lang="en-GB"/>
            <a:t>* </a:t>
          </a:r>
          <a:r>
            <a:rPr lang="af-ZA"/>
            <a:t>Approximately 25% of patients with dyspepsia have an underlying organic cause .</a:t>
          </a:r>
          <a:r>
            <a:rPr lang="en-GB"/>
            <a:t>.. </a:t>
          </a:r>
          <a:r>
            <a:rPr lang="af-ZA"/>
            <a:t> However, up to 70%  of patients have functional (idiopathic or non-ulcer) dyspepsia with no underlying cause on diagnostic evaluation</a:t>
          </a:r>
          <a:endParaRPr lang="en-US"/>
        </a:p>
      </dgm:t>
    </dgm:pt>
    <dgm:pt modelId="{F4C11E80-392B-4AB8-A0A1-35C658162425}" type="parTrans" cxnId="{66980ABB-E00C-4808-BCB4-9A36D7164AB7}">
      <dgm:prSet/>
      <dgm:spPr/>
      <dgm:t>
        <a:bodyPr/>
        <a:lstStyle/>
        <a:p>
          <a:endParaRPr lang="en-US"/>
        </a:p>
      </dgm:t>
    </dgm:pt>
    <dgm:pt modelId="{6971BD3F-F28B-46D4-B66E-38A93B47F082}" type="sibTrans" cxnId="{66980ABB-E00C-4808-BCB4-9A36D7164AB7}">
      <dgm:prSet/>
      <dgm:spPr/>
      <dgm:t>
        <a:bodyPr/>
        <a:lstStyle/>
        <a:p>
          <a:endParaRPr lang="en-US"/>
        </a:p>
      </dgm:t>
    </dgm:pt>
    <dgm:pt modelId="{5EB00278-0EC1-4687-85C8-B5D2487BDBA5}">
      <dgm:prSet/>
      <dgm:spPr/>
      <dgm:t>
        <a:bodyPr/>
        <a:lstStyle/>
        <a:p>
          <a:r>
            <a:rPr lang="en-GB"/>
            <a:t>1/ </a:t>
          </a:r>
          <a:r>
            <a:rPr lang="af-ZA"/>
            <a:t>Functional dyspepsia (non-ulcer dyspepsia)</a:t>
          </a:r>
          <a:r>
            <a:rPr lang="en-GB"/>
            <a:t>.</a:t>
          </a:r>
          <a:endParaRPr lang="en-US"/>
        </a:p>
      </dgm:t>
    </dgm:pt>
    <dgm:pt modelId="{3F520B61-5E8F-47E4-8EF3-C3FE73B03E6A}" type="parTrans" cxnId="{1E56429C-9CD7-49A7-AAB9-7CA3528C307E}">
      <dgm:prSet/>
      <dgm:spPr/>
      <dgm:t>
        <a:bodyPr/>
        <a:lstStyle/>
        <a:p>
          <a:endParaRPr lang="en-US"/>
        </a:p>
      </dgm:t>
    </dgm:pt>
    <dgm:pt modelId="{E92FB1E1-A1A2-4515-A610-01AB7BDF1FC1}" type="sibTrans" cxnId="{1E56429C-9CD7-49A7-AAB9-7CA3528C307E}">
      <dgm:prSet/>
      <dgm:spPr/>
      <dgm:t>
        <a:bodyPr/>
        <a:lstStyle/>
        <a:p>
          <a:endParaRPr lang="en-US"/>
        </a:p>
      </dgm:t>
    </dgm:pt>
    <dgm:pt modelId="{BA7967D7-5ED1-418B-965A-0E5B29DB6BD1}">
      <dgm:prSet/>
      <dgm:spPr/>
      <dgm:t>
        <a:bodyPr/>
        <a:lstStyle/>
        <a:p>
          <a:r>
            <a:rPr lang="en-GB"/>
            <a:t>2/ </a:t>
          </a:r>
          <a:r>
            <a:rPr lang="af-ZA"/>
            <a:t>  dyspepsia caused by structural or biochemical disease</a:t>
          </a:r>
          <a:endParaRPr lang="en-US"/>
        </a:p>
      </dgm:t>
    </dgm:pt>
    <dgm:pt modelId="{C5344D8C-29FA-4562-8F10-C77164BC7951}" type="parTrans" cxnId="{F11410E7-6E82-422C-9B72-BA05916E5DE9}">
      <dgm:prSet/>
      <dgm:spPr/>
      <dgm:t>
        <a:bodyPr/>
        <a:lstStyle/>
        <a:p>
          <a:endParaRPr lang="en-US"/>
        </a:p>
      </dgm:t>
    </dgm:pt>
    <dgm:pt modelId="{5EDF2119-14F4-4D9A-B930-575D72744C5A}" type="sibTrans" cxnId="{F11410E7-6E82-422C-9B72-BA05916E5DE9}">
      <dgm:prSet/>
      <dgm:spPr/>
      <dgm:t>
        <a:bodyPr/>
        <a:lstStyle/>
        <a:p>
          <a:endParaRPr lang="en-US"/>
        </a:p>
      </dgm:t>
    </dgm:pt>
    <dgm:pt modelId="{D6D229DA-5B52-44A9-84BE-3D6A22E2E8A8}">
      <dgm:prSet/>
      <dgm:spPr/>
      <dgm:t>
        <a:bodyPr/>
        <a:lstStyle/>
        <a:p>
          <a:r>
            <a:rPr lang="en-GB"/>
            <a:t>-</a:t>
          </a:r>
          <a:r>
            <a:rPr lang="af-ZA"/>
            <a:t>Gastroesophageal reflux disease </a:t>
          </a:r>
          <a:endParaRPr lang="en-US"/>
        </a:p>
      </dgm:t>
    </dgm:pt>
    <dgm:pt modelId="{41C3FC62-48D8-47EF-896A-A39F06688069}" type="parTrans" cxnId="{BAE548AE-56D3-4F2E-9CE9-7A3AEC73F97A}">
      <dgm:prSet/>
      <dgm:spPr/>
      <dgm:t>
        <a:bodyPr/>
        <a:lstStyle/>
        <a:p>
          <a:endParaRPr lang="en-US"/>
        </a:p>
      </dgm:t>
    </dgm:pt>
    <dgm:pt modelId="{C52A4355-82FA-4EF0-8E1A-C08DDE5E4463}" type="sibTrans" cxnId="{BAE548AE-56D3-4F2E-9CE9-7A3AEC73F97A}">
      <dgm:prSet/>
      <dgm:spPr/>
      <dgm:t>
        <a:bodyPr/>
        <a:lstStyle/>
        <a:p>
          <a:endParaRPr lang="en-US"/>
        </a:p>
      </dgm:t>
    </dgm:pt>
    <dgm:pt modelId="{90749157-8FD7-4C6C-BE74-3B8DC16C8874}">
      <dgm:prSet/>
      <dgm:spPr/>
      <dgm:t>
        <a:bodyPr/>
        <a:lstStyle/>
        <a:p>
          <a:r>
            <a:rPr lang="en-GB"/>
            <a:t>- </a:t>
          </a:r>
          <a:r>
            <a:rPr lang="af-ZA"/>
            <a:t>peptic ulcer disease</a:t>
          </a:r>
          <a:endParaRPr lang="en-US"/>
        </a:p>
      </dgm:t>
    </dgm:pt>
    <dgm:pt modelId="{A2E1B523-094E-4E64-A226-4C6E418E36AB}" type="parTrans" cxnId="{407519FC-183F-4D31-A102-B8EE47191420}">
      <dgm:prSet/>
      <dgm:spPr/>
      <dgm:t>
        <a:bodyPr/>
        <a:lstStyle/>
        <a:p>
          <a:endParaRPr lang="en-US"/>
        </a:p>
      </dgm:t>
    </dgm:pt>
    <dgm:pt modelId="{FB8EFC6E-3033-456A-9FCA-AF4116867EF9}" type="sibTrans" cxnId="{407519FC-183F-4D31-A102-B8EE47191420}">
      <dgm:prSet/>
      <dgm:spPr/>
      <dgm:t>
        <a:bodyPr/>
        <a:lstStyle/>
        <a:p>
          <a:endParaRPr lang="en-US"/>
        </a:p>
      </dgm:t>
    </dgm:pt>
    <dgm:pt modelId="{96CB16D5-5731-425D-9A5A-00C1963D1226}">
      <dgm:prSet/>
      <dgm:spPr/>
      <dgm:t>
        <a:bodyPr/>
        <a:lstStyle/>
        <a:p>
          <a:r>
            <a:rPr lang="en-GB"/>
            <a:t>- </a:t>
          </a:r>
          <a:r>
            <a:rPr lang="af-ZA"/>
            <a:t>Biliary pain</a:t>
          </a:r>
          <a:endParaRPr lang="en-US"/>
        </a:p>
      </dgm:t>
    </dgm:pt>
    <dgm:pt modelId="{F33DBF25-AD07-4455-822C-48DF64A1CF50}" type="parTrans" cxnId="{9BFD91F9-261B-4D7E-9D41-267C6A8306B5}">
      <dgm:prSet/>
      <dgm:spPr/>
      <dgm:t>
        <a:bodyPr/>
        <a:lstStyle/>
        <a:p>
          <a:endParaRPr lang="en-US"/>
        </a:p>
      </dgm:t>
    </dgm:pt>
    <dgm:pt modelId="{DF23ADE2-A0A5-4CBD-BA3D-EDE4EDF74714}" type="sibTrans" cxnId="{9BFD91F9-261B-4D7E-9D41-267C6A8306B5}">
      <dgm:prSet/>
      <dgm:spPr/>
      <dgm:t>
        <a:bodyPr/>
        <a:lstStyle/>
        <a:p>
          <a:endParaRPr lang="en-US"/>
        </a:p>
      </dgm:t>
    </dgm:pt>
    <dgm:pt modelId="{C34D8E05-642F-4E9B-9D2E-FBF99395E23B}">
      <dgm:prSet/>
      <dgm:spPr/>
      <dgm:t>
        <a:bodyPr/>
        <a:lstStyle/>
        <a:p>
          <a:r>
            <a:rPr lang="en-GB"/>
            <a:t>- </a:t>
          </a:r>
          <a:r>
            <a:rPr lang="af-ZA"/>
            <a:t>Gastritis: infection by H.pylori.</a:t>
          </a:r>
          <a:endParaRPr lang="en-US"/>
        </a:p>
      </dgm:t>
    </dgm:pt>
    <dgm:pt modelId="{1AA8ED7F-1D63-4220-990C-F6B2AA9030B0}" type="parTrans" cxnId="{6A6A4EBD-6C5B-49DD-8D03-19FCCA65A227}">
      <dgm:prSet/>
      <dgm:spPr/>
      <dgm:t>
        <a:bodyPr/>
        <a:lstStyle/>
        <a:p>
          <a:endParaRPr lang="en-US"/>
        </a:p>
      </dgm:t>
    </dgm:pt>
    <dgm:pt modelId="{37F16C8F-4724-40AB-9F22-491DA65DD02C}" type="sibTrans" cxnId="{6A6A4EBD-6C5B-49DD-8D03-19FCCA65A227}">
      <dgm:prSet/>
      <dgm:spPr/>
      <dgm:t>
        <a:bodyPr/>
        <a:lstStyle/>
        <a:p>
          <a:endParaRPr lang="en-US"/>
        </a:p>
      </dgm:t>
    </dgm:pt>
    <dgm:pt modelId="{ED06E30E-A8B5-482E-AA82-F89FDD56B29C}">
      <dgm:prSet/>
      <dgm:spPr/>
      <dgm:t>
        <a:bodyPr/>
        <a:lstStyle/>
        <a:p>
          <a:r>
            <a:rPr lang="en-GB" dirty="0"/>
            <a:t>- </a:t>
          </a:r>
          <a:r>
            <a:rPr lang="af-ZA" dirty="0" err="1"/>
            <a:t>Gastric</a:t>
          </a:r>
          <a:r>
            <a:rPr lang="af-ZA" dirty="0"/>
            <a:t> </a:t>
          </a:r>
          <a:r>
            <a:rPr lang="af-ZA" dirty="0" err="1"/>
            <a:t>or</a:t>
          </a:r>
          <a:r>
            <a:rPr lang="af-ZA" dirty="0"/>
            <a:t> </a:t>
          </a:r>
          <a:r>
            <a:rPr lang="af-ZA" dirty="0" err="1"/>
            <a:t>Esophageal</a:t>
          </a:r>
          <a:r>
            <a:rPr lang="af-ZA" dirty="0"/>
            <a:t> </a:t>
          </a:r>
          <a:r>
            <a:rPr lang="af-ZA" dirty="0" err="1"/>
            <a:t>cancer</a:t>
          </a:r>
          <a:endParaRPr lang="en-US" dirty="0"/>
        </a:p>
      </dgm:t>
    </dgm:pt>
    <dgm:pt modelId="{6F1144AF-8A54-438C-A10C-13C8FF4AE83E}" type="parTrans" cxnId="{B08F4C1B-C1E0-4EDA-AF2D-9D7637BAA3F6}">
      <dgm:prSet/>
      <dgm:spPr/>
      <dgm:t>
        <a:bodyPr/>
        <a:lstStyle/>
        <a:p>
          <a:endParaRPr lang="en-US"/>
        </a:p>
      </dgm:t>
    </dgm:pt>
    <dgm:pt modelId="{AB1BA3E2-2223-4133-99D7-65FC514DA4C2}" type="sibTrans" cxnId="{B08F4C1B-C1E0-4EDA-AF2D-9D7637BAA3F6}">
      <dgm:prSet/>
      <dgm:spPr/>
      <dgm:t>
        <a:bodyPr/>
        <a:lstStyle/>
        <a:p>
          <a:endParaRPr lang="en-US"/>
        </a:p>
      </dgm:t>
    </dgm:pt>
    <dgm:pt modelId="{A6231E53-F8B5-4714-87E0-99669A88C39E}">
      <dgm:prSet/>
      <dgm:spPr/>
      <dgm:t>
        <a:bodyPr/>
        <a:lstStyle/>
        <a:p>
          <a:r>
            <a:rPr lang="en-GB"/>
            <a:t>-</a:t>
          </a:r>
          <a:r>
            <a:rPr lang="af-ZA"/>
            <a:t> Acute/ chronic pancreatitis</a:t>
          </a:r>
          <a:endParaRPr lang="en-US"/>
        </a:p>
      </dgm:t>
    </dgm:pt>
    <dgm:pt modelId="{306C5A2B-F35E-4935-936A-399FF58E466C}" type="parTrans" cxnId="{2417E55A-8DE4-480A-99C8-60F715A682C4}">
      <dgm:prSet/>
      <dgm:spPr/>
      <dgm:t>
        <a:bodyPr/>
        <a:lstStyle/>
        <a:p>
          <a:endParaRPr lang="en-US"/>
        </a:p>
      </dgm:t>
    </dgm:pt>
    <dgm:pt modelId="{7C6D129B-4FA9-4448-902D-E59022CA6968}" type="sibTrans" cxnId="{2417E55A-8DE4-480A-99C8-60F715A682C4}">
      <dgm:prSet/>
      <dgm:spPr/>
      <dgm:t>
        <a:bodyPr/>
        <a:lstStyle/>
        <a:p>
          <a:endParaRPr lang="en-US"/>
        </a:p>
      </dgm:t>
    </dgm:pt>
    <dgm:pt modelId="{B87CC301-469C-734A-BD5B-5CAF74E58EAA}" type="pres">
      <dgm:prSet presAssocID="{6D25AAB6-973D-4494-A750-B05EE8AD3530}" presName="linear" presStyleCnt="0">
        <dgm:presLayoutVars>
          <dgm:animLvl val="lvl"/>
          <dgm:resizeHandles val="exact"/>
        </dgm:presLayoutVars>
      </dgm:prSet>
      <dgm:spPr/>
      <dgm:t>
        <a:bodyPr/>
        <a:lstStyle/>
        <a:p>
          <a:endParaRPr lang="en-US"/>
        </a:p>
      </dgm:t>
    </dgm:pt>
    <dgm:pt modelId="{E46719D8-90C1-C04C-A908-A0B10D8BFD63}" type="pres">
      <dgm:prSet presAssocID="{BC16221D-92C0-4B03-A5E9-5134A8BE5649}" presName="parentText" presStyleLbl="node1" presStyleIdx="0" presStyleCnt="9">
        <dgm:presLayoutVars>
          <dgm:chMax val="0"/>
          <dgm:bulletEnabled val="1"/>
        </dgm:presLayoutVars>
      </dgm:prSet>
      <dgm:spPr/>
      <dgm:t>
        <a:bodyPr/>
        <a:lstStyle/>
        <a:p>
          <a:endParaRPr lang="en-US"/>
        </a:p>
      </dgm:t>
    </dgm:pt>
    <dgm:pt modelId="{4B235AD5-DE6B-DD4E-9896-0062658D341C}" type="pres">
      <dgm:prSet presAssocID="{6971BD3F-F28B-46D4-B66E-38A93B47F082}" presName="spacer" presStyleCnt="0"/>
      <dgm:spPr/>
    </dgm:pt>
    <dgm:pt modelId="{332A6A37-1FE0-C445-91E7-033723C11903}" type="pres">
      <dgm:prSet presAssocID="{5EB00278-0EC1-4687-85C8-B5D2487BDBA5}" presName="parentText" presStyleLbl="node1" presStyleIdx="1" presStyleCnt="9">
        <dgm:presLayoutVars>
          <dgm:chMax val="0"/>
          <dgm:bulletEnabled val="1"/>
        </dgm:presLayoutVars>
      </dgm:prSet>
      <dgm:spPr/>
      <dgm:t>
        <a:bodyPr/>
        <a:lstStyle/>
        <a:p>
          <a:endParaRPr lang="en-US"/>
        </a:p>
      </dgm:t>
    </dgm:pt>
    <dgm:pt modelId="{FD34C289-9A69-E04F-8480-9578A91D1B08}" type="pres">
      <dgm:prSet presAssocID="{E92FB1E1-A1A2-4515-A610-01AB7BDF1FC1}" presName="spacer" presStyleCnt="0"/>
      <dgm:spPr/>
    </dgm:pt>
    <dgm:pt modelId="{C59EE059-E2E1-5C4D-B88E-0D84A6A8955C}" type="pres">
      <dgm:prSet presAssocID="{BA7967D7-5ED1-418B-965A-0E5B29DB6BD1}" presName="parentText" presStyleLbl="node1" presStyleIdx="2" presStyleCnt="9">
        <dgm:presLayoutVars>
          <dgm:chMax val="0"/>
          <dgm:bulletEnabled val="1"/>
        </dgm:presLayoutVars>
      </dgm:prSet>
      <dgm:spPr/>
      <dgm:t>
        <a:bodyPr/>
        <a:lstStyle/>
        <a:p>
          <a:endParaRPr lang="en-US"/>
        </a:p>
      </dgm:t>
    </dgm:pt>
    <dgm:pt modelId="{37C3C65F-CB14-5E49-82A7-A6930F2E74AB}" type="pres">
      <dgm:prSet presAssocID="{5EDF2119-14F4-4D9A-B930-575D72744C5A}" presName="spacer" presStyleCnt="0"/>
      <dgm:spPr/>
    </dgm:pt>
    <dgm:pt modelId="{5845EEDC-54D7-C44A-A6C7-6C851AAA7059}" type="pres">
      <dgm:prSet presAssocID="{D6D229DA-5B52-44A9-84BE-3D6A22E2E8A8}" presName="parentText" presStyleLbl="node1" presStyleIdx="3" presStyleCnt="9">
        <dgm:presLayoutVars>
          <dgm:chMax val="0"/>
          <dgm:bulletEnabled val="1"/>
        </dgm:presLayoutVars>
      </dgm:prSet>
      <dgm:spPr/>
      <dgm:t>
        <a:bodyPr/>
        <a:lstStyle/>
        <a:p>
          <a:endParaRPr lang="en-US"/>
        </a:p>
      </dgm:t>
    </dgm:pt>
    <dgm:pt modelId="{B21F5BC6-3560-BB4D-B78D-5F19A2336A9B}" type="pres">
      <dgm:prSet presAssocID="{C52A4355-82FA-4EF0-8E1A-C08DDE5E4463}" presName="spacer" presStyleCnt="0"/>
      <dgm:spPr/>
    </dgm:pt>
    <dgm:pt modelId="{C07869F2-8675-0247-BD76-B9A534CD650F}" type="pres">
      <dgm:prSet presAssocID="{90749157-8FD7-4C6C-BE74-3B8DC16C8874}" presName="parentText" presStyleLbl="node1" presStyleIdx="4" presStyleCnt="9">
        <dgm:presLayoutVars>
          <dgm:chMax val="0"/>
          <dgm:bulletEnabled val="1"/>
        </dgm:presLayoutVars>
      </dgm:prSet>
      <dgm:spPr/>
      <dgm:t>
        <a:bodyPr/>
        <a:lstStyle/>
        <a:p>
          <a:endParaRPr lang="en-US"/>
        </a:p>
      </dgm:t>
    </dgm:pt>
    <dgm:pt modelId="{72D8300F-9275-A341-AF1D-A2380DB88691}" type="pres">
      <dgm:prSet presAssocID="{FB8EFC6E-3033-456A-9FCA-AF4116867EF9}" presName="spacer" presStyleCnt="0"/>
      <dgm:spPr/>
    </dgm:pt>
    <dgm:pt modelId="{2ADF11F6-8CC8-3141-8C44-86C8BC6DE3F4}" type="pres">
      <dgm:prSet presAssocID="{96CB16D5-5731-425D-9A5A-00C1963D1226}" presName="parentText" presStyleLbl="node1" presStyleIdx="5" presStyleCnt="9">
        <dgm:presLayoutVars>
          <dgm:chMax val="0"/>
          <dgm:bulletEnabled val="1"/>
        </dgm:presLayoutVars>
      </dgm:prSet>
      <dgm:spPr/>
      <dgm:t>
        <a:bodyPr/>
        <a:lstStyle/>
        <a:p>
          <a:endParaRPr lang="en-US"/>
        </a:p>
      </dgm:t>
    </dgm:pt>
    <dgm:pt modelId="{CCDA82BB-8FAB-D542-B910-ACEC2B6A31E1}" type="pres">
      <dgm:prSet presAssocID="{DF23ADE2-A0A5-4CBD-BA3D-EDE4EDF74714}" presName="spacer" presStyleCnt="0"/>
      <dgm:spPr/>
    </dgm:pt>
    <dgm:pt modelId="{0DCE47DF-2C04-C240-AFB4-C0DBA2730C90}" type="pres">
      <dgm:prSet presAssocID="{C34D8E05-642F-4E9B-9D2E-FBF99395E23B}" presName="parentText" presStyleLbl="node1" presStyleIdx="6" presStyleCnt="9">
        <dgm:presLayoutVars>
          <dgm:chMax val="0"/>
          <dgm:bulletEnabled val="1"/>
        </dgm:presLayoutVars>
      </dgm:prSet>
      <dgm:spPr/>
      <dgm:t>
        <a:bodyPr/>
        <a:lstStyle/>
        <a:p>
          <a:endParaRPr lang="en-US"/>
        </a:p>
      </dgm:t>
    </dgm:pt>
    <dgm:pt modelId="{D9763F13-D780-8B4D-97AE-C6D233E692B3}" type="pres">
      <dgm:prSet presAssocID="{37F16C8F-4724-40AB-9F22-491DA65DD02C}" presName="spacer" presStyleCnt="0"/>
      <dgm:spPr/>
    </dgm:pt>
    <dgm:pt modelId="{71146868-0F19-B846-B36C-E5F4446910BC}" type="pres">
      <dgm:prSet presAssocID="{ED06E30E-A8B5-482E-AA82-F89FDD56B29C}" presName="parentText" presStyleLbl="node1" presStyleIdx="7" presStyleCnt="9">
        <dgm:presLayoutVars>
          <dgm:chMax val="0"/>
          <dgm:bulletEnabled val="1"/>
        </dgm:presLayoutVars>
      </dgm:prSet>
      <dgm:spPr/>
      <dgm:t>
        <a:bodyPr/>
        <a:lstStyle/>
        <a:p>
          <a:endParaRPr lang="en-US"/>
        </a:p>
      </dgm:t>
    </dgm:pt>
    <dgm:pt modelId="{ACC27783-CE3B-E54B-AD3B-BBB071BFA86D}" type="pres">
      <dgm:prSet presAssocID="{AB1BA3E2-2223-4133-99D7-65FC514DA4C2}" presName="spacer" presStyleCnt="0"/>
      <dgm:spPr/>
    </dgm:pt>
    <dgm:pt modelId="{85FF4370-623A-0F46-A341-6B4D153F4617}" type="pres">
      <dgm:prSet presAssocID="{A6231E53-F8B5-4714-87E0-99669A88C39E}" presName="parentText" presStyleLbl="node1" presStyleIdx="8" presStyleCnt="9">
        <dgm:presLayoutVars>
          <dgm:chMax val="0"/>
          <dgm:bulletEnabled val="1"/>
        </dgm:presLayoutVars>
      </dgm:prSet>
      <dgm:spPr/>
      <dgm:t>
        <a:bodyPr/>
        <a:lstStyle/>
        <a:p>
          <a:endParaRPr lang="en-US"/>
        </a:p>
      </dgm:t>
    </dgm:pt>
  </dgm:ptLst>
  <dgm:cxnLst>
    <dgm:cxn modelId="{850A9DCF-C729-A142-8A56-B769D2AD241E}" type="presOf" srcId="{96CB16D5-5731-425D-9A5A-00C1963D1226}" destId="{2ADF11F6-8CC8-3141-8C44-86C8BC6DE3F4}" srcOrd="0" destOrd="0" presId="urn:microsoft.com/office/officeart/2005/8/layout/vList2"/>
    <dgm:cxn modelId="{B54E3F3A-51E7-E54B-8D4E-C30E88D0553C}" type="presOf" srcId="{5EB00278-0EC1-4687-85C8-B5D2487BDBA5}" destId="{332A6A37-1FE0-C445-91E7-033723C11903}" srcOrd="0" destOrd="0" presId="urn:microsoft.com/office/officeart/2005/8/layout/vList2"/>
    <dgm:cxn modelId="{B08F4C1B-C1E0-4EDA-AF2D-9D7637BAA3F6}" srcId="{6D25AAB6-973D-4494-A750-B05EE8AD3530}" destId="{ED06E30E-A8B5-482E-AA82-F89FDD56B29C}" srcOrd="7" destOrd="0" parTransId="{6F1144AF-8A54-438C-A10C-13C8FF4AE83E}" sibTransId="{AB1BA3E2-2223-4133-99D7-65FC514DA4C2}"/>
    <dgm:cxn modelId="{FF9C440F-75C2-1D42-9229-F2B59F378368}" type="presOf" srcId="{6D25AAB6-973D-4494-A750-B05EE8AD3530}" destId="{B87CC301-469C-734A-BD5B-5CAF74E58EAA}" srcOrd="0" destOrd="0" presId="urn:microsoft.com/office/officeart/2005/8/layout/vList2"/>
    <dgm:cxn modelId="{EE4F7033-371E-4641-8A35-2449E921CA64}" type="presOf" srcId="{BC16221D-92C0-4B03-A5E9-5134A8BE5649}" destId="{E46719D8-90C1-C04C-A908-A0B10D8BFD63}" srcOrd="0" destOrd="0" presId="urn:microsoft.com/office/officeart/2005/8/layout/vList2"/>
    <dgm:cxn modelId="{1E56429C-9CD7-49A7-AAB9-7CA3528C307E}" srcId="{6D25AAB6-973D-4494-A750-B05EE8AD3530}" destId="{5EB00278-0EC1-4687-85C8-B5D2487BDBA5}" srcOrd="1" destOrd="0" parTransId="{3F520B61-5E8F-47E4-8EF3-C3FE73B03E6A}" sibTransId="{E92FB1E1-A1A2-4515-A610-01AB7BDF1FC1}"/>
    <dgm:cxn modelId="{2417E55A-8DE4-480A-99C8-60F715A682C4}" srcId="{6D25AAB6-973D-4494-A750-B05EE8AD3530}" destId="{A6231E53-F8B5-4714-87E0-99669A88C39E}" srcOrd="8" destOrd="0" parTransId="{306C5A2B-F35E-4935-936A-399FF58E466C}" sibTransId="{7C6D129B-4FA9-4448-902D-E59022CA6968}"/>
    <dgm:cxn modelId="{4B23DE0D-F880-8A46-80AB-221A3E59BF33}" type="presOf" srcId="{D6D229DA-5B52-44A9-84BE-3D6A22E2E8A8}" destId="{5845EEDC-54D7-C44A-A6C7-6C851AAA7059}" srcOrd="0" destOrd="0" presId="urn:microsoft.com/office/officeart/2005/8/layout/vList2"/>
    <dgm:cxn modelId="{66980ABB-E00C-4808-BCB4-9A36D7164AB7}" srcId="{6D25AAB6-973D-4494-A750-B05EE8AD3530}" destId="{BC16221D-92C0-4B03-A5E9-5134A8BE5649}" srcOrd="0" destOrd="0" parTransId="{F4C11E80-392B-4AB8-A0A1-35C658162425}" sibTransId="{6971BD3F-F28B-46D4-B66E-38A93B47F082}"/>
    <dgm:cxn modelId="{DE08F5AC-3891-064D-BEBE-F369C4194B01}" type="presOf" srcId="{A6231E53-F8B5-4714-87E0-99669A88C39E}" destId="{85FF4370-623A-0F46-A341-6B4D153F4617}" srcOrd="0" destOrd="0" presId="urn:microsoft.com/office/officeart/2005/8/layout/vList2"/>
    <dgm:cxn modelId="{255D7264-9BD1-054B-A0AD-FFB104AE2455}" type="presOf" srcId="{90749157-8FD7-4C6C-BE74-3B8DC16C8874}" destId="{C07869F2-8675-0247-BD76-B9A534CD650F}" srcOrd="0" destOrd="0" presId="urn:microsoft.com/office/officeart/2005/8/layout/vList2"/>
    <dgm:cxn modelId="{61948454-6FF8-D54A-BBB5-312427652BC2}" type="presOf" srcId="{BA7967D7-5ED1-418B-965A-0E5B29DB6BD1}" destId="{C59EE059-E2E1-5C4D-B88E-0D84A6A8955C}" srcOrd="0" destOrd="0" presId="urn:microsoft.com/office/officeart/2005/8/layout/vList2"/>
    <dgm:cxn modelId="{9BFD91F9-261B-4D7E-9D41-267C6A8306B5}" srcId="{6D25AAB6-973D-4494-A750-B05EE8AD3530}" destId="{96CB16D5-5731-425D-9A5A-00C1963D1226}" srcOrd="5" destOrd="0" parTransId="{F33DBF25-AD07-4455-822C-48DF64A1CF50}" sibTransId="{DF23ADE2-A0A5-4CBD-BA3D-EDE4EDF74714}"/>
    <dgm:cxn modelId="{F11410E7-6E82-422C-9B72-BA05916E5DE9}" srcId="{6D25AAB6-973D-4494-A750-B05EE8AD3530}" destId="{BA7967D7-5ED1-418B-965A-0E5B29DB6BD1}" srcOrd="2" destOrd="0" parTransId="{C5344D8C-29FA-4562-8F10-C77164BC7951}" sibTransId="{5EDF2119-14F4-4D9A-B930-575D72744C5A}"/>
    <dgm:cxn modelId="{BAE548AE-56D3-4F2E-9CE9-7A3AEC73F97A}" srcId="{6D25AAB6-973D-4494-A750-B05EE8AD3530}" destId="{D6D229DA-5B52-44A9-84BE-3D6A22E2E8A8}" srcOrd="3" destOrd="0" parTransId="{41C3FC62-48D8-47EF-896A-A39F06688069}" sibTransId="{C52A4355-82FA-4EF0-8E1A-C08DDE5E4463}"/>
    <dgm:cxn modelId="{4C8EEBAE-C1AA-4642-A8FB-FD625C6F5514}" type="presOf" srcId="{ED06E30E-A8B5-482E-AA82-F89FDD56B29C}" destId="{71146868-0F19-B846-B36C-E5F4446910BC}" srcOrd="0" destOrd="0" presId="urn:microsoft.com/office/officeart/2005/8/layout/vList2"/>
    <dgm:cxn modelId="{407519FC-183F-4D31-A102-B8EE47191420}" srcId="{6D25AAB6-973D-4494-A750-B05EE8AD3530}" destId="{90749157-8FD7-4C6C-BE74-3B8DC16C8874}" srcOrd="4" destOrd="0" parTransId="{A2E1B523-094E-4E64-A226-4C6E418E36AB}" sibTransId="{FB8EFC6E-3033-456A-9FCA-AF4116867EF9}"/>
    <dgm:cxn modelId="{5038C1A7-EADA-994C-A4F3-7CE48BA8C3FD}" type="presOf" srcId="{C34D8E05-642F-4E9B-9D2E-FBF99395E23B}" destId="{0DCE47DF-2C04-C240-AFB4-C0DBA2730C90}" srcOrd="0" destOrd="0" presId="urn:microsoft.com/office/officeart/2005/8/layout/vList2"/>
    <dgm:cxn modelId="{6A6A4EBD-6C5B-49DD-8D03-19FCCA65A227}" srcId="{6D25AAB6-973D-4494-A750-B05EE8AD3530}" destId="{C34D8E05-642F-4E9B-9D2E-FBF99395E23B}" srcOrd="6" destOrd="0" parTransId="{1AA8ED7F-1D63-4220-990C-F6B2AA9030B0}" sibTransId="{37F16C8F-4724-40AB-9F22-491DA65DD02C}"/>
    <dgm:cxn modelId="{B91B7909-7C61-2647-962D-61D6520B2EE4}" type="presParOf" srcId="{B87CC301-469C-734A-BD5B-5CAF74E58EAA}" destId="{E46719D8-90C1-C04C-A908-A0B10D8BFD63}" srcOrd="0" destOrd="0" presId="urn:microsoft.com/office/officeart/2005/8/layout/vList2"/>
    <dgm:cxn modelId="{83F771B9-2528-3D4E-8380-96FF73284DCF}" type="presParOf" srcId="{B87CC301-469C-734A-BD5B-5CAF74E58EAA}" destId="{4B235AD5-DE6B-DD4E-9896-0062658D341C}" srcOrd="1" destOrd="0" presId="urn:microsoft.com/office/officeart/2005/8/layout/vList2"/>
    <dgm:cxn modelId="{F2C68493-B1A6-3042-90FD-5BD21A943504}" type="presParOf" srcId="{B87CC301-469C-734A-BD5B-5CAF74E58EAA}" destId="{332A6A37-1FE0-C445-91E7-033723C11903}" srcOrd="2" destOrd="0" presId="urn:microsoft.com/office/officeart/2005/8/layout/vList2"/>
    <dgm:cxn modelId="{1CBF7A70-0F88-5640-9F5F-0F6CE28E18EA}" type="presParOf" srcId="{B87CC301-469C-734A-BD5B-5CAF74E58EAA}" destId="{FD34C289-9A69-E04F-8480-9578A91D1B08}" srcOrd="3" destOrd="0" presId="urn:microsoft.com/office/officeart/2005/8/layout/vList2"/>
    <dgm:cxn modelId="{6ACB1C31-922B-6A46-9E8D-BF1D63227783}" type="presParOf" srcId="{B87CC301-469C-734A-BD5B-5CAF74E58EAA}" destId="{C59EE059-E2E1-5C4D-B88E-0D84A6A8955C}" srcOrd="4" destOrd="0" presId="urn:microsoft.com/office/officeart/2005/8/layout/vList2"/>
    <dgm:cxn modelId="{2246F9A9-A250-4E47-A485-EF9537B5A831}" type="presParOf" srcId="{B87CC301-469C-734A-BD5B-5CAF74E58EAA}" destId="{37C3C65F-CB14-5E49-82A7-A6930F2E74AB}" srcOrd="5" destOrd="0" presId="urn:microsoft.com/office/officeart/2005/8/layout/vList2"/>
    <dgm:cxn modelId="{FFFFE1FA-32CA-7B43-BA28-45709508DEE1}" type="presParOf" srcId="{B87CC301-469C-734A-BD5B-5CAF74E58EAA}" destId="{5845EEDC-54D7-C44A-A6C7-6C851AAA7059}" srcOrd="6" destOrd="0" presId="urn:microsoft.com/office/officeart/2005/8/layout/vList2"/>
    <dgm:cxn modelId="{D7215B74-F0DC-E34B-88A7-9A5F2E3D96FF}" type="presParOf" srcId="{B87CC301-469C-734A-BD5B-5CAF74E58EAA}" destId="{B21F5BC6-3560-BB4D-B78D-5F19A2336A9B}" srcOrd="7" destOrd="0" presId="urn:microsoft.com/office/officeart/2005/8/layout/vList2"/>
    <dgm:cxn modelId="{A50DEC8A-B5CD-CD46-9163-00FEF0EF9B5C}" type="presParOf" srcId="{B87CC301-469C-734A-BD5B-5CAF74E58EAA}" destId="{C07869F2-8675-0247-BD76-B9A534CD650F}" srcOrd="8" destOrd="0" presId="urn:microsoft.com/office/officeart/2005/8/layout/vList2"/>
    <dgm:cxn modelId="{06C01AB5-74AF-5247-BA0E-0FB954139459}" type="presParOf" srcId="{B87CC301-469C-734A-BD5B-5CAF74E58EAA}" destId="{72D8300F-9275-A341-AF1D-A2380DB88691}" srcOrd="9" destOrd="0" presId="urn:microsoft.com/office/officeart/2005/8/layout/vList2"/>
    <dgm:cxn modelId="{CE8DD428-5580-254D-971A-8AAF9099B1E0}" type="presParOf" srcId="{B87CC301-469C-734A-BD5B-5CAF74E58EAA}" destId="{2ADF11F6-8CC8-3141-8C44-86C8BC6DE3F4}" srcOrd="10" destOrd="0" presId="urn:microsoft.com/office/officeart/2005/8/layout/vList2"/>
    <dgm:cxn modelId="{658D3F5A-EC13-AA4F-839D-A3C627A598E7}" type="presParOf" srcId="{B87CC301-469C-734A-BD5B-5CAF74E58EAA}" destId="{CCDA82BB-8FAB-D542-B910-ACEC2B6A31E1}" srcOrd="11" destOrd="0" presId="urn:microsoft.com/office/officeart/2005/8/layout/vList2"/>
    <dgm:cxn modelId="{5BE5CAF4-C266-D442-ACE7-8AB5994C5E34}" type="presParOf" srcId="{B87CC301-469C-734A-BD5B-5CAF74E58EAA}" destId="{0DCE47DF-2C04-C240-AFB4-C0DBA2730C90}" srcOrd="12" destOrd="0" presId="urn:microsoft.com/office/officeart/2005/8/layout/vList2"/>
    <dgm:cxn modelId="{41A83EF9-5B92-EE4E-A68E-57D032A6A615}" type="presParOf" srcId="{B87CC301-469C-734A-BD5B-5CAF74E58EAA}" destId="{D9763F13-D780-8B4D-97AE-C6D233E692B3}" srcOrd="13" destOrd="0" presId="urn:microsoft.com/office/officeart/2005/8/layout/vList2"/>
    <dgm:cxn modelId="{39F77326-C79E-0A4E-9E34-7DFA2C0A4617}" type="presParOf" srcId="{B87CC301-469C-734A-BD5B-5CAF74E58EAA}" destId="{71146868-0F19-B846-B36C-E5F4446910BC}" srcOrd="14" destOrd="0" presId="urn:microsoft.com/office/officeart/2005/8/layout/vList2"/>
    <dgm:cxn modelId="{D8FD2ECA-FBEB-2A48-97A4-CF9F213D79A1}" type="presParOf" srcId="{B87CC301-469C-734A-BD5B-5CAF74E58EAA}" destId="{ACC27783-CE3B-E54B-AD3B-BBB071BFA86D}" srcOrd="15" destOrd="0" presId="urn:microsoft.com/office/officeart/2005/8/layout/vList2"/>
    <dgm:cxn modelId="{20D82638-8E3F-6F45-B2C9-861F6FCE216B}" type="presParOf" srcId="{B87CC301-469C-734A-BD5B-5CAF74E58EAA}" destId="{85FF4370-623A-0F46-A341-6B4D153F461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609743-87FC-432F-8A3A-DFBB1BC9D029}" type="doc">
      <dgm:prSet loTypeId="urn:microsoft.com/office/officeart/2008/layout/LinedList" loCatId="list" qsTypeId="urn:microsoft.com/office/officeart/2005/8/quickstyle/simple4" qsCatId="simple" csTypeId="urn:microsoft.com/office/officeart/2005/8/colors/colorful1#3" csCatId="colorful"/>
      <dgm:spPr/>
      <dgm:t>
        <a:bodyPr/>
        <a:lstStyle/>
        <a:p>
          <a:endParaRPr lang="en-US"/>
        </a:p>
      </dgm:t>
    </dgm:pt>
    <dgm:pt modelId="{1824AF66-E66A-4025-ACB5-DA5DC43BC73F}">
      <dgm:prSet/>
      <dgm:spPr/>
      <dgm:t>
        <a:bodyPr/>
        <a:lstStyle/>
        <a:p>
          <a:r>
            <a:rPr lang="af-ZA"/>
            <a:t>Unexplained iron deficiency/anaemia</a:t>
          </a:r>
          <a:endParaRPr lang="en-US"/>
        </a:p>
      </dgm:t>
    </dgm:pt>
    <dgm:pt modelId="{E6E2B824-6A01-48FD-B523-EE12BC2F6E39}" type="parTrans" cxnId="{95F7D1FF-C3A3-4E0E-8598-915E240F7C84}">
      <dgm:prSet/>
      <dgm:spPr/>
      <dgm:t>
        <a:bodyPr/>
        <a:lstStyle/>
        <a:p>
          <a:endParaRPr lang="en-US"/>
        </a:p>
      </dgm:t>
    </dgm:pt>
    <dgm:pt modelId="{58F16298-06E5-4252-9857-F915AB5E1FAF}" type="sibTrans" cxnId="{95F7D1FF-C3A3-4E0E-8598-915E240F7C84}">
      <dgm:prSet/>
      <dgm:spPr/>
      <dgm:t>
        <a:bodyPr/>
        <a:lstStyle/>
        <a:p>
          <a:endParaRPr lang="en-US"/>
        </a:p>
      </dgm:t>
    </dgm:pt>
    <dgm:pt modelId="{8D4EB95E-7BD3-4747-9405-EDF2187CD430}">
      <dgm:prSet/>
      <dgm:spPr/>
      <dgm:t>
        <a:bodyPr/>
        <a:lstStyle/>
        <a:p>
          <a:r>
            <a:rPr lang="af-ZA"/>
            <a:t>Haematemesis/melaena</a:t>
          </a:r>
          <a:endParaRPr lang="en-US"/>
        </a:p>
      </dgm:t>
    </dgm:pt>
    <dgm:pt modelId="{998B4D1D-2C6F-47D3-B541-5AE9D3FA9227}" type="parTrans" cxnId="{03642C97-E860-44BC-B5AE-E6E545682FCB}">
      <dgm:prSet/>
      <dgm:spPr/>
      <dgm:t>
        <a:bodyPr/>
        <a:lstStyle/>
        <a:p>
          <a:endParaRPr lang="en-US"/>
        </a:p>
      </dgm:t>
    </dgm:pt>
    <dgm:pt modelId="{4618F3C2-73B8-426C-A71C-39E54E948D4A}" type="sibTrans" cxnId="{03642C97-E860-44BC-B5AE-E6E545682FCB}">
      <dgm:prSet/>
      <dgm:spPr/>
      <dgm:t>
        <a:bodyPr/>
        <a:lstStyle/>
        <a:p>
          <a:endParaRPr lang="en-US"/>
        </a:p>
      </dgm:t>
    </dgm:pt>
    <dgm:pt modelId="{208796B2-D6A9-482F-8CDD-0B5DC3F1C32C}">
      <dgm:prSet/>
      <dgm:spPr/>
      <dgm:t>
        <a:bodyPr/>
        <a:lstStyle/>
        <a:p>
          <a:r>
            <a:rPr lang="af-ZA"/>
            <a:t>Unexplained weight loss of above 3 kg</a:t>
          </a:r>
          <a:endParaRPr lang="en-US"/>
        </a:p>
      </dgm:t>
    </dgm:pt>
    <dgm:pt modelId="{2567CC8B-41F5-4534-8D81-C13C16D9EA6F}" type="parTrans" cxnId="{23EF6560-128B-458F-BA9A-5BF2727B779E}">
      <dgm:prSet/>
      <dgm:spPr/>
      <dgm:t>
        <a:bodyPr/>
        <a:lstStyle/>
        <a:p>
          <a:endParaRPr lang="en-US"/>
        </a:p>
      </dgm:t>
    </dgm:pt>
    <dgm:pt modelId="{4610D57D-8091-4B45-950F-8DFC0314EAA8}" type="sibTrans" cxnId="{23EF6560-128B-458F-BA9A-5BF2727B779E}">
      <dgm:prSet/>
      <dgm:spPr/>
      <dgm:t>
        <a:bodyPr/>
        <a:lstStyle/>
        <a:p>
          <a:endParaRPr lang="en-US"/>
        </a:p>
      </dgm:t>
    </dgm:pt>
    <dgm:pt modelId="{83DD5318-27B6-4F87-9325-B44C5392580A}">
      <dgm:prSet/>
      <dgm:spPr/>
      <dgm:t>
        <a:bodyPr/>
        <a:lstStyle/>
        <a:p>
          <a:r>
            <a:rPr lang="af-ZA"/>
            <a:t>Progressive dysphagia or odynophagia</a:t>
          </a:r>
          <a:endParaRPr lang="en-US"/>
        </a:p>
      </dgm:t>
    </dgm:pt>
    <dgm:pt modelId="{81794401-8FD6-41F6-8370-15F78392E6E1}" type="parTrans" cxnId="{50ECDAE3-C65B-4E70-8065-B9DEB4624D89}">
      <dgm:prSet/>
      <dgm:spPr/>
      <dgm:t>
        <a:bodyPr/>
        <a:lstStyle/>
        <a:p>
          <a:endParaRPr lang="en-US"/>
        </a:p>
      </dgm:t>
    </dgm:pt>
    <dgm:pt modelId="{A12F0D47-712A-4F0C-BD04-B661F0F7871F}" type="sibTrans" cxnId="{50ECDAE3-C65B-4E70-8065-B9DEB4624D89}">
      <dgm:prSet/>
      <dgm:spPr/>
      <dgm:t>
        <a:bodyPr/>
        <a:lstStyle/>
        <a:p>
          <a:endParaRPr lang="en-US"/>
        </a:p>
      </dgm:t>
    </dgm:pt>
    <dgm:pt modelId="{3C00A922-F76D-4307-AD58-D7ED400A6FAC}">
      <dgm:prSet/>
      <dgm:spPr/>
      <dgm:t>
        <a:bodyPr/>
        <a:lstStyle/>
        <a:p>
          <a:r>
            <a:rPr lang="af-ZA"/>
            <a:t>Persistent vomiting</a:t>
          </a:r>
          <a:endParaRPr lang="en-US"/>
        </a:p>
      </dgm:t>
    </dgm:pt>
    <dgm:pt modelId="{6A94A38E-D867-4447-8F48-4259DD1C11F8}" type="parTrans" cxnId="{E0056BE1-282C-4199-AAE0-08EA463748D7}">
      <dgm:prSet/>
      <dgm:spPr/>
      <dgm:t>
        <a:bodyPr/>
        <a:lstStyle/>
        <a:p>
          <a:endParaRPr lang="en-US"/>
        </a:p>
      </dgm:t>
    </dgm:pt>
    <dgm:pt modelId="{D72689E6-346D-4F07-9481-3337BF904921}" type="sibTrans" cxnId="{E0056BE1-282C-4199-AAE0-08EA463748D7}">
      <dgm:prSet/>
      <dgm:spPr/>
      <dgm:t>
        <a:bodyPr/>
        <a:lstStyle/>
        <a:p>
          <a:endParaRPr lang="en-US"/>
        </a:p>
      </dgm:t>
    </dgm:pt>
    <dgm:pt modelId="{8C3DE460-D244-473B-B040-076A45FB17B6}">
      <dgm:prSet/>
      <dgm:spPr/>
      <dgm:t>
        <a:bodyPr/>
        <a:lstStyle/>
        <a:p>
          <a:r>
            <a:rPr lang="af-ZA"/>
            <a:t>Family history of gastro-intestinal malignancy</a:t>
          </a:r>
          <a:endParaRPr lang="en-US"/>
        </a:p>
      </dgm:t>
    </dgm:pt>
    <dgm:pt modelId="{A9EF86E3-3571-4E37-BA92-3BC296F1731C}" type="parTrans" cxnId="{9CB8D27F-204D-4897-9E94-7EDE28EC351B}">
      <dgm:prSet/>
      <dgm:spPr/>
      <dgm:t>
        <a:bodyPr/>
        <a:lstStyle/>
        <a:p>
          <a:endParaRPr lang="en-US"/>
        </a:p>
      </dgm:t>
    </dgm:pt>
    <dgm:pt modelId="{7975DBF1-84F8-4559-8D51-FA8E5AB6D4A2}" type="sibTrans" cxnId="{9CB8D27F-204D-4897-9E94-7EDE28EC351B}">
      <dgm:prSet/>
      <dgm:spPr/>
      <dgm:t>
        <a:bodyPr/>
        <a:lstStyle/>
        <a:p>
          <a:endParaRPr lang="en-US"/>
        </a:p>
      </dgm:t>
    </dgm:pt>
    <dgm:pt modelId="{E49B18C7-44E6-4B09-BA9E-ABDEB603D174}">
      <dgm:prSet/>
      <dgm:spPr/>
      <dgm:t>
        <a:bodyPr/>
        <a:lstStyle/>
        <a:p>
          <a:r>
            <a:rPr lang="af-ZA"/>
            <a:t>Palpable abdominal mass or lymphadenopathy</a:t>
          </a:r>
          <a:endParaRPr lang="en-US"/>
        </a:p>
      </dgm:t>
    </dgm:pt>
    <dgm:pt modelId="{438C9F83-BAD1-4F5C-AC6A-CB2922A22531}" type="parTrans" cxnId="{FF0BFF19-1FEB-4374-A13B-3676D3AC0B11}">
      <dgm:prSet/>
      <dgm:spPr/>
      <dgm:t>
        <a:bodyPr/>
        <a:lstStyle/>
        <a:p>
          <a:endParaRPr lang="en-US"/>
        </a:p>
      </dgm:t>
    </dgm:pt>
    <dgm:pt modelId="{3DFE3B33-8447-451B-96DA-D1643FF86B84}" type="sibTrans" cxnId="{FF0BFF19-1FEB-4374-A13B-3676D3AC0B11}">
      <dgm:prSet/>
      <dgm:spPr/>
      <dgm:t>
        <a:bodyPr/>
        <a:lstStyle/>
        <a:p>
          <a:endParaRPr lang="en-US"/>
        </a:p>
      </dgm:t>
    </dgm:pt>
    <dgm:pt modelId="{BB0921A5-EE9C-C24C-9AC6-7B97D433A009}" type="pres">
      <dgm:prSet presAssocID="{7F609743-87FC-432F-8A3A-DFBB1BC9D029}" presName="vert0" presStyleCnt="0">
        <dgm:presLayoutVars>
          <dgm:dir/>
          <dgm:animOne val="branch"/>
          <dgm:animLvl val="lvl"/>
        </dgm:presLayoutVars>
      </dgm:prSet>
      <dgm:spPr/>
      <dgm:t>
        <a:bodyPr/>
        <a:lstStyle/>
        <a:p>
          <a:endParaRPr lang="en-US"/>
        </a:p>
      </dgm:t>
    </dgm:pt>
    <dgm:pt modelId="{887D83FC-7A18-0E47-A44F-C41CDE52043B}" type="pres">
      <dgm:prSet presAssocID="{1824AF66-E66A-4025-ACB5-DA5DC43BC73F}" presName="thickLine" presStyleLbl="alignNode1" presStyleIdx="0" presStyleCnt="7"/>
      <dgm:spPr/>
    </dgm:pt>
    <dgm:pt modelId="{B670417F-C8AA-4F4B-8251-74E7D1734F9B}" type="pres">
      <dgm:prSet presAssocID="{1824AF66-E66A-4025-ACB5-DA5DC43BC73F}" presName="horz1" presStyleCnt="0"/>
      <dgm:spPr/>
    </dgm:pt>
    <dgm:pt modelId="{FE11DF3D-3498-CB4A-AF98-8FB53995C54F}" type="pres">
      <dgm:prSet presAssocID="{1824AF66-E66A-4025-ACB5-DA5DC43BC73F}" presName="tx1" presStyleLbl="revTx" presStyleIdx="0" presStyleCnt="7"/>
      <dgm:spPr/>
      <dgm:t>
        <a:bodyPr/>
        <a:lstStyle/>
        <a:p>
          <a:endParaRPr lang="en-US"/>
        </a:p>
      </dgm:t>
    </dgm:pt>
    <dgm:pt modelId="{49E7E89A-5144-6243-9109-B9CD0A66ECE0}" type="pres">
      <dgm:prSet presAssocID="{1824AF66-E66A-4025-ACB5-DA5DC43BC73F}" presName="vert1" presStyleCnt="0"/>
      <dgm:spPr/>
    </dgm:pt>
    <dgm:pt modelId="{9F77408D-5495-A04D-AEEB-93B8A1DD2604}" type="pres">
      <dgm:prSet presAssocID="{8D4EB95E-7BD3-4747-9405-EDF2187CD430}" presName="thickLine" presStyleLbl="alignNode1" presStyleIdx="1" presStyleCnt="7"/>
      <dgm:spPr/>
    </dgm:pt>
    <dgm:pt modelId="{C742C3E6-CFCF-6444-BF70-74BAC69B5004}" type="pres">
      <dgm:prSet presAssocID="{8D4EB95E-7BD3-4747-9405-EDF2187CD430}" presName="horz1" presStyleCnt="0"/>
      <dgm:spPr/>
    </dgm:pt>
    <dgm:pt modelId="{86BBC009-0850-1D4B-BE80-FA4B752229E1}" type="pres">
      <dgm:prSet presAssocID="{8D4EB95E-7BD3-4747-9405-EDF2187CD430}" presName="tx1" presStyleLbl="revTx" presStyleIdx="1" presStyleCnt="7"/>
      <dgm:spPr/>
      <dgm:t>
        <a:bodyPr/>
        <a:lstStyle/>
        <a:p>
          <a:endParaRPr lang="en-US"/>
        </a:p>
      </dgm:t>
    </dgm:pt>
    <dgm:pt modelId="{3182B78D-3C07-374B-BC3F-25FFAEB1A356}" type="pres">
      <dgm:prSet presAssocID="{8D4EB95E-7BD3-4747-9405-EDF2187CD430}" presName="vert1" presStyleCnt="0"/>
      <dgm:spPr/>
    </dgm:pt>
    <dgm:pt modelId="{F900C9FD-DCF3-BC4A-8A25-259EE878DD92}" type="pres">
      <dgm:prSet presAssocID="{208796B2-D6A9-482F-8CDD-0B5DC3F1C32C}" presName="thickLine" presStyleLbl="alignNode1" presStyleIdx="2" presStyleCnt="7"/>
      <dgm:spPr/>
    </dgm:pt>
    <dgm:pt modelId="{64F37CB5-EABC-424C-BD1C-B1BB3A90F475}" type="pres">
      <dgm:prSet presAssocID="{208796B2-D6A9-482F-8CDD-0B5DC3F1C32C}" presName="horz1" presStyleCnt="0"/>
      <dgm:spPr/>
    </dgm:pt>
    <dgm:pt modelId="{59CBB6F7-F87F-FC4B-AE6C-AD0308D04632}" type="pres">
      <dgm:prSet presAssocID="{208796B2-D6A9-482F-8CDD-0B5DC3F1C32C}" presName="tx1" presStyleLbl="revTx" presStyleIdx="2" presStyleCnt="7"/>
      <dgm:spPr/>
      <dgm:t>
        <a:bodyPr/>
        <a:lstStyle/>
        <a:p>
          <a:endParaRPr lang="en-US"/>
        </a:p>
      </dgm:t>
    </dgm:pt>
    <dgm:pt modelId="{892B8BA9-166B-1C4D-A2D3-1D680BA23EB5}" type="pres">
      <dgm:prSet presAssocID="{208796B2-D6A9-482F-8CDD-0B5DC3F1C32C}" presName="vert1" presStyleCnt="0"/>
      <dgm:spPr/>
    </dgm:pt>
    <dgm:pt modelId="{DFFAAE66-7143-9A43-8C55-55F1963A0A17}" type="pres">
      <dgm:prSet presAssocID="{83DD5318-27B6-4F87-9325-B44C5392580A}" presName="thickLine" presStyleLbl="alignNode1" presStyleIdx="3" presStyleCnt="7"/>
      <dgm:spPr/>
    </dgm:pt>
    <dgm:pt modelId="{9CB7B867-8C6C-BB46-AC86-338573C611A4}" type="pres">
      <dgm:prSet presAssocID="{83DD5318-27B6-4F87-9325-B44C5392580A}" presName="horz1" presStyleCnt="0"/>
      <dgm:spPr/>
    </dgm:pt>
    <dgm:pt modelId="{46036FF1-DCB4-044D-82E7-69677342B047}" type="pres">
      <dgm:prSet presAssocID="{83DD5318-27B6-4F87-9325-B44C5392580A}" presName="tx1" presStyleLbl="revTx" presStyleIdx="3" presStyleCnt="7"/>
      <dgm:spPr/>
      <dgm:t>
        <a:bodyPr/>
        <a:lstStyle/>
        <a:p>
          <a:endParaRPr lang="en-US"/>
        </a:p>
      </dgm:t>
    </dgm:pt>
    <dgm:pt modelId="{B5D6E264-A5A1-684E-BE5C-40C0B1788360}" type="pres">
      <dgm:prSet presAssocID="{83DD5318-27B6-4F87-9325-B44C5392580A}" presName="vert1" presStyleCnt="0"/>
      <dgm:spPr/>
    </dgm:pt>
    <dgm:pt modelId="{02C802C8-F983-E247-9E3A-AF672059DB86}" type="pres">
      <dgm:prSet presAssocID="{3C00A922-F76D-4307-AD58-D7ED400A6FAC}" presName="thickLine" presStyleLbl="alignNode1" presStyleIdx="4" presStyleCnt="7"/>
      <dgm:spPr/>
    </dgm:pt>
    <dgm:pt modelId="{D43AC54B-361F-FC45-98E2-DD2772044053}" type="pres">
      <dgm:prSet presAssocID="{3C00A922-F76D-4307-AD58-D7ED400A6FAC}" presName="horz1" presStyleCnt="0"/>
      <dgm:spPr/>
    </dgm:pt>
    <dgm:pt modelId="{4E2D6102-A195-8546-923A-68793C08D40C}" type="pres">
      <dgm:prSet presAssocID="{3C00A922-F76D-4307-AD58-D7ED400A6FAC}" presName="tx1" presStyleLbl="revTx" presStyleIdx="4" presStyleCnt="7"/>
      <dgm:spPr/>
      <dgm:t>
        <a:bodyPr/>
        <a:lstStyle/>
        <a:p>
          <a:endParaRPr lang="en-US"/>
        </a:p>
      </dgm:t>
    </dgm:pt>
    <dgm:pt modelId="{BC9E42F7-99DF-0E41-A9FE-325FF7A56E5A}" type="pres">
      <dgm:prSet presAssocID="{3C00A922-F76D-4307-AD58-D7ED400A6FAC}" presName="vert1" presStyleCnt="0"/>
      <dgm:spPr/>
    </dgm:pt>
    <dgm:pt modelId="{CCA7CC8A-07CA-754A-BA70-8BA143D1328D}" type="pres">
      <dgm:prSet presAssocID="{8C3DE460-D244-473B-B040-076A45FB17B6}" presName="thickLine" presStyleLbl="alignNode1" presStyleIdx="5" presStyleCnt="7"/>
      <dgm:spPr/>
    </dgm:pt>
    <dgm:pt modelId="{C3EED5D2-6D41-B747-9AB1-67833333A5E2}" type="pres">
      <dgm:prSet presAssocID="{8C3DE460-D244-473B-B040-076A45FB17B6}" presName="horz1" presStyleCnt="0"/>
      <dgm:spPr/>
    </dgm:pt>
    <dgm:pt modelId="{17E63436-05DC-B748-AEFF-C8ED96AD1EEE}" type="pres">
      <dgm:prSet presAssocID="{8C3DE460-D244-473B-B040-076A45FB17B6}" presName="tx1" presStyleLbl="revTx" presStyleIdx="5" presStyleCnt="7"/>
      <dgm:spPr/>
      <dgm:t>
        <a:bodyPr/>
        <a:lstStyle/>
        <a:p>
          <a:endParaRPr lang="en-US"/>
        </a:p>
      </dgm:t>
    </dgm:pt>
    <dgm:pt modelId="{12BE45D3-FE42-B34D-B1DA-8DEC9E6225C8}" type="pres">
      <dgm:prSet presAssocID="{8C3DE460-D244-473B-B040-076A45FB17B6}" presName="vert1" presStyleCnt="0"/>
      <dgm:spPr/>
    </dgm:pt>
    <dgm:pt modelId="{B7F695D7-2B2D-C941-B223-6D5B42F560EE}" type="pres">
      <dgm:prSet presAssocID="{E49B18C7-44E6-4B09-BA9E-ABDEB603D174}" presName="thickLine" presStyleLbl="alignNode1" presStyleIdx="6" presStyleCnt="7"/>
      <dgm:spPr/>
    </dgm:pt>
    <dgm:pt modelId="{4FC26A00-5C43-F54E-A6E6-9D18E7483738}" type="pres">
      <dgm:prSet presAssocID="{E49B18C7-44E6-4B09-BA9E-ABDEB603D174}" presName="horz1" presStyleCnt="0"/>
      <dgm:spPr/>
    </dgm:pt>
    <dgm:pt modelId="{A6642FF9-90D3-084A-BA42-10D8F6153C8B}" type="pres">
      <dgm:prSet presAssocID="{E49B18C7-44E6-4B09-BA9E-ABDEB603D174}" presName="tx1" presStyleLbl="revTx" presStyleIdx="6" presStyleCnt="7"/>
      <dgm:spPr/>
      <dgm:t>
        <a:bodyPr/>
        <a:lstStyle/>
        <a:p>
          <a:endParaRPr lang="en-US"/>
        </a:p>
      </dgm:t>
    </dgm:pt>
    <dgm:pt modelId="{440D7C96-E302-5B41-B455-F42A7AD48691}" type="pres">
      <dgm:prSet presAssocID="{E49B18C7-44E6-4B09-BA9E-ABDEB603D174}" presName="vert1" presStyleCnt="0"/>
      <dgm:spPr/>
    </dgm:pt>
  </dgm:ptLst>
  <dgm:cxnLst>
    <dgm:cxn modelId="{E0056BE1-282C-4199-AAE0-08EA463748D7}" srcId="{7F609743-87FC-432F-8A3A-DFBB1BC9D029}" destId="{3C00A922-F76D-4307-AD58-D7ED400A6FAC}" srcOrd="4" destOrd="0" parTransId="{6A94A38E-D867-4447-8F48-4259DD1C11F8}" sibTransId="{D72689E6-346D-4F07-9481-3337BF904921}"/>
    <dgm:cxn modelId="{B2B02414-B21B-4C47-B7DB-48CE2D4B152E}" type="presOf" srcId="{83DD5318-27B6-4F87-9325-B44C5392580A}" destId="{46036FF1-DCB4-044D-82E7-69677342B047}" srcOrd="0" destOrd="0" presId="urn:microsoft.com/office/officeart/2008/layout/LinedList"/>
    <dgm:cxn modelId="{50ECDAE3-C65B-4E70-8065-B9DEB4624D89}" srcId="{7F609743-87FC-432F-8A3A-DFBB1BC9D029}" destId="{83DD5318-27B6-4F87-9325-B44C5392580A}" srcOrd="3" destOrd="0" parTransId="{81794401-8FD6-41F6-8370-15F78392E6E1}" sibTransId="{A12F0D47-712A-4F0C-BD04-B661F0F7871F}"/>
    <dgm:cxn modelId="{03642C97-E860-44BC-B5AE-E6E545682FCB}" srcId="{7F609743-87FC-432F-8A3A-DFBB1BC9D029}" destId="{8D4EB95E-7BD3-4747-9405-EDF2187CD430}" srcOrd="1" destOrd="0" parTransId="{998B4D1D-2C6F-47D3-B541-5AE9D3FA9227}" sibTransId="{4618F3C2-73B8-426C-A71C-39E54E948D4A}"/>
    <dgm:cxn modelId="{23EF6560-128B-458F-BA9A-5BF2727B779E}" srcId="{7F609743-87FC-432F-8A3A-DFBB1BC9D029}" destId="{208796B2-D6A9-482F-8CDD-0B5DC3F1C32C}" srcOrd="2" destOrd="0" parTransId="{2567CC8B-41F5-4534-8D81-C13C16D9EA6F}" sibTransId="{4610D57D-8091-4B45-950F-8DFC0314EAA8}"/>
    <dgm:cxn modelId="{0F601B11-E52A-DF4B-8405-1E2E47ABE176}" type="presOf" srcId="{E49B18C7-44E6-4B09-BA9E-ABDEB603D174}" destId="{A6642FF9-90D3-084A-BA42-10D8F6153C8B}" srcOrd="0" destOrd="0" presId="urn:microsoft.com/office/officeart/2008/layout/LinedList"/>
    <dgm:cxn modelId="{9CB8D27F-204D-4897-9E94-7EDE28EC351B}" srcId="{7F609743-87FC-432F-8A3A-DFBB1BC9D029}" destId="{8C3DE460-D244-473B-B040-076A45FB17B6}" srcOrd="5" destOrd="0" parTransId="{A9EF86E3-3571-4E37-BA92-3BC296F1731C}" sibTransId="{7975DBF1-84F8-4559-8D51-FA8E5AB6D4A2}"/>
    <dgm:cxn modelId="{FF0BFF19-1FEB-4374-A13B-3676D3AC0B11}" srcId="{7F609743-87FC-432F-8A3A-DFBB1BC9D029}" destId="{E49B18C7-44E6-4B09-BA9E-ABDEB603D174}" srcOrd="6" destOrd="0" parTransId="{438C9F83-BAD1-4F5C-AC6A-CB2922A22531}" sibTransId="{3DFE3B33-8447-451B-96DA-D1643FF86B84}"/>
    <dgm:cxn modelId="{95F7D1FF-C3A3-4E0E-8598-915E240F7C84}" srcId="{7F609743-87FC-432F-8A3A-DFBB1BC9D029}" destId="{1824AF66-E66A-4025-ACB5-DA5DC43BC73F}" srcOrd="0" destOrd="0" parTransId="{E6E2B824-6A01-48FD-B523-EE12BC2F6E39}" sibTransId="{58F16298-06E5-4252-9857-F915AB5E1FAF}"/>
    <dgm:cxn modelId="{EF509039-0FA7-094D-87B1-7A41781D3079}" type="presOf" srcId="{1824AF66-E66A-4025-ACB5-DA5DC43BC73F}" destId="{FE11DF3D-3498-CB4A-AF98-8FB53995C54F}" srcOrd="0" destOrd="0" presId="urn:microsoft.com/office/officeart/2008/layout/LinedList"/>
    <dgm:cxn modelId="{5F77C56C-3196-B346-956C-9979DA28D87C}" type="presOf" srcId="{8D4EB95E-7BD3-4747-9405-EDF2187CD430}" destId="{86BBC009-0850-1D4B-BE80-FA4B752229E1}" srcOrd="0" destOrd="0" presId="urn:microsoft.com/office/officeart/2008/layout/LinedList"/>
    <dgm:cxn modelId="{ABA012EE-08BF-7E49-9CF1-D4D858BA0257}" type="presOf" srcId="{3C00A922-F76D-4307-AD58-D7ED400A6FAC}" destId="{4E2D6102-A195-8546-923A-68793C08D40C}" srcOrd="0" destOrd="0" presId="urn:microsoft.com/office/officeart/2008/layout/LinedList"/>
    <dgm:cxn modelId="{9F1958B3-BBCD-0C47-82D5-20D5809052BA}" type="presOf" srcId="{208796B2-D6A9-482F-8CDD-0B5DC3F1C32C}" destId="{59CBB6F7-F87F-FC4B-AE6C-AD0308D04632}" srcOrd="0" destOrd="0" presId="urn:microsoft.com/office/officeart/2008/layout/LinedList"/>
    <dgm:cxn modelId="{13469375-0198-EC46-90A6-F16716AFC158}" type="presOf" srcId="{7F609743-87FC-432F-8A3A-DFBB1BC9D029}" destId="{BB0921A5-EE9C-C24C-9AC6-7B97D433A009}" srcOrd="0" destOrd="0" presId="urn:microsoft.com/office/officeart/2008/layout/LinedList"/>
    <dgm:cxn modelId="{CDBCA890-D7D6-B346-901C-C05AD5E10574}" type="presOf" srcId="{8C3DE460-D244-473B-B040-076A45FB17B6}" destId="{17E63436-05DC-B748-AEFF-C8ED96AD1EEE}" srcOrd="0" destOrd="0" presId="urn:microsoft.com/office/officeart/2008/layout/LinedList"/>
    <dgm:cxn modelId="{C1251FAB-5F5E-0A40-9273-262E834D6972}" type="presParOf" srcId="{BB0921A5-EE9C-C24C-9AC6-7B97D433A009}" destId="{887D83FC-7A18-0E47-A44F-C41CDE52043B}" srcOrd="0" destOrd="0" presId="urn:microsoft.com/office/officeart/2008/layout/LinedList"/>
    <dgm:cxn modelId="{E30D9FC8-DA58-9741-83D3-5F7C043F8EDF}" type="presParOf" srcId="{BB0921A5-EE9C-C24C-9AC6-7B97D433A009}" destId="{B670417F-C8AA-4F4B-8251-74E7D1734F9B}" srcOrd="1" destOrd="0" presId="urn:microsoft.com/office/officeart/2008/layout/LinedList"/>
    <dgm:cxn modelId="{D65F1B2D-F8CE-DF4D-BDE8-19C0E0553489}" type="presParOf" srcId="{B670417F-C8AA-4F4B-8251-74E7D1734F9B}" destId="{FE11DF3D-3498-CB4A-AF98-8FB53995C54F}" srcOrd="0" destOrd="0" presId="urn:microsoft.com/office/officeart/2008/layout/LinedList"/>
    <dgm:cxn modelId="{25154266-8531-2948-B46B-797B1828BC18}" type="presParOf" srcId="{B670417F-C8AA-4F4B-8251-74E7D1734F9B}" destId="{49E7E89A-5144-6243-9109-B9CD0A66ECE0}" srcOrd="1" destOrd="0" presId="urn:microsoft.com/office/officeart/2008/layout/LinedList"/>
    <dgm:cxn modelId="{65CDDE62-7E7A-BE47-B017-DAB57008E926}" type="presParOf" srcId="{BB0921A5-EE9C-C24C-9AC6-7B97D433A009}" destId="{9F77408D-5495-A04D-AEEB-93B8A1DD2604}" srcOrd="2" destOrd="0" presId="urn:microsoft.com/office/officeart/2008/layout/LinedList"/>
    <dgm:cxn modelId="{93A4DBA8-1CAD-3448-A38A-33E791A2F6B8}" type="presParOf" srcId="{BB0921A5-EE9C-C24C-9AC6-7B97D433A009}" destId="{C742C3E6-CFCF-6444-BF70-74BAC69B5004}" srcOrd="3" destOrd="0" presId="urn:microsoft.com/office/officeart/2008/layout/LinedList"/>
    <dgm:cxn modelId="{C3CECEFC-5275-1F49-98E7-7A3CB2F86FFF}" type="presParOf" srcId="{C742C3E6-CFCF-6444-BF70-74BAC69B5004}" destId="{86BBC009-0850-1D4B-BE80-FA4B752229E1}" srcOrd="0" destOrd="0" presId="urn:microsoft.com/office/officeart/2008/layout/LinedList"/>
    <dgm:cxn modelId="{EE9B5C24-8CDD-AD49-898A-51AE9AF52AC9}" type="presParOf" srcId="{C742C3E6-CFCF-6444-BF70-74BAC69B5004}" destId="{3182B78D-3C07-374B-BC3F-25FFAEB1A356}" srcOrd="1" destOrd="0" presId="urn:microsoft.com/office/officeart/2008/layout/LinedList"/>
    <dgm:cxn modelId="{2305266A-1CE9-7C43-970F-00575AE30980}" type="presParOf" srcId="{BB0921A5-EE9C-C24C-9AC6-7B97D433A009}" destId="{F900C9FD-DCF3-BC4A-8A25-259EE878DD92}" srcOrd="4" destOrd="0" presId="urn:microsoft.com/office/officeart/2008/layout/LinedList"/>
    <dgm:cxn modelId="{E9BBEFB7-FEA5-8542-9E89-DE616E8980F1}" type="presParOf" srcId="{BB0921A5-EE9C-C24C-9AC6-7B97D433A009}" destId="{64F37CB5-EABC-424C-BD1C-B1BB3A90F475}" srcOrd="5" destOrd="0" presId="urn:microsoft.com/office/officeart/2008/layout/LinedList"/>
    <dgm:cxn modelId="{EB14EC82-44E3-B544-972B-B083BD34D351}" type="presParOf" srcId="{64F37CB5-EABC-424C-BD1C-B1BB3A90F475}" destId="{59CBB6F7-F87F-FC4B-AE6C-AD0308D04632}" srcOrd="0" destOrd="0" presId="urn:microsoft.com/office/officeart/2008/layout/LinedList"/>
    <dgm:cxn modelId="{62ABCF40-E797-F249-B9B6-8C5D7555AA6E}" type="presParOf" srcId="{64F37CB5-EABC-424C-BD1C-B1BB3A90F475}" destId="{892B8BA9-166B-1C4D-A2D3-1D680BA23EB5}" srcOrd="1" destOrd="0" presId="urn:microsoft.com/office/officeart/2008/layout/LinedList"/>
    <dgm:cxn modelId="{6B1D47EB-49EF-A647-907E-22723315ACFB}" type="presParOf" srcId="{BB0921A5-EE9C-C24C-9AC6-7B97D433A009}" destId="{DFFAAE66-7143-9A43-8C55-55F1963A0A17}" srcOrd="6" destOrd="0" presId="urn:microsoft.com/office/officeart/2008/layout/LinedList"/>
    <dgm:cxn modelId="{2B175E38-3C43-2A48-B2AC-0D8B4CC51891}" type="presParOf" srcId="{BB0921A5-EE9C-C24C-9AC6-7B97D433A009}" destId="{9CB7B867-8C6C-BB46-AC86-338573C611A4}" srcOrd="7" destOrd="0" presId="urn:microsoft.com/office/officeart/2008/layout/LinedList"/>
    <dgm:cxn modelId="{4B438205-DD89-6442-8AF4-45C27BE73FC2}" type="presParOf" srcId="{9CB7B867-8C6C-BB46-AC86-338573C611A4}" destId="{46036FF1-DCB4-044D-82E7-69677342B047}" srcOrd="0" destOrd="0" presId="urn:microsoft.com/office/officeart/2008/layout/LinedList"/>
    <dgm:cxn modelId="{E36B4DB5-E700-034C-A7E0-3730720B6F59}" type="presParOf" srcId="{9CB7B867-8C6C-BB46-AC86-338573C611A4}" destId="{B5D6E264-A5A1-684E-BE5C-40C0B1788360}" srcOrd="1" destOrd="0" presId="urn:microsoft.com/office/officeart/2008/layout/LinedList"/>
    <dgm:cxn modelId="{FC75CC96-5D6A-B645-8F1A-F8A026899DF8}" type="presParOf" srcId="{BB0921A5-EE9C-C24C-9AC6-7B97D433A009}" destId="{02C802C8-F983-E247-9E3A-AF672059DB86}" srcOrd="8" destOrd="0" presId="urn:microsoft.com/office/officeart/2008/layout/LinedList"/>
    <dgm:cxn modelId="{8EFF4BC5-4626-6B47-89A3-2AB59DCC45DB}" type="presParOf" srcId="{BB0921A5-EE9C-C24C-9AC6-7B97D433A009}" destId="{D43AC54B-361F-FC45-98E2-DD2772044053}" srcOrd="9" destOrd="0" presId="urn:microsoft.com/office/officeart/2008/layout/LinedList"/>
    <dgm:cxn modelId="{F2F75E68-E98F-7943-92F8-085353912EB8}" type="presParOf" srcId="{D43AC54B-361F-FC45-98E2-DD2772044053}" destId="{4E2D6102-A195-8546-923A-68793C08D40C}" srcOrd="0" destOrd="0" presId="urn:microsoft.com/office/officeart/2008/layout/LinedList"/>
    <dgm:cxn modelId="{AFEA41D3-95BA-E744-A986-B523F4604ECD}" type="presParOf" srcId="{D43AC54B-361F-FC45-98E2-DD2772044053}" destId="{BC9E42F7-99DF-0E41-A9FE-325FF7A56E5A}" srcOrd="1" destOrd="0" presId="urn:microsoft.com/office/officeart/2008/layout/LinedList"/>
    <dgm:cxn modelId="{EF2E769E-E98B-7246-A85F-C8B8CE9E6425}" type="presParOf" srcId="{BB0921A5-EE9C-C24C-9AC6-7B97D433A009}" destId="{CCA7CC8A-07CA-754A-BA70-8BA143D1328D}" srcOrd="10" destOrd="0" presId="urn:microsoft.com/office/officeart/2008/layout/LinedList"/>
    <dgm:cxn modelId="{39DEEBD0-10BE-CD41-8FDB-ABFFD7B793B6}" type="presParOf" srcId="{BB0921A5-EE9C-C24C-9AC6-7B97D433A009}" destId="{C3EED5D2-6D41-B747-9AB1-67833333A5E2}" srcOrd="11" destOrd="0" presId="urn:microsoft.com/office/officeart/2008/layout/LinedList"/>
    <dgm:cxn modelId="{DBA88503-5A33-584E-AA54-BD5028999862}" type="presParOf" srcId="{C3EED5D2-6D41-B747-9AB1-67833333A5E2}" destId="{17E63436-05DC-B748-AEFF-C8ED96AD1EEE}" srcOrd="0" destOrd="0" presId="urn:microsoft.com/office/officeart/2008/layout/LinedList"/>
    <dgm:cxn modelId="{1F110E21-002A-034F-9FF8-EB2424CF2096}" type="presParOf" srcId="{C3EED5D2-6D41-B747-9AB1-67833333A5E2}" destId="{12BE45D3-FE42-B34D-B1DA-8DEC9E6225C8}" srcOrd="1" destOrd="0" presId="urn:microsoft.com/office/officeart/2008/layout/LinedList"/>
    <dgm:cxn modelId="{CD00A1C3-F685-6547-9A74-098FBAADE26F}" type="presParOf" srcId="{BB0921A5-EE9C-C24C-9AC6-7B97D433A009}" destId="{B7F695D7-2B2D-C941-B223-6D5B42F560EE}" srcOrd="12" destOrd="0" presId="urn:microsoft.com/office/officeart/2008/layout/LinedList"/>
    <dgm:cxn modelId="{659857DB-A038-7D48-8B37-96D0504EE23F}" type="presParOf" srcId="{BB0921A5-EE9C-C24C-9AC6-7B97D433A009}" destId="{4FC26A00-5C43-F54E-A6E6-9D18E7483738}" srcOrd="13" destOrd="0" presId="urn:microsoft.com/office/officeart/2008/layout/LinedList"/>
    <dgm:cxn modelId="{FCE76FE1-7FC2-994C-9DB0-6EA12B9CE9E7}" type="presParOf" srcId="{4FC26A00-5C43-F54E-A6E6-9D18E7483738}" destId="{A6642FF9-90D3-084A-BA42-10D8F6153C8B}" srcOrd="0" destOrd="0" presId="urn:microsoft.com/office/officeart/2008/layout/LinedList"/>
    <dgm:cxn modelId="{657BF44A-D247-F145-9726-529F9641C467}" type="presParOf" srcId="{4FC26A00-5C43-F54E-A6E6-9D18E7483738}" destId="{440D7C96-E302-5B41-B455-F42A7AD486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199EE7-3A3B-45ED-B45C-6ECAA7B15F51}" type="doc">
      <dgm:prSet loTypeId="urn:microsoft.com/office/officeart/2008/layout/LinedList" loCatId="list" qsTypeId="urn:microsoft.com/office/officeart/2005/8/quickstyle/simple4" qsCatId="simple" csTypeId="urn:microsoft.com/office/officeart/2005/8/colors/colorful1#4" csCatId="colorful"/>
      <dgm:spPr/>
      <dgm:t>
        <a:bodyPr/>
        <a:lstStyle/>
        <a:p>
          <a:endParaRPr lang="en-US"/>
        </a:p>
      </dgm:t>
    </dgm:pt>
    <dgm:pt modelId="{CFD808AE-1E23-4FBD-B3B3-38C4400900D8}">
      <dgm:prSet/>
      <dgm:spPr/>
      <dgm:t>
        <a:bodyPr/>
        <a:lstStyle/>
        <a:p>
          <a:r>
            <a:rPr lang="af-ZA"/>
            <a:t>Analysis  </a:t>
          </a:r>
          <a:r>
            <a:rPr lang="en-GB"/>
            <a:t>of pain( SOCRATES )</a:t>
          </a:r>
          <a:endParaRPr lang="en-US"/>
        </a:p>
      </dgm:t>
    </dgm:pt>
    <dgm:pt modelId="{6FAAD7DA-33D7-404E-81B1-7763E62C9246}" type="parTrans" cxnId="{E83A419B-BC54-4351-BE94-FD2533655702}">
      <dgm:prSet/>
      <dgm:spPr/>
      <dgm:t>
        <a:bodyPr/>
        <a:lstStyle/>
        <a:p>
          <a:endParaRPr lang="en-US"/>
        </a:p>
      </dgm:t>
    </dgm:pt>
    <dgm:pt modelId="{5B69AAE0-6A41-460D-A940-E04AB23D3AA1}" type="sibTrans" cxnId="{E83A419B-BC54-4351-BE94-FD2533655702}">
      <dgm:prSet/>
      <dgm:spPr/>
      <dgm:t>
        <a:bodyPr/>
        <a:lstStyle/>
        <a:p>
          <a:endParaRPr lang="en-US"/>
        </a:p>
      </dgm:t>
    </dgm:pt>
    <dgm:pt modelId="{69D8C1D6-1C76-48E5-B2F7-772DC216AC06}">
      <dgm:prSet/>
      <dgm:spPr/>
      <dgm:t>
        <a:bodyPr/>
        <a:lstStyle/>
        <a:p>
          <a:r>
            <a:rPr lang="af-ZA"/>
            <a:t>Site    </a:t>
          </a:r>
          <a:endParaRPr lang="en-US"/>
        </a:p>
      </dgm:t>
    </dgm:pt>
    <dgm:pt modelId="{15B2E4C7-B347-45D8-8DDE-AAEF6C05B9FA}" type="parTrans" cxnId="{E667F095-25F6-4748-A5D7-D619B1D78F8F}">
      <dgm:prSet/>
      <dgm:spPr/>
      <dgm:t>
        <a:bodyPr/>
        <a:lstStyle/>
        <a:p>
          <a:endParaRPr lang="en-US"/>
        </a:p>
      </dgm:t>
    </dgm:pt>
    <dgm:pt modelId="{B5113272-756F-4C81-9537-3EB7BB44A782}" type="sibTrans" cxnId="{E667F095-25F6-4748-A5D7-D619B1D78F8F}">
      <dgm:prSet/>
      <dgm:spPr/>
      <dgm:t>
        <a:bodyPr/>
        <a:lstStyle/>
        <a:p>
          <a:endParaRPr lang="en-US"/>
        </a:p>
      </dgm:t>
    </dgm:pt>
    <dgm:pt modelId="{59502737-2D4F-4C5E-ACFE-35994B99B56A}">
      <dgm:prSet/>
      <dgm:spPr/>
      <dgm:t>
        <a:bodyPr/>
        <a:lstStyle/>
        <a:p>
          <a:r>
            <a:rPr lang="af-ZA"/>
            <a:t>Onset   </a:t>
          </a:r>
          <a:endParaRPr lang="en-US"/>
        </a:p>
      </dgm:t>
    </dgm:pt>
    <dgm:pt modelId="{9CA8731D-9297-41F9-9C79-C7FB93567687}" type="parTrans" cxnId="{DACA8D1A-0DD0-44DE-AE89-F8F2C8D77952}">
      <dgm:prSet/>
      <dgm:spPr/>
      <dgm:t>
        <a:bodyPr/>
        <a:lstStyle/>
        <a:p>
          <a:endParaRPr lang="en-US"/>
        </a:p>
      </dgm:t>
    </dgm:pt>
    <dgm:pt modelId="{38D25330-40B9-4201-B4D6-98204556EBC4}" type="sibTrans" cxnId="{DACA8D1A-0DD0-44DE-AE89-F8F2C8D77952}">
      <dgm:prSet/>
      <dgm:spPr/>
      <dgm:t>
        <a:bodyPr/>
        <a:lstStyle/>
        <a:p>
          <a:endParaRPr lang="en-US"/>
        </a:p>
      </dgm:t>
    </dgm:pt>
    <dgm:pt modelId="{4177C35A-09A4-41AB-B042-A96C01AA5BCC}">
      <dgm:prSet/>
      <dgm:spPr/>
      <dgm:t>
        <a:bodyPr/>
        <a:lstStyle/>
        <a:p>
          <a:r>
            <a:rPr lang="af-ZA"/>
            <a:t>Character </a:t>
          </a:r>
          <a:endParaRPr lang="en-US"/>
        </a:p>
      </dgm:t>
    </dgm:pt>
    <dgm:pt modelId="{CC4020FB-89F0-457E-9097-D4FBEE9507E4}" type="parTrans" cxnId="{C517F598-1556-422F-8376-0C52557D550E}">
      <dgm:prSet/>
      <dgm:spPr/>
      <dgm:t>
        <a:bodyPr/>
        <a:lstStyle/>
        <a:p>
          <a:endParaRPr lang="en-US"/>
        </a:p>
      </dgm:t>
    </dgm:pt>
    <dgm:pt modelId="{6801F7DE-2020-4320-BB6D-F61B21CA689B}" type="sibTrans" cxnId="{C517F598-1556-422F-8376-0C52557D550E}">
      <dgm:prSet/>
      <dgm:spPr/>
      <dgm:t>
        <a:bodyPr/>
        <a:lstStyle/>
        <a:p>
          <a:endParaRPr lang="en-US"/>
        </a:p>
      </dgm:t>
    </dgm:pt>
    <dgm:pt modelId="{277B3DBD-5522-4FA1-AD6A-1F246E25DDCA}">
      <dgm:prSet/>
      <dgm:spPr/>
      <dgm:t>
        <a:bodyPr/>
        <a:lstStyle/>
        <a:p>
          <a:r>
            <a:rPr lang="af-ZA"/>
            <a:t>Radiation   </a:t>
          </a:r>
          <a:endParaRPr lang="en-US"/>
        </a:p>
      </dgm:t>
    </dgm:pt>
    <dgm:pt modelId="{68C68557-FEE3-445E-9FE1-6592160CEF6F}" type="parTrans" cxnId="{7F4552DE-506C-49A5-AAF1-CF1A10C90EE9}">
      <dgm:prSet/>
      <dgm:spPr/>
      <dgm:t>
        <a:bodyPr/>
        <a:lstStyle/>
        <a:p>
          <a:endParaRPr lang="en-US"/>
        </a:p>
      </dgm:t>
    </dgm:pt>
    <dgm:pt modelId="{7906ACF1-7988-4C31-817D-C18E103D3A1B}" type="sibTrans" cxnId="{7F4552DE-506C-49A5-AAF1-CF1A10C90EE9}">
      <dgm:prSet/>
      <dgm:spPr/>
      <dgm:t>
        <a:bodyPr/>
        <a:lstStyle/>
        <a:p>
          <a:endParaRPr lang="en-US"/>
        </a:p>
      </dgm:t>
    </dgm:pt>
    <dgm:pt modelId="{4F73068D-50AC-4C26-9B98-043A1F18A922}">
      <dgm:prSet/>
      <dgm:spPr/>
      <dgm:t>
        <a:bodyPr/>
        <a:lstStyle/>
        <a:p>
          <a:r>
            <a:rPr lang="af-ZA"/>
            <a:t>Associated Symptoms</a:t>
          </a:r>
          <a:endParaRPr lang="en-US"/>
        </a:p>
      </dgm:t>
    </dgm:pt>
    <dgm:pt modelId="{973A7059-DD6E-4B81-BA85-B96C2781A88C}" type="parTrans" cxnId="{9F74D0B6-B5A2-4BC9-A009-47A5FAE13CCC}">
      <dgm:prSet/>
      <dgm:spPr/>
      <dgm:t>
        <a:bodyPr/>
        <a:lstStyle/>
        <a:p>
          <a:endParaRPr lang="en-US"/>
        </a:p>
      </dgm:t>
    </dgm:pt>
    <dgm:pt modelId="{76B846D8-42BB-409F-A154-9CCE4EEA8F1D}" type="sibTrans" cxnId="{9F74D0B6-B5A2-4BC9-A009-47A5FAE13CCC}">
      <dgm:prSet/>
      <dgm:spPr/>
      <dgm:t>
        <a:bodyPr/>
        <a:lstStyle/>
        <a:p>
          <a:endParaRPr lang="en-US"/>
        </a:p>
      </dgm:t>
    </dgm:pt>
    <dgm:pt modelId="{DDDF9869-8454-461C-9F19-F1212B606A75}">
      <dgm:prSet/>
      <dgm:spPr/>
      <dgm:t>
        <a:bodyPr/>
        <a:lstStyle/>
        <a:p>
          <a:r>
            <a:rPr lang="af-ZA"/>
            <a:t>Time course </a:t>
          </a:r>
          <a:r>
            <a:rPr lang="en-GB"/>
            <a:t>; </a:t>
          </a:r>
          <a:r>
            <a:rPr lang="af-ZA"/>
            <a:t>progression</a:t>
          </a:r>
          <a:endParaRPr lang="en-US"/>
        </a:p>
      </dgm:t>
    </dgm:pt>
    <dgm:pt modelId="{0F4BF7BC-35DB-4DA7-ADAA-057069804BEE}" type="parTrans" cxnId="{618D6E13-653C-4D0E-80B7-C03CF2A22C3F}">
      <dgm:prSet/>
      <dgm:spPr/>
      <dgm:t>
        <a:bodyPr/>
        <a:lstStyle/>
        <a:p>
          <a:endParaRPr lang="en-US"/>
        </a:p>
      </dgm:t>
    </dgm:pt>
    <dgm:pt modelId="{E2672300-8FB0-4A43-94AA-DF9B9D00D687}" type="sibTrans" cxnId="{618D6E13-653C-4D0E-80B7-C03CF2A22C3F}">
      <dgm:prSet/>
      <dgm:spPr/>
      <dgm:t>
        <a:bodyPr/>
        <a:lstStyle/>
        <a:p>
          <a:endParaRPr lang="en-US"/>
        </a:p>
      </dgm:t>
    </dgm:pt>
    <dgm:pt modelId="{B60D1CED-9D20-4702-BEDD-0D57DC89DDBC}">
      <dgm:prSet/>
      <dgm:spPr/>
      <dgm:t>
        <a:bodyPr/>
        <a:lstStyle/>
        <a:p>
          <a:r>
            <a:rPr lang="af-ZA"/>
            <a:t>Exacerbating/ Relieving factors</a:t>
          </a:r>
          <a:endParaRPr lang="en-US"/>
        </a:p>
      </dgm:t>
    </dgm:pt>
    <dgm:pt modelId="{A657C3E7-9911-48A2-88E6-8AF58BF79304}" type="parTrans" cxnId="{BF0F9B3F-5945-437B-A637-2FC96E038BDE}">
      <dgm:prSet/>
      <dgm:spPr/>
      <dgm:t>
        <a:bodyPr/>
        <a:lstStyle/>
        <a:p>
          <a:endParaRPr lang="en-US"/>
        </a:p>
      </dgm:t>
    </dgm:pt>
    <dgm:pt modelId="{1F43D9BF-028E-44EA-B831-15AB0FFAAB70}" type="sibTrans" cxnId="{BF0F9B3F-5945-437B-A637-2FC96E038BDE}">
      <dgm:prSet/>
      <dgm:spPr/>
      <dgm:t>
        <a:bodyPr/>
        <a:lstStyle/>
        <a:p>
          <a:endParaRPr lang="en-US"/>
        </a:p>
      </dgm:t>
    </dgm:pt>
    <dgm:pt modelId="{44C11B3A-428E-439D-AA6E-73150A8942F2}">
      <dgm:prSet/>
      <dgm:spPr/>
      <dgm:t>
        <a:bodyPr/>
        <a:lstStyle/>
        <a:p>
          <a:r>
            <a:rPr lang="af-ZA"/>
            <a:t>Severity ; Nocturnal awakening</a:t>
          </a:r>
          <a:endParaRPr lang="en-US"/>
        </a:p>
      </dgm:t>
    </dgm:pt>
    <dgm:pt modelId="{7E5F29DA-A479-4104-AABA-A0C4ADD6F346}" type="parTrans" cxnId="{25E84BED-BF3E-4618-B7B9-38A5D68C9200}">
      <dgm:prSet/>
      <dgm:spPr/>
      <dgm:t>
        <a:bodyPr/>
        <a:lstStyle/>
        <a:p>
          <a:endParaRPr lang="en-US"/>
        </a:p>
      </dgm:t>
    </dgm:pt>
    <dgm:pt modelId="{D77D1BE0-C8C7-4AED-ADDC-D354E65533C4}" type="sibTrans" cxnId="{25E84BED-BF3E-4618-B7B9-38A5D68C9200}">
      <dgm:prSet/>
      <dgm:spPr/>
      <dgm:t>
        <a:bodyPr/>
        <a:lstStyle/>
        <a:p>
          <a:endParaRPr lang="en-US"/>
        </a:p>
      </dgm:t>
    </dgm:pt>
    <dgm:pt modelId="{9C7A0461-81FF-416D-8A80-238D39C9B989}">
      <dgm:prSet/>
      <dgm:spPr/>
      <dgm:t>
        <a:bodyPr/>
        <a:lstStyle/>
        <a:p>
          <a:r>
            <a:rPr lang="af-ZA"/>
            <a:t>Past medical history</a:t>
          </a:r>
          <a:endParaRPr lang="en-US"/>
        </a:p>
      </dgm:t>
    </dgm:pt>
    <dgm:pt modelId="{F611ADB0-69B6-4FDC-8B6D-98884E336D6A}" type="parTrans" cxnId="{B648386D-257C-4254-963B-91E129B4D3AE}">
      <dgm:prSet/>
      <dgm:spPr/>
      <dgm:t>
        <a:bodyPr/>
        <a:lstStyle/>
        <a:p>
          <a:endParaRPr lang="en-US"/>
        </a:p>
      </dgm:t>
    </dgm:pt>
    <dgm:pt modelId="{82826654-57E2-4D0B-88B8-56A283675B3C}" type="sibTrans" cxnId="{B648386D-257C-4254-963B-91E129B4D3AE}">
      <dgm:prSet/>
      <dgm:spPr/>
      <dgm:t>
        <a:bodyPr/>
        <a:lstStyle/>
        <a:p>
          <a:endParaRPr lang="en-US"/>
        </a:p>
      </dgm:t>
    </dgm:pt>
    <dgm:pt modelId="{7097700A-230E-4333-BB3A-54E6F70656DC}">
      <dgm:prSet/>
      <dgm:spPr/>
      <dgm:t>
        <a:bodyPr/>
        <a:lstStyle/>
        <a:p>
          <a:r>
            <a:rPr lang="af-ZA"/>
            <a:t>Medications</a:t>
          </a:r>
          <a:endParaRPr lang="en-US"/>
        </a:p>
      </dgm:t>
    </dgm:pt>
    <dgm:pt modelId="{B5E3D611-BB58-4A65-938B-63815770CF63}" type="parTrans" cxnId="{5418EF2D-BF51-4EEF-8103-C50F5D55CD37}">
      <dgm:prSet/>
      <dgm:spPr/>
      <dgm:t>
        <a:bodyPr/>
        <a:lstStyle/>
        <a:p>
          <a:endParaRPr lang="en-US"/>
        </a:p>
      </dgm:t>
    </dgm:pt>
    <dgm:pt modelId="{C8F9C461-7752-494D-A078-0918A1C5A53C}" type="sibTrans" cxnId="{5418EF2D-BF51-4EEF-8103-C50F5D55CD37}">
      <dgm:prSet/>
      <dgm:spPr/>
      <dgm:t>
        <a:bodyPr/>
        <a:lstStyle/>
        <a:p>
          <a:endParaRPr lang="en-US"/>
        </a:p>
      </dgm:t>
    </dgm:pt>
    <dgm:pt modelId="{7E98D9FA-4AD4-4CD8-9396-7A7794543536}">
      <dgm:prSet/>
      <dgm:spPr/>
      <dgm:t>
        <a:bodyPr/>
        <a:lstStyle/>
        <a:p>
          <a:r>
            <a:rPr lang="af-ZA"/>
            <a:t>Family Hx</a:t>
          </a:r>
          <a:endParaRPr lang="en-US"/>
        </a:p>
      </dgm:t>
    </dgm:pt>
    <dgm:pt modelId="{0223131E-05BB-40F2-98F8-6D95BDFEDB33}" type="parTrans" cxnId="{B93698D1-505D-4E04-901D-0188E3ED274A}">
      <dgm:prSet/>
      <dgm:spPr/>
      <dgm:t>
        <a:bodyPr/>
        <a:lstStyle/>
        <a:p>
          <a:endParaRPr lang="en-US"/>
        </a:p>
      </dgm:t>
    </dgm:pt>
    <dgm:pt modelId="{EC5E4A8D-0153-47F7-943B-A3CEEF165D7F}" type="sibTrans" cxnId="{B93698D1-505D-4E04-901D-0188E3ED274A}">
      <dgm:prSet/>
      <dgm:spPr/>
      <dgm:t>
        <a:bodyPr/>
        <a:lstStyle/>
        <a:p>
          <a:endParaRPr lang="en-US"/>
        </a:p>
      </dgm:t>
    </dgm:pt>
    <dgm:pt modelId="{579584FB-37F1-43E0-AF6D-A65C387D104E}">
      <dgm:prSet/>
      <dgm:spPr/>
      <dgm:t>
        <a:bodyPr/>
        <a:lstStyle/>
        <a:p>
          <a:r>
            <a:rPr lang="af-ZA"/>
            <a:t>Social Hx</a:t>
          </a:r>
          <a:endParaRPr lang="en-US"/>
        </a:p>
      </dgm:t>
    </dgm:pt>
    <dgm:pt modelId="{AC06C47E-2A72-4B49-B5AD-366987295F11}" type="parTrans" cxnId="{32AE5ADA-F162-4A94-95C0-63FE93461226}">
      <dgm:prSet/>
      <dgm:spPr/>
      <dgm:t>
        <a:bodyPr/>
        <a:lstStyle/>
        <a:p>
          <a:endParaRPr lang="en-US"/>
        </a:p>
      </dgm:t>
    </dgm:pt>
    <dgm:pt modelId="{77B7D057-A17C-47DE-B753-656DB98CD5ED}" type="sibTrans" cxnId="{32AE5ADA-F162-4A94-95C0-63FE93461226}">
      <dgm:prSet/>
      <dgm:spPr/>
      <dgm:t>
        <a:bodyPr/>
        <a:lstStyle/>
        <a:p>
          <a:endParaRPr lang="en-US"/>
        </a:p>
      </dgm:t>
    </dgm:pt>
    <dgm:pt modelId="{08DAACCE-66D3-D846-B610-D0D443266880}" type="pres">
      <dgm:prSet presAssocID="{2E199EE7-3A3B-45ED-B45C-6ECAA7B15F51}" presName="vert0" presStyleCnt="0">
        <dgm:presLayoutVars>
          <dgm:dir/>
          <dgm:animOne val="branch"/>
          <dgm:animLvl val="lvl"/>
        </dgm:presLayoutVars>
      </dgm:prSet>
      <dgm:spPr/>
      <dgm:t>
        <a:bodyPr/>
        <a:lstStyle/>
        <a:p>
          <a:endParaRPr lang="en-US"/>
        </a:p>
      </dgm:t>
    </dgm:pt>
    <dgm:pt modelId="{AD3F2BCD-8DFB-354B-A66F-717AC7630CC9}" type="pres">
      <dgm:prSet presAssocID="{CFD808AE-1E23-4FBD-B3B3-38C4400900D8}" presName="thickLine" presStyleLbl="alignNode1" presStyleIdx="0" presStyleCnt="13"/>
      <dgm:spPr/>
    </dgm:pt>
    <dgm:pt modelId="{5452CD32-29F7-EE4A-9BA0-6DE8600FFE55}" type="pres">
      <dgm:prSet presAssocID="{CFD808AE-1E23-4FBD-B3B3-38C4400900D8}" presName="horz1" presStyleCnt="0"/>
      <dgm:spPr/>
    </dgm:pt>
    <dgm:pt modelId="{A81266CA-82D0-4549-8FBC-B95CFD8A5AEE}" type="pres">
      <dgm:prSet presAssocID="{CFD808AE-1E23-4FBD-B3B3-38C4400900D8}" presName="tx1" presStyleLbl="revTx" presStyleIdx="0" presStyleCnt="13"/>
      <dgm:spPr/>
      <dgm:t>
        <a:bodyPr/>
        <a:lstStyle/>
        <a:p>
          <a:endParaRPr lang="en-US"/>
        </a:p>
      </dgm:t>
    </dgm:pt>
    <dgm:pt modelId="{10B6D367-3CF1-DE45-9192-51BF58737546}" type="pres">
      <dgm:prSet presAssocID="{CFD808AE-1E23-4FBD-B3B3-38C4400900D8}" presName="vert1" presStyleCnt="0"/>
      <dgm:spPr/>
    </dgm:pt>
    <dgm:pt modelId="{66FB06C8-8724-3A4A-9534-2A5068373DC6}" type="pres">
      <dgm:prSet presAssocID="{69D8C1D6-1C76-48E5-B2F7-772DC216AC06}" presName="thickLine" presStyleLbl="alignNode1" presStyleIdx="1" presStyleCnt="13"/>
      <dgm:spPr/>
    </dgm:pt>
    <dgm:pt modelId="{5E986595-0759-C445-B4E2-67289140D598}" type="pres">
      <dgm:prSet presAssocID="{69D8C1D6-1C76-48E5-B2F7-772DC216AC06}" presName="horz1" presStyleCnt="0"/>
      <dgm:spPr/>
    </dgm:pt>
    <dgm:pt modelId="{570FCAF4-4A31-A640-99FC-FA95D19DF1D9}" type="pres">
      <dgm:prSet presAssocID="{69D8C1D6-1C76-48E5-B2F7-772DC216AC06}" presName="tx1" presStyleLbl="revTx" presStyleIdx="1" presStyleCnt="13"/>
      <dgm:spPr/>
      <dgm:t>
        <a:bodyPr/>
        <a:lstStyle/>
        <a:p>
          <a:endParaRPr lang="en-US"/>
        </a:p>
      </dgm:t>
    </dgm:pt>
    <dgm:pt modelId="{C00FF5E4-79F2-5847-9C95-012C005D14C8}" type="pres">
      <dgm:prSet presAssocID="{69D8C1D6-1C76-48E5-B2F7-772DC216AC06}" presName="vert1" presStyleCnt="0"/>
      <dgm:spPr/>
    </dgm:pt>
    <dgm:pt modelId="{A3E4D8E9-365E-BF4F-8E8D-FC1351512FC4}" type="pres">
      <dgm:prSet presAssocID="{59502737-2D4F-4C5E-ACFE-35994B99B56A}" presName="thickLine" presStyleLbl="alignNode1" presStyleIdx="2" presStyleCnt="13"/>
      <dgm:spPr/>
    </dgm:pt>
    <dgm:pt modelId="{2ED4D8C2-0215-2C40-811B-15B07EDF8718}" type="pres">
      <dgm:prSet presAssocID="{59502737-2D4F-4C5E-ACFE-35994B99B56A}" presName="horz1" presStyleCnt="0"/>
      <dgm:spPr/>
    </dgm:pt>
    <dgm:pt modelId="{6703CA96-A874-1342-B05F-32C50D0285E5}" type="pres">
      <dgm:prSet presAssocID="{59502737-2D4F-4C5E-ACFE-35994B99B56A}" presName="tx1" presStyleLbl="revTx" presStyleIdx="2" presStyleCnt="13"/>
      <dgm:spPr/>
      <dgm:t>
        <a:bodyPr/>
        <a:lstStyle/>
        <a:p>
          <a:endParaRPr lang="en-US"/>
        </a:p>
      </dgm:t>
    </dgm:pt>
    <dgm:pt modelId="{CFDB3AE9-0980-AB4A-8965-B56FE0B0F8F5}" type="pres">
      <dgm:prSet presAssocID="{59502737-2D4F-4C5E-ACFE-35994B99B56A}" presName="vert1" presStyleCnt="0"/>
      <dgm:spPr/>
    </dgm:pt>
    <dgm:pt modelId="{2D46CA97-050C-1E49-B92A-4B5996DFC1A9}" type="pres">
      <dgm:prSet presAssocID="{4177C35A-09A4-41AB-B042-A96C01AA5BCC}" presName="thickLine" presStyleLbl="alignNode1" presStyleIdx="3" presStyleCnt="13"/>
      <dgm:spPr/>
    </dgm:pt>
    <dgm:pt modelId="{45FBA34D-3337-AD47-B235-0BE29E32621A}" type="pres">
      <dgm:prSet presAssocID="{4177C35A-09A4-41AB-B042-A96C01AA5BCC}" presName="horz1" presStyleCnt="0"/>
      <dgm:spPr/>
    </dgm:pt>
    <dgm:pt modelId="{CDD314DA-47CD-2547-94C9-A348EF685BCD}" type="pres">
      <dgm:prSet presAssocID="{4177C35A-09A4-41AB-B042-A96C01AA5BCC}" presName="tx1" presStyleLbl="revTx" presStyleIdx="3" presStyleCnt="13"/>
      <dgm:spPr/>
      <dgm:t>
        <a:bodyPr/>
        <a:lstStyle/>
        <a:p>
          <a:endParaRPr lang="en-US"/>
        </a:p>
      </dgm:t>
    </dgm:pt>
    <dgm:pt modelId="{BC74C3D4-D021-184C-B5A4-61754A4740C2}" type="pres">
      <dgm:prSet presAssocID="{4177C35A-09A4-41AB-B042-A96C01AA5BCC}" presName="vert1" presStyleCnt="0"/>
      <dgm:spPr/>
    </dgm:pt>
    <dgm:pt modelId="{15EAA420-FC02-8E48-AAFB-B9F5ADDA3371}" type="pres">
      <dgm:prSet presAssocID="{277B3DBD-5522-4FA1-AD6A-1F246E25DDCA}" presName="thickLine" presStyleLbl="alignNode1" presStyleIdx="4" presStyleCnt="13"/>
      <dgm:spPr/>
    </dgm:pt>
    <dgm:pt modelId="{30736F1A-7169-DB4D-94E8-004E02970E3D}" type="pres">
      <dgm:prSet presAssocID="{277B3DBD-5522-4FA1-AD6A-1F246E25DDCA}" presName="horz1" presStyleCnt="0"/>
      <dgm:spPr/>
    </dgm:pt>
    <dgm:pt modelId="{B7AF3085-5441-F046-8D6E-309607C9878E}" type="pres">
      <dgm:prSet presAssocID="{277B3DBD-5522-4FA1-AD6A-1F246E25DDCA}" presName="tx1" presStyleLbl="revTx" presStyleIdx="4" presStyleCnt="13"/>
      <dgm:spPr/>
      <dgm:t>
        <a:bodyPr/>
        <a:lstStyle/>
        <a:p>
          <a:endParaRPr lang="en-US"/>
        </a:p>
      </dgm:t>
    </dgm:pt>
    <dgm:pt modelId="{2832749A-1C0B-6245-922A-D6FAF806586B}" type="pres">
      <dgm:prSet presAssocID="{277B3DBD-5522-4FA1-AD6A-1F246E25DDCA}" presName="vert1" presStyleCnt="0"/>
      <dgm:spPr/>
    </dgm:pt>
    <dgm:pt modelId="{B0D44589-E56A-2641-859A-19F80FB8E382}" type="pres">
      <dgm:prSet presAssocID="{4F73068D-50AC-4C26-9B98-043A1F18A922}" presName="thickLine" presStyleLbl="alignNode1" presStyleIdx="5" presStyleCnt="13"/>
      <dgm:spPr/>
    </dgm:pt>
    <dgm:pt modelId="{DA45356E-DFA6-3144-9A7C-2B4A2B285618}" type="pres">
      <dgm:prSet presAssocID="{4F73068D-50AC-4C26-9B98-043A1F18A922}" presName="horz1" presStyleCnt="0"/>
      <dgm:spPr/>
    </dgm:pt>
    <dgm:pt modelId="{E65BE54D-EC0C-EE4E-9B83-1361132D1624}" type="pres">
      <dgm:prSet presAssocID="{4F73068D-50AC-4C26-9B98-043A1F18A922}" presName="tx1" presStyleLbl="revTx" presStyleIdx="5" presStyleCnt="13"/>
      <dgm:spPr/>
      <dgm:t>
        <a:bodyPr/>
        <a:lstStyle/>
        <a:p>
          <a:endParaRPr lang="en-US"/>
        </a:p>
      </dgm:t>
    </dgm:pt>
    <dgm:pt modelId="{015670AD-008C-3541-9E4C-F9AC3719457A}" type="pres">
      <dgm:prSet presAssocID="{4F73068D-50AC-4C26-9B98-043A1F18A922}" presName="vert1" presStyleCnt="0"/>
      <dgm:spPr/>
    </dgm:pt>
    <dgm:pt modelId="{17FD59B5-A3EC-7E40-BBC4-5F291BDC6E68}" type="pres">
      <dgm:prSet presAssocID="{DDDF9869-8454-461C-9F19-F1212B606A75}" presName="thickLine" presStyleLbl="alignNode1" presStyleIdx="6" presStyleCnt="13"/>
      <dgm:spPr/>
    </dgm:pt>
    <dgm:pt modelId="{4CF8C72E-EDF0-9844-8FC6-1BC51E0AD493}" type="pres">
      <dgm:prSet presAssocID="{DDDF9869-8454-461C-9F19-F1212B606A75}" presName="horz1" presStyleCnt="0"/>
      <dgm:spPr/>
    </dgm:pt>
    <dgm:pt modelId="{2DD8C76E-25BB-5046-8D2A-FBE496C91A1C}" type="pres">
      <dgm:prSet presAssocID="{DDDF9869-8454-461C-9F19-F1212B606A75}" presName="tx1" presStyleLbl="revTx" presStyleIdx="6" presStyleCnt="13"/>
      <dgm:spPr/>
      <dgm:t>
        <a:bodyPr/>
        <a:lstStyle/>
        <a:p>
          <a:endParaRPr lang="en-US"/>
        </a:p>
      </dgm:t>
    </dgm:pt>
    <dgm:pt modelId="{1DD7B979-14C8-8F48-A068-850E084B7A4E}" type="pres">
      <dgm:prSet presAssocID="{DDDF9869-8454-461C-9F19-F1212B606A75}" presName="vert1" presStyleCnt="0"/>
      <dgm:spPr/>
    </dgm:pt>
    <dgm:pt modelId="{1871CB59-4F42-D846-A536-A31381D50B2C}" type="pres">
      <dgm:prSet presAssocID="{B60D1CED-9D20-4702-BEDD-0D57DC89DDBC}" presName="thickLine" presStyleLbl="alignNode1" presStyleIdx="7" presStyleCnt="13"/>
      <dgm:spPr/>
    </dgm:pt>
    <dgm:pt modelId="{518A07B2-B3B1-BE45-8081-D3B344DB3684}" type="pres">
      <dgm:prSet presAssocID="{B60D1CED-9D20-4702-BEDD-0D57DC89DDBC}" presName="horz1" presStyleCnt="0"/>
      <dgm:spPr/>
    </dgm:pt>
    <dgm:pt modelId="{DC57AFC5-5974-024D-93F9-29707FD4EE66}" type="pres">
      <dgm:prSet presAssocID="{B60D1CED-9D20-4702-BEDD-0D57DC89DDBC}" presName="tx1" presStyleLbl="revTx" presStyleIdx="7" presStyleCnt="13"/>
      <dgm:spPr/>
      <dgm:t>
        <a:bodyPr/>
        <a:lstStyle/>
        <a:p>
          <a:endParaRPr lang="en-US"/>
        </a:p>
      </dgm:t>
    </dgm:pt>
    <dgm:pt modelId="{98450CF0-739B-B340-8BD9-A1EB3126B6D9}" type="pres">
      <dgm:prSet presAssocID="{B60D1CED-9D20-4702-BEDD-0D57DC89DDBC}" presName="vert1" presStyleCnt="0"/>
      <dgm:spPr/>
    </dgm:pt>
    <dgm:pt modelId="{58A9E031-80A9-C64E-8364-7CF7477B56FA}" type="pres">
      <dgm:prSet presAssocID="{44C11B3A-428E-439D-AA6E-73150A8942F2}" presName="thickLine" presStyleLbl="alignNode1" presStyleIdx="8" presStyleCnt="13"/>
      <dgm:spPr/>
    </dgm:pt>
    <dgm:pt modelId="{6B071676-CCDD-4047-91E5-18E1643F3B9D}" type="pres">
      <dgm:prSet presAssocID="{44C11B3A-428E-439D-AA6E-73150A8942F2}" presName="horz1" presStyleCnt="0"/>
      <dgm:spPr/>
    </dgm:pt>
    <dgm:pt modelId="{3D497E91-A3B8-B248-9D2F-68C01C942B28}" type="pres">
      <dgm:prSet presAssocID="{44C11B3A-428E-439D-AA6E-73150A8942F2}" presName="tx1" presStyleLbl="revTx" presStyleIdx="8" presStyleCnt="13"/>
      <dgm:spPr/>
      <dgm:t>
        <a:bodyPr/>
        <a:lstStyle/>
        <a:p>
          <a:endParaRPr lang="en-US"/>
        </a:p>
      </dgm:t>
    </dgm:pt>
    <dgm:pt modelId="{5361F037-83E3-0742-BC24-6E282007E2F3}" type="pres">
      <dgm:prSet presAssocID="{44C11B3A-428E-439D-AA6E-73150A8942F2}" presName="vert1" presStyleCnt="0"/>
      <dgm:spPr/>
    </dgm:pt>
    <dgm:pt modelId="{9B7112F4-0C58-694B-93CD-3278F46BE495}" type="pres">
      <dgm:prSet presAssocID="{9C7A0461-81FF-416D-8A80-238D39C9B989}" presName="thickLine" presStyleLbl="alignNode1" presStyleIdx="9" presStyleCnt="13"/>
      <dgm:spPr/>
    </dgm:pt>
    <dgm:pt modelId="{AD14D6DB-C6F4-7740-A40A-B7B81A41BA3A}" type="pres">
      <dgm:prSet presAssocID="{9C7A0461-81FF-416D-8A80-238D39C9B989}" presName="horz1" presStyleCnt="0"/>
      <dgm:spPr/>
    </dgm:pt>
    <dgm:pt modelId="{6C3AD285-7812-E74C-B940-AC809D0E05AC}" type="pres">
      <dgm:prSet presAssocID="{9C7A0461-81FF-416D-8A80-238D39C9B989}" presName="tx1" presStyleLbl="revTx" presStyleIdx="9" presStyleCnt="13"/>
      <dgm:spPr/>
      <dgm:t>
        <a:bodyPr/>
        <a:lstStyle/>
        <a:p>
          <a:endParaRPr lang="en-US"/>
        </a:p>
      </dgm:t>
    </dgm:pt>
    <dgm:pt modelId="{DF47AA6D-BBFF-8644-95A0-0B7EEECB90F6}" type="pres">
      <dgm:prSet presAssocID="{9C7A0461-81FF-416D-8A80-238D39C9B989}" presName="vert1" presStyleCnt="0"/>
      <dgm:spPr/>
    </dgm:pt>
    <dgm:pt modelId="{2A6A2B88-8DAE-4A42-AB49-5FB5B31DB4F8}" type="pres">
      <dgm:prSet presAssocID="{7097700A-230E-4333-BB3A-54E6F70656DC}" presName="thickLine" presStyleLbl="alignNode1" presStyleIdx="10" presStyleCnt="13"/>
      <dgm:spPr/>
    </dgm:pt>
    <dgm:pt modelId="{77CDE290-8C95-C848-91A3-976EF4D69A83}" type="pres">
      <dgm:prSet presAssocID="{7097700A-230E-4333-BB3A-54E6F70656DC}" presName="horz1" presStyleCnt="0"/>
      <dgm:spPr/>
    </dgm:pt>
    <dgm:pt modelId="{BA315559-CF4C-8F4B-966B-52784C3EB992}" type="pres">
      <dgm:prSet presAssocID="{7097700A-230E-4333-BB3A-54E6F70656DC}" presName="tx1" presStyleLbl="revTx" presStyleIdx="10" presStyleCnt="13"/>
      <dgm:spPr/>
      <dgm:t>
        <a:bodyPr/>
        <a:lstStyle/>
        <a:p>
          <a:endParaRPr lang="en-US"/>
        </a:p>
      </dgm:t>
    </dgm:pt>
    <dgm:pt modelId="{6E4291AF-B045-ED4E-B10C-25BB63BA415D}" type="pres">
      <dgm:prSet presAssocID="{7097700A-230E-4333-BB3A-54E6F70656DC}" presName="vert1" presStyleCnt="0"/>
      <dgm:spPr/>
    </dgm:pt>
    <dgm:pt modelId="{AAAC64A5-86B9-6740-987D-CAACC7C1A709}" type="pres">
      <dgm:prSet presAssocID="{7E98D9FA-4AD4-4CD8-9396-7A7794543536}" presName="thickLine" presStyleLbl="alignNode1" presStyleIdx="11" presStyleCnt="13"/>
      <dgm:spPr/>
    </dgm:pt>
    <dgm:pt modelId="{CC8D1E20-FB4D-C94C-B8ED-36D792D27504}" type="pres">
      <dgm:prSet presAssocID="{7E98D9FA-4AD4-4CD8-9396-7A7794543536}" presName="horz1" presStyleCnt="0"/>
      <dgm:spPr/>
    </dgm:pt>
    <dgm:pt modelId="{03610B5A-559A-2543-9962-20AE32ABE3C2}" type="pres">
      <dgm:prSet presAssocID="{7E98D9FA-4AD4-4CD8-9396-7A7794543536}" presName="tx1" presStyleLbl="revTx" presStyleIdx="11" presStyleCnt="13"/>
      <dgm:spPr/>
      <dgm:t>
        <a:bodyPr/>
        <a:lstStyle/>
        <a:p>
          <a:endParaRPr lang="en-US"/>
        </a:p>
      </dgm:t>
    </dgm:pt>
    <dgm:pt modelId="{AA9D611E-2C6D-924F-81E0-228B20C659D4}" type="pres">
      <dgm:prSet presAssocID="{7E98D9FA-4AD4-4CD8-9396-7A7794543536}" presName="vert1" presStyleCnt="0"/>
      <dgm:spPr/>
    </dgm:pt>
    <dgm:pt modelId="{7041218A-A918-D84A-8E62-76495EDD2FC8}" type="pres">
      <dgm:prSet presAssocID="{579584FB-37F1-43E0-AF6D-A65C387D104E}" presName="thickLine" presStyleLbl="alignNode1" presStyleIdx="12" presStyleCnt="13"/>
      <dgm:spPr/>
    </dgm:pt>
    <dgm:pt modelId="{990BAE0D-77E9-554D-A4A0-897F5EEEE744}" type="pres">
      <dgm:prSet presAssocID="{579584FB-37F1-43E0-AF6D-A65C387D104E}" presName="horz1" presStyleCnt="0"/>
      <dgm:spPr/>
    </dgm:pt>
    <dgm:pt modelId="{8CB8611C-D36B-F148-B300-3969BE522132}" type="pres">
      <dgm:prSet presAssocID="{579584FB-37F1-43E0-AF6D-A65C387D104E}" presName="tx1" presStyleLbl="revTx" presStyleIdx="12" presStyleCnt="13"/>
      <dgm:spPr/>
      <dgm:t>
        <a:bodyPr/>
        <a:lstStyle/>
        <a:p>
          <a:endParaRPr lang="en-US"/>
        </a:p>
      </dgm:t>
    </dgm:pt>
    <dgm:pt modelId="{2F95B7D2-DDE2-854A-9342-45484CA6DB47}" type="pres">
      <dgm:prSet presAssocID="{579584FB-37F1-43E0-AF6D-A65C387D104E}" presName="vert1" presStyleCnt="0"/>
      <dgm:spPr/>
    </dgm:pt>
  </dgm:ptLst>
  <dgm:cxnLst>
    <dgm:cxn modelId="{7F4552DE-506C-49A5-AAF1-CF1A10C90EE9}" srcId="{2E199EE7-3A3B-45ED-B45C-6ECAA7B15F51}" destId="{277B3DBD-5522-4FA1-AD6A-1F246E25DDCA}" srcOrd="4" destOrd="0" parTransId="{68C68557-FEE3-445E-9FE1-6592160CEF6F}" sibTransId="{7906ACF1-7988-4C31-817D-C18E103D3A1B}"/>
    <dgm:cxn modelId="{80D0F7FB-1BEB-0440-955C-CCCC38B56B3B}" type="presOf" srcId="{2E199EE7-3A3B-45ED-B45C-6ECAA7B15F51}" destId="{08DAACCE-66D3-D846-B610-D0D443266880}" srcOrd="0" destOrd="0" presId="urn:microsoft.com/office/officeart/2008/layout/LinedList"/>
    <dgm:cxn modelId="{BD5371B4-6B14-894F-94F5-140D5C23283D}" type="presOf" srcId="{277B3DBD-5522-4FA1-AD6A-1F246E25DDCA}" destId="{B7AF3085-5441-F046-8D6E-309607C9878E}" srcOrd="0" destOrd="0" presId="urn:microsoft.com/office/officeart/2008/layout/LinedList"/>
    <dgm:cxn modelId="{9F74D0B6-B5A2-4BC9-A009-47A5FAE13CCC}" srcId="{2E199EE7-3A3B-45ED-B45C-6ECAA7B15F51}" destId="{4F73068D-50AC-4C26-9B98-043A1F18A922}" srcOrd="5" destOrd="0" parTransId="{973A7059-DD6E-4B81-BA85-B96C2781A88C}" sibTransId="{76B846D8-42BB-409F-A154-9CCE4EEA8F1D}"/>
    <dgm:cxn modelId="{7A64A755-8B26-CF42-A3C0-A6EC0D775F35}" type="presOf" srcId="{9C7A0461-81FF-416D-8A80-238D39C9B989}" destId="{6C3AD285-7812-E74C-B940-AC809D0E05AC}" srcOrd="0" destOrd="0" presId="urn:microsoft.com/office/officeart/2008/layout/LinedList"/>
    <dgm:cxn modelId="{E667F095-25F6-4748-A5D7-D619B1D78F8F}" srcId="{2E199EE7-3A3B-45ED-B45C-6ECAA7B15F51}" destId="{69D8C1D6-1C76-48E5-B2F7-772DC216AC06}" srcOrd="1" destOrd="0" parTransId="{15B2E4C7-B347-45D8-8DDE-AAEF6C05B9FA}" sibTransId="{B5113272-756F-4C81-9537-3EB7BB44A782}"/>
    <dgm:cxn modelId="{BF0F9B3F-5945-437B-A637-2FC96E038BDE}" srcId="{2E199EE7-3A3B-45ED-B45C-6ECAA7B15F51}" destId="{B60D1CED-9D20-4702-BEDD-0D57DC89DDBC}" srcOrd="7" destOrd="0" parTransId="{A657C3E7-9911-48A2-88E6-8AF58BF79304}" sibTransId="{1F43D9BF-028E-44EA-B831-15AB0FFAAB70}"/>
    <dgm:cxn modelId="{F14854EC-A76C-844F-BD81-49D75C599DB1}" type="presOf" srcId="{579584FB-37F1-43E0-AF6D-A65C387D104E}" destId="{8CB8611C-D36B-F148-B300-3969BE522132}" srcOrd="0" destOrd="0" presId="urn:microsoft.com/office/officeart/2008/layout/LinedList"/>
    <dgm:cxn modelId="{9BD0FBD0-799C-4B49-A4BE-FF7BFC18AF23}" type="presOf" srcId="{4F73068D-50AC-4C26-9B98-043A1F18A922}" destId="{E65BE54D-EC0C-EE4E-9B83-1361132D1624}" srcOrd="0" destOrd="0" presId="urn:microsoft.com/office/officeart/2008/layout/LinedList"/>
    <dgm:cxn modelId="{2D6A9FC9-879B-BD44-8700-AED93A8F235A}" type="presOf" srcId="{7097700A-230E-4333-BB3A-54E6F70656DC}" destId="{BA315559-CF4C-8F4B-966B-52784C3EB992}" srcOrd="0" destOrd="0" presId="urn:microsoft.com/office/officeart/2008/layout/LinedList"/>
    <dgm:cxn modelId="{046D7C71-4910-8546-A319-39E59A3496B0}" type="presOf" srcId="{B60D1CED-9D20-4702-BEDD-0D57DC89DDBC}" destId="{DC57AFC5-5974-024D-93F9-29707FD4EE66}" srcOrd="0" destOrd="0" presId="urn:microsoft.com/office/officeart/2008/layout/LinedList"/>
    <dgm:cxn modelId="{DACA8D1A-0DD0-44DE-AE89-F8F2C8D77952}" srcId="{2E199EE7-3A3B-45ED-B45C-6ECAA7B15F51}" destId="{59502737-2D4F-4C5E-ACFE-35994B99B56A}" srcOrd="2" destOrd="0" parTransId="{9CA8731D-9297-41F9-9C79-C7FB93567687}" sibTransId="{38D25330-40B9-4201-B4D6-98204556EBC4}"/>
    <dgm:cxn modelId="{5418EF2D-BF51-4EEF-8103-C50F5D55CD37}" srcId="{2E199EE7-3A3B-45ED-B45C-6ECAA7B15F51}" destId="{7097700A-230E-4333-BB3A-54E6F70656DC}" srcOrd="10" destOrd="0" parTransId="{B5E3D611-BB58-4A65-938B-63815770CF63}" sibTransId="{C8F9C461-7752-494D-A078-0918A1C5A53C}"/>
    <dgm:cxn modelId="{7C955472-9D05-AC4C-A690-869B97EDA58A}" type="presOf" srcId="{7E98D9FA-4AD4-4CD8-9396-7A7794543536}" destId="{03610B5A-559A-2543-9962-20AE32ABE3C2}" srcOrd="0" destOrd="0" presId="urn:microsoft.com/office/officeart/2008/layout/LinedList"/>
    <dgm:cxn modelId="{32AE5ADA-F162-4A94-95C0-63FE93461226}" srcId="{2E199EE7-3A3B-45ED-B45C-6ECAA7B15F51}" destId="{579584FB-37F1-43E0-AF6D-A65C387D104E}" srcOrd="12" destOrd="0" parTransId="{AC06C47E-2A72-4B49-B5AD-366987295F11}" sibTransId="{77B7D057-A17C-47DE-B753-656DB98CD5ED}"/>
    <dgm:cxn modelId="{E83A419B-BC54-4351-BE94-FD2533655702}" srcId="{2E199EE7-3A3B-45ED-B45C-6ECAA7B15F51}" destId="{CFD808AE-1E23-4FBD-B3B3-38C4400900D8}" srcOrd="0" destOrd="0" parTransId="{6FAAD7DA-33D7-404E-81B1-7763E62C9246}" sibTransId="{5B69AAE0-6A41-460D-A940-E04AB23D3AA1}"/>
    <dgm:cxn modelId="{266A8803-A04B-134A-8092-56D7A706F80D}" type="presOf" srcId="{CFD808AE-1E23-4FBD-B3B3-38C4400900D8}" destId="{A81266CA-82D0-4549-8FBC-B95CFD8A5AEE}" srcOrd="0" destOrd="0" presId="urn:microsoft.com/office/officeart/2008/layout/LinedList"/>
    <dgm:cxn modelId="{829DD300-35E1-0145-9E69-2AB9002F06D5}" type="presOf" srcId="{44C11B3A-428E-439D-AA6E-73150A8942F2}" destId="{3D497E91-A3B8-B248-9D2F-68C01C942B28}" srcOrd="0" destOrd="0" presId="urn:microsoft.com/office/officeart/2008/layout/LinedList"/>
    <dgm:cxn modelId="{25E84BED-BF3E-4618-B7B9-38A5D68C9200}" srcId="{2E199EE7-3A3B-45ED-B45C-6ECAA7B15F51}" destId="{44C11B3A-428E-439D-AA6E-73150A8942F2}" srcOrd="8" destOrd="0" parTransId="{7E5F29DA-A479-4104-AABA-A0C4ADD6F346}" sibTransId="{D77D1BE0-C8C7-4AED-ADDC-D354E65533C4}"/>
    <dgm:cxn modelId="{29E93B29-DE42-DD49-92E9-9E13664E4061}" type="presOf" srcId="{4177C35A-09A4-41AB-B042-A96C01AA5BCC}" destId="{CDD314DA-47CD-2547-94C9-A348EF685BCD}" srcOrd="0" destOrd="0" presId="urn:microsoft.com/office/officeart/2008/layout/LinedList"/>
    <dgm:cxn modelId="{2FB38300-50C1-CF48-8270-EC4F11207B58}" type="presOf" srcId="{69D8C1D6-1C76-48E5-B2F7-772DC216AC06}" destId="{570FCAF4-4A31-A640-99FC-FA95D19DF1D9}" srcOrd="0" destOrd="0" presId="urn:microsoft.com/office/officeart/2008/layout/LinedList"/>
    <dgm:cxn modelId="{618D6E13-653C-4D0E-80B7-C03CF2A22C3F}" srcId="{2E199EE7-3A3B-45ED-B45C-6ECAA7B15F51}" destId="{DDDF9869-8454-461C-9F19-F1212B606A75}" srcOrd="6" destOrd="0" parTransId="{0F4BF7BC-35DB-4DA7-ADAA-057069804BEE}" sibTransId="{E2672300-8FB0-4A43-94AA-DF9B9D00D687}"/>
    <dgm:cxn modelId="{4DD03C32-1FA7-1D40-B878-3847631BE155}" type="presOf" srcId="{DDDF9869-8454-461C-9F19-F1212B606A75}" destId="{2DD8C76E-25BB-5046-8D2A-FBE496C91A1C}" srcOrd="0" destOrd="0" presId="urn:microsoft.com/office/officeart/2008/layout/LinedList"/>
    <dgm:cxn modelId="{C517F598-1556-422F-8376-0C52557D550E}" srcId="{2E199EE7-3A3B-45ED-B45C-6ECAA7B15F51}" destId="{4177C35A-09A4-41AB-B042-A96C01AA5BCC}" srcOrd="3" destOrd="0" parTransId="{CC4020FB-89F0-457E-9097-D4FBEE9507E4}" sibTransId="{6801F7DE-2020-4320-BB6D-F61B21CA689B}"/>
    <dgm:cxn modelId="{B648386D-257C-4254-963B-91E129B4D3AE}" srcId="{2E199EE7-3A3B-45ED-B45C-6ECAA7B15F51}" destId="{9C7A0461-81FF-416D-8A80-238D39C9B989}" srcOrd="9" destOrd="0" parTransId="{F611ADB0-69B6-4FDC-8B6D-98884E336D6A}" sibTransId="{82826654-57E2-4D0B-88B8-56A283675B3C}"/>
    <dgm:cxn modelId="{32A30A17-ACEA-BB4D-9961-8CA9A32BAB2C}" type="presOf" srcId="{59502737-2D4F-4C5E-ACFE-35994B99B56A}" destId="{6703CA96-A874-1342-B05F-32C50D0285E5}" srcOrd="0" destOrd="0" presId="urn:microsoft.com/office/officeart/2008/layout/LinedList"/>
    <dgm:cxn modelId="{B93698D1-505D-4E04-901D-0188E3ED274A}" srcId="{2E199EE7-3A3B-45ED-B45C-6ECAA7B15F51}" destId="{7E98D9FA-4AD4-4CD8-9396-7A7794543536}" srcOrd="11" destOrd="0" parTransId="{0223131E-05BB-40F2-98F8-6D95BDFEDB33}" sibTransId="{EC5E4A8D-0153-47F7-943B-A3CEEF165D7F}"/>
    <dgm:cxn modelId="{B9521556-4B99-3545-B92F-EE9A619D19E7}" type="presParOf" srcId="{08DAACCE-66D3-D846-B610-D0D443266880}" destId="{AD3F2BCD-8DFB-354B-A66F-717AC7630CC9}" srcOrd="0" destOrd="0" presId="urn:microsoft.com/office/officeart/2008/layout/LinedList"/>
    <dgm:cxn modelId="{68714559-FC1D-5C4D-AE25-81432C2523C5}" type="presParOf" srcId="{08DAACCE-66D3-D846-B610-D0D443266880}" destId="{5452CD32-29F7-EE4A-9BA0-6DE8600FFE55}" srcOrd="1" destOrd="0" presId="urn:microsoft.com/office/officeart/2008/layout/LinedList"/>
    <dgm:cxn modelId="{D36C971D-91ED-6D45-B044-9018E40121E3}" type="presParOf" srcId="{5452CD32-29F7-EE4A-9BA0-6DE8600FFE55}" destId="{A81266CA-82D0-4549-8FBC-B95CFD8A5AEE}" srcOrd="0" destOrd="0" presId="urn:microsoft.com/office/officeart/2008/layout/LinedList"/>
    <dgm:cxn modelId="{4C4BB2E7-81CB-FD4F-A779-B1844A3BEA8C}" type="presParOf" srcId="{5452CD32-29F7-EE4A-9BA0-6DE8600FFE55}" destId="{10B6D367-3CF1-DE45-9192-51BF58737546}" srcOrd="1" destOrd="0" presId="urn:microsoft.com/office/officeart/2008/layout/LinedList"/>
    <dgm:cxn modelId="{003EE8E0-5978-7045-8C08-C2658873D6A6}" type="presParOf" srcId="{08DAACCE-66D3-D846-B610-D0D443266880}" destId="{66FB06C8-8724-3A4A-9534-2A5068373DC6}" srcOrd="2" destOrd="0" presId="urn:microsoft.com/office/officeart/2008/layout/LinedList"/>
    <dgm:cxn modelId="{A500FDC5-F13F-8A4D-8B31-1F3A708E953E}" type="presParOf" srcId="{08DAACCE-66D3-D846-B610-D0D443266880}" destId="{5E986595-0759-C445-B4E2-67289140D598}" srcOrd="3" destOrd="0" presId="urn:microsoft.com/office/officeart/2008/layout/LinedList"/>
    <dgm:cxn modelId="{42DCCDF5-6AC2-8449-A01B-B1175E1D2CD2}" type="presParOf" srcId="{5E986595-0759-C445-B4E2-67289140D598}" destId="{570FCAF4-4A31-A640-99FC-FA95D19DF1D9}" srcOrd="0" destOrd="0" presId="urn:microsoft.com/office/officeart/2008/layout/LinedList"/>
    <dgm:cxn modelId="{DB21B496-FC20-9347-BD44-424350FFBF35}" type="presParOf" srcId="{5E986595-0759-C445-B4E2-67289140D598}" destId="{C00FF5E4-79F2-5847-9C95-012C005D14C8}" srcOrd="1" destOrd="0" presId="urn:microsoft.com/office/officeart/2008/layout/LinedList"/>
    <dgm:cxn modelId="{57F67D76-D068-0E46-9E2C-23F5E85DEA7E}" type="presParOf" srcId="{08DAACCE-66D3-D846-B610-D0D443266880}" destId="{A3E4D8E9-365E-BF4F-8E8D-FC1351512FC4}" srcOrd="4" destOrd="0" presId="urn:microsoft.com/office/officeart/2008/layout/LinedList"/>
    <dgm:cxn modelId="{C8FBD28E-2E6A-A749-AAAF-0896A94ABAA6}" type="presParOf" srcId="{08DAACCE-66D3-D846-B610-D0D443266880}" destId="{2ED4D8C2-0215-2C40-811B-15B07EDF8718}" srcOrd="5" destOrd="0" presId="urn:microsoft.com/office/officeart/2008/layout/LinedList"/>
    <dgm:cxn modelId="{901E32E0-6CE8-6E4D-AEC6-01A6B9A75E72}" type="presParOf" srcId="{2ED4D8C2-0215-2C40-811B-15B07EDF8718}" destId="{6703CA96-A874-1342-B05F-32C50D0285E5}" srcOrd="0" destOrd="0" presId="urn:microsoft.com/office/officeart/2008/layout/LinedList"/>
    <dgm:cxn modelId="{9828FF71-32B1-074D-93AE-27F379FD094F}" type="presParOf" srcId="{2ED4D8C2-0215-2C40-811B-15B07EDF8718}" destId="{CFDB3AE9-0980-AB4A-8965-B56FE0B0F8F5}" srcOrd="1" destOrd="0" presId="urn:microsoft.com/office/officeart/2008/layout/LinedList"/>
    <dgm:cxn modelId="{CF41458D-EFA9-AD4A-BD70-4CE2B255177C}" type="presParOf" srcId="{08DAACCE-66D3-D846-B610-D0D443266880}" destId="{2D46CA97-050C-1E49-B92A-4B5996DFC1A9}" srcOrd="6" destOrd="0" presId="urn:microsoft.com/office/officeart/2008/layout/LinedList"/>
    <dgm:cxn modelId="{48CE5AB4-79B0-F245-BC78-77A9A9F16FB7}" type="presParOf" srcId="{08DAACCE-66D3-D846-B610-D0D443266880}" destId="{45FBA34D-3337-AD47-B235-0BE29E32621A}" srcOrd="7" destOrd="0" presId="urn:microsoft.com/office/officeart/2008/layout/LinedList"/>
    <dgm:cxn modelId="{F1394EE6-D5DA-8B4A-AD13-F10BCC463240}" type="presParOf" srcId="{45FBA34D-3337-AD47-B235-0BE29E32621A}" destId="{CDD314DA-47CD-2547-94C9-A348EF685BCD}" srcOrd="0" destOrd="0" presId="urn:microsoft.com/office/officeart/2008/layout/LinedList"/>
    <dgm:cxn modelId="{FB335DC7-A9FB-8B44-9E92-F422DEEA78CB}" type="presParOf" srcId="{45FBA34D-3337-AD47-B235-0BE29E32621A}" destId="{BC74C3D4-D021-184C-B5A4-61754A4740C2}" srcOrd="1" destOrd="0" presId="urn:microsoft.com/office/officeart/2008/layout/LinedList"/>
    <dgm:cxn modelId="{5DCE1D83-FB54-3842-8D4B-212ADD04302F}" type="presParOf" srcId="{08DAACCE-66D3-D846-B610-D0D443266880}" destId="{15EAA420-FC02-8E48-AAFB-B9F5ADDA3371}" srcOrd="8" destOrd="0" presId="urn:microsoft.com/office/officeart/2008/layout/LinedList"/>
    <dgm:cxn modelId="{3B5D7530-C94E-7944-9113-52FCF8CA886D}" type="presParOf" srcId="{08DAACCE-66D3-D846-B610-D0D443266880}" destId="{30736F1A-7169-DB4D-94E8-004E02970E3D}" srcOrd="9" destOrd="0" presId="urn:microsoft.com/office/officeart/2008/layout/LinedList"/>
    <dgm:cxn modelId="{06EA3684-0C2F-F746-8179-7A87E058D14F}" type="presParOf" srcId="{30736F1A-7169-DB4D-94E8-004E02970E3D}" destId="{B7AF3085-5441-F046-8D6E-309607C9878E}" srcOrd="0" destOrd="0" presId="urn:microsoft.com/office/officeart/2008/layout/LinedList"/>
    <dgm:cxn modelId="{4F025046-D80B-D04D-971B-C50E15DB9551}" type="presParOf" srcId="{30736F1A-7169-DB4D-94E8-004E02970E3D}" destId="{2832749A-1C0B-6245-922A-D6FAF806586B}" srcOrd="1" destOrd="0" presId="urn:microsoft.com/office/officeart/2008/layout/LinedList"/>
    <dgm:cxn modelId="{D60DC389-5160-4F42-81A7-43DD6777B068}" type="presParOf" srcId="{08DAACCE-66D3-D846-B610-D0D443266880}" destId="{B0D44589-E56A-2641-859A-19F80FB8E382}" srcOrd="10" destOrd="0" presId="urn:microsoft.com/office/officeart/2008/layout/LinedList"/>
    <dgm:cxn modelId="{F25DB3C1-14AF-DF48-889C-01B4BCD7B27F}" type="presParOf" srcId="{08DAACCE-66D3-D846-B610-D0D443266880}" destId="{DA45356E-DFA6-3144-9A7C-2B4A2B285618}" srcOrd="11" destOrd="0" presId="urn:microsoft.com/office/officeart/2008/layout/LinedList"/>
    <dgm:cxn modelId="{47DBDCC0-495D-0F4D-9D87-2C6095EBE143}" type="presParOf" srcId="{DA45356E-DFA6-3144-9A7C-2B4A2B285618}" destId="{E65BE54D-EC0C-EE4E-9B83-1361132D1624}" srcOrd="0" destOrd="0" presId="urn:microsoft.com/office/officeart/2008/layout/LinedList"/>
    <dgm:cxn modelId="{2ACBDFA4-548F-5E41-8D4A-2832DB1B6EF6}" type="presParOf" srcId="{DA45356E-DFA6-3144-9A7C-2B4A2B285618}" destId="{015670AD-008C-3541-9E4C-F9AC3719457A}" srcOrd="1" destOrd="0" presId="urn:microsoft.com/office/officeart/2008/layout/LinedList"/>
    <dgm:cxn modelId="{0CD4F49D-86F2-E54C-ACFD-0D9FB639791E}" type="presParOf" srcId="{08DAACCE-66D3-D846-B610-D0D443266880}" destId="{17FD59B5-A3EC-7E40-BBC4-5F291BDC6E68}" srcOrd="12" destOrd="0" presId="urn:microsoft.com/office/officeart/2008/layout/LinedList"/>
    <dgm:cxn modelId="{65CDA034-C47B-E346-A263-B1E56E1725F7}" type="presParOf" srcId="{08DAACCE-66D3-D846-B610-D0D443266880}" destId="{4CF8C72E-EDF0-9844-8FC6-1BC51E0AD493}" srcOrd="13" destOrd="0" presId="urn:microsoft.com/office/officeart/2008/layout/LinedList"/>
    <dgm:cxn modelId="{3F57ED0B-4C0F-7449-AC17-7F991D49A8C3}" type="presParOf" srcId="{4CF8C72E-EDF0-9844-8FC6-1BC51E0AD493}" destId="{2DD8C76E-25BB-5046-8D2A-FBE496C91A1C}" srcOrd="0" destOrd="0" presId="urn:microsoft.com/office/officeart/2008/layout/LinedList"/>
    <dgm:cxn modelId="{F6BF4F5F-E34E-0941-A3C8-EF52ACD94688}" type="presParOf" srcId="{4CF8C72E-EDF0-9844-8FC6-1BC51E0AD493}" destId="{1DD7B979-14C8-8F48-A068-850E084B7A4E}" srcOrd="1" destOrd="0" presId="urn:microsoft.com/office/officeart/2008/layout/LinedList"/>
    <dgm:cxn modelId="{FFAF1FE3-D4E8-DF42-A6C4-F9CB2126A63F}" type="presParOf" srcId="{08DAACCE-66D3-D846-B610-D0D443266880}" destId="{1871CB59-4F42-D846-A536-A31381D50B2C}" srcOrd="14" destOrd="0" presId="urn:microsoft.com/office/officeart/2008/layout/LinedList"/>
    <dgm:cxn modelId="{E583ECB9-B940-A348-A598-F2F429CBF8A8}" type="presParOf" srcId="{08DAACCE-66D3-D846-B610-D0D443266880}" destId="{518A07B2-B3B1-BE45-8081-D3B344DB3684}" srcOrd="15" destOrd="0" presId="urn:microsoft.com/office/officeart/2008/layout/LinedList"/>
    <dgm:cxn modelId="{EE3ACBE6-6A7A-5943-BEE1-D420C3A53315}" type="presParOf" srcId="{518A07B2-B3B1-BE45-8081-D3B344DB3684}" destId="{DC57AFC5-5974-024D-93F9-29707FD4EE66}" srcOrd="0" destOrd="0" presId="urn:microsoft.com/office/officeart/2008/layout/LinedList"/>
    <dgm:cxn modelId="{EBD74739-1226-B54D-B965-66BD3E6A160F}" type="presParOf" srcId="{518A07B2-B3B1-BE45-8081-D3B344DB3684}" destId="{98450CF0-739B-B340-8BD9-A1EB3126B6D9}" srcOrd="1" destOrd="0" presId="urn:microsoft.com/office/officeart/2008/layout/LinedList"/>
    <dgm:cxn modelId="{87B2EC8F-766F-E941-AEBE-204F9EF2F815}" type="presParOf" srcId="{08DAACCE-66D3-D846-B610-D0D443266880}" destId="{58A9E031-80A9-C64E-8364-7CF7477B56FA}" srcOrd="16" destOrd="0" presId="urn:microsoft.com/office/officeart/2008/layout/LinedList"/>
    <dgm:cxn modelId="{9A232A82-7A92-2243-A51F-BA1317B63D78}" type="presParOf" srcId="{08DAACCE-66D3-D846-B610-D0D443266880}" destId="{6B071676-CCDD-4047-91E5-18E1643F3B9D}" srcOrd="17" destOrd="0" presId="urn:microsoft.com/office/officeart/2008/layout/LinedList"/>
    <dgm:cxn modelId="{9C30BCB6-41B4-F34E-86FC-EFD1B95BB0AD}" type="presParOf" srcId="{6B071676-CCDD-4047-91E5-18E1643F3B9D}" destId="{3D497E91-A3B8-B248-9D2F-68C01C942B28}" srcOrd="0" destOrd="0" presId="urn:microsoft.com/office/officeart/2008/layout/LinedList"/>
    <dgm:cxn modelId="{28CD3A08-5E00-474C-8866-7536986A6EA3}" type="presParOf" srcId="{6B071676-CCDD-4047-91E5-18E1643F3B9D}" destId="{5361F037-83E3-0742-BC24-6E282007E2F3}" srcOrd="1" destOrd="0" presId="urn:microsoft.com/office/officeart/2008/layout/LinedList"/>
    <dgm:cxn modelId="{F3F81C89-1BC1-D945-8D72-6FF9AF3E5588}" type="presParOf" srcId="{08DAACCE-66D3-D846-B610-D0D443266880}" destId="{9B7112F4-0C58-694B-93CD-3278F46BE495}" srcOrd="18" destOrd="0" presId="urn:microsoft.com/office/officeart/2008/layout/LinedList"/>
    <dgm:cxn modelId="{6B37BF62-8CC1-2B46-B31A-8F7A8FC62552}" type="presParOf" srcId="{08DAACCE-66D3-D846-B610-D0D443266880}" destId="{AD14D6DB-C6F4-7740-A40A-B7B81A41BA3A}" srcOrd="19" destOrd="0" presId="urn:microsoft.com/office/officeart/2008/layout/LinedList"/>
    <dgm:cxn modelId="{CFB9582F-7722-B545-BBEE-6ECF990E7253}" type="presParOf" srcId="{AD14D6DB-C6F4-7740-A40A-B7B81A41BA3A}" destId="{6C3AD285-7812-E74C-B940-AC809D0E05AC}" srcOrd="0" destOrd="0" presId="urn:microsoft.com/office/officeart/2008/layout/LinedList"/>
    <dgm:cxn modelId="{5C2B16F7-52A5-484F-82AE-A0961158E46D}" type="presParOf" srcId="{AD14D6DB-C6F4-7740-A40A-B7B81A41BA3A}" destId="{DF47AA6D-BBFF-8644-95A0-0B7EEECB90F6}" srcOrd="1" destOrd="0" presId="urn:microsoft.com/office/officeart/2008/layout/LinedList"/>
    <dgm:cxn modelId="{5F62605D-CEE1-9441-AF32-54182763430D}" type="presParOf" srcId="{08DAACCE-66D3-D846-B610-D0D443266880}" destId="{2A6A2B88-8DAE-4A42-AB49-5FB5B31DB4F8}" srcOrd="20" destOrd="0" presId="urn:microsoft.com/office/officeart/2008/layout/LinedList"/>
    <dgm:cxn modelId="{48483FC1-ED1B-3B49-AC93-00EB1D20424E}" type="presParOf" srcId="{08DAACCE-66D3-D846-B610-D0D443266880}" destId="{77CDE290-8C95-C848-91A3-976EF4D69A83}" srcOrd="21" destOrd="0" presId="urn:microsoft.com/office/officeart/2008/layout/LinedList"/>
    <dgm:cxn modelId="{BD3FEB62-D730-9946-B39E-1EEED960B833}" type="presParOf" srcId="{77CDE290-8C95-C848-91A3-976EF4D69A83}" destId="{BA315559-CF4C-8F4B-966B-52784C3EB992}" srcOrd="0" destOrd="0" presId="urn:microsoft.com/office/officeart/2008/layout/LinedList"/>
    <dgm:cxn modelId="{C2628BCF-B38A-1444-9BB7-A8C8F2B194DE}" type="presParOf" srcId="{77CDE290-8C95-C848-91A3-976EF4D69A83}" destId="{6E4291AF-B045-ED4E-B10C-25BB63BA415D}" srcOrd="1" destOrd="0" presId="urn:microsoft.com/office/officeart/2008/layout/LinedList"/>
    <dgm:cxn modelId="{5AF4A086-5034-F849-9525-2A08459A07C0}" type="presParOf" srcId="{08DAACCE-66D3-D846-B610-D0D443266880}" destId="{AAAC64A5-86B9-6740-987D-CAACC7C1A709}" srcOrd="22" destOrd="0" presId="urn:microsoft.com/office/officeart/2008/layout/LinedList"/>
    <dgm:cxn modelId="{205942D1-B12F-124E-8544-B1799AC66AC9}" type="presParOf" srcId="{08DAACCE-66D3-D846-B610-D0D443266880}" destId="{CC8D1E20-FB4D-C94C-B8ED-36D792D27504}" srcOrd="23" destOrd="0" presId="urn:microsoft.com/office/officeart/2008/layout/LinedList"/>
    <dgm:cxn modelId="{2002DE3B-8132-994D-AEA4-618FC879E093}" type="presParOf" srcId="{CC8D1E20-FB4D-C94C-B8ED-36D792D27504}" destId="{03610B5A-559A-2543-9962-20AE32ABE3C2}" srcOrd="0" destOrd="0" presId="urn:microsoft.com/office/officeart/2008/layout/LinedList"/>
    <dgm:cxn modelId="{ACA10F60-D024-6C4C-AAA9-635DEFE7543B}" type="presParOf" srcId="{CC8D1E20-FB4D-C94C-B8ED-36D792D27504}" destId="{AA9D611E-2C6D-924F-81E0-228B20C659D4}" srcOrd="1" destOrd="0" presId="urn:microsoft.com/office/officeart/2008/layout/LinedList"/>
    <dgm:cxn modelId="{BB19C12D-98E2-3B43-8F0E-B6EAF15BD07B}" type="presParOf" srcId="{08DAACCE-66D3-D846-B610-D0D443266880}" destId="{7041218A-A918-D84A-8E62-76495EDD2FC8}" srcOrd="24" destOrd="0" presId="urn:microsoft.com/office/officeart/2008/layout/LinedList"/>
    <dgm:cxn modelId="{99D759E4-5342-3446-A5A4-F5995141610B}" type="presParOf" srcId="{08DAACCE-66D3-D846-B610-D0D443266880}" destId="{990BAE0D-77E9-554D-A4A0-897F5EEEE744}" srcOrd="25" destOrd="0" presId="urn:microsoft.com/office/officeart/2008/layout/LinedList"/>
    <dgm:cxn modelId="{5D0B15F0-F8ED-DB48-A362-817A816E6D80}" type="presParOf" srcId="{990BAE0D-77E9-554D-A4A0-897F5EEEE744}" destId="{8CB8611C-D36B-F148-B300-3969BE522132}" srcOrd="0" destOrd="0" presId="urn:microsoft.com/office/officeart/2008/layout/LinedList"/>
    <dgm:cxn modelId="{74E535F3-D99E-2C47-9248-E49187021285}" type="presParOf" srcId="{990BAE0D-77E9-554D-A4A0-897F5EEEE744}" destId="{2F95B7D2-DDE2-854A-9342-45484CA6DB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F696B7-A269-47BB-8883-E209B14AB2A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D8C97F9-484E-41EB-B69C-9DF0CB15561B}">
      <dgm:prSet/>
      <dgm:spPr/>
      <dgm:t>
        <a:bodyPr/>
        <a:lstStyle/>
        <a:p>
          <a:r>
            <a:rPr lang="en-US"/>
            <a:t>Mucosal injury due to the imbalance between gastric acid secretion / pepsin (aggressive factors) and defensive mechanisms (mucous secretion).</a:t>
          </a:r>
        </a:p>
      </dgm:t>
    </dgm:pt>
    <dgm:pt modelId="{CFAD9965-ED03-439C-A4B2-355135972381}" type="parTrans" cxnId="{8C070CC5-7DE7-4116-B68F-FBD9A501141D}">
      <dgm:prSet/>
      <dgm:spPr/>
      <dgm:t>
        <a:bodyPr/>
        <a:lstStyle/>
        <a:p>
          <a:endParaRPr lang="en-US"/>
        </a:p>
      </dgm:t>
    </dgm:pt>
    <dgm:pt modelId="{1CCBE291-7D7A-4A57-A10B-7ABCA2A6A415}" type="sibTrans" cxnId="{8C070CC5-7DE7-4116-B68F-FBD9A501141D}">
      <dgm:prSet/>
      <dgm:spPr/>
      <dgm:t>
        <a:bodyPr/>
        <a:lstStyle/>
        <a:p>
          <a:endParaRPr lang="en-US"/>
        </a:p>
      </dgm:t>
    </dgm:pt>
    <dgm:pt modelId="{E19BACDF-86AD-488F-82B4-F7A747662ACB}">
      <dgm:prSet/>
      <dgm:spPr/>
      <dgm:t>
        <a:bodyPr/>
        <a:lstStyle/>
        <a:p>
          <a:r>
            <a:rPr lang="en-US" dirty="0"/>
            <a:t>Aggressive factors such as H. Pylori, NSAIDS, acid can </a:t>
          </a:r>
          <a:r>
            <a:rPr lang="en-US" dirty="0" err="1"/>
            <a:t>ulter</a:t>
          </a:r>
          <a:r>
            <a:rPr lang="en-US" dirty="0"/>
            <a:t> the mucosal defense</a:t>
          </a:r>
        </a:p>
      </dgm:t>
    </dgm:pt>
    <dgm:pt modelId="{B033E578-0347-4B70-B86A-9B4C8275054A}" type="parTrans" cxnId="{9219CEA6-078D-4743-A775-6721FAF3F1D1}">
      <dgm:prSet/>
      <dgm:spPr/>
      <dgm:t>
        <a:bodyPr/>
        <a:lstStyle/>
        <a:p>
          <a:endParaRPr lang="en-US"/>
        </a:p>
      </dgm:t>
    </dgm:pt>
    <dgm:pt modelId="{AB5551D0-9DA8-4BAB-8800-44B84A388A1B}" type="sibTrans" cxnId="{9219CEA6-078D-4743-A775-6721FAF3F1D1}">
      <dgm:prSet/>
      <dgm:spPr/>
      <dgm:t>
        <a:bodyPr/>
        <a:lstStyle/>
        <a:p>
          <a:endParaRPr lang="en-US"/>
        </a:p>
      </dgm:t>
    </dgm:pt>
    <dgm:pt modelId="{1F6F2A0E-C1C1-9D46-BFA3-3B929ED73310}" type="pres">
      <dgm:prSet presAssocID="{4DF696B7-A269-47BB-8883-E209B14AB2A5}" presName="linear" presStyleCnt="0">
        <dgm:presLayoutVars>
          <dgm:animLvl val="lvl"/>
          <dgm:resizeHandles val="exact"/>
        </dgm:presLayoutVars>
      </dgm:prSet>
      <dgm:spPr/>
      <dgm:t>
        <a:bodyPr/>
        <a:lstStyle/>
        <a:p>
          <a:endParaRPr lang="en-US"/>
        </a:p>
      </dgm:t>
    </dgm:pt>
    <dgm:pt modelId="{EEEDDBB3-188C-9D4C-ADCE-5603B5A767D4}" type="pres">
      <dgm:prSet presAssocID="{CD8C97F9-484E-41EB-B69C-9DF0CB15561B}" presName="parentText" presStyleLbl="node1" presStyleIdx="0" presStyleCnt="2">
        <dgm:presLayoutVars>
          <dgm:chMax val="0"/>
          <dgm:bulletEnabled val="1"/>
        </dgm:presLayoutVars>
      </dgm:prSet>
      <dgm:spPr/>
      <dgm:t>
        <a:bodyPr/>
        <a:lstStyle/>
        <a:p>
          <a:endParaRPr lang="en-US"/>
        </a:p>
      </dgm:t>
    </dgm:pt>
    <dgm:pt modelId="{C34092F9-87E2-DC49-A22D-879794DB9318}" type="pres">
      <dgm:prSet presAssocID="{1CCBE291-7D7A-4A57-A10B-7ABCA2A6A415}" presName="spacer" presStyleCnt="0"/>
      <dgm:spPr/>
    </dgm:pt>
    <dgm:pt modelId="{CE542849-05F4-A74D-84FA-D98ABA160247}" type="pres">
      <dgm:prSet presAssocID="{E19BACDF-86AD-488F-82B4-F7A747662ACB}" presName="parentText" presStyleLbl="node1" presStyleIdx="1" presStyleCnt="2">
        <dgm:presLayoutVars>
          <dgm:chMax val="0"/>
          <dgm:bulletEnabled val="1"/>
        </dgm:presLayoutVars>
      </dgm:prSet>
      <dgm:spPr/>
      <dgm:t>
        <a:bodyPr/>
        <a:lstStyle/>
        <a:p>
          <a:endParaRPr lang="en-US"/>
        </a:p>
      </dgm:t>
    </dgm:pt>
  </dgm:ptLst>
  <dgm:cxnLst>
    <dgm:cxn modelId="{8C070CC5-7DE7-4116-B68F-FBD9A501141D}" srcId="{4DF696B7-A269-47BB-8883-E209B14AB2A5}" destId="{CD8C97F9-484E-41EB-B69C-9DF0CB15561B}" srcOrd="0" destOrd="0" parTransId="{CFAD9965-ED03-439C-A4B2-355135972381}" sibTransId="{1CCBE291-7D7A-4A57-A10B-7ABCA2A6A415}"/>
    <dgm:cxn modelId="{493A2AE1-32CC-D848-8C1A-EF2D63452835}" type="presOf" srcId="{E19BACDF-86AD-488F-82B4-F7A747662ACB}" destId="{CE542849-05F4-A74D-84FA-D98ABA160247}" srcOrd="0" destOrd="0" presId="urn:microsoft.com/office/officeart/2005/8/layout/vList2"/>
    <dgm:cxn modelId="{F8B3A5B2-DC01-7D42-85E9-1A2E1F8AE3F6}" type="presOf" srcId="{CD8C97F9-484E-41EB-B69C-9DF0CB15561B}" destId="{EEEDDBB3-188C-9D4C-ADCE-5603B5A767D4}" srcOrd="0" destOrd="0" presId="urn:microsoft.com/office/officeart/2005/8/layout/vList2"/>
    <dgm:cxn modelId="{9219CEA6-078D-4743-A775-6721FAF3F1D1}" srcId="{4DF696B7-A269-47BB-8883-E209B14AB2A5}" destId="{E19BACDF-86AD-488F-82B4-F7A747662ACB}" srcOrd="1" destOrd="0" parTransId="{B033E578-0347-4B70-B86A-9B4C8275054A}" sibTransId="{AB5551D0-9DA8-4BAB-8800-44B84A388A1B}"/>
    <dgm:cxn modelId="{272DC512-A942-1741-98EC-7D2C475CB4A6}" type="presOf" srcId="{4DF696B7-A269-47BB-8883-E209B14AB2A5}" destId="{1F6F2A0E-C1C1-9D46-BFA3-3B929ED73310}" srcOrd="0" destOrd="0" presId="urn:microsoft.com/office/officeart/2005/8/layout/vList2"/>
    <dgm:cxn modelId="{E5C935F3-685C-444D-B20F-201AFE1553CA}" type="presParOf" srcId="{1F6F2A0E-C1C1-9D46-BFA3-3B929ED73310}" destId="{EEEDDBB3-188C-9D4C-ADCE-5603B5A767D4}" srcOrd="0" destOrd="0" presId="urn:microsoft.com/office/officeart/2005/8/layout/vList2"/>
    <dgm:cxn modelId="{4203815C-FC0B-3949-A768-6F6CDD01BB8B}" type="presParOf" srcId="{1F6F2A0E-C1C1-9D46-BFA3-3B929ED73310}" destId="{C34092F9-87E2-DC49-A22D-879794DB9318}" srcOrd="1" destOrd="0" presId="urn:microsoft.com/office/officeart/2005/8/layout/vList2"/>
    <dgm:cxn modelId="{7E0215CE-8392-F249-BF96-7305E4BE1C3F}" type="presParOf" srcId="{1F6F2A0E-C1C1-9D46-BFA3-3B929ED73310}" destId="{CE542849-05F4-A74D-84FA-D98ABA16024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47B48-3BA9-9F4F-B2F1-65D3986E57DB}">
      <dsp:nvSpPr>
        <dsp:cNvPr id="0" name=""/>
        <dsp:cNvSpPr/>
      </dsp:nvSpPr>
      <dsp:spPr>
        <a:xfrm>
          <a:off x="610" y="346529"/>
          <a:ext cx="2380430" cy="14282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Also known as indigestion , discomfort or pain that occurs in the  upper abdomen , often after eating or drinking .</a:t>
          </a:r>
          <a:endParaRPr lang="en-US" sz="1600" kern="1200"/>
        </a:p>
      </dsp:txBody>
      <dsp:txXfrm>
        <a:off x="610" y="346529"/>
        <a:ext cx="2380430" cy="1428258"/>
      </dsp:txXfrm>
    </dsp:sp>
    <dsp:sp modelId="{6E6BD47E-E3A6-2440-80D2-4F0E1D11505E}">
      <dsp:nvSpPr>
        <dsp:cNvPr id="0" name=""/>
        <dsp:cNvSpPr/>
      </dsp:nvSpPr>
      <dsp:spPr>
        <a:xfrm>
          <a:off x="2619083" y="346529"/>
          <a:ext cx="2380430" cy="1428258"/>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This can be associated with any gastrointestinal symptom such as </a:t>
          </a:r>
          <a:endParaRPr lang="en-US" sz="1600" kern="1200"/>
        </a:p>
      </dsp:txBody>
      <dsp:txXfrm>
        <a:off x="2619083" y="346529"/>
        <a:ext cx="2380430" cy="1428258"/>
      </dsp:txXfrm>
    </dsp:sp>
    <dsp:sp modelId="{3FED9C9F-4164-A747-B61B-7B1E1B751E70}">
      <dsp:nvSpPr>
        <dsp:cNvPr id="0" name=""/>
        <dsp:cNvSpPr/>
      </dsp:nvSpPr>
      <dsp:spPr>
        <a:xfrm>
          <a:off x="610" y="2012830"/>
          <a:ext cx="2380430" cy="1428258"/>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 epigastric fullness, nausea, vomiting, or heartburn)) .</a:t>
          </a:r>
          <a:endParaRPr lang="en-US" sz="1600" kern="1200"/>
        </a:p>
      </dsp:txBody>
      <dsp:txXfrm>
        <a:off x="610" y="2012830"/>
        <a:ext cx="2380430" cy="1428258"/>
      </dsp:txXfrm>
    </dsp:sp>
    <dsp:sp modelId="{39D44B8A-2425-EA41-9F99-F9C576B70273}">
      <dsp:nvSpPr>
        <dsp:cNvPr id="0" name=""/>
        <dsp:cNvSpPr/>
      </dsp:nvSpPr>
      <dsp:spPr>
        <a:xfrm>
          <a:off x="2619083" y="2012830"/>
          <a:ext cx="2380430" cy="1428258"/>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Patients with dyspepsia have a normal life expectancy, however,</a:t>
          </a:r>
          <a:endParaRPr lang="en-US" sz="1600" kern="1200"/>
        </a:p>
      </dsp:txBody>
      <dsp:txXfrm>
        <a:off x="2619083" y="2012830"/>
        <a:ext cx="2380430" cy="1428258"/>
      </dsp:txXfrm>
    </dsp:sp>
    <dsp:sp modelId="{9AEB5EB4-EBAC-D941-8CFA-EA2D634863AC}">
      <dsp:nvSpPr>
        <dsp:cNvPr id="0" name=""/>
        <dsp:cNvSpPr/>
      </dsp:nvSpPr>
      <dsp:spPr>
        <a:xfrm>
          <a:off x="1309846" y="3679132"/>
          <a:ext cx="2380430" cy="1428258"/>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symptoms negatively impact on quality of life and there is a significant economic impact to the health service and society</a:t>
          </a:r>
          <a:endParaRPr lang="en-US" sz="1600" kern="1200"/>
        </a:p>
      </dsp:txBody>
      <dsp:txXfrm>
        <a:off x="1309846" y="3679132"/>
        <a:ext cx="2380430" cy="1428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9AC70-042A-C94C-9BBD-A4A4E6AA916F}">
      <dsp:nvSpPr>
        <dsp:cNvPr id="0" name=""/>
        <dsp:cNvSpPr/>
      </dsp:nvSpPr>
      <dsp:spPr>
        <a:xfrm>
          <a:off x="0" y="96709"/>
          <a:ext cx="5000124" cy="99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 20% of the population has symptoms of dyspepsia globally.</a:t>
          </a:r>
          <a:endParaRPr lang="en-US" sz="2500" kern="1200"/>
        </a:p>
      </dsp:txBody>
      <dsp:txXfrm>
        <a:off x="48547" y="145256"/>
        <a:ext cx="4903030" cy="897406"/>
      </dsp:txXfrm>
    </dsp:sp>
    <dsp:sp modelId="{938223D2-FA0B-834B-BEBC-B262EF34AF94}">
      <dsp:nvSpPr>
        <dsp:cNvPr id="0" name=""/>
        <dsp:cNvSpPr/>
      </dsp:nvSpPr>
      <dsp:spPr>
        <a:xfrm>
          <a:off x="0" y="1163209"/>
          <a:ext cx="5000124" cy="9945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 D</a:t>
          </a:r>
          <a:r>
            <a:rPr lang="af-ZA" sz="2500" kern="1200"/>
            <a:t>yspepsia is more common in </a:t>
          </a:r>
          <a:endParaRPr lang="en-US" sz="2500" kern="1200"/>
        </a:p>
      </dsp:txBody>
      <dsp:txXfrm>
        <a:off x="48547" y="1211756"/>
        <a:ext cx="4903030" cy="897406"/>
      </dsp:txXfrm>
    </dsp:sp>
    <dsp:sp modelId="{185D0F19-A4DD-B14E-9661-68453211D05E}">
      <dsp:nvSpPr>
        <dsp:cNvPr id="0" name=""/>
        <dsp:cNvSpPr/>
      </dsp:nvSpPr>
      <dsp:spPr>
        <a:xfrm>
          <a:off x="0" y="2229710"/>
          <a:ext cx="5000124" cy="9945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1/ </a:t>
          </a:r>
          <a:r>
            <a:rPr lang="af-ZA" sz="2500" kern="1200"/>
            <a:t>women</a:t>
          </a:r>
          <a:endParaRPr lang="en-US" sz="2500" kern="1200"/>
        </a:p>
      </dsp:txBody>
      <dsp:txXfrm>
        <a:off x="48547" y="2278257"/>
        <a:ext cx="4903030" cy="897406"/>
      </dsp:txXfrm>
    </dsp:sp>
    <dsp:sp modelId="{1678DDE7-7B68-7F4B-8C1A-E0A4E38AF91D}">
      <dsp:nvSpPr>
        <dsp:cNvPr id="0" name=""/>
        <dsp:cNvSpPr/>
      </dsp:nvSpPr>
      <dsp:spPr>
        <a:xfrm>
          <a:off x="0" y="3296210"/>
          <a:ext cx="5000124" cy="9945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2/ </a:t>
          </a:r>
          <a:r>
            <a:rPr lang="af-ZA" sz="2500" kern="1200"/>
            <a:t>smokers</a:t>
          </a:r>
          <a:endParaRPr lang="en-US" sz="2500" kern="1200"/>
        </a:p>
      </dsp:txBody>
      <dsp:txXfrm>
        <a:off x="48547" y="3344757"/>
        <a:ext cx="4903030" cy="897406"/>
      </dsp:txXfrm>
    </dsp:sp>
    <dsp:sp modelId="{52DE7ACF-51FA-1640-897F-D5B2568FF947}">
      <dsp:nvSpPr>
        <dsp:cNvPr id="0" name=""/>
        <dsp:cNvSpPr/>
      </dsp:nvSpPr>
      <dsp:spPr>
        <a:xfrm>
          <a:off x="0" y="4362710"/>
          <a:ext cx="5000124" cy="9945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3/</a:t>
          </a:r>
          <a:r>
            <a:rPr lang="af-ZA" sz="2500" kern="1200"/>
            <a:t> taking non-steroidal anti-inflammatory drugs.</a:t>
          </a:r>
          <a:endParaRPr lang="en-US" sz="2500" kern="1200"/>
        </a:p>
      </dsp:txBody>
      <dsp:txXfrm>
        <a:off x="48547" y="4411257"/>
        <a:ext cx="4903030"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19D8-90C1-C04C-A908-A0B10D8BFD63}">
      <dsp:nvSpPr>
        <dsp:cNvPr id="0" name=""/>
        <dsp:cNvSpPr/>
      </dsp:nvSpPr>
      <dsp:spPr>
        <a:xfrm>
          <a:off x="0" y="137209"/>
          <a:ext cx="5000124" cy="5499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a:t>* </a:t>
          </a:r>
          <a:r>
            <a:rPr lang="af-ZA" sz="1000" kern="1200"/>
            <a:t>Approximately 25% of patients with dyspepsia have an underlying organic cause .</a:t>
          </a:r>
          <a:r>
            <a:rPr lang="en-GB" sz="1000" kern="1200"/>
            <a:t>.. </a:t>
          </a:r>
          <a:r>
            <a:rPr lang="af-ZA" sz="1000" kern="1200"/>
            <a:t> However, up to 70%  of patients have functional (idiopathic or non-ulcer) dyspepsia with no underlying cause on diagnostic evaluation</a:t>
          </a:r>
          <a:endParaRPr lang="en-US" sz="1000" kern="1200"/>
        </a:p>
      </dsp:txBody>
      <dsp:txXfrm>
        <a:off x="26844" y="164053"/>
        <a:ext cx="4946436" cy="496212"/>
      </dsp:txXfrm>
    </dsp:sp>
    <dsp:sp modelId="{332A6A37-1FE0-C445-91E7-033723C11903}">
      <dsp:nvSpPr>
        <dsp:cNvPr id="0" name=""/>
        <dsp:cNvSpPr/>
      </dsp:nvSpPr>
      <dsp:spPr>
        <a:xfrm>
          <a:off x="0" y="715909"/>
          <a:ext cx="5000124" cy="549900"/>
        </a:xfrm>
        <a:prstGeom prst="roundRect">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a:t>1/ </a:t>
          </a:r>
          <a:r>
            <a:rPr lang="af-ZA" sz="1000" kern="1200"/>
            <a:t>Functional dyspepsia (non-ulcer dyspepsia)</a:t>
          </a:r>
          <a:r>
            <a:rPr lang="en-GB" sz="1000" kern="1200"/>
            <a:t>.</a:t>
          </a:r>
          <a:endParaRPr lang="en-US" sz="1000" kern="1200"/>
        </a:p>
      </dsp:txBody>
      <dsp:txXfrm>
        <a:off x="26844" y="742753"/>
        <a:ext cx="4946436" cy="496212"/>
      </dsp:txXfrm>
    </dsp:sp>
    <dsp:sp modelId="{C59EE059-E2E1-5C4D-B88E-0D84A6A8955C}">
      <dsp:nvSpPr>
        <dsp:cNvPr id="0" name=""/>
        <dsp:cNvSpPr/>
      </dsp:nvSpPr>
      <dsp:spPr>
        <a:xfrm>
          <a:off x="0" y="1294609"/>
          <a:ext cx="5000124" cy="54990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a:t>2/ </a:t>
          </a:r>
          <a:r>
            <a:rPr lang="af-ZA" sz="1000" kern="1200"/>
            <a:t>  dyspepsia caused by structural or biochemical disease</a:t>
          </a:r>
          <a:endParaRPr lang="en-US" sz="1000" kern="1200"/>
        </a:p>
      </dsp:txBody>
      <dsp:txXfrm>
        <a:off x="26844" y="1321453"/>
        <a:ext cx="4946436" cy="496212"/>
      </dsp:txXfrm>
    </dsp:sp>
    <dsp:sp modelId="{5845EEDC-54D7-C44A-A6C7-6C851AAA7059}">
      <dsp:nvSpPr>
        <dsp:cNvPr id="0" name=""/>
        <dsp:cNvSpPr/>
      </dsp:nvSpPr>
      <dsp:spPr>
        <a:xfrm>
          <a:off x="0" y="1873309"/>
          <a:ext cx="5000124" cy="549900"/>
        </a:xfrm>
        <a:prstGeom prst="roundRect">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a:t>-</a:t>
          </a:r>
          <a:r>
            <a:rPr lang="af-ZA" sz="1000" kern="1200"/>
            <a:t>Gastroesophageal reflux disease </a:t>
          </a:r>
          <a:endParaRPr lang="en-US" sz="1000" kern="1200"/>
        </a:p>
      </dsp:txBody>
      <dsp:txXfrm>
        <a:off x="26844" y="1900153"/>
        <a:ext cx="4946436" cy="496212"/>
      </dsp:txXfrm>
    </dsp:sp>
    <dsp:sp modelId="{C07869F2-8675-0247-BD76-B9A534CD650F}">
      <dsp:nvSpPr>
        <dsp:cNvPr id="0" name=""/>
        <dsp:cNvSpPr/>
      </dsp:nvSpPr>
      <dsp:spPr>
        <a:xfrm>
          <a:off x="0" y="2452009"/>
          <a:ext cx="5000124" cy="5499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a:t>- </a:t>
          </a:r>
          <a:r>
            <a:rPr lang="af-ZA" sz="1000" kern="1200"/>
            <a:t>peptic ulcer disease</a:t>
          </a:r>
          <a:endParaRPr lang="en-US" sz="1000" kern="1200"/>
        </a:p>
      </dsp:txBody>
      <dsp:txXfrm>
        <a:off x="26844" y="2478853"/>
        <a:ext cx="4946436" cy="496212"/>
      </dsp:txXfrm>
    </dsp:sp>
    <dsp:sp modelId="{2ADF11F6-8CC8-3141-8C44-86C8BC6DE3F4}">
      <dsp:nvSpPr>
        <dsp:cNvPr id="0" name=""/>
        <dsp:cNvSpPr/>
      </dsp:nvSpPr>
      <dsp:spPr>
        <a:xfrm>
          <a:off x="0" y="3030710"/>
          <a:ext cx="5000124" cy="549900"/>
        </a:xfrm>
        <a:prstGeom prst="roundRect">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a:t>- </a:t>
          </a:r>
          <a:r>
            <a:rPr lang="af-ZA" sz="1000" kern="1200"/>
            <a:t>Biliary pain</a:t>
          </a:r>
          <a:endParaRPr lang="en-US" sz="1000" kern="1200"/>
        </a:p>
      </dsp:txBody>
      <dsp:txXfrm>
        <a:off x="26844" y="3057554"/>
        <a:ext cx="4946436" cy="496212"/>
      </dsp:txXfrm>
    </dsp:sp>
    <dsp:sp modelId="{0DCE47DF-2C04-C240-AFB4-C0DBA2730C90}">
      <dsp:nvSpPr>
        <dsp:cNvPr id="0" name=""/>
        <dsp:cNvSpPr/>
      </dsp:nvSpPr>
      <dsp:spPr>
        <a:xfrm>
          <a:off x="0" y="3609410"/>
          <a:ext cx="5000124" cy="54990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a:t>- </a:t>
          </a:r>
          <a:r>
            <a:rPr lang="af-ZA" sz="1000" kern="1200"/>
            <a:t>Gastritis: infection by H.pylori.</a:t>
          </a:r>
          <a:endParaRPr lang="en-US" sz="1000" kern="1200"/>
        </a:p>
      </dsp:txBody>
      <dsp:txXfrm>
        <a:off x="26844" y="3636254"/>
        <a:ext cx="4946436" cy="496212"/>
      </dsp:txXfrm>
    </dsp:sp>
    <dsp:sp modelId="{71146868-0F19-B846-B36C-E5F4446910BC}">
      <dsp:nvSpPr>
        <dsp:cNvPr id="0" name=""/>
        <dsp:cNvSpPr/>
      </dsp:nvSpPr>
      <dsp:spPr>
        <a:xfrm>
          <a:off x="0" y="4188110"/>
          <a:ext cx="5000124" cy="549900"/>
        </a:xfrm>
        <a:prstGeom prst="roundRect">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dirty="0"/>
            <a:t>- </a:t>
          </a:r>
          <a:r>
            <a:rPr lang="af-ZA" sz="1000" kern="1200" dirty="0" err="1"/>
            <a:t>Gastric</a:t>
          </a:r>
          <a:r>
            <a:rPr lang="af-ZA" sz="1000" kern="1200" dirty="0"/>
            <a:t> </a:t>
          </a:r>
          <a:r>
            <a:rPr lang="af-ZA" sz="1000" kern="1200" dirty="0" err="1"/>
            <a:t>or</a:t>
          </a:r>
          <a:r>
            <a:rPr lang="af-ZA" sz="1000" kern="1200" dirty="0"/>
            <a:t> </a:t>
          </a:r>
          <a:r>
            <a:rPr lang="af-ZA" sz="1000" kern="1200" dirty="0" err="1"/>
            <a:t>Esophageal</a:t>
          </a:r>
          <a:r>
            <a:rPr lang="af-ZA" sz="1000" kern="1200" dirty="0"/>
            <a:t> </a:t>
          </a:r>
          <a:r>
            <a:rPr lang="af-ZA" sz="1000" kern="1200" dirty="0" err="1"/>
            <a:t>cancer</a:t>
          </a:r>
          <a:endParaRPr lang="en-US" sz="1000" kern="1200" dirty="0"/>
        </a:p>
      </dsp:txBody>
      <dsp:txXfrm>
        <a:off x="26844" y="4214954"/>
        <a:ext cx="4946436" cy="496212"/>
      </dsp:txXfrm>
    </dsp:sp>
    <dsp:sp modelId="{85FF4370-623A-0F46-A341-6B4D153F4617}">
      <dsp:nvSpPr>
        <dsp:cNvPr id="0" name=""/>
        <dsp:cNvSpPr/>
      </dsp:nvSpPr>
      <dsp:spPr>
        <a:xfrm>
          <a:off x="0" y="4766810"/>
          <a:ext cx="5000124" cy="5499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a:t>-</a:t>
          </a:r>
          <a:r>
            <a:rPr lang="af-ZA" sz="1000" kern="1200"/>
            <a:t> Acute/ chronic pancreatitis</a:t>
          </a:r>
          <a:endParaRPr lang="en-US" sz="1000" kern="1200"/>
        </a:p>
      </dsp:txBody>
      <dsp:txXfrm>
        <a:off x="26844" y="4793654"/>
        <a:ext cx="4946436" cy="496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D83FC-7A18-0E47-A44F-C41CDE52043B}">
      <dsp:nvSpPr>
        <dsp:cNvPr id="0" name=""/>
        <dsp:cNvSpPr/>
      </dsp:nvSpPr>
      <dsp:spPr>
        <a:xfrm>
          <a:off x="0" y="665"/>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E11DF3D-3498-CB4A-AF98-8FB53995C54F}">
      <dsp:nvSpPr>
        <dsp:cNvPr id="0" name=""/>
        <dsp:cNvSpPr/>
      </dsp:nvSpPr>
      <dsp:spPr>
        <a:xfrm>
          <a:off x="0" y="665"/>
          <a:ext cx="5000124"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af-ZA" sz="2100" kern="1200"/>
            <a:t>Unexplained iron deficiency/anaemia</a:t>
          </a:r>
          <a:endParaRPr lang="en-US" sz="2100" kern="1200"/>
        </a:p>
      </dsp:txBody>
      <dsp:txXfrm>
        <a:off x="0" y="665"/>
        <a:ext cx="5000124" cy="778941"/>
      </dsp:txXfrm>
    </dsp:sp>
    <dsp:sp modelId="{9F77408D-5495-A04D-AEEB-93B8A1DD2604}">
      <dsp:nvSpPr>
        <dsp:cNvPr id="0" name=""/>
        <dsp:cNvSpPr/>
      </dsp:nvSpPr>
      <dsp:spPr>
        <a:xfrm>
          <a:off x="0" y="779606"/>
          <a:ext cx="5000124"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6BBC009-0850-1D4B-BE80-FA4B752229E1}">
      <dsp:nvSpPr>
        <dsp:cNvPr id="0" name=""/>
        <dsp:cNvSpPr/>
      </dsp:nvSpPr>
      <dsp:spPr>
        <a:xfrm>
          <a:off x="0" y="779606"/>
          <a:ext cx="5000124"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af-ZA" sz="2100" kern="1200"/>
            <a:t>Haematemesis/melaena</a:t>
          </a:r>
          <a:endParaRPr lang="en-US" sz="2100" kern="1200"/>
        </a:p>
      </dsp:txBody>
      <dsp:txXfrm>
        <a:off x="0" y="779606"/>
        <a:ext cx="5000124" cy="778941"/>
      </dsp:txXfrm>
    </dsp:sp>
    <dsp:sp modelId="{F900C9FD-DCF3-BC4A-8A25-259EE878DD92}">
      <dsp:nvSpPr>
        <dsp:cNvPr id="0" name=""/>
        <dsp:cNvSpPr/>
      </dsp:nvSpPr>
      <dsp:spPr>
        <a:xfrm>
          <a:off x="0" y="1558548"/>
          <a:ext cx="500012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9CBB6F7-F87F-FC4B-AE6C-AD0308D04632}">
      <dsp:nvSpPr>
        <dsp:cNvPr id="0" name=""/>
        <dsp:cNvSpPr/>
      </dsp:nvSpPr>
      <dsp:spPr>
        <a:xfrm>
          <a:off x="0" y="1558548"/>
          <a:ext cx="5000124"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af-ZA" sz="2100" kern="1200"/>
            <a:t>Unexplained weight loss of above 3 kg</a:t>
          </a:r>
          <a:endParaRPr lang="en-US" sz="2100" kern="1200"/>
        </a:p>
      </dsp:txBody>
      <dsp:txXfrm>
        <a:off x="0" y="1558548"/>
        <a:ext cx="5000124" cy="778941"/>
      </dsp:txXfrm>
    </dsp:sp>
    <dsp:sp modelId="{DFFAAE66-7143-9A43-8C55-55F1963A0A17}">
      <dsp:nvSpPr>
        <dsp:cNvPr id="0" name=""/>
        <dsp:cNvSpPr/>
      </dsp:nvSpPr>
      <dsp:spPr>
        <a:xfrm>
          <a:off x="0" y="2337489"/>
          <a:ext cx="5000124"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6036FF1-DCB4-044D-82E7-69677342B047}">
      <dsp:nvSpPr>
        <dsp:cNvPr id="0" name=""/>
        <dsp:cNvSpPr/>
      </dsp:nvSpPr>
      <dsp:spPr>
        <a:xfrm>
          <a:off x="0" y="2337489"/>
          <a:ext cx="5000124"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af-ZA" sz="2100" kern="1200"/>
            <a:t>Progressive dysphagia or odynophagia</a:t>
          </a:r>
          <a:endParaRPr lang="en-US" sz="2100" kern="1200"/>
        </a:p>
      </dsp:txBody>
      <dsp:txXfrm>
        <a:off x="0" y="2337489"/>
        <a:ext cx="5000124" cy="778941"/>
      </dsp:txXfrm>
    </dsp:sp>
    <dsp:sp modelId="{02C802C8-F983-E247-9E3A-AF672059DB86}">
      <dsp:nvSpPr>
        <dsp:cNvPr id="0" name=""/>
        <dsp:cNvSpPr/>
      </dsp:nvSpPr>
      <dsp:spPr>
        <a:xfrm>
          <a:off x="0" y="3116430"/>
          <a:ext cx="5000124"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E2D6102-A195-8546-923A-68793C08D40C}">
      <dsp:nvSpPr>
        <dsp:cNvPr id="0" name=""/>
        <dsp:cNvSpPr/>
      </dsp:nvSpPr>
      <dsp:spPr>
        <a:xfrm>
          <a:off x="0" y="3116430"/>
          <a:ext cx="5000124"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af-ZA" sz="2100" kern="1200"/>
            <a:t>Persistent vomiting</a:t>
          </a:r>
          <a:endParaRPr lang="en-US" sz="2100" kern="1200"/>
        </a:p>
      </dsp:txBody>
      <dsp:txXfrm>
        <a:off x="0" y="3116430"/>
        <a:ext cx="5000124" cy="778941"/>
      </dsp:txXfrm>
    </dsp:sp>
    <dsp:sp modelId="{CCA7CC8A-07CA-754A-BA70-8BA143D1328D}">
      <dsp:nvSpPr>
        <dsp:cNvPr id="0" name=""/>
        <dsp:cNvSpPr/>
      </dsp:nvSpPr>
      <dsp:spPr>
        <a:xfrm>
          <a:off x="0" y="3895371"/>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7E63436-05DC-B748-AEFF-C8ED96AD1EEE}">
      <dsp:nvSpPr>
        <dsp:cNvPr id="0" name=""/>
        <dsp:cNvSpPr/>
      </dsp:nvSpPr>
      <dsp:spPr>
        <a:xfrm>
          <a:off x="0" y="3895371"/>
          <a:ext cx="5000124"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af-ZA" sz="2100" kern="1200"/>
            <a:t>Family history of gastro-intestinal malignancy</a:t>
          </a:r>
          <a:endParaRPr lang="en-US" sz="2100" kern="1200"/>
        </a:p>
      </dsp:txBody>
      <dsp:txXfrm>
        <a:off x="0" y="3895371"/>
        <a:ext cx="5000124" cy="778941"/>
      </dsp:txXfrm>
    </dsp:sp>
    <dsp:sp modelId="{B7F695D7-2B2D-C941-B223-6D5B42F560EE}">
      <dsp:nvSpPr>
        <dsp:cNvPr id="0" name=""/>
        <dsp:cNvSpPr/>
      </dsp:nvSpPr>
      <dsp:spPr>
        <a:xfrm>
          <a:off x="0" y="4674313"/>
          <a:ext cx="5000124"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6642FF9-90D3-084A-BA42-10D8F6153C8B}">
      <dsp:nvSpPr>
        <dsp:cNvPr id="0" name=""/>
        <dsp:cNvSpPr/>
      </dsp:nvSpPr>
      <dsp:spPr>
        <a:xfrm>
          <a:off x="0" y="4674313"/>
          <a:ext cx="5000124"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af-ZA" sz="2100" kern="1200"/>
            <a:t>Palpable abdominal mass or lymphadenopathy</a:t>
          </a:r>
          <a:endParaRPr lang="en-US" sz="2100" kern="1200"/>
        </a:p>
      </dsp:txBody>
      <dsp:txXfrm>
        <a:off x="0" y="4674313"/>
        <a:ext cx="5000124" cy="778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F2BCD-8DFB-354B-A66F-717AC7630CC9}">
      <dsp:nvSpPr>
        <dsp:cNvPr id="0" name=""/>
        <dsp:cNvSpPr/>
      </dsp:nvSpPr>
      <dsp:spPr>
        <a:xfrm>
          <a:off x="0" y="665"/>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1266CA-82D0-4549-8FBC-B95CFD8A5AEE}">
      <dsp:nvSpPr>
        <dsp:cNvPr id="0" name=""/>
        <dsp:cNvSpPr/>
      </dsp:nvSpPr>
      <dsp:spPr>
        <a:xfrm>
          <a:off x="0" y="665"/>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Analysis  </a:t>
          </a:r>
          <a:r>
            <a:rPr lang="en-GB" sz="1900" kern="1200"/>
            <a:t>of pain( SOCRATES )</a:t>
          </a:r>
          <a:endParaRPr lang="en-US" sz="1900" kern="1200"/>
        </a:p>
      </dsp:txBody>
      <dsp:txXfrm>
        <a:off x="0" y="665"/>
        <a:ext cx="5000124" cy="419429"/>
      </dsp:txXfrm>
    </dsp:sp>
    <dsp:sp modelId="{66FB06C8-8724-3A4A-9534-2A5068373DC6}">
      <dsp:nvSpPr>
        <dsp:cNvPr id="0" name=""/>
        <dsp:cNvSpPr/>
      </dsp:nvSpPr>
      <dsp:spPr>
        <a:xfrm>
          <a:off x="0" y="420095"/>
          <a:ext cx="5000124"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70FCAF4-4A31-A640-99FC-FA95D19DF1D9}">
      <dsp:nvSpPr>
        <dsp:cNvPr id="0" name=""/>
        <dsp:cNvSpPr/>
      </dsp:nvSpPr>
      <dsp:spPr>
        <a:xfrm>
          <a:off x="0" y="420095"/>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Site    </a:t>
          </a:r>
          <a:endParaRPr lang="en-US" sz="1900" kern="1200"/>
        </a:p>
      </dsp:txBody>
      <dsp:txXfrm>
        <a:off x="0" y="420095"/>
        <a:ext cx="5000124" cy="419429"/>
      </dsp:txXfrm>
    </dsp:sp>
    <dsp:sp modelId="{A3E4D8E9-365E-BF4F-8E8D-FC1351512FC4}">
      <dsp:nvSpPr>
        <dsp:cNvPr id="0" name=""/>
        <dsp:cNvSpPr/>
      </dsp:nvSpPr>
      <dsp:spPr>
        <a:xfrm>
          <a:off x="0" y="839525"/>
          <a:ext cx="500012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03CA96-A874-1342-B05F-32C50D0285E5}">
      <dsp:nvSpPr>
        <dsp:cNvPr id="0" name=""/>
        <dsp:cNvSpPr/>
      </dsp:nvSpPr>
      <dsp:spPr>
        <a:xfrm>
          <a:off x="0" y="839525"/>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Onset   </a:t>
          </a:r>
          <a:endParaRPr lang="en-US" sz="1900" kern="1200"/>
        </a:p>
      </dsp:txBody>
      <dsp:txXfrm>
        <a:off x="0" y="839525"/>
        <a:ext cx="5000124" cy="419429"/>
      </dsp:txXfrm>
    </dsp:sp>
    <dsp:sp modelId="{2D46CA97-050C-1E49-B92A-4B5996DFC1A9}">
      <dsp:nvSpPr>
        <dsp:cNvPr id="0" name=""/>
        <dsp:cNvSpPr/>
      </dsp:nvSpPr>
      <dsp:spPr>
        <a:xfrm>
          <a:off x="0" y="1258955"/>
          <a:ext cx="5000124"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D314DA-47CD-2547-94C9-A348EF685BCD}">
      <dsp:nvSpPr>
        <dsp:cNvPr id="0" name=""/>
        <dsp:cNvSpPr/>
      </dsp:nvSpPr>
      <dsp:spPr>
        <a:xfrm>
          <a:off x="0" y="1258955"/>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Character </a:t>
          </a:r>
          <a:endParaRPr lang="en-US" sz="1900" kern="1200"/>
        </a:p>
      </dsp:txBody>
      <dsp:txXfrm>
        <a:off x="0" y="1258955"/>
        <a:ext cx="5000124" cy="419429"/>
      </dsp:txXfrm>
    </dsp:sp>
    <dsp:sp modelId="{15EAA420-FC02-8E48-AAFB-B9F5ADDA3371}">
      <dsp:nvSpPr>
        <dsp:cNvPr id="0" name=""/>
        <dsp:cNvSpPr/>
      </dsp:nvSpPr>
      <dsp:spPr>
        <a:xfrm>
          <a:off x="0" y="1678385"/>
          <a:ext cx="5000124"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7AF3085-5441-F046-8D6E-309607C9878E}">
      <dsp:nvSpPr>
        <dsp:cNvPr id="0" name=""/>
        <dsp:cNvSpPr/>
      </dsp:nvSpPr>
      <dsp:spPr>
        <a:xfrm>
          <a:off x="0" y="1678385"/>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Radiation   </a:t>
          </a:r>
          <a:endParaRPr lang="en-US" sz="1900" kern="1200"/>
        </a:p>
      </dsp:txBody>
      <dsp:txXfrm>
        <a:off x="0" y="1678385"/>
        <a:ext cx="5000124" cy="419429"/>
      </dsp:txXfrm>
    </dsp:sp>
    <dsp:sp modelId="{B0D44589-E56A-2641-859A-19F80FB8E382}">
      <dsp:nvSpPr>
        <dsp:cNvPr id="0" name=""/>
        <dsp:cNvSpPr/>
      </dsp:nvSpPr>
      <dsp:spPr>
        <a:xfrm>
          <a:off x="0" y="2097815"/>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5BE54D-EC0C-EE4E-9B83-1361132D1624}">
      <dsp:nvSpPr>
        <dsp:cNvPr id="0" name=""/>
        <dsp:cNvSpPr/>
      </dsp:nvSpPr>
      <dsp:spPr>
        <a:xfrm>
          <a:off x="0" y="2097815"/>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Associated Symptoms</a:t>
          </a:r>
          <a:endParaRPr lang="en-US" sz="1900" kern="1200"/>
        </a:p>
      </dsp:txBody>
      <dsp:txXfrm>
        <a:off x="0" y="2097815"/>
        <a:ext cx="5000124" cy="419429"/>
      </dsp:txXfrm>
    </dsp:sp>
    <dsp:sp modelId="{17FD59B5-A3EC-7E40-BBC4-5F291BDC6E68}">
      <dsp:nvSpPr>
        <dsp:cNvPr id="0" name=""/>
        <dsp:cNvSpPr/>
      </dsp:nvSpPr>
      <dsp:spPr>
        <a:xfrm>
          <a:off x="0" y="2517245"/>
          <a:ext cx="5000124"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DD8C76E-25BB-5046-8D2A-FBE496C91A1C}">
      <dsp:nvSpPr>
        <dsp:cNvPr id="0" name=""/>
        <dsp:cNvSpPr/>
      </dsp:nvSpPr>
      <dsp:spPr>
        <a:xfrm>
          <a:off x="0" y="2517245"/>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Time course </a:t>
          </a:r>
          <a:r>
            <a:rPr lang="en-GB" sz="1900" kern="1200"/>
            <a:t>; </a:t>
          </a:r>
          <a:r>
            <a:rPr lang="af-ZA" sz="1900" kern="1200"/>
            <a:t>progression</a:t>
          </a:r>
          <a:endParaRPr lang="en-US" sz="1900" kern="1200"/>
        </a:p>
      </dsp:txBody>
      <dsp:txXfrm>
        <a:off x="0" y="2517245"/>
        <a:ext cx="5000124" cy="419429"/>
      </dsp:txXfrm>
    </dsp:sp>
    <dsp:sp modelId="{1871CB59-4F42-D846-A536-A31381D50B2C}">
      <dsp:nvSpPr>
        <dsp:cNvPr id="0" name=""/>
        <dsp:cNvSpPr/>
      </dsp:nvSpPr>
      <dsp:spPr>
        <a:xfrm>
          <a:off x="0" y="2936674"/>
          <a:ext cx="500012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57AFC5-5974-024D-93F9-29707FD4EE66}">
      <dsp:nvSpPr>
        <dsp:cNvPr id="0" name=""/>
        <dsp:cNvSpPr/>
      </dsp:nvSpPr>
      <dsp:spPr>
        <a:xfrm>
          <a:off x="0" y="2936674"/>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Exacerbating/ Relieving factors</a:t>
          </a:r>
          <a:endParaRPr lang="en-US" sz="1900" kern="1200"/>
        </a:p>
      </dsp:txBody>
      <dsp:txXfrm>
        <a:off x="0" y="2936674"/>
        <a:ext cx="5000124" cy="419429"/>
      </dsp:txXfrm>
    </dsp:sp>
    <dsp:sp modelId="{58A9E031-80A9-C64E-8364-7CF7477B56FA}">
      <dsp:nvSpPr>
        <dsp:cNvPr id="0" name=""/>
        <dsp:cNvSpPr/>
      </dsp:nvSpPr>
      <dsp:spPr>
        <a:xfrm>
          <a:off x="0" y="3356104"/>
          <a:ext cx="5000124"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497E91-A3B8-B248-9D2F-68C01C942B28}">
      <dsp:nvSpPr>
        <dsp:cNvPr id="0" name=""/>
        <dsp:cNvSpPr/>
      </dsp:nvSpPr>
      <dsp:spPr>
        <a:xfrm>
          <a:off x="0" y="3356104"/>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Severity ; Nocturnal awakening</a:t>
          </a:r>
          <a:endParaRPr lang="en-US" sz="1900" kern="1200"/>
        </a:p>
      </dsp:txBody>
      <dsp:txXfrm>
        <a:off x="0" y="3356104"/>
        <a:ext cx="5000124" cy="419429"/>
      </dsp:txXfrm>
    </dsp:sp>
    <dsp:sp modelId="{9B7112F4-0C58-694B-93CD-3278F46BE495}">
      <dsp:nvSpPr>
        <dsp:cNvPr id="0" name=""/>
        <dsp:cNvSpPr/>
      </dsp:nvSpPr>
      <dsp:spPr>
        <a:xfrm>
          <a:off x="0" y="3775534"/>
          <a:ext cx="5000124"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C3AD285-7812-E74C-B940-AC809D0E05AC}">
      <dsp:nvSpPr>
        <dsp:cNvPr id="0" name=""/>
        <dsp:cNvSpPr/>
      </dsp:nvSpPr>
      <dsp:spPr>
        <a:xfrm>
          <a:off x="0" y="3775534"/>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Past medical history</a:t>
          </a:r>
          <a:endParaRPr lang="en-US" sz="1900" kern="1200"/>
        </a:p>
      </dsp:txBody>
      <dsp:txXfrm>
        <a:off x="0" y="3775534"/>
        <a:ext cx="5000124" cy="419429"/>
      </dsp:txXfrm>
    </dsp:sp>
    <dsp:sp modelId="{2A6A2B88-8DAE-4A42-AB49-5FB5B31DB4F8}">
      <dsp:nvSpPr>
        <dsp:cNvPr id="0" name=""/>
        <dsp:cNvSpPr/>
      </dsp:nvSpPr>
      <dsp:spPr>
        <a:xfrm>
          <a:off x="0" y="4194964"/>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315559-CF4C-8F4B-966B-52784C3EB992}">
      <dsp:nvSpPr>
        <dsp:cNvPr id="0" name=""/>
        <dsp:cNvSpPr/>
      </dsp:nvSpPr>
      <dsp:spPr>
        <a:xfrm>
          <a:off x="0" y="4194964"/>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Medications</a:t>
          </a:r>
          <a:endParaRPr lang="en-US" sz="1900" kern="1200"/>
        </a:p>
      </dsp:txBody>
      <dsp:txXfrm>
        <a:off x="0" y="4194964"/>
        <a:ext cx="5000124" cy="419429"/>
      </dsp:txXfrm>
    </dsp:sp>
    <dsp:sp modelId="{AAAC64A5-86B9-6740-987D-CAACC7C1A709}">
      <dsp:nvSpPr>
        <dsp:cNvPr id="0" name=""/>
        <dsp:cNvSpPr/>
      </dsp:nvSpPr>
      <dsp:spPr>
        <a:xfrm>
          <a:off x="0" y="4614394"/>
          <a:ext cx="5000124"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3610B5A-559A-2543-9962-20AE32ABE3C2}">
      <dsp:nvSpPr>
        <dsp:cNvPr id="0" name=""/>
        <dsp:cNvSpPr/>
      </dsp:nvSpPr>
      <dsp:spPr>
        <a:xfrm>
          <a:off x="0" y="4614394"/>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Family Hx</a:t>
          </a:r>
          <a:endParaRPr lang="en-US" sz="1900" kern="1200"/>
        </a:p>
      </dsp:txBody>
      <dsp:txXfrm>
        <a:off x="0" y="4614394"/>
        <a:ext cx="5000124" cy="419429"/>
      </dsp:txXfrm>
    </dsp:sp>
    <dsp:sp modelId="{7041218A-A918-D84A-8E62-76495EDD2FC8}">
      <dsp:nvSpPr>
        <dsp:cNvPr id="0" name=""/>
        <dsp:cNvSpPr/>
      </dsp:nvSpPr>
      <dsp:spPr>
        <a:xfrm>
          <a:off x="0" y="5033824"/>
          <a:ext cx="500012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CB8611C-D36B-F148-B300-3969BE522132}">
      <dsp:nvSpPr>
        <dsp:cNvPr id="0" name=""/>
        <dsp:cNvSpPr/>
      </dsp:nvSpPr>
      <dsp:spPr>
        <a:xfrm>
          <a:off x="0" y="5033824"/>
          <a:ext cx="5000124" cy="41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f-ZA" sz="1900" kern="1200"/>
            <a:t>Social Hx</a:t>
          </a:r>
          <a:endParaRPr lang="en-US" sz="1900" kern="1200"/>
        </a:p>
      </dsp:txBody>
      <dsp:txXfrm>
        <a:off x="0" y="5033824"/>
        <a:ext cx="5000124" cy="4194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DDBB3-188C-9D4C-ADCE-5603B5A767D4}">
      <dsp:nvSpPr>
        <dsp:cNvPr id="0" name=""/>
        <dsp:cNvSpPr/>
      </dsp:nvSpPr>
      <dsp:spPr>
        <a:xfrm>
          <a:off x="0" y="438439"/>
          <a:ext cx="5000124" cy="22510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Mucosal injury due to the imbalance between gastric acid secretion / pepsin (aggressive factors) and defensive mechanisms (mucous secretion).</a:t>
          </a:r>
        </a:p>
      </dsp:txBody>
      <dsp:txXfrm>
        <a:off x="109889" y="548328"/>
        <a:ext cx="4780346" cy="2031302"/>
      </dsp:txXfrm>
    </dsp:sp>
    <dsp:sp modelId="{CE542849-05F4-A74D-84FA-D98ABA160247}">
      <dsp:nvSpPr>
        <dsp:cNvPr id="0" name=""/>
        <dsp:cNvSpPr/>
      </dsp:nvSpPr>
      <dsp:spPr>
        <a:xfrm>
          <a:off x="0" y="2764400"/>
          <a:ext cx="5000124" cy="225108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Aggressive factors such as H. Pylori, NSAIDS, acid can </a:t>
          </a:r>
          <a:r>
            <a:rPr lang="en-US" sz="2600" kern="1200" dirty="0" err="1"/>
            <a:t>ulter</a:t>
          </a:r>
          <a:r>
            <a:rPr lang="en-US" sz="2600" kern="1200" dirty="0"/>
            <a:t> the mucosal defense</a:t>
          </a:r>
        </a:p>
      </dsp:txBody>
      <dsp:txXfrm>
        <a:off x="109889" y="2874289"/>
        <a:ext cx="4780346" cy="20313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E1D048-CA86-4AAE-B7E1-94663C02093A}"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1D048-CA86-4AAE-B7E1-94663C02093A}"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1D048-CA86-4AAE-B7E1-94663C02093A}"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1D048-CA86-4AAE-B7E1-94663C02093A}"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1D048-CA86-4AAE-B7E1-94663C02093A}"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E1D048-CA86-4AAE-B7E1-94663C02093A}"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E1D048-CA86-4AAE-B7E1-94663C02093A}" type="datetimeFigureOut">
              <a:rPr lang="en-US" smtClean="0"/>
              <a:pPr/>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E1D048-CA86-4AAE-B7E1-94663C02093A}" type="datetimeFigureOut">
              <a:rPr lang="en-US" smtClean="0"/>
              <a:pPr/>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1D048-CA86-4AAE-B7E1-94663C02093A}" type="datetimeFigureOut">
              <a:rPr lang="en-US" smtClean="0"/>
              <a:pPr/>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1D048-CA86-4AAE-B7E1-94663C02093A}"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1D048-CA86-4AAE-B7E1-94663C02093A}"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C7F7C-B32B-4F36-9D6E-5C2AA455B5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1D048-CA86-4AAE-B7E1-94663C02093A}" type="datetimeFigureOut">
              <a:rPr lang="en-US" smtClean="0"/>
              <a:pPr/>
              <a:t>4/9/2023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7F7C-B32B-4F36-9D6E-5C2AA455B5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5C9D962-F904-4553-A140-500CF3EFC5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0FF8C7AA-9FDF-4CBE-B625-3A8A7354F0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957917" y="-1"/>
            <a:ext cx="5186083" cy="643325"/>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BAEBCE0F-09B3-4EF2-8276-E70A7E141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115584"/>
            <a:ext cx="9144000" cy="2749242"/>
          </a:xfrm>
          <a:custGeom>
            <a:avLst/>
            <a:gdLst>
              <a:gd name="connsiteX0" fmla="*/ 1479835 w 12192000"/>
              <a:gd name="connsiteY0" fmla="*/ 0 h 2693565"/>
              <a:gd name="connsiteX1" fmla="*/ 1511804 w 12192000"/>
              <a:gd name="connsiteY1" fmla="*/ 3644 h 2693565"/>
              <a:gd name="connsiteX2" fmla="*/ 1540872 w 12192000"/>
              <a:gd name="connsiteY2" fmla="*/ 15524 h 2693565"/>
              <a:gd name="connsiteX3" fmla="*/ 1540229 w 12192000"/>
              <a:gd name="connsiteY3" fmla="*/ 18447 h 2693565"/>
              <a:gd name="connsiteX4" fmla="*/ 1544831 w 12192000"/>
              <a:gd name="connsiteY4" fmla="*/ 20367 h 2693565"/>
              <a:gd name="connsiteX5" fmla="*/ 1549414 w 12192000"/>
              <a:gd name="connsiteY5" fmla="*/ 19016 h 2693565"/>
              <a:gd name="connsiteX6" fmla="*/ 1554920 w 12192000"/>
              <a:gd name="connsiteY6" fmla="*/ 21266 h 2693565"/>
              <a:gd name="connsiteX7" fmla="*/ 1570090 w 12192000"/>
              <a:gd name="connsiteY7" fmla="*/ 26625 h 2693565"/>
              <a:gd name="connsiteX8" fmla="*/ 1574449 w 12192000"/>
              <a:gd name="connsiteY8" fmla="*/ 33255 h 2693565"/>
              <a:gd name="connsiteX9" fmla="*/ 1634129 w 12192000"/>
              <a:gd name="connsiteY9" fmla="*/ 52786 h 2693565"/>
              <a:gd name="connsiteX10" fmla="*/ 1653408 w 12192000"/>
              <a:gd name="connsiteY10" fmla="*/ 50933 h 2693565"/>
              <a:gd name="connsiteX11" fmla="*/ 1673821 w 12192000"/>
              <a:gd name="connsiteY11" fmla="*/ 63320 h 2693565"/>
              <a:gd name="connsiteX12" fmla="*/ 1735578 w 12192000"/>
              <a:gd name="connsiteY12" fmla="*/ 74197 h 2693565"/>
              <a:gd name="connsiteX13" fmla="*/ 1803240 w 12192000"/>
              <a:gd name="connsiteY13" fmla="*/ 93803 h 2693565"/>
              <a:gd name="connsiteX14" fmla="*/ 1850407 w 12192000"/>
              <a:gd name="connsiteY14" fmla="*/ 112482 h 2693565"/>
              <a:gd name="connsiteX15" fmla="*/ 1981598 w 12192000"/>
              <a:gd name="connsiteY15" fmla="*/ 136278 h 2693565"/>
              <a:gd name="connsiteX16" fmla="*/ 2203718 w 12192000"/>
              <a:gd name="connsiteY16" fmla="*/ 165797 h 2693565"/>
              <a:gd name="connsiteX17" fmla="*/ 2249831 w 12192000"/>
              <a:gd name="connsiteY17" fmla="*/ 174273 h 2693565"/>
              <a:gd name="connsiteX18" fmla="*/ 2284800 w 12192000"/>
              <a:gd name="connsiteY18" fmla="*/ 190263 h 2693565"/>
              <a:gd name="connsiteX19" fmla="*/ 2288840 w 12192000"/>
              <a:gd name="connsiteY19" fmla="*/ 201561 h 2693565"/>
              <a:gd name="connsiteX20" fmla="*/ 2313454 w 12192000"/>
              <a:gd name="connsiteY20" fmla="*/ 207617 h 2693565"/>
              <a:gd name="connsiteX21" fmla="*/ 2319021 w 12192000"/>
              <a:gd name="connsiteY21" fmla="*/ 211049 h 2693565"/>
              <a:gd name="connsiteX22" fmla="*/ 2351943 w 12192000"/>
              <a:gd name="connsiteY22" fmla="*/ 228899 h 2693565"/>
              <a:gd name="connsiteX23" fmla="*/ 2446476 w 12192000"/>
              <a:gd name="connsiteY23" fmla="*/ 221823 h 2693565"/>
              <a:gd name="connsiteX24" fmla="*/ 2514466 w 12192000"/>
              <a:gd name="connsiteY24" fmla="*/ 225768 h 2693565"/>
              <a:gd name="connsiteX25" fmla="*/ 2519045 w 12192000"/>
              <a:gd name="connsiteY25" fmla="*/ 229167 h 2693565"/>
              <a:gd name="connsiteX26" fmla="*/ 2521518 w 12192000"/>
              <a:gd name="connsiteY26" fmla="*/ 236740 h 2693565"/>
              <a:gd name="connsiteX27" fmla="*/ 2532948 w 12192000"/>
              <a:gd name="connsiteY27" fmla="*/ 240920 h 2693565"/>
              <a:gd name="connsiteX28" fmla="*/ 2542831 w 12192000"/>
              <a:gd name="connsiteY28" fmla="*/ 250292 h 2693565"/>
              <a:gd name="connsiteX29" fmla="*/ 2951466 w 12192000"/>
              <a:gd name="connsiteY29" fmla="*/ 331735 h 2693565"/>
              <a:gd name="connsiteX30" fmla="*/ 3145677 w 12192000"/>
              <a:gd name="connsiteY30" fmla="*/ 312283 h 2693565"/>
              <a:gd name="connsiteX31" fmla="*/ 3221782 w 12192000"/>
              <a:gd name="connsiteY31" fmla="*/ 315740 h 2693565"/>
              <a:gd name="connsiteX32" fmla="*/ 3230913 w 12192000"/>
              <a:gd name="connsiteY32" fmla="*/ 323864 h 2693565"/>
              <a:gd name="connsiteX33" fmla="*/ 3343537 w 12192000"/>
              <a:gd name="connsiteY33" fmla="*/ 298906 h 2693565"/>
              <a:gd name="connsiteX34" fmla="*/ 3493591 w 12192000"/>
              <a:gd name="connsiteY34" fmla="*/ 322860 h 2693565"/>
              <a:gd name="connsiteX35" fmla="*/ 3604486 w 12192000"/>
              <a:gd name="connsiteY35" fmla="*/ 350634 h 2693565"/>
              <a:gd name="connsiteX36" fmla="*/ 3667668 w 12192000"/>
              <a:gd name="connsiteY36" fmla="*/ 362018 h 2693565"/>
              <a:gd name="connsiteX37" fmla="*/ 3712536 w 12192000"/>
              <a:gd name="connsiteY37" fmla="*/ 374952 h 2693565"/>
              <a:gd name="connsiteX38" fmla="*/ 3832709 w 12192000"/>
              <a:gd name="connsiteY38" fmla="*/ 382853 h 2693565"/>
              <a:gd name="connsiteX39" fmla="*/ 4034400 w 12192000"/>
              <a:gd name="connsiteY39" fmla="*/ 385496 h 2693565"/>
              <a:gd name="connsiteX40" fmla="*/ 4176121 w 12192000"/>
              <a:gd name="connsiteY40" fmla="*/ 430521 h 2693565"/>
              <a:gd name="connsiteX41" fmla="*/ 4258735 w 12192000"/>
              <a:gd name="connsiteY41" fmla="*/ 412077 h 2693565"/>
              <a:gd name="connsiteX42" fmla="*/ 4348797 w 12192000"/>
              <a:gd name="connsiteY42" fmla="*/ 428832 h 2693565"/>
              <a:gd name="connsiteX43" fmla="*/ 4707799 w 12192000"/>
              <a:gd name="connsiteY43" fmla="*/ 430789 h 2693565"/>
              <a:gd name="connsiteX44" fmla="*/ 4939895 w 12192000"/>
              <a:gd name="connsiteY44" fmla="*/ 425286 h 2693565"/>
              <a:gd name="connsiteX45" fmla="*/ 4972179 w 12192000"/>
              <a:gd name="connsiteY45" fmla="*/ 421596 h 2693565"/>
              <a:gd name="connsiteX46" fmla="*/ 4972746 w 12192000"/>
              <a:gd name="connsiteY46" fmla="*/ 418665 h 2693565"/>
              <a:gd name="connsiteX47" fmla="*/ 4977873 w 12192000"/>
              <a:gd name="connsiteY47" fmla="*/ 418043 h 2693565"/>
              <a:gd name="connsiteX48" fmla="*/ 4981666 w 12192000"/>
              <a:gd name="connsiteY48" fmla="*/ 420512 h 2693565"/>
              <a:gd name="connsiteX49" fmla="*/ 4987781 w 12192000"/>
              <a:gd name="connsiteY49" fmla="*/ 419813 h 2693565"/>
              <a:gd name="connsiteX50" fmla="*/ 5004292 w 12192000"/>
              <a:gd name="connsiteY50" fmla="*/ 418684 h 2693565"/>
              <a:gd name="connsiteX51" fmla="*/ 5011080 w 12192000"/>
              <a:gd name="connsiteY51" fmla="*/ 413543 h 2693565"/>
              <a:gd name="connsiteX52" fmla="*/ 5092908 w 12192000"/>
              <a:gd name="connsiteY52" fmla="*/ 417334 h 2693565"/>
              <a:gd name="connsiteX53" fmla="*/ 5117205 w 12192000"/>
              <a:gd name="connsiteY53" fmla="*/ 410915 h 2693565"/>
              <a:gd name="connsiteX54" fmla="*/ 5180020 w 12192000"/>
              <a:gd name="connsiteY54" fmla="*/ 416669 h 2693565"/>
              <a:gd name="connsiteX55" fmla="*/ 5251931 w 12192000"/>
              <a:gd name="connsiteY55" fmla="*/ 415698 h 2693565"/>
              <a:gd name="connsiteX56" fmla="*/ 5304075 w 12192000"/>
              <a:gd name="connsiteY56" fmla="*/ 410278 h 2693565"/>
              <a:gd name="connsiteX57" fmla="*/ 5437791 w 12192000"/>
              <a:gd name="connsiteY57" fmla="*/ 421851 h 2693565"/>
              <a:gd name="connsiteX58" fmla="*/ 5659855 w 12192000"/>
              <a:gd name="connsiteY58" fmla="*/ 451638 h 2693565"/>
              <a:gd name="connsiteX59" fmla="*/ 5706898 w 12192000"/>
              <a:gd name="connsiteY59" fmla="*/ 455600 h 2693565"/>
              <a:gd name="connsiteX60" fmla="*/ 5754782 w 12192000"/>
              <a:gd name="connsiteY60" fmla="*/ 439912 h 2693565"/>
              <a:gd name="connsiteX61" fmla="*/ 5780510 w 12192000"/>
              <a:gd name="connsiteY61" fmla="*/ 440576 h 2693565"/>
              <a:gd name="connsiteX62" fmla="*/ 5787158 w 12192000"/>
              <a:gd name="connsiteY62" fmla="*/ 438777 h 2693565"/>
              <a:gd name="connsiteX63" fmla="*/ 5825490 w 12192000"/>
              <a:gd name="connsiteY63" fmla="*/ 430438 h 2693565"/>
              <a:gd name="connsiteX64" fmla="*/ 5912104 w 12192000"/>
              <a:gd name="connsiteY64" fmla="*/ 461700 h 2693565"/>
              <a:gd name="connsiteX65" fmla="*/ 5978031 w 12192000"/>
              <a:gd name="connsiteY65" fmla="*/ 475635 h 2693565"/>
              <a:gd name="connsiteX66" fmla="*/ 5983729 w 12192000"/>
              <a:gd name="connsiteY66" fmla="*/ 473608 h 2693565"/>
              <a:gd name="connsiteX67" fmla="*/ 5989115 w 12192000"/>
              <a:gd name="connsiteY67" fmla="*/ 467085 h 2693565"/>
              <a:gd name="connsiteX68" fmla="*/ 6001610 w 12192000"/>
              <a:gd name="connsiteY68" fmla="*/ 466101 h 2693565"/>
              <a:gd name="connsiteX69" fmla="*/ 6014731 w 12192000"/>
              <a:gd name="connsiteY69" fmla="*/ 459798 h 2693565"/>
              <a:gd name="connsiteX70" fmla="*/ 6409381 w 12192000"/>
              <a:gd name="connsiteY70" fmla="*/ 515501 h 2693565"/>
              <a:gd name="connsiteX71" fmla="*/ 6487437 w 12192000"/>
              <a:gd name="connsiteY71" fmla="*/ 553647 h 2693565"/>
              <a:gd name="connsiteX72" fmla="*/ 6610142 w 12192000"/>
              <a:gd name="connsiteY72" fmla="*/ 557790 h 2693565"/>
              <a:gd name="connsiteX73" fmla="*/ 6683551 w 12192000"/>
              <a:gd name="connsiteY73" fmla="*/ 574296 h 2693565"/>
              <a:gd name="connsiteX74" fmla="*/ 6695459 w 12192000"/>
              <a:gd name="connsiteY74" fmla="*/ 568981 h 2693565"/>
              <a:gd name="connsiteX75" fmla="*/ 6792010 w 12192000"/>
              <a:gd name="connsiteY75" fmla="*/ 621866 h 2693565"/>
              <a:gd name="connsiteX76" fmla="*/ 6943635 w 12192000"/>
              <a:gd name="connsiteY76" fmla="*/ 638192 h 2693565"/>
              <a:gd name="connsiteX77" fmla="*/ 7059745 w 12192000"/>
              <a:gd name="connsiteY77" fmla="*/ 640725 h 2693565"/>
              <a:gd name="connsiteX78" fmla="*/ 7124112 w 12192000"/>
              <a:gd name="connsiteY78" fmla="*/ 646371 h 2693565"/>
              <a:gd name="connsiteX79" fmla="*/ 7171770 w 12192000"/>
              <a:gd name="connsiteY79" fmla="*/ 645791 h 2693565"/>
              <a:gd name="connsiteX80" fmla="*/ 7288670 w 12192000"/>
              <a:gd name="connsiteY80" fmla="*/ 669540 h 2693565"/>
              <a:gd name="connsiteX81" fmla="*/ 7480598 w 12192000"/>
              <a:gd name="connsiteY81" fmla="*/ 719452 h 2693565"/>
              <a:gd name="connsiteX82" fmla="*/ 7703580 w 12192000"/>
              <a:gd name="connsiteY82" fmla="*/ 752595 h 2693565"/>
              <a:gd name="connsiteX83" fmla="*/ 7795544 w 12192000"/>
              <a:gd name="connsiteY83" fmla="*/ 760142 h 2693565"/>
              <a:gd name="connsiteX84" fmla="*/ 8234397 w 12192000"/>
              <a:gd name="connsiteY84" fmla="*/ 817628 h 2693565"/>
              <a:gd name="connsiteX85" fmla="*/ 8335061 w 12192000"/>
              <a:gd name="connsiteY85" fmla="*/ 849146 h 2693565"/>
              <a:gd name="connsiteX86" fmla="*/ 8537578 w 12192000"/>
              <a:gd name="connsiteY86" fmla="*/ 956663 h 2693565"/>
              <a:gd name="connsiteX87" fmla="*/ 8796979 w 12192000"/>
              <a:gd name="connsiteY87" fmla="*/ 1002770 h 2693565"/>
              <a:gd name="connsiteX88" fmla="*/ 8813274 w 12192000"/>
              <a:gd name="connsiteY88" fmla="*/ 1021683 h 2693565"/>
              <a:gd name="connsiteX89" fmla="*/ 8817811 w 12192000"/>
              <a:gd name="connsiteY89" fmla="*/ 1024375 h 2693565"/>
              <a:gd name="connsiteX90" fmla="*/ 8819508 w 12192000"/>
              <a:gd name="connsiteY90" fmla="*/ 1023536 h 2693565"/>
              <a:gd name="connsiteX91" fmla="*/ 8844321 w 12192000"/>
              <a:gd name="connsiteY91" fmla="*/ 1022121 h 2693565"/>
              <a:gd name="connsiteX92" fmla="*/ 8901176 w 12192000"/>
              <a:gd name="connsiteY92" fmla="*/ 999714 h 2693565"/>
              <a:gd name="connsiteX93" fmla="*/ 8970456 w 12192000"/>
              <a:gd name="connsiteY93" fmla="*/ 971358 h 2693565"/>
              <a:gd name="connsiteX94" fmla="*/ 9021279 w 12192000"/>
              <a:gd name="connsiteY94" fmla="*/ 968334 h 2693565"/>
              <a:gd name="connsiteX95" fmla="*/ 9144634 w 12192000"/>
              <a:gd name="connsiteY95" fmla="*/ 945164 h 2693565"/>
              <a:gd name="connsiteX96" fmla="*/ 9224215 w 12192000"/>
              <a:gd name="connsiteY96" fmla="*/ 935769 h 2693565"/>
              <a:gd name="connsiteX97" fmla="*/ 9226449 w 12192000"/>
              <a:gd name="connsiteY97" fmla="*/ 935197 h 2693565"/>
              <a:gd name="connsiteX98" fmla="*/ 9242615 w 12192000"/>
              <a:gd name="connsiteY98" fmla="*/ 940365 h 2693565"/>
              <a:gd name="connsiteX99" fmla="*/ 9241484 w 12192000"/>
              <a:gd name="connsiteY99" fmla="*/ 947917 h 2693565"/>
              <a:gd name="connsiteX100" fmla="*/ 9255340 w 12192000"/>
              <a:gd name="connsiteY100" fmla="*/ 954591 h 2693565"/>
              <a:gd name="connsiteX101" fmla="*/ 9284189 w 12192000"/>
              <a:gd name="connsiteY101" fmla="*/ 954041 h 2693565"/>
              <a:gd name="connsiteX102" fmla="*/ 9294504 w 12192000"/>
              <a:gd name="connsiteY102" fmla="*/ 958215 h 2693565"/>
              <a:gd name="connsiteX103" fmla="*/ 9298497 w 12192000"/>
              <a:gd name="connsiteY103" fmla="*/ 958155 h 2693565"/>
              <a:gd name="connsiteX104" fmla="*/ 9307861 w 12192000"/>
              <a:gd name="connsiteY104" fmla="*/ 958940 h 2693565"/>
              <a:gd name="connsiteX105" fmla="*/ 9307085 w 12192000"/>
              <a:gd name="connsiteY105" fmla="*/ 954092 h 2693565"/>
              <a:gd name="connsiteX106" fmla="*/ 9319074 w 12192000"/>
              <a:gd name="connsiteY106" fmla="*/ 946047 h 2693565"/>
              <a:gd name="connsiteX107" fmla="*/ 9372632 w 12192000"/>
              <a:gd name="connsiteY107" fmla="*/ 953006 h 2693565"/>
              <a:gd name="connsiteX108" fmla="*/ 9375071 w 12192000"/>
              <a:gd name="connsiteY108" fmla="*/ 958595 h 2693565"/>
              <a:gd name="connsiteX109" fmla="*/ 9381767 w 12192000"/>
              <a:gd name="connsiteY109" fmla="*/ 959998 h 2693565"/>
              <a:gd name="connsiteX110" fmla="*/ 9387324 w 12192000"/>
              <a:gd name="connsiteY110" fmla="*/ 955424 h 2693565"/>
              <a:gd name="connsiteX111" fmla="*/ 9478921 w 12192000"/>
              <a:gd name="connsiteY111" fmla="*/ 950802 h 2693565"/>
              <a:gd name="connsiteX112" fmla="*/ 9600789 w 12192000"/>
              <a:gd name="connsiteY112" fmla="*/ 953342 h 2693565"/>
              <a:gd name="connsiteX113" fmla="*/ 9685744 w 12192000"/>
              <a:gd name="connsiteY113" fmla="*/ 982941 h 2693565"/>
              <a:gd name="connsiteX114" fmla="*/ 9694172 w 12192000"/>
              <a:gd name="connsiteY114" fmla="*/ 978796 h 2693565"/>
              <a:gd name="connsiteX115" fmla="*/ 9754661 w 12192000"/>
              <a:gd name="connsiteY115" fmla="*/ 985691 h 2693565"/>
              <a:gd name="connsiteX116" fmla="*/ 9961620 w 12192000"/>
              <a:gd name="connsiteY116" fmla="*/ 1043270 h 2693565"/>
              <a:gd name="connsiteX117" fmla="*/ 10079965 w 12192000"/>
              <a:gd name="connsiteY117" fmla="*/ 1055820 h 2693565"/>
              <a:gd name="connsiteX118" fmla="*/ 10122766 w 12192000"/>
              <a:gd name="connsiteY118" fmla="*/ 1054885 h 2693565"/>
              <a:gd name="connsiteX119" fmla="*/ 10194425 w 12192000"/>
              <a:gd name="connsiteY119" fmla="*/ 1053652 h 2693565"/>
              <a:gd name="connsiteX120" fmla="*/ 10249948 w 12192000"/>
              <a:gd name="connsiteY120" fmla="*/ 1039456 h 2693565"/>
              <a:gd name="connsiteX121" fmla="*/ 10309089 w 12192000"/>
              <a:gd name="connsiteY121" fmla="*/ 1043685 h 2693565"/>
              <a:gd name="connsiteX122" fmla="*/ 10320289 w 12192000"/>
              <a:gd name="connsiteY122" fmla="*/ 1061835 h 2693565"/>
              <a:gd name="connsiteX123" fmla="*/ 10384377 w 12192000"/>
              <a:gd name="connsiteY123" fmla="*/ 1060786 h 2693565"/>
              <a:gd name="connsiteX124" fmla="*/ 10481874 w 12192000"/>
              <a:gd name="connsiteY124" fmla="*/ 1057315 h 2693565"/>
              <a:gd name="connsiteX125" fmla="*/ 10537450 w 12192000"/>
              <a:gd name="connsiteY125" fmla="*/ 1059745 h 2693565"/>
              <a:gd name="connsiteX126" fmla="*/ 10689967 w 12192000"/>
              <a:gd name="connsiteY126" fmla="*/ 1061568 h 2693565"/>
              <a:gd name="connsiteX127" fmla="*/ 10843272 w 12192000"/>
              <a:gd name="connsiteY127" fmla="*/ 1059725 h 2693565"/>
              <a:gd name="connsiteX128" fmla="*/ 10937143 w 12192000"/>
              <a:gd name="connsiteY128" fmla="*/ 1037919 h 2693565"/>
              <a:gd name="connsiteX129" fmla="*/ 11062831 w 12192000"/>
              <a:gd name="connsiteY129" fmla="*/ 1038640 h 2693565"/>
              <a:gd name="connsiteX130" fmla="*/ 11084314 w 12192000"/>
              <a:gd name="connsiteY130" fmla="*/ 1035726 h 2693565"/>
              <a:gd name="connsiteX131" fmla="*/ 11112761 w 12192000"/>
              <a:gd name="connsiteY131" fmla="*/ 1041304 h 2693565"/>
              <a:gd name="connsiteX132" fmla="*/ 11226650 w 12192000"/>
              <a:gd name="connsiteY132" fmla="*/ 1064615 h 2693565"/>
              <a:gd name="connsiteX133" fmla="*/ 11315138 w 12192000"/>
              <a:gd name="connsiteY133" fmla="*/ 1091562 h 2693565"/>
              <a:gd name="connsiteX134" fmla="*/ 11430149 w 12192000"/>
              <a:gd name="connsiteY134" fmla="*/ 1089068 h 2693565"/>
              <a:gd name="connsiteX135" fmla="*/ 11498691 w 12192000"/>
              <a:gd name="connsiteY135" fmla="*/ 1099602 h 2693565"/>
              <a:gd name="connsiteX136" fmla="*/ 11608544 w 12192000"/>
              <a:gd name="connsiteY136" fmla="*/ 1135250 h 2693565"/>
              <a:gd name="connsiteX137" fmla="*/ 11758635 w 12192000"/>
              <a:gd name="connsiteY137" fmla="*/ 1141533 h 2693565"/>
              <a:gd name="connsiteX138" fmla="*/ 11792628 w 12192000"/>
              <a:gd name="connsiteY138" fmla="*/ 1118443 h 2693565"/>
              <a:gd name="connsiteX139" fmla="*/ 11835851 w 12192000"/>
              <a:gd name="connsiteY139" fmla="*/ 1106547 h 2693565"/>
              <a:gd name="connsiteX140" fmla="*/ 11848808 w 12192000"/>
              <a:gd name="connsiteY140" fmla="*/ 1144622 h 2693565"/>
              <a:gd name="connsiteX141" fmla="*/ 11974416 w 12192000"/>
              <a:gd name="connsiteY141" fmla="*/ 1183759 h 2693565"/>
              <a:gd name="connsiteX142" fmla="*/ 12037690 w 12192000"/>
              <a:gd name="connsiteY142" fmla="*/ 1199182 h 2693565"/>
              <a:gd name="connsiteX143" fmla="*/ 12137350 w 12192000"/>
              <a:gd name="connsiteY143" fmla="*/ 1214847 h 2693565"/>
              <a:gd name="connsiteX144" fmla="*/ 12167506 w 12192000"/>
              <a:gd name="connsiteY144" fmla="*/ 1221091 h 2693565"/>
              <a:gd name="connsiteX145" fmla="*/ 12192000 w 12192000"/>
              <a:gd name="connsiteY145" fmla="*/ 1225437 h 2693565"/>
              <a:gd name="connsiteX146" fmla="*/ 12192000 w 12192000"/>
              <a:gd name="connsiteY146" fmla="*/ 2693565 h 2693565"/>
              <a:gd name="connsiteX147" fmla="*/ 0 w 12192000"/>
              <a:gd name="connsiteY147" fmla="*/ 2693565 h 2693565"/>
              <a:gd name="connsiteX148" fmla="*/ 0 w 12192000"/>
              <a:gd name="connsiteY148" fmla="*/ 305932 h 2693565"/>
              <a:gd name="connsiteX149" fmla="*/ 7453 w 12192000"/>
              <a:gd name="connsiteY149" fmla="*/ 309471 h 2693565"/>
              <a:gd name="connsiteX150" fmla="*/ 56573 w 12192000"/>
              <a:gd name="connsiteY150" fmla="*/ 335374 h 2693565"/>
              <a:gd name="connsiteX151" fmla="*/ 184586 w 12192000"/>
              <a:gd name="connsiteY151" fmla="*/ 353266 h 2693565"/>
              <a:gd name="connsiteX152" fmla="*/ 235650 w 12192000"/>
              <a:gd name="connsiteY152" fmla="*/ 342210 h 2693565"/>
              <a:gd name="connsiteX153" fmla="*/ 333156 w 12192000"/>
              <a:gd name="connsiteY153" fmla="*/ 324339 h 2693565"/>
              <a:gd name="connsiteX154" fmla="*/ 414362 w 12192000"/>
              <a:gd name="connsiteY154" fmla="*/ 275773 h 2693565"/>
              <a:gd name="connsiteX155" fmla="*/ 509613 w 12192000"/>
              <a:gd name="connsiteY155" fmla="*/ 242197 h 2693565"/>
              <a:gd name="connsiteX156" fmla="*/ 521640 w 12192000"/>
              <a:gd name="connsiteY156" fmla="*/ 245434 h 2693565"/>
              <a:gd name="connsiteX157" fmla="*/ 575469 w 12192000"/>
              <a:gd name="connsiteY157" fmla="*/ 224434 h 2693565"/>
              <a:gd name="connsiteX158" fmla="*/ 727704 w 12192000"/>
              <a:gd name="connsiteY158" fmla="*/ 167150 h 2693565"/>
              <a:gd name="connsiteX159" fmla="*/ 835654 w 12192000"/>
              <a:gd name="connsiteY159" fmla="*/ 71601 h 2693565"/>
              <a:gd name="connsiteX160" fmla="*/ 878896 w 12192000"/>
              <a:gd name="connsiteY160" fmla="*/ 63761 h 2693565"/>
              <a:gd name="connsiteX161" fmla="*/ 951001 w 12192000"/>
              <a:gd name="connsiteY161" fmla="*/ 50233 h 2693565"/>
              <a:gd name="connsiteX162" fmla="*/ 965408 w 12192000"/>
              <a:gd name="connsiteY162" fmla="*/ 55880 h 2693565"/>
              <a:gd name="connsiteX163" fmla="*/ 971791 w 12192000"/>
              <a:gd name="connsiteY163" fmla="*/ 54603 h 2693565"/>
              <a:gd name="connsiteX164" fmla="*/ 972435 w 12192000"/>
              <a:gd name="connsiteY164" fmla="*/ 54961 h 2693565"/>
              <a:gd name="connsiteX165" fmla="*/ 973799 w 12192000"/>
              <a:gd name="connsiteY165" fmla="*/ 54202 h 2693565"/>
              <a:gd name="connsiteX166" fmla="*/ 987946 w 12192000"/>
              <a:gd name="connsiteY166" fmla="*/ 51373 h 2693565"/>
              <a:gd name="connsiteX167" fmla="*/ 1018608 w 12192000"/>
              <a:gd name="connsiteY167" fmla="*/ 55733 h 2693565"/>
              <a:gd name="connsiteX168" fmla="*/ 1037218 w 12192000"/>
              <a:gd name="connsiteY168" fmla="*/ 55219 h 2693565"/>
              <a:gd name="connsiteX169" fmla="*/ 1055961 w 12192000"/>
              <a:gd name="connsiteY169" fmla="*/ 39838 h 2693565"/>
              <a:gd name="connsiteX170" fmla="*/ 1068713 w 12192000"/>
              <a:gd name="connsiteY170" fmla="*/ 38669 h 2693565"/>
              <a:gd name="connsiteX171" fmla="*/ 1071331 w 12192000"/>
              <a:gd name="connsiteY171" fmla="*/ 36555 h 2693565"/>
              <a:gd name="connsiteX172" fmla="*/ 1078748 w 12192000"/>
              <a:gd name="connsiteY172" fmla="*/ 32518 h 2693565"/>
              <a:gd name="connsiteX173" fmla="*/ 1071510 w 12192000"/>
              <a:gd name="connsiteY173" fmla="*/ 28114 h 2693565"/>
              <a:gd name="connsiteX174" fmla="*/ 1158018 w 12192000"/>
              <a:gd name="connsiteY174" fmla="*/ 14155 h 2693565"/>
              <a:gd name="connsiteX175" fmla="*/ 1231493 w 12192000"/>
              <a:gd name="connsiteY175" fmla="*/ 2246 h 2693565"/>
              <a:gd name="connsiteX176" fmla="*/ 1355072 w 12192000"/>
              <a:gd name="connsiteY176" fmla="*/ 31208 h 2693565"/>
              <a:gd name="connsiteX177" fmla="*/ 1479835 w 12192000"/>
              <a:gd name="connsiteY177" fmla="*/ 0 h 269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93565">
                <a:moveTo>
                  <a:pt x="1479835" y="0"/>
                </a:moveTo>
                <a:lnTo>
                  <a:pt x="1511804" y="3644"/>
                </a:lnTo>
                <a:lnTo>
                  <a:pt x="1540872" y="15524"/>
                </a:lnTo>
                <a:lnTo>
                  <a:pt x="1540229" y="18447"/>
                </a:lnTo>
                <a:cubicBezTo>
                  <a:pt x="1540641" y="20467"/>
                  <a:pt x="1542255" y="20832"/>
                  <a:pt x="1544831" y="20367"/>
                </a:cubicBezTo>
                <a:lnTo>
                  <a:pt x="1549414" y="19016"/>
                </a:lnTo>
                <a:lnTo>
                  <a:pt x="1554920" y="21266"/>
                </a:lnTo>
                <a:lnTo>
                  <a:pt x="1570090" y="26625"/>
                </a:lnTo>
                <a:lnTo>
                  <a:pt x="1574449" y="33255"/>
                </a:lnTo>
                <a:cubicBezTo>
                  <a:pt x="1588372" y="44475"/>
                  <a:pt x="1624928" y="36962"/>
                  <a:pt x="1634129" y="52786"/>
                </a:cubicBezTo>
                <a:lnTo>
                  <a:pt x="1653408" y="50933"/>
                </a:lnTo>
                <a:lnTo>
                  <a:pt x="1673821" y="63320"/>
                </a:lnTo>
                <a:cubicBezTo>
                  <a:pt x="1692776" y="73767"/>
                  <a:pt x="1712758" y="80831"/>
                  <a:pt x="1735578" y="74197"/>
                </a:cubicBezTo>
                <a:cubicBezTo>
                  <a:pt x="1725769" y="94019"/>
                  <a:pt x="1790078" y="74373"/>
                  <a:pt x="1803240" y="93803"/>
                </a:cubicBezTo>
                <a:cubicBezTo>
                  <a:pt x="1811054" y="109566"/>
                  <a:pt x="1832389" y="107278"/>
                  <a:pt x="1850407" y="112482"/>
                </a:cubicBezTo>
                <a:cubicBezTo>
                  <a:pt x="1866338" y="128260"/>
                  <a:pt x="1953255" y="139774"/>
                  <a:pt x="1981598" y="136278"/>
                </a:cubicBezTo>
                <a:cubicBezTo>
                  <a:pt x="2059030" y="116852"/>
                  <a:pt x="2141385" y="179647"/>
                  <a:pt x="2203718" y="165797"/>
                </a:cubicBezTo>
                <a:cubicBezTo>
                  <a:pt x="2221190" y="166649"/>
                  <a:pt x="2236289" y="169766"/>
                  <a:pt x="2249831" y="174273"/>
                </a:cubicBezTo>
                <a:lnTo>
                  <a:pt x="2284800" y="190263"/>
                </a:lnTo>
                <a:lnTo>
                  <a:pt x="2288840" y="201561"/>
                </a:lnTo>
                <a:lnTo>
                  <a:pt x="2313454" y="207617"/>
                </a:lnTo>
                <a:lnTo>
                  <a:pt x="2319021" y="211049"/>
                </a:lnTo>
                <a:cubicBezTo>
                  <a:pt x="2329636" y="217639"/>
                  <a:pt x="2340334" y="223880"/>
                  <a:pt x="2351943" y="228899"/>
                </a:cubicBezTo>
                <a:cubicBezTo>
                  <a:pt x="2369139" y="185217"/>
                  <a:pt x="2453517" y="264393"/>
                  <a:pt x="2446476" y="221823"/>
                </a:cubicBezTo>
                <a:cubicBezTo>
                  <a:pt x="2496555" y="236811"/>
                  <a:pt x="2495450" y="214816"/>
                  <a:pt x="2514466" y="225768"/>
                </a:cubicBezTo>
                <a:lnTo>
                  <a:pt x="2519045" y="229167"/>
                </a:lnTo>
                <a:lnTo>
                  <a:pt x="2521518" y="236740"/>
                </a:lnTo>
                <a:lnTo>
                  <a:pt x="2532948" y="240920"/>
                </a:lnTo>
                <a:lnTo>
                  <a:pt x="2542831" y="250292"/>
                </a:lnTo>
                <a:cubicBezTo>
                  <a:pt x="2670524" y="253866"/>
                  <a:pt x="2831439" y="351801"/>
                  <a:pt x="2951466" y="331735"/>
                </a:cubicBezTo>
                <a:lnTo>
                  <a:pt x="3145677" y="312283"/>
                </a:lnTo>
                <a:cubicBezTo>
                  <a:pt x="3166736" y="299982"/>
                  <a:pt x="3200809" y="301529"/>
                  <a:pt x="3221782" y="315740"/>
                </a:cubicBezTo>
                <a:cubicBezTo>
                  <a:pt x="3225389" y="318185"/>
                  <a:pt x="3228464" y="320921"/>
                  <a:pt x="3230913" y="323864"/>
                </a:cubicBezTo>
                <a:cubicBezTo>
                  <a:pt x="3292781" y="295375"/>
                  <a:pt x="3311084" y="320413"/>
                  <a:pt x="3343537" y="298906"/>
                </a:cubicBezTo>
                <a:cubicBezTo>
                  <a:pt x="3418860" y="303711"/>
                  <a:pt x="3463951" y="341454"/>
                  <a:pt x="3493591" y="322860"/>
                </a:cubicBezTo>
                <a:cubicBezTo>
                  <a:pt x="3529011" y="332105"/>
                  <a:pt x="3566223" y="369362"/>
                  <a:pt x="3604486" y="350634"/>
                </a:cubicBezTo>
                <a:cubicBezTo>
                  <a:pt x="3599050" y="371574"/>
                  <a:pt x="3652814" y="344238"/>
                  <a:pt x="3667668" y="362018"/>
                </a:cubicBezTo>
                <a:cubicBezTo>
                  <a:pt x="3677181" y="376788"/>
                  <a:pt x="3695715" y="371937"/>
                  <a:pt x="3712536" y="374952"/>
                </a:cubicBezTo>
                <a:cubicBezTo>
                  <a:pt x="3729245" y="388755"/>
                  <a:pt x="3808162" y="389754"/>
                  <a:pt x="3832709" y="382853"/>
                </a:cubicBezTo>
                <a:cubicBezTo>
                  <a:pt x="3898137" y="354155"/>
                  <a:pt x="3981432" y="406816"/>
                  <a:pt x="4034400" y="385496"/>
                </a:cubicBezTo>
                <a:cubicBezTo>
                  <a:pt x="4096895" y="380474"/>
                  <a:pt x="4131671" y="416106"/>
                  <a:pt x="4176121" y="430521"/>
                </a:cubicBezTo>
                <a:cubicBezTo>
                  <a:pt x="4184188" y="384912"/>
                  <a:pt x="4271961" y="453654"/>
                  <a:pt x="4258735" y="412077"/>
                </a:cubicBezTo>
                <a:cubicBezTo>
                  <a:pt x="4321188" y="423941"/>
                  <a:pt x="4292211" y="381252"/>
                  <a:pt x="4348797" y="428832"/>
                </a:cubicBezTo>
                <a:cubicBezTo>
                  <a:pt x="4462546" y="417000"/>
                  <a:pt x="4604724" y="465257"/>
                  <a:pt x="4707799" y="430789"/>
                </a:cubicBezTo>
                <a:lnTo>
                  <a:pt x="4939895" y="425286"/>
                </a:lnTo>
                <a:lnTo>
                  <a:pt x="4972179" y="421596"/>
                </a:lnTo>
                <a:cubicBezTo>
                  <a:pt x="4972369" y="420619"/>
                  <a:pt x="4972557" y="419642"/>
                  <a:pt x="4972746" y="418665"/>
                </a:cubicBezTo>
                <a:cubicBezTo>
                  <a:pt x="4973950" y="416860"/>
                  <a:pt x="4975622" y="416934"/>
                  <a:pt x="4977873" y="418043"/>
                </a:cubicBezTo>
                <a:lnTo>
                  <a:pt x="4981666" y="420512"/>
                </a:lnTo>
                <a:lnTo>
                  <a:pt x="4987781" y="419813"/>
                </a:lnTo>
                <a:lnTo>
                  <a:pt x="5004292" y="418684"/>
                </a:lnTo>
                <a:lnTo>
                  <a:pt x="5011080" y="413543"/>
                </a:lnTo>
                <a:lnTo>
                  <a:pt x="5092908" y="417334"/>
                </a:lnTo>
                <a:lnTo>
                  <a:pt x="5117205" y="410915"/>
                </a:lnTo>
                <a:cubicBezTo>
                  <a:pt x="5139341" y="405953"/>
                  <a:pt x="5161092" y="404460"/>
                  <a:pt x="5180020" y="416669"/>
                </a:cubicBezTo>
                <a:cubicBezTo>
                  <a:pt x="5178705" y="395362"/>
                  <a:pt x="5231666" y="430665"/>
                  <a:pt x="5251931" y="415698"/>
                </a:cubicBezTo>
                <a:cubicBezTo>
                  <a:pt x="5265663" y="402811"/>
                  <a:pt x="5284931" y="410521"/>
                  <a:pt x="5304075" y="410278"/>
                </a:cubicBezTo>
                <a:cubicBezTo>
                  <a:pt x="5325492" y="399487"/>
                  <a:pt x="5412373" y="411177"/>
                  <a:pt x="5437791" y="421851"/>
                </a:cubicBezTo>
                <a:cubicBezTo>
                  <a:pt x="5503260" y="460357"/>
                  <a:pt x="5606433" y="422332"/>
                  <a:pt x="5659855" y="451638"/>
                </a:cubicBezTo>
                <a:cubicBezTo>
                  <a:pt x="5676731" y="455370"/>
                  <a:pt x="5692271" y="456345"/>
                  <a:pt x="5706898" y="455600"/>
                </a:cubicBezTo>
                <a:lnTo>
                  <a:pt x="5754782" y="439912"/>
                </a:lnTo>
                <a:lnTo>
                  <a:pt x="5780510" y="440576"/>
                </a:lnTo>
                <a:lnTo>
                  <a:pt x="5787158" y="438777"/>
                </a:lnTo>
                <a:cubicBezTo>
                  <a:pt x="5799851" y="435298"/>
                  <a:pt x="5812485" y="432173"/>
                  <a:pt x="5825490" y="430438"/>
                </a:cubicBezTo>
                <a:cubicBezTo>
                  <a:pt x="5824203" y="476245"/>
                  <a:pt x="5935878" y="423245"/>
                  <a:pt x="5912104" y="461700"/>
                </a:cubicBezTo>
                <a:cubicBezTo>
                  <a:pt x="5965520" y="460532"/>
                  <a:pt x="5955632" y="481057"/>
                  <a:pt x="5978031" y="475635"/>
                </a:cubicBezTo>
                <a:lnTo>
                  <a:pt x="5983729" y="473608"/>
                </a:lnTo>
                <a:lnTo>
                  <a:pt x="5989115" y="467085"/>
                </a:lnTo>
                <a:lnTo>
                  <a:pt x="6001610" y="466101"/>
                </a:lnTo>
                <a:lnTo>
                  <a:pt x="6014731" y="459798"/>
                </a:lnTo>
                <a:cubicBezTo>
                  <a:pt x="6137008" y="489599"/>
                  <a:pt x="6303861" y="465321"/>
                  <a:pt x="6409381" y="515501"/>
                </a:cubicBezTo>
                <a:lnTo>
                  <a:pt x="6487437" y="553647"/>
                </a:lnTo>
                <a:cubicBezTo>
                  <a:pt x="6528113" y="569393"/>
                  <a:pt x="6571143" y="527170"/>
                  <a:pt x="6610142" y="557790"/>
                </a:cubicBezTo>
                <a:cubicBezTo>
                  <a:pt x="6625126" y="574906"/>
                  <a:pt x="6657993" y="582294"/>
                  <a:pt x="6683551" y="574296"/>
                </a:cubicBezTo>
                <a:cubicBezTo>
                  <a:pt x="6687949" y="572920"/>
                  <a:pt x="6691959" y="571129"/>
                  <a:pt x="6695459" y="568981"/>
                </a:cubicBezTo>
                <a:cubicBezTo>
                  <a:pt x="6742555" y="612018"/>
                  <a:pt x="6769939" y="593080"/>
                  <a:pt x="6792010" y="621866"/>
                </a:cubicBezTo>
                <a:cubicBezTo>
                  <a:pt x="6865220" y="636894"/>
                  <a:pt x="6923060" y="612894"/>
                  <a:pt x="6943635" y="638192"/>
                </a:cubicBezTo>
                <a:cubicBezTo>
                  <a:pt x="6980872" y="638645"/>
                  <a:pt x="7031062" y="613058"/>
                  <a:pt x="7059745" y="640725"/>
                </a:cubicBezTo>
                <a:cubicBezTo>
                  <a:pt x="7063016" y="619497"/>
                  <a:pt x="7102907" y="659336"/>
                  <a:pt x="7124112" y="646371"/>
                </a:cubicBezTo>
                <a:cubicBezTo>
                  <a:pt x="7139051" y="634866"/>
                  <a:pt x="7154640" y="644272"/>
                  <a:pt x="7171770" y="645791"/>
                </a:cubicBezTo>
                <a:cubicBezTo>
                  <a:pt x="7193129" y="637070"/>
                  <a:pt x="7268212" y="656632"/>
                  <a:pt x="7288670" y="669540"/>
                </a:cubicBezTo>
                <a:cubicBezTo>
                  <a:pt x="7339052" y="713700"/>
                  <a:pt x="7439044" y="685512"/>
                  <a:pt x="7480598" y="719452"/>
                </a:cubicBezTo>
                <a:cubicBezTo>
                  <a:pt x="7549749" y="733295"/>
                  <a:pt x="7651088" y="745813"/>
                  <a:pt x="7703580" y="752595"/>
                </a:cubicBezTo>
                <a:cubicBezTo>
                  <a:pt x="7767450" y="757595"/>
                  <a:pt x="7722870" y="790464"/>
                  <a:pt x="7795544" y="760142"/>
                </a:cubicBezTo>
                <a:cubicBezTo>
                  <a:pt x="7898433" y="800898"/>
                  <a:pt x="8150708" y="758225"/>
                  <a:pt x="8234397" y="817628"/>
                </a:cubicBezTo>
                <a:cubicBezTo>
                  <a:pt x="8324317" y="832462"/>
                  <a:pt x="8268141" y="831633"/>
                  <a:pt x="8335061" y="849146"/>
                </a:cubicBezTo>
                <a:cubicBezTo>
                  <a:pt x="8342399" y="903105"/>
                  <a:pt x="8500207" y="925631"/>
                  <a:pt x="8537578" y="956663"/>
                </a:cubicBezTo>
                <a:cubicBezTo>
                  <a:pt x="8631361" y="970564"/>
                  <a:pt x="8701947" y="1017329"/>
                  <a:pt x="8796979" y="1002770"/>
                </a:cubicBezTo>
                <a:cubicBezTo>
                  <a:pt x="8800805" y="1010082"/>
                  <a:pt x="8806424" y="1016287"/>
                  <a:pt x="8813274" y="1021683"/>
                </a:cubicBezTo>
                <a:lnTo>
                  <a:pt x="8817811" y="1024375"/>
                </a:lnTo>
                <a:lnTo>
                  <a:pt x="8819508" y="1023536"/>
                </a:lnTo>
                <a:cubicBezTo>
                  <a:pt x="8825917" y="1021803"/>
                  <a:pt x="8833699" y="1021195"/>
                  <a:pt x="8844321" y="1022121"/>
                </a:cubicBezTo>
                <a:cubicBezTo>
                  <a:pt x="8849047" y="973708"/>
                  <a:pt x="8866578" y="1007760"/>
                  <a:pt x="8901176" y="999714"/>
                </a:cubicBezTo>
                <a:cubicBezTo>
                  <a:pt x="8931141" y="995841"/>
                  <a:pt x="8945799" y="979520"/>
                  <a:pt x="8970456" y="971358"/>
                </a:cubicBezTo>
                <a:cubicBezTo>
                  <a:pt x="8990473" y="966128"/>
                  <a:pt x="8994851" y="980867"/>
                  <a:pt x="9021279" y="968334"/>
                </a:cubicBezTo>
                <a:cubicBezTo>
                  <a:pt x="9068612" y="982595"/>
                  <a:pt x="9107817" y="950499"/>
                  <a:pt x="9144634" y="945164"/>
                </a:cubicBezTo>
                <a:cubicBezTo>
                  <a:pt x="9156291" y="946681"/>
                  <a:pt x="9191524" y="942385"/>
                  <a:pt x="9224215" y="935769"/>
                </a:cubicBezTo>
                <a:lnTo>
                  <a:pt x="9226449" y="935197"/>
                </a:lnTo>
                <a:lnTo>
                  <a:pt x="9242615" y="940365"/>
                </a:lnTo>
                <a:cubicBezTo>
                  <a:pt x="9246547" y="942524"/>
                  <a:pt x="9247167" y="944945"/>
                  <a:pt x="9241484" y="947917"/>
                </a:cubicBezTo>
                <a:cubicBezTo>
                  <a:pt x="9245969" y="951992"/>
                  <a:pt x="9250611" y="953857"/>
                  <a:pt x="9255340" y="954591"/>
                </a:cubicBezTo>
                <a:cubicBezTo>
                  <a:pt x="9264796" y="956057"/>
                  <a:pt x="9274598" y="952996"/>
                  <a:pt x="9284189" y="954041"/>
                </a:cubicBezTo>
                <a:lnTo>
                  <a:pt x="9294504" y="958215"/>
                </a:lnTo>
                <a:lnTo>
                  <a:pt x="9298497" y="958155"/>
                </a:lnTo>
                <a:lnTo>
                  <a:pt x="9307861" y="958940"/>
                </a:lnTo>
                <a:lnTo>
                  <a:pt x="9307085" y="954092"/>
                </a:lnTo>
                <a:cubicBezTo>
                  <a:pt x="9305463" y="949397"/>
                  <a:pt x="9304383" y="944306"/>
                  <a:pt x="9319074" y="946047"/>
                </a:cubicBezTo>
                <a:cubicBezTo>
                  <a:pt x="9349305" y="951935"/>
                  <a:pt x="9361374" y="933135"/>
                  <a:pt x="9372632" y="953006"/>
                </a:cubicBezTo>
                <a:lnTo>
                  <a:pt x="9375071" y="958595"/>
                </a:lnTo>
                <a:lnTo>
                  <a:pt x="9381767" y="959998"/>
                </a:lnTo>
                <a:cubicBezTo>
                  <a:pt x="9385419" y="960114"/>
                  <a:pt x="9387600" y="958963"/>
                  <a:pt x="9387324" y="955424"/>
                </a:cubicBezTo>
                <a:cubicBezTo>
                  <a:pt x="9414634" y="972091"/>
                  <a:pt x="9449605" y="952522"/>
                  <a:pt x="9478921" y="950802"/>
                </a:cubicBezTo>
                <a:cubicBezTo>
                  <a:pt x="9499452" y="966349"/>
                  <a:pt x="9540712" y="947412"/>
                  <a:pt x="9600789" y="953342"/>
                </a:cubicBezTo>
                <a:cubicBezTo>
                  <a:pt x="9623099" y="971104"/>
                  <a:pt x="9641319" y="957149"/>
                  <a:pt x="9685744" y="982941"/>
                </a:cubicBezTo>
                <a:cubicBezTo>
                  <a:pt x="9688118" y="981338"/>
                  <a:pt x="9690956" y="979942"/>
                  <a:pt x="9694172" y="978796"/>
                </a:cubicBezTo>
                <a:cubicBezTo>
                  <a:pt x="9712854" y="972144"/>
                  <a:pt x="9739938" y="975230"/>
                  <a:pt x="9754661" y="985691"/>
                </a:cubicBezTo>
                <a:cubicBezTo>
                  <a:pt x="9826496" y="1021800"/>
                  <a:pt x="9896819" y="1029553"/>
                  <a:pt x="9961620" y="1043270"/>
                </a:cubicBezTo>
                <a:cubicBezTo>
                  <a:pt x="10035471" y="1055817"/>
                  <a:pt x="9991652" y="1018987"/>
                  <a:pt x="10079965" y="1055820"/>
                </a:cubicBezTo>
                <a:cubicBezTo>
                  <a:pt x="10091885" y="1046409"/>
                  <a:pt x="10103779" y="1047350"/>
                  <a:pt x="10122766" y="1054885"/>
                </a:cubicBezTo>
                <a:cubicBezTo>
                  <a:pt x="10158792" y="1060185"/>
                  <a:pt x="10160710" y="1033074"/>
                  <a:pt x="10194425" y="1053652"/>
                </a:cubicBezTo>
                <a:cubicBezTo>
                  <a:pt x="10190401" y="1038468"/>
                  <a:pt x="10264044" y="1056450"/>
                  <a:pt x="10249948" y="1039456"/>
                </a:cubicBezTo>
                <a:cubicBezTo>
                  <a:pt x="10275818" y="1029226"/>
                  <a:pt x="10283688" y="1052223"/>
                  <a:pt x="10309089" y="1043685"/>
                </a:cubicBezTo>
                <a:cubicBezTo>
                  <a:pt x="10335955" y="1044245"/>
                  <a:pt x="10291248" y="1057215"/>
                  <a:pt x="10320289" y="1061835"/>
                </a:cubicBezTo>
                <a:cubicBezTo>
                  <a:pt x="10355953" y="1064839"/>
                  <a:pt x="10351274" y="1091207"/>
                  <a:pt x="10384377" y="1060786"/>
                </a:cubicBezTo>
                <a:cubicBezTo>
                  <a:pt x="10420069" y="1073328"/>
                  <a:pt x="10429874" y="1059045"/>
                  <a:pt x="10481874" y="1057315"/>
                </a:cubicBezTo>
                <a:cubicBezTo>
                  <a:pt x="10501680" y="1068177"/>
                  <a:pt x="10519421" y="1065993"/>
                  <a:pt x="10537450" y="1059745"/>
                </a:cubicBezTo>
                <a:cubicBezTo>
                  <a:pt x="10586493" y="1067520"/>
                  <a:pt x="10633607" y="1060262"/>
                  <a:pt x="10689967" y="1061568"/>
                </a:cubicBezTo>
                <a:cubicBezTo>
                  <a:pt x="10748426" y="1077920"/>
                  <a:pt x="10783057" y="1058234"/>
                  <a:pt x="10843272" y="1059725"/>
                </a:cubicBezTo>
                <a:cubicBezTo>
                  <a:pt x="10898437" y="1087831"/>
                  <a:pt x="10887290" y="1031628"/>
                  <a:pt x="10937143" y="1037919"/>
                </a:cubicBezTo>
                <a:cubicBezTo>
                  <a:pt x="11015338" y="1066127"/>
                  <a:pt x="10938076" y="1019729"/>
                  <a:pt x="11062831" y="1038640"/>
                </a:cubicBezTo>
                <a:cubicBezTo>
                  <a:pt x="11069397" y="1042745"/>
                  <a:pt x="11085203" y="1040603"/>
                  <a:pt x="11084314" y="1035726"/>
                </a:cubicBezTo>
                <a:cubicBezTo>
                  <a:pt x="11092072" y="1037916"/>
                  <a:pt x="11109774" y="1048720"/>
                  <a:pt x="11112761" y="1041304"/>
                </a:cubicBezTo>
                <a:cubicBezTo>
                  <a:pt x="11152966" y="1044024"/>
                  <a:pt x="11192190" y="1052052"/>
                  <a:pt x="11226650" y="1064615"/>
                </a:cubicBezTo>
                <a:cubicBezTo>
                  <a:pt x="11305689" y="1058552"/>
                  <a:pt x="11258784" y="1090166"/>
                  <a:pt x="11315138" y="1091562"/>
                </a:cubicBezTo>
                <a:cubicBezTo>
                  <a:pt x="11361985" y="1080652"/>
                  <a:pt x="11377018" y="1094351"/>
                  <a:pt x="11430149" y="1089068"/>
                </a:cubicBezTo>
                <a:cubicBezTo>
                  <a:pt x="11444825" y="1115277"/>
                  <a:pt x="11479264" y="1090856"/>
                  <a:pt x="11498691" y="1099602"/>
                </a:cubicBezTo>
                <a:cubicBezTo>
                  <a:pt x="11534287" y="1073718"/>
                  <a:pt x="11574772" y="1132835"/>
                  <a:pt x="11608544" y="1135250"/>
                </a:cubicBezTo>
                <a:cubicBezTo>
                  <a:pt x="11665899" y="1134901"/>
                  <a:pt x="11730579" y="1110553"/>
                  <a:pt x="11758635" y="1141533"/>
                </a:cubicBezTo>
                <a:cubicBezTo>
                  <a:pt x="11764015" y="1130111"/>
                  <a:pt x="11760429" y="1113687"/>
                  <a:pt x="11792628" y="1118443"/>
                </a:cubicBezTo>
                <a:cubicBezTo>
                  <a:pt x="11806166" y="1113506"/>
                  <a:pt x="11810246" y="1095634"/>
                  <a:pt x="11835851" y="1106547"/>
                </a:cubicBezTo>
                <a:cubicBezTo>
                  <a:pt x="11801664" y="1119996"/>
                  <a:pt x="11855557" y="1126304"/>
                  <a:pt x="11848808" y="1144622"/>
                </a:cubicBezTo>
                <a:cubicBezTo>
                  <a:pt x="11888209" y="1159428"/>
                  <a:pt x="11982396" y="1150542"/>
                  <a:pt x="11974416" y="1183759"/>
                </a:cubicBezTo>
                <a:cubicBezTo>
                  <a:pt x="11984558" y="1204467"/>
                  <a:pt x="12039206" y="1177765"/>
                  <a:pt x="12037690" y="1199182"/>
                </a:cubicBezTo>
                <a:cubicBezTo>
                  <a:pt x="12061583" y="1187085"/>
                  <a:pt x="12100041" y="1212725"/>
                  <a:pt x="12137350" y="1214847"/>
                </a:cubicBezTo>
                <a:cubicBezTo>
                  <a:pt x="12143663" y="1225017"/>
                  <a:pt x="12152270" y="1225179"/>
                  <a:pt x="12167506" y="1221091"/>
                </a:cubicBezTo>
                <a:lnTo>
                  <a:pt x="12192000" y="1225437"/>
                </a:lnTo>
                <a:lnTo>
                  <a:pt x="12192000" y="2693565"/>
                </a:lnTo>
                <a:lnTo>
                  <a:pt x="0" y="2693565"/>
                </a:lnTo>
                <a:lnTo>
                  <a:pt x="0" y="305932"/>
                </a:lnTo>
                <a:lnTo>
                  <a:pt x="7453" y="309471"/>
                </a:lnTo>
                <a:cubicBezTo>
                  <a:pt x="23896" y="319081"/>
                  <a:pt x="38977" y="328472"/>
                  <a:pt x="56573" y="335374"/>
                </a:cubicBezTo>
                <a:cubicBezTo>
                  <a:pt x="69155" y="358380"/>
                  <a:pt x="163342" y="348134"/>
                  <a:pt x="184586" y="353266"/>
                </a:cubicBezTo>
                <a:cubicBezTo>
                  <a:pt x="214121" y="345491"/>
                  <a:pt x="204765" y="347033"/>
                  <a:pt x="235650" y="342210"/>
                </a:cubicBezTo>
                <a:cubicBezTo>
                  <a:pt x="247937" y="316367"/>
                  <a:pt x="302580" y="328405"/>
                  <a:pt x="333156" y="324339"/>
                </a:cubicBezTo>
                <a:cubicBezTo>
                  <a:pt x="339717" y="301268"/>
                  <a:pt x="360087" y="295523"/>
                  <a:pt x="414362" y="275773"/>
                </a:cubicBezTo>
                <a:cubicBezTo>
                  <a:pt x="420721" y="249657"/>
                  <a:pt x="488456" y="282645"/>
                  <a:pt x="509613" y="242197"/>
                </a:cubicBezTo>
                <a:cubicBezTo>
                  <a:pt x="513387" y="243636"/>
                  <a:pt x="517437" y="244726"/>
                  <a:pt x="521640" y="245434"/>
                </a:cubicBezTo>
                <a:cubicBezTo>
                  <a:pt x="546049" y="249549"/>
                  <a:pt x="570152" y="240147"/>
                  <a:pt x="575469" y="224434"/>
                </a:cubicBezTo>
                <a:cubicBezTo>
                  <a:pt x="614641" y="165790"/>
                  <a:pt x="675649" y="197289"/>
                  <a:pt x="727704" y="167150"/>
                </a:cubicBezTo>
                <a:cubicBezTo>
                  <a:pt x="789763" y="136526"/>
                  <a:pt x="780796" y="134575"/>
                  <a:pt x="835654" y="71601"/>
                </a:cubicBezTo>
                <a:cubicBezTo>
                  <a:pt x="855810" y="80465"/>
                  <a:pt x="866761" y="76836"/>
                  <a:pt x="878896" y="63761"/>
                </a:cubicBezTo>
                <a:cubicBezTo>
                  <a:pt x="909898" y="49812"/>
                  <a:pt x="935837" y="82137"/>
                  <a:pt x="951001" y="50233"/>
                </a:cubicBezTo>
                <a:cubicBezTo>
                  <a:pt x="953370" y="55026"/>
                  <a:pt x="958711" y="56299"/>
                  <a:pt x="965408" y="55880"/>
                </a:cubicBezTo>
                <a:lnTo>
                  <a:pt x="971791" y="54603"/>
                </a:lnTo>
                <a:lnTo>
                  <a:pt x="972435" y="54961"/>
                </a:lnTo>
                <a:lnTo>
                  <a:pt x="973799" y="54202"/>
                </a:lnTo>
                <a:lnTo>
                  <a:pt x="987946" y="51373"/>
                </a:lnTo>
                <a:cubicBezTo>
                  <a:pt x="1003526" y="47416"/>
                  <a:pt x="1018060" y="43999"/>
                  <a:pt x="1018608" y="55733"/>
                </a:cubicBezTo>
                <a:cubicBezTo>
                  <a:pt x="1027284" y="57464"/>
                  <a:pt x="1033006" y="56925"/>
                  <a:pt x="1037218" y="55219"/>
                </a:cubicBezTo>
                <a:cubicBezTo>
                  <a:pt x="1045641" y="51809"/>
                  <a:pt x="1048029" y="43734"/>
                  <a:pt x="1055961" y="39838"/>
                </a:cubicBezTo>
                <a:lnTo>
                  <a:pt x="1068713" y="38669"/>
                </a:lnTo>
                <a:lnTo>
                  <a:pt x="1071331" y="36555"/>
                </a:lnTo>
                <a:lnTo>
                  <a:pt x="1078748" y="32518"/>
                </a:lnTo>
                <a:lnTo>
                  <a:pt x="1071510" y="28114"/>
                </a:lnTo>
                <a:cubicBezTo>
                  <a:pt x="1063911" y="24295"/>
                  <a:pt x="1145676" y="19987"/>
                  <a:pt x="1158018" y="14155"/>
                </a:cubicBezTo>
                <a:lnTo>
                  <a:pt x="1231493" y="2246"/>
                </a:lnTo>
                <a:lnTo>
                  <a:pt x="1355072" y="31208"/>
                </a:lnTo>
                <a:cubicBezTo>
                  <a:pt x="1384547" y="167"/>
                  <a:pt x="1449853" y="16313"/>
                  <a:pt x="1479835" y="0"/>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 xmlns:a16="http://schemas.microsoft.com/office/drawing/2014/main" id="{350D312C-24CF-1946-B57A-2BC31ABADE38}"/>
              </a:ext>
            </a:extLst>
          </p:cNvPr>
          <p:cNvSpPr>
            <a:spLocks noGrp="1"/>
          </p:cNvSpPr>
          <p:nvPr>
            <p:ph type="ctrTitle"/>
          </p:nvPr>
        </p:nvSpPr>
        <p:spPr>
          <a:xfrm>
            <a:off x="1211888" y="5112836"/>
            <a:ext cx="6897059" cy="793767"/>
          </a:xfrm>
          <a:ln>
            <a:solidFill>
              <a:schemeClr val="accent3">
                <a:lumMod val="75000"/>
              </a:schemeClr>
            </a:solidFill>
          </a:ln>
        </p:spPr>
        <p:txBody>
          <a:bodyPr>
            <a:noAutofit/>
          </a:bodyPr>
          <a:lstStyle/>
          <a:p>
            <a:pPr algn="l"/>
            <a:r>
              <a:rPr lang="en-GB" sz="4800" dirty="0" err="1" smtClean="0">
                <a:solidFill>
                  <a:schemeClr val="accent4">
                    <a:lumMod val="75000"/>
                  </a:schemeClr>
                </a:solidFill>
              </a:rPr>
              <a:t>Sadeen</a:t>
            </a:r>
            <a:r>
              <a:rPr lang="en-GB" sz="4800" dirty="0" smtClean="0">
                <a:solidFill>
                  <a:schemeClr val="accent4">
                    <a:lumMod val="75000"/>
                  </a:schemeClr>
                </a:solidFill>
              </a:rPr>
              <a:t> </a:t>
            </a:r>
            <a:r>
              <a:rPr lang="en-GB" sz="4800" dirty="0" err="1" smtClean="0">
                <a:solidFill>
                  <a:schemeClr val="accent4">
                    <a:lumMod val="75000"/>
                  </a:schemeClr>
                </a:solidFill>
              </a:rPr>
              <a:t>Ajarmeh</a:t>
            </a:r>
            <a:endParaRPr lang="ar-AE" sz="4800" dirty="0">
              <a:solidFill>
                <a:schemeClr val="accent4">
                  <a:lumMod val="75000"/>
                </a:schemeClr>
              </a:solidFill>
            </a:endParaRPr>
          </a:p>
        </p:txBody>
      </p:sp>
      <p:sp>
        <p:nvSpPr>
          <p:cNvPr id="15" name="Freeform: Shape 14">
            <a:extLst>
              <a:ext uri="{FF2B5EF4-FFF2-40B4-BE49-F238E27FC236}">
                <a16:creationId xmlns="" xmlns:a16="http://schemas.microsoft.com/office/drawing/2014/main" id="{E451C4C3-A96F-4234-B862-B5403A1B10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7401" y="708300"/>
            <a:ext cx="7837233" cy="409598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صورة 4">
            <a:extLst>
              <a:ext uri="{FF2B5EF4-FFF2-40B4-BE49-F238E27FC236}">
                <a16:creationId xmlns="" xmlns:a16="http://schemas.microsoft.com/office/drawing/2014/main" id="{8A96E159-AAFD-AF4F-A3CA-5EFA65D11387}"/>
              </a:ext>
            </a:extLst>
          </p:cNvPr>
          <p:cNvPicPr>
            <a:picLocks noChangeAspect="1"/>
          </p:cNvPicPr>
          <p:nvPr/>
        </p:nvPicPr>
        <p:blipFill rotWithShape="1">
          <a:blip r:embed="rId2">
            <a:extLst>
              <a:ext uri="{28A0092B-C50C-407E-A947-70E740481C1C}">
                <a14:useLocalDpi xmlns:a14="http://schemas.microsoft.com/office/drawing/2010/main" val="0"/>
              </a:ext>
            </a:extLst>
          </a:blip>
          <a:srcRect t="6364" b="2198"/>
          <a:stretch/>
        </p:blipFill>
        <p:spPr>
          <a:xfrm>
            <a:off x="803882" y="845607"/>
            <a:ext cx="7573636" cy="3774205"/>
          </a:xfrm>
          <a:prstGeom prst="rect">
            <a:avLst/>
          </a:prstGeom>
        </p:spPr>
      </p:pic>
    </p:spTree>
    <p:extLst>
      <p:ext uri="{BB962C8B-B14F-4D97-AF65-F5344CB8AC3E}">
        <p14:creationId xmlns:p14="http://schemas.microsoft.com/office/powerpoint/2010/main" val="35215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وان 1">
            <a:extLst>
              <a:ext uri="{FF2B5EF4-FFF2-40B4-BE49-F238E27FC236}">
                <a16:creationId xmlns="" xmlns:a16="http://schemas.microsoft.com/office/drawing/2014/main" id="{6339DC70-B412-ED42-A27F-FC96D082545F}"/>
              </a:ext>
            </a:extLst>
          </p:cNvPr>
          <p:cNvSpPr>
            <a:spLocks noGrp="1"/>
          </p:cNvSpPr>
          <p:nvPr>
            <p:ph idx="1"/>
          </p:nvPr>
        </p:nvSpPr>
        <p:spPr>
          <a:xfrm>
            <a:off x="1028699" y="2318197"/>
            <a:ext cx="7293023" cy="3683358"/>
          </a:xfrm>
        </p:spPr>
        <p:txBody>
          <a:bodyPr anchor="ctr">
            <a:normAutofit/>
          </a:bodyPr>
          <a:lstStyle/>
          <a:p>
            <a:pPr marL="0" indent="0">
              <a:lnSpc>
                <a:spcPct val="90000"/>
              </a:lnSpc>
              <a:buNone/>
            </a:pPr>
            <a:r>
              <a:rPr lang="af-ZA" sz="1400" u="sng"/>
              <a:t>Gastroparesis</a:t>
            </a:r>
            <a:r>
              <a:rPr lang="af-ZA" sz="1400"/>
              <a:t>: (Dysmotility-like dyspepsia)</a:t>
            </a:r>
            <a:endParaRPr lang="en-GB" sz="1400"/>
          </a:p>
          <a:p>
            <a:pPr marL="0" indent="0">
              <a:lnSpc>
                <a:spcPct val="90000"/>
              </a:lnSpc>
              <a:buNone/>
            </a:pPr>
            <a:endParaRPr lang="en-GB" sz="1400"/>
          </a:p>
          <a:p>
            <a:pPr marL="0" indent="0">
              <a:lnSpc>
                <a:spcPct val="90000"/>
              </a:lnSpc>
              <a:buNone/>
            </a:pPr>
            <a:r>
              <a:rPr lang="en-GB" sz="1400"/>
              <a:t>- </a:t>
            </a:r>
            <a:r>
              <a:rPr lang="af-ZA" sz="1400"/>
              <a:t>Does the patient complain of symptoms of bloating, abdominal distention, flatulence and prominent nausea?</a:t>
            </a:r>
            <a:endParaRPr lang="en-GB" sz="1400"/>
          </a:p>
          <a:p>
            <a:pPr>
              <a:lnSpc>
                <a:spcPct val="90000"/>
              </a:lnSpc>
              <a:buFontTx/>
              <a:buChar char="-"/>
            </a:pPr>
            <a:r>
              <a:rPr lang="af-ZA" sz="1400"/>
              <a:t>Does the patient tend to feel hungry but have premature satiety with resultant epigastric heaviness or fullness even after the consumption of small meals?.</a:t>
            </a:r>
            <a:endParaRPr lang="en-GB" sz="1400"/>
          </a:p>
          <a:p>
            <a:pPr>
              <a:lnSpc>
                <a:spcPct val="90000"/>
              </a:lnSpc>
              <a:buFontTx/>
              <a:buChar char="-"/>
            </a:pPr>
            <a:r>
              <a:rPr lang="en-GB" sz="1400"/>
              <a:t>- </a:t>
            </a:r>
            <a:r>
              <a:rPr lang="af-ZA" sz="1400"/>
              <a:t>Does the patient has diabetes mellitus, is there any peripheral neuropathy present?</a:t>
            </a:r>
            <a:endParaRPr lang="en-GB" sz="1400"/>
          </a:p>
          <a:p>
            <a:pPr>
              <a:lnSpc>
                <a:spcPct val="90000"/>
              </a:lnSpc>
              <a:buFontTx/>
              <a:buChar char="-"/>
            </a:pPr>
            <a:endParaRPr lang="en-GB" sz="1400"/>
          </a:p>
          <a:p>
            <a:pPr>
              <a:lnSpc>
                <a:spcPct val="90000"/>
              </a:lnSpc>
              <a:buFontTx/>
              <a:buChar char="-"/>
            </a:pPr>
            <a:r>
              <a:rPr lang="af-ZA" sz="1400" u="sng"/>
              <a:t>Cancer</a:t>
            </a:r>
            <a:endParaRPr lang="en-GB" sz="1400" u="sng"/>
          </a:p>
          <a:p>
            <a:pPr>
              <a:lnSpc>
                <a:spcPct val="90000"/>
              </a:lnSpc>
              <a:buFontTx/>
              <a:buChar char="-"/>
            </a:pPr>
            <a:r>
              <a:rPr lang="en-GB" sz="1400"/>
              <a:t>- </a:t>
            </a:r>
            <a:r>
              <a:rPr lang="af-ZA" sz="1400"/>
              <a:t>Is the patient over 60 years of age?</a:t>
            </a:r>
            <a:endParaRPr lang="en-GB" sz="1400"/>
          </a:p>
          <a:p>
            <a:pPr>
              <a:lnSpc>
                <a:spcPct val="90000"/>
              </a:lnSpc>
              <a:buFontTx/>
              <a:buChar char="-"/>
            </a:pPr>
            <a:r>
              <a:rPr lang="en-GB" sz="1400"/>
              <a:t>- </a:t>
            </a:r>
            <a:r>
              <a:rPr lang="af-ZA" sz="1400"/>
              <a:t>Has the patient had a recent significant weight loss?</a:t>
            </a:r>
            <a:endParaRPr lang="en-GB" sz="1400"/>
          </a:p>
          <a:p>
            <a:pPr>
              <a:lnSpc>
                <a:spcPct val="90000"/>
              </a:lnSpc>
              <a:buFontTx/>
              <a:buChar char="-"/>
            </a:pPr>
            <a:r>
              <a:rPr lang="en-GB" sz="1400"/>
              <a:t>- </a:t>
            </a:r>
            <a:r>
              <a:rPr lang="af-ZA" sz="1400"/>
              <a:t>Does the patient have trouble swallowing?</a:t>
            </a:r>
            <a:endParaRPr lang="en-GB" sz="1400"/>
          </a:p>
          <a:p>
            <a:pPr>
              <a:lnSpc>
                <a:spcPct val="90000"/>
              </a:lnSpc>
              <a:buFontTx/>
              <a:buChar char="-"/>
            </a:pPr>
            <a:r>
              <a:rPr lang="en-GB" sz="1400"/>
              <a:t>- </a:t>
            </a:r>
            <a:r>
              <a:rPr lang="af-ZA" sz="1400"/>
              <a:t>Has the patient had recent protracted vomiting?</a:t>
            </a:r>
            <a:endParaRPr lang="en-GB" sz="1400"/>
          </a:p>
          <a:p>
            <a:pPr>
              <a:lnSpc>
                <a:spcPct val="90000"/>
              </a:lnSpc>
              <a:buFontTx/>
              <a:buChar char="-"/>
            </a:pPr>
            <a:r>
              <a:rPr lang="en-GB" sz="1400"/>
              <a:t>- </a:t>
            </a:r>
            <a:r>
              <a:rPr lang="af-ZA" sz="1400"/>
              <a:t>Does the patient have a history of melena?Is the patient a smoker?</a:t>
            </a:r>
            <a:endParaRPr lang="ar-AE" sz="1400"/>
          </a:p>
        </p:txBody>
      </p:sp>
    </p:spTree>
    <p:extLst>
      <p:ext uri="{BB962C8B-B14F-4D97-AF65-F5344CB8AC3E}">
        <p14:creationId xmlns:p14="http://schemas.microsoft.com/office/powerpoint/2010/main" val="191790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 xmlns:a16="http://schemas.microsoft.com/office/drawing/2014/main" id="{BF332E9E-F23D-CE47-B4A9-80F3170C37DB}"/>
              </a:ext>
            </a:extLst>
          </p:cNvPr>
          <p:cNvSpPr>
            <a:spLocks noGrp="1"/>
          </p:cNvSpPr>
          <p:nvPr>
            <p:ph idx="1"/>
          </p:nvPr>
        </p:nvSpPr>
        <p:spPr>
          <a:xfrm>
            <a:off x="1028699" y="2318197"/>
            <a:ext cx="7293023" cy="3683358"/>
          </a:xfrm>
        </p:spPr>
        <p:txBody>
          <a:bodyPr anchor="ctr">
            <a:normAutofit/>
          </a:bodyPr>
          <a:lstStyle/>
          <a:p>
            <a:pPr marL="0" indent="0">
              <a:buNone/>
            </a:pPr>
            <a:r>
              <a:rPr lang="af-ZA" sz="1700" u="sng"/>
              <a:t>Irritable bowel syndrome</a:t>
            </a:r>
            <a:endParaRPr lang="en-GB" sz="1700" u="sng"/>
          </a:p>
          <a:p>
            <a:pPr marL="0" indent="0">
              <a:buNone/>
            </a:pPr>
            <a:r>
              <a:rPr lang="af-ZA" sz="1700"/>
              <a:t>Is dyspepsia associated with an increase in stool frequency</a:t>
            </a:r>
            <a:r>
              <a:rPr lang="en-GB" sz="1700"/>
              <a:t> ? </a:t>
            </a:r>
          </a:p>
          <a:p>
            <a:pPr>
              <a:buFontTx/>
              <a:buChar char="-"/>
            </a:pPr>
            <a:r>
              <a:rPr lang="af-ZA" sz="1700"/>
              <a:t>Is pain relieved by defecation?</a:t>
            </a:r>
            <a:endParaRPr lang="en-GB" sz="1700"/>
          </a:p>
          <a:p>
            <a:pPr marL="0" indent="0">
              <a:buNone/>
            </a:pPr>
            <a:r>
              <a:rPr lang="af-ZA" sz="1700" u="sng"/>
              <a:t>Metabolic disorders</a:t>
            </a:r>
            <a:endParaRPr lang="en-GB" sz="1700" u="sng"/>
          </a:p>
          <a:p>
            <a:pPr>
              <a:buFontTx/>
              <a:buChar char="-"/>
            </a:pPr>
            <a:r>
              <a:rPr lang="af-ZA" sz="1700"/>
              <a:t>Does the patient have a medical history of diabetes mellitus, hypothyroidism or hyperthyroidism, or</a:t>
            </a:r>
            <a:r>
              <a:rPr lang="en-GB" sz="1700"/>
              <a:t>  </a:t>
            </a:r>
            <a:r>
              <a:rPr lang="af-ZA" sz="1700"/>
              <a:t>hyperparathyroidism?</a:t>
            </a:r>
            <a:endParaRPr lang="en-GB" sz="1700"/>
          </a:p>
          <a:p>
            <a:pPr>
              <a:buFontTx/>
              <a:buChar char="-"/>
            </a:pPr>
            <a:endParaRPr lang="en-GB" sz="1700"/>
          </a:p>
          <a:p>
            <a:pPr marL="0" indent="0">
              <a:buNone/>
            </a:pPr>
            <a:r>
              <a:rPr lang="af-ZA" sz="1700" u="sng"/>
              <a:t>Medications</a:t>
            </a:r>
            <a:r>
              <a:rPr lang="en-GB" sz="1700" u="sng"/>
              <a:t> </a:t>
            </a:r>
          </a:p>
          <a:p>
            <a:pPr>
              <a:buFontTx/>
              <a:buChar char="-"/>
            </a:pPr>
            <a:r>
              <a:rPr lang="af-ZA" sz="1700"/>
              <a:t>Is the patient currently taking medications commonly associated with dyspepsia?</a:t>
            </a:r>
            <a:endParaRPr lang="ar-AE" sz="1700"/>
          </a:p>
        </p:txBody>
      </p:sp>
    </p:spTree>
    <p:extLst>
      <p:ext uri="{BB962C8B-B14F-4D97-AF65-F5344CB8AC3E}">
        <p14:creationId xmlns:p14="http://schemas.microsoft.com/office/powerpoint/2010/main" val="369755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 xmlns:a16="http://schemas.microsoft.com/office/drawing/2014/main" id="{EC225C6F-5B91-BE4E-B510-E4BB7590D314}"/>
              </a:ext>
            </a:extLst>
          </p:cNvPr>
          <p:cNvSpPr>
            <a:spLocks noGrp="1"/>
          </p:cNvSpPr>
          <p:nvPr>
            <p:ph type="title"/>
          </p:nvPr>
        </p:nvSpPr>
        <p:spPr>
          <a:xfrm>
            <a:off x="1028699" y="294538"/>
            <a:ext cx="7421963" cy="1033669"/>
          </a:xfrm>
        </p:spPr>
        <p:txBody>
          <a:bodyPr>
            <a:normAutofit/>
          </a:bodyPr>
          <a:lstStyle/>
          <a:p>
            <a:r>
              <a:rPr lang="en-GB" sz="3500">
                <a:solidFill>
                  <a:srgbClr val="FFFFFF"/>
                </a:solidFill>
              </a:rPr>
              <a:t>Physical examination</a:t>
            </a:r>
            <a:endParaRPr lang="ar-AE" sz="3500">
              <a:solidFill>
                <a:srgbClr val="FFFFFF"/>
              </a:solidFill>
            </a:endParaRPr>
          </a:p>
        </p:txBody>
      </p:sp>
      <p:sp>
        <p:nvSpPr>
          <p:cNvPr id="3" name="عنصر نائب للمحتوى 2">
            <a:extLst>
              <a:ext uri="{FF2B5EF4-FFF2-40B4-BE49-F238E27FC236}">
                <a16:creationId xmlns="" xmlns:a16="http://schemas.microsoft.com/office/drawing/2014/main" id="{E21C73A7-2C95-CF4C-8553-E2E9ECE8C86E}"/>
              </a:ext>
            </a:extLst>
          </p:cNvPr>
          <p:cNvSpPr>
            <a:spLocks noGrp="1"/>
          </p:cNvSpPr>
          <p:nvPr>
            <p:ph idx="1"/>
          </p:nvPr>
        </p:nvSpPr>
        <p:spPr>
          <a:xfrm>
            <a:off x="1028699" y="2318197"/>
            <a:ext cx="7293023" cy="3683358"/>
          </a:xfrm>
        </p:spPr>
        <p:txBody>
          <a:bodyPr anchor="ctr">
            <a:normAutofit/>
          </a:bodyPr>
          <a:lstStyle/>
          <a:p>
            <a:pPr marL="0" indent="0">
              <a:buNone/>
            </a:pPr>
            <a:r>
              <a:rPr lang="af-ZA" sz="1700"/>
              <a:t>The physical examination in patients with dyspepsia is usually normal, except for epigastric tenderness (The presence of epigastric tenderness cannot accurately distinguish organic dyspepsia from functional dyspepsia)</a:t>
            </a:r>
            <a:r>
              <a:rPr lang="en-GB" sz="1700"/>
              <a:t> . </a:t>
            </a:r>
          </a:p>
          <a:p>
            <a:pPr marL="0" indent="0">
              <a:buNone/>
            </a:pPr>
            <a:endParaRPr lang="en-GB" sz="1700"/>
          </a:p>
          <a:p>
            <a:pPr marL="0" indent="0">
              <a:buNone/>
            </a:pPr>
            <a:r>
              <a:rPr lang="af-ZA" sz="1700"/>
              <a:t>Other informative findings on physical examination may include:</a:t>
            </a:r>
            <a:endParaRPr lang="en-GB" sz="1700"/>
          </a:p>
          <a:p>
            <a:pPr marL="0" indent="0">
              <a:buNone/>
            </a:pPr>
            <a:r>
              <a:rPr lang="en-GB" sz="1700"/>
              <a:t>1/ </a:t>
            </a:r>
            <a:r>
              <a:rPr lang="af-ZA" sz="1700"/>
              <a:t>Palpable abdominal mass </a:t>
            </a:r>
            <a:endParaRPr lang="en-GB" sz="1700"/>
          </a:p>
          <a:p>
            <a:pPr marL="0" indent="0">
              <a:buNone/>
            </a:pPr>
            <a:r>
              <a:rPr lang="en-GB" sz="1700"/>
              <a:t>2/ </a:t>
            </a:r>
            <a:r>
              <a:rPr lang="af-ZA" sz="1700"/>
              <a:t>Lymphadenopathy </a:t>
            </a:r>
            <a:endParaRPr lang="en-GB" sz="1700"/>
          </a:p>
          <a:p>
            <a:pPr marL="0" indent="0">
              <a:buNone/>
            </a:pPr>
            <a:r>
              <a:rPr lang="en-GB" sz="1700"/>
              <a:t>3/ j</a:t>
            </a:r>
            <a:r>
              <a:rPr lang="af-ZA" sz="1700"/>
              <a:t>aundice </a:t>
            </a:r>
            <a:endParaRPr lang="en-GB" sz="1700"/>
          </a:p>
          <a:p>
            <a:pPr marL="0" indent="0">
              <a:buNone/>
            </a:pPr>
            <a:r>
              <a:rPr lang="en-GB" sz="1700"/>
              <a:t>4/ </a:t>
            </a:r>
            <a:r>
              <a:rPr lang="af-ZA" sz="1700"/>
              <a:t>Pallor </a:t>
            </a:r>
            <a:endParaRPr lang="en-GB" sz="1700"/>
          </a:p>
          <a:p>
            <a:pPr marL="0" indent="0">
              <a:buNone/>
            </a:pPr>
            <a:r>
              <a:rPr lang="en-GB" sz="1700"/>
              <a:t>5/ </a:t>
            </a:r>
            <a:r>
              <a:rPr lang="af-ZA" sz="1700"/>
              <a:t>Ascites</a:t>
            </a:r>
            <a:endParaRPr lang="en-GB" sz="1700"/>
          </a:p>
          <a:p>
            <a:pPr marL="0" indent="0">
              <a:buNone/>
            </a:pPr>
            <a:r>
              <a:rPr lang="en-GB" sz="1700"/>
              <a:t>6/ </a:t>
            </a:r>
            <a:r>
              <a:rPr lang="af-ZA" sz="1700"/>
              <a:t>Muscle wasting, loss of subcutaneous fat, and peripheral edema</a:t>
            </a:r>
            <a:endParaRPr lang="ar-AE" sz="1700"/>
          </a:p>
        </p:txBody>
      </p:sp>
    </p:spTree>
    <p:extLst>
      <p:ext uri="{BB962C8B-B14F-4D97-AF65-F5344CB8AC3E}">
        <p14:creationId xmlns:p14="http://schemas.microsoft.com/office/powerpoint/2010/main" val="402396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1C9FE86-FCC3-4A31-AA1C-C882262B7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7D96243B-ECED-4B71-8E06-AE9A285EA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 xmlns:a16="http://schemas.microsoft.com/office/drawing/2014/main" id="{6D255225-C9A9-0E44-A4F6-9EED605F80B6}"/>
              </a:ext>
            </a:extLst>
          </p:cNvPr>
          <p:cNvSpPr>
            <a:spLocks noGrp="1"/>
          </p:cNvSpPr>
          <p:nvPr>
            <p:ph type="title"/>
          </p:nvPr>
        </p:nvSpPr>
        <p:spPr>
          <a:xfrm>
            <a:off x="619797" y="586855"/>
            <a:ext cx="3172575" cy="3387497"/>
          </a:xfrm>
        </p:spPr>
        <p:txBody>
          <a:bodyPr anchor="b">
            <a:normAutofit/>
          </a:bodyPr>
          <a:lstStyle/>
          <a:p>
            <a:pPr algn="r"/>
            <a:r>
              <a:rPr lang="en-GB" sz="3500">
                <a:solidFill>
                  <a:srgbClr val="FFFFFF"/>
                </a:solidFill>
              </a:rPr>
              <a:t>Laboratory tests</a:t>
            </a:r>
            <a:endParaRPr lang="ar-AE" sz="3500">
              <a:solidFill>
                <a:srgbClr val="FFFFFF"/>
              </a:solidFill>
            </a:endParaRPr>
          </a:p>
        </p:txBody>
      </p:sp>
      <p:sp>
        <p:nvSpPr>
          <p:cNvPr id="3" name="عنصر نائب للمحتوى 2">
            <a:extLst>
              <a:ext uri="{FF2B5EF4-FFF2-40B4-BE49-F238E27FC236}">
                <a16:creationId xmlns="" xmlns:a16="http://schemas.microsoft.com/office/drawing/2014/main" id="{6B256246-3BE2-0D44-A660-BD6B23DBE54D}"/>
              </a:ext>
            </a:extLst>
          </p:cNvPr>
          <p:cNvSpPr>
            <a:spLocks noGrp="1"/>
          </p:cNvSpPr>
          <p:nvPr>
            <p:ph idx="1"/>
          </p:nvPr>
        </p:nvSpPr>
        <p:spPr>
          <a:xfrm>
            <a:off x="4877368" y="649480"/>
            <a:ext cx="3646835" cy="5546047"/>
          </a:xfrm>
        </p:spPr>
        <p:txBody>
          <a:bodyPr anchor="ctr">
            <a:normAutofit/>
          </a:bodyPr>
          <a:lstStyle/>
          <a:p>
            <a:pPr marL="0" indent="0">
              <a:buNone/>
            </a:pPr>
            <a:r>
              <a:rPr lang="en-GB" sz="1700"/>
              <a:t>* </a:t>
            </a:r>
            <a:r>
              <a:rPr lang="af-ZA" sz="1700"/>
              <a:t>Routine blood counts and blood chemistry including liver function tests should be performed to identify patients with alarm features (iron deficiency anemia) and underlying metabolic diseases that can cause dyspepsia (diabetes, hypercalcemia)</a:t>
            </a:r>
            <a:endParaRPr lang="en-GB" sz="1700"/>
          </a:p>
          <a:p>
            <a:pPr marL="0" indent="0">
              <a:buNone/>
            </a:pPr>
            <a:r>
              <a:rPr lang="en-GB" sz="1700"/>
              <a:t> </a:t>
            </a:r>
          </a:p>
          <a:p>
            <a:pPr marL="0" indent="0">
              <a:buNone/>
            </a:pPr>
            <a:r>
              <a:rPr lang="en-GB" sz="1700"/>
              <a:t>* </a:t>
            </a:r>
            <a:r>
              <a:rPr lang="af-ZA" sz="1700"/>
              <a:t> The approach to and extent of diagnostic evaluation of a patient with dyspepsia is based on :-</a:t>
            </a:r>
            <a:endParaRPr lang="en-GB" sz="1700"/>
          </a:p>
          <a:p>
            <a:pPr marL="0" indent="0">
              <a:buNone/>
            </a:pPr>
            <a:r>
              <a:rPr lang="en-GB" sz="1700"/>
              <a:t>- </a:t>
            </a:r>
            <a:r>
              <a:rPr lang="af-ZA" sz="1700"/>
              <a:t> Clinical presentation</a:t>
            </a:r>
            <a:endParaRPr lang="en-GB" sz="1700"/>
          </a:p>
          <a:p>
            <a:pPr marL="0" indent="0">
              <a:buNone/>
            </a:pPr>
            <a:r>
              <a:rPr lang="en-GB" sz="1700"/>
              <a:t>- p</a:t>
            </a:r>
            <a:r>
              <a:rPr lang="af-ZA" sz="1700"/>
              <a:t>atient's age</a:t>
            </a:r>
            <a:endParaRPr lang="en-GB" sz="1700"/>
          </a:p>
          <a:p>
            <a:pPr marL="0" indent="0">
              <a:buNone/>
            </a:pPr>
            <a:r>
              <a:rPr lang="en-GB" sz="1700"/>
              <a:t>- </a:t>
            </a:r>
            <a:r>
              <a:rPr lang="af-ZA" sz="1700"/>
              <a:t>Presence of alarm features</a:t>
            </a:r>
            <a:endParaRPr lang="ar-AE" sz="1700"/>
          </a:p>
        </p:txBody>
      </p:sp>
    </p:spTree>
    <p:extLst>
      <p:ext uri="{BB962C8B-B14F-4D97-AF65-F5344CB8AC3E}">
        <p14:creationId xmlns:p14="http://schemas.microsoft.com/office/powerpoint/2010/main" val="271055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 xmlns:a16="http://schemas.microsoft.com/office/drawing/2014/main" id="{F892E26D-F05B-D24B-BA96-20ACDB5D655A}"/>
              </a:ext>
            </a:extLst>
          </p:cNvPr>
          <p:cNvSpPr>
            <a:spLocks noGrp="1"/>
          </p:cNvSpPr>
          <p:nvPr>
            <p:ph type="title"/>
          </p:nvPr>
        </p:nvSpPr>
        <p:spPr>
          <a:xfrm>
            <a:off x="852297" y="502020"/>
            <a:ext cx="3992787" cy="1642970"/>
          </a:xfrm>
        </p:spPr>
        <p:txBody>
          <a:bodyPr anchor="b">
            <a:normAutofit/>
          </a:bodyPr>
          <a:lstStyle/>
          <a:p>
            <a:pPr>
              <a:lnSpc>
                <a:spcPct val="90000"/>
              </a:lnSpc>
            </a:pPr>
            <a:r>
              <a:rPr lang="en-GB" sz="3500"/>
              <a:t>Diagnostic strategies and initial management </a:t>
            </a:r>
            <a:endParaRPr lang="ar-AE" sz="3500"/>
          </a:p>
        </p:txBody>
      </p:sp>
      <p:sp>
        <p:nvSpPr>
          <p:cNvPr id="3" name="عنصر نائب للمحتوى 2">
            <a:extLst>
              <a:ext uri="{FF2B5EF4-FFF2-40B4-BE49-F238E27FC236}">
                <a16:creationId xmlns="" xmlns:a16="http://schemas.microsoft.com/office/drawing/2014/main" id="{429775C8-18AF-7C4E-9417-C953BFC95C43}"/>
              </a:ext>
            </a:extLst>
          </p:cNvPr>
          <p:cNvSpPr>
            <a:spLocks noGrp="1"/>
          </p:cNvSpPr>
          <p:nvPr>
            <p:ph idx="1"/>
          </p:nvPr>
        </p:nvSpPr>
        <p:spPr>
          <a:xfrm>
            <a:off x="858692" y="2405894"/>
            <a:ext cx="3986392" cy="3535083"/>
          </a:xfrm>
        </p:spPr>
        <p:txBody>
          <a:bodyPr anchor="t">
            <a:normAutofit/>
          </a:bodyPr>
          <a:lstStyle/>
          <a:p>
            <a:pPr marL="0" indent="0">
              <a:buNone/>
            </a:pPr>
            <a:r>
              <a:rPr lang="en-GB" sz="1700"/>
              <a:t>** patient age &gt; 60 years </a:t>
            </a:r>
          </a:p>
          <a:p>
            <a:pPr marL="0" indent="0">
              <a:buNone/>
            </a:pPr>
            <a:r>
              <a:rPr lang="en-GB" sz="1700"/>
              <a:t> - upper endoscopy</a:t>
            </a:r>
          </a:p>
          <a:p>
            <a:pPr marL="0" indent="0">
              <a:buNone/>
            </a:pPr>
            <a:r>
              <a:rPr lang="en-GB" sz="1700"/>
              <a:t>- Additional evaluation and management </a:t>
            </a:r>
            <a:endParaRPr lang="ar-AE" sz="1700"/>
          </a:p>
        </p:txBody>
      </p:sp>
      <p:sp>
        <p:nvSpPr>
          <p:cNvPr id="11" name="Rectangle 10">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صورة 4">
            <a:extLst>
              <a:ext uri="{FF2B5EF4-FFF2-40B4-BE49-F238E27FC236}">
                <a16:creationId xmlns="" xmlns:a16="http://schemas.microsoft.com/office/drawing/2014/main" id="{472BDA4E-96D1-5D44-B5AE-E229D529F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975" y="2033417"/>
            <a:ext cx="3127897" cy="2823059"/>
          </a:xfrm>
          <a:prstGeom prst="rect">
            <a:avLst/>
          </a:prstGeom>
        </p:spPr>
      </p:pic>
    </p:spTree>
    <p:extLst>
      <p:ext uri="{BB962C8B-B14F-4D97-AF65-F5344CB8AC3E}">
        <p14:creationId xmlns:p14="http://schemas.microsoft.com/office/powerpoint/2010/main" val="391526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وان 1">
            <a:extLst>
              <a:ext uri="{FF2B5EF4-FFF2-40B4-BE49-F238E27FC236}">
                <a16:creationId xmlns="" xmlns:a16="http://schemas.microsoft.com/office/drawing/2014/main" id="{3FA5E751-E7DD-9047-B915-76F8A7DFA19A}"/>
              </a:ext>
            </a:extLst>
          </p:cNvPr>
          <p:cNvSpPr>
            <a:spLocks noGrp="1"/>
          </p:cNvSpPr>
          <p:nvPr>
            <p:ph idx="1"/>
          </p:nvPr>
        </p:nvSpPr>
        <p:spPr>
          <a:xfrm>
            <a:off x="1028699" y="2318197"/>
            <a:ext cx="7293023" cy="3683358"/>
          </a:xfrm>
        </p:spPr>
        <p:txBody>
          <a:bodyPr anchor="ctr">
            <a:normAutofit/>
          </a:bodyPr>
          <a:lstStyle/>
          <a:p>
            <a:pPr marL="0" indent="0">
              <a:buNone/>
            </a:pPr>
            <a:r>
              <a:rPr lang="af-ZA" sz="1700"/>
              <a:t>Upper endoscopy in selected patients — Endoscopic evaluation of patients &lt;60 years is reserved for patients with any one of the following:</a:t>
            </a:r>
            <a:endParaRPr lang="en-GB" sz="1700"/>
          </a:p>
          <a:p>
            <a:pPr marL="0" indent="0">
              <a:buNone/>
            </a:pPr>
            <a:endParaRPr lang="en-GB" sz="1700"/>
          </a:p>
          <a:p>
            <a:pPr marL="0" indent="0">
              <a:buNone/>
            </a:pPr>
            <a:r>
              <a:rPr lang="en-GB" sz="1700"/>
              <a:t>* </a:t>
            </a:r>
            <a:r>
              <a:rPr lang="af-ZA" sz="1700"/>
              <a:t>Clinically significant weight loss (&gt;5 percent usual body weight over 6 to 12 months). </a:t>
            </a:r>
            <a:endParaRPr lang="en-GB" sz="1700"/>
          </a:p>
          <a:p>
            <a:pPr marL="0" indent="0">
              <a:buNone/>
            </a:pPr>
            <a:r>
              <a:rPr lang="en-GB" sz="1700"/>
              <a:t>* </a:t>
            </a:r>
            <a:r>
              <a:rPr lang="af-ZA" sz="1700"/>
              <a:t>Overt gastrointestinal bleeding.</a:t>
            </a:r>
            <a:endParaRPr lang="en-GB" sz="1700"/>
          </a:p>
          <a:p>
            <a:pPr marL="0" indent="0">
              <a:buNone/>
            </a:pPr>
            <a:r>
              <a:rPr lang="en-GB" sz="1700"/>
              <a:t>*&gt; </a:t>
            </a:r>
            <a:r>
              <a:rPr lang="af-ZA" sz="1700"/>
              <a:t>1 other alarm featu</a:t>
            </a:r>
            <a:r>
              <a:rPr lang="en-GB" sz="1700"/>
              <a:t>re </a:t>
            </a:r>
          </a:p>
          <a:p>
            <a:pPr marL="0" indent="0">
              <a:buNone/>
            </a:pPr>
            <a:r>
              <a:rPr lang="en-GB" sz="1700"/>
              <a:t>* </a:t>
            </a:r>
            <a:r>
              <a:rPr lang="af-ZA" sz="1700"/>
              <a:t>Rapidly progressive alarm features.</a:t>
            </a:r>
            <a:endParaRPr lang="ar-AE" sz="1700"/>
          </a:p>
        </p:txBody>
      </p:sp>
    </p:spTree>
    <p:extLst>
      <p:ext uri="{BB962C8B-B14F-4D97-AF65-F5344CB8AC3E}">
        <p14:creationId xmlns:p14="http://schemas.microsoft.com/office/powerpoint/2010/main" val="397417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1C9FE86-FCC3-4A31-AA1C-C882262B7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7D96243B-ECED-4B71-8E06-AE9A285EA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 xmlns:a16="http://schemas.microsoft.com/office/drawing/2014/main" id="{0B9E8494-18A0-0041-A51D-02505D40A154}"/>
              </a:ext>
            </a:extLst>
          </p:cNvPr>
          <p:cNvSpPr>
            <a:spLocks noGrp="1"/>
          </p:cNvSpPr>
          <p:nvPr>
            <p:ph type="title"/>
          </p:nvPr>
        </p:nvSpPr>
        <p:spPr>
          <a:xfrm>
            <a:off x="619797" y="586855"/>
            <a:ext cx="3172575" cy="3387497"/>
          </a:xfrm>
        </p:spPr>
        <p:txBody>
          <a:bodyPr anchor="b">
            <a:normAutofit/>
          </a:bodyPr>
          <a:lstStyle/>
          <a:p>
            <a:pPr algn="r"/>
            <a:r>
              <a:rPr lang="en-GB" sz="3500">
                <a:solidFill>
                  <a:srgbClr val="FFFFFF"/>
                </a:solidFill>
              </a:rPr>
              <a:t>H-pylori </a:t>
            </a:r>
            <a:endParaRPr lang="ar-AE" sz="3500">
              <a:solidFill>
                <a:srgbClr val="FFFFFF"/>
              </a:solidFill>
            </a:endParaRPr>
          </a:p>
        </p:txBody>
      </p:sp>
      <p:sp>
        <p:nvSpPr>
          <p:cNvPr id="17" name="عنصر نائب للمحتوى 2">
            <a:extLst>
              <a:ext uri="{FF2B5EF4-FFF2-40B4-BE49-F238E27FC236}">
                <a16:creationId xmlns="" xmlns:a16="http://schemas.microsoft.com/office/drawing/2014/main" id="{355676BB-0F91-2145-8D68-5512D91E63A4}"/>
              </a:ext>
            </a:extLst>
          </p:cNvPr>
          <p:cNvSpPr>
            <a:spLocks noGrp="1"/>
          </p:cNvSpPr>
          <p:nvPr>
            <p:ph idx="1"/>
          </p:nvPr>
        </p:nvSpPr>
        <p:spPr>
          <a:xfrm>
            <a:off x="4877368" y="649480"/>
            <a:ext cx="3646835" cy="5546047"/>
          </a:xfrm>
        </p:spPr>
        <p:txBody>
          <a:bodyPr anchor="ctr">
            <a:normAutofit/>
          </a:bodyPr>
          <a:lstStyle/>
          <a:p>
            <a:pPr marL="0" indent="0">
              <a:buNone/>
            </a:pPr>
            <a:r>
              <a:rPr lang="af-ZA" sz="1700"/>
              <a:t>Test and treat for Helicobacter pylori </a:t>
            </a:r>
            <a:r>
              <a:rPr lang="en-GB" sz="1700"/>
              <a:t>: </a:t>
            </a:r>
          </a:p>
          <a:p>
            <a:pPr marL="0" indent="0">
              <a:buNone/>
            </a:pPr>
            <a:r>
              <a:rPr lang="en-GB" sz="1700"/>
              <a:t>     - </a:t>
            </a:r>
            <a:r>
              <a:rPr lang="af-ZA" sz="1700"/>
              <a:t>The rationale for H. pylori testing in patients with dyspepsia is based upon the recognition of H. pylori as an etiologic factor in peptic ulcer disease.</a:t>
            </a:r>
            <a:endParaRPr lang="en-GB" sz="1700"/>
          </a:p>
          <a:p>
            <a:pPr marL="0" indent="0">
              <a:buNone/>
            </a:pPr>
            <a:r>
              <a:rPr lang="af-ZA" sz="1700"/>
              <a:t> Indication for Helicobacter pylori test</a:t>
            </a:r>
            <a:r>
              <a:rPr lang="en-GB" sz="1700"/>
              <a:t> : </a:t>
            </a:r>
          </a:p>
          <a:p>
            <a:r>
              <a:rPr lang="af-ZA" sz="1700"/>
              <a:t>In patients who do not require an upper endoscopy</a:t>
            </a:r>
            <a:endParaRPr lang="en-GB" sz="1700"/>
          </a:p>
          <a:p>
            <a:r>
              <a:rPr lang="af-ZA" sz="1700"/>
              <a:t> In whom biopsies were not performed at the time of upper endoscopy.</a:t>
            </a:r>
            <a:endParaRPr lang="ar-AE" sz="1700"/>
          </a:p>
        </p:txBody>
      </p:sp>
    </p:spTree>
    <p:extLst>
      <p:ext uri="{BB962C8B-B14F-4D97-AF65-F5344CB8AC3E}">
        <p14:creationId xmlns:p14="http://schemas.microsoft.com/office/powerpoint/2010/main" val="386947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 xmlns:a16="http://schemas.microsoft.com/office/drawing/2014/main" id="{E456B028-CEA8-8D44-B295-7C881844FA43}"/>
              </a:ext>
            </a:extLst>
          </p:cNvPr>
          <p:cNvSpPr>
            <a:spLocks noGrp="1"/>
          </p:cNvSpPr>
          <p:nvPr>
            <p:ph idx="1"/>
          </p:nvPr>
        </p:nvSpPr>
        <p:spPr>
          <a:xfrm>
            <a:off x="1028699" y="2318197"/>
            <a:ext cx="7293023" cy="3683358"/>
          </a:xfrm>
        </p:spPr>
        <p:txBody>
          <a:bodyPr anchor="ctr">
            <a:normAutofit/>
          </a:bodyPr>
          <a:lstStyle/>
          <a:p>
            <a:pPr marL="0" indent="0">
              <a:buNone/>
            </a:pPr>
            <a:r>
              <a:rPr lang="af-ZA" sz="1700"/>
              <a:t>TEST AND TREAT FOR HELICOBACTER PYLORI</a:t>
            </a:r>
          </a:p>
          <a:p>
            <a:pPr marL="0" indent="0">
              <a:buNone/>
            </a:pPr>
            <a:r>
              <a:rPr lang="af-ZA" sz="1700"/>
              <a:t>➢ Non-invasive tests</a:t>
            </a:r>
          </a:p>
          <a:p>
            <a:pPr marL="0" indent="0">
              <a:buNone/>
            </a:pPr>
            <a:r>
              <a:rPr lang="af-ZA" sz="1700"/>
              <a:t>❑ The urea breath test is the most accurate non-invasive test.</a:t>
            </a:r>
          </a:p>
          <a:p>
            <a:pPr marL="0" indent="0">
              <a:buNone/>
            </a:pPr>
            <a:r>
              <a:rPr lang="af-ZA" sz="1700"/>
              <a:t>❑ Serology testing for antibodies. </a:t>
            </a:r>
          </a:p>
          <a:p>
            <a:pPr marL="0" indent="0">
              <a:buNone/>
            </a:pPr>
            <a:r>
              <a:rPr lang="af-ZA" sz="1700"/>
              <a:t>❑ Faecal antigen test</a:t>
            </a:r>
          </a:p>
          <a:p>
            <a:pPr marL="0" indent="0">
              <a:buNone/>
            </a:pPr>
            <a:r>
              <a:rPr lang="af-ZA" sz="1700"/>
              <a:t>➢ Invasive tests</a:t>
            </a:r>
          </a:p>
          <a:p>
            <a:pPr marL="0" indent="0">
              <a:buNone/>
            </a:pPr>
            <a:r>
              <a:rPr lang="af-ZA" sz="1700"/>
              <a:t>• These are biopsies taken from gastroscopy (more expensive):</a:t>
            </a:r>
          </a:p>
          <a:p>
            <a:pPr marL="0" indent="0">
              <a:buNone/>
            </a:pPr>
            <a:r>
              <a:rPr lang="af-ZA" sz="1700"/>
              <a:t>❑ Rapid urease test, also known as the CLO test (Campylobacter-like organism test)</a:t>
            </a:r>
          </a:p>
          <a:p>
            <a:pPr marL="0" indent="0">
              <a:buNone/>
            </a:pPr>
            <a:r>
              <a:rPr lang="af-ZA" sz="1700"/>
              <a:t>❑ Histology</a:t>
            </a:r>
          </a:p>
          <a:p>
            <a:pPr marL="0" indent="0">
              <a:buNone/>
            </a:pPr>
            <a:r>
              <a:rPr lang="af-ZA" sz="1700"/>
              <a:t>❑ Culture of the organism</a:t>
            </a:r>
            <a:endParaRPr lang="ar-AE" sz="1700"/>
          </a:p>
        </p:txBody>
      </p:sp>
    </p:spTree>
    <p:extLst>
      <p:ext uri="{BB962C8B-B14F-4D97-AF65-F5344CB8AC3E}">
        <p14:creationId xmlns:p14="http://schemas.microsoft.com/office/powerpoint/2010/main" val="26228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وان 1">
            <a:extLst>
              <a:ext uri="{FF2B5EF4-FFF2-40B4-BE49-F238E27FC236}">
                <a16:creationId xmlns="" xmlns:a16="http://schemas.microsoft.com/office/drawing/2014/main" id="{7ED67BDF-7822-1945-84D8-EEEF37CB9B98}"/>
              </a:ext>
            </a:extLst>
          </p:cNvPr>
          <p:cNvSpPr>
            <a:spLocks noGrp="1"/>
          </p:cNvSpPr>
          <p:nvPr>
            <p:ph idx="1"/>
          </p:nvPr>
        </p:nvSpPr>
        <p:spPr>
          <a:xfrm>
            <a:off x="1028699" y="2318197"/>
            <a:ext cx="7293023" cy="3683358"/>
          </a:xfrm>
        </p:spPr>
        <p:txBody>
          <a:bodyPr anchor="ctr">
            <a:normAutofit/>
          </a:bodyPr>
          <a:lstStyle/>
          <a:p>
            <a:pPr marL="0" indent="0">
              <a:lnSpc>
                <a:spcPct val="90000"/>
              </a:lnSpc>
              <a:buNone/>
            </a:pPr>
            <a:r>
              <a:rPr lang="af-ZA" sz="1400"/>
              <a:t>➢ Patients who test positive for an infection with H. pylori should undergo treatment </a:t>
            </a:r>
          </a:p>
          <a:p>
            <a:pPr marL="0" indent="0">
              <a:lnSpc>
                <a:spcPct val="90000"/>
              </a:lnSpc>
              <a:buNone/>
            </a:pPr>
            <a:r>
              <a:rPr lang="af-ZA" sz="1400"/>
              <a:t>with eradication therapy. There are two therapy treatments for H. pylori.</a:t>
            </a:r>
          </a:p>
          <a:p>
            <a:pPr marL="0" indent="0">
              <a:lnSpc>
                <a:spcPct val="90000"/>
              </a:lnSpc>
              <a:buNone/>
            </a:pPr>
            <a:endParaRPr lang="en-GB" sz="1400"/>
          </a:p>
          <a:p>
            <a:pPr marL="0" indent="0">
              <a:lnSpc>
                <a:spcPct val="90000"/>
              </a:lnSpc>
              <a:buNone/>
            </a:pPr>
            <a:r>
              <a:rPr lang="af-ZA" sz="1400"/>
              <a:t>❖ Triple therapy for one week:</a:t>
            </a:r>
          </a:p>
          <a:p>
            <a:pPr marL="0" indent="0">
              <a:lnSpc>
                <a:spcPct val="90000"/>
              </a:lnSpc>
              <a:buNone/>
            </a:pPr>
            <a:r>
              <a:rPr lang="af-ZA" sz="1400"/>
              <a:t>✓ PPI twice daily dose</a:t>
            </a:r>
          </a:p>
          <a:p>
            <a:pPr marL="0" indent="0">
              <a:lnSpc>
                <a:spcPct val="90000"/>
              </a:lnSpc>
              <a:buNone/>
            </a:pPr>
            <a:r>
              <a:rPr lang="af-ZA" sz="1400"/>
              <a:t>✓ Amoxicillin 500-1 g twice daily or Metronidazole 400-500 mg twice daily</a:t>
            </a:r>
          </a:p>
          <a:p>
            <a:pPr marL="0" indent="0">
              <a:lnSpc>
                <a:spcPct val="90000"/>
              </a:lnSpc>
              <a:buNone/>
            </a:pPr>
            <a:r>
              <a:rPr lang="af-ZA" sz="1400"/>
              <a:t>✓ Clarithromycin 500 mg twice daily</a:t>
            </a:r>
          </a:p>
          <a:p>
            <a:pPr marL="0" indent="0">
              <a:lnSpc>
                <a:spcPct val="90000"/>
              </a:lnSpc>
              <a:buNone/>
            </a:pPr>
            <a:endParaRPr lang="en-GB" sz="1400"/>
          </a:p>
          <a:p>
            <a:pPr marL="0" indent="0">
              <a:lnSpc>
                <a:spcPct val="90000"/>
              </a:lnSpc>
              <a:buNone/>
            </a:pPr>
            <a:r>
              <a:rPr lang="af-ZA" sz="1400"/>
              <a:t>❖ Quadruple therapy two-week regime - second line:</a:t>
            </a:r>
          </a:p>
          <a:p>
            <a:pPr marL="0" indent="0">
              <a:lnSpc>
                <a:spcPct val="90000"/>
              </a:lnSpc>
              <a:buNone/>
            </a:pPr>
            <a:r>
              <a:rPr lang="af-ZA" sz="1400"/>
              <a:t>✓ PPI twice daily dose</a:t>
            </a:r>
          </a:p>
          <a:p>
            <a:pPr marL="0" indent="0">
              <a:lnSpc>
                <a:spcPct val="90000"/>
              </a:lnSpc>
              <a:buNone/>
            </a:pPr>
            <a:r>
              <a:rPr lang="af-ZA" sz="1400"/>
              <a:t>✓ Bismuth subcitrate120 mg qds</a:t>
            </a:r>
          </a:p>
          <a:p>
            <a:pPr marL="0" indent="0">
              <a:lnSpc>
                <a:spcPct val="90000"/>
              </a:lnSpc>
              <a:buNone/>
            </a:pPr>
            <a:r>
              <a:rPr lang="af-ZA" sz="1400"/>
              <a:t>✓ Metronidazole 400-500 mg tds</a:t>
            </a:r>
          </a:p>
          <a:p>
            <a:pPr marL="0" indent="0">
              <a:lnSpc>
                <a:spcPct val="90000"/>
              </a:lnSpc>
              <a:buNone/>
            </a:pPr>
            <a:r>
              <a:rPr lang="af-ZA" sz="1400"/>
              <a:t>✓ Tetracycline 500 mg qds</a:t>
            </a:r>
            <a:endParaRPr lang="en-GB" sz="1400"/>
          </a:p>
          <a:p>
            <a:pPr marL="0" indent="0">
              <a:lnSpc>
                <a:spcPct val="90000"/>
              </a:lnSpc>
              <a:buNone/>
            </a:pPr>
            <a:r>
              <a:rPr lang="en-GB" sz="1400"/>
              <a:t>*** Review the patient after 4 weeks and test for eradication of H-pylori</a:t>
            </a:r>
            <a:endParaRPr lang="ar-AE" sz="1400"/>
          </a:p>
        </p:txBody>
      </p:sp>
    </p:spTree>
    <p:extLst>
      <p:ext uri="{BB962C8B-B14F-4D97-AF65-F5344CB8AC3E}">
        <p14:creationId xmlns:p14="http://schemas.microsoft.com/office/powerpoint/2010/main" val="45568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 xmlns:a16="http://schemas.microsoft.com/office/drawing/2014/main" id="{41CC04CF-3B7C-F541-B5D1-AFE63D17EFAD}"/>
              </a:ext>
            </a:extLst>
          </p:cNvPr>
          <p:cNvSpPr>
            <a:spLocks noGrp="1"/>
          </p:cNvSpPr>
          <p:nvPr>
            <p:ph type="title"/>
          </p:nvPr>
        </p:nvSpPr>
        <p:spPr>
          <a:xfrm>
            <a:off x="1028699" y="294538"/>
            <a:ext cx="7421963" cy="1033669"/>
          </a:xfrm>
        </p:spPr>
        <p:txBody>
          <a:bodyPr>
            <a:normAutofit/>
          </a:bodyPr>
          <a:lstStyle/>
          <a:p>
            <a:pPr>
              <a:lnSpc>
                <a:spcPct val="90000"/>
              </a:lnSpc>
            </a:pPr>
            <a:r>
              <a:rPr lang="en-GB" sz="3200">
                <a:solidFill>
                  <a:srgbClr val="FFFFFF"/>
                </a:solidFill>
              </a:rPr>
              <a:t>Diagnostic strategies and initial management</a:t>
            </a:r>
            <a:endParaRPr lang="ar-AE" sz="3200">
              <a:solidFill>
                <a:srgbClr val="FFFFFF"/>
              </a:solidFill>
            </a:endParaRPr>
          </a:p>
        </p:txBody>
      </p:sp>
      <p:sp>
        <p:nvSpPr>
          <p:cNvPr id="3" name="عنصر نائب للمحتوى 2">
            <a:extLst>
              <a:ext uri="{FF2B5EF4-FFF2-40B4-BE49-F238E27FC236}">
                <a16:creationId xmlns="" xmlns:a16="http://schemas.microsoft.com/office/drawing/2014/main" id="{30DA00E4-E1DB-8A46-8381-485DF5B0AEC0}"/>
              </a:ext>
            </a:extLst>
          </p:cNvPr>
          <p:cNvSpPr>
            <a:spLocks noGrp="1"/>
          </p:cNvSpPr>
          <p:nvPr>
            <p:ph idx="1"/>
          </p:nvPr>
        </p:nvSpPr>
        <p:spPr>
          <a:xfrm>
            <a:off x="1028699" y="2318197"/>
            <a:ext cx="7293023" cy="3683358"/>
          </a:xfrm>
        </p:spPr>
        <p:txBody>
          <a:bodyPr anchor="ctr">
            <a:normAutofit/>
          </a:bodyPr>
          <a:lstStyle/>
          <a:p>
            <a:pPr rtl="0"/>
            <a:r>
              <a:rPr lang="af-ZA" sz="1700"/>
              <a:t>Treatment of dyspepsia depends on</a:t>
            </a:r>
            <a:r>
              <a:rPr lang="en-GB" sz="1700"/>
              <a:t> ((</a:t>
            </a:r>
            <a:r>
              <a:rPr lang="af-ZA" sz="1700"/>
              <a:t> the underlying cause, age and presence or absence of alarm symptoms</a:t>
            </a:r>
            <a:r>
              <a:rPr lang="en-GB" sz="1700"/>
              <a:t>)) </a:t>
            </a:r>
            <a:r>
              <a:rPr lang="af-ZA" sz="1700"/>
              <a:t>.</a:t>
            </a:r>
            <a:endParaRPr lang="en-GB" sz="1700"/>
          </a:p>
          <a:p>
            <a:pPr rtl="0"/>
            <a:r>
              <a:rPr lang="af-ZA" sz="1700"/>
              <a:t>If the patient is under 60-years-old and has no associated alarm symptoms, start treatment with antisecretory medications such as PPI’s whilst waiting for the results of an Helicobacter pylori (H. pylori) test.</a:t>
            </a:r>
            <a:endParaRPr lang="en-GB" sz="1700"/>
          </a:p>
          <a:p>
            <a:r>
              <a:rPr lang="af-ZA" sz="1700"/>
              <a:t>Antisecretory therapy </a:t>
            </a:r>
            <a:r>
              <a:rPr lang="en-GB" sz="1700"/>
              <a:t>: </a:t>
            </a:r>
          </a:p>
          <a:p>
            <a:pPr marL="0" indent="0">
              <a:buNone/>
            </a:pPr>
            <a:r>
              <a:rPr lang="af-ZA" sz="1700"/>
              <a:t>Antisecretory therapy with a PPI can relieve dyspepsia symptoms. </a:t>
            </a:r>
            <a:endParaRPr lang="en-GB" sz="1700"/>
          </a:p>
          <a:p>
            <a:r>
              <a:rPr lang="af-ZA" sz="1700"/>
              <a:t>Prokinetic therapy or tricyclic antidepressants</a:t>
            </a:r>
            <a:r>
              <a:rPr lang="en-GB" sz="1700"/>
              <a:t>: </a:t>
            </a:r>
          </a:p>
          <a:p>
            <a:pPr marL="0" indent="0">
              <a:buNone/>
            </a:pPr>
            <a:r>
              <a:rPr lang="af-ZA" sz="1700"/>
              <a:t> Patients who test negative for H. pylori or remain symptomatic after its eradication and have inadequate response to a PPI can be considered for therapy with a tricyclic agent .</a:t>
            </a:r>
            <a:endParaRPr lang="ar-AE" sz="1700"/>
          </a:p>
        </p:txBody>
      </p:sp>
    </p:spTree>
    <p:extLst>
      <p:ext uri="{BB962C8B-B14F-4D97-AF65-F5344CB8AC3E}">
        <p14:creationId xmlns:p14="http://schemas.microsoft.com/office/powerpoint/2010/main" val="274523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 xmlns:a16="http://schemas.microsoft.com/office/drawing/2014/main" id="{79B9A045-BCDD-D24A-8919-14EE12506F29}"/>
              </a:ext>
            </a:extLst>
          </p:cNvPr>
          <p:cNvSpPr>
            <a:spLocks noGrp="1"/>
          </p:cNvSpPr>
          <p:nvPr>
            <p:ph type="title"/>
          </p:nvPr>
        </p:nvSpPr>
        <p:spPr>
          <a:xfrm>
            <a:off x="439858" y="1683756"/>
            <a:ext cx="2336449" cy="2396359"/>
          </a:xfrm>
        </p:spPr>
        <p:txBody>
          <a:bodyPr anchor="b">
            <a:normAutofit/>
          </a:bodyPr>
          <a:lstStyle/>
          <a:p>
            <a:pPr algn="r"/>
            <a:r>
              <a:rPr lang="en-GB" sz="3500">
                <a:solidFill>
                  <a:srgbClr val="FFFFFF"/>
                </a:solidFill>
              </a:rPr>
              <a:t>Dyspepsia </a:t>
            </a:r>
            <a:endParaRPr lang="ar-AE" sz="3500">
              <a:solidFill>
                <a:srgbClr val="FFFFFF"/>
              </a:solidFill>
            </a:endParaRPr>
          </a:p>
        </p:txBody>
      </p:sp>
      <p:graphicFrame>
        <p:nvGraphicFramePr>
          <p:cNvPr id="7" name="عنصر نائب للمحتوى 4">
            <a:extLst>
              <a:ext uri="{FF2B5EF4-FFF2-40B4-BE49-F238E27FC236}">
                <a16:creationId xmlns="" xmlns:a16="http://schemas.microsoft.com/office/drawing/2014/main" id="{1A777A7A-38D5-41BD-8F4E-DB8E02BA4DEA}"/>
              </a:ext>
            </a:extLst>
          </p:cNvPr>
          <p:cNvGraphicFramePr>
            <a:graphicFrameLocks noGrp="1"/>
          </p:cNvGraphicFramePr>
          <p:nvPr>
            <p:ph idx="1"/>
            <p:extLst>
              <p:ext uri="{D42A27DB-BD31-4B8C-83A1-F6EECF244321}">
                <p14:modId xmlns:p14="http://schemas.microsoft.com/office/powerpoint/2010/main" val="184546627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27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 xmlns:a16="http://schemas.microsoft.com/office/drawing/2014/main" id="{8CFC5A4A-9807-7C40-B777-DFDEFF41D6EE}"/>
              </a:ext>
            </a:extLst>
          </p:cNvPr>
          <p:cNvSpPr>
            <a:spLocks noGrp="1"/>
          </p:cNvSpPr>
          <p:nvPr>
            <p:ph type="title"/>
          </p:nvPr>
        </p:nvSpPr>
        <p:spPr>
          <a:xfrm>
            <a:off x="1028699" y="294538"/>
            <a:ext cx="7421963" cy="1033669"/>
          </a:xfrm>
        </p:spPr>
        <p:txBody>
          <a:bodyPr>
            <a:normAutofit/>
          </a:bodyPr>
          <a:lstStyle/>
          <a:p>
            <a:pPr>
              <a:lnSpc>
                <a:spcPct val="90000"/>
              </a:lnSpc>
            </a:pPr>
            <a:r>
              <a:rPr lang="en-GB" sz="3200">
                <a:solidFill>
                  <a:srgbClr val="FFFFFF"/>
                </a:solidFill>
              </a:rPr>
              <a:t>EVALUATION</a:t>
            </a:r>
            <a:r>
              <a:rPr lang="af-ZA" sz="3200">
                <a:solidFill>
                  <a:srgbClr val="FFFFFF"/>
                </a:solidFill>
              </a:rPr>
              <a:t> OF PERSISTENT SYMPTOMS</a:t>
            </a:r>
            <a:br>
              <a:rPr lang="af-ZA" sz="3200">
                <a:solidFill>
                  <a:srgbClr val="FFFFFF"/>
                </a:solidFill>
              </a:rPr>
            </a:br>
            <a:endParaRPr lang="ar-AE" sz="3200">
              <a:solidFill>
                <a:srgbClr val="FFFFFF"/>
              </a:solidFill>
            </a:endParaRPr>
          </a:p>
        </p:txBody>
      </p:sp>
      <p:sp>
        <p:nvSpPr>
          <p:cNvPr id="3" name="عنصر نائب للمحتوى 2">
            <a:extLst>
              <a:ext uri="{FF2B5EF4-FFF2-40B4-BE49-F238E27FC236}">
                <a16:creationId xmlns="" xmlns:a16="http://schemas.microsoft.com/office/drawing/2014/main" id="{DFCAB36E-A2C6-7F44-9F32-3B94DE5BEF7B}"/>
              </a:ext>
            </a:extLst>
          </p:cNvPr>
          <p:cNvSpPr>
            <a:spLocks noGrp="1"/>
          </p:cNvSpPr>
          <p:nvPr>
            <p:ph idx="1"/>
          </p:nvPr>
        </p:nvSpPr>
        <p:spPr>
          <a:xfrm>
            <a:off x="1028699" y="2318197"/>
            <a:ext cx="7293023" cy="3683358"/>
          </a:xfrm>
        </p:spPr>
        <p:txBody>
          <a:bodyPr anchor="ctr">
            <a:normAutofit/>
          </a:bodyPr>
          <a:lstStyle/>
          <a:p>
            <a:pPr marL="0" indent="0">
              <a:buNone/>
            </a:pPr>
            <a:endParaRPr lang="af-ZA" sz="1700"/>
          </a:p>
          <a:p>
            <a:pPr marL="0" indent="0">
              <a:buNone/>
            </a:pPr>
            <a:r>
              <a:rPr lang="af-ZA" sz="1700"/>
              <a:t>➢ Patients with continued symptoms of dyspepsia fall into the following categories: </a:t>
            </a:r>
          </a:p>
          <a:p>
            <a:pPr marL="0" indent="0">
              <a:buNone/>
            </a:pPr>
            <a:r>
              <a:rPr lang="af-ZA" sz="1700"/>
              <a:t>✓ Patients with persistent H. pylori infection</a:t>
            </a:r>
          </a:p>
          <a:p>
            <a:pPr marL="0" indent="0">
              <a:buNone/>
            </a:pPr>
            <a:r>
              <a:rPr lang="af-ZA" sz="1700"/>
              <a:t>✓ Patients with an alternate diagnosis</a:t>
            </a:r>
          </a:p>
          <a:p>
            <a:pPr marL="0" indent="0">
              <a:buNone/>
            </a:pPr>
            <a:r>
              <a:rPr lang="af-ZA" sz="1700"/>
              <a:t>✓ Patients with functional dyspepsia. </a:t>
            </a:r>
          </a:p>
          <a:p>
            <a:pPr marL="0" indent="0">
              <a:buNone/>
            </a:pPr>
            <a:r>
              <a:rPr lang="af-ZA" sz="1700"/>
              <a:t>➢ Patients with continued symptoms of dyspepsia should be carefully reassessed.</a:t>
            </a:r>
          </a:p>
          <a:p>
            <a:pPr marL="0" indent="0">
              <a:buNone/>
            </a:pPr>
            <a:r>
              <a:rPr lang="af-ZA" sz="1700"/>
              <a:t>➢ An upper endoscopy should be performed in patients with persistent dyspepsia</a:t>
            </a:r>
            <a:endParaRPr lang="ar-AE" sz="1700"/>
          </a:p>
        </p:txBody>
      </p:sp>
    </p:spTree>
    <p:extLst>
      <p:ext uri="{BB962C8B-B14F-4D97-AF65-F5344CB8AC3E}">
        <p14:creationId xmlns:p14="http://schemas.microsoft.com/office/powerpoint/2010/main" val="196153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 xmlns:a16="http://schemas.microsoft.com/office/drawing/2014/main" id="{8AE9C150-D673-804F-9EA8-AFFC9938C8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4852" y="643467"/>
            <a:ext cx="5334294" cy="5571065"/>
          </a:xfrm>
          <a:prstGeom prst="rect">
            <a:avLst/>
          </a:prstGeom>
          <a:ln>
            <a:noFill/>
          </a:ln>
        </p:spPr>
      </p:pic>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08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6F5A5072-7B47-4D32-B52A-4EBBF590B8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9715DAF0-AE1B-46C9-8A6B-DB2AA05AB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6016219D-510E-4184-9090-6D5578A87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AFF4A713-7B75-4B21-90D7-5AB19547C7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C631C0B-6DA6-4E57-8231-CE32B3434A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C29501E6-A978-4A61-9689-9085AF97A5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986118" y="735106"/>
            <a:ext cx="7540322" cy="2928470"/>
          </a:xfrm>
        </p:spPr>
        <p:txBody>
          <a:bodyPr anchor="b">
            <a:normAutofit/>
          </a:bodyPr>
          <a:lstStyle/>
          <a:p>
            <a:pPr algn="l"/>
            <a:r>
              <a:rPr lang="en-US" sz="4200">
                <a:solidFill>
                  <a:srgbClr val="FFFFFF"/>
                </a:solidFill>
              </a:rPr>
              <a:t>Functional dyspepsia</a:t>
            </a:r>
          </a:p>
        </p:txBody>
      </p:sp>
      <p:sp>
        <p:nvSpPr>
          <p:cNvPr id="3" name="Subtitle 2"/>
          <p:cNvSpPr>
            <a:spLocks noGrp="1"/>
          </p:cNvSpPr>
          <p:nvPr>
            <p:ph type="subTitle" idx="1"/>
          </p:nvPr>
        </p:nvSpPr>
        <p:spPr>
          <a:xfrm>
            <a:off x="1013011" y="4870824"/>
            <a:ext cx="7504463" cy="1458258"/>
          </a:xfrm>
        </p:spPr>
        <p:txBody>
          <a:bodyPr anchor="ctr">
            <a:normAutofit/>
          </a:bodyPr>
          <a:lstStyle/>
          <a:p>
            <a:pPr algn="l"/>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Functional dyspepsia</a:t>
            </a:r>
          </a:p>
        </p:txBody>
      </p:sp>
      <p:sp>
        <p:nvSpPr>
          <p:cNvPr id="17" name="Content Placeholder 2"/>
          <p:cNvSpPr>
            <a:spLocks noGrp="1"/>
          </p:cNvSpPr>
          <p:nvPr>
            <p:ph idx="1"/>
          </p:nvPr>
        </p:nvSpPr>
        <p:spPr>
          <a:xfrm>
            <a:off x="1028699" y="2318197"/>
            <a:ext cx="7293023" cy="3683358"/>
          </a:xfrm>
        </p:spPr>
        <p:txBody>
          <a:bodyPr anchor="ctr">
            <a:normAutofit/>
          </a:bodyPr>
          <a:lstStyle/>
          <a:p>
            <a:r>
              <a:rPr lang="en-US" sz="2000" dirty="0"/>
              <a:t>Functional dyspepsia is defined as at least one month of </a:t>
            </a:r>
            <a:r>
              <a:rPr lang="en-US" sz="2000" dirty="0" err="1"/>
              <a:t>epigastric</a:t>
            </a:r>
            <a:r>
              <a:rPr lang="en-US" sz="2000" dirty="0"/>
              <a:t> discomfort without evidence of organic disease found during an upper endoscopy</a:t>
            </a:r>
          </a:p>
          <a:p>
            <a:r>
              <a:rPr lang="en-US" sz="2000" dirty="0"/>
              <a:t>it accounts for 70% of dyspepsia.</a:t>
            </a:r>
          </a:p>
          <a:p>
            <a:endParaRPr lang="en-US" sz="2000" dirty="0"/>
          </a:p>
          <a:p>
            <a:pPr>
              <a:buNone/>
            </a:pPr>
            <a:endParaRPr lang="en-US" sz="2000" dirty="0"/>
          </a:p>
          <a:p>
            <a:endParaRPr lang="en-US" sz="2000" dirty="0"/>
          </a:p>
          <a:p>
            <a:pPr>
              <a:buNone/>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5214" y="1204108"/>
            <a:ext cx="2002054" cy="1781175"/>
          </a:xfrm>
        </p:spPr>
        <p:txBody>
          <a:bodyPr vert="horz" lIns="91440" tIns="45720" rIns="91440" bIns="45720" rtlCol="0" anchor="ctr">
            <a:normAutofit/>
          </a:bodyPr>
          <a:lstStyle/>
          <a:p>
            <a:pPr algn="l">
              <a:lnSpc>
                <a:spcPct val="90000"/>
              </a:lnSpc>
            </a:pPr>
            <a:r>
              <a:rPr lang="en-US" sz="2000" kern="1200">
                <a:solidFill>
                  <a:srgbClr val="FFFFFF"/>
                </a:solidFill>
                <a:latin typeface="+mj-lt"/>
                <a:ea typeface="+mj-ea"/>
                <a:cs typeface="+mj-cs"/>
              </a:rPr>
              <a:t>pathophysiology</a:t>
            </a:r>
          </a:p>
        </p:txBody>
      </p:sp>
      <p:sp>
        <p:nvSpPr>
          <p:cNvPr id="6" name="TextBox 5"/>
          <p:cNvSpPr txBox="1"/>
          <p:nvPr/>
        </p:nvSpPr>
        <p:spPr>
          <a:xfrm>
            <a:off x="725213" y="3355130"/>
            <a:ext cx="2002055" cy="242733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The etiology of FD is </a:t>
            </a:r>
            <a:r>
              <a:rPr lang="en-US" dirty="0" err="1"/>
              <a:t>multifactorial</a:t>
            </a:r>
            <a:endParaRPr lang="en-US" dirty="0"/>
          </a:p>
          <a:p>
            <a:pPr indent="-228600">
              <a:lnSpc>
                <a:spcPct val="90000"/>
              </a:lnSpc>
              <a:spcAft>
                <a:spcPts val="600"/>
              </a:spcAft>
              <a:buFont typeface="Arial" panose="020B0604020202020204" pitchFamily="34" charset="0"/>
              <a:buChar char="•"/>
            </a:pPr>
            <a:endParaRPr lang="en-US" dirty="0"/>
          </a:p>
        </p:txBody>
      </p:sp>
      <p:pic>
        <p:nvPicPr>
          <p:cNvPr id="4" name="Content Placeholder 3" descr="dyspep.gif"/>
          <p:cNvPicPr>
            <a:picLocks noGrp="1" noChangeAspect="1"/>
          </p:cNvPicPr>
          <p:nvPr>
            <p:ph idx="1"/>
          </p:nvPr>
        </p:nvPicPr>
        <p:blipFill>
          <a:blip r:embed="rId2"/>
          <a:stretch>
            <a:fillRect/>
          </a:stretch>
        </p:blipFill>
        <p:spPr>
          <a:xfrm>
            <a:off x="3496576" y="1596132"/>
            <a:ext cx="5177792" cy="35426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Diagnosis</a:t>
            </a:r>
          </a:p>
        </p:txBody>
      </p:sp>
      <p:sp>
        <p:nvSpPr>
          <p:cNvPr id="3" name="Content Placeholder 2"/>
          <p:cNvSpPr>
            <a:spLocks noGrp="1"/>
          </p:cNvSpPr>
          <p:nvPr>
            <p:ph idx="1"/>
          </p:nvPr>
        </p:nvSpPr>
        <p:spPr>
          <a:xfrm>
            <a:off x="1028699" y="2318197"/>
            <a:ext cx="7293023" cy="3683358"/>
          </a:xfrm>
        </p:spPr>
        <p:txBody>
          <a:bodyPr anchor="ctr">
            <a:normAutofit/>
          </a:bodyPr>
          <a:lstStyle/>
          <a:p>
            <a:endParaRPr lang="en-US" sz="1700"/>
          </a:p>
          <a:p>
            <a:r>
              <a:rPr lang="en-US" sz="1700"/>
              <a:t>Functional dyspepsia has been categorized as a diagnosis of exclusion in the past. The more specific Rome IV criteria allows for a definitive diagnosis of functional dyspepsia to be made for patients who have normal upper endoscopy findings. For patients who have not had an endoscopy, the diagnosis is only likely based on the exclusion of other causes.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Rome IV criteria</a:t>
            </a:r>
          </a:p>
        </p:txBody>
      </p:sp>
      <p:sp>
        <p:nvSpPr>
          <p:cNvPr id="5" name="TextBox 4"/>
          <p:cNvSpPr txBox="1"/>
          <p:nvPr/>
        </p:nvSpPr>
        <p:spPr>
          <a:xfrm>
            <a:off x="457200" y="2209800"/>
            <a:ext cx="2629120" cy="37854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a:t>According to the recently revised Rome IV criteria , functional dyspepsia is defined by:</a:t>
            </a:r>
          </a:p>
          <a:p>
            <a:pPr indent="-228600">
              <a:lnSpc>
                <a:spcPct val="90000"/>
              </a:lnSpc>
              <a:spcAft>
                <a:spcPts val="600"/>
              </a:spcAft>
              <a:buFont typeface="Arial" panose="020B0604020202020204" pitchFamily="34" charset="0"/>
              <a:buChar char="•"/>
            </a:pPr>
            <a:endParaRPr lang="en-US" sz="1600" dirty="0"/>
          </a:p>
          <a:p>
            <a:pPr lvl="1" indent="-228600">
              <a:lnSpc>
                <a:spcPct val="90000"/>
              </a:lnSpc>
              <a:spcAft>
                <a:spcPts val="600"/>
              </a:spcAft>
              <a:buFont typeface="Arial" panose="020B0604020202020204" pitchFamily="34" charset="0"/>
              <a:buChar char="•"/>
            </a:pPr>
            <a:r>
              <a:rPr lang="en-US" sz="1600" dirty="0"/>
              <a:t>Persistent or recurring dyspepsia for more than 3 months within the past 6 months</a:t>
            </a:r>
          </a:p>
          <a:p>
            <a:pPr lvl="1" indent="-228600">
              <a:lnSpc>
                <a:spcPct val="90000"/>
              </a:lnSpc>
              <a:spcAft>
                <a:spcPts val="600"/>
              </a:spcAft>
              <a:buFont typeface="Arial" panose="020B0604020202020204" pitchFamily="34" charset="0"/>
              <a:buChar char="•"/>
            </a:pPr>
            <a:r>
              <a:rPr lang="en-US" sz="1600" dirty="0"/>
              <a:t>No demonstration of a possible organic cause of the symptoms on endoscopy</a:t>
            </a:r>
          </a:p>
          <a:p>
            <a:pPr lvl="1" indent="-228600">
              <a:lnSpc>
                <a:spcPct val="90000"/>
              </a:lnSpc>
              <a:spcAft>
                <a:spcPts val="600"/>
              </a:spcAft>
              <a:buFont typeface="Arial" panose="020B0604020202020204" pitchFamily="34" charset="0"/>
              <a:buChar char="•"/>
            </a:pPr>
            <a:r>
              <a:rPr lang="en-US" sz="1600" dirty="0"/>
              <a:t>No sign that the dyspepsia is relieved only by defecation or of an association with stool irregularities.</a:t>
            </a:r>
          </a:p>
          <a:p>
            <a:pPr indent="-228600">
              <a:lnSpc>
                <a:spcPct val="90000"/>
              </a:lnSpc>
              <a:spcAft>
                <a:spcPts val="600"/>
              </a:spcAft>
              <a:buFont typeface="Arial" panose="020B0604020202020204" pitchFamily="34" charset="0"/>
              <a:buChar char="•"/>
            </a:pPr>
            <a:endParaRPr lang="en-US" sz="1600" dirty="0"/>
          </a:p>
        </p:txBody>
      </p:sp>
      <p:sp>
        <p:nvSpPr>
          <p:cNvPr id="10" name="Rectangle 9">
            <a:extLst>
              <a:ext uri="{FF2B5EF4-FFF2-40B4-BE49-F238E27FC236}">
                <a16:creationId xmlns=""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 xmlns:a16="http://schemas.microsoft.com/office/drawing/2014/main" id="{7B01D115-009C-6841-A8D9-B986BF206027}"/>
              </a:ext>
            </a:extLst>
          </p:cNvPr>
          <p:cNvPicPr>
            <a:picLocks noGrp="1" noChangeAspect="1"/>
          </p:cNvPicPr>
          <p:nvPr>
            <p:ph idx="1"/>
          </p:nvPr>
        </p:nvPicPr>
        <p:blipFill>
          <a:blip r:embed="rId2"/>
          <a:stretch>
            <a:fillRect/>
          </a:stretch>
        </p:blipFill>
        <p:spPr>
          <a:xfrm>
            <a:off x="4054396" y="1584632"/>
            <a:ext cx="4514498" cy="3685489"/>
          </a:xfrm>
          <a:prstGeom prst="rect">
            <a:avLst/>
          </a:prstGeom>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200400"/>
          </a:xfrm>
        </p:spPr>
        <p:txBody>
          <a:bodyPr>
            <a:normAutofit/>
          </a:bodyPr>
          <a:lstStyle/>
          <a:p>
            <a:r>
              <a:rPr lang="en-US" sz="2800" dirty="0"/>
              <a:t>According to ROME IV functional dyspepsia was divided into 2 subgroups according to cardinal symptoms:</a:t>
            </a:r>
          </a:p>
          <a:p>
            <a:pPr>
              <a:buNone/>
            </a:pPr>
            <a:endParaRPr lang="en-US" sz="2800" dirty="0"/>
          </a:p>
          <a:p>
            <a:pPr lvl="1">
              <a:buNone/>
            </a:pPr>
            <a:endParaRPr lang="en-GB" dirty="0"/>
          </a:p>
          <a:p>
            <a:endParaRPr lang="en-US" sz="2800" dirty="0"/>
          </a:p>
        </p:txBody>
      </p:sp>
      <p:sp>
        <p:nvSpPr>
          <p:cNvPr id="11266" name="AutoShape 2" descr="Rome III subgroups of functional dyspepsia (FD)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123.png"/>
          <p:cNvPicPr>
            <a:picLocks noChangeAspect="1"/>
          </p:cNvPicPr>
          <p:nvPr/>
        </p:nvPicPr>
        <p:blipFill>
          <a:blip r:embed="rId2"/>
          <a:stretch>
            <a:fillRect/>
          </a:stretch>
        </p:blipFill>
        <p:spPr>
          <a:xfrm>
            <a:off x="0" y="1066800"/>
            <a:ext cx="8613913" cy="4953000"/>
          </a:xfrm>
          <a:prstGeom prst="rect">
            <a:avLst/>
          </a:prstGeom>
        </p:spPr>
      </p:pic>
      <p:sp>
        <p:nvSpPr>
          <p:cNvPr id="7" name="TextBox 6"/>
          <p:cNvSpPr txBox="1"/>
          <p:nvPr/>
        </p:nvSpPr>
        <p:spPr>
          <a:xfrm>
            <a:off x="5334000" y="6007395"/>
            <a:ext cx="3048000" cy="461665"/>
          </a:xfrm>
          <a:prstGeom prst="rect">
            <a:avLst/>
          </a:prstGeom>
          <a:noFill/>
        </p:spPr>
        <p:txBody>
          <a:bodyPr wrap="square" rtlCol="0">
            <a:spAutoFit/>
          </a:bodyPr>
          <a:lstStyle/>
          <a:p>
            <a:r>
              <a:rPr lang="en-US" sz="2400" dirty="0">
                <a:solidFill>
                  <a:schemeClr val="bg1">
                    <a:lumMod val="50000"/>
                  </a:schemeClr>
                </a:solidFill>
              </a:rPr>
              <a:t>-</a:t>
            </a:r>
            <a:r>
              <a:rPr lang="en-US" sz="2400" dirty="0" err="1">
                <a:solidFill>
                  <a:schemeClr val="bg1">
                    <a:lumMod val="50000"/>
                  </a:schemeClr>
                </a:solidFill>
              </a:rPr>
              <a:t>Atleast</a:t>
            </a:r>
            <a:r>
              <a:rPr lang="en-US" sz="2400" dirty="0">
                <a:solidFill>
                  <a:schemeClr val="bg1">
                    <a:lumMod val="50000"/>
                  </a:schemeClr>
                </a:solidFill>
              </a:rPr>
              <a:t> once a week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1C9FE86-FCC3-4A31-AA1C-C882262B7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7D96243B-ECED-4B71-8E06-AE9A285EA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797" y="586855"/>
            <a:ext cx="3172575" cy="3387497"/>
          </a:xfrm>
        </p:spPr>
        <p:txBody>
          <a:bodyPr anchor="b">
            <a:normAutofit/>
          </a:bodyPr>
          <a:lstStyle/>
          <a:p>
            <a:pPr algn="r"/>
            <a:r>
              <a:rPr lang="en-US" sz="3500">
                <a:solidFill>
                  <a:srgbClr val="FFFFFF"/>
                </a:solidFill>
              </a:rPr>
              <a:t>management</a:t>
            </a:r>
          </a:p>
        </p:txBody>
      </p:sp>
      <p:sp>
        <p:nvSpPr>
          <p:cNvPr id="3" name="Content Placeholder 2"/>
          <p:cNvSpPr>
            <a:spLocks noGrp="1"/>
          </p:cNvSpPr>
          <p:nvPr>
            <p:ph idx="1"/>
          </p:nvPr>
        </p:nvSpPr>
        <p:spPr>
          <a:xfrm>
            <a:off x="4877368" y="649480"/>
            <a:ext cx="3646835" cy="5546047"/>
          </a:xfrm>
        </p:spPr>
        <p:txBody>
          <a:bodyPr anchor="ctr">
            <a:normAutofit/>
          </a:bodyPr>
          <a:lstStyle/>
          <a:p>
            <a:r>
              <a:rPr lang="en-GB" sz="1700"/>
              <a:t>Explanation &amp; reassurance </a:t>
            </a:r>
          </a:p>
          <a:p>
            <a:r>
              <a:rPr lang="en-GB" sz="1700"/>
              <a:t>Dietary and Lifestyle Modifications (small meals, low fat diet, smoking cessation , alcohol cessation)</a:t>
            </a:r>
          </a:p>
          <a:p>
            <a:r>
              <a:rPr lang="en-GB" sz="1700"/>
              <a:t>Psychological therapy</a:t>
            </a:r>
          </a:p>
          <a:p>
            <a:endParaRPr lang="en-GB" sz="1700"/>
          </a:p>
          <a:p>
            <a:r>
              <a:rPr lang="en-GB" sz="1700"/>
              <a:t>Pharmacologic:</a:t>
            </a:r>
          </a:p>
          <a:p>
            <a:r>
              <a:rPr lang="en-GB" sz="1700"/>
              <a:t>Anti-secretory agents (PPI, H2 antagonist) </a:t>
            </a:r>
            <a:endParaRPr lang="ar-JO" sz="1700"/>
          </a:p>
          <a:p>
            <a:r>
              <a:rPr lang="en-US" sz="1700"/>
              <a:t>Tricyclic </a:t>
            </a:r>
            <a:r>
              <a:rPr lang="en-GB" sz="1700"/>
              <a:t>Anti-depressants (amitryptyline)</a:t>
            </a:r>
          </a:p>
          <a:p>
            <a:r>
              <a:rPr lang="en-GB" sz="1700"/>
              <a:t>Prokinetic agents (metoclopromide)</a:t>
            </a:r>
          </a:p>
          <a:p>
            <a:r>
              <a:rPr lang="en-GB" sz="1700"/>
              <a:t>H. pylori eradication therapy </a:t>
            </a:r>
            <a:endParaRPr lang="en-US" sz="1700"/>
          </a:p>
          <a:p>
            <a:endParaRPr lang="en-US" sz="1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creenshot (1).png"/>
          <p:cNvPicPr>
            <a:picLocks noGrp="1" noChangeAspect="1"/>
          </p:cNvPicPr>
          <p:nvPr>
            <p:ph idx="1"/>
          </p:nvPr>
        </p:nvPicPr>
        <p:blipFill>
          <a:blip r:embed="rId2"/>
          <a:srcRect l="46591" t="16836" r="31059" b="14135"/>
          <a:stretch>
            <a:fillRect/>
          </a:stretch>
        </p:blipFill>
        <p:spPr>
          <a:xfrm>
            <a:off x="762000" y="304801"/>
            <a:ext cx="7772400" cy="6172200"/>
          </a:xfrm>
          <a:prstGeom prst="rect">
            <a:avLst/>
          </a:prstGeom>
          <a:ln>
            <a:noFill/>
          </a:ln>
        </p:spPr>
      </p:pic>
      <p:sp>
        <p:nvSpPr>
          <p:cNvPr id="21" name="Isosceles Triangle 20">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8">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0">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عنوان 1">
            <a:extLst>
              <a:ext uri="{FF2B5EF4-FFF2-40B4-BE49-F238E27FC236}">
                <a16:creationId xmlns="" xmlns:a16="http://schemas.microsoft.com/office/drawing/2014/main" id="{61E2C2F3-8FC3-4EDE-B203-4C7DBB4B8907}"/>
              </a:ext>
            </a:extLst>
          </p:cNvPr>
          <p:cNvGraphicFramePr>
            <a:graphicFrameLocks noGrp="1"/>
          </p:cNvGraphicFramePr>
          <p:nvPr>
            <p:ph idx="1"/>
            <p:extLst>
              <p:ext uri="{D42A27DB-BD31-4B8C-83A1-F6EECF244321}">
                <p14:modId xmlns:p14="http://schemas.microsoft.com/office/powerpoint/2010/main" val="146693345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293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1C9FE86-FCC3-4A31-AA1C-C882262B7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7D96243B-ECED-4B71-8E06-AE9A285EA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797" y="586855"/>
            <a:ext cx="3172575" cy="3387497"/>
          </a:xfrm>
        </p:spPr>
        <p:txBody>
          <a:bodyPr anchor="b">
            <a:normAutofit/>
          </a:bodyPr>
          <a:lstStyle/>
          <a:p>
            <a:pPr algn="r"/>
            <a:r>
              <a:rPr lang="en-US" sz="3500">
                <a:solidFill>
                  <a:srgbClr val="FFFFFF"/>
                </a:solidFill>
              </a:rPr>
              <a:t>Peptic Ulcer Disease</a:t>
            </a:r>
          </a:p>
        </p:txBody>
      </p:sp>
      <p:sp>
        <p:nvSpPr>
          <p:cNvPr id="3" name="Content Placeholder 2"/>
          <p:cNvSpPr>
            <a:spLocks noGrp="1"/>
          </p:cNvSpPr>
          <p:nvPr>
            <p:ph idx="1"/>
          </p:nvPr>
        </p:nvSpPr>
        <p:spPr>
          <a:xfrm>
            <a:off x="4877368" y="649480"/>
            <a:ext cx="3646835" cy="5546047"/>
          </a:xfrm>
        </p:spPr>
        <p:txBody>
          <a:bodyPr anchor="ctr">
            <a:normAutofit/>
          </a:bodyPr>
          <a:lstStyle/>
          <a:p>
            <a:pPr marL="0" indent="0">
              <a:buNone/>
              <a:defRPr/>
            </a:pPr>
            <a:r>
              <a:rPr lang="en-GB" sz="1700"/>
              <a:t>Peptic ulcer disease is a condition in which painful sores or ulcers develop in the lining of the stomach or the duodenum.</a:t>
            </a:r>
          </a:p>
          <a:p>
            <a:pPr marL="0" indent="0">
              <a:buNone/>
              <a:defRPr/>
            </a:pPr>
            <a:r>
              <a:rPr lang="en-GB" sz="1700"/>
              <a:t> </a:t>
            </a:r>
          </a:p>
          <a:p>
            <a:pPr>
              <a:buFont typeface="Wingdings" pitchFamily="2" charset="2"/>
              <a:buChar char="Ø"/>
              <a:defRPr/>
            </a:pPr>
            <a:r>
              <a:rPr lang="en-GB" sz="1700"/>
              <a:t>Peptic ulcers are present in around .2% of the population. </a:t>
            </a:r>
          </a:p>
          <a:p>
            <a:pPr>
              <a:buFont typeface="Wingdings" pitchFamily="2" charset="2"/>
              <a:buChar char="Ø"/>
              <a:defRPr/>
            </a:pPr>
            <a:endParaRPr lang="en-GB" sz="1700"/>
          </a:p>
          <a:p>
            <a:pPr>
              <a:buFont typeface="Wingdings" pitchFamily="2" charset="2"/>
              <a:buChar char="Ø"/>
              <a:defRPr/>
            </a:pPr>
            <a:r>
              <a:rPr lang="en-GB" sz="1700"/>
              <a:t>Divided into 2 types:</a:t>
            </a:r>
          </a:p>
          <a:p>
            <a:pPr marL="514350" indent="-514350">
              <a:buFont typeface="+mj-lt"/>
              <a:buAutoNum type="arabicPeriod"/>
              <a:defRPr/>
            </a:pPr>
            <a:r>
              <a:rPr lang="en-GB" sz="1700"/>
              <a:t>Gastric peptic ulcer</a:t>
            </a:r>
          </a:p>
          <a:p>
            <a:pPr marL="514350" indent="-514350">
              <a:buFont typeface="+mj-lt"/>
              <a:buAutoNum type="arabicPeriod"/>
              <a:defRPr/>
            </a:pPr>
            <a:r>
              <a:rPr lang="en-GB" sz="1700"/>
              <a:t>Duodenal peptic ulcer</a:t>
            </a:r>
            <a:endParaRPr lang="en-US" sz="1700"/>
          </a:p>
          <a:p>
            <a:endParaRPr lang="en-US" sz="1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2500">
                <a:solidFill>
                  <a:srgbClr val="FFFFFF"/>
                </a:solidFill>
              </a:rPr>
              <a:t>pathophysiology</a:t>
            </a:r>
          </a:p>
        </p:txBody>
      </p:sp>
      <p:graphicFrame>
        <p:nvGraphicFramePr>
          <p:cNvPr id="7" name="Content Placeholder 4">
            <a:extLst>
              <a:ext uri="{FF2B5EF4-FFF2-40B4-BE49-F238E27FC236}">
                <a16:creationId xmlns="" xmlns:a16="http://schemas.microsoft.com/office/drawing/2014/main" id="{D578631F-F720-4905-88A6-7CC03D145D61}"/>
              </a:ext>
            </a:extLst>
          </p:cNvPr>
          <p:cNvGraphicFramePr>
            <a:graphicFrameLocks noGrp="1"/>
          </p:cNvGraphicFramePr>
          <p:nvPr>
            <p:ph idx="1"/>
            <p:extLst>
              <p:ext uri="{D42A27DB-BD31-4B8C-83A1-F6EECF244321}">
                <p14:modId xmlns:p14="http://schemas.microsoft.com/office/powerpoint/2010/main" val="687586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35A04CF-97D4-4FF7-B359-C546B1F62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1DE7243B-5109-444B-8FAF-7437C66BC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 xmlns:a16="http://schemas.microsoft.com/office/drawing/2014/main" id="{4C5D6221-DA7B-4611-AA26-7D8E349FD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3504" y="1412489"/>
            <a:ext cx="2153321" cy="2156621"/>
          </a:xfrm>
        </p:spPr>
        <p:txBody>
          <a:bodyPr anchor="t">
            <a:normAutofit/>
          </a:bodyPr>
          <a:lstStyle/>
          <a:p>
            <a:r>
              <a:rPr lang="en-US" sz="3100" dirty="0">
                <a:solidFill>
                  <a:srgbClr val="FFFFFF"/>
                </a:solidFill>
              </a:rPr>
              <a:t>Risk factors </a:t>
            </a:r>
          </a:p>
        </p:txBody>
      </p:sp>
      <p:sp>
        <p:nvSpPr>
          <p:cNvPr id="4" name="Content Placeholder 3"/>
          <p:cNvSpPr>
            <a:spLocks noGrp="1"/>
          </p:cNvSpPr>
          <p:nvPr>
            <p:ph sz="half" idx="1"/>
          </p:nvPr>
        </p:nvSpPr>
        <p:spPr>
          <a:xfrm>
            <a:off x="3899244" y="1412489"/>
            <a:ext cx="2194560" cy="4363844"/>
          </a:xfrm>
        </p:spPr>
        <p:txBody>
          <a:bodyPr>
            <a:normAutofit lnSpcReduction="10000"/>
          </a:bodyPr>
          <a:lstStyle/>
          <a:p>
            <a:r>
              <a:rPr lang="en-US" sz="2400" dirty="0"/>
              <a:t>Lifestyle:</a:t>
            </a:r>
          </a:p>
          <a:p>
            <a:pPr marL="514350" indent="-514350">
              <a:buFont typeface="Calibri" pitchFamily="34" charset="0"/>
              <a:buChar char="₋"/>
            </a:pPr>
            <a:r>
              <a:rPr lang="en-US" sz="2400" dirty="0"/>
              <a:t>Smoking</a:t>
            </a:r>
          </a:p>
          <a:p>
            <a:pPr marL="514350" indent="-514350">
              <a:buFont typeface="Calibri" pitchFamily="34" charset="0"/>
              <a:buChar char="₋"/>
            </a:pPr>
            <a:r>
              <a:rPr lang="en-US" sz="2400" dirty="0"/>
              <a:t>Alcohol drinking</a:t>
            </a:r>
          </a:p>
          <a:p>
            <a:r>
              <a:rPr lang="en-US" sz="2400" dirty="0"/>
              <a:t>H. Pylori infection</a:t>
            </a:r>
          </a:p>
          <a:p>
            <a:r>
              <a:rPr lang="en-US" sz="2400" dirty="0"/>
              <a:t>Age</a:t>
            </a:r>
          </a:p>
          <a:p>
            <a:pPr>
              <a:buFontTx/>
              <a:buChar char="-"/>
            </a:pPr>
            <a:r>
              <a:rPr lang="en-US" sz="2400" dirty="0" err="1"/>
              <a:t>Doudenal</a:t>
            </a:r>
            <a:r>
              <a:rPr lang="en-US" sz="2400" dirty="0"/>
              <a:t> 30-40 yrs</a:t>
            </a:r>
          </a:p>
          <a:p>
            <a:pPr>
              <a:buFontTx/>
              <a:buChar char="-"/>
            </a:pPr>
            <a:r>
              <a:rPr lang="en-US" sz="2400" dirty="0"/>
              <a:t>Gastric &gt;50 yrs</a:t>
            </a:r>
          </a:p>
          <a:p>
            <a:pPr marL="514350" indent="-514350">
              <a:buNone/>
            </a:pPr>
            <a:endParaRPr lang="en-US" sz="1700" dirty="0"/>
          </a:p>
        </p:txBody>
      </p:sp>
      <p:sp>
        <p:nvSpPr>
          <p:cNvPr id="5" name="Content Placeholder 4"/>
          <p:cNvSpPr>
            <a:spLocks noGrp="1"/>
          </p:cNvSpPr>
          <p:nvPr>
            <p:ph sz="half" idx="2"/>
          </p:nvPr>
        </p:nvSpPr>
        <p:spPr>
          <a:xfrm>
            <a:off x="6338703" y="1412489"/>
            <a:ext cx="2194560" cy="4363844"/>
          </a:xfrm>
        </p:spPr>
        <p:txBody>
          <a:bodyPr>
            <a:normAutofit lnSpcReduction="10000"/>
          </a:bodyPr>
          <a:lstStyle/>
          <a:p>
            <a:r>
              <a:rPr lang="en-US" sz="2400" dirty="0"/>
              <a:t>Family </a:t>
            </a:r>
            <a:r>
              <a:rPr lang="en-US" sz="2400" dirty="0" err="1"/>
              <a:t>hx</a:t>
            </a:r>
            <a:endParaRPr lang="en-US" sz="2400" dirty="0"/>
          </a:p>
          <a:p>
            <a:r>
              <a:rPr lang="en-US" sz="2400" dirty="0"/>
              <a:t>Medications </a:t>
            </a:r>
          </a:p>
          <a:p>
            <a:pPr>
              <a:buFontTx/>
              <a:buChar char="-"/>
            </a:pPr>
            <a:r>
              <a:rPr lang="en-US" sz="2400" dirty="0"/>
              <a:t>NSAIDS</a:t>
            </a:r>
          </a:p>
          <a:p>
            <a:pPr>
              <a:buNone/>
            </a:pPr>
            <a:endParaRPr lang="en-US" sz="2400" dirty="0"/>
          </a:p>
          <a:p>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Clinical features</a:t>
            </a:r>
          </a:p>
        </p:txBody>
      </p:sp>
      <p:sp>
        <p:nvSpPr>
          <p:cNvPr id="5" name="Content Placeholder 4"/>
          <p:cNvSpPr>
            <a:spLocks noGrp="1"/>
          </p:cNvSpPr>
          <p:nvPr>
            <p:ph idx="1"/>
          </p:nvPr>
        </p:nvSpPr>
        <p:spPr>
          <a:xfrm>
            <a:off x="3607694" y="649480"/>
            <a:ext cx="4916510" cy="5546047"/>
          </a:xfrm>
        </p:spPr>
        <p:txBody>
          <a:bodyPr anchor="ctr">
            <a:normAutofit/>
          </a:bodyPr>
          <a:lstStyle/>
          <a:p>
            <a:pPr>
              <a:buFont typeface="Wingdings" pitchFamily="2" charset="2"/>
              <a:buChar char="Ø"/>
              <a:defRPr/>
            </a:pPr>
            <a:r>
              <a:rPr lang="en-GB" sz="1700"/>
              <a:t>Possible manifestations include the following:</a:t>
            </a:r>
          </a:p>
          <a:p>
            <a:pPr lvl="1">
              <a:spcAft>
                <a:spcPts val="400"/>
              </a:spcAft>
              <a:buFont typeface="Wingdings" pitchFamily="2" charset="2"/>
              <a:buChar char="ü"/>
              <a:defRPr/>
            </a:pPr>
            <a:r>
              <a:rPr lang="en-US" sz="1700"/>
              <a:t>Epigastric pain </a:t>
            </a:r>
          </a:p>
          <a:p>
            <a:pPr lvl="1">
              <a:spcAft>
                <a:spcPts val="400"/>
              </a:spcAft>
              <a:buFont typeface="Wingdings" pitchFamily="2" charset="2"/>
              <a:buChar char="ü"/>
              <a:defRPr/>
            </a:pPr>
            <a:r>
              <a:rPr lang="en-GB" sz="1700"/>
              <a:t>Dyspepsia</a:t>
            </a:r>
          </a:p>
          <a:p>
            <a:pPr lvl="1">
              <a:spcAft>
                <a:spcPts val="400"/>
              </a:spcAft>
              <a:buFont typeface="Wingdings" pitchFamily="2" charset="2"/>
              <a:buChar char="ü"/>
            </a:pPr>
            <a:r>
              <a:rPr lang="en-GB" sz="1700"/>
              <a:t>Heartburn</a:t>
            </a:r>
          </a:p>
          <a:p>
            <a:pPr lvl="1">
              <a:spcAft>
                <a:spcPts val="400"/>
              </a:spcAft>
              <a:buFont typeface="Wingdings" pitchFamily="2" charset="2"/>
              <a:buChar char="ü"/>
            </a:pPr>
            <a:r>
              <a:rPr lang="en-GB" sz="1700"/>
              <a:t>Chest discomfort</a:t>
            </a:r>
          </a:p>
          <a:p>
            <a:pPr lvl="1">
              <a:spcAft>
                <a:spcPts val="400"/>
              </a:spcAft>
              <a:buFont typeface="Wingdings" pitchFamily="2" charset="2"/>
              <a:buChar char="ü"/>
            </a:pPr>
            <a:r>
              <a:rPr lang="en-GB" sz="1700"/>
              <a:t>Hematemesis or melena resulting from gastrointestinal bleeding</a:t>
            </a:r>
          </a:p>
          <a:p>
            <a:pPr lvl="1">
              <a:spcAft>
                <a:spcPts val="400"/>
              </a:spcAft>
              <a:buNone/>
            </a:pPr>
            <a:endParaRPr lang="en-GB" sz="1700"/>
          </a:p>
          <a:p>
            <a:endParaRPr lang="en-US" sz="17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 (3).png"/>
          <p:cNvPicPr>
            <a:picLocks noGrp="1" noChangeAspect="1"/>
          </p:cNvPicPr>
          <p:nvPr>
            <p:ph idx="1"/>
          </p:nvPr>
        </p:nvPicPr>
        <p:blipFill>
          <a:blip r:embed="rId2"/>
          <a:srcRect l="15000" r="15000" b="6667"/>
          <a:stretch>
            <a:fillRect/>
          </a:stretch>
        </p:blipFill>
        <p:spPr>
          <a:xfrm>
            <a:off x="0" y="0"/>
            <a:ext cx="9144000" cy="6858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4).png"/>
          <p:cNvPicPr>
            <a:picLocks noGrp="1" noChangeAspect="1"/>
          </p:cNvPicPr>
          <p:nvPr>
            <p:ph idx="1"/>
          </p:nvPr>
        </p:nvPicPr>
        <p:blipFill>
          <a:blip r:embed="rId2"/>
          <a:srcRect l="14960" r="14960" b="7665"/>
          <a:stretch>
            <a:fillRect/>
          </a:stretch>
        </p:blipFill>
        <p:spPr>
          <a:xfrm>
            <a:off x="0" y="1"/>
            <a:ext cx="9144000" cy="6858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990600"/>
            <a:ext cx="6221413" cy="4114800"/>
          </a:xfrm>
          <a:noFill/>
        </p:spPr>
      </p:pic>
      <p:sp>
        <p:nvSpPr>
          <p:cNvPr id="6" name="Rectangle 5"/>
          <p:cNvSpPr/>
          <p:nvPr/>
        </p:nvSpPr>
        <p:spPr>
          <a:xfrm>
            <a:off x="1371600" y="5334000"/>
            <a:ext cx="6096000" cy="830997"/>
          </a:xfrm>
          <a:prstGeom prst="rect">
            <a:avLst/>
          </a:prstGeom>
        </p:spPr>
        <p:txBody>
          <a:bodyPr wrap="square">
            <a:spAutoFit/>
          </a:bodyPr>
          <a:lstStyle/>
          <a:p>
            <a:r>
              <a:rPr lang="en-US" altLang="en-US" sz="2400" dirty="0">
                <a:solidFill>
                  <a:srgbClr val="232323"/>
                </a:solidFill>
                <a:latin typeface="Noto Sans"/>
              </a:rPr>
              <a:t>A clean white base in the ulcer crater with no evidence of active bleeding</a:t>
            </a:r>
            <a:endParaRPr lang="en-US" altLang="en-US" sz="2400" dirty="0"/>
          </a:p>
        </p:txBody>
      </p:sp>
    </p:spTree>
    <p:extLst>
      <p:ext uri="{BB962C8B-B14F-4D97-AF65-F5344CB8AC3E}">
        <p14:creationId xmlns:p14="http://schemas.microsoft.com/office/powerpoint/2010/main" val="2091388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143000"/>
            <a:ext cx="6985000" cy="4114800"/>
          </a:xfrm>
          <a:noFill/>
        </p:spPr>
      </p:pic>
      <p:sp>
        <p:nvSpPr>
          <p:cNvPr id="5" name="Rectangle 4"/>
          <p:cNvSpPr/>
          <p:nvPr/>
        </p:nvSpPr>
        <p:spPr>
          <a:xfrm>
            <a:off x="2133600" y="5257800"/>
            <a:ext cx="4572000" cy="1200329"/>
          </a:xfrm>
          <a:prstGeom prst="rect">
            <a:avLst/>
          </a:prstGeom>
        </p:spPr>
        <p:txBody>
          <a:bodyPr>
            <a:spAutoFit/>
          </a:bodyPr>
          <a:lstStyle/>
          <a:p>
            <a:r>
              <a:rPr lang="en-US" altLang="en-US" sz="2400" dirty="0">
                <a:solidFill>
                  <a:srgbClr val="232323"/>
                </a:solidFill>
                <a:latin typeface="Noto Sans"/>
              </a:rPr>
              <a:t>A duodenal ulcer with a small amount of fresh blood oozing from the edge.</a:t>
            </a:r>
            <a:endParaRPr lang="en-US" altLang="en-US" sz="2400" dirty="0"/>
          </a:p>
        </p:txBody>
      </p:sp>
    </p:spTree>
    <p:extLst>
      <p:ext uri="{BB962C8B-B14F-4D97-AF65-F5344CB8AC3E}">
        <p14:creationId xmlns:p14="http://schemas.microsoft.com/office/powerpoint/2010/main" val="4076435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000">
                <a:solidFill>
                  <a:srgbClr val="FFFFFF"/>
                </a:solidFill>
              </a:rPr>
              <a:t>complications</a:t>
            </a:r>
          </a:p>
        </p:txBody>
      </p:sp>
      <p:sp>
        <p:nvSpPr>
          <p:cNvPr id="3" name="Content Placeholder 2"/>
          <p:cNvSpPr>
            <a:spLocks noGrp="1"/>
          </p:cNvSpPr>
          <p:nvPr>
            <p:ph idx="1"/>
          </p:nvPr>
        </p:nvSpPr>
        <p:spPr>
          <a:xfrm>
            <a:off x="3607694" y="649480"/>
            <a:ext cx="4916510" cy="5546047"/>
          </a:xfrm>
        </p:spPr>
        <p:txBody>
          <a:bodyPr anchor="ctr">
            <a:normAutofit/>
          </a:bodyPr>
          <a:lstStyle/>
          <a:p>
            <a:pPr>
              <a:buFont typeface="Wingdings" pitchFamily="2" charset="2"/>
              <a:buNone/>
              <a:defRPr/>
            </a:pPr>
            <a:endParaRPr lang="en-US" sz="1700"/>
          </a:p>
          <a:p>
            <a:pPr>
              <a:buFont typeface="Wingdings" pitchFamily="2" charset="2"/>
              <a:buChar char="ü"/>
            </a:pPr>
            <a:r>
              <a:rPr lang="en-GB" sz="1700"/>
              <a:t>Bleeding. (coffee ground vomitus or occult blood in stool)</a:t>
            </a:r>
          </a:p>
          <a:p>
            <a:pPr>
              <a:buFont typeface="Wingdings" pitchFamily="2" charset="2"/>
              <a:buChar char="ü"/>
            </a:pPr>
            <a:r>
              <a:rPr lang="en-GB" sz="1700"/>
              <a:t>Perforation (could lead to peritonitis).</a:t>
            </a:r>
          </a:p>
          <a:p>
            <a:pPr>
              <a:buFont typeface="Wingdings" pitchFamily="2" charset="2"/>
              <a:buChar char="ü"/>
            </a:pPr>
            <a:r>
              <a:rPr lang="en-GB" sz="1700"/>
              <a:t>Gastric outlet obstruction (from swelling or scarring) that blocks the passageway from the stomach to the small intestine = vomiting.</a:t>
            </a:r>
          </a:p>
          <a:p>
            <a:pPr>
              <a:buFont typeface="Wingdings" pitchFamily="2" charset="2"/>
              <a:buChar char="ü"/>
            </a:pPr>
            <a:r>
              <a:rPr lang="en-US" sz="1700"/>
              <a:t>Gastric cancer (only for gastric ulcer).</a:t>
            </a:r>
          </a:p>
          <a:p>
            <a:pPr>
              <a:defRPr/>
            </a:pPr>
            <a:endParaRPr lang="en-US" sz="1700"/>
          </a:p>
          <a:p>
            <a:endParaRPr lang="en-US" sz="17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Alarming symptoms</a:t>
            </a:r>
          </a:p>
        </p:txBody>
      </p:sp>
      <p:sp>
        <p:nvSpPr>
          <p:cNvPr id="3" name="Content Placeholder 2"/>
          <p:cNvSpPr>
            <a:spLocks noGrp="1"/>
          </p:cNvSpPr>
          <p:nvPr>
            <p:ph idx="1"/>
          </p:nvPr>
        </p:nvSpPr>
        <p:spPr>
          <a:xfrm>
            <a:off x="3607694" y="649480"/>
            <a:ext cx="4916510" cy="5546047"/>
          </a:xfrm>
        </p:spPr>
        <p:txBody>
          <a:bodyPr anchor="ctr">
            <a:normAutofit/>
          </a:bodyPr>
          <a:lstStyle/>
          <a:p>
            <a:pPr>
              <a:buFont typeface="Wingdings" pitchFamily="2" charset="2"/>
              <a:buChar char="Ø"/>
            </a:pPr>
            <a:r>
              <a:rPr lang="en-GB" sz="1700"/>
              <a:t>Alarm features that warrant prompt gastroenterology referral</a:t>
            </a:r>
            <a:r>
              <a:rPr lang="en-GB" sz="1700" baseline="30000"/>
              <a:t> </a:t>
            </a:r>
            <a:r>
              <a:rPr lang="en-GB" sz="1700"/>
              <a:t>include the following:</a:t>
            </a:r>
          </a:p>
          <a:p>
            <a:pPr lvl="1">
              <a:buFont typeface="Wingdings" pitchFamily="2" charset="2"/>
              <a:buChar char="ü"/>
            </a:pPr>
            <a:r>
              <a:rPr lang="en-GB" sz="1700"/>
              <a:t>Bleeding</a:t>
            </a:r>
          </a:p>
          <a:p>
            <a:pPr lvl="1">
              <a:buFont typeface="Wingdings" pitchFamily="2" charset="2"/>
              <a:buChar char="ü"/>
            </a:pPr>
            <a:r>
              <a:rPr lang="en-GB" sz="1700"/>
              <a:t>Early satiety</a:t>
            </a:r>
          </a:p>
          <a:p>
            <a:pPr lvl="1">
              <a:buFont typeface="Wingdings" pitchFamily="2" charset="2"/>
              <a:buChar char="ü"/>
            </a:pPr>
            <a:r>
              <a:rPr lang="en-GB" sz="1700"/>
              <a:t>Unexplained weight loss</a:t>
            </a:r>
          </a:p>
          <a:p>
            <a:pPr lvl="1">
              <a:buFont typeface="Wingdings" pitchFamily="2" charset="2"/>
              <a:buChar char="ü"/>
            </a:pPr>
            <a:r>
              <a:rPr lang="en-GB" sz="1700"/>
              <a:t>Progressive dysphagia or odynophagia</a:t>
            </a:r>
          </a:p>
          <a:p>
            <a:pPr lvl="1">
              <a:buFont typeface="Wingdings" pitchFamily="2" charset="2"/>
              <a:buChar char="ü"/>
            </a:pPr>
            <a:r>
              <a:rPr lang="en-GB" sz="1700"/>
              <a:t>Recurrent vomiting</a:t>
            </a:r>
          </a:p>
          <a:p>
            <a:pPr lvl="1">
              <a:buFont typeface="Wingdings" pitchFamily="2" charset="2"/>
              <a:buChar char="ü"/>
            </a:pPr>
            <a:r>
              <a:rPr lang="en-GB" sz="1700"/>
              <a:t>Family history of gastrointestinal cancer</a:t>
            </a:r>
          </a:p>
          <a:p>
            <a:endParaRPr lang="en-US"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 xmlns:a16="http://schemas.microsoft.com/office/drawing/2014/main" id="{FFEBE621-DF25-B243-A4A8-8F22B8E1270B}"/>
              </a:ext>
            </a:extLst>
          </p:cNvPr>
          <p:cNvSpPr>
            <a:spLocks noGrp="1"/>
          </p:cNvSpPr>
          <p:nvPr>
            <p:ph type="title"/>
          </p:nvPr>
        </p:nvSpPr>
        <p:spPr>
          <a:xfrm>
            <a:off x="439858" y="1683756"/>
            <a:ext cx="2336449" cy="2396359"/>
          </a:xfrm>
        </p:spPr>
        <p:txBody>
          <a:bodyPr anchor="b">
            <a:normAutofit/>
          </a:bodyPr>
          <a:lstStyle/>
          <a:p>
            <a:pPr algn="r"/>
            <a:r>
              <a:rPr lang="en-GB" sz="3500">
                <a:solidFill>
                  <a:srgbClr val="FFFFFF"/>
                </a:solidFill>
              </a:rPr>
              <a:t>Etiology </a:t>
            </a:r>
            <a:endParaRPr lang="ar-AE" sz="3500">
              <a:solidFill>
                <a:srgbClr val="FFFFFF"/>
              </a:solidFill>
            </a:endParaRPr>
          </a:p>
        </p:txBody>
      </p:sp>
      <p:graphicFrame>
        <p:nvGraphicFramePr>
          <p:cNvPr id="5" name="عنصر نائب للمحتوى 2">
            <a:extLst>
              <a:ext uri="{FF2B5EF4-FFF2-40B4-BE49-F238E27FC236}">
                <a16:creationId xmlns="" xmlns:a16="http://schemas.microsoft.com/office/drawing/2014/main" id="{503880B5-453E-4513-8C89-293467BFDE83}"/>
              </a:ext>
            </a:extLst>
          </p:cNvPr>
          <p:cNvGraphicFramePr>
            <a:graphicFrameLocks noGrp="1"/>
          </p:cNvGraphicFramePr>
          <p:nvPr>
            <p:ph idx="1"/>
            <p:extLst>
              <p:ext uri="{D42A27DB-BD31-4B8C-83A1-F6EECF244321}">
                <p14:modId xmlns:p14="http://schemas.microsoft.com/office/powerpoint/2010/main" val="176783104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762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Investigations/Diagnostic tests</a:t>
            </a: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dirty="0"/>
              <a:t>Stool examination for fecal occult blood</a:t>
            </a:r>
          </a:p>
          <a:p>
            <a:endParaRPr lang="en-US" sz="1700" dirty="0"/>
          </a:p>
          <a:p>
            <a:r>
              <a:rPr lang="en-US" sz="1700" dirty="0"/>
              <a:t>CBC</a:t>
            </a:r>
          </a:p>
          <a:p>
            <a:r>
              <a:rPr lang="en-US" sz="1700" dirty="0"/>
              <a:t>endoscopy</a:t>
            </a:r>
          </a:p>
          <a:p>
            <a:pPr>
              <a:buFontTx/>
              <a:buChar char="-"/>
            </a:pPr>
            <a:r>
              <a:rPr lang="en-US" sz="1700" dirty="0"/>
              <a:t>Visualizes ulcer</a:t>
            </a:r>
          </a:p>
          <a:p>
            <a:pPr>
              <a:buFontTx/>
              <a:buChar char="-"/>
            </a:pPr>
            <a:r>
              <a:rPr lang="en-US" sz="1700" dirty="0"/>
              <a:t>Ability to take biopsy to R/O cancer and diagnose H. Pylori</a:t>
            </a:r>
          </a:p>
          <a:p>
            <a:r>
              <a:rPr lang="en-US" sz="1700" dirty="0"/>
              <a:t>Urea breath testing</a:t>
            </a:r>
          </a:p>
          <a:p>
            <a:pPr>
              <a:buNone/>
            </a:pPr>
            <a:r>
              <a:rPr lang="en-US" sz="1700" dirty="0"/>
              <a:t>-to detect H. Pylori</a:t>
            </a:r>
          </a:p>
          <a:p>
            <a:pPr>
              <a:buNone/>
            </a:pPr>
            <a:endParaRPr lang="en-US" sz="1700" dirty="0"/>
          </a:p>
          <a:p>
            <a:pPr>
              <a:buFontTx/>
              <a:buChar char="-"/>
            </a:pPr>
            <a:endParaRPr lang="en-US" sz="1700" dirty="0"/>
          </a:p>
          <a:p>
            <a:pPr>
              <a:buNone/>
            </a:pPr>
            <a:endParaRPr lang="en-US" sz="17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Management</a:t>
            </a:r>
          </a:p>
        </p:txBody>
      </p:sp>
      <p:sp>
        <p:nvSpPr>
          <p:cNvPr id="3" name="Content Placeholder 2"/>
          <p:cNvSpPr>
            <a:spLocks noGrp="1"/>
          </p:cNvSpPr>
          <p:nvPr>
            <p:ph idx="1"/>
          </p:nvPr>
        </p:nvSpPr>
        <p:spPr>
          <a:xfrm>
            <a:off x="1028699" y="2318197"/>
            <a:ext cx="7293023" cy="3683358"/>
          </a:xfrm>
        </p:spPr>
        <p:txBody>
          <a:bodyPr anchor="ctr">
            <a:normAutofit/>
          </a:bodyPr>
          <a:lstStyle/>
          <a:p>
            <a:pPr>
              <a:buFont typeface="Wingdings" pitchFamily="2" charset="2"/>
              <a:buChar char="Ø"/>
            </a:pPr>
            <a:r>
              <a:rPr lang="en-GB" sz="1700"/>
              <a:t>H. pylori eradication: </a:t>
            </a:r>
          </a:p>
          <a:p>
            <a:pPr lvl="1">
              <a:buFont typeface="Wingdings" pitchFamily="2" charset="2"/>
              <a:buChar char="ü"/>
            </a:pPr>
            <a:r>
              <a:rPr lang="en-GB" sz="1700"/>
              <a:t>Triple therapy (PPI, Amoxicillin, clarithromycin)</a:t>
            </a:r>
          </a:p>
          <a:p>
            <a:pPr lvl="1">
              <a:buFont typeface="Wingdings" pitchFamily="2" charset="2"/>
              <a:buChar char="ü"/>
            </a:pPr>
            <a:r>
              <a:rPr lang="en-GB" sz="1700"/>
              <a:t>Quadruple therapy (PPI, bismuth subcitrate, metronidazole, tetracycline)</a:t>
            </a:r>
          </a:p>
          <a:p>
            <a:pPr>
              <a:buFont typeface="Wingdings" pitchFamily="2" charset="2"/>
              <a:buChar char="Ø"/>
            </a:pPr>
            <a:r>
              <a:rPr lang="en-GB" sz="1700"/>
              <a:t>General measures</a:t>
            </a:r>
          </a:p>
          <a:p>
            <a:pPr lvl="1">
              <a:buFont typeface="Wingdings" pitchFamily="2" charset="2"/>
              <a:buChar char="ü"/>
            </a:pPr>
            <a:r>
              <a:rPr lang="en-GB" sz="1700"/>
              <a:t>Cigarette smoking, aspirin &amp; NSAIDs should be avoided </a:t>
            </a:r>
          </a:p>
          <a:p>
            <a:pPr>
              <a:buFont typeface="Wingdings" pitchFamily="2" charset="2"/>
              <a:buChar char="Ø"/>
            </a:pPr>
            <a:r>
              <a:rPr lang="en-GB" sz="1700"/>
              <a:t>Hyposecretory Drugs</a:t>
            </a:r>
          </a:p>
          <a:p>
            <a:pPr lvl="1">
              <a:buFont typeface="Wingdings" pitchFamily="2" charset="2"/>
              <a:buChar char="ü"/>
            </a:pPr>
            <a:r>
              <a:rPr lang="en-GB" sz="1700"/>
              <a:t>PPI, H2 antagonist, Antacids</a:t>
            </a:r>
          </a:p>
          <a:p>
            <a:pPr>
              <a:buFont typeface="Wingdings" pitchFamily="2" charset="2"/>
              <a:buChar char="Ø"/>
            </a:pPr>
            <a:r>
              <a:rPr lang="en-GB" sz="1700"/>
              <a:t>Surgical treatment.</a:t>
            </a:r>
          </a:p>
          <a:p>
            <a:endParaRPr lang="en-US" sz="1700"/>
          </a:p>
          <a:p>
            <a:endParaRPr lang="en-US" sz="17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EDDBB197-D710-4A4F-A9CA-FD2177498B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75D1CFA-2CDB-4B64-BD9F-85744E8DA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9" y="0"/>
            <a:ext cx="9143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B1601FC1-B91C-A64F-A148-55EE67AB590D}"/>
              </a:ext>
            </a:extLst>
          </p:cNvPr>
          <p:cNvSpPr>
            <a:spLocks noGrp="1"/>
          </p:cNvSpPr>
          <p:nvPr>
            <p:ph idx="1"/>
          </p:nvPr>
        </p:nvSpPr>
        <p:spPr>
          <a:xfrm>
            <a:off x="633394" y="1681164"/>
            <a:ext cx="3733184" cy="3150443"/>
          </a:xfrm>
        </p:spPr>
        <p:txBody>
          <a:bodyPr anchor="ctr">
            <a:normAutofit/>
          </a:bodyPr>
          <a:lstStyle/>
          <a:p>
            <a:pPr marL="0" indent="0" algn="ctr">
              <a:buNone/>
            </a:pPr>
            <a:r>
              <a:rPr lang="x-none" sz="6000" b="1" dirty="0">
                <a:solidFill>
                  <a:schemeClr val="tx2"/>
                </a:solidFill>
              </a:rPr>
              <a:t>THANK YOU !</a:t>
            </a:r>
          </a:p>
        </p:txBody>
      </p:sp>
      <p:grpSp>
        <p:nvGrpSpPr>
          <p:cNvPr id="2" name="Group 13">
            <a:extLst>
              <a:ext uri="{FF2B5EF4-FFF2-40B4-BE49-F238E27FC236}">
                <a16:creationId xmlns="" xmlns:a16="http://schemas.microsoft.com/office/drawing/2014/main" id="{25EE5136-01F1-466C-962D-BA9B4C6757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777423" y="1"/>
            <a:ext cx="4366577" cy="6685267"/>
            <a:chOff x="6357228" y="0"/>
            <a:chExt cx="5822103" cy="6685267"/>
          </a:xfrm>
        </p:grpSpPr>
        <p:sp>
          <p:nvSpPr>
            <p:cNvPr id="15" name="Freeform: Shape 14">
              <a:extLst>
                <a:ext uri="{FF2B5EF4-FFF2-40B4-BE49-F238E27FC236}">
                  <a16:creationId xmlns="" xmlns:a16="http://schemas.microsoft.com/office/drawing/2014/main" id="{E11D3AD4-AF9B-4EB5-8C7B-C45D173B4B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15102EBE-A80F-4CFF-B1DD-941EF9728B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EC18CE1F-9DF1-47AF-9E66-6CE348AC23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5BD26A8C-8D1D-41E6-A71E-FE9AC75F3F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miling Face with No Fill">
            <a:extLst>
              <a:ext uri="{FF2B5EF4-FFF2-40B4-BE49-F238E27FC236}">
                <a16:creationId xmlns="" xmlns:a16="http://schemas.microsoft.com/office/drawing/2014/main" id="{CEFFD77F-BEBA-400B-9170-D0E4730F97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091295" y="1629089"/>
            <a:ext cx="2715016" cy="3620021"/>
          </a:xfrm>
          <a:prstGeom prst="rect">
            <a:avLst/>
          </a:prstGeom>
        </p:spPr>
      </p:pic>
    </p:spTree>
    <p:extLst>
      <p:ext uri="{BB962C8B-B14F-4D97-AF65-F5344CB8AC3E}">
        <p14:creationId xmlns:p14="http://schemas.microsoft.com/office/powerpoint/2010/main" val="199088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 xmlns:a16="http://schemas.microsoft.com/office/drawing/2014/main" id="{4BD1AF2B-16BF-9F4C-AC3F-7B74439AEBE7}"/>
              </a:ext>
            </a:extLst>
          </p:cNvPr>
          <p:cNvPicPr>
            <a:picLocks noChangeAspect="1"/>
          </p:cNvPicPr>
          <p:nvPr/>
        </p:nvPicPr>
        <p:blipFill rotWithShape="1">
          <a:blip r:embed="rId2">
            <a:extLst>
              <a:ext uri="{28A0092B-C50C-407E-A947-70E740481C1C}">
                <a14:useLocalDpi xmlns:a14="http://schemas.microsoft.com/office/drawing/2010/main" val="0"/>
              </a:ext>
            </a:extLst>
          </a:blip>
          <a:srcRect t="16128" r="-1" b="17626"/>
          <a:stretch/>
        </p:blipFill>
        <p:spPr>
          <a:xfrm>
            <a:off x="240030" y="304800"/>
            <a:ext cx="8661654" cy="4267200"/>
          </a:xfrm>
          <a:prstGeom prst="rect">
            <a:avLst/>
          </a:prstGeom>
        </p:spPr>
      </p:pic>
      <p:sp>
        <p:nvSpPr>
          <p:cNvPr id="11" name="Rectangle 10">
            <a:extLst>
              <a:ext uri="{FF2B5EF4-FFF2-40B4-BE49-F238E27FC236}">
                <a16:creationId xmlns="" xmlns:a16="http://schemas.microsoft.com/office/drawing/2014/main" id="{A27B6159-7734-4564-9E0F-C4BC43C36E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 xmlns:a16="http://schemas.microsoft.com/office/drawing/2014/main" id="{E2FFB46B-05BC-4950-B18A-9593FDAE6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 xmlns:a16="http://schemas.microsoft.com/office/drawing/2014/main" id="{149174E8-EBB8-7D4F-B42C-AF17528FE8C8}"/>
              </a:ext>
            </a:extLst>
          </p:cNvPr>
          <p:cNvSpPr>
            <a:spLocks noGrp="1"/>
          </p:cNvSpPr>
          <p:nvPr>
            <p:ph idx="1"/>
          </p:nvPr>
        </p:nvSpPr>
        <p:spPr>
          <a:xfrm>
            <a:off x="3284982" y="5009083"/>
            <a:ext cx="5232654" cy="1345997"/>
          </a:xfrm>
        </p:spPr>
        <p:txBody>
          <a:bodyPr anchor="ctr">
            <a:normAutofit/>
          </a:bodyPr>
          <a:lstStyle/>
          <a:p>
            <a:pPr marL="0" indent="0">
              <a:lnSpc>
                <a:spcPct val="90000"/>
              </a:lnSpc>
              <a:buNone/>
            </a:pPr>
            <a:r>
              <a:rPr lang="af-ZA" sz="1200">
                <a:solidFill>
                  <a:schemeClr val="bg1"/>
                </a:solidFill>
              </a:rPr>
              <a:t>Non-GI causes such as</a:t>
            </a:r>
            <a:r>
              <a:rPr lang="en-GB" sz="1200">
                <a:solidFill>
                  <a:schemeClr val="bg1"/>
                </a:solidFill>
              </a:rPr>
              <a:t> : </a:t>
            </a:r>
          </a:p>
          <a:p>
            <a:pPr marL="0" indent="0">
              <a:lnSpc>
                <a:spcPct val="90000"/>
              </a:lnSpc>
              <a:buNone/>
            </a:pPr>
            <a:r>
              <a:rPr lang="en-GB" sz="1200">
                <a:solidFill>
                  <a:schemeClr val="bg1"/>
                </a:solidFill>
              </a:rPr>
              <a:t>1/ </a:t>
            </a:r>
            <a:r>
              <a:rPr lang="af-ZA" sz="1200">
                <a:solidFill>
                  <a:schemeClr val="bg1"/>
                </a:solidFill>
              </a:rPr>
              <a:t>DM</a:t>
            </a:r>
            <a:endParaRPr lang="en-GB" sz="1200">
              <a:solidFill>
                <a:schemeClr val="bg1"/>
              </a:solidFill>
            </a:endParaRPr>
          </a:p>
          <a:p>
            <a:pPr marL="0" indent="0">
              <a:lnSpc>
                <a:spcPct val="90000"/>
              </a:lnSpc>
              <a:buNone/>
            </a:pPr>
            <a:r>
              <a:rPr lang="en-GB" sz="1200">
                <a:solidFill>
                  <a:schemeClr val="bg1"/>
                </a:solidFill>
              </a:rPr>
              <a:t>2/ </a:t>
            </a:r>
            <a:r>
              <a:rPr lang="af-ZA" sz="1200">
                <a:solidFill>
                  <a:schemeClr val="bg1"/>
                </a:solidFill>
              </a:rPr>
              <a:t>Thyroid diseases</a:t>
            </a:r>
            <a:endParaRPr lang="en-GB" sz="1200">
              <a:solidFill>
                <a:schemeClr val="bg1"/>
              </a:solidFill>
            </a:endParaRPr>
          </a:p>
          <a:p>
            <a:pPr marL="0" indent="0">
              <a:lnSpc>
                <a:spcPct val="90000"/>
              </a:lnSpc>
              <a:buNone/>
            </a:pPr>
            <a:r>
              <a:rPr lang="en-GB" sz="1200">
                <a:solidFill>
                  <a:schemeClr val="bg1"/>
                </a:solidFill>
              </a:rPr>
              <a:t>3/ </a:t>
            </a:r>
            <a:r>
              <a:rPr lang="af-ZA" sz="1200">
                <a:solidFill>
                  <a:schemeClr val="bg1"/>
                </a:solidFill>
              </a:rPr>
              <a:t>Medications: NSAID, antibiotics, estrogen and many others</a:t>
            </a:r>
            <a:endParaRPr lang="en-GB" sz="1200">
              <a:solidFill>
                <a:schemeClr val="bg1"/>
              </a:solidFill>
            </a:endParaRPr>
          </a:p>
          <a:p>
            <a:pPr marL="0" indent="0">
              <a:lnSpc>
                <a:spcPct val="90000"/>
              </a:lnSpc>
              <a:buNone/>
            </a:pPr>
            <a:r>
              <a:rPr lang="en-GB" sz="1200">
                <a:solidFill>
                  <a:schemeClr val="bg1"/>
                </a:solidFill>
              </a:rPr>
              <a:t>4/ </a:t>
            </a:r>
            <a:r>
              <a:rPr lang="af-ZA" sz="1200">
                <a:solidFill>
                  <a:schemeClr val="bg1"/>
                </a:solidFill>
              </a:rPr>
              <a:t>Severe kidney diseases</a:t>
            </a:r>
            <a:endParaRPr lang="en-GB" sz="1200">
              <a:solidFill>
                <a:schemeClr val="bg1"/>
              </a:solidFill>
            </a:endParaRPr>
          </a:p>
          <a:p>
            <a:pPr marL="0" indent="0">
              <a:lnSpc>
                <a:spcPct val="90000"/>
              </a:lnSpc>
              <a:buNone/>
            </a:pPr>
            <a:r>
              <a:rPr lang="en-GB" sz="1200">
                <a:solidFill>
                  <a:schemeClr val="bg1"/>
                </a:solidFill>
              </a:rPr>
              <a:t>5/ </a:t>
            </a:r>
            <a:r>
              <a:rPr lang="af-ZA" sz="1200">
                <a:solidFill>
                  <a:schemeClr val="bg1"/>
                </a:solidFill>
              </a:rPr>
              <a:t>Hyperparathyroidism.</a:t>
            </a:r>
            <a:endParaRPr lang="ar-AE" sz="1200">
              <a:solidFill>
                <a:schemeClr val="bg1"/>
              </a:solidFill>
            </a:endParaRPr>
          </a:p>
        </p:txBody>
      </p:sp>
    </p:spTree>
    <p:extLst>
      <p:ext uri="{BB962C8B-B14F-4D97-AF65-F5344CB8AC3E}">
        <p14:creationId xmlns:p14="http://schemas.microsoft.com/office/powerpoint/2010/main" val="21173450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 xmlns:a16="http://schemas.microsoft.com/office/drawing/2014/main" id="{3DC70646-515B-564B-84B4-310F00CF5D3E}"/>
              </a:ext>
            </a:extLst>
          </p:cNvPr>
          <p:cNvSpPr>
            <a:spLocks noGrp="1"/>
          </p:cNvSpPr>
          <p:nvPr>
            <p:ph type="title"/>
          </p:nvPr>
        </p:nvSpPr>
        <p:spPr>
          <a:xfrm>
            <a:off x="439858" y="1683756"/>
            <a:ext cx="2336449" cy="2396359"/>
          </a:xfrm>
        </p:spPr>
        <p:txBody>
          <a:bodyPr anchor="b">
            <a:normAutofit/>
          </a:bodyPr>
          <a:lstStyle/>
          <a:p>
            <a:pPr algn="r">
              <a:lnSpc>
                <a:spcPct val="90000"/>
              </a:lnSpc>
            </a:pPr>
            <a:r>
              <a:rPr lang="en-GB" sz="1900">
                <a:solidFill>
                  <a:srgbClr val="FFFFFF"/>
                </a:solidFill>
              </a:rPr>
              <a:t>To approach patient with dyspepsia </a:t>
            </a:r>
            <a:br>
              <a:rPr lang="en-GB" sz="1900">
                <a:solidFill>
                  <a:srgbClr val="FFFFFF"/>
                </a:solidFill>
              </a:rPr>
            </a:br>
            <a:r>
              <a:rPr lang="en-GB" sz="1900">
                <a:solidFill>
                  <a:srgbClr val="FFFFFF"/>
                </a:solidFill>
              </a:rPr>
              <a:t>focus on presence or absence of Alarm symptoms and signs **</a:t>
            </a:r>
            <a:br>
              <a:rPr lang="en-GB" sz="1900">
                <a:solidFill>
                  <a:srgbClr val="FFFFFF"/>
                </a:solidFill>
              </a:rPr>
            </a:br>
            <a:endParaRPr lang="ar-AE" sz="1900">
              <a:solidFill>
                <a:srgbClr val="FFFFFF"/>
              </a:solidFill>
            </a:endParaRPr>
          </a:p>
        </p:txBody>
      </p:sp>
      <p:graphicFrame>
        <p:nvGraphicFramePr>
          <p:cNvPr id="5" name="عنصر نائب للمحتوى 2">
            <a:extLst>
              <a:ext uri="{FF2B5EF4-FFF2-40B4-BE49-F238E27FC236}">
                <a16:creationId xmlns="" xmlns:a16="http://schemas.microsoft.com/office/drawing/2014/main" id="{36FE55EF-9778-4253-8732-C1EA66881C54}"/>
              </a:ext>
            </a:extLst>
          </p:cNvPr>
          <p:cNvGraphicFramePr>
            <a:graphicFrameLocks noGrp="1"/>
          </p:cNvGraphicFramePr>
          <p:nvPr>
            <p:ph idx="1"/>
            <p:extLst>
              <p:ext uri="{D42A27DB-BD31-4B8C-83A1-F6EECF244321}">
                <p14:modId xmlns:p14="http://schemas.microsoft.com/office/powerpoint/2010/main" val="136665393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22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 xmlns:a16="http://schemas.microsoft.com/office/drawing/2014/main" id="{5037D81E-9CBB-8B44-AFDE-6C16BC7AC701}"/>
              </a:ext>
            </a:extLst>
          </p:cNvPr>
          <p:cNvSpPr>
            <a:spLocks noGrp="1"/>
          </p:cNvSpPr>
          <p:nvPr>
            <p:ph type="title"/>
          </p:nvPr>
        </p:nvSpPr>
        <p:spPr>
          <a:xfrm>
            <a:off x="350041" y="586855"/>
            <a:ext cx="2401025" cy="3387497"/>
          </a:xfrm>
        </p:spPr>
        <p:txBody>
          <a:bodyPr anchor="b">
            <a:normAutofit/>
          </a:bodyPr>
          <a:lstStyle/>
          <a:p>
            <a:pPr algn="r"/>
            <a:r>
              <a:rPr lang="en-GB" sz="3500">
                <a:solidFill>
                  <a:srgbClr val="FFFFFF"/>
                </a:solidFill>
              </a:rPr>
              <a:t>History </a:t>
            </a:r>
            <a:endParaRPr lang="ar-AE" sz="3500">
              <a:solidFill>
                <a:srgbClr val="FFFFFF"/>
              </a:solidFill>
            </a:endParaRPr>
          </a:p>
        </p:txBody>
      </p:sp>
      <p:sp>
        <p:nvSpPr>
          <p:cNvPr id="3" name="عنصر نائب للمحتوى 2">
            <a:extLst>
              <a:ext uri="{FF2B5EF4-FFF2-40B4-BE49-F238E27FC236}">
                <a16:creationId xmlns="" xmlns:a16="http://schemas.microsoft.com/office/drawing/2014/main" id="{786D9376-B855-3146-BF50-DDE6DDACDE91}"/>
              </a:ext>
            </a:extLst>
          </p:cNvPr>
          <p:cNvSpPr>
            <a:spLocks noGrp="1"/>
          </p:cNvSpPr>
          <p:nvPr>
            <p:ph idx="1"/>
          </p:nvPr>
        </p:nvSpPr>
        <p:spPr>
          <a:xfrm>
            <a:off x="3607694" y="649480"/>
            <a:ext cx="4916510" cy="5546047"/>
          </a:xfrm>
        </p:spPr>
        <p:txBody>
          <a:bodyPr anchor="ctr">
            <a:normAutofit/>
          </a:bodyPr>
          <a:lstStyle/>
          <a:p>
            <a:pPr marL="0" indent="0" rtl="0">
              <a:buNone/>
            </a:pPr>
            <a:r>
              <a:rPr lang="af-ZA" sz="1700"/>
              <a:t>Questions to Ask When Determining Common Causes of Dyspepsia</a:t>
            </a:r>
            <a:r>
              <a:rPr lang="en-GB" sz="1700"/>
              <a:t>: </a:t>
            </a:r>
          </a:p>
          <a:p>
            <a:pPr marL="0" indent="0" rtl="0">
              <a:buNone/>
            </a:pPr>
            <a:endParaRPr lang="en-GB" sz="1700"/>
          </a:p>
          <a:p>
            <a:pPr marL="0" indent="0" rtl="0">
              <a:buNone/>
            </a:pPr>
            <a:r>
              <a:rPr lang="af-ZA" sz="1700" u="sng"/>
              <a:t>Peptic ulcers</a:t>
            </a:r>
            <a:endParaRPr lang="en-GB" sz="1700" u="sng"/>
          </a:p>
          <a:p>
            <a:pPr marL="0" indent="0" rtl="0">
              <a:buNone/>
            </a:pPr>
            <a:r>
              <a:rPr lang="en-GB" sz="1700"/>
              <a:t>1/ </a:t>
            </a:r>
            <a:r>
              <a:rPr lang="af-ZA" sz="1700"/>
              <a:t>Recurrent upper abdominal pain having charecteristics feature</a:t>
            </a:r>
            <a:endParaRPr lang="en-GB" sz="1700"/>
          </a:p>
          <a:p>
            <a:pPr rtl="0">
              <a:buFontTx/>
              <a:buChar char="-"/>
            </a:pPr>
            <a:r>
              <a:rPr lang="af-ZA" sz="1700"/>
              <a:t>localize in epigestrium </a:t>
            </a:r>
            <a:endParaRPr lang="en-GB" sz="1700"/>
          </a:p>
          <a:p>
            <a:pPr rtl="0">
              <a:buFontTx/>
              <a:buChar char="-"/>
            </a:pPr>
            <a:r>
              <a:rPr lang="af-ZA" sz="1700"/>
              <a:t>relationship with food </a:t>
            </a:r>
            <a:endParaRPr lang="en-GB" sz="1700"/>
          </a:p>
          <a:p>
            <a:pPr rtl="0">
              <a:buFontTx/>
              <a:buChar char="-"/>
            </a:pPr>
            <a:r>
              <a:rPr lang="af-ZA" sz="1700"/>
              <a:t>episodic occurrence </a:t>
            </a:r>
            <a:endParaRPr lang="en-GB" sz="1700"/>
          </a:p>
          <a:p>
            <a:pPr marL="0" indent="0" rtl="0">
              <a:buNone/>
            </a:pPr>
            <a:r>
              <a:rPr lang="en-GB" sz="1700"/>
              <a:t>2/</a:t>
            </a:r>
            <a:r>
              <a:rPr lang="af-ZA" sz="1700"/>
              <a:t>Vomiting or early satiety after meal or melena</a:t>
            </a:r>
            <a:endParaRPr lang="en-GB" sz="1700"/>
          </a:p>
          <a:p>
            <a:pPr marL="0" indent="0" rtl="0">
              <a:buNone/>
            </a:pPr>
            <a:r>
              <a:rPr lang="en-GB" sz="1700"/>
              <a:t>3/ </a:t>
            </a:r>
            <a:r>
              <a:rPr lang="af-ZA" sz="1700"/>
              <a:t>personal history or family history of ulcersIs the patient a smoker?</a:t>
            </a:r>
            <a:endParaRPr lang="en-GB" sz="1700"/>
          </a:p>
          <a:p>
            <a:pPr marL="0" indent="0" rtl="0">
              <a:buNone/>
            </a:pPr>
            <a:r>
              <a:rPr lang="en-GB" sz="1700"/>
              <a:t>3/</a:t>
            </a:r>
            <a:r>
              <a:rPr lang="af-ZA" sz="1700"/>
              <a:t>  History of taking NSAID’s</a:t>
            </a:r>
            <a:endParaRPr lang="ar-AE" sz="1700"/>
          </a:p>
        </p:txBody>
      </p:sp>
    </p:spTree>
    <p:extLst>
      <p:ext uri="{BB962C8B-B14F-4D97-AF65-F5344CB8AC3E}">
        <p14:creationId xmlns:p14="http://schemas.microsoft.com/office/powerpoint/2010/main" val="37230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عنوان 1">
            <a:extLst>
              <a:ext uri="{FF2B5EF4-FFF2-40B4-BE49-F238E27FC236}">
                <a16:creationId xmlns="" xmlns:a16="http://schemas.microsoft.com/office/drawing/2014/main" id="{D9817295-4EC1-4D0D-90EC-9B8A5781DB52}"/>
              </a:ext>
            </a:extLst>
          </p:cNvPr>
          <p:cNvGraphicFramePr>
            <a:graphicFrameLocks noGrp="1"/>
          </p:cNvGraphicFramePr>
          <p:nvPr>
            <p:ph idx="1"/>
            <p:extLst>
              <p:ext uri="{D42A27DB-BD31-4B8C-83A1-F6EECF244321}">
                <p14:modId xmlns:p14="http://schemas.microsoft.com/office/powerpoint/2010/main" val="290427413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6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عنوان 1">
            <a:extLst>
              <a:ext uri="{FF2B5EF4-FFF2-40B4-BE49-F238E27FC236}">
                <a16:creationId xmlns="" xmlns:a16="http://schemas.microsoft.com/office/drawing/2014/main" id="{67EBC8B6-26CE-2649-B177-7A042E1EB89D}"/>
              </a:ext>
            </a:extLst>
          </p:cNvPr>
          <p:cNvSpPr>
            <a:spLocks noGrp="1"/>
          </p:cNvSpPr>
          <p:nvPr>
            <p:ph idx="1"/>
          </p:nvPr>
        </p:nvSpPr>
        <p:spPr>
          <a:xfrm>
            <a:off x="1028699" y="2318197"/>
            <a:ext cx="7293023" cy="3683358"/>
          </a:xfrm>
        </p:spPr>
        <p:txBody>
          <a:bodyPr anchor="ctr">
            <a:normAutofit/>
          </a:bodyPr>
          <a:lstStyle/>
          <a:p>
            <a:pPr marL="0" indent="0">
              <a:lnSpc>
                <a:spcPct val="90000"/>
              </a:lnSpc>
              <a:buNone/>
            </a:pPr>
            <a:r>
              <a:rPr lang="af-ZA" sz="1400" u="sng"/>
              <a:t>Gastroesophageal reflux disease</a:t>
            </a:r>
            <a:endParaRPr lang="en-GB" sz="1400" u="sng"/>
          </a:p>
          <a:p>
            <a:pPr>
              <a:lnSpc>
                <a:spcPct val="90000"/>
              </a:lnSpc>
              <a:buFontTx/>
              <a:buChar char="-"/>
            </a:pPr>
            <a:r>
              <a:rPr lang="af-ZA" sz="1400"/>
              <a:t>Does the patient complain of heartburn or regurgitation?</a:t>
            </a:r>
            <a:r>
              <a:rPr lang="en-GB" sz="1400"/>
              <a:t>-     </a:t>
            </a:r>
          </a:p>
          <a:p>
            <a:pPr>
              <a:lnSpc>
                <a:spcPct val="90000"/>
              </a:lnSpc>
              <a:buFontTx/>
              <a:buChar char="-"/>
            </a:pPr>
            <a:r>
              <a:rPr lang="en-GB" sz="1400"/>
              <a:t>- </a:t>
            </a:r>
            <a:r>
              <a:rPr lang="af-ZA" sz="1400"/>
              <a:t>Are symptoms worse when the patient is lying down?</a:t>
            </a:r>
            <a:endParaRPr lang="en-GB" sz="1400"/>
          </a:p>
          <a:p>
            <a:pPr>
              <a:lnSpc>
                <a:spcPct val="90000"/>
              </a:lnSpc>
              <a:buFontTx/>
              <a:buChar char="-"/>
            </a:pPr>
            <a:r>
              <a:rPr lang="en-GB" sz="1400"/>
              <a:t>- </a:t>
            </a:r>
            <a:r>
              <a:rPr lang="af-ZA" sz="1400"/>
              <a:t>Does the patient have a chronic cough or hoarseness?</a:t>
            </a:r>
            <a:endParaRPr lang="en-GB" sz="1400"/>
          </a:p>
          <a:p>
            <a:pPr>
              <a:lnSpc>
                <a:spcPct val="90000"/>
              </a:lnSpc>
              <a:buFontTx/>
              <a:buChar char="-"/>
            </a:pPr>
            <a:r>
              <a:rPr lang="en-GB" sz="1400" u="sng"/>
              <a:t>- </a:t>
            </a:r>
            <a:r>
              <a:rPr lang="af-ZA" sz="1400" u="sng"/>
              <a:t>Hepatobiliary tract disease</a:t>
            </a:r>
            <a:endParaRPr lang="en-GB" sz="1400" u="sng"/>
          </a:p>
          <a:p>
            <a:pPr>
              <a:lnSpc>
                <a:spcPct val="90000"/>
              </a:lnSpc>
              <a:buFontTx/>
              <a:buChar char="-"/>
            </a:pPr>
            <a:r>
              <a:rPr lang="en-GB" sz="1400"/>
              <a:t>- </a:t>
            </a:r>
            <a:r>
              <a:rPr lang="af-ZA" sz="1400"/>
              <a:t>Does the patient report any history of jaundic</a:t>
            </a:r>
            <a:r>
              <a:rPr lang="en-GB" sz="1400"/>
              <a:t>e</a:t>
            </a:r>
          </a:p>
          <a:p>
            <a:pPr>
              <a:lnSpc>
                <a:spcPct val="90000"/>
              </a:lnSpc>
              <a:buFontTx/>
              <a:buChar char="-"/>
            </a:pPr>
            <a:r>
              <a:rPr lang="en-GB" sz="1400"/>
              <a:t>- </a:t>
            </a:r>
            <a:r>
              <a:rPr lang="af-ZA" sz="1400"/>
              <a:t>Does the patient report dark urine?</a:t>
            </a:r>
            <a:endParaRPr lang="en-GB" sz="1400"/>
          </a:p>
          <a:p>
            <a:pPr marL="0" indent="0">
              <a:lnSpc>
                <a:spcPct val="90000"/>
              </a:lnSpc>
              <a:buNone/>
            </a:pPr>
            <a:r>
              <a:rPr lang="en-GB" sz="1400"/>
              <a:t>-</a:t>
            </a:r>
            <a:r>
              <a:rPr lang="af-ZA" sz="1400"/>
              <a:t>is pain episodic and severe, and may last for hours? </a:t>
            </a:r>
            <a:endParaRPr lang="en-GB" sz="1400"/>
          </a:p>
          <a:p>
            <a:pPr>
              <a:lnSpc>
                <a:spcPct val="90000"/>
              </a:lnSpc>
              <a:buFontTx/>
              <a:buChar char="-"/>
            </a:pPr>
            <a:r>
              <a:rPr lang="af-ZA" sz="1400"/>
              <a:t>Does pain occur after meals especially after large fatty meal  ?</a:t>
            </a:r>
            <a:endParaRPr lang="en-GB" sz="1400"/>
          </a:p>
          <a:p>
            <a:pPr>
              <a:lnSpc>
                <a:spcPct val="90000"/>
              </a:lnSpc>
              <a:buFontTx/>
              <a:buChar char="-"/>
            </a:pPr>
            <a:r>
              <a:rPr lang="en-GB" sz="1400"/>
              <a:t>- </a:t>
            </a:r>
            <a:r>
              <a:rPr lang="af-ZA" sz="1400"/>
              <a:t>Is the pain associated with meals or belching?</a:t>
            </a:r>
            <a:endParaRPr lang="en-GB" sz="1400"/>
          </a:p>
          <a:p>
            <a:pPr>
              <a:lnSpc>
                <a:spcPct val="90000"/>
              </a:lnSpc>
              <a:buFontTx/>
              <a:buChar char="-"/>
            </a:pPr>
            <a:r>
              <a:rPr lang="af-ZA" sz="1400" u="sng"/>
              <a:t>Pancreatitis</a:t>
            </a:r>
            <a:endParaRPr lang="en-GB" sz="1400" u="sng"/>
          </a:p>
          <a:p>
            <a:pPr>
              <a:lnSpc>
                <a:spcPct val="90000"/>
              </a:lnSpc>
              <a:buFontTx/>
              <a:buChar char="-"/>
            </a:pPr>
            <a:r>
              <a:rPr lang="en-GB" sz="1400"/>
              <a:t>- i</a:t>
            </a:r>
            <a:r>
              <a:rPr lang="af-ZA" sz="1400"/>
              <a:t>s the pain stabbing, and does it radiate to the patient's back?</a:t>
            </a:r>
            <a:endParaRPr lang="en-GB" sz="1400"/>
          </a:p>
          <a:p>
            <a:pPr>
              <a:lnSpc>
                <a:spcPct val="90000"/>
              </a:lnSpc>
              <a:buFontTx/>
              <a:buChar char="-"/>
            </a:pPr>
            <a:r>
              <a:rPr lang="en-GB" sz="1400"/>
              <a:t>- </a:t>
            </a:r>
            <a:r>
              <a:rPr lang="af-ZA" sz="1400"/>
              <a:t>Is the pain abrupt, is it unbearable in severity and does it last for many hours without relief</a:t>
            </a:r>
            <a:endParaRPr lang="en-GB" sz="1400"/>
          </a:p>
          <a:p>
            <a:pPr>
              <a:lnSpc>
                <a:spcPct val="90000"/>
              </a:lnSpc>
              <a:buFontTx/>
              <a:buChar char="-"/>
            </a:pPr>
            <a:r>
              <a:rPr lang="en-GB" sz="1400"/>
              <a:t>- D</a:t>
            </a:r>
            <a:r>
              <a:rPr lang="af-ZA" sz="1400"/>
              <a:t>oes the patient have a history of heavy alcohol use?</a:t>
            </a:r>
            <a:endParaRPr lang="ar-AE" sz="1400"/>
          </a:p>
        </p:txBody>
      </p:sp>
    </p:spTree>
    <p:extLst>
      <p:ext uri="{BB962C8B-B14F-4D97-AF65-F5344CB8AC3E}">
        <p14:creationId xmlns:p14="http://schemas.microsoft.com/office/powerpoint/2010/main" val="1562786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1504</Words>
  <Application>Microsoft Office PowerPoint</Application>
  <PresentationFormat>On-screen Show (4:3)</PresentationFormat>
  <Paragraphs>262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Sadeen Ajarmeh</vt:lpstr>
      <vt:lpstr>Dyspepsia </vt:lpstr>
      <vt:lpstr>PowerPoint Presentation</vt:lpstr>
      <vt:lpstr>Etiology </vt:lpstr>
      <vt:lpstr>PowerPoint Presentation</vt:lpstr>
      <vt:lpstr>To approach patient with dyspepsia  focus on presence or absence of Alarm symptoms and signs ** </vt:lpstr>
      <vt:lpstr>History </vt:lpstr>
      <vt:lpstr>PowerPoint Presentation</vt:lpstr>
      <vt:lpstr>PowerPoint Presentation</vt:lpstr>
      <vt:lpstr>PowerPoint Presentation</vt:lpstr>
      <vt:lpstr>PowerPoint Presentation</vt:lpstr>
      <vt:lpstr>Physical examination</vt:lpstr>
      <vt:lpstr>Laboratory tests</vt:lpstr>
      <vt:lpstr>Diagnostic strategies and initial management </vt:lpstr>
      <vt:lpstr>PowerPoint Presentation</vt:lpstr>
      <vt:lpstr>H-pylori </vt:lpstr>
      <vt:lpstr>PowerPoint Presentation</vt:lpstr>
      <vt:lpstr>PowerPoint Presentation</vt:lpstr>
      <vt:lpstr>Diagnostic strategies and initial management</vt:lpstr>
      <vt:lpstr>EVALUATION OF PERSISTENT SYMPTOMS </vt:lpstr>
      <vt:lpstr>PowerPoint Presentation</vt:lpstr>
      <vt:lpstr>Functional dyspepsia</vt:lpstr>
      <vt:lpstr>Functional dyspepsia</vt:lpstr>
      <vt:lpstr>pathophysiology</vt:lpstr>
      <vt:lpstr>Diagnosis</vt:lpstr>
      <vt:lpstr>Rome IV criteria</vt:lpstr>
      <vt:lpstr>PowerPoint Presentation</vt:lpstr>
      <vt:lpstr>management</vt:lpstr>
      <vt:lpstr>PowerPoint Presentation</vt:lpstr>
      <vt:lpstr>Peptic Ulcer Disease</vt:lpstr>
      <vt:lpstr>pathophysiology</vt:lpstr>
      <vt:lpstr>Risk factors </vt:lpstr>
      <vt:lpstr>Clinical features</vt:lpstr>
      <vt:lpstr>PowerPoint Presentation</vt:lpstr>
      <vt:lpstr>PowerPoint Presentation</vt:lpstr>
      <vt:lpstr>PowerPoint Presentation</vt:lpstr>
      <vt:lpstr>PowerPoint Presentation</vt:lpstr>
      <vt:lpstr>complications</vt:lpstr>
      <vt:lpstr>Alarming symptoms</vt:lpstr>
      <vt:lpstr>Investigations/Diagnostic tests</vt:lpstr>
      <vt:lpstr>Management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patient with dyspepsia :</dc:title>
  <dc:creator>User</dc:creator>
  <cp:lastModifiedBy>User</cp:lastModifiedBy>
  <cp:revision>20</cp:revision>
  <dcterms:created xsi:type="dcterms:W3CDTF">2022-01-18T15:34:54Z</dcterms:created>
  <dcterms:modified xsi:type="dcterms:W3CDTF">2023-04-09T13:38:35Z</dcterms:modified>
</cp:coreProperties>
</file>