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0691813" cy="7559675"/>
  <p:notesSz cx="7772400" cy="100584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02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3BEEF88-EE26-407D-A210-C17F3D39A4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719E85F-E674-480F-9785-CC39701FFD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D7ABE9-9884-4F56-9F6D-F2C8D0E93D8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4DF5A1D-355D-4E74-9E8D-8EBFCBB231B8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4879755-0C6F-4390-8BCD-9A19E1311BF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0FCA8F-78B8-4965-B303-AAF15AC7B4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70BEB27-107E-4CB5-8D48-24EA4A6D70B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7389E30-34C1-43F9-894A-CABB53C2B1C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7F02C78-BDF0-45AF-B491-0A5F96026583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A014D44-26DC-4CFA-BD03-A40BEBC12DD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5F8948A-476D-44B9-ACBF-BE7441A1AA4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E6D1050-8095-4AD4-A30C-D52B14528655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D2AAC6E-8B8E-4917-8E2B-6CB93D04E0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B5B77F3-EC97-46D0-87CC-C077E9B1B52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D7C51D-0D8B-4B6E-9EC4-17C7273DB9F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DE9EE0E-D0AC-4C28-84A9-7735DCA36DD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1F020DD-F1D3-45E3-AF73-5081E2B2E2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089F5B3-C267-40D1-94B7-BAE6D3128EC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97AF9D5-4B0D-48D1-A662-7794EC37EC7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02B0A68-DE0B-48DB-B82D-73B35A18B83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ACEEF3A-D3F4-42B9-9FF9-893C0949406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ECC426E-4C9E-4654-847E-4256E9BCCEE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E6E6979-BFA3-4916-8AF0-E8ED094CDC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789353F-CE96-4D1F-AA7C-408AD4B6716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0E0FA97D-82ED-48FC-A076-47794439BC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F98AB1F-C59F-4D08-9576-B48BB1D87D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92A912C-864B-44C1-899A-2FBBA8176A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E9E9DEE-243F-4A16-8CDB-84F513C3F60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5252B37A-35B0-4033-96B8-56D40F32D82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1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2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9A8BCD-4DCB-4B40-AB61-4B55FA77E9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15778337-36BD-485D-B486-AD079BC73701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86C62563-D661-41A8-A07B-736E248571E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5358C40-99A1-4796-8A42-06A9017A44E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8F2778-FC0C-4DFD-9E0D-D87C0541864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F561C073-136D-4143-B58F-415C89B39D6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E98258A-753E-4CF4-AD0B-06BDF79A14D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8BDA8D0-8846-4C83-BFAC-3A9DC0C3539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D08E9F9-5234-4412-9674-45FD58102BA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A340D213-BC3A-489F-BDF3-D7967920017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97ADE33E-64BF-4AAF-9CF1-8FDE84C48F4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297410D-8725-4AE9-A9EB-1F57A526727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D54B3697-C0FD-42F5-AD24-FC9554A688A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444687C0-0220-4E06-8D50-3E120AEAC68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02D82A1-D916-4FC1-8DD9-9FE3092F23D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A50CC07-E558-4F95-BE1D-14A8C895041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AF562CD-348C-491F-8E56-8BC1CB22B7A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017CFFCE-8848-4808-9820-6DBCFEC44150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A02189D-86C8-436E-9F0D-B304129F5AE4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C27E025-1827-49C7-B5BA-2B5143DC1DE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D5011138-E866-4021-8287-B7DEB36E3E6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200206BA-CF38-4FB6-8977-404B4256DAA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5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B3CA875E-C9D0-4E91-8CCA-5BCB27F279E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8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A0116419-1F8A-4AB1-892B-AA0DBA8ED55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362C4DD4-0333-4D5E-99FA-65E0DAA8178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921EC13D-1DED-472D-B01C-15AD82ABEFC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0215A8D-937F-43C1-B766-E6FF906BCC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3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4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E410A3A2-9588-43C7-9FB5-DBD3EBEE260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D48CD5C1-5EA8-47D1-9618-FC31E33D6BC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C32EF7BA-F533-46CF-AF03-5C06518333C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1D79C2EC-7F42-4260-B761-E340280A7CD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5F35218E-D764-484F-8367-EBBCED4775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FBDC93A8-F3DE-4573-BC9E-73FE1E7B342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ubTitle"/>
          </p:nvPr>
        </p:nvSpPr>
        <p:spPr>
          <a:xfrm>
            <a:off x="534240" y="301320"/>
            <a:ext cx="9622080" cy="5850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F1016D0-1472-428D-A697-D75819975CD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AEA8574F-60AC-49ED-8556-64135FCFFC8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6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969AA923-6BAD-4498-BC12-7876FEBB73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0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2714961-BD00-4462-AD54-973D7D5DF60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2B5322A-A33E-403E-B37F-12A5ADCC5F5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A85ED76-4D1E-441A-AB10-94D8528842C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8" name="PlaceHolder 5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BC7A95C5-ECA8-40AB-8B26-D5FED49F201E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3" name="PlaceHolder 5"/>
          <p:cNvSpPr>
            <a:spLocks noGrp="1"/>
          </p:cNvSpPr>
          <p:nvPr>
            <p:ph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4" name="PlaceHolder 6"/>
          <p:cNvSpPr>
            <a:spLocks noGrp="1"/>
          </p:cNvSpPr>
          <p:nvPr>
            <p:ph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5" name="PlaceHolder 7"/>
          <p:cNvSpPr>
            <a:spLocks noGrp="1"/>
          </p:cNvSpPr>
          <p:nvPr>
            <p:ph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E233C026-9C14-418A-994D-55504842DBA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320897-A401-4CDB-B562-1D987CAEEEA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577C088-05DF-425D-B57D-8148156044D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92440" y="2225520"/>
            <a:ext cx="8905680" cy="4453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strike="noStrike" spc="-1"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714120" y="6752160"/>
            <a:ext cx="32727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586640" y="6752160"/>
            <a:ext cx="24051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B559F464-4F64-4360-B85E-F77D66DE9D95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699120" y="6752160"/>
            <a:ext cx="24051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ftr" idx="4"/>
          </p:nvPr>
        </p:nvSpPr>
        <p:spPr>
          <a:xfrm>
            <a:off x="3714120" y="6752160"/>
            <a:ext cx="32727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sldNum" idx="5"/>
          </p:nvPr>
        </p:nvSpPr>
        <p:spPr>
          <a:xfrm>
            <a:off x="7586640" y="6752160"/>
            <a:ext cx="24051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DA182E5-2116-449D-9CC5-118E717FF043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 idx="6"/>
          </p:nvPr>
        </p:nvSpPr>
        <p:spPr>
          <a:xfrm>
            <a:off x="699120" y="6752160"/>
            <a:ext cx="2405160" cy="483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ftr" idx="7"/>
          </p:nvPr>
        </p:nvSpPr>
        <p:spPr>
          <a:xfrm>
            <a:off x="3710520" y="6863760"/>
            <a:ext cx="32691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sldNum" idx="8"/>
          </p:nvPr>
        </p:nvSpPr>
        <p:spPr>
          <a:xfrm>
            <a:off x="7583040" y="6863760"/>
            <a:ext cx="24087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F5CD564C-B03C-4E13-AA14-459162E42919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dt" idx="9"/>
          </p:nvPr>
        </p:nvSpPr>
        <p:spPr>
          <a:xfrm>
            <a:off x="699120" y="6863760"/>
            <a:ext cx="24087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ftr" idx="10"/>
          </p:nvPr>
        </p:nvSpPr>
        <p:spPr>
          <a:xfrm>
            <a:off x="3710520" y="6863760"/>
            <a:ext cx="32691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sldNum" idx="11"/>
          </p:nvPr>
        </p:nvSpPr>
        <p:spPr>
          <a:xfrm>
            <a:off x="7583040" y="6863760"/>
            <a:ext cx="24087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16F161-22E4-45F1-A20B-F7F4DC81C3C1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dt" idx="12"/>
          </p:nvPr>
        </p:nvSpPr>
        <p:spPr>
          <a:xfrm>
            <a:off x="699120" y="6863760"/>
            <a:ext cx="240876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ftr" idx="13"/>
          </p:nvPr>
        </p:nvSpPr>
        <p:spPr>
          <a:xfrm>
            <a:off x="3603240" y="6863760"/>
            <a:ext cx="348444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65" name="PlaceHolder 2"/>
          <p:cNvSpPr>
            <a:spLocks noGrp="1"/>
          </p:cNvSpPr>
          <p:nvPr>
            <p:ph type="sldNum" idx="14"/>
          </p:nvPr>
        </p:nvSpPr>
        <p:spPr>
          <a:xfrm>
            <a:off x="892440" y="6863760"/>
            <a:ext cx="232272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 rtl="1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 rtl="1">
              <a:lnSpc>
                <a:spcPct val="100000"/>
              </a:lnSpc>
              <a:buNone/>
            </a:pPr>
            <a:fld id="{7ACD9F80-5674-4D74-A4AC-1D0FA9289828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dt" idx="15"/>
          </p:nvPr>
        </p:nvSpPr>
        <p:spPr>
          <a:xfrm>
            <a:off x="7475400" y="6863760"/>
            <a:ext cx="2322720" cy="372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67" name="PlaceHolder 4"/>
          <p:cNvSpPr>
            <a:spLocks noGrp="1"/>
          </p:cNvSpPr>
          <p:nvPr>
            <p:ph type="title"/>
          </p:nvPr>
        </p:nvSpPr>
        <p:spPr>
          <a:xfrm>
            <a:off x="534240" y="301320"/>
            <a:ext cx="9622080" cy="126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734760" y="402120"/>
            <a:ext cx="9221040" cy="146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 rtl="1">
              <a:lnSpc>
                <a:spcPct val="90000"/>
              </a:lnSpc>
              <a:buNone/>
            </a:pPr>
            <a:r>
              <a:rPr lang="ar-SA" sz="4400" b="0" strike="noStrike" spc="-1">
                <a:solidFill>
                  <a:srgbClr val="000000"/>
                </a:solidFill>
                <a:latin typeface="Calibri Light"/>
              </a:rPr>
              <a:t>انقر لتحرير نمط عنوان الشكل الرئيسي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734760" y="2012040"/>
            <a:ext cx="9221040" cy="47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 algn="r" rtl="1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ar-SA" sz="2800" b="0" strike="noStrike" spc="-1">
                <a:solidFill>
                  <a:srgbClr val="000000"/>
                </a:solidFill>
                <a:latin typeface="Calibri"/>
              </a:rPr>
              <a:t>انقر لتحرير أنماط نص الشكل الرئيسي</a:t>
            </a:r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  <a:p>
            <a:pPr marL="685800" lvl="1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ar-SA" sz="2400" b="0" strike="noStrike" spc="-1">
                <a:solidFill>
                  <a:srgbClr val="000000"/>
                </a:solidFill>
                <a:latin typeface="Calibri"/>
              </a:rPr>
              <a:t>المستوى الثاني</a:t>
            </a:r>
            <a:endParaRPr lang="en-US" sz="2400" b="0" strike="noStrike" spc="-1">
              <a:solidFill>
                <a:srgbClr val="000000"/>
              </a:solidFill>
              <a:latin typeface="Calibri"/>
            </a:endParaRPr>
          </a:p>
          <a:p>
            <a:pPr marL="1143000" lvl="2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ar-SA" sz="2000" b="0" strike="noStrike" spc="-1">
                <a:solidFill>
                  <a:srgbClr val="000000"/>
                </a:solidFill>
                <a:latin typeface="Calibri"/>
              </a:rPr>
              <a:t>المستوى الثالث</a:t>
            </a:r>
            <a:endParaRPr lang="en-US" sz="2000" b="0" strike="noStrike" spc="-1">
              <a:solidFill>
                <a:srgbClr val="000000"/>
              </a:solidFill>
              <a:latin typeface="Calibri"/>
            </a:endParaRPr>
          </a:p>
          <a:p>
            <a:pPr marL="1600200" lvl="3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ar-SA" sz="1800" b="0" strike="noStrike" spc="-1">
                <a:solidFill>
                  <a:srgbClr val="000000"/>
                </a:solidFill>
                <a:latin typeface="Calibri"/>
              </a:rPr>
              <a:t>المستوى الرابع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  <a:p>
            <a:pPr marL="2057400" lvl="4" indent="-228600" algn="r" rtl="1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ar-SA" sz="1800" b="0" strike="noStrike" spc="-1">
                <a:solidFill>
                  <a:srgbClr val="000000"/>
                </a:solidFill>
                <a:latin typeface="Calibri"/>
              </a:rPr>
              <a:t>المستوى الخامس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dt" idx="16"/>
          </p:nvPr>
        </p:nvSpPr>
        <p:spPr>
          <a:xfrm>
            <a:off x="755064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rtl="1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rtl="1">
              <a:lnSpc>
                <a:spcPct val="100000"/>
              </a:lnSpc>
              <a:buNone/>
            </a:pPr>
            <a:r>
              <a:rPr lang="en-US" sz="1200" b="0" strike="noStrike" spc="-1">
                <a:solidFill>
                  <a:srgbClr val="8B8B8B"/>
                </a:solidFill>
                <a:latin typeface="Calibri"/>
              </a:rPr>
              <a:t>&lt;date/time&gt;</a:t>
            </a:r>
            <a:endParaRPr lang="en-US" sz="1200" b="0" strike="noStrike" spc="-1"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ftr" idx="17"/>
          </p:nvPr>
        </p:nvSpPr>
        <p:spPr>
          <a:xfrm>
            <a:off x="3541320" y="7006680"/>
            <a:ext cx="3607920" cy="40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09" name="PlaceHolder 5"/>
          <p:cNvSpPr>
            <a:spLocks noGrp="1"/>
          </p:cNvSpPr>
          <p:nvPr>
            <p:ph type="sldNum" idx="18"/>
          </p:nvPr>
        </p:nvSpPr>
        <p:spPr>
          <a:xfrm>
            <a:off x="734760" y="7006680"/>
            <a:ext cx="2405160" cy="402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 rtl="1">
              <a:lnSpc>
                <a:spcPct val="100000"/>
              </a:lnSpc>
              <a:buNone/>
              <a:defRPr lang="en-US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 rtl="1">
              <a:lnSpc>
                <a:spcPct val="100000"/>
              </a:lnSpc>
              <a:buNone/>
            </a:pPr>
            <a:fld id="{2F316270-CA4A-45A9-AED1-15F6655ACCEB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947880" y="356760"/>
            <a:ext cx="9293040" cy="2831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8000" b="1" strike="noStrike" spc="-1">
                <a:latin typeface="Comic Sans MS"/>
              </a:rPr>
              <a:t> Platelets    disorders </a:t>
            </a:r>
            <a:endParaRPr lang="en-US" sz="8000" b="0" strike="noStrike" spc="-1">
              <a:latin typeface="Arial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/>
          </p:nvPr>
        </p:nvSpPr>
        <p:spPr>
          <a:xfrm>
            <a:off x="2319480" y="4242960"/>
            <a:ext cx="9293040" cy="40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 dirty="0">
                <a:latin typeface="Arial"/>
              </a:rPr>
              <a:t>Done by :</a:t>
            </a:r>
            <a:r>
              <a:rPr lang="en-US" sz="4000" b="0" strike="noStrike" spc="-1" dirty="0">
                <a:latin typeface="Arial"/>
              </a:rPr>
              <a:t> 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4000" b="0" strike="noStrike" spc="-1" dirty="0">
                <a:latin typeface="Arial"/>
                <a:ea typeface="Microsoft YaHei"/>
              </a:rPr>
              <a:t>  ** </a:t>
            </a:r>
            <a:r>
              <a:rPr lang="en-US" sz="4000" b="0" strike="noStrike" spc="-1" dirty="0" err="1" smtClean="0">
                <a:latin typeface="Arial"/>
                <a:ea typeface="Microsoft YaHei"/>
              </a:rPr>
              <a:t>Rashed</a:t>
            </a:r>
            <a:r>
              <a:rPr lang="en-US" sz="4000" b="0" strike="noStrike" spc="-1" dirty="0" smtClean="0">
                <a:latin typeface="Arial"/>
                <a:ea typeface="Microsoft YaHei"/>
              </a:rPr>
              <a:t> </a:t>
            </a:r>
            <a:r>
              <a:rPr lang="en-US" sz="4000" b="0" strike="noStrike" spc="-1" dirty="0" err="1">
                <a:latin typeface="Arial"/>
                <a:ea typeface="Microsoft YaHei"/>
              </a:rPr>
              <a:t>adel</a:t>
            </a:r>
            <a:r>
              <a:rPr sz="4000" dirty="0"/>
              <a:t/>
            </a:r>
            <a:br>
              <a:rPr sz="4000" dirty="0"/>
            </a:br>
            <a:r>
              <a:rPr lang="en-US" sz="4000" b="0" strike="noStrike" spc="-1" dirty="0">
                <a:latin typeface="Arial"/>
                <a:ea typeface="Microsoft YaHei"/>
              </a:rPr>
              <a:t>  ** </a:t>
            </a:r>
            <a:r>
              <a:rPr lang="en-US" sz="4000" b="0" strike="noStrike" spc="-1" dirty="0" smtClean="0">
                <a:latin typeface="Arial"/>
                <a:ea typeface="Microsoft YaHei"/>
              </a:rPr>
              <a:t>Mohammad </a:t>
            </a:r>
            <a:r>
              <a:rPr lang="en-US" sz="4000" b="0" strike="noStrike" spc="-1" dirty="0" err="1">
                <a:latin typeface="Arial"/>
                <a:ea typeface="Microsoft YaHei"/>
              </a:rPr>
              <a:t>Asasfeh</a:t>
            </a:r>
            <a:r>
              <a:rPr lang="en-US" sz="4000" b="0" strike="noStrike" spc="-1" dirty="0">
                <a:latin typeface="Arial"/>
                <a:ea typeface="Microsoft YaHei"/>
              </a:rPr>
              <a:t>                           </a:t>
            </a:r>
            <a:r>
              <a:rPr lang="en-US" sz="4000" b="0" strike="noStrike" spc="-1" dirty="0" smtClean="0">
                <a:latin typeface="Arial"/>
                <a:ea typeface="Microsoft YaHei"/>
              </a:rPr>
              <a:t>** </a:t>
            </a:r>
            <a:r>
              <a:rPr lang="en-US" sz="4000" b="0" strike="noStrike" spc="-1" smtClean="0">
                <a:latin typeface="Arial"/>
                <a:ea typeface="Microsoft YaHei"/>
              </a:rPr>
              <a:t>Siraj</a:t>
            </a:r>
            <a:r>
              <a:rPr lang="en-US" sz="4000" b="0" strike="noStrike" spc="-1" dirty="0" smtClean="0">
                <a:latin typeface="Arial"/>
                <a:ea typeface="Microsoft YaHei"/>
              </a:rPr>
              <a:t> </a:t>
            </a:r>
            <a:r>
              <a:rPr lang="en-US" sz="4000" b="0" strike="noStrike" spc="-1" dirty="0" err="1">
                <a:latin typeface="Arial"/>
                <a:ea typeface="Microsoft YaHei"/>
              </a:rPr>
              <a:t>khalifah</a:t>
            </a:r>
            <a:r>
              <a:rPr lang="en-US" sz="4000" b="0" strike="noStrike" spc="-1" dirty="0">
                <a:latin typeface="Arial"/>
                <a:ea typeface="Microsoft YaHei"/>
              </a:rPr>
              <a:t>     </a:t>
            </a:r>
            <a:endParaRPr lang="en-US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699120" y="636480"/>
            <a:ext cx="9293040" cy="117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/>
          </p:nvPr>
        </p:nvSpPr>
        <p:spPr>
          <a:xfrm>
            <a:off x="699120" y="1999080"/>
            <a:ext cx="9293040" cy="40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270" name="Picture 269"/>
          <p:cNvPicPr/>
          <p:nvPr/>
        </p:nvPicPr>
        <p:blipFill>
          <a:blip r:embed="rId2"/>
          <a:stretch/>
        </p:blipFill>
        <p:spPr>
          <a:xfrm>
            <a:off x="3240" y="511200"/>
            <a:ext cx="11244960" cy="604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99120" y="426600"/>
            <a:ext cx="9293040" cy="1591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4500" b="0" strike="noStrike" spc="-1">
                <a:latin typeface="Comic Sans MS"/>
              </a:rPr>
              <a:t>secondary (reactive) thrombocytosis </a:t>
            </a:r>
            <a:endParaRPr lang="en-US" sz="4500" b="0" strike="noStrike" spc="-1">
              <a:latin typeface="Arial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/>
          </p:nvPr>
        </p:nvSpPr>
        <p:spPr>
          <a:xfrm>
            <a:off x="699120" y="2414160"/>
            <a:ext cx="9293040" cy="40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8500" lnSpcReduction="20000"/>
          </a:bodyPr>
          <a:lstStyle/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1" strike="noStrike" spc="-1">
                <a:solidFill>
                  <a:srgbClr val="FF0000"/>
                </a:solidFill>
                <a:latin typeface="Arial"/>
              </a:rPr>
              <a:t>I. Increased production :</a:t>
            </a:r>
            <a:endParaRPr lang="en-US" sz="3959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Hemorrhage &amp; hemolytic anemia.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Stress : Trauma, surgery, Infarction.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Infection : TB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Iron deficiency.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Inflammatory diseases as ulcerative colitis.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1" strike="noStrike" spc="-1">
                <a:solidFill>
                  <a:srgbClr val="FF0000"/>
                </a:solidFill>
                <a:latin typeface="Arial"/>
              </a:rPr>
              <a:t>II. Decreased destruction : </a:t>
            </a:r>
            <a:endParaRPr lang="en-US" sz="3959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Post splenctomy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Hyposplenism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tangle 3"/>
          <p:cNvSpPr/>
          <p:nvPr/>
        </p:nvSpPr>
        <p:spPr>
          <a:xfrm>
            <a:off x="527040" y="902880"/>
            <a:ext cx="9981000" cy="458441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800" b="0" strike="noStrike" spc="-1" dirty="0">
                <a:solidFill>
                  <a:srgbClr val="4F81BD"/>
                </a:solidFill>
                <a:latin typeface="Calibri"/>
                <a:ea typeface="DejaVu Sans"/>
              </a:rPr>
              <a:t>Thrombocytopenia</a:t>
            </a:r>
            <a:endParaRPr lang="en-US" sz="28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  Defined as platelet count &lt;150,000 (normal range is 150,000 to 400,000/mL)</a:t>
            </a: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Causes: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Decreased production: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Bone marrow failure: acquired (e.g., aplastic anemia), congenital (e.g.,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Fanconi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syndrome), congenital intrauterine rubella.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Bone marrow invasion: tumors,  fibrosis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Bone marrow injury: drugs (e.g., ethanol,  cancer chemotherapy agents,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chloramphenicol), chemicals (e.g., benzene), radiation, infection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Rectangle 1"/>
          <p:cNvSpPr/>
          <p:nvPr/>
        </p:nvSpPr>
        <p:spPr>
          <a:xfrm>
            <a:off x="380880" y="1058760"/>
            <a:ext cx="9895320" cy="483063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b. Increased destruction</a:t>
            </a: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Immune: infection, drug-induced, immune thrombocytopenic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purpur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(ITP),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SLE, heparin-induced thrombocytopenia (HIT) type 2, HIV-associated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thrombocytopenia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Nonimmune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: disseminated intravascular coagulation (DIC), thrombotic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thrombocytopenic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purpura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(TTP), HIT type 1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c. Sequestration from splenomegaly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d.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Dilutional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—after transfusions or hemorrhage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e. Pregnancy—usually an incidental finding (especially third trimester)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/>
          </p:nvPr>
        </p:nvSpPr>
        <p:spPr>
          <a:xfrm>
            <a:off x="-118080" y="356760"/>
            <a:ext cx="10712880" cy="67521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Clinical Features</a:t>
            </a:r>
            <a:endParaRPr lang="en-US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 1. Mucosal bleeding: epistaxis, menorrhagia, hemoptysis, bleeding in GI and    GU   tracts.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2. Cutaneous bleeding: petechiae (most common in dependent areas), purpura,         ecchymosis at sites of minor trauma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     3. Excessive bleeding after procedures or surgery (when platelet count &lt;50,000)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4. Intracranial hemorrhage and heavy GI bleeding (when platelet count &lt;10,000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276" name="Rectangle 4"/>
          <p:cNvSpPr/>
          <p:nvPr/>
        </p:nvSpPr>
        <p:spPr>
          <a:xfrm>
            <a:off x="193320" y="3086640"/>
            <a:ext cx="10228680" cy="699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5. Do not see heavy bleeding into tissues (hematomas) or joints (hemarthrosis)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        like what is seen in coagulation disorders (e.g., hemophilia)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77" name="Picture 2"/>
          <p:cNvPicPr/>
          <p:nvPr/>
        </p:nvPicPr>
        <p:blipFill>
          <a:blip r:embed="rId2"/>
          <a:stretch/>
        </p:blipFill>
        <p:spPr>
          <a:xfrm>
            <a:off x="957240" y="3811320"/>
            <a:ext cx="8002080" cy="355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/>
          </p:nvPr>
        </p:nvSpPr>
        <p:spPr>
          <a:xfrm>
            <a:off x="-75240" y="559800"/>
            <a:ext cx="10583640" cy="47106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Diagnosis</a:t>
            </a:r>
            <a:endParaRPr lang="en-US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1. Decreased platelet count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2. Peripheral blood smear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3. Bone marrow biopsy—may be required if primary hematologic disorder is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 Suspected</a:t>
            </a:r>
            <a:r>
              <a:rPr sz="2000"/>
              <a:t/>
            </a:r>
            <a:br>
              <a:rPr sz="2000"/>
            </a:br>
            <a:r>
              <a:rPr sz="2000"/>
              <a:t/>
            </a:r>
            <a:br>
              <a:rPr sz="2000"/>
            </a:b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>
                <a:solidFill>
                  <a:srgbClr val="000000"/>
                </a:solidFill>
                <a:latin typeface="Calibri"/>
              </a:rPr>
              <a:t> Treatment</a:t>
            </a:r>
            <a:endParaRPr lang="en-US" sz="28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1. Remove any offending drugs (e.g., aspirin, NSAIDs) and treat the underlying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     cause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2. Platelet transfusion as necessary—depending on the cause and severity of</a:t>
            </a:r>
            <a:endParaRPr lang="en-US" sz="2000" b="0" strike="noStrike" spc="-1">
              <a:latin typeface="Arial"/>
            </a:endParaRPr>
          </a:p>
          <a:p>
            <a:pPr marL="343080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>
                <a:solidFill>
                  <a:srgbClr val="000000"/>
                </a:solidFill>
                <a:latin typeface="Calibri"/>
              </a:rPr>
              <a:t>        thrombocytopenia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Rectangle 2"/>
          <p:cNvSpPr/>
          <p:nvPr/>
        </p:nvSpPr>
        <p:spPr>
          <a:xfrm>
            <a:off x="268920" y="590760"/>
            <a:ext cx="10239480" cy="550774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1F497D"/>
                </a:solidFill>
                <a:latin typeface="Calibri"/>
                <a:ea typeface="DejaVu Sans"/>
              </a:rPr>
              <a:t>Immune (Idiopathic) Thrombocytopenic </a:t>
            </a:r>
            <a:r>
              <a:rPr lang="en-US" sz="3200" b="0" strike="noStrike" spc="-1" dirty="0" err="1">
                <a:solidFill>
                  <a:srgbClr val="1F497D"/>
                </a:solidFill>
                <a:latin typeface="Calibri"/>
                <a:ea typeface="DejaVu Sans"/>
              </a:rPr>
              <a:t>Purpura</a:t>
            </a:r>
            <a:r>
              <a:rPr sz="3200" dirty="0"/>
              <a:t/>
            </a:r>
            <a:br>
              <a:rPr sz="3200" dirty="0"/>
            </a:br>
            <a:endParaRPr lang="en-US" sz="3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4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IgG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autoantibodies  host platelets coat and </a:t>
            </a:r>
            <a:r>
              <a:rPr lang="en-US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damage 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platelets, which are then removed by splenic macrophages 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May be acute or chronic: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a. Acute form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Usually seen in children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Preceded by a viral infection in most cases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Usually self-limited-80% of cases resolve spontaneously within 6 month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b. Chronic form 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Usually seen in adults, most commonly in women 20 to 40 years of age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Spontaneous remissions are rare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Rectangle 5"/>
          <p:cNvSpPr/>
          <p:nvPr/>
        </p:nvSpPr>
        <p:spPr>
          <a:xfrm>
            <a:off x="441000" y="668880"/>
            <a:ext cx="9981000" cy="560007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Treatment</a:t>
            </a:r>
            <a:endParaRPr lang="en-US" sz="28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Glucocorticoids—mainstay of therapy</a:t>
            </a: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IV immune globulin (IVIG)—saturates the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reticuloendothelial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system  binding sites for platelet-bound self-immunoglobulin, decreasing platelet uptake and destruction by the spleen; typically reserved for patients with active bleeding</a:t>
            </a: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Splenectomy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—induces remission in 70% to 80% of the cases of chronic, steroid resistant ITP</a:t>
            </a:r>
            <a:r>
              <a:rPr sz="2200" dirty="0"/>
              <a:t/>
            </a:r>
            <a:br>
              <a:rPr sz="2200" dirty="0"/>
            </a:b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 Rituximab,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thrombopoietin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receptor agonists (e.g.,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eltrombopag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), and some immunosuppressive agents have been used successfully in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splenectomy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-resistant patient.</a:t>
            </a: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 Platelet transfusions as necessary—for patients with severe bleeding and platelet counts &lt;30,000.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Rectangle 6"/>
          <p:cNvSpPr/>
          <p:nvPr/>
        </p:nvSpPr>
        <p:spPr>
          <a:xfrm>
            <a:off x="182880" y="590760"/>
            <a:ext cx="10325520" cy="332253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800" b="0" strike="noStrike" spc="-1" dirty="0">
                <a:solidFill>
                  <a:srgbClr val="4F81BD"/>
                </a:solidFill>
                <a:latin typeface="Calibri"/>
                <a:ea typeface="DejaVu Sans"/>
              </a:rPr>
              <a:t>Thrombotic Thrombocytopenic </a:t>
            </a:r>
            <a:r>
              <a:rPr lang="en-US" sz="2800" b="0" strike="noStrike" spc="-1" dirty="0" err="1">
                <a:solidFill>
                  <a:srgbClr val="4F81BD"/>
                </a:solidFill>
                <a:latin typeface="Calibri"/>
                <a:ea typeface="DejaVu Sans"/>
              </a:rPr>
              <a:t>Purpura</a:t>
            </a:r>
            <a:r>
              <a:rPr sz="2800" dirty="0"/>
              <a:t/>
            </a:r>
            <a:br>
              <a:rPr sz="2800" dirty="0"/>
            </a:br>
            <a:r>
              <a:rPr sz="2800" dirty="0"/>
              <a:t/>
            </a:r>
            <a:br>
              <a:rPr sz="28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 TTP is a rare disorder in which patients lack functional ADAMTS13, a protease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that cleaves von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Willebrand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factor (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vWF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), resulting in the build-up of        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ultralarge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vWF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multimers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in the blood. This build-up of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vWF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multimers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leads to  the formation of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microthrombi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that consume platelets, occlude small vessels,  and cause mechanical damage to RBCs (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microangiopathic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hemolytic anemia)  [MAHA]).</a:t>
            </a: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TTP is a life-threatening emergency that can involve any organ. It is highly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responsive to therapy , but leads to death if left untreated.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282" name="Rectangle 8"/>
          <p:cNvSpPr/>
          <p:nvPr/>
        </p:nvSpPr>
        <p:spPr>
          <a:xfrm>
            <a:off x="268920" y="4490640"/>
            <a:ext cx="972288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Clinical Features</a:t>
            </a:r>
            <a:endParaRPr lang="en-US" sz="28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Signs/symptoms of hemolytic anemia: fatigue, dyspnea, pallor, jaundice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Signs/symptoms of thrombocytopenia: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petechiae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purpura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 Acute renal failure—typically mild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 Fever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 Fluctuating, transient neurologic signs/symptoms—can range from confusion to hemiplegia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7"/>
          <p:cNvSpPr/>
          <p:nvPr/>
        </p:nvSpPr>
        <p:spPr>
          <a:xfrm>
            <a:off x="305640" y="590760"/>
            <a:ext cx="10067400" cy="53538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Diagnosis</a:t>
            </a:r>
            <a:endParaRPr lang="en-US" sz="28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Anemia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Thrombocytopenia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3. Elevated LDH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4. Decreased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haptoglobin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5. Elevated indirect bilirubin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6. Peripheral blood smear—reveals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schistocytes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sz="2200" dirty="0"/>
              <a:t/>
            </a:r>
            <a:br>
              <a:rPr sz="2200" dirty="0"/>
            </a:b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Treatment</a:t>
            </a:r>
            <a:endParaRPr lang="en-US" sz="28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Plasmapheresis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(large volume)—begin as soon as diagnosis is established, can be stopped once platelet count recovers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2. Corticosteroids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651240" y="401760"/>
            <a:ext cx="9293040" cy="2890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50" b="0" strike="noStrike" spc="-1">
                <a:solidFill>
                  <a:srgbClr val="FF0000"/>
                </a:solidFill>
                <a:latin typeface="Comic Sans MS"/>
              </a:rPr>
              <a:t> HEMOSTASIS &amp; BLEEDlNG  </a:t>
            </a:r>
            <a:r>
              <a:rPr sz="5450"/>
              <a:t/>
            </a:r>
            <a:br>
              <a:rPr sz="5450"/>
            </a:br>
            <a:endParaRPr lang="en-US" sz="5450" b="0" strike="noStrike" spc="-1"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subTitle"/>
          </p:nvPr>
        </p:nvSpPr>
        <p:spPr>
          <a:xfrm>
            <a:off x="699120" y="1999080"/>
            <a:ext cx="9293040" cy="486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959" b="0" strike="noStrike" spc="-1">
                <a:latin typeface="Arial"/>
              </a:rPr>
              <a:t>- Hemostasis means stopping of hemorrhage from injured blood vessels</a:t>
            </a:r>
          </a:p>
          <a:p>
            <a:pPr>
              <a:lnSpc>
                <a:spcPct val="100000"/>
              </a:lnSpc>
              <a:buNone/>
            </a:pPr>
            <a:endParaRPr lang="en-US" sz="3959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3959" b="0" strike="noStrike" spc="-1">
                <a:latin typeface="Arial"/>
              </a:rPr>
              <a:t>- It needs:</a:t>
            </a:r>
          </a:p>
          <a:p>
            <a:pPr>
              <a:lnSpc>
                <a:spcPct val="100000"/>
              </a:lnSpc>
              <a:buNone/>
            </a:pPr>
            <a:r>
              <a:rPr lang="en-US" sz="3959" b="0" strike="noStrike" spc="-1">
                <a:latin typeface="Arial"/>
              </a:rPr>
              <a:t>I. Blood vessel wall</a:t>
            </a:r>
          </a:p>
          <a:p>
            <a:pPr>
              <a:lnSpc>
                <a:spcPct val="100000"/>
              </a:lnSpc>
              <a:buNone/>
            </a:pPr>
            <a:r>
              <a:rPr lang="en-US" sz="3959" b="0" strike="noStrike" spc="-1">
                <a:latin typeface="Arial"/>
              </a:rPr>
              <a:t>II. Platelets</a:t>
            </a:r>
          </a:p>
          <a:p>
            <a:pPr>
              <a:lnSpc>
                <a:spcPct val="100000"/>
              </a:lnSpc>
              <a:buNone/>
            </a:pPr>
            <a:r>
              <a:rPr lang="en-US" sz="3959" b="0" strike="noStrike" spc="-1">
                <a:latin typeface="Arial"/>
              </a:rPr>
              <a:t>III. Coagulation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9"/>
          <p:cNvSpPr/>
          <p:nvPr/>
        </p:nvSpPr>
        <p:spPr>
          <a:xfrm>
            <a:off x="268920" y="434880"/>
            <a:ext cx="980928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800" b="0" strike="noStrike" spc="-1">
                <a:solidFill>
                  <a:srgbClr val="4F81BD"/>
                </a:solidFill>
                <a:latin typeface="Calibri"/>
                <a:ea typeface="DejaVu Sans"/>
              </a:rPr>
              <a:t>Heparin-Induced Thrombocytopenia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sz="2200"/>
              <a:t/>
            </a:r>
            <a:br>
              <a:rPr sz="2200"/>
            </a:br>
            <a:r>
              <a:rPr lang="en-US" sz="22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285" name="Rectangle 12"/>
          <p:cNvSpPr/>
          <p:nvPr/>
        </p:nvSpPr>
        <p:spPr>
          <a:xfrm>
            <a:off x="354600" y="1370880"/>
            <a:ext cx="9637200" cy="38149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Heparin and platelet factor 4 (PF4) form a complex → production of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IgG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antibodies against the heparin/PF4 complex →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IgG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antibody-heparin/PF4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immunocomplex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binds on platelet surface → platelet activation and aggregation → consumption of platelets (thrombocytopenia) and arterial/venous thrombosis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Thrombocytopenia also occurs due to phagocytosis of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IgG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antibody-heparin/PF4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immunocomplex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-bound platelets by macrophages in the spleen, liver, and bone marrow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</p:txBody>
      </p:sp>
      <p:sp>
        <p:nvSpPr>
          <p:cNvPr id="286" name="Rectangle 13"/>
          <p:cNvSpPr/>
          <p:nvPr/>
        </p:nvSpPr>
        <p:spPr>
          <a:xfrm>
            <a:off x="354600" y="4958640"/>
            <a:ext cx="10153440" cy="110654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Clinical features of thrombocytopenia are uncommon because HIT rarely causes platelet counts to decrease below 20,000 platelets/mm. Main complication of HIT is venous thrombosis (e.g., DVT or PE)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Rectangle 10"/>
          <p:cNvSpPr/>
          <p:nvPr/>
        </p:nvSpPr>
        <p:spPr>
          <a:xfrm>
            <a:off x="527040" y="816480"/>
            <a:ext cx="963720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Diagnosis is confirmed with antiplatelet factor 4 antibody testing or serotonin  release assay.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sz="2200" dirty="0"/>
              <a:t/>
            </a:r>
            <a:br>
              <a:rPr sz="2200" dirty="0"/>
            </a:b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Treated by discontinuing heparin and initiating anticoagulation (e.g., thrombin inhibitor such as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lepirudin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argatroban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and </a:t>
            </a:r>
            <a:r>
              <a:rPr lang="en-US" sz="22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dabigatran</a:t>
            </a: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)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Avoid heparin in the future in any patient who has developed an episode of HIT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7368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400" b="1" strike="noStrike" spc="75">
                <a:solidFill>
                  <a:srgbClr val="000000"/>
                </a:solidFill>
                <a:latin typeface="Calibri Light"/>
              </a:rPr>
              <a:t>Q</a:t>
            </a:r>
            <a:r>
              <a:rPr lang="en-US" sz="4400" b="1" strike="noStrike" spc="-137">
                <a:solidFill>
                  <a:srgbClr val="000000"/>
                </a:solidFill>
                <a:latin typeface="Calibri Light"/>
              </a:rPr>
              <a:t>u</a:t>
            </a:r>
            <a:r>
              <a:rPr lang="en-US" sz="4400" b="1" strike="noStrike" spc="-211">
                <a:solidFill>
                  <a:srgbClr val="000000"/>
                </a:solidFill>
                <a:latin typeface="Calibri Light"/>
              </a:rPr>
              <a:t>a</a:t>
            </a:r>
            <a:r>
              <a:rPr lang="en-US" sz="4400" b="1" strike="noStrike" spc="-250">
                <a:solidFill>
                  <a:srgbClr val="000000"/>
                </a:solidFill>
                <a:latin typeface="Calibri Light"/>
              </a:rPr>
              <a:t>l</a:t>
            </a:r>
            <a:r>
              <a:rPr lang="en-US" sz="4400" b="1" strike="noStrike" spc="-216">
                <a:solidFill>
                  <a:srgbClr val="000000"/>
                </a:solidFill>
                <a:latin typeface="Calibri Light"/>
              </a:rPr>
              <a:t>i</a:t>
            </a:r>
            <a:r>
              <a:rPr lang="en-US" sz="4400" b="1" strike="noStrike" spc="-137">
                <a:solidFill>
                  <a:srgbClr val="000000"/>
                </a:solidFill>
                <a:latin typeface="Calibri Light"/>
              </a:rPr>
              <a:t>t</a:t>
            </a:r>
            <a:r>
              <a:rPr lang="en-US" sz="4400" b="1" strike="noStrike" spc="-165">
                <a:solidFill>
                  <a:srgbClr val="000000"/>
                </a:solidFill>
                <a:latin typeface="Calibri Light"/>
              </a:rPr>
              <a:t>y</a:t>
            </a:r>
            <a:r>
              <a:rPr lang="en-US" sz="4400" b="1" strike="noStrike" spc="-282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4400" b="1" strike="noStrike" spc="165">
                <a:solidFill>
                  <a:srgbClr val="000000"/>
                </a:solidFill>
                <a:latin typeface="Calibri Light"/>
              </a:rPr>
              <a:t>D</a:t>
            </a:r>
            <a:r>
              <a:rPr lang="en-US" sz="4400" b="1" strike="noStrike" spc="-216">
                <a:solidFill>
                  <a:srgbClr val="000000"/>
                </a:solidFill>
                <a:latin typeface="Calibri Light"/>
              </a:rPr>
              <a:t>i</a:t>
            </a:r>
            <a:r>
              <a:rPr lang="en-US" sz="4400" b="1" strike="noStrike" spc="49">
                <a:solidFill>
                  <a:srgbClr val="000000"/>
                </a:solidFill>
                <a:latin typeface="Calibri Light"/>
              </a:rPr>
              <a:t>s</a:t>
            </a:r>
            <a:r>
              <a:rPr lang="en-US" sz="4400" b="1" strike="noStrike" spc="-111">
                <a:solidFill>
                  <a:srgbClr val="000000"/>
                </a:solidFill>
                <a:latin typeface="Calibri Light"/>
              </a:rPr>
              <a:t>o</a:t>
            </a:r>
            <a:r>
              <a:rPr lang="en-US" sz="4400" b="1" strike="noStrike" spc="-182">
                <a:solidFill>
                  <a:srgbClr val="000000"/>
                </a:solidFill>
                <a:latin typeface="Calibri Light"/>
              </a:rPr>
              <a:t>r</a:t>
            </a:r>
            <a:r>
              <a:rPr lang="en-US" sz="4400" b="1" strike="noStrike" spc="-165">
                <a:solidFill>
                  <a:srgbClr val="000000"/>
                </a:solidFill>
                <a:latin typeface="Calibri Light"/>
              </a:rPr>
              <a:t>d</a:t>
            </a:r>
            <a:r>
              <a:rPr lang="en-US" sz="4400" b="1" strike="noStrike" spc="-301">
                <a:solidFill>
                  <a:srgbClr val="000000"/>
                </a:solidFill>
                <a:latin typeface="Calibri Light"/>
              </a:rPr>
              <a:t>e</a:t>
            </a:r>
            <a:r>
              <a:rPr lang="en-US" sz="4400" b="1" strike="noStrike" spc="-106">
                <a:solidFill>
                  <a:srgbClr val="000000"/>
                </a:solidFill>
                <a:latin typeface="Calibri Light"/>
              </a:rPr>
              <a:t>r</a:t>
            </a:r>
            <a:r>
              <a:rPr lang="en-US" sz="4400" b="1" strike="noStrike" spc="49">
                <a:solidFill>
                  <a:srgbClr val="000000"/>
                </a:solidFill>
                <a:latin typeface="Calibri Light"/>
              </a:rPr>
              <a:t>s (</a:t>
            </a:r>
            <a:r>
              <a:rPr lang="en-US" sz="3600" b="1" strike="noStrike" spc="-177">
                <a:solidFill>
                  <a:srgbClr val="000000"/>
                </a:solidFill>
                <a:latin typeface="Calibri Light"/>
              </a:rPr>
              <a:t>Platelet dysfunction</a:t>
            </a:r>
            <a:r>
              <a:rPr lang="en-US" sz="4400" b="1" strike="noStrike" spc="-177">
                <a:solidFill>
                  <a:srgbClr val="000000"/>
                </a:solidFill>
                <a:latin typeface="Calibri Light"/>
              </a:rPr>
              <a:t>):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/>
          </p:nvPr>
        </p:nvSpPr>
        <p:spPr>
          <a:xfrm>
            <a:off x="373680" y="2144160"/>
            <a:ext cx="8905680" cy="445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8000"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:Platelet dysfunction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In,</a:t>
            </a:r>
            <a:r>
              <a:rPr lang="en-US" sz="3600" b="1" strike="noStrike" spc="-177" dirty="0">
                <a:solidFill>
                  <a:srgbClr val="000000"/>
                </a:solidFill>
                <a:latin typeface="Calibri Light"/>
              </a:rPr>
              <a:t> </a:t>
            </a:r>
            <a:r>
              <a:rPr lang="en-US" sz="3200" b="1" strike="noStrike" spc="-177" dirty="0">
                <a:solidFill>
                  <a:srgbClr val="FF0000"/>
                </a:solidFill>
                <a:latin typeface="Calibri Light"/>
              </a:rPr>
              <a:t>Platelet dysfunction </a:t>
            </a:r>
            <a:r>
              <a:rPr lang="en-US" sz="2400" b="1" strike="noStrike" spc="-1" dirty="0">
                <a:solidFill>
                  <a:srgbClr val="FF0000"/>
                </a:solidFill>
                <a:latin typeface="Open Sans"/>
              </a:rPr>
              <a:t> </a:t>
            </a: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people have the correct number of platelets, but the platelets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Open Sans"/>
              </a:rPr>
              <a:t>do not </a:t>
            </a: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function normally.</a:t>
            </a:r>
            <a:r>
              <a:rPr lang="en-US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Open Sans"/>
              </a:rPr>
              <a:t> 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Platelet dysfunction may stem from an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Open Sans"/>
              </a:rPr>
              <a:t>intrinsic platelet </a:t>
            </a: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defect or from an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Open Sans"/>
              </a:rPr>
              <a:t>extrinsic factor </a:t>
            </a: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that alters the function of normal platelets. 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Dysfunction may be </a:t>
            </a:r>
            <a:r>
              <a:rPr lang="en-US" sz="2800" b="1" u="sng" strike="noStrike" spc="-1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Open Sans"/>
              </a:rPr>
              <a:t>hereditary</a:t>
            </a:r>
            <a:r>
              <a:rPr lang="en-US" sz="2800" b="1" strike="noStrike" spc="-1" dirty="0">
                <a:solidFill>
                  <a:srgbClr val="000000"/>
                </a:solidFill>
                <a:latin typeface="Open Sans"/>
              </a:rPr>
              <a:t> or </a:t>
            </a:r>
            <a:r>
              <a:rPr lang="en-US" sz="2800" b="1" u="sng" strike="noStrike" spc="-1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Open Sans"/>
              </a:rPr>
              <a:t>acquired</a:t>
            </a:r>
            <a:r>
              <a:rPr lang="en-US" sz="2800" b="1" u="sng" strike="noStrike" spc="-1" dirty="0">
                <a:solidFill>
                  <a:srgbClr val="000000"/>
                </a:solidFill>
                <a:highlight>
                  <a:srgbClr val="FFFF00"/>
                </a:highlight>
                <a:uFillTx/>
                <a:latin typeface="Open Sans"/>
              </a:rPr>
              <a:t>.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000000"/>
                </a:solidFill>
                <a:latin typeface="Open Sans"/>
              </a:rPr>
              <a:t> </a:t>
            </a: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/>
          </p:nvPr>
        </p:nvSpPr>
        <p:spPr>
          <a:xfrm>
            <a:off x="892440" y="2225520"/>
            <a:ext cx="8905680" cy="445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292" name="صورة 2"/>
          <p:cNvPicPr/>
          <p:nvPr/>
        </p:nvPicPr>
        <p:blipFill>
          <a:blip r:embed="rId2"/>
          <a:stretch/>
        </p:blipFill>
        <p:spPr>
          <a:xfrm>
            <a:off x="3399840" y="807480"/>
            <a:ext cx="3776040" cy="5706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708840" y="656892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57840" y="912960"/>
            <a:ext cx="8905680" cy="57344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Hereditary disorders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of platelet function consist of von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Willebrand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disease, the </a:t>
            </a:r>
            <a:r>
              <a:rPr lang="en-US" sz="3200" b="1" u="sng" strike="noStrike" spc="-1" dirty="0">
                <a:solidFill>
                  <a:srgbClr val="000000"/>
                </a:solidFill>
                <a:uFillTx/>
                <a:latin typeface="Calibri"/>
              </a:rPr>
              <a:t>most common hereditary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hemorrhagic disease, and hereditary </a:t>
            </a:r>
            <a:r>
              <a:rPr lang="en-US" sz="3200" b="1" u="sng" strike="noStrike" spc="-1" dirty="0">
                <a:solidFill>
                  <a:srgbClr val="FF0000"/>
                </a:solidFill>
                <a:uFillTx/>
                <a:latin typeface="Calibri"/>
              </a:rPr>
              <a:t>intrinsic platelet disorders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, which are much </a:t>
            </a:r>
            <a:r>
              <a:rPr lang="en-US" sz="3200" b="1" u="sng" strike="noStrike" spc="-1" dirty="0">
                <a:solidFill>
                  <a:srgbClr val="FF0000"/>
                </a:solidFill>
                <a:uFillTx/>
                <a:latin typeface="Calibri"/>
              </a:rPr>
              <a:t>less common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en-US" sz="32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Acquired disorders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of platelet dysfunction are commonly due </a:t>
            </a:r>
            <a:r>
              <a:rPr lang="en-US" sz="3200" b="1" u="sng" strike="noStrike" spc="-1" dirty="0">
                <a:solidFill>
                  <a:srgbClr val="000000"/>
                </a:solidFill>
                <a:uFillTx/>
                <a:latin typeface="Calibri"/>
              </a:rPr>
              <a:t>to diseases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(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eg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, renal failure) as well </a:t>
            </a:r>
            <a:r>
              <a:rPr lang="en-US" sz="3200" b="1" u="sng" strike="noStrike" spc="-1" dirty="0">
                <a:solidFill>
                  <a:srgbClr val="000000"/>
                </a:solidFill>
                <a:uFillTx/>
                <a:latin typeface="Calibri"/>
              </a:rPr>
              <a:t>as to aspirin and other drugs.</a:t>
            </a:r>
            <a:endParaRPr lang="en-US" sz="32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---The most common acquired disorders are </a:t>
            </a:r>
            <a:r>
              <a:rPr lang="en-US" sz="1800" b="1" strike="noStrike" spc="-1" dirty="0">
                <a:solidFill>
                  <a:srgbClr val="FF0000"/>
                </a:solidFill>
                <a:latin typeface="Calibri"/>
              </a:rPr>
              <a:t>iatrogenic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, resulting from the use of aspirin,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clopidogrel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ticagrelor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dipyridamole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and the glycoprotein 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IIb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/</a:t>
            </a:r>
            <a:r>
              <a:rPr lang="en-US" sz="1800" b="1" strike="noStrike" spc="-1" dirty="0" err="1">
                <a:solidFill>
                  <a:srgbClr val="000000"/>
                </a:solidFill>
                <a:latin typeface="Calibri"/>
              </a:rPr>
              <a:t>IIIa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 inhibitors to prevent arterial thrombosis.</a:t>
            </a:r>
            <a:endParaRPr lang="en-US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181080" y="106920"/>
            <a:ext cx="9221040" cy="146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Bernard-soulier syndrome (</a:t>
            </a:r>
            <a:r>
              <a:rPr lang="en-US" sz="2800" b="1" strike="noStrike" spc="-1">
                <a:solidFill>
                  <a:srgbClr val="FF0000"/>
                </a:solidFill>
                <a:latin typeface="Calibri Light"/>
              </a:rPr>
              <a:t>Adhesion disorder</a:t>
            </a:r>
            <a:r>
              <a:rPr lang="en-US" sz="4000" b="1" strike="noStrike" spc="-1">
                <a:solidFill>
                  <a:srgbClr val="000000"/>
                </a:solidFill>
                <a:latin typeface="Calibri Light"/>
              </a:rPr>
              <a:t>):</a:t>
            </a:r>
            <a:endParaRPr lang="en-US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/>
          </p:nvPr>
        </p:nvSpPr>
        <p:spPr>
          <a:xfrm>
            <a:off x="127440" y="1430280"/>
            <a:ext cx="9221040" cy="5715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Disorder of platelet adhesion (to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subendothelium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) due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to deficiency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of </a:t>
            </a: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Calibri"/>
              </a:rPr>
              <a:t>platelet glycoprotein </a:t>
            </a:r>
            <a:r>
              <a:rPr lang="en-US" sz="2800" b="1" u="sng" strike="noStrike" spc="-1" dirty="0" err="1">
                <a:solidFill>
                  <a:srgbClr val="FF0000"/>
                </a:solidFill>
                <a:uFillTx/>
                <a:latin typeface="Calibri"/>
              </a:rPr>
              <a:t>GPIb</a:t>
            </a: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Calibri"/>
              </a:rPr>
              <a:t>-IX-V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--- Autosomal recessive disease ---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Clinical feature :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( epistaxis ,bruising , gingival bleeding ,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petechiae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purpura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ecchymoses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)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97" name="صورة 10"/>
          <p:cNvPicPr/>
          <p:nvPr/>
        </p:nvPicPr>
        <p:blipFill>
          <a:blip r:embed="rId2"/>
          <a:stretch/>
        </p:blipFill>
        <p:spPr>
          <a:xfrm>
            <a:off x="6028920" y="3979800"/>
            <a:ext cx="2631240" cy="2128680"/>
          </a:xfrm>
          <a:prstGeom prst="rect">
            <a:avLst/>
          </a:prstGeom>
          <a:ln w="0">
            <a:noFill/>
          </a:ln>
        </p:spPr>
      </p:pic>
      <p:pic>
        <p:nvPicPr>
          <p:cNvPr id="298" name="صورة 12"/>
          <p:cNvPicPr/>
          <p:nvPr/>
        </p:nvPicPr>
        <p:blipFill>
          <a:blip r:embed="rId3"/>
          <a:stretch/>
        </p:blipFill>
        <p:spPr>
          <a:xfrm>
            <a:off x="6273000" y="6166080"/>
            <a:ext cx="2004840" cy="367200"/>
          </a:xfrm>
          <a:prstGeom prst="rect">
            <a:avLst/>
          </a:prstGeom>
          <a:ln w="0">
            <a:noFill/>
          </a:ln>
        </p:spPr>
      </p:pic>
      <p:pic>
        <p:nvPicPr>
          <p:cNvPr id="299" name="صورة 13"/>
          <p:cNvPicPr/>
          <p:nvPr/>
        </p:nvPicPr>
        <p:blipFill>
          <a:blip r:embed="rId4"/>
          <a:stretch/>
        </p:blipFill>
        <p:spPr>
          <a:xfrm>
            <a:off x="5830200" y="6653880"/>
            <a:ext cx="4360320" cy="545760"/>
          </a:xfrm>
          <a:prstGeom prst="rect">
            <a:avLst/>
          </a:prstGeom>
          <a:ln w="0">
            <a:noFill/>
          </a:ln>
        </p:spPr>
      </p:pic>
      <p:pic>
        <p:nvPicPr>
          <p:cNvPr id="300" name="صورة 14"/>
          <p:cNvPicPr/>
          <p:nvPr/>
        </p:nvPicPr>
        <p:blipFill>
          <a:blip r:embed="rId5"/>
          <a:stretch/>
        </p:blipFill>
        <p:spPr>
          <a:xfrm>
            <a:off x="421920" y="6732720"/>
            <a:ext cx="1673280" cy="826200"/>
          </a:xfrm>
          <a:prstGeom prst="rect">
            <a:avLst/>
          </a:prstGeom>
          <a:ln w="0">
            <a:noFill/>
          </a:ln>
        </p:spPr>
      </p:pic>
      <p:pic>
        <p:nvPicPr>
          <p:cNvPr id="301" name="صورة 15"/>
          <p:cNvPicPr/>
          <p:nvPr/>
        </p:nvPicPr>
        <p:blipFill>
          <a:blip r:embed="rId6"/>
          <a:stretch/>
        </p:blipFill>
        <p:spPr>
          <a:xfrm>
            <a:off x="262080" y="4240080"/>
            <a:ext cx="1777680" cy="2563560"/>
          </a:xfrm>
          <a:prstGeom prst="rect">
            <a:avLst/>
          </a:prstGeom>
          <a:ln w="0">
            <a:noFill/>
          </a:ln>
        </p:spPr>
      </p:pic>
      <p:pic>
        <p:nvPicPr>
          <p:cNvPr id="302" name="صورة 16"/>
          <p:cNvPicPr/>
          <p:nvPr/>
        </p:nvPicPr>
        <p:blipFill>
          <a:blip r:embed="rId7"/>
          <a:stretch/>
        </p:blipFill>
        <p:spPr>
          <a:xfrm>
            <a:off x="2373480" y="4128120"/>
            <a:ext cx="3056760" cy="2803320"/>
          </a:xfrm>
          <a:prstGeom prst="rect">
            <a:avLst/>
          </a:prstGeom>
          <a:ln w="0">
            <a:noFill/>
          </a:ln>
        </p:spPr>
      </p:pic>
      <p:pic>
        <p:nvPicPr>
          <p:cNvPr id="303" name="صورة 17"/>
          <p:cNvPicPr/>
          <p:nvPr/>
        </p:nvPicPr>
        <p:blipFill>
          <a:blip r:embed="rId8"/>
          <a:stretch/>
        </p:blipFill>
        <p:spPr>
          <a:xfrm>
            <a:off x="8018640" y="106920"/>
            <a:ext cx="2545200" cy="1366920"/>
          </a:xfrm>
          <a:prstGeom prst="rect">
            <a:avLst/>
          </a:prstGeom>
          <a:ln w="0">
            <a:noFill/>
          </a:ln>
        </p:spPr>
      </p:pic>
      <p:pic>
        <p:nvPicPr>
          <p:cNvPr id="304" name="صورة 18"/>
          <p:cNvPicPr/>
          <p:nvPr/>
        </p:nvPicPr>
        <p:blipFill>
          <a:blip r:embed="rId9"/>
          <a:stretch/>
        </p:blipFill>
        <p:spPr>
          <a:xfrm>
            <a:off x="9033480" y="2105280"/>
            <a:ext cx="1477800" cy="1422360"/>
          </a:xfrm>
          <a:prstGeom prst="rect">
            <a:avLst/>
          </a:prstGeom>
          <a:ln w="0">
            <a:noFill/>
          </a:ln>
        </p:spPr>
      </p:pic>
      <p:pic>
        <p:nvPicPr>
          <p:cNvPr id="305" name="صورة 19"/>
          <p:cNvPicPr/>
          <p:nvPr/>
        </p:nvPicPr>
        <p:blipFill>
          <a:blip r:embed="rId10"/>
          <a:stretch/>
        </p:blipFill>
        <p:spPr>
          <a:xfrm>
            <a:off x="8875080" y="4401720"/>
            <a:ext cx="1662120" cy="1460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734760" y="402120"/>
            <a:ext cx="9221040" cy="146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400" b="1" strike="noStrike" spc="-1">
                <a:solidFill>
                  <a:srgbClr val="333333"/>
                </a:solidFill>
                <a:latin typeface="Merriweather"/>
              </a:rPr>
              <a:t>Diagnosis</a:t>
            </a:r>
            <a:r>
              <a:rPr sz="4400"/>
              <a:t/>
            </a:r>
            <a:br>
              <a:rPr sz="4400"/>
            </a:b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627480" y="1461240"/>
            <a:ext cx="9221040" cy="47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9500" lnSpcReduction="10000"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The diagnosis of </a:t>
            </a:r>
            <a:r>
              <a:rPr lang="en-US" sz="2800" b="1" strike="noStrike" spc="-1" dirty="0">
                <a:solidFill>
                  <a:srgbClr val="FF0000"/>
                </a:solidFill>
                <a:latin typeface="Lato"/>
              </a:rPr>
              <a:t>Bernard-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Lato"/>
              </a:rPr>
              <a:t>Soulier</a:t>
            </a:r>
            <a:r>
              <a:rPr lang="en-US" sz="2800" b="1" strike="noStrike" spc="-1" dirty="0">
                <a:solidFill>
                  <a:srgbClr val="FF0000"/>
                </a:solidFill>
                <a:latin typeface="Lato"/>
              </a:rPr>
              <a:t> syndrome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is made by a combination </a:t>
            </a:r>
            <a:r>
              <a:rPr lang="en-US" sz="2800" b="1" strike="noStrike" spc="-1" dirty="0">
                <a:solidFill>
                  <a:srgbClr val="FF0000"/>
                </a:solidFill>
                <a:latin typeface="Lato"/>
              </a:rPr>
              <a:t>of blood testing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to reveal whether platelets are at abnormally </a:t>
            </a:r>
            <a:r>
              <a:rPr lang="en-US" sz="2800" b="1" strike="noStrike" spc="-1" dirty="0">
                <a:solidFill>
                  <a:srgbClr val="FF0000"/>
                </a:solidFill>
                <a:latin typeface="Lato"/>
              </a:rPr>
              <a:t>low levels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(thrombocytopenia), microscopic examination to determine the presence </a:t>
            </a:r>
            <a:r>
              <a:rPr lang="en-US" sz="2800" b="1" strike="noStrike" spc="-1" dirty="0">
                <a:solidFill>
                  <a:srgbClr val="FF0000"/>
                </a:solidFill>
                <a:latin typeface="Lato"/>
              </a:rPr>
              <a:t>of abnormally large platelets and irregularly shaped platelets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, and </a:t>
            </a:r>
            <a:r>
              <a:rPr lang="en-US" sz="2800" b="1" u="sng" strike="noStrike" spc="-1" dirty="0">
                <a:solidFill>
                  <a:srgbClr val="333333"/>
                </a:solidFill>
                <a:uFillTx/>
                <a:latin typeface="Lato"/>
              </a:rPr>
              <a:t>a test called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 </a:t>
            </a:r>
            <a:r>
              <a:rPr lang="en-US" sz="2800" b="1" strike="noStrike" spc="-1" dirty="0">
                <a:solidFill>
                  <a:srgbClr val="333333"/>
                </a:solidFill>
                <a:highlight>
                  <a:srgbClr val="FFFF00"/>
                </a:highlight>
                <a:latin typeface="Lato"/>
              </a:rPr>
              <a:t>‘flow </a:t>
            </a:r>
            <a:r>
              <a:rPr lang="en-US" sz="2800" b="1" strike="noStrike" spc="-1" dirty="0" err="1">
                <a:solidFill>
                  <a:srgbClr val="333333"/>
                </a:solidFill>
                <a:highlight>
                  <a:srgbClr val="FFFF00"/>
                </a:highlight>
                <a:latin typeface="Lato"/>
              </a:rPr>
              <a:t>cytometry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, which is able to measure the level of expression of the missing protein ion the outside of platelets affected by Bernard-</a:t>
            </a:r>
            <a:r>
              <a:rPr lang="en-US" sz="2800" b="1" strike="noStrike" spc="-1" dirty="0" err="1">
                <a:solidFill>
                  <a:srgbClr val="333333"/>
                </a:solidFill>
                <a:latin typeface="Lato"/>
              </a:rPr>
              <a:t>Soulier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 syndrome.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In recent years, most families are offered </a:t>
            </a:r>
            <a:r>
              <a:rPr lang="en-US" sz="2800" b="1" strike="noStrike" spc="-1" dirty="0">
                <a:solidFill>
                  <a:srgbClr val="333333"/>
                </a:solidFill>
                <a:highlight>
                  <a:srgbClr val="FFFF00"/>
                </a:highlight>
                <a:latin typeface="Lato"/>
              </a:rPr>
              <a:t>molecular genetic testing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 to identify which gene carries the mutation.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/>
          </p:nvPr>
        </p:nvSpPr>
        <p:spPr>
          <a:xfrm>
            <a:off x="164520" y="202680"/>
            <a:ext cx="9221040" cy="636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FF0000"/>
                </a:solidFill>
                <a:highlight>
                  <a:srgbClr val="FFFF00"/>
                </a:highlight>
                <a:latin typeface="Calibri"/>
              </a:rPr>
              <a:t>Labs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: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Bleeding time is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prolonged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PT &amp; PTT (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normal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),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platelet count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normal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and might be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low**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Peripheral smear---- Giant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platelet</a:t>
            </a:r>
            <a:r>
              <a:rPr lang="en-US" sz="2400" b="1" strike="noStrike" spc="-1" dirty="0" err="1">
                <a:solidFill>
                  <a:srgbClr val="000000"/>
                </a:solidFill>
                <a:latin typeface="Calibri"/>
              </a:rPr>
              <a:t>S</a:t>
            </a: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Ristocetin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platelet test.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1" strike="noStrike" spc="-1" dirty="0">
                <a:solidFill>
                  <a:srgbClr val="000000"/>
                </a:solidFill>
                <a:latin typeface="Calibri"/>
              </a:rPr>
              <a:t>---</a:t>
            </a:r>
            <a:r>
              <a:rPr lang="en-US" sz="1800" b="1" strike="noStrike" spc="-1" dirty="0">
                <a:solidFill>
                  <a:srgbClr val="000000"/>
                </a:solidFill>
                <a:latin typeface="Calibri"/>
              </a:rPr>
              <a:t>Abnormal</a:t>
            </a:r>
            <a:r>
              <a:rPr lang="en-US" sz="16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600" b="1" strike="noStrike" spc="-1" dirty="0" err="1">
                <a:solidFill>
                  <a:srgbClr val="000000"/>
                </a:solidFill>
                <a:latin typeface="Calibri"/>
              </a:rPr>
              <a:t>ristocetin</a:t>
            </a:r>
            <a:r>
              <a:rPr lang="en-US" sz="1600" b="1" strike="noStrike" spc="-1" dirty="0">
                <a:solidFill>
                  <a:srgbClr val="000000"/>
                </a:solidFill>
                <a:latin typeface="Calibri"/>
              </a:rPr>
              <a:t> cofactor assay---</a:t>
            </a:r>
            <a:endParaRPr lang="en-US" sz="16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Treatment :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supportive (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avoid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antiplatelet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) , platelet transfusion if 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necessary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9" name="صورة 3"/>
          <p:cNvPicPr/>
          <p:nvPr/>
        </p:nvPicPr>
        <p:blipFill>
          <a:blip r:embed="rId2"/>
          <a:stretch/>
        </p:blipFill>
        <p:spPr>
          <a:xfrm>
            <a:off x="7162013" y="1907629"/>
            <a:ext cx="3529800" cy="1876110"/>
          </a:xfrm>
          <a:prstGeom prst="rect">
            <a:avLst/>
          </a:prstGeom>
          <a:ln w="0">
            <a:noFill/>
          </a:ln>
        </p:spPr>
      </p:pic>
      <p:pic>
        <p:nvPicPr>
          <p:cNvPr id="310" name="صورة 6"/>
          <p:cNvPicPr/>
          <p:nvPr/>
        </p:nvPicPr>
        <p:blipFill>
          <a:blip r:embed="rId3"/>
          <a:stretch/>
        </p:blipFill>
        <p:spPr>
          <a:xfrm>
            <a:off x="2711160" y="4993920"/>
            <a:ext cx="4353840" cy="1932480"/>
          </a:xfrm>
          <a:prstGeom prst="rect">
            <a:avLst/>
          </a:prstGeom>
          <a:ln w="0">
            <a:noFill/>
          </a:ln>
        </p:spPr>
      </p:pic>
      <p:sp>
        <p:nvSpPr>
          <p:cNvPr id="311" name="سهم: لأسفل 2"/>
          <p:cNvSpPr/>
          <p:nvPr/>
        </p:nvSpPr>
        <p:spPr>
          <a:xfrm flipH="1">
            <a:off x="5039640" y="4716720"/>
            <a:ext cx="333000" cy="43596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472C4"/>
          </a:solidFill>
          <a:ln>
            <a:solidFill>
              <a:srgbClr val="3254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2" name="صورة 7"/>
          <p:cNvPicPr/>
          <p:nvPr/>
        </p:nvPicPr>
        <p:blipFill>
          <a:blip r:embed="rId4"/>
          <a:stretch/>
        </p:blipFill>
        <p:spPr>
          <a:xfrm>
            <a:off x="2045160" y="7045200"/>
            <a:ext cx="5989320" cy="282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47960" y="69840"/>
            <a:ext cx="9221040" cy="146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400" b="1" strike="noStrike" spc="-1">
                <a:solidFill>
                  <a:srgbClr val="000000"/>
                </a:solidFill>
                <a:latin typeface="Calibri Light"/>
              </a:rPr>
              <a:t>Glanzmann’s thrombasthenia(</a:t>
            </a:r>
            <a:r>
              <a:rPr lang="en-US" sz="3200" b="1" strike="noStrike" spc="-1">
                <a:solidFill>
                  <a:srgbClr val="FF0000"/>
                </a:solidFill>
                <a:latin typeface="Calibri Light"/>
              </a:rPr>
              <a:t>Aggregation disorder</a:t>
            </a:r>
            <a:r>
              <a:rPr lang="en-US" sz="4400" b="1" strike="noStrike" spc="-1">
                <a:solidFill>
                  <a:srgbClr val="000000"/>
                </a:solidFill>
                <a:latin typeface="Calibri Light"/>
              </a:rPr>
              <a:t>):</a:t>
            </a: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246960" y="1530720"/>
            <a:ext cx="9221040" cy="5378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73000" lnSpcReduction="20000"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300" b="1" strike="noStrike" spc="-1" dirty="0">
                <a:solidFill>
                  <a:srgbClr val="000000"/>
                </a:solidFill>
                <a:latin typeface="Calibri"/>
              </a:rPr>
              <a:t>Disorder </a:t>
            </a:r>
            <a:r>
              <a:rPr lang="en-US" sz="3300" b="1" u="sng" strike="noStrike" spc="-1" dirty="0">
                <a:solidFill>
                  <a:srgbClr val="000000"/>
                </a:solidFill>
                <a:uFillTx/>
                <a:latin typeface="Calibri"/>
              </a:rPr>
              <a:t>of platelet aggregation </a:t>
            </a:r>
            <a:r>
              <a:rPr lang="en-US" sz="3300" b="1" strike="noStrike" spc="-1" dirty="0">
                <a:solidFill>
                  <a:srgbClr val="000000"/>
                </a:solidFill>
                <a:latin typeface="Calibri"/>
              </a:rPr>
              <a:t>due to deficiency in platelet </a:t>
            </a: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300" b="1" strike="noStrike" spc="-1" dirty="0">
                <a:solidFill>
                  <a:srgbClr val="FF0000"/>
                </a:solidFill>
                <a:latin typeface="Calibri"/>
              </a:rPr>
              <a:t>glycoprotein </a:t>
            </a:r>
            <a:r>
              <a:rPr lang="en-US" sz="3300" b="1" strike="noStrike" spc="-1" dirty="0" err="1">
                <a:solidFill>
                  <a:srgbClr val="FF0000"/>
                </a:solidFill>
                <a:latin typeface="Calibri"/>
              </a:rPr>
              <a:t>GPIIb-IIIa</a:t>
            </a:r>
            <a:r>
              <a:rPr lang="en-US" sz="3300" b="1" strike="noStrike" spc="-1" dirty="0">
                <a:solidFill>
                  <a:srgbClr val="FF0000"/>
                </a:solidFill>
                <a:latin typeface="Calibri"/>
              </a:rPr>
              <a:t>.</a:t>
            </a:r>
            <a:endParaRPr lang="en-US" sz="33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These condition associated with a variable but often </a:t>
            </a:r>
            <a:r>
              <a:rPr lang="en-US" sz="3200" b="1" u="sng" strike="noStrike" spc="-1" dirty="0">
                <a:solidFill>
                  <a:srgbClr val="000000"/>
                </a:solidFill>
                <a:uFillTx/>
                <a:latin typeface="Calibri"/>
              </a:rPr>
              <a:t>severe bleeding disorder.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Clinical feature :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(menorrhagia ,bruising , gingival bleeding , epistaxis ,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petechiae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purpura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ecchymoses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, </a:t>
            </a: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etc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) 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u="sng" strike="noStrike" spc="-1" dirty="0">
                <a:solidFill>
                  <a:srgbClr val="FF0000"/>
                </a:solidFill>
                <a:highlight>
                  <a:srgbClr val="FFFF00"/>
                </a:highlight>
                <a:uFillTx/>
                <a:latin typeface="Calibri"/>
              </a:rPr>
              <a:t>Labs :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Bleeding time is </a:t>
            </a:r>
            <a:r>
              <a:rPr lang="en-US" sz="3200" b="1" strike="noStrike" spc="-1" dirty="0">
                <a:solidFill>
                  <a:srgbClr val="FF0000"/>
                </a:solidFill>
                <a:latin typeface="Calibri"/>
              </a:rPr>
              <a:t>prolonged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, PT &amp; PTT (</a:t>
            </a:r>
            <a:r>
              <a:rPr lang="en-US" sz="3200" b="1" strike="noStrike" spc="-1" dirty="0">
                <a:solidFill>
                  <a:srgbClr val="FF0000"/>
                </a:solidFill>
                <a:latin typeface="Calibri"/>
              </a:rPr>
              <a:t>normal 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) , platelet count </a:t>
            </a:r>
            <a:r>
              <a:rPr lang="en-US" sz="3200" b="1" strike="noStrike" spc="-1" dirty="0">
                <a:solidFill>
                  <a:srgbClr val="FF0000"/>
                </a:solidFill>
                <a:latin typeface="Calibri"/>
              </a:rPr>
              <a:t>normal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 err="1">
                <a:solidFill>
                  <a:srgbClr val="000000"/>
                </a:solidFill>
                <a:latin typeface="Calibri"/>
              </a:rPr>
              <a:t>Ristocetin</a:t>
            </a: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 platelet test.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3200" b="1" strike="noStrike" spc="-1" dirty="0">
                <a:solidFill>
                  <a:srgbClr val="000000"/>
                </a:solidFill>
                <a:latin typeface="Calibri"/>
              </a:rPr>
              <a:t>-- Abnormal results on platelet aggregation testing confirm the diagnosis.</a:t>
            </a: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32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734760" y="402120"/>
            <a:ext cx="9221040" cy="14608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400" b="1" strike="noStrike" spc="-1">
                <a:solidFill>
                  <a:srgbClr val="333333"/>
                </a:solidFill>
                <a:latin typeface="Merriweather"/>
              </a:rPr>
              <a:t>Diagnosis</a:t>
            </a:r>
            <a:r>
              <a:rPr sz="4400"/>
              <a:t/>
            </a:r>
            <a:br>
              <a:rPr sz="4400"/>
            </a:br>
            <a:endParaRPr lang="en-US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734760" y="2012040"/>
            <a:ext cx="9221040" cy="47962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The best way to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diagnose GT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in its entirety is through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mutation analysis.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Light transmission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Calibri"/>
              </a:rPr>
              <a:t>aggregometry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(LTA) is widely accepted as the gold standard diagnostic tool for </a:t>
            </a:r>
            <a:r>
              <a:rPr lang="en-US" sz="2800" b="1" u="sng" strike="noStrike" spc="-1" dirty="0">
                <a:solidFill>
                  <a:srgbClr val="000000"/>
                </a:solidFill>
                <a:uFillTx/>
                <a:latin typeface="Calibri"/>
              </a:rPr>
              <a:t>assessing platelet function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-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flow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Calibri"/>
              </a:rPr>
              <a:t>cytometry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can be beneficial,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as GT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includes glycoprotein receptor deficiency and/or dysfunction.</a:t>
            </a: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Rectangle 249"/>
          <p:cNvSpPr/>
          <p:nvPr/>
        </p:nvSpPr>
        <p:spPr>
          <a:xfrm>
            <a:off x="387720" y="356760"/>
            <a:ext cx="10303920" cy="7126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l">
              <a:lnSpc>
                <a:spcPct val="100000"/>
              </a:lnSpc>
              <a:buNone/>
            </a:pPr>
            <a:r>
              <a:rPr lang="en-US" sz="3000" b="1" strike="noStrike" spc="-1" dirty="0">
                <a:latin typeface="Comic Sans MS"/>
              </a:rPr>
              <a:t> Platelets disorders :</a:t>
            </a:r>
            <a:endParaRPr lang="en-US" sz="3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latin typeface="Arial"/>
              </a:rPr>
              <a:t>due to defects in either platelet number or platelet function.</a:t>
            </a:r>
          </a:p>
          <a:p>
            <a:pPr algn="l">
              <a:lnSpc>
                <a:spcPct val="100000"/>
              </a:lnSpc>
              <a:buNone/>
            </a:pP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1" strike="noStrike" spc="-1" dirty="0">
                <a:solidFill>
                  <a:srgbClr val="FF0000"/>
                </a:solidFill>
                <a:latin typeface="Arial"/>
              </a:rPr>
              <a:t>a) Platelet number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400" b="0" strike="noStrike" spc="-1" dirty="0">
                <a:latin typeface="Arial"/>
              </a:rPr>
              <a:t>  </a:t>
            </a:r>
            <a:r>
              <a:rPr lang="en-US" sz="2400" b="1" strike="noStrike" spc="-1" dirty="0">
                <a:latin typeface="Arial"/>
              </a:rPr>
              <a:t>      ***  (Thrombocytosis ) :   &gt; 450,000/</a:t>
            </a:r>
            <a:r>
              <a:rPr lang="en-US" sz="2400" b="1" strike="noStrike" spc="-1" dirty="0" err="1">
                <a:latin typeface="Arial"/>
              </a:rPr>
              <a:t>cmm</a:t>
            </a:r>
            <a:endParaRPr lang="en-US" sz="24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30" b="0" strike="noStrike" spc="-1" dirty="0">
                <a:solidFill>
                  <a:srgbClr val="FF0000"/>
                </a:solidFill>
                <a:latin typeface="Arial"/>
              </a:rPr>
              <a:t>                    </a:t>
            </a:r>
            <a:r>
              <a:rPr lang="en-US" sz="2230" b="0" strike="noStrike" spc="-1" dirty="0">
                <a:solidFill>
                  <a:srgbClr val="2A6099"/>
                </a:solidFill>
                <a:latin typeface="Arial"/>
              </a:rPr>
              <a:t>*** Essential </a:t>
            </a:r>
            <a:r>
              <a:rPr lang="en-US" sz="2230" b="0" strike="noStrike" spc="-1" dirty="0" err="1">
                <a:solidFill>
                  <a:srgbClr val="2A6099"/>
                </a:solidFill>
                <a:latin typeface="Arial"/>
              </a:rPr>
              <a:t>thrombocythemia</a:t>
            </a:r>
            <a:endParaRPr lang="en-US" sz="223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3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30" b="0" strike="noStrike" spc="-1" dirty="0">
                <a:solidFill>
                  <a:srgbClr val="2A6099"/>
                </a:solidFill>
                <a:latin typeface="Arial"/>
              </a:rPr>
              <a:t>                    *** secondary (reactive) thrombocytosis </a:t>
            </a:r>
            <a:endParaRPr lang="en-US" sz="223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23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400" b="1" strike="noStrike" spc="-1" dirty="0">
                <a:latin typeface="Arial"/>
              </a:rPr>
              <a:t>       ***  ( Thrombocytopenia) : &lt; 150,000/</a:t>
            </a:r>
            <a:r>
              <a:rPr lang="en-US" sz="2400" b="1" strike="noStrike" spc="-1" dirty="0" err="1">
                <a:latin typeface="Arial"/>
              </a:rPr>
              <a:t>cmm</a:t>
            </a:r>
            <a:endParaRPr lang="en-US" sz="24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FF0000"/>
                </a:solidFill>
                <a:latin typeface="Arial"/>
              </a:rPr>
              <a:t>        </a:t>
            </a:r>
            <a:r>
              <a:rPr sz="2000" dirty="0"/>
              <a:t/>
            </a:r>
            <a:br>
              <a:rPr sz="2000" dirty="0"/>
            </a:br>
            <a:r>
              <a:rPr lang="en-US" sz="2000" b="0" strike="noStrike" spc="-1" dirty="0">
                <a:solidFill>
                  <a:srgbClr val="FF0000"/>
                </a:solidFill>
                <a:latin typeface="Arial"/>
              </a:rPr>
              <a:t>                        </a:t>
            </a:r>
            <a:r>
              <a:rPr lang="en-US" sz="2000" b="0" strike="noStrike" spc="-1" dirty="0">
                <a:solidFill>
                  <a:srgbClr val="2A6099"/>
                </a:solidFill>
                <a:latin typeface="Arial"/>
              </a:rPr>
              <a:t>*** Idiopathic ( Immune ) thrombocytopenic </a:t>
            </a:r>
            <a:r>
              <a:rPr lang="en-US" sz="2000" b="0" strike="noStrike" spc="-1" dirty="0" err="1">
                <a:solidFill>
                  <a:srgbClr val="2A6099"/>
                </a:solidFill>
                <a:latin typeface="Arial"/>
              </a:rPr>
              <a:t>purpura</a:t>
            </a:r>
            <a:r>
              <a:rPr lang="en-US" sz="2000" b="0" strike="noStrike" spc="-1" dirty="0">
                <a:solidFill>
                  <a:srgbClr val="2A6099"/>
                </a:solidFill>
                <a:latin typeface="Arial"/>
              </a:rPr>
              <a:t> : ( ITP )</a:t>
            </a:r>
            <a:endParaRPr lang="en-US" sz="2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2A6099"/>
                </a:solidFill>
                <a:latin typeface="Arial"/>
              </a:rPr>
              <a:t>                      </a:t>
            </a:r>
            <a:endParaRPr lang="en-US" sz="2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000" b="0" strike="noStrike" spc="-1" dirty="0">
                <a:solidFill>
                  <a:srgbClr val="2A6099"/>
                </a:solidFill>
                <a:latin typeface="Arial"/>
              </a:rPr>
              <a:t>                        *** Thrombotic thrombocytopenic </a:t>
            </a:r>
            <a:r>
              <a:rPr lang="en-US" sz="2000" b="0" strike="noStrike" spc="-1" dirty="0" err="1">
                <a:solidFill>
                  <a:srgbClr val="2A6099"/>
                </a:solidFill>
                <a:latin typeface="Arial"/>
              </a:rPr>
              <a:t>purpura</a:t>
            </a:r>
            <a:r>
              <a:rPr lang="en-US" sz="2000" b="0" strike="noStrike" spc="-1" dirty="0">
                <a:solidFill>
                  <a:srgbClr val="2A6099"/>
                </a:solidFill>
                <a:latin typeface="Arial"/>
              </a:rPr>
              <a:t> ( TTP)</a:t>
            </a:r>
            <a:endParaRPr lang="en-US" sz="2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3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                      ***</a:t>
            </a:r>
            <a:r>
              <a:rPr lang="en-US" sz="2200" b="0" strike="noStrike" spc="-1" dirty="0">
                <a:solidFill>
                  <a:srgbClr val="2A6099"/>
                </a:solidFill>
                <a:latin typeface="Calibri"/>
                <a:ea typeface="Microsoft YaHei"/>
              </a:rPr>
              <a:t>Heparin-Induced Thrombocytopenia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endParaRPr lang="en-US" sz="20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4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b) Platelet function ( </a:t>
            </a:r>
            <a:r>
              <a:rPr lang="en-US" sz="2400" b="1" strike="noStrike" spc="-1" dirty="0" err="1">
                <a:solidFill>
                  <a:srgbClr val="FF0000"/>
                </a:solidFill>
                <a:latin typeface="Arial"/>
                <a:ea typeface="Microsoft YaHei"/>
              </a:rPr>
              <a:t>Thrombasthenia</a:t>
            </a:r>
            <a:r>
              <a:rPr lang="en-US" sz="24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 ) : </a:t>
            </a:r>
            <a:endParaRPr lang="en-US" sz="24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                     </a:t>
            </a:r>
            <a:r>
              <a:rPr lang="en-US" sz="220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***Bernard-</a:t>
            </a:r>
            <a:r>
              <a:rPr lang="en-US" sz="2200" b="0" strike="noStrike" spc="-1" dirty="0" err="1">
                <a:solidFill>
                  <a:srgbClr val="2A6099"/>
                </a:solidFill>
                <a:latin typeface="Arial"/>
                <a:ea typeface="Microsoft YaHei"/>
              </a:rPr>
              <a:t>soulier</a:t>
            </a:r>
            <a:r>
              <a:rPr lang="en-US" sz="220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 syndrome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2A6099"/>
                </a:solidFill>
                <a:latin typeface="Calibri Light"/>
                <a:ea typeface="Microsoft YaHei"/>
              </a:rPr>
              <a:t>                       </a:t>
            </a:r>
            <a:r>
              <a:rPr lang="en-US" sz="220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 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                     ***</a:t>
            </a:r>
            <a:r>
              <a:rPr lang="en-US" sz="2200" b="0" strike="noStrike" spc="-1" dirty="0" err="1">
                <a:solidFill>
                  <a:srgbClr val="2A6099"/>
                </a:solidFill>
                <a:latin typeface="Arial"/>
                <a:ea typeface="Microsoft YaHei"/>
              </a:rPr>
              <a:t>Glanzmann’s</a:t>
            </a:r>
            <a:r>
              <a:rPr lang="en-US" sz="2200" b="0" strike="noStrike" spc="-1" dirty="0">
                <a:solidFill>
                  <a:srgbClr val="2A6099"/>
                </a:solidFill>
                <a:latin typeface="Arial"/>
                <a:ea typeface="Microsoft YaHei"/>
              </a:rPr>
              <a:t> </a:t>
            </a:r>
            <a:r>
              <a:rPr lang="en-US" sz="2200" b="0" strike="noStrike" spc="-1" dirty="0" err="1">
                <a:solidFill>
                  <a:srgbClr val="2A6099"/>
                </a:solidFill>
                <a:latin typeface="Arial"/>
                <a:ea typeface="Microsoft YaHei"/>
              </a:rPr>
              <a:t>thrombasthenia</a:t>
            </a:r>
            <a:endParaRPr lang="en-US" sz="2200" b="0" strike="noStrike" spc="-1" dirty="0">
              <a:latin typeface="Arial"/>
            </a:endParaRPr>
          </a:p>
          <a:p>
            <a:pPr algn="l">
              <a:lnSpc>
                <a:spcPct val="100000"/>
              </a:lnSpc>
              <a:buNone/>
            </a:pPr>
            <a:r>
              <a:rPr lang="en-US" sz="2200" b="0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 </a:t>
            </a:r>
            <a:endParaRPr lang="en-US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rtl="1">
              <a:lnSpc>
                <a:spcPct val="90000"/>
              </a:lnSpc>
              <a:buNone/>
            </a:pPr>
            <a:r>
              <a:rPr lang="en-US" sz="4400" b="1" strike="noStrike" spc="-1">
                <a:solidFill>
                  <a:srgbClr val="000000"/>
                </a:solidFill>
                <a:latin typeface="Calibri Light"/>
              </a:rPr>
              <a:t>Management</a:t>
            </a:r>
            <a:endParaRPr lang="en-US" sz="4400" b="0" strike="noStrike" spc="-1"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892440" y="2225520"/>
            <a:ext cx="8905680" cy="445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These conditions are usually managed by local mechanical measures (supportive), but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Calibri"/>
              </a:rPr>
              <a:t>antifibrinolytics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such as </a:t>
            </a:r>
            <a:r>
              <a:rPr lang="en-US" sz="2800" b="1" u="sng" strike="noStrike" spc="-1" dirty="0" err="1">
                <a:solidFill>
                  <a:srgbClr val="FF0000"/>
                </a:solidFill>
                <a:uFillTx/>
                <a:latin typeface="Calibri"/>
              </a:rPr>
              <a:t>tranexamic</a:t>
            </a:r>
            <a:r>
              <a:rPr lang="en-US" sz="2800" b="1" u="sng" strike="noStrike" spc="-1" dirty="0">
                <a:solidFill>
                  <a:srgbClr val="FF0000"/>
                </a:solidFill>
                <a:uFillTx/>
                <a:latin typeface="Calibri"/>
              </a:rPr>
              <a:t> acid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, may be useful and, 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in severe bleeding.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-</a:t>
            </a:r>
            <a:r>
              <a:rPr lang="en-US" sz="2800" b="1" strike="noStrike" spc="-1" dirty="0">
                <a:solidFill>
                  <a:srgbClr val="000000"/>
                </a:solidFill>
                <a:highlight>
                  <a:srgbClr val="FFFF00"/>
                </a:highlight>
                <a:latin typeface="Calibri"/>
              </a:rPr>
              <a:t>platelet transfusion may be required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. 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Recombinant </a:t>
            </a:r>
            <a:r>
              <a:rPr lang="en-US" sz="2800" b="1" strike="noStrike" spc="-1" dirty="0" err="1">
                <a:solidFill>
                  <a:srgbClr val="FF0000"/>
                </a:solidFill>
                <a:latin typeface="Calibri"/>
              </a:rPr>
              <a:t>VIIa</a:t>
            </a:r>
            <a:r>
              <a:rPr lang="en-US" sz="28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is licensed for the treatment of resistant bleeding in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Glanzmann’s</a:t>
            </a:r>
            <a:r>
              <a:rPr lang="en-US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Calibri"/>
              </a:rPr>
              <a:t>thrombasthenia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5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788760" y="1852560"/>
            <a:ext cx="8905680" cy="5429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99500"/>
          </a:bodyPr>
          <a:lstStyle/>
          <a:p>
            <a:pPr marL="228600" indent="-228600" algn="l" rtl="1">
              <a:lnSpc>
                <a:spcPct val="90000"/>
              </a:lnSpc>
              <a:spcBef>
                <a:spcPts val="1001"/>
              </a:spcBef>
              <a:buClr>
                <a:srgbClr val="333333"/>
              </a:buClr>
              <a:buFont typeface="Arial"/>
              <a:buChar char="•"/>
            </a:pPr>
            <a:r>
              <a:rPr lang="en-US" sz="2800" b="1" strike="noStrike" spc="-1" dirty="0">
                <a:solidFill>
                  <a:srgbClr val="333333"/>
                </a:solidFill>
                <a:latin typeface="Merriweather"/>
              </a:rPr>
              <a:t>Affected Populations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1" strike="noStrike" spc="-1" dirty="0" err="1">
                <a:solidFill>
                  <a:srgbClr val="333333"/>
                </a:solidFill>
                <a:latin typeface="Lato"/>
              </a:rPr>
              <a:t>Glanzmann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 </a:t>
            </a:r>
            <a:r>
              <a:rPr lang="en-US" sz="2800" b="1" strike="noStrike" spc="-1" dirty="0" err="1">
                <a:solidFill>
                  <a:srgbClr val="333333"/>
                </a:solidFill>
                <a:latin typeface="Lato"/>
              </a:rPr>
              <a:t>thrombasthenia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 </a:t>
            </a:r>
            <a:r>
              <a:rPr lang="en-US" sz="2800" b="0" strike="noStrike" spc="-1" dirty="0">
                <a:solidFill>
                  <a:srgbClr val="FF0000"/>
                </a:solidFill>
                <a:latin typeface="Lato"/>
              </a:rPr>
              <a:t>is a rare disorder </a:t>
            </a: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that affects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males and females</a:t>
            </a: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 in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equal numbers</a:t>
            </a: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. 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The symptoms of this disease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are usually apparent </a:t>
            </a:r>
            <a:r>
              <a:rPr lang="en-US" sz="2800" b="1" u="sng" strike="noStrike" spc="-1" dirty="0">
                <a:solidFill>
                  <a:srgbClr val="333333"/>
                </a:solidFill>
                <a:uFillTx/>
                <a:latin typeface="Lato"/>
              </a:rPr>
              <a:t>at birth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(neonates) or during infancy.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 Approximately </a:t>
            </a:r>
            <a:r>
              <a:rPr lang="en-US" sz="2800" b="1" strike="noStrike" spc="-1" dirty="0">
                <a:solidFill>
                  <a:srgbClr val="333333"/>
                </a:solidFill>
                <a:latin typeface="Lato"/>
              </a:rPr>
              <a:t>500 cases have been reported</a:t>
            </a: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, but many cases have probably not been reported. 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800" b="0" strike="noStrike" spc="-1" dirty="0">
                <a:solidFill>
                  <a:srgbClr val="333333"/>
                </a:solidFill>
                <a:latin typeface="Lato"/>
              </a:rPr>
              <a:t>This condition occurs with greater frequency in populations in which intermarriage within a group (consanguinity) is more prevalent such as in some regions of the Middle East, India, and France.</a:t>
            </a:r>
            <a:endParaRPr lang="en-US" sz="2800" b="0" strike="noStrike" spc="-1" dirty="0">
              <a:latin typeface="Arial"/>
            </a:endParaRPr>
          </a:p>
          <a:p>
            <a:pPr algn="l" rtl="1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en-US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892440" y="730440"/>
            <a:ext cx="8905680" cy="13561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buNone/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892440" y="2225520"/>
            <a:ext cx="8905680" cy="44535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pic>
        <p:nvPicPr>
          <p:cNvPr id="323" name="صورة 4"/>
          <p:cNvPicPr/>
          <p:nvPr/>
        </p:nvPicPr>
        <p:blipFill>
          <a:blip r:embed="rId2"/>
          <a:stretch/>
        </p:blipFill>
        <p:spPr>
          <a:xfrm>
            <a:off x="1575360" y="356760"/>
            <a:ext cx="7381440" cy="3509280"/>
          </a:xfrm>
          <a:prstGeom prst="rect">
            <a:avLst/>
          </a:prstGeom>
          <a:ln w="0">
            <a:noFill/>
          </a:ln>
        </p:spPr>
      </p:pic>
      <p:pic>
        <p:nvPicPr>
          <p:cNvPr id="324" name="صورة 5"/>
          <p:cNvPicPr/>
          <p:nvPr/>
        </p:nvPicPr>
        <p:blipFill>
          <a:blip r:embed="rId3"/>
          <a:stretch/>
        </p:blipFill>
        <p:spPr>
          <a:xfrm>
            <a:off x="2405880" y="4141800"/>
            <a:ext cx="4857840" cy="295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99120" y="514800"/>
            <a:ext cx="9293040" cy="14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Comic Sans MS"/>
                <a:ea typeface="Calibri"/>
              </a:rPr>
              <a:t>Clinical features for bleeding tendency  </a:t>
            </a:r>
            <a:endParaRPr lang="en-US" sz="4000" b="0" strike="noStrike" spc="-1"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99120" y="1999080"/>
            <a:ext cx="9293040" cy="4070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5000" lnSpcReduction="20000"/>
          </a:bodyPr>
          <a:lstStyle/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** purpura 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** Easy bruising.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</a:rPr>
              <a:t>** Bleeding gums.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Heavy bleeding from small cuts or dental work.</a:t>
            </a:r>
            <a:endParaRPr lang="en-US" sz="2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Unexplained nosebleeds (epistaxis )</a:t>
            </a:r>
            <a:endParaRPr lang="en-US" sz="2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Heavy menstrual bleeding.</a:t>
            </a:r>
            <a:endParaRPr lang="en-US" sz="2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Excessive bleeding following surgery</a:t>
            </a:r>
            <a:endParaRPr lang="en-US" sz="2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Retinal hemorrhage</a:t>
            </a:r>
            <a:endParaRPr lang="en-US" sz="2200" b="0" strike="noStrike" spc="-1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200" b="0" strike="noStrike" spc="-1">
                <a:latin typeface="Arial"/>
                <a:ea typeface="Microsoft YaHei"/>
              </a:rPr>
              <a:t>** Intracranial hemorrhage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1752"/>
              </a:spcBef>
              <a:buNone/>
            </a:pP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Picture 252"/>
          <p:cNvPicPr/>
          <p:nvPr/>
        </p:nvPicPr>
        <p:blipFill>
          <a:blip r:embed="rId2"/>
          <a:stretch/>
        </p:blipFill>
        <p:spPr>
          <a:xfrm>
            <a:off x="182880" y="356760"/>
            <a:ext cx="2333160" cy="2790360"/>
          </a:xfrm>
          <a:prstGeom prst="rect">
            <a:avLst/>
          </a:prstGeom>
          <a:ln w="0">
            <a:noFill/>
          </a:ln>
        </p:spPr>
      </p:pic>
      <p:pic>
        <p:nvPicPr>
          <p:cNvPr id="254" name="Picture 253"/>
          <p:cNvPicPr/>
          <p:nvPr/>
        </p:nvPicPr>
        <p:blipFill>
          <a:blip r:embed="rId3"/>
          <a:stretch/>
        </p:blipFill>
        <p:spPr>
          <a:xfrm>
            <a:off x="3383280" y="356760"/>
            <a:ext cx="2491920" cy="298404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254"/>
          <p:cNvPicPr/>
          <p:nvPr/>
        </p:nvPicPr>
        <p:blipFill>
          <a:blip r:embed="rId4"/>
          <a:stretch/>
        </p:blipFill>
        <p:spPr>
          <a:xfrm>
            <a:off x="6260760" y="337680"/>
            <a:ext cx="4248000" cy="36763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255"/>
          <p:cNvPicPr/>
          <p:nvPr/>
        </p:nvPicPr>
        <p:blipFill>
          <a:blip r:embed="rId5"/>
          <a:stretch/>
        </p:blipFill>
        <p:spPr>
          <a:xfrm>
            <a:off x="463320" y="4242960"/>
            <a:ext cx="4519800" cy="262836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256"/>
          <p:cNvPicPr/>
          <p:nvPr/>
        </p:nvPicPr>
        <p:blipFill>
          <a:blip r:embed="rId6"/>
          <a:stretch/>
        </p:blipFill>
        <p:spPr>
          <a:xfrm>
            <a:off x="6126480" y="4115160"/>
            <a:ext cx="3428640" cy="30992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Rectangle 257"/>
          <p:cNvSpPr/>
          <p:nvPr/>
        </p:nvSpPr>
        <p:spPr>
          <a:xfrm>
            <a:off x="2697480" y="356760"/>
            <a:ext cx="6857640" cy="1153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300" b="1" strike="noStrike" spc="-1">
                <a:latin typeface="Comic Sans MS"/>
              </a:rPr>
              <a:t>Essential thrombocythemia </a:t>
            </a:r>
            <a:endParaRPr lang="en-US" sz="3300" b="0" strike="noStrike" spc="-1">
              <a:latin typeface="Arial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411480" y="1271160"/>
            <a:ext cx="10058040" cy="280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2000" b="0" strike="noStrike" spc="-1">
                <a:latin typeface="Calibri"/>
              </a:rPr>
              <a:t>Essential thrombocythemia is a slowly progressive disease where the bone marrow produces too many platelets.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260" name="Picture 259"/>
          <p:cNvPicPr/>
          <p:nvPr/>
        </p:nvPicPr>
        <p:blipFill>
          <a:blip r:embed="rId2"/>
          <a:stretch/>
        </p:blipFill>
        <p:spPr>
          <a:xfrm>
            <a:off x="868680" y="2871360"/>
            <a:ext cx="8496720" cy="3841200"/>
          </a:xfrm>
          <a:prstGeom prst="rect">
            <a:avLst/>
          </a:prstGeom>
          <a:ln w="0">
            <a:noFill/>
          </a:ln>
        </p:spPr>
      </p:pic>
      <p:pic>
        <p:nvPicPr>
          <p:cNvPr id="261" name="Picture 260"/>
          <p:cNvPicPr/>
          <p:nvPr/>
        </p:nvPicPr>
        <p:blipFill>
          <a:blip r:embed="rId3"/>
          <a:stretch/>
        </p:blipFill>
        <p:spPr>
          <a:xfrm>
            <a:off x="7308360" y="5964840"/>
            <a:ext cx="2057040" cy="747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868680" y="327960"/>
            <a:ext cx="9293040" cy="117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50" b="1" strike="noStrike" spc="-1">
                <a:latin typeface="Comic Sans MS"/>
              </a:rPr>
              <a:t>Risk factors</a:t>
            </a:r>
            <a:endParaRPr lang="en-US" sz="5450" b="0" strike="noStrike" spc="-1">
              <a:latin typeface="Arial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391320" y="1271160"/>
            <a:ext cx="9600840" cy="528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Risk factors associated with ET include:</a:t>
            </a:r>
          </a:p>
          <a:p>
            <a:pPr>
              <a:lnSpc>
                <a:spcPct val="100000"/>
              </a:lnSpc>
              <a:buNone/>
            </a:pP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strike="noStrike" spc="-1">
                <a:latin typeface="Arial"/>
              </a:rPr>
              <a:t>Gender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</a:rPr>
              <a:t>Women are </a:t>
            </a:r>
            <a:r>
              <a:rPr lang="en-US" sz="2200" b="1" strike="noStrike" spc="-1">
                <a:solidFill>
                  <a:srgbClr val="FF0000"/>
                </a:solidFill>
                <a:latin typeface="Arial"/>
              </a:rPr>
              <a:t>1.5 times</a:t>
            </a:r>
            <a:r>
              <a:rPr lang="en-US" sz="2200" b="0" strike="noStrike" spc="-1">
                <a:latin typeface="Arial"/>
              </a:rPr>
              <a:t> more likely than men to develop essential thrombocythemia.</a:t>
            </a: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strike="noStrike" spc="-1">
                <a:latin typeface="Arial"/>
              </a:rPr>
              <a:t>Age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</a:rPr>
              <a:t>People older than</a:t>
            </a:r>
            <a:r>
              <a:rPr lang="en-US" sz="2200" b="1" strike="noStrike" spc="-1">
                <a:solidFill>
                  <a:srgbClr val="FF0000"/>
                </a:solidFill>
                <a:latin typeface="Arial"/>
              </a:rPr>
              <a:t> 60</a:t>
            </a:r>
            <a:r>
              <a:rPr lang="en-US" sz="2200" b="0" strike="noStrike" spc="-1">
                <a:latin typeface="Arial"/>
              </a:rPr>
              <a:t> are most likely to develop the condition</a:t>
            </a: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strike="noStrike" spc="-1">
                <a:latin typeface="Arial"/>
              </a:rPr>
              <a:t>JAK2 Mutation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</a:rPr>
              <a:t>Approximately </a:t>
            </a:r>
            <a:r>
              <a:rPr lang="en-US" sz="2200" b="1" strike="noStrike" spc="-1">
                <a:solidFill>
                  <a:srgbClr val="FF0000"/>
                </a:solidFill>
                <a:latin typeface="Arial"/>
              </a:rPr>
              <a:t>half</a:t>
            </a:r>
            <a:r>
              <a:rPr lang="en-US" sz="2200" b="0" strike="noStrike" spc="-1">
                <a:latin typeface="Arial"/>
              </a:rPr>
              <a:t> of all ET patients have a mutation of the JAK2 gene in their blood-forming cells. This mutation leads to hyperactive JAK (Janus kinase) signaling, causing the body to make the wrong number of blood cells. </a:t>
            </a: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1" strike="noStrike" spc="-1">
                <a:latin typeface="Arial"/>
              </a:rPr>
              <a:t>CALR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</a:rPr>
              <a:t>Nearly a </a:t>
            </a:r>
            <a:r>
              <a:rPr lang="en-US" sz="2200" b="1" strike="noStrike" spc="-1">
                <a:solidFill>
                  <a:srgbClr val="FF0000"/>
                </a:solidFill>
                <a:latin typeface="Arial"/>
              </a:rPr>
              <a:t>quarter</a:t>
            </a:r>
            <a:r>
              <a:rPr lang="en-US" sz="2200" b="0" strike="noStrike" spc="-1">
                <a:latin typeface="Arial"/>
              </a:rPr>
              <a:t> (23.5%) of those diagnosed with MF and ET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68680" y="128160"/>
            <a:ext cx="9293040" cy="1171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5450" b="0" strike="noStrike" spc="-1">
                <a:latin typeface="Comic Sans MS"/>
              </a:rPr>
              <a:t>Clinical picture</a:t>
            </a:r>
            <a:endParaRPr lang="en-US" sz="5450" b="0" strike="noStrike" spc="-1">
              <a:latin typeface="Arial"/>
            </a:endParaRPr>
          </a:p>
        </p:txBody>
      </p:sp>
      <p:sp>
        <p:nvSpPr>
          <p:cNvPr id="265" name="PlaceHolder 2"/>
          <p:cNvSpPr>
            <a:spLocks noGrp="1"/>
          </p:cNvSpPr>
          <p:nvPr>
            <p:ph/>
          </p:nvPr>
        </p:nvSpPr>
        <p:spPr>
          <a:xfrm>
            <a:off x="411480" y="1770480"/>
            <a:ext cx="9809640" cy="498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44500" lnSpcReduction="20000"/>
          </a:bodyPr>
          <a:lstStyle/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It may be asymptomatic &amp; diagnosed on routine blood count  (25%--33%)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Increased risk of thrombosis, resulting in: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   Stroke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   Transient ischemic attack (TIA)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   Heart attack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   Deep vein thrombosis or pulmonary emblous (blood clot in the lung)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      Blood clotting in unusual locations, such as the abdominal veins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Bleeding  tendency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Erythromelalgia : burning sensation felt in hands or feet that associated with skin erythema.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Headache ,  Fatigue  , Weakness</a:t>
            </a:r>
          </a:p>
          <a:p>
            <a:pPr marL="432000" indent="-324000">
              <a:lnSpc>
                <a:spcPct val="100000"/>
              </a:lnSpc>
              <a:spcBef>
                <a:spcPts val="175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959" b="0" strike="noStrike" spc="-1">
                <a:latin typeface="Arial"/>
              </a:rPr>
              <a:t>Mild splenomegaly (50%)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Rectangle 265"/>
          <p:cNvSpPr/>
          <p:nvPr/>
        </p:nvSpPr>
        <p:spPr>
          <a:xfrm>
            <a:off x="3840480" y="388440"/>
            <a:ext cx="5257440" cy="133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latin typeface="Arial"/>
              </a:rPr>
              <a:t> </a:t>
            </a:r>
            <a:r>
              <a:rPr lang="en-US" sz="3500" b="1" strike="noStrike" spc="-1">
                <a:latin typeface="Comic Sans MS"/>
              </a:rPr>
              <a:t>Investigations</a:t>
            </a:r>
            <a:r>
              <a:rPr lang="en-US" sz="1800" b="0" strike="noStrike" spc="-1">
                <a:latin typeface="Arial"/>
              </a:rPr>
              <a:t> :</a:t>
            </a:r>
          </a:p>
        </p:txBody>
      </p:sp>
      <p:sp>
        <p:nvSpPr>
          <p:cNvPr id="267" name="Rectangle 266"/>
          <p:cNvSpPr/>
          <p:nvPr/>
        </p:nvSpPr>
        <p:spPr>
          <a:xfrm>
            <a:off x="640080" y="1427760"/>
            <a:ext cx="9868680" cy="548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3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CBC</a:t>
            </a:r>
            <a:r>
              <a:rPr lang="en-US" sz="2200" b="0" strike="noStrike" spc="-1">
                <a:latin typeface="Arial"/>
                <a:ea typeface="Microsoft YaHei"/>
              </a:rPr>
              <a:t> : increase of platelets count</a:t>
            </a:r>
            <a:r>
              <a:rPr sz="2200"/>
              <a:t/>
            </a:r>
            <a:br>
              <a:rPr sz="2200"/>
            </a:br>
            <a:r>
              <a:rPr sz="2200"/>
              <a:t/>
            </a:r>
            <a:br>
              <a:rPr sz="2200"/>
            </a:b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3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Blood film</a:t>
            </a:r>
            <a:r>
              <a:rPr lang="en-US" sz="2200" b="0" strike="noStrike" spc="-1">
                <a:latin typeface="Arial"/>
                <a:ea typeface="Microsoft YaHei"/>
              </a:rPr>
              <a:t> : may show  ** increase of platelets number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  <a:ea typeface="Microsoft YaHei"/>
              </a:rPr>
              <a:t>                                             ** abnormal large platelets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3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Bone marrow biopsy</a:t>
            </a:r>
            <a:r>
              <a:rPr lang="en-US" sz="2200" b="0" strike="noStrike" spc="-1">
                <a:latin typeface="Arial"/>
                <a:ea typeface="Microsoft YaHei"/>
              </a:rPr>
              <a:t>: hypercellular with excessive megakaryocytes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3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3000" b="1" strike="noStrike" spc="-1">
                <a:solidFill>
                  <a:srgbClr val="FF0000"/>
                </a:solidFill>
                <a:latin typeface="Arial"/>
                <a:ea typeface="Microsoft YaHei"/>
              </a:rPr>
              <a:t>Bleeding time</a:t>
            </a:r>
            <a:r>
              <a:rPr lang="en-US" sz="2200" b="0" strike="noStrike" spc="-1">
                <a:latin typeface="Arial"/>
                <a:ea typeface="Microsoft YaHei"/>
              </a:rPr>
              <a:t> : may be prolonged </a:t>
            </a: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en-US" sz="2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en-US" sz="2200" b="0" strike="noStrike" spc="-1">
                <a:latin typeface="Arial"/>
                <a:ea typeface="Microsoft YaHei"/>
              </a:rPr>
              <a:t> </a:t>
            </a:r>
            <a:r>
              <a:rPr sz="2200"/>
              <a:t/>
            </a:r>
            <a:br>
              <a:rPr sz="2200"/>
            </a:br>
            <a:r>
              <a:rPr sz="2200"/>
              <a:t/>
            </a:r>
            <a:br>
              <a:rPr sz="2200"/>
            </a:br>
            <a:endParaRPr lang="en-US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1282</Words>
  <Application>Microsoft Office PowerPoint</Application>
  <PresentationFormat>Custom</PresentationFormat>
  <Paragraphs>224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Office Theme</vt:lpstr>
      <vt:lpstr>Office Theme</vt:lpstr>
      <vt:lpstr>Office Theme</vt:lpstr>
      <vt:lpstr>Office Theme</vt:lpstr>
      <vt:lpstr>Office Theme</vt:lpstr>
      <vt:lpstr>Office Theme</vt:lpstr>
      <vt:lpstr> Platelets    disorders </vt:lpstr>
      <vt:lpstr> HEMOSTASIS &amp; BLEEDlNG   </vt:lpstr>
      <vt:lpstr>PowerPoint Presentation</vt:lpstr>
      <vt:lpstr>Clinical features for bleeding tendency  </vt:lpstr>
      <vt:lpstr>PowerPoint Presentation</vt:lpstr>
      <vt:lpstr>PowerPoint Presentation</vt:lpstr>
      <vt:lpstr>Risk factors</vt:lpstr>
      <vt:lpstr>Clinical picture</vt:lpstr>
      <vt:lpstr>PowerPoint Presentation</vt:lpstr>
      <vt:lpstr>PowerPoint Presentation</vt:lpstr>
      <vt:lpstr>secondary (reactive) thrombocytosis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Quality Disorders (Platelet dysfunction):</vt:lpstr>
      <vt:lpstr>PowerPoint Presentation</vt:lpstr>
      <vt:lpstr>PowerPoint Presentation</vt:lpstr>
      <vt:lpstr>Bernard-soulier syndrome (Adhesion disorder):</vt:lpstr>
      <vt:lpstr>Diagnosis </vt:lpstr>
      <vt:lpstr>PowerPoint Presentation</vt:lpstr>
      <vt:lpstr>Glanzmann’s thrombasthenia(Aggregation disorder):</vt:lpstr>
      <vt:lpstr>Diagnosis </vt:lpstr>
      <vt:lpstr>Management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Platelets    disorders </dc:title>
  <dc:subject/>
  <dc:creator/>
  <dc:description/>
  <cp:lastModifiedBy>MCC</cp:lastModifiedBy>
  <cp:revision>9</cp:revision>
  <dcterms:created xsi:type="dcterms:W3CDTF">2022-10-04T16:42:50Z</dcterms:created>
  <dcterms:modified xsi:type="dcterms:W3CDTF">2022-10-05T06:01:21Z</dcterms:modified>
  <dc:language>en-US</dc:language>
</cp:coreProperties>
</file>