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0">
            <a:extLst>
              <a:ext uri="{FF2B5EF4-FFF2-40B4-BE49-F238E27FC236}">
                <a16:creationId xmlns:a16="http://schemas.microsoft.com/office/drawing/2014/main" id="{43FBC65B-7C2F-B54C-7A26-EA4B2EC2CCC5}"/>
              </a:ext>
            </a:extLst>
          </p:cNvPr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3" name="Freeform 35">
              <a:extLst>
                <a:ext uri="{FF2B5EF4-FFF2-40B4-BE49-F238E27FC236}">
                  <a16:creationId xmlns:a16="http://schemas.microsoft.com/office/drawing/2014/main" id="{BABAA8E4-0C89-E4B9-029E-728B3E98A7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48 h 4320"/>
                <a:gd name="T2" fmla="*/ 1737 w 1737"/>
                <a:gd name="T3" fmla="*/ 435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4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Freeform 36">
              <a:extLst>
                <a:ext uri="{FF2B5EF4-FFF2-40B4-BE49-F238E27FC236}">
                  <a16:creationId xmlns:a16="http://schemas.microsoft.com/office/drawing/2014/main" id="{AF0BCCC0-E92A-A3CF-CB4C-9A4963639CE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36 h 4320"/>
                <a:gd name="T2" fmla="*/ 1737 w 1737"/>
                <a:gd name="T3" fmla="*/ 4347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36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37">
              <a:extLst>
                <a:ext uri="{FF2B5EF4-FFF2-40B4-BE49-F238E27FC236}">
                  <a16:creationId xmlns:a16="http://schemas.microsoft.com/office/drawing/2014/main" id="{6F546A7E-7F51-567E-8383-48FE50C455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151 h 4420"/>
                <a:gd name="T2" fmla="*/ 1739 w 1739"/>
                <a:gd name="T3" fmla="*/ 4156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151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8">
              <a:extLst>
                <a:ext uri="{FF2B5EF4-FFF2-40B4-BE49-F238E27FC236}">
                  <a16:creationId xmlns:a16="http://schemas.microsoft.com/office/drawing/2014/main" id="{766D52DB-D616-2DC9-F014-A2B8FBAD7E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296 h 4338"/>
                <a:gd name="T4" fmla="*/ 2080 w 2080"/>
                <a:gd name="T5" fmla="*/ 4296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AC5E8A34-A4B2-E06B-C01A-ED780A104A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F2198CAB-9099-32A1-6D83-93BA0683A1C3}"/>
                </a:ext>
              </a:extLst>
            </p:cNvPr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3E905188-81EF-6D07-04F6-8FFAA062AA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BA25F891-EEC1-CBBC-3E4C-15EF9716EDEC}"/>
                </a:ext>
              </a:extLst>
            </p:cNvPr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95DA39A5-1E5C-B44E-F46A-D29B7EB59DD7}"/>
                </a:ext>
              </a:extLst>
            </p:cNvPr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2" name="Freeform 16">
              <a:extLst>
                <a:ext uri="{FF2B5EF4-FFF2-40B4-BE49-F238E27FC236}">
                  <a16:creationId xmlns:a16="http://schemas.microsoft.com/office/drawing/2014/main" id="{CADE3BC0-90BD-CA00-D524-008B02C889F4}"/>
                </a:ext>
              </a:extLst>
            </p:cNvPr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ED85EEDB-FCD5-D627-D3B3-3578FDB466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4" name="Rectangle 18">
              <a:extLst>
                <a:ext uri="{FF2B5EF4-FFF2-40B4-BE49-F238E27FC236}">
                  <a16:creationId xmlns:a16="http://schemas.microsoft.com/office/drawing/2014/main" id="{391A3E14-8774-5A7F-C02D-E3C496929B4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36CD1C8F-C400-834E-0F57-838BF0B5EA2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 h 4320"/>
                <a:gd name="T2" fmla="*/ 1737 w 1737"/>
                <a:gd name="T3" fmla="*/ 3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666BE77F-8233-807D-0D89-64ACCD11E16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 h 4320"/>
                <a:gd name="T2" fmla="*/ 1737 w 1737"/>
                <a:gd name="T3" fmla="*/ 3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9F3665D5-9DAD-4874-E3AD-E1A94629299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 h 4420"/>
                <a:gd name="T2" fmla="*/ 1739 w 1739"/>
                <a:gd name="T3" fmla="*/ 3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3580B29B-CFAB-7FE1-A07E-BD2B3BF4F68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3 h 4338"/>
                <a:gd name="T4" fmla="*/ 2080 w 2080"/>
                <a:gd name="T5" fmla="*/ 3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C440101D-D222-6979-2AE5-9783B151D5A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57FB6EE9-0AF4-36CA-87E1-FA1DD19170D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1" name="Freeform 29">
              <a:extLst>
                <a:ext uri="{FF2B5EF4-FFF2-40B4-BE49-F238E27FC236}">
                  <a16:creationId xmlns:a16="http://schemas.microsoft.com/office/drawing/2014/main" id="{4A236D1A-955D-2138-1A1E-594233101FD8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560205E1-9520-982A-9B27-99B5E1F2D045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3" name="Freeform 31">
              <a:extLst>
                <a:ext uri="{FF2B5EF4-FFF2-40B4-BE49-F238E27FC236}">
                  <a16:creationId xmlns:a16="http://schemas.microsoft.com/office/drawing/2014/main" id="{FB81EFA8-37FF-C8AB-793A-086E3ED5660A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4" name="Freeform 32">
              <a:extLst>
                <a:ext uri="{FF2B5EF4-FFF2-40B4-BE49-F238E27FC236}">
                  <a16:creationId xmlns:a16="http://schemas.microsoft.com/office/drawing/2014/main" id="{8AFEA4D8-2CC6-DE39-7F9B-E3639B5D6DB2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5" name="Freeform 33">
              <a:extLst>
                <a:ext uri="{FF2B5EF4-FFF2-40B4-BE49-F238E27FC236}">
                  <a16:creationId xmlns:a16="http://schemas.microsoft.com/office/drawing/2014/main" id="{791193B1-4A83-6C67-4180-8E1B17F1A8DA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6" name="Freeform 34">
              <a:extLst>
                <a:ext uri="{FF2B5EF4-FFF2-40B4-BE49-F238E27FC236}">
                  <a16:creationId xmlns:a16="http://schemas.microsoft.com/office/drawing/2014/main" id="{91AC36D0-2496-29B6-6437-BFEE579F75D2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7" name="Freeform 35">
              <a:extLst>
                <a:ext uri="{FF2B5EF4-FFF2-40B4-BE49-F238E27FC236}">
                  <a16:creationId xmlns:a16="http://schemas.microsoft.com/office/drawing/2014/main" id="{3E0E49B3-31D0-F0B9-EC47-BA521809DDAC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8" name="Freeform 36">
              <a:extLst>
                <a:ext uri="{FF2B5EF4-FFF2-40B4-BE49-F238E27FC236}">
                  <a16:creationId xmlns:a16="http://schemas.microsoft.com/office/drawing/2014/main" id="{A2962F3A-29E0-1111-A29C-089DA6F7D5C0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9" name="Rectangle 37">
              <a:extLst>
                <a:ext uri="{FF2B5EF4-FFF2-40B4-BE49-F238E27FC236}">
                  <a16:creationId xmlns:a16="http://schemas.microsoft.com/office/drawing/2014/main" id="{35ADD62E-C6F7-5DB7-CC75-B11292CC973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0" name="Rectangle 45">
              <a:extLst>
                <a:ext uri="{FF2B5EF4-FFF2-40B4-BE49-F238E27FC236}">
                  <a16:creationId xmlns:a16="http://schemas.microsoft.com/office/drawing/2014/main" id="{01A27808-4130-9F85-A165-691FBF0CF8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Rectangle 46">
              <a:extLst>
                <a:ext uri="{FF2B5EF4-FFF2-40B4-BE49-F238E27FC236}">
                  <a16:creationId xmlns:a16="http://schemas.microsoft.com/office/drawing/2014/main" id="{5612942A-0FD2-E687-A796-B8A25602EC2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pic>
          <p:nvPicPr>
            <p:cNvPr id="32" name="Picture 43" descr="BTZBUL1A">
              <a:extLst>
                <a:ext uri="{FF2B5EF4-FFF2-40B4-BE49-F238E27FC236}">
                  <a16:creationId xmlns:a16="http://schemas.microsoft.com/office/drawing/2014/main" id="{4B056E19-5780-ECBD-0571-9D36F8E5C7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30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" name="Rectangle 40">
            <a:extLst>
              <a:ext uri="{FF2B5EF4-FFF2-40B4-BE49-F238E27FC236}">
                <a16:creationId xmlns:a16="http://schemas.microsoft.com/office/drawing/2014/main" id="{EC7724A3-5AAB-38B9-71A3-D9E371ECB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E02544E2-5E16-4192-E7E4-1532E554B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" name="Rectangle 42">
            <a:extLst>
              <a:ext uri="{FF2B5EF4-FFF2-40B4-BE49-F238E27FC236}">
                <a16:creationId xmlns:a16="http://schemas.microsoft.com/office/drawing/2014/main" id="{136DBC76-83E2-F733-C47B-0CB434F0F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57B4FC-BFAA-4993-B90C-14194FDF660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75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029137-465B-C662-DE42-BFA14C227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C0EBE5-7F00-8DF1-4501-309E4EE69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2B3B80-6EEE-2DB5-5B68-7CE38882A2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AEEC6-C391-419D-9AAA-7C750938C1A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0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0BF192-0FDC-72C7-DA07-FEECE28660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94D63-CDCF-E5D7-7850-CD75A8D7C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A7D26C-6726-75D8-614A-B12C3D39D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BB79C-749B-45C2-BBEC-E74C3CD6A2F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28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B46C11-6C49-447E-7859-F0577A4EF3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52DCA6-7776-A148-668D-C33DCAD42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E24DD8-C4D3-4C3C-AA49-66FBE8C41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B9DF5-CBBC-478D-900B-BDB7FC3845C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86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23428-3F90-B2E1-1B20-9F78EB80DC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2C01DB-59E0-3E2F-10B5-772F9ACB7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FE880B-9495-4C47-AD83-384D464325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18094-9E34-4A59-B85F-3A933FDCEF3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34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CB37B-F6C7-0FE4-25CD-E58A7A7FC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7319A-DAA9-B0B4-6153-1F6397A5D5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FEA81-8575-7E94-EF41-1309ADC36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1EFCD-D957-42AF-B800-2E72DD55C17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83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8F22F79-B9BF-F5A8-CDFA-763FA6CCA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645D2E-37C6-7BB5-34F8-247901514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509C84-6C58-2DCF-BBC7-127A40002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7BFA4-F861-44DD-98D9-81988895CB4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27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D100AD-B3E6-E72D-D920-746987EF2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24C9F4-C909-21A9-3863-215343BC2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A063FF-63F6-A5A6-0D5E-2067F608A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CAC5-50C4-455A-B03D-97F1F57B31C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99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7619580-8AC3-681C-F76E-4B8CD0F8BF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FC5761-51B6-1C19-C791-A327209721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F2FF4A-C395-F103-87B9-E3B36BBC8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16B5F-B401-4A90-B6F0-2DEE3EF7AAA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37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2781D-59FE-E4A3-F244-60933CE40D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E81B8-C9B2-2D71-8644-589F445B1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45E07-8438-AA4F-A0F7-9DA981C403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71EE5-F2BB-44F6-B29C-442936D9A3C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26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D620E-7C2C-A900-20D3-44AD73D40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B83DF-3CB0-5677-5A08-7CF35E45F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6BCE3-08C2-C8DF-4E5C-789D087BE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18FB4-6137-4001-8ECB-CDDE1D45176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01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9">
            <a:extLst>
              <a:ext uri="{FF2B5EF4-FFF2-40B4-BE49-F238E27FC236}">
                <a16:creationId xmlns:a16="http://schemas.microsoft.com/office/drawing/2014/main" id="{7FCF0B77-F360-B4DA-5930-824D2D12200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8">
              <a:extLst>
                <a:ext uri="{FF2B5EF4-FFF2-40B4-BE49-F238E27FC236}">
                  <a16:creationId xmlns:a16="http://schemas.microsoft.com/office/drawing/2014/main" id="{37FB2234-A11A-39BE-7B08-8794E0283B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48 h 4320"/>
                <a:gd name="T2" fmla="*/ 1737 w 1737"/>
                <a:gd name="T3" fmla="*/ 435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4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Freeform 9">
              <a:extLst>
                <a:ext uri="{FF2B5EF4-FFF2-40B4-BE49-F238E27FC236}">
                  <a16:creationId xmlns:a16="http://schemas.microsoft.com/office/drawing/2014/main" id="{21F80121-18B4-7A05-0874-35F529DC5B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36 h 4320"/>
                <a:gd name="T2" fmla="*/ 1737 w 1737"/>
                <a:gd name="T3" fmla="*/ 4347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36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Freeform 10">
              <a:extLst>
                <a:ext uri="{FF2B5EF4-FFF2-40B4-BE49-F238E27FC236}">
                  <a16:creationId xmlns:a16="http://schemas.microsoft.com/office/drawing/2014/main" id="{586DB0A9-86EF-E514-F17B-B1B04DFF15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151 h 4420"/>
                <a:gd name="T2" fmla="*/ 1739 w 1739"/>
                <a:gd name="T3" fmla="*/ 4156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151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Freeform 11">
              <a:extLst>
                <a:ext uri="{FF2B5EF4-FFF2-40B4-BE49-F238E27FC236}">
                  <a16:creationId xmlns:a16="http://schemas.microsoft.com/office/drawing/2014/main" id="{56C92DAC-C50F-F06C-4E93-533D4E000A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296 h 4338"/>
                <a:gd name="T4" fmla="*/ 2080 w 2080"/>
                <a:gd name="T5" fmla="*/ 4296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Freeform 17">
              <a:extLst>
                <a:ext uri="{FF2B5EF4-FFF2-40B4-BE49-F238E27FC236}">
                  <a16:creationId xmlns:a16="http://schemas.microsoft.com/office/drawing/2014/main" id="{1EF7F4D3-3E78-5DEA-2B3E-522867E964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2" name="Freeform 18">
              <a:extLst>
                <a:ext uri="{FF2B5EF4-FFF2-40B4-BE49-F238E27FC236}">
                  <a16:creationId xmlns:a16="http://schemas.microsoft.com/office/drawing/2014/main" id="{91237FFE-E894-E8AD-A66B-A5F2D279BB05}"/>
                </a:ext>
              </a:extLst>
            </p:cNvPr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3" name="Freeform 19">
              <a:extLst>
                <a:ext uri="{FF2B5EF4-FFF2-40B4-BE49-F238E27FC236}">
                  <a16:creationId xmlns:a16="http://schemas.microsoft.com/office/drawing/2014/main" id="{BC9BB585-02D4-9A89-5557-7D32FDA9AD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4" name="Freeform 20">
              <a:extLst>
                <a:ext uri="{FF2B5EF4-FFF2-40B4-BE49-F238E27FC236}">
                  <a16:creationId xmlns:a16="http://schemas.microsoft.com/office/drawing/2014/main" id="{137341EF-EC82-187E-797C-CDD4CD5D8463}"/>
                </a:ext>
              </a:extLst>
            </p:cNvPr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5" name="Freeform 21">
              <a:extLst>
                <a:ext uri="{FF2B5EF4-FFF2-40B4-BE49-F238E27FC236}">
                  <a16:creationId xmlns:a16="http://schemas.microsoft.com/office/drawing/2014/main" id="{C2711405-52F7-6BDB-F6A6-4C0E4425D698}"/>
                </a:ext>
              </a:extLst>
            </p:cNvPr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6" name="Freeform 22">
              <a:extLst>
                <a:ext uri="{FF2B5EF4-FFF2-40B4-BE49-F238E27FC236}">
                  <a16:creationId xmlns:a16="http://schemas.microsoft.com/office/drawing/2014/main" id="{E813D6B6-455F-61A7-96B6-701390252E95}"/>
                </a:ext>
              </a:extLst>
            </p:cNvPr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7" name="Freeform 23">
              <a:extLst>
                <a:ext uri="{FF2B5EF4-FFF2-40B4-BE49-F238E27FC236}">
                  <a16:creationId xmlns:a16="http://schemas.microsoft.com/office/drawing/2014/main" id="{787D04A8-70AC-5DC5-BF70-B29D5B8E0B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" name="Rectangle 25">
              <a:extLst>
                <a:ext uri="{FF2B5EF4-FFF2-40B4-BE49-F238E27FC236}">
                  <a16:creationId xmlns:a16="http://schemas.microsoft.com/office/drawing/2014/main" id="{40058D18-14FB-7006-D5EE-BE15A9233A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" name="Freeform 27">
              <a:extLst>
                <a:ext uri="{FF2B5EF4-FFF2-40B4-BE49-F238E27FC236}">
                  <a16:creationId xmlns:a16="http://schemas.microsoft.com/office/drawing/2014/main" id="{0C98C92B-167A-1B3D-5758-45B423750C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 h 4320"/>
                <a:gd name="T2" fmla="*/ 1737 w 1737"/>
                <a:gd name="T3" fmla="*/ 3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Freeform 28">
              <a:extLst>
                <a:ext uri="{FF2B5EF4-FFF2-40B4-BE49-F238E27FC236}">
                  <a16:creationId xmlns:a16="http://schemas.microsoft.com/office/drawing/2014/main" id="{918B0315-7B79-C3AF-59DA-A1902661C4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 h 4320"/>
                <a:gd name="T2" fmla="*/ 1737 w 1737"/>
                <a:gd name="T3" fmla="*/ 3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9">
              <a:extLst>
                <a:ext uri="{FF2B5EF4-FFF2-40B4-BE49-F238E27FC236}">
                  <a16:creationId xmlns:a16="http://schemas.microsoft.com/office/drawing/2014/main" id="{750D8C08-79BC-42A5-D1B0-7EA676A219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 h 4420"/>
                <a:gd name="T2" fmla="*/ 1739 w 1739"/>
                <a:gd name="T3" fmla="*/ 3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BA31B934-84BC-BDC5-30B6-928FCC6938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3 h 4338"/>
                <a:gd name="T4" fmla="*/ 2080 w 2080"/>
                <a:gd name="T5" fmla="*/ 3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34">
              <a:extLst>
                <a:ext uri="{FF2B5EF4-FFF2-40B4-BE49-F238E27FC236}">
                  <a16:creationId xmlns:a16="http://schemas.microsoft.com/office/drawing/2014/main" id="{D4F3E7EE-662A-CE56-7A4B-1A0445F41B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Freeform 35">
              <a:extLst>
                <a:ext uri="{FF2B5EF4-FFF2-40B4-BE49-F238E27FC236}">
                  <a16:creationId xmlns:a16="http://schemas.microsoft.com/office/drawing/2014/main" id="{ED49B653-516D-B62C-110B-D88A9245C7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0" name="Freeform 36">
              <a:extLst>
                <a:ext uri="{FF2B5EF4-FFF2-40B4-BE49-F238E27FC236}">
                  <a16:creationId xmlns:a16="http://schemas.microsoft.com/office/drawing/2014/main" id="{84050E91-B592-53D1-47BF-E3AD30AF360D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1" name="Freeform 37">
              <a:extLst>
                <a:ext uri="{FF2B5EF4-FFF2-40B4-BE49-F238E27FC236}">
                  <a16:creationId xmlns:a16="http://schemas.microsoft.com/office/drawing/2014/main" id="{BF26BE98-E77A-A1D3-E3F1-4453E7BF466A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2" name="Freeform 38">
              <a:extLst>
                <a:ext uri="{FF2B5EF4-FFF2-40B4-BE49-F238E27FC236}">
                  <a16:creationId xmlns:a16="http://schemas.microsoft.com/office/drawing/2014/main" id="{C78A066D-1156-4475-2442-FD8E1B8A46B6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3" name="Freeform 39">
              <a:extLst>
                <a:ext uri="{FF2B5EF4-FFF2-40B4-BE49-F238E27FC236}">
                  <a16:creationId xmlns:a16="http://schemas.microsoft.com/office/drawing/2014/main" id="{942F4525-7BBD-9205-D00B-BC057B2D7059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4" name="Freeform 40">
              <a:extLst>
                <a:ext uri="{FF2B5EF4-FFF2-40B4-BE49-F238E27FC236}">
                  <a16:creationId xmlns:a16="http://schemas.microsoft.com/office/drawing/2014/main" id="{AF6B5BA0-956D-E89A-9092-66CD6F2BEF06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5" name="Freeform 41">
              <a:extLst>
                <a:ext uri="{FF2B5EF4-FFF2-40B4-BE49-F238E27FC236}">
                  <a16:creationId xmlns:a16="http://schemas.microsoft.com/office/drawing/2014/main" id="{EF777E1B-037D-D358-25BC-F07BBE6E03AD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6" name="Freeform 42">
              <a:extLst>
                <a:ext uri="{FF2B5EF4-FFF2-40B4-BE49-F238E27FC236}">
                  <a16:creationId xmlns:a16="http://schemas.microsoft.com/office/drawing/2014/main" id="{2207F4F9-9296-6107-4662-ABE2F54141FD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7" name="Freeform 43">
              <a:extLst>
                <a:ext uri="{FF2B5EF4-FFF2-40B4-BE49-F238E27FC236}">
                  <a16:creationId xmlns:a16="http://schemas.microsoft.com/office/drawing/2014/main" id="{A266B947-B3B1-352E-C383-587198B45F01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8" name="Rectangle 44">
              <a:extLst>
                <a:ext uri="{FF2B5EF4-FFF2-40B4-BE49-F238E27FC236}">
                  <a16:creationId xmlns:a16="http://schemas.microsoft.com/office/drawing/2014/main" id="{1329326C-BF6A-A56B-0D2A-137304C54E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45576476-B7B6-CD16-E4FB-868B089AD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ED1D97EB-45E3-7514-52E3-21D497B81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D3EB00-6C62-8447-95FE-48E312CF02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EE5C95-9660-63CD-489A-7DF40C3558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54BCC1A-4BB3-0E91-996A-11BE40F128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9D89A6E5-3653-46AF-88E2-4617326C8945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BC16D9A-72E7-AA23-C33A-4F18F7DF8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Definitions in Obstetrics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E2879EA-E38F-E8FD-F500-96E40D6C4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62100"/>
            <a:ext cx="8763000" cy="45339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>
                <a:solidFill>
                  <a:srgbClr val="FFC000"/>
                </a:solidFill>
                <a:cs typeface="+mj-cs"/>
              </a:rPr>
              <a:t>Gravida:</a:t>
            </a:r>
            <a:r>
              <a:rPr lang="en-US" sz="2400" b="1" dirty="0">
                <a:cs typeface="+mj-cs"/>
              </a:rPr>
              <a:t> is the number of times the mother has been pregnant. This includes the current pregnancy if your patient is pregnant.</a:t>
            </a:r>
            <a:endParaRPr lang="en-US" altLang="en-US" sz="2400" b="1" dirty="0">
              <a:solidFill>
                <a:schemeClr val="tx2"/>
              </a:solidFill>
              <a:cs typeface="+mj-cs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Primigravida:</a:t>
            </a:r>
            <a:r>
              <a:rPr lang="en-US" altLang="en-US" sz="2400" b="1" dirty="0"/>
              <a:t> A woman who is pregnant for the first time.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Multigravida:</a:t>
            </a:r>
            <a:r>
              <a:rPr lang="en-US" altLang="en-US" sz="2400" b="1" dirty="0"/>
              <a:t>  A woman who had more than one pregnancy.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Primipara:</a:t>
            </a:r>
            <a:r>
              <a:rPr lang="en-US" altLang="en-US" sz="2400" b="1" dirty="0"/>
              <a:t> A women who gave birth to one child with fetal weight more than 500gm (life or dead).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Nullipara:</a:t>
            </a:r>
            <a:r>
              <a:rPr lang="en-US" altLang="en-US" sz="2400" b="1" dirty="0"/>
              <a:t> A women that all her pregnancies ended with abortion.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Multipara:</a:t>
            </a:r>
            <a:r>
              <a:rPr lang="en-US" altLang="en-US" sz="2400" b="1" dirty="0"/>
              <a:t> A women who gave birth to more than one child.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9A98A80-A534-7F42-30FA-5EE67FFD7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Definitions in Obstetrics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3ED22E5-5068-F81D-6EB5-25DEC93A6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Grand multipara:</a:t>
            </a:r>
            <a:r>
              <a:rPr lang="en-US" altLang="en-US" sz="2400"/>
              <a:t> A women who gave births to more than 4 children.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Birth:</a:t>
            </a:r>
            <a:r>
              <a:rPr lang="en-US" altLang="en-US" sz="2400"/>
              <a:t> The complete expulsion or extraction of a fetus with a fetal weight more than 500 gm.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Live birth:</a:t>
            </a:r>
            <a:r>
              <a:rPr lang="en-US" altLang="en-US" sz="2400"/>
              <a:t> A newborn that shows any signs of life after delivery (heart beats, movements, breaths).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Still birth:</a:t>
            </a:r>
            <a:r>
              <a:rPr lang="en-US" altLang="en-US" sz="2400"/>
              <a:t> A newborn that did not show any signs of life after birth.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Neonatal death:</a:t>
            </a:r>
            <a:r>
              <a:rPr lang="en-US" altLang="en-US" sz="2400"/>
              <a:t> Any infant death that occurs  before 29 days of life.(early death: during the first 7 days).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Infant deaths:</a:t>
            </a:r>
            <a:r>
              <a:rPr lang="en-US" altLang="en-US" sz="2400"/>
              <a:t> The number of deaths occurring to children less than one year of age (0-364 days).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CA21B1D4-45BB-53D1-8F43-A3A0F73B8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Definitions in Obstetrics</a:t>
            </a:r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6D5BBAA5-A492-BE07-03C7-A52DD502D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Term infant:</a:t>
            </a:r>
            <a:r>
              <a:rPr lang="en-US" altLang="en-US" sz="2400"/>
              <a:t> An infant born anytime after 37 completed  weeks of gestation through 42 completed weeks (260 to 294 days).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Preterm infant:</a:t>
            </a:r>
            <a:r>
              <a:rPr lang="en-US" altLang="en-US" sz="2400"/>
              <a:t> An infant born before 37 completed weeks of gestation.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Post-term infant:</a:t>
            </a:r>
            <a:r>
              <a:rPr lang="en-US" altLang="en-US" sz="2400"/>
              <a:t> An infant born after completion of 42</a:t>
            </a:r>
            <a:r>
              <a:rPr lang="en-US" altLang="en-US" sz="2400" baseline="30000"/>
              <a:t>nd</a:t>
            </a:r>
            <a:r>
              <a:rPr lang="en-US" altLang="en-US" sz="2400"/>
              <a:t>. Week.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Abortus:</a:t>
            </a:r>
            <a:r>
              <a:rPr lang="en-US" altLang="en-US" sz="2400"/>
              <a:t> A fetus or embryo removed or expelled from the uterus with weight less than 500gm or body length of 25 cm (crown to heel) or gestational age of 24 weeks. 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4C6EFDB-2ECF-BFDD-E478-A1247F31E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Definitions in Obstetrics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2EAD440-2595-F460-08B3-7128C4ED9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Duration of pregnancy:</a:t>
            </a:r>
            <a:r>
              <a:rPr lang="en-US" altLang="en-US" sz="2400"/>
              <a:t> 280 days( 40 weeks) from the first day of the last menstrual cycle in a woman with 28 days regular cycles or 266 days from the day of fertilization.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Trimesters of pregnancy:</a:t>
            </a:r>
            <a:r>
              <a:rPr lang="en-US" altLang="en-US" sz="2400"/>
              <a:t> Duration of pregnancy from the last menstrual cycle is usually divided in to 3 equal parts: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First trimester:</a:t>
            </a:r>
            <a:r>
              <a:rPr lang="en-US" altLang="en-US" sz="2400"/>
              <a:t> 0 to end of 13 weeks of gestation.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Second trimester:</a:t>
            </a:r>
            <a:r>
              <a:rPr lang="en-US" altLang="en-US" sz="2400"/>
              <a:t> 14 to end of 27 weeks.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Third Trimester:</a:t>
            </a:r>
            <a:r>
              <a:rPr lang="en-US" altLang="en-US" sz="2400"/>
              <a:t> 28 weeks till delivery.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84895048-3265-55DA-9F37-B37C6B9A2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Classification of term pregnancy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F8D434F0-EAA6-554E-8F42-62601AEA4269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43000"/>
            <a:ext cx="9144000" cy="510540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BB6E49D6-C525-B6B1-B67F-3BB973D1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247775"/>
          </a:xfrm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</a:rPr>
              <a:t>Classification of preterm pregnancy</a:t>
            </a:r>
            <a:br>
              <a:rPr lang="en-US" altLang="en-US" b="1">
                <a:solidFill>
                  <a:srgbClr val="FFFF00"/>
                </a:solidFill>
              </a:rPr>
            </a:br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8401FEA-1E65-4A37-30CF-BAF4D892B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1175"/>
            <a:ext cx="7772400" cy="4314825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Extremely preterm </a:t>
            </a:r>
            <a:r>
              <a:rPr lang="en-US" altLang="en-US"/>
              <a:t>(less than 28 weeks)</a:t>
            </a:r>
          </a:p>
          <a:p>
            <a:r>
              <a:rPr lang="en-US" altLang="en-US">
                <a:solidFill>
                  <a:srgbClr val="FFFF00"/>
                </a:solidFill>
              </a:rPr>
              <a:t>Very preterm </a:t>
            </a:r>
            <a:r>
              <a:rPr lang="en-US" altLang="en-US"/>
              <a:t>(28 to 32 weeks)</a:t>
            </a:r>
          </a:p>
          <a:p>
            <a:r>
              <a:rPr lang="en-US" altLang="en-US">
                <a:solidFill>
                  <a:srgbClr val="FFFF00"/>
                </a:solidFill>
              </a:rPr>
              <a:t>moderate to late preterm </a:t>
            </a:r>
            <a:r>
              <a:rPr lang="en-US" altLang="en-US"/>
              <a:t>(32 to 37 completed weeks)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1B7E43F-9E4B-E87E-E9A0-D23EC9213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74196320-151E-5EC7-0D26-4CF658D5C0A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8A2C17BA-39C2-8369-6A45-055ED3C13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84400"/>
            <a:ext cx="7772400" cy="1433513"/>
          </a:xfrm>
        </p:spPr>
        <p:txBody>
          <a:bodyPr/>
          <a:lstStyle/>
          <a:p>
            <a:pPr eaLnBrk="1" hangingPunct="1"/>
            <a:r>
              <a:rPr lang="en-US" altLang="en-US" sz="8800"/>
              <a:t>Good luck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99</TotalTime>
  <Words>335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Network Blitz</vt:lpstr>
      <vt:lpstr>Definitions in Obstetrics</vt:lpstr>
      <vt:lpstr>Definitions in Obstetrics</vt:lpstr>
      <vt:lpstr>Definitions in Obstetrics</vt:lpstr>
      <vt:lpstr>Definitions in Obstetrics</vt:lpstr>
      <vt:lpstr>عرض تقديمي في PowerPoint</vt:lpstr>
      <vt:lpstr>Classification of preterm pregnancy </vt:lpstr>
      <vt:lpstr>عرض تقديمي في PowerPoint</vt:lpstr>
      <vt:lpstr>Good luck</vt:lpstr>
    </vt:vector>
  </TitlesOfParts>
  <Company>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 in Obstetrics</dc:title>
  <dc:creator>Daina</dc:creator>
  <cp:lastModifiedBy>بشرى احمد</cp:lastModifiedBy>
  <cp:revision>17</cp:revision>
  <cp:lastPrinted>2023-09-10T11:19:29Z</cp:lastPrinted>
  <dcterms:created xsi:type="dcterms:W3CDTF">2005-03-26T04:44:24Z</dcterms:created>
  <dcterms:modified xsi:type="dcterms:W3CDTF">2023-09-10T12:04:43Z</dcterms:modified>
</cp:coreProperties>
</file>