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1535" r:id="rId2"/>
    <p:sldId id="2667" r:id="rId3"/>
    <p:sldId id="2668" r:id="rId4"/>
    <p:sldId id="2669" r:id="rId5"/>
    <p:sldId id="2126" r:id="rId6"/>
    <p:sldId id="2511" r:id="rId7"/>
    <p:sldId id="2611" r:id="rId8"/>
    <p:sldId id="2689" r:id="rId9"/>
    <p:sldId id="2104" r:id="rId10"/>
    <p:sldId id="2571" r:id="rId11"/>
    <p:sldId id="2515" r:id="rId12"/>
    <p:sldId id="2105" r:id="rId13"/>
    <p:sldId id="2106" r:id="rId14"/>
    <p:sldId id="2107" r:id="rId15"/>
    <p:sldId id="2108" r:id="rId16"/>
    <p:sldId id="2109" r:id="rId17"/>
    <p:sldId id="2688" r:id="rId18"/>
    <p:sldId id="2110" r:id="rId19"/>
    <p:sldId id="2682" r:id="rId20"/>
    <p:sldId id="2683" r:id="rId21"/>
    <p:sldId id="2686" r:id="rId22"/>
    <p:sldId id="2685" r:id="rId23"/>
    <p:sldId id="2658" r:id="rId2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CC"/>
    <a:srgbClr val="CCFFFF"/>
    <a:srgbClr val="FFFFFF"/>
    <a:srgbClr val="99FFCC"/>
    <a:srgbClr val="66FFFF"/>
    <a:srgbClr val="99FF99"/>
    <a:srgbClr val="FFCC99"/>
    <a:srgbClr val="FF99FF"/>
    <a:srgbClr val="0066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7" autoAdjust="0"/>
    <p:restoredTop sz="94660"/>
  </p:normalViewPr>
  <p:slideViewPr>
    <p:cSldViewPr>
      <p:cViewPr>
        <p:scale>
          <a:sx n="57" d="100"/>
          <a:sy n="57" d="100"/>
        </p:scale>
        <p:origin x="-960" y="-2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4AB6AD-E5BF-41B4-98D6-36D536571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9984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F1FCCB-239B-4F8B-B21B-EFF6B79CC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868165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39244A29-41BF-4B9B-B918-F4E10D6789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96B3-C257-4CAE-8970-4017CBBBA7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317211599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0393A-1D23-4DE6-B9C1-40ADD0633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76522404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0842F3-A712-4C6B-80A6-8AC57D80C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813014420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53CFED-5044-408B-9AAD-1BDD39F4B9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84592086"/>
      </p:ext>
    </p:extLst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F5E384-5DCD-4043-93EC-53B1E1C6E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69331193"/>
      </p:ext>
    </p:extLst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AC68D0-F9D5-4747-9E85-EB1D86F81D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22879787"/>
      </p:ext>
    </p:extLst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4CCD76-C058-4C1A-917F-ED418C77F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88829821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7922B-184B-48B1-82F1-58EED58F5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D8CA9-64D2-4FE5-B011-C867C0EF3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572671405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A9D20-8DA2-4129-9372-2C3692A67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98960858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F8F67-579B-4523-963F-C34226A33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7167535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AB648-F613-4A74-A4BB-8D46C7BBD3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03906124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16A6A-D2C6-4561-AD7E-DB950003FB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74246993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50D81-DC5D-46D0-A88B-B7CB9CDDE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94478152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4376F-EB6B-4B29-A294-32BEF4DE3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5369447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BCE37-F790-414C-B77C-6DC3BA674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51266893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348AF7-04F5-45B8-A7F5-0EC5593EC5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74" r:id="rId17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214346" y="857232"/>
            <a:ext cx="8786842" cy="1470025"/>
          </a:xfrm>
        </p:spPr>
        <p:txBody>
          <a:bodyPr/>
          <a:lstStyle/>
          <a:p>
            <a:pPr algn="ctr"/>
            <a:r>
              <a:rPr lang="en-US" sz="4000" dirty="0" smtClean="0"/>
              <a:t>Dr. </a:t>
            </a:r>
            <a:r>
              <a:rPr lang="en-US" sz="4000" dirty="0" err="1" smtClean="0"/>
              <a:t>Eman</a:t>
            </a:r>
            <a:r>
              <a:rPr lang="en-US" sz="4000" dirty="0" smtClean="0"/>
              <a:t> </a:t>
            </a:r>
            <a:r>
              <a:rPr lang="en-US" sz="4000" dirty="0" err="1" smtClean="0"/>
              <a:t>Shaat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b="0" dirty="0" smtClean="0">
                <a:solidFill>
                  <a:schemeClr val="tx1"/>
                </a:solidFill>
              </a:rPr>
              <a:t>Professor </a:t>
            </a:r>
            <a:br>
              <a:rPr lang="en-US" sz="2800" b="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chemeClr val="tx1"/>
                </a:solidFill>
              </a:rPr>
              <a:t>of Medical Biochemistry and Molecular Biology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gray">
          <a:xfrm>
            <a:off x="1785918" y="2714620"/>
            <a:ext cx="7286644" cy="335758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Lipid chemistry</a:t>
            </a:r>
          </a:p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Lecture 2 (</a:t>
            </a:r>
            <a:r>
              <a:rPr kumimoji="0" lang="en-US" sz="3600" b="1" i="0" u="non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23 </a:t>
            </a:r>
            <a:r>
              <a:rPr kumimoji="0" lang="en-US" sz="3600" b="1" i="0" u="non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slides)</a:t>
            </a:r>
            <a:endParaRPr kumimoji="0" lang="en-US" sz="3200" b="1" i="0" u="non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*Simple </a:t>
            </a:r>
            <a:r>
              <a:rPr lang="en-US" sz="2800" b="1" dirty="0" err="1" smtClean="0">
                <a:solidFill>
                  <a:srgbClr val="0070C0"/>
                </a:solidFill>
                <a:latin typeface="+mn-lt"/>
              </a:rPr>
              <a:t>lipids:</a:t>
            </a:r>
            <a:r>
              <a:rPr lang="en-US" sz="2400" dirty="0" err="1" smtClean="0">
                <a:latin typeface="+mn-lt"/>
              </a:rPr>
              <a:t>Triacylglycerols</a:t>
            </a:r>
            <a:endParaRPr lang="en-US" sz="2400" dirty="0" smtClean="0">
              <a:latin typeface="+mn-lt"/>
            </a:endParaRPr>
          </a:p>
          <a:p>
            <a:pPr lvl="0" algn="l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*Derived lipids: </a:t>
            </a:r>
            <a:r>
              <a:rPr lang="en-US" sz="2200" dirty="0" err="1" smtClean="0">
                <a:latin typeface="+mn-lt"/>
              </a:rPr>
              <a:t>Monoacylglycerol</a:t>
            </a:r>
            <a:r>
              <a:rPr lang="en-US" sz="2200" dirty="0" smtClean="0">
                <a:latin typeface="+mn-lt"/>
              </a:rPr>
              <a:t> &amp; </a:t>
            </a:r>
            <a:r>
              <a:rPr lang="en-US" sz="2200" dirty="0" err="1" smtClean="0">
                <a:latin typeface="+mn-lt"/>
              </a:rPr>
              <a:t>diacylglycerol</a:t>
            </a:r>
            <a:r>
              <a:rPr lang="en-US" sz="2200" dirty="0" smtClean="0">
                <a:latin typeface="+mn-lt"/>
              </a:rPr>
              <a:t>.</a:t>
            </a:r>
            <a:endParaRPr lang="en-US" sz="2200" b="1" strike="sngStrike" kern="0" dirty="0" smtClean="0">
              <a:solidFill>
                <a:srgbClr val="7030A0"/>
              </a:solidFill>
              <a:latin typeface="+mn-lt"/>
              <a:ea typeface="+mj-ea"/>
              <a:cs typeface="+mj-cs"/>
            </a:endParaRPr>
          </a:p>
          <a:p>
            <a:pPr lvl="0" algn="l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*Complex lipids: </a:t>
            </a:r>
            <a:r>
              <a:rPr lang="en-US" sz="2400" kern="0" dirty="0" err="1" smtClean="0"/>
              <a:t>Glycero</a:t>
            </a:r>
            <a:r>
              <a:rPr lang="en-US" sz="2400" kern="0" dirty="0" smtClean="0"/>
              <a:t>-phospholipids</a:t>
            </a:r>
            <a:endParaRPr lang="en-US" sz="2800" kern="0" dirty="0" smtClean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sng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1047750" y="2705100"/>
            <a:ext cx="838200" cy="3810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022850" y="4786322"/>
          <a:ext cx="3478240" cy="1795455"/>
        </p:xfrm>
        <a:graphic>
          <a:graphicData uri="http://schemas.openxmlformats.org/presentationml/2006/ole">
            <p:oleObj spid="_x0000_s782338" name="Picture" r:id="rId3" imgW="2286000" imgH="1257480" progId="Word.Picture.8">
              <p:embed/>
            </p:oleObj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4643438" y="1357298"/>
          <a:ext cx="4241798" cy="3387727"/>
        </p:xfrm>
        <a:graphic>
          <a:graphicData uri="http://schemas.openxmlformats.org/presentationml/2006/ole">
            <p:oleObj spid="_x0000_s782339" name="Picture" r:id="rId4" imgW="2400480" imgH="1600200" progId="Word.Picture.8">
              <p:embed/>
            </p:oleObj>
          </a:graphicData>
        </a:graphic>
      </p:graphicFrame>
      <p:sp>
        <p:nvSpPr>
          <p:cNvPr id="81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1638300"/>
            <a:ext cx="4286250" cy="500541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sz="2000" dirty="0" smtClean="0"/>
              <a:t> Each </a:t>
            </a:r>
            <a:r>
              <a:rPr lang="en-US" sz="2000" dirty="0" err="1" smtClean="0"/>
              <a:t>glycerophospholipid</a:t>
            </a:r>
            <a:endParaRPr lang="en-US" sz="2000" dirty="0" smtClean="0"/>
          </a:p>
          <a:p>
            <a:pPr marL="0" inden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sz="2000" dirty="0" smtClean="0"/>
              <a:t>includes</a:t>
            </a:r>
          </a:p>
          <a:p>
            <a:pPr marL="457200" lvl="1" indent="-34290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polar region: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b="1" dirty="0" smtClean="0">
                <a:solidFill>
                  <a:schemeClr val="tx2"/>
                </a:solidFill>
              </a:rPr>
              <a:t>P</a:t>
            </a:r>
            <a:r>
              <a:rPr lang="en-US" b="1" baseline="-25000" dirty="0" smtClean="0">
                <a:solidFill>
                  <a:schemeClr val="tx2"/>
                </a:solidFill>
              </a:rPr>
              <a:t>i</a:t>
            </a:r>
            <a:r>
              <a:rPr lang="en-US" b="1" dirty="0" smtClean="0">
                <a:solidFill>
                  <a:schemeClr val="tx2"/>
                </a:solidFill>
              </a:rPr>
              <a:t>,</a:t>
            </a:r>
            <a:r>
              <a:rPr lang="en-US" sz="2400" dirty="0" smtClean="0"/>
              <a:t> &amp; the group (</a:t>
            </a:r>
            <a:r>
              <a:rPr lang="en-US" sz="2400" b="1" dirty="0" smtClean="0">
                <a:solidFill>
                  <a:srgbClr val="00FF00"/>
                </a:solidFill>
                <a:latin typeface="Arial" charset="0"/>
              </a:rPr>
              <a:t>X</a:t>
            </a:r>
            <a:r>
              <a:rPr lang="en-US" sz="2400" dirty="0" smtClean="0"/>
              <a:t>) are   polar head</a:t>
            </a:r>
          </a:p>
          <a:p>
            <a:pPr marL="457200" lvl="1" indent="-342900">
              <a:spcBef>
                <a:spcPct val="0"/>
              </a:spcBef>
              <a:spcAft>
                <a:spcPct val="7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non-polar </a:t>
            </a:r>
            <a:r>
              <a:rPr lang="en-US" sz="2400" dirty="0" smtClean="0"/>
              <a:t>hydrocarbon tails of fatty acids (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/>
              <a:t>).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85918" y="5643578"/>
            <a:ext cx="3236784" cy="646331"/>
          </a:xfrm>
          <a:prstGeom prst="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3600" b="1" dirty="0" smtClean="0">
                <a:solidFill>
                  <a:schemeClr val="tx2"/>
                </a:solidFill>
              </a:rPr>
              <a:t>  </a:t>
            </a:r>
            <a:endParaRPr lang="en-US" sz="36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7922B-184B-48B1-82F1-58EED58F547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II- complex lipids</a:t>
            </a:r>
            <a:br>
              <a:rPr lang="en-US" sz="2800" dirty="0" smtClean="0"/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/>
              <a:t> </a:t>
            </a:r>
          </a:p>
        </p:txBody>
      </p:sp>
      <p:pic>
        <p:nvPicPr>
          <p:cNvPr id="12291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1214422"/>
            <a:ext cx="8267700" cy="419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857752" y="5572140"/>
            <a:ext cx="28472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Phosphatidyl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inositol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cxnSp>
        <p:nvCxnSpPr>
          <p:cNvPr id="13" name="Straight Connector 12"/>
          <p:cNvCxnSpPr/>
          <p:nvPr/>
        </p:nvCxnSpPr>
        <p:spPr bwMode="auto">
          <a:xfrm rot="5400000">
            <a:off x="2576498" y="6210320"/>
            <a:ext cx="3476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1715274" y="5785660"/>
            <a:ext cx="42862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rot="5400000">
            <a:off x="1715274" y="6571478"/>
            <a:ext cx="42862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5" name="Group 44"/>
          <p:cNvGrpSpPr/>
          <p:nvPr/>
        </p:nvGrpSpPr>
        <p:grpSpPr>
          <a:xfrm>
            <a:off x="1357290" y="5345684"/>
            <a:ext cx="1849765" cy="1565142"/>
            <a:chOff x="1364913" y="5345684"/>
            <a:chExt cx="1849765" cy="1565142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1928794" y="5715016"/>
              <a:ext cx="7143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2536017" y="5822173"/>
              <a:ext cx="428628" cy="21431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1678761" y="6250801"/>
              <a:ext cx="285752" cy="21431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4" name="Group 43"/>
            <p:cNvGrpSpPr/>
            <p:nvPr/>
          </p:nvGrpSpPr>
          <p:grpSpPr>
            <a:xfrm>
              <a:off x="1364913" y="5345684"/>
              <a:ext cx="1849765" cy="1565142"/>
              <a:chOff x="1364913" y="5345684"/>
              <a:chExt cx="1849765" cy="1565142"/>
            </a:xfrm>
          </p:grpSpPr>
          <p:cxnSp>
            <p:nvCxnSpPr>
              <p:cNvPr id="9" name="Straight Connector 8"/>
              <p:cNvCxnSpPr/>
              <p:nvPr/>
            </p:nvCxnSpPr>
            <p:spPr bwMode="auto">
              <a:xfrm rot="5400000">
                <a:off x="1571604" y="5857892"/>
                <a:ext cx="500066" cy="21431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 bwMode="auto">
              <a:xfrm>
                <a:off x="1928794" y="6499246"/>
                <a:ext cx="7143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Straight Connector 24"/>
              <p:cNvCxnSpPr/>
              <p:nvPr/>
            </p:nvCxnSpPr>
            <p:spPr bwMode="auto">
              <a:xfrm rot="5400000">
                <a:off x="2429654" y="5786454"/>
                <a:ext cx="427834" cy="79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 rot="5400000">
                <a:off x="1429522" y="6142850"/>
                <a:ext cx="57150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" name="Straight Connector 32"/>
              <p:cNvCxnSpPr/>
              <p:nvPr/>
            </p:nvCxnSpPr>
            <p:spPr bwMode="auto">
              <a:xfrm rot="5400000">
                <a:off x="2438384" y="6490516"/>
                <a:ext cx="4095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4" name="Straight Connector 33"/>
              <p:cNvCxnSpPr/>
              <p:nvPr/>
            </p:nvCxnSpPr>
            <p:spPr bwMode="auto">
              <a:xfrm rot="5400000">
                <a:off x="2570942" y="6071412"/>
                <a:ext cx="57150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7" name="TextBox 36"/>
              <p:cNvSpPr txBox="1"/>
              <p:nvPr/>
            </p:nvSpPr>
            <p:spPr>
              <a:xfrm>
                <a:off x="2357422" y="6019404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1714480" y="6572272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364913" y="5572140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-O</a:t>
                </a:r>
                <a:endParaRPr lang="en-US" b="1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612192" y="5345684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285984" y="5357826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722235" y="6357958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</p:grpSp>
      </p:grpSp>
      <p:sp>
        <p:nvSpPr>
          <p:cNvPr id="43" name="TextBox 42"/>
          <p:cNvSpPr txBox="1"/>
          <p:nvPr/>
        </p:nvSpPr>
        <p:spPr>
          <a:xfrm>
            <a:off x="428596" y="5429264"/>
            <a:ext cx="100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inositol</a:t>
            </a:r>
            <a:endParaRPr lang="en-US" b="1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900618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Glycerophospholipids</a:t>
            </a:r>
            <a:endParaRPr lang="en-US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 rtl="0" eaLnBrk="1" hangingPunct="1">
              <a:buNone/>
              <a:defRPr/>
            </a:pPr>
            <a:r>
              <a:rPr lang="en-US" sz="2800" b="1" i="1" u="sng" dirty="0" err="1" smtClean="0">
                <a:solidFill>
                  <a:schemeClr val="tx2"/>
                </a:solidFill>
              </a:rPr>
              <a:t>i</a:t>
            </a:r>
            <a:r>
              <a:rPr lang="en-US" sz="2800" b="1" i="1" u="sng" dirty="0" smtClean="0">
                <a:solidFill>
                  <a:schemeClr val="tx2"/>
                </a:solidFill>
              </a:rPr>
              <a:t>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Phosphatidic</a:t>
            </a:r>
            <a:r>
              <a:rPr lang="en-US" sz="2400" b="1" i="1" u="sng" dirty="0" smtClean="0">
                <a:solidFill>
                  <a:schemeClr val="tx2"/>
                </a:solidFill>
              </a:rPr>
              <a:t> acid: </a:t>
            </a:r>
            <a:endParaRPr lang="en-US" sz="2800" b="1" i="1" u="sng" dirty="0" smtClean="0">
              <a:solidFill>
                <a:schemeClr val="tx2"/>
              </a:solidFill>
            </a:endParaRPr>
          </a:p>
          <a:p>
            <a:pPr marL="514350" indent="-514350">
              <a:defRPr/>
            </a:pPr>
            <a:r>
              <a:rPr lang="en-US" sz="2400" dirty="0" smtClean="0"/>
              <a:t>it is the </a:t>
            </a:r>
            <a:r>
              <a:rPr lang="en-US" sz="2400" b="1" dirty="0" smtClean="0">
                <a:solidFill>
                  <a:srgbClr val="7030A0"/>
                </a:solidFill>
              </a:rPr>
              <a:t>precursor</a:t>
            </a:r>
            <a:r>
              <a:rPr lang="en-US" sz="2400" dirty="0" smtClean="0"/>
              <a:t> of all </a:t>
            </a:r>
            <a:r>
              <a:rPr lang="en-US" sz="2400" dirty="0" err="1" smtClean="0"/>
              <a:t>glycerophospholipids</a:t>
            </a:r>
            <a:r>
              <a:rPr lang="en-US" sz="2400" dirty="0" smtClean="0"/>
              <a:t>. </a:t>
            </a:r>
          </a:p>
          <a:p>
            <a:pPr marL="514350" indent="-514350">
              <a:defRPr/>
            </a:pPr>
            <a:r>
              <a:rPr lang="en-US" sz="2400" dirty="0" smtClean="0"/>
              <a:t>It is present mainly as </a:t>
            </a:r>
            <a:r>
              <a:rPr lang="en-US" sz="2400" b="1" dirty="0" smtClean="0">
                <a:solidFill>
                  <a:srgbClr val="7030A0"/>
                </a:solidFill>
              </a:rPr>
              <a:t>intermediate</a:t>
            </a:r>
            <a:r>
              <a:rPr lang="en-US" sz="2400" dirty="0" smtClean="0"/>
              <a:t> compound during the synthesis of </a:t>
            </a:r>
            <a:r>
              <a:rPr lang="en-US" sz="2400" dirty="0" err="1" smtClean="0"/>
              <a:t>phosphoglycerols</a:t>
            </a:r>
            <a:r>
              <a:rPr lang="en-US" sz="2400" dirty="0" smtClean="0"/>
              <a:t> and TG. </a:t>
            </a:r>
          </a:p>
          <a:p>
            <a:pPr marL="514350" indent="-514350">
              <a:defRPr/>
            </a:pPr>
            <a:r>
              <a:rPr lang="en-US" sz="2400" dirty="0" smtClean="0"/>
              <a:t> It occurs in </a:t>
            </a:r>
            <a:r>
              <a:rPr lang="en-US" sz="2400" b="1" dirty="0" smtClean="0">
                <a:solidFill>
                  <a:srgbClr val="7030A0"/>
                </a:solidFill>
              </a:rPr>
              <a:t>very small amounts </a:t>
            </a:r>
            <a:r>
              <a:rPr lang="en-US" sz="2400" dirty="0" smtClean="0"/>
              <a:t>in the cell. </a:t>
            </a:r>
          </a:p>
          <a:p>
            <a:pPr marL="514350" indent="-514350">
              <a:defRPr/>
            </a:pPr>
            <a:r>
              <a:rPr lang="en-US" sz="2400" dirty="0" smtClean="0"/>
              <a:t> It has </a:t>
            </a:r>
            <a:r>
              <a:rPr lang="en-US" sz="2400" b="1" dirty="0" smtClean="0">
                <a:solidFill>
                  <a:srgbClr val="7030A0"/>
                </a:solidFill>
              </a:rPr>
              <a:t>no base</a:t>
            </a:r>
            <a:r>
              <a:rPr lang="en-US" sz="2400" b="1" i="1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64731" y="2428868"/>
            <a:ext cx="2707731" cy="2643206"/>
            <a:chOff x="500034" y="2571744"/>
            <a:chExt cx="3357586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232906"/>
              <a:ext cx="857257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757610" cy="4525963"/>
          </a:xfrm>
        </p:spPr>
        <p:txBody>
          <a:bodyPr/>
          <a:lstStyle/>
          <a:p>
            <a:pPr marL="514350" indent="-514350"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ii. </a:t>
            </a:r>
            <a:r>
              <a:rPr lang="en-US" sz="2400" b="1" i="1" u="sng" dirty="0" smtClean="0">
                <a:solidFill>
                  <a:schemeClr val="tx2"/>
                </a:solidFill>
              </a:rPr>
              <a:t>Lecithin</a:t>
            </a:r>
          </a:p>
          <a:p>
            <a:pPr marL="514350" indent="-514350">
              <a:buNone/>
              <a:defRPr/>
            </a:pPr>
            <a:r>
              <a:rPr lang="en-US" sz="2400" b="1" i="1" u="sng" dirty="0" smtClean="0">
                <a:solidFill>
                  <a:schemeClr val="tx2"/>
                </a:solidFill>
              </a:rPr>
              <a:t>(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choline</a:t>
            </a:r>
            <a:r>
              <a:rPr lang="en-US" sz="2400" b="1" i="1" u="sng" dirty="0" smtClean="0">
                <a:solidFill>
                  <a:schemeClr val="tx2"/>
                </a:solidFill>
              </a:rPr>
              <a:t>):</a:t>
            </a:r>
          </a:p>
          <a:p>
            <a:pPr>
              <a:defRPr/>
            </a:pPr>
            <a:r>
              <a:rPr lang="en-US" sz="2400" dirty="0" smtClean="0"/>
              <a:t>It is the </a:t>
            </a:r>
            <a:r>
              <a:rPr lang="en-US" sz="2400" b="1" dirty="0" smtClean="0">
                <a:solidFill>
                  <a:srgbClr val="7030A0"/>
                </a:solidFill>
              </a:rPr>
              <a:t>most abundant </a:t>
            </a:r>
            <a:r>
              <a:rPr lang="en-US" sz="2400" dirty="0" err="1" smtClean="0"/>
              <a:t>phosphoglyceride</a:t>
            </a:r>
            <a:r>
              <a:rPr lang="en-US" sz="2400" dirty="0" smtClean="0"/>
              <a:t> in animals. </a:t>
            </a:r>
          </a:p>
          <a:p>
            <a:pPr>
              <a:defRPr/>
            </a:pPr>
            <a:r>
              <a:rPr lang="en-US" sz="2400" dirty="0" smtClean="0"/>
              <a:t> The base here is </a:t>
            </a:r>
            <a:r>
              <a:rPr lang="en-US" sz="2400" b="1" dirty="0" err="1" smtClean="0">
                <a:solidFill>
                  <a:srgbClr val="7030A0"/>
                </a:solidFill>
              </a:rPr>
              <a:t>choline</a:t>
            </a:r>
            <a:r>
              <a:rPr lang="en-US" sz="2400" b="1" dirty="0" smtClean="0">
                <a:solidFill>
                  <a:srgbClr val="7030A0"/>
                </a:solidFill>
              </a:rPr>
              <a:t>.</a:t>
            </a:r>
          </a:p>
          <a:p>
            <a:pPr>
              <a:defRPr/>
            </a:pPr>
            <a:r>
              <a:rPr lang="en-US" sz="2400" dirty="0" smtClean="0"/>
              <a:t>  It is present in the animal’s cell </a:t>
            </a:r>
            <a:r>
              <a:rPr lang="en-US" sz="2400" b="1" dirty="0" smtClean="0">
                <a:solidFill>
                  <a:srgbClr val="7030A0"/>
                </a:solidFill>
              </a:rPr>
              <a:t>membrane</a:t>
            </a:r>
            <a:r>
              <a:rPr lang="en-US" sz="2400" dirty="0" smtClean="0"/>
              <a:t>.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57752" y="2143116"/>
            <a:ext cx="3857652" cy="2643206"/>
            <a:chOff x="500034" y="2571744"/>
            <a:chExt cx="4783488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925968" cy="456930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/>
                <a:t>Choline</a:t>
              </a:r>
              <a:r>
                <a:rPr lang="en-US" sz="2800" b="1" dirty="0" smtClean="0"/>
                <a:t> </a:t>
              </a:r>
              <a:endParaRPr lang="en-US" sz="2800" b="1" dirty="0"/>
            </a:p>
          </p:txBody>
        </p:sp>
      </p:grp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647489" y="5039037"/>
            <a:ext cx="1710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latin typeface="Arial" charset="0"/>
              </a:rPr>
              <a:t>Head-polar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43372" y="3571876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unsaturated FA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08887" y="1714488"/>
            <a:ext cx="149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saturated FA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1" idx="0"/>
          </p:cNvCxnSpPr>
          <p:nvPr/>
        </p:nvCxnSpPr>
        <p:spPr bwMode="auto">
          <a:xfrm rot="5400000" flipH="1" flipV="1">
            <a:off x="7375548" y="4699313"/>
            <a:ext cx="467029" cy="2124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11" idx="0"/>
          </p:cNvCxnSpPr>
          <p:nvPr/>
        </p:nvCxnSpPr>
        <p:spPr bwMode="auto">
          <a:xfrm rot="16200000" flipV="1">
            <a:off x="7018358" y="4554543"/>
            <a:ext cx="324153" cy="64483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4071934" y="1395699"/>
            <a:ext cx="21206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/>
              <a:t>Tail </a:t>
            </a:r>
            <a:r>
              <a:rPr lang="en-US" sz="2400" dirty="0" smtClean="0">
                <a:latin typeface="Arial" charset="0"/>
              </a:rPr>
              <a:t>- </a:t>
            </a:r>
            <a:r>
              <a:rPr lang="en-US" sz="2400" dirty="0" err="1" smtClean="0">
                <a:latin typeface="Arial" charset="0"/>
              </a:rPr>
              <a:t>nonpolar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19" name="Straight Arrow Connector 18"/>
          <p:cNvCxnSpPr>
            <a:stCxn id="18" idx="2"/>
            <a:endCxn id="13" idx="0"/>
          </p:cNvCxnSpPr>
          <p:nvPr/>
        </p:nvCxnSpPr>
        <p:spPr bwMode="auto">
          <a:xfrm rot="5400000" flipH="1" flipV="1">
            <a:off x="5922329" y="924415"/>
            <a:ext cx="142876" cy="172302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>
            <a:stCxn id="18" idx="2"/>
          </p:cNvCxnSpPr>
          <p:nvPr/>
        </p:nvCxnSpPr>
        <p:spPr bwMode="auto">
          <a:xfrm rot="16200000" flipH="1">
            <a:off x="4744971" y="2244650"/>
            <a:ext cx="928694" cy="1541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46243"/>
            <a:ext cx="5143536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u="sng" dirty="0" err="1" smtClean="0">
                <a:solidFill>
                  <a:schemeClr val="tx2"/>
                </a:solidFill>
              </a:rPr>
              <a:t>Dipalmitoyl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lecithin : </a:t>
            </a:r>
          </a:p>
          <a:p>
            <a:pPr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in this </a:t>
            </a:r>
            <a:r>
              <a:rPr lang="en-US" sz="2000" dirty="0" err="1" smtClean="0"/>
              <a:t>phosphlipid</a:t>
            </a:r>
            <a:r>
              <a:rPr lang="en-US" sz="2000" dirty="0" smtClean="0"/>
              <a:t> position </a:t>
            </a:r>
            <a:r>
              <a:rPr lang="en-US" sz="2000" b="1" dirty="0" smtClean="0">
                <a:solidFill>
                  <a:srgbClr val="7030A0"/>
                </a:solidFill>
              </a:rPr>
              <a:t>1,2</a:t>
            </a:r>
            <a:r>
              <a:rPr lang="en-US" sz="2000" dirty="0" smtClean="0"/>
              <a:t> of glycerol are occupied by </a:t>
            </a:r>
            <a:r>
              <a:rPr lang="en-US" sz="2000" b="1" dirty="0" err="1" smtClean="0">
                <a:solidFill>
                  <a:srgbClr val="7030A0"/>
                </a:solidFill>
              </a:rPr>
              <a:t>palmitate</a:t>
            </a:r>
            <a:r>
              <a:rPr lang="en-US" sz="2000" b="1" dirty="0" smtClean="0">
                <a:solidFill>
                  <a:srgbClr val="7030A0"/>
                </a:solidFill>
              </a:rPr>
              <a:t>.</a:t>
            </a:r>
          </a:p>
          <a:p>
            <a:pPr>
              <a:defRPr/>
            </a:pPr>
            <a:r>
              <a:rPr lang="en-US" sz="2000" dirty="0" smtClean="0"/>
              <a:t> This </a:t>
            </a:r>
            <a:r>
              <a:rPr lang="en-US" sz="2000" dirty="0" err="1" smtClean="0"/>
              <a:t>phospholipid</a:t>
            </a:r>
            <a:r>
              <a:rPr lang="en-US" sz="2000" dirty="0" smtClean="0"/>
              <a:t> is the major lipid components of </a:t>
            </a:r>
            <a:r>
              <a:rPr lang="en-US" sz="2000" b="1" dirty="0" smtClean="0">
                <a:solidFill>
                  <a:srgbClr val="7030A0"/>
                </a:solidFill>
              </a:rPr>
              <a:t>lung surfactants</a:t>
            </a:r>
          </a:p>
          <a:p>
            <a:pPr>
              <a:buNone/>
              <a:defRPr/>
            </a:pP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(The extracellular fluid lining the alveoli).</a:t>
            </a:r>
          </a:p>
          <a:p>
            <a:pPr>
              <a:defRPr/>
            </a:pPr>
            <a:r>
              <a:rPr lang="en-US" sz="2000" dirty="0" smtClean="0"/>
              <a:t>Surfactants serve to </a:t>
            </a:r>
            <a:r>
              <a:rPr lang="en-US" sz="2000" b="1" dirty="0" smtClean="0">
                <a:solidFill>
                  <a:srgbClr val="7030A0"/>
                </a:solidFill>
              </a:rPr>
              <a:t>decrease surface tension </a:t>
            </a:r>
            <a:r>
              <a:rPr lang="en-US" sz="2000" dirty="0" smtClean="0"/>
              <a:t>of the fluid layer therefore prevent alveolar collapse.</a:t>
            </a:r>
          </a:p>
          <a:p>
            <a:pPr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Infant respiratory distress syndrome</a:t>
            </a:r>
            <a:r>
              <a:rPr lang="en-US" sz="2000" b="1" u="sng" dirty="0" smtClean="0">
                <a:solidFill>
                  <a:schemeClr val="tx2"/>
                </a:solidFill>
              </a:rPr>
              <a:t>:</a:t>
            </a:r>
          </a:p>
          <a:p>
            <a:r>
              <a:rPr lang="en-US" sz="2000" dirty="0" smtClean="0"/>
              <a:t> caused by lack of surfactant.</a:t>
            </a:r>
          </a:p>
          <a:p>
            <a:r>
              <a:rPr lang="en-US" sz="2000" dirty="0" smtClean="0"/>
              <a:t>commonly suffered by premature babies born before 28–32 weeks of gestation.</a:t>
            </a:r>
            <a:endParaRPr lang="ar-JO" sz="2000" dirty="0" smtClean="0"/>
          </a:p>
          <a:p>
            <a:pPr>
              <a:buNone/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29190" y="1928802"/>
            <a:ext cx="4071966" cy="2643206"/>
            <a:chOff x="145702" y="2571744"/>
            <a:chExt cx="5137820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808810" cy="403174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palmitic</a:t>
              </a:r>
              <a:endParaRPr lang="en-US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5702" y="3262970"/>
              <a:ext cx="1711655" cy="403174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palmitic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925968" cy="40317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Choline</a:t>
              </a:r>
              <a:r>
                <a:rPr lang="en-US" sz="2400" b="1" dirty="0" smtClean="0"/>
                <a:t> </a:t>
              </a:r>
              <a:endParaRPr lang="en-US" sz="2400" b="1" dirty="0"/>
            </a:p>
          </p:txBody>
        </p:sp>
      </p:grpSp>
      <p:pic>
        <p:nvPicPr>
          <p:cNvPr id="11" name="Picture 2" descr="C:\Documents and Settings\Admin.MUTAH-C167B1E7D\Desktop\300px-Alveoli_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214710" cy="17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iii.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Cephalin</a:t>
            </a:r>
            <a:r>
              <a:rPr lang="en-US" sz="2400" b="1" i="1" u="sng" dirty="0" smtClean="0">
                <a:solidFill>
                  <a:schemeClr val="tx2"/>
                </a:solidFill>
              </a:rPr>
              <a:t> (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ethanolamine): </a:t>
            </a:r>
            <a:endParaRPr lang="en-US" sz="2400" u="sng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dirty="0" smtClean="0"/>
              <a:t>It is another abundant </a:t>
            </a:r>
            <a:r>
              <a:rPr lang="en-US" sz="2000" dirty="0" err="1" smtClean="0"/>
              <a:t>phosphoglycerides</a:t>
            </a:r>
            <a:r>
              <a:rPr lang="en-US" sz="2000" dirty="0" smtClean="0"/>
              <a:t> which is also found in animal cell </a:t>
            </a:r>
            <a:r>
              <a:rPr lang="en-US" sz="2000" b="1" dirty="0" smtClean="0">
                <a:solidFill>
                  <a:srgbClr val="7030A0"/>
                </a:solidFill>
              </a:rPr>
              <a:t>membranes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smtClean="0"/>
              <a:t> The base is </a:t>
            </a:r>
            <a:r>
              <a:rPr lang="en-US" sz="2000" b="1" dirty="0" smtClean="0">
                <a:solidFill>
                  <a:srgbClr val="7030A0"/>
                </a:solidFill>
              </a:rPr>
              <a:t>ethanolamine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err="1" smtClean="0"/>
              <a:t>Cephalin</a:t>
            </a:r>
            <a:r>
              <a:rPr lang="en-US" sz="2000" dirty="0" smtClean="0"/>
              <a:t> is one of the important </a:t>
            </a:r>
            <a:r>
              <a:rPr lang="en-US" sz="2000" b="1" dirty="0" smtClean="0">
                <a:solidFill>
                  <a:srgbClr val="7030A0"/>
                </a:solidFill>
              </a:rPr>
              <a:t>blood clotting factors</a:t>
            </a:r>
            <a:r>
              <a:rPr lang="en-US" sz="2000" dirty="0" smtClean="0"/>
              <a:t>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900" b="1" i="1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iv.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Serine:</a:t>
            </a:r>
          </a:p>
          <a:p>
            <a:pPr>
              <a:defRPr/>
            </a:pPr>
            <a:r>
              <a:rPr lang="en-US" sz="2000" dirty="0" smtClean="0"/>
              <a:t>It is </a:t>
            </a:r>
            <a:r>
              <a:rPr lang="en-US" sz="2000" dirty="0" err="1" smtClean="0"/>
              <a:t>cephalin</a:t>
            </a:r>
            <a:r>
              <a:rPr lang="en-US" sz="2000" dirty="0" smtClean="0"/>
              <a:t>-like and present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membranes</a:t>
            </a:r>
            <a:r>
              <a:rPr lang="en-US" sz="2000" dirty="0" smtClean="0"/>
              <a:t> and many tissues.</a:t>
            </a:r>
          </a:p>
          <a:p>
            <a:pPr>
              <a:defRPr/>
            </a:pPr>
            <a:r>
              <a:rPr lang="en-US" sz="2000" dirty="0" smtClean="0"/>
              <a:t>It plays a role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apoptosis</a:t>
            </a:r>
            <a:r>
              <a:rPr lang="en-US" sz="2000" dirty="0" smtClean="0"/>
              <a:t>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11"/>
          <p:cNvGrpSpPr/>
          <p:nvPr/>
        </p:nvGrpSpPr>
        <p:grpSpPr>
          <a:xfrm>
            <a:off x="4643438" y="1714488"/>
            <a:ext cx="4000528" cy="2143140"/>
            <a:chOff x="655443" y="2571742"/>
            <a:chExt cx="4351452" cy="1865363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3"/>
              <a:ext cx="507585" cy="1821618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</a:t>
              </a:r>
            </a:p>
            <a:p>
              <a:r>
                <a:rPr lang="en-US" sz="1600" b="1" dirty="0" smtClean="0"/>
                <a:t>L</a:t>
              </a:r>
            </a:p>
            <a:p>
              <a:r>
                <a:rPr lang="en-US" sz="1600" b="1" dirty="0" smtClean="0"/>
                <a:t>Y</a:t>
              </a:r>
            </a:p>
            <a:p>
              <a:r>
                <a:rPr lang="en-US" sz="1600" b="1" dirty="0" smtClean="0"/>
                <a:t>C</a:t>
              </a:r>
            </a:p>
            <a:p>
              <a:r>
                <a:rPr lang="en-US" sz="1600" b="1" dirty="0" smtClean="0"/>
                <a:t>E</a:t>
              </a:r>
            </a:p>
            <a:p>
              <a:r>
                <a:rPr lang="en-US" sz="1600" b="1" dirty="0" smtClean="0"/>
                <a:t>R</a:t>
              </a:r>
            </a:p>
            <a:p>
              <a:r>
                <a:rPr lang="en-US" sz="1600" b="1" dirty="0" smtClean="0"/>
                <a:t>O</a:t>
              </a:r>
            </a:p>
            <a:p>
              <a:r>
                <a:rPr lang="en-US" sz="1600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28596" y="2571742"/>
              <a:ext cx="1046505" cy="40182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5443" y="3262966"/>
              <a:ext cx="1201914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4942" y="4014444"/>
              <a:ext cx="857256" cy="422661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41987" y="4072156"/>
              <a:ext cx="1864908" cy="298349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ethanolamine </a:t>
              </a:r>
              <a:endParaRPr lang="en-US" dirty="0"/>
            </a:p>
          </p:txBody>
        </p:sp>
      </p:grpSp>
      <p:grpSp>
        <p:nvGrpSpPr>
          <p:cNvPr id="11" name="Group 18"/>
          <p:cNvGrpSpPr/>
          <p:nvPr/>
        </p:nvGrpSpPr>
        <p:grpSpPr>
          <a:xfrm>
            <a:off x="4929190" y="4357694"/>
            <a:ext cx="3605315" cy="2166902"/>
            <a:chOff x="636642" y="2571744"/>
            <a:chExt cx="3921570" cy="1865364"/>
          </a:xfrm>
        </p:grpSpPr>
        <p:sp>
          <p:nvSpPr>
            <p:cNvPr id="12" name="TextBox 11"/>
            <p:cNvSpPr txBox="1"/>
            <p:nvPr/>
          </p:nvSpPr>
          <p:spPr>
            <a:xfrm>
              <a:off x="1857359" y="2571744"/>
              <a:ext cx="507585" cy="180164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</a:t>
              </a:r>
            </a:p>
            <a:p>
              <a:r>
                <a:rPr lang="en-US" sz="1600" b="1" dirty="0" smtClean="0"/>
                <a:t>L</a:t>
              </a:r>
            </a:p>
            <a:p>
              <a:r>
                <a:rPr lang="en-US" sz="1600" b="1" dirty="0" smtClean="0"/>
                <a:t>Y</a:t>
              </a:r>
            </a:p>
            <a:p>
              <a:r>
                <a:rPr lang="en-US" sz="1600" b="1" dirty="0" smtClean="0"/>
                <a:t>C</a:t>
              </a:r>
            </a:p>
            <a:p>
              <a:r>
                <a:rPr lang="en-US" sz="1600" b="1" dirty="0" smtClean="0"/>
                <a:t>E</a:t>
              </a:r>
            </a:p>
            <a:p>
              <a:r>
                <a:rPr lang="en-US" sz="1600" b="1" dirty="0" smtClean="0"/>
                <a:t>R</a:t>
              </a:r>
            </a:p>
            <a:p>
              <a:r>
                <a:rPr lang="en-US" sz="1600" b="1" dirty="0" smtClean="0"/>
                <a:t>O</a:t>
              </a:r>
            </a:p>
            <a:p>
              <a:r>
                <a:rPr lang="en-US" sz="1600" b="1" dirty="0" smtClean="0"/>
                <a:t>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8596" y="2571744"/>
              <a:ext cx="1046505" cy="397421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6642" y="3264244"/>
              <a:ext cx="1201913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64944" y="4014447"/>
              <a:ext cx="857254" cy="422661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9690" y="4014610"/>
              <a:ext cx="1338522" cy="372936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Serine  </a:t>
              </a:r>
              <a:endParaRPr lang="en-US" sz="2400" b="1" dirty="0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60491"/>
            <a:ext cx="4572032" cy="524034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200" b="1" i="1" dirty="0" smtClean="0">
                <a:solidFill>
                  <a:schemeClr val="tx2"/>
                </a:solidFill>
              </a:rPr>
              <a:t>v. 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Lipositol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(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inositol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):</a:t>
            </a:r>
          </a:p>
          <a:p>
            <a:pPr>
              <a:defRPr/>
            </a:pPr>
            <a:r>
              <a:rPr lang="en-US" sz="2200" dirty="0" smtClean="0"/>
              <a:t>The polar head here is the cyclic </a:t>
            </a:r>
            <a:r>
              <a:rPr lang="en-US" sz="2200" dirty="0" err="1" smtClean="0"/>
              <a:t>hexose</a:t>
            </a:r>
            <a:r>
              <a:rPr lang="en-US" sz="2200" dirty="0" smtClean="0"/>
              <a:t> sugar alcohol </a:t>
            </a:r>
            <a:r>
              <a:rPr lang="en-US" sz="2200" b="1" dirty="0" err="1" smtClean="0">
                <a:solidFill>
                  <a:srgbClr val="7030A0"/>
                </a:solidFill>
              </a:rPr>
              <a:t>inositol</a:t>
            </a:r>
            <a:r>
              <a:rPr lang="en-US" sz="2200" b="1" dirty="0" smtClean="0">
                <a:solidFill>
                  <a:srgbClr val="7030A0"/>
                </a:solidFill>
              </a:rPr>
              <a:t> </a:t>
            </a:r>
            <a:r>
              <a:rPr lang="en-US" sz="2200" dirty="0" smtClean="0"/>
              <a:t>(</a:t>
            </a:r>
            <a:r>
              <a:rPr lang="en-US" sz="2200" dirty="0" err="1" smtClean="0"/>
              <a:t>myoinositol</a:t>
            </a:r>
            <a:r>
              <a:rPr lang="en-US" sz="2200" dirty="0" smtClean="0"/>
              <a:t>). </a:t>
            </a:r>
          </a:p>
          <a:p>
            <a:pPr>
              <a:defRPr/>
            </a:pPr>
            <a:r>
              <a:rPr lang="en-US" sz="2200" dirty="0" smtClean="0"/>
              <a:t>It is a </a:t>
            </a:r>
            <a:r>
              <a:rPr lang="en-US" sz="2200" b="1" dirty="0" smtClean="0"/>
              <a:t>membrane lipid.</a:t>
            </a: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(</a:t>
            </a:r>
            <a:r>
              <a:rPr lang="en-US" sz="2200" dirty="0" err="1" smtClean="0"/>
              <a:t>phosphatidyl</a:t>
            </a:r>
            <a:r>
              <a:rPr lang="en-US" sz="2200" dirty="0" smtClean="0"/>
              <a:t> </a:t>
            </a:r>
            <a:r>
              <a:rPr lang="en-US" sz="2200" dirty="0" err="1" smtClean="0"/>
              <a:t>inositol</a:t>
            </a:r>
            <a:r>
              <a:rPr lang="en-US" sz="2200" dirty="0" smtClean="0"/>
              <a:t> 4,5-bisphosphate is an important constituents of cell membrane </a:t>
            </a:r>
            <a:r>
              <a:rPr lang="en-US" sz="2200" dirty="0" err="1" smtClean="0"/>
              <a:t>phospholipid</a:t>
            </a:r>
            <a:r>
              <a:rPr lang="en-US" sz="2200" dirty="0" smtClean="0"/>
              <a:t> → upon stimulation by a suitable hormone → it is cleaved into </a:t>
            </a:r>
            <a:r>
              <a:rPr lang="en-US" sz="2200" dirty="0" err="1" smtClean="0"/>
              <a:t>diacylglycerol</a:t>
            </a:r>
            <a:r>
              <a:rPr lang="en-US" sz="2200" dirty="0" smtClean="0"/>
              <a:t> and </a:t>
            </a:r>
            <a:r>
              <a:rPr lang="en-US" sz="2200" dirty="0" err="1" smtClean="0"/>
              <a:t>inositol</a:t>
            </a:r>
            <a:r>
              <a:rPr lang="en-US" sz="2200" dirty="0" smtClean="0"/>
              <a:t> </a:t>
            </a:r>
            <a:r>
              <a:rPr lang="en-US" sz="2200" dirty="0" err="1" smtClean="0"/>
              <a:t>triphosphate</a:t>
            </a:r>
            <a:r>
              <a:rPr lang="en-US" sz="2200" dirty="0" smtClean="0"/>
              <a:t>, both act as internal signals or second messenger). 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aphicFrame>
        <p:nvGraphicFramePr>
          <p:cNvPr id="719876" name="Object 1029"/>
          <p:cNvGraphicFramePr>
            <a:graphicFrameLocks noChangeAspect="1"/>
          </p:cNvGraphicFramePr>
          <p:nvPr/>
        </p:nvGraphicFramePr>
        <p:xfrm>
          <a:off x="5000628" y="1357298"/>
          <a:ext cx="3929090" cy="4286280"/>
        </p:xfrm>
        <a:graphic>
          <a:graphicData uri="http://schemas.openxmlformats.org/presentationml/2006/ole">
            <p:oleObj spid="_x0000_s719876" r:id="rId3" imgW="2628900" imgH="2057400" progId="Word.Picture.8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307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i="1" dirty="0" smtClean="0"/>
              <a:t>v. </a:t>
            </a:r>
            <a:r>
              <a:rPr lang="en-US" sz="3200" i="1" u="sng" dirty="0" err="1" smtClean="0"/>
              <a:t>Lipositol</a:t>
            </a:r>
            <a:r>
              <a:rPr lang="en-US" sz="3200" i="1" u="sng" dirty="0" smtClean="0"/>
              <a:t> (</a:t>
            </a:r>
            <a:r>
              <a:rPr lang="en-US" sz="3200" i="1" u="sng" dirty="0" err="1" smtClean="0"/>
              <a:t>phosphatidyl</a:t>
            </a:r>
            <a:r>
              <a:rPr lang="en-US" sz="3200" i="1" u="sng" dirty="0" smtClean="0"/>
              <a:t> </a:t>
            </a:r>
            <a:r>
              <a:rPr lang="en-US" sz="3200" i="1" u="sng" dirty="0" err="1" smtClean="0"/>
              <a:t>inositol</a:t>
            </a:r>
            <a:r>
              <a:rPr lang="en-US" sz="3200" i="1" u="sng" dirty="0" smtClean="0"/>
              <a:t> ):</a:t>
            </a:r>
            <a:br>
              <a:rPr lang="en-US" sz="3200" i="1" u="sng" dirty="0" smtClean="0"/>
            </a:br>
            <a:endParaRPr lang="en-US" sz="3200" b="1" dirty="0" smtClean="0">
              <a:latin typeface="+mn-lt"/>
            </a:endParaRPr>
          </a:p>
        </p:txBody>
      </p:sp>
      <p:graphicFrame>
        <p:nvGraphicFramePr>
          <p:cNvPr id="719876" name="Object 1029"/>
          <p:cNvGraphicFramePr>
            <a:graphicFrameLocks noChangeAspect="1"/>
          </p:cNvGraphicFramePr>
          <p:nvPr/>
        </p:nvGraphicFramePr>
        <p:xfrm>
          <a:off x="1000100" y="1285860"/>
          <a:ext cx="7358114" cy="5357850"/>
        </p:xfrm>
        <a:graphic>
          <a:graphicData uri="http://schemas.openxmlformats.org/presentationml/2006/ole">
            <p:oleObj spid="_x0000_s889858" r:id="rId3" imgW="2628900" imgH="2057400" progId="Word.Picture.8">
              <p:embed/>
            </p:oleObj>
          </a:graphicData>
        </a:graphic>
      </p:graphicFrame>
      <p:sp>
        <p:nvSpPr>
          <p:cNvPr id="7" name="Up-Down Arrow 6"/>
          <p:cNvSpPr/>
          <p:nvPr/>
        </p:nvSpPr>
        <p:spPr bwMode="auto">
          <a:xfrm>
            <a:off x="4357686" y="2928934"/>
            <a:ext cx="214314" cy="1216152"/>
          </a:xfrm>
          <a:prstGeom prst="upDownArrow">
            <a:avLst/>
          </a:prstGeom>
          <a:solidFill>
            <a:srgbClr val="FF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2357430"/>
            <a:ext cx="869149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DAG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00892" y="3643314"/>
            <a:ext cx="1827744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Inositol</a:t>
            </a:r>
            <a:r>
              <a:rPr lang="en-US" sz="2400" dirty="0" smtClean="0"/>
              <a:t>-tri-P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16" y="6000768"/>
            <a:ext cx="389850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15272" y="4324657"/>
            <a:ext cx="389850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1142976" y="5429264"/>
            <a:ext cx="2643206" cy="857256"/>
          </a:xfrm>
          <a:solidFill>
            <a:schemeClr val="bg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/>
          <a:lstStyle/>
          <a:p>
            <a:pPr algn="ctr">
              <a:buNone/>
              <a:defRPr/>
            </a:pPr>
            <a:r>
              <a:rPr lang="en-US" sz="2000" dirty="0" err="1" smtClean="0"/>
              <a:t>Phosphatidyl</a:t>
            </a:r>
            <a:r>
              <a:rPr lang="en-US" sz="2000" dirty="0" smtClean="0"/>
              <a:t> </a:t>
            </a:r>
            <a:r>
              <a:rPr lang="en-US" sz="2000" dirty="0" err="1" smtClean="0"/>
              <a:t>inositol</a:t>
            </a:r>
            <a:r>
              <a:rPr lang="en-US" sz="2000" dirty="0" smtClean="0"/>
              <a:t> 4,5-bisphosphate</a:t>
            </a:r>
          </a:p>
          <a:p>
            <a:pPr algn="ctr">
              <a:defRPr/>
            </a:pPr>
            <a:endParaRPr lang="en-US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472518" cy="2257427"/>
          </a:xfrm>
        </p:spPr>
        <p:txBody>
          <a:bodyPr/>
          <a:lstStyle/>
          <a:p>
            <a:pPr>
              <a:buNone/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vi.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Diphosphatidyl</a:t>
            </a:r>
            <a:r>
              <a:rPr lang="en-US" sz="2000" b="1" i="1" u="sng" dirty="0" smtClean="0">
                <a:solidFill>
                  <a:schemeClr val="tx2"/>
                </a:solidFill>
              </a:rPr>
              <a:t> glycerol or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Cardiolipin</a:t>
            </a:r>
            <a:endParaRPr lang="en-US" sz="2000" b="1" i="1" u="sng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dirty="0" smtClean="0"/>
              <a:t>It is composed of </a:t>
            </a:r>
            <a:r>
              <a:rPr lang="en-US" sz="2000" b="1" dirty="0" smtClean="0">
                <a:solidFill>
                  <a:srgbClr val="7030A0"/>
                </a:solidFill>
              </a:rPr>
              <a:t>2 molecules of </a:t>
            </a:r>
            <a:r>
              <a:rPr lang="en-US" sz="2000" b="1" dirty="0" err="1" smtClean="0">
                <a:solidFill>
                  <a:srgbClr val="7030A0"/>
                </a:solidFill>
              </a:rPr>
              <a:t>phosphatidic</a:t>
            </a:r>
            <a:r>
              <a:rPr lang="en-US" sz="2000" b="1" dirty="0" smtClean="0">
                <a:solidFill>
                  <a:srgbClr val="7030A0"/>
                </a:solidFill>
              </a:rPr>
              <a:t> acid</a:t>
            </a:r>
            <a:r>
              <a:rPr lang="en-US" sz="2000" dirty="0" smtClean="0"/>
              <a:t> attached to a glycerol molecule.</a:t>
            </a:r>
          </a:p>
          <a:p>
            <a:pPr>
              <a:defRPr/>
            </a:pPr>
            <a:r>
              <a:rPr lang="en-US" sz="2000" dirty="0" err="1" smtClean="0"/>
              <a:t>Cardiolipin</a:t>
            </a:r>
            <a:r>
              <a:rPr lang="en-US" sz="2000" dirty="0" smtClean="0"/>
              <a:t> is present in large amounts in the </a:t>
            </a:r>
            <a:r>
              <a:rPr lang="en-US" sz="2000" b="1" dirty="0" smtClean="0">
                <a:solidFill>
                  <a:srgbClr val="7030A0"/>
                </a:solidFill>
              </a:rPr>
              <a:t>inner membrane of mitochondria</a:t>
            </a:r>
            <a:r>
              <a:rPr lang="en-US" sz="2000" dirty="0" smtClean="0"/>
              <a:t>. It is essential for mitochondrial function. </a:t>
            </a:r>
            <a:r>
              <a:rPr lang="en-US" sz="2000" b="1" dirty="0" smtClean="0">
                <a:solidFill>
                  <a:srgbClr val="002060"/>
                </a:solidFill>
              </a:rPr>
              <a:t>↓↓ </a:t>
            </a:r>
            <a:r>
              <a:rPr lang="en-US" sz="2000" b="1" dirty="0" err="1" smtClean="0">
                <a:solidFill>
                  <a:srgbClr val="002060"/>
                </a:solidFill>
              </a:rPr>
              <a:t>cardiolipin</a:t>
            </a:r>
            <a:r>
              <a:rPr lang="en-US" sz="2000" dirty="0" smtClean="0"/>
              <a:t>, → mitochondrial dysfunction in aging &amp; heart failure. 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307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285720" y="4000504"/>
            <a:ext cx="3571899" cy="2309170"/>
            <a:chOff x="655443" y="2571742"/>
            <a:chExt cx="3885225" cy="1865363"/>
          </a:xfrm>
        </p:grpSpPr>
        <p:sp>
          <p:nvSpPr>
            <p:cNvPr id="7" name="TextBox 6"/>
            <p:cNvSpPr txBox="1"/>
            <p:nvPr/>
          </p:nvSpPr>
          <p:spPr>
            <a:xfrm>
              <a:off x="1857356" y="2571742"/>
              <a:ext cx="507585" cy="1864679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28596" y="2571742"/>
              <a:ext cx="1046505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5443" y="3262966"/>
              <a:ext cx="1201914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4942" y="4014444"/>
              <a:ext cx="2175726" cy="42266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57620" y="4071942"/>
            <a:ext cx="466651" cy="2308324"/>
          </a:xfrm>
          <a:prstGeom prst="rect">
            <a:avLst/>
          </a:prstGeom>
          <a:solidFill>
            <a:srgbClr val="FFFFFF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b="1" dirty="0" smtClean="0"/>
              <a:t>G</a:t>
            </a:r>
          </a:p>
          <a:p>
            <a:r>
              <a:rPr lang="en-US" b="1" dirty="0" smtClean="0"/>
              <a:t>L</a:t>
            </a:r>
          </a:p>
          <a:p>
            <a:r>
              <a:rPr lang="en-US" b="1" dirty="0" smtClean="0"/>
              <a:t>Y</a:t>
            </a:r>
          </a:p>
          <a:p>
            <a:r>
              <a:rPr lang="en-US" b="1" dirty="0" smtClean="0"/>
              <a:t>C</a:t>
            </a:r>
          </a:p>
          <a:p>
            <a:r>
              <a:rPr lang="en-US" b="1" dirty="0" smtClean="0"/>
              <a:t>E</a:t>
            </a:r>
          </a:p>
          <a:p>
            <a:r>
              <a:rPr lang="en-US" b="1" dirty="0" smtClean="0"/>
              <a:t>R</a:t>
            </a:r>
          </a:p>
          <a:p>
            <a:r>
              <a:rPr lang="en-US" b="1" dirty="0" smtClean="0"/>
              <a:t>O</a:t>
            </a:r>
          </a:p>
          <a:p>
            <a:r>
              <a:rPr lang="en-US" b="1" dirty="0" smtClean="0"/>
              <a:t>L</a:t>
            </a:r>
          </a:p>
        </p:txBody>
      </p:sp>
      <p:grpSp>
        <p:nvGrpSpPr>
          <p:cNvPr id="12" name="Group 18"/>
          <p:cNvGrpSpPr/>
          <p:nvPr/>
        </p:nvGrpSpPr>
        <p:grpSpPr>
          <a:xfrm rot="10800000">
            <a:off x="4286249" y="4071942"/>
            <a:ext cx="3500463" cy="2309169"/>
            <a:chOff x="636642" y="2571744"/>
            <a:chExt cx="3807520" cy="1865364"/>
          </a:xfrm>
        </p:grpSpPr>
        <p:sp>
          <p:nvSpPr>
            <p:cNvPr id="13" name="TextBox 12"/>
            <p:cNvSpPr txBox="1"/>
            <p:nvPr/>
          </p:nvSpPr>
          <p:spPr>
            <a:xfrm>
              <a:off x="1857358" y="2571745"/>
              <a:ext cx="507585" cy="1864682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 rot="10800000">
              <a:off x="2328595" y="2571744"/>
              <a:ext cx="1046505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 rot="10800000">
              <a:off x="636642" y="3264244"/>
              <a:ext cx="1201913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64945" y="4014447"/>
              <a:ext cx="2079217" cy="42266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14422"/>
            <a:ext cx="8258204" cy="5500726"/>
          </a:xfrm>
          <a:solidFill>
            <a:schemeClr val="bg1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Vii.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Plasmalogens</a:t>
            </a:r>
            <a:r>
              <a:rPr lang="en-US" sz="2000" b="1" i="1" u="sng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  <a:defRPr/>
            </a:pPr>
            <a:r>
              <a:rPr lang="en-US" sz="2000" b="1" u="sng" dirty="0" smtClean="0"/>
              <a:t>Structure:</a:t>
            </a:r>
            <a:r>
              <a:rPr lang="en-US" sz="2000" dirty="0" smtClean="0"/>
              <a:t> they resemble </a:t>
            </a:r>
            <a:r>
              <a:rPr lang="en-US" sz="2000" dirty="0" err="1" smtClean="0"/>
              <a:t>phosphatidyl</a:t>
            </a:r>
            <a:r>
              <a:rPr lang="en-US" sz="2000" dirty="0" smtClean="0"/>
              <a:t> ethanolamine but possess an </a:t>
            </a:r>
            <a:r>
              <a:rPr lang="en-US" sz="2000" b="1" dirty="0" smtClean="0">
                <a:solidFill>
                  <a:srgbClr val="0070C0"/>
                </a:solidFill>
              </a:rPr>
              <a:t>ether link </a:t>
            </a:r>
            <a:r>
              <a:rPr lang="en-US" sz="2000" dirty="0" smtClean="0"/>
              <a:t>on the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sn-1</a:t>
            </a:r>
            <a:r>
              <a:rPr lang="en-US" sz="2000" dirty="0" smtClean="0"/>
              <a:t> carbon instead of the </a:t>
            </a:r>
            <a:r>
              <a:rPr lang="en-US" sz="2000" b="1" strike="sngStrike" dirty="0" smtClean="0">
                <a:solidFill>
                  <a:srgbClr val="0070C0"/>
                </a:solidFill>
              </a:rPr>
              <a:t>ester link </a:t>
            </a:r>
            <a:r>
              <a:rPr lang="en-US" sz="2000" dirty="0" smtClean="0"/>
              <a:t>found in </a:t>
            </a:r>
            <a:r>
              <a:rPr lang="en-US" sz="2000" dirty="0" err="1" smtClean="0"/>
              <a:t>acylglycerols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smtClean="0"/>
              <a:t>Typically, the </a:t>
            </a:r>
            <a:r>
              <a:rPr lang="en-US" sz="2000" b="1" dirty="0" smtClean="0">
                <a:solidFill>
                  <a:srgbClr val="C00000"/>
                </a:solidFill>
              </a:rPr>
              <a:t>alkyl radical </a:t>
            </a:r>
            <a:r>
              <a:rPr lang="en-US" sz="2000" dirty="0" smtClean="0"/>
              <a:t>is an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unsaturated alcohol. </a:t>
            </a:r>
          </a:p>
          <a:p>
            <a:pPr>
              <a:defRPr/>
            </a:pPr>
            <a:r>
              <a:rPr lang="en-US" sz="2000" dirty="0" err="1" smtClean="0"/>
              <a:t>Somtimes</a:t>
            </a:r>
            <a:r>
              <a:rPr lang="en-US" sz="2000" dirty="0" smtClean="0"/>
              <a:t>, </a:t>
            </a:r>
            <a:r>
              <a:rPr lang="en-US" sz="2000" dirty="0" err="1" smtClean="0"/>
              <a:t>choline</a:t>
            </a:r>
            <a:r>
              <a:rPr lang="en-US" sz="2000" dirty="0" smtClean="0"/>
              <a:t>, serine, or </a:t>
            </a:r>
            <a:r>
              <a:rPr lang="en-US" sz="2000" dirty="0" err="1" smtClean="0"/>
              <a:t>inositol</a:t>
            </a:r>
            <a:r>
              <a:rPr lang="en-US" sz="2000" dirty="0" smtClean="0"/>
              <a:t> may be substituted for ethanolamine.</a:t>
            </a:r>
          </a:p>
          <a:p>
            <a:pPr>
              <a:buNone/>
              <a:defRPr/>
            </a:pPr>
            <a:r>
              <a:rPr lang="en-US" sz="2000" b="1" u="sng" dirty="0" smtClean="0"/>
              <a:t>Site: </a:t>
            </a:r>
            <a:r>
              <a:rPr lang="en-US" sz="2000" dirty="0" err="1" smtClean="0"/>
              <a:t>Plasmalogens</a:t>
            </a:r>
            <a:r>
              <a:rPr lang="en-US" sz="2000" dirty="0" smtClean="0"/>
              <a:t> are found in numerous human tissues, with particular in </a:t>
            </a:r>
            <a:r>
              <a:rPr lang="en-US" sz="2000" b="1" i="1" dirty="0" smtClean="0">
                <a:solidFill>
                  <a:srgbClr val="C00000"/>
                </a:solidFill>
              </a:rPr>
              <a:t>nervous</a:t>
            </a:r>
            <a:r>
              <a:rPr lang="en-US" sz="2000" dirty="0" smtClean="0"/>
              <a:t>, </a:t>
            </a:r>
            <a:r>
              <a:rPr lang="en-US" sz="2000" b="1" i="1" dirty="0" smtClean="0">
                <a:solidFill>
                  <a:srgbClr val="C00000"/>
                </a:solidFill>
              </a:rPr>
              <a:t>immune</a:t>
            </a:r>
            <a:r>
              <a:rPr lang="en-US" sz="2000" dirty="0" smtClean="0"/>
              <a:t>, and </a:t>
            </a:r>
            <a:r>
              <a:rPr lang="en-US" sz="2000" b="1" i="1" dirty="0" smtClean="0">
                <a:solidFill>
                  <a:srgbClr val="C00000"/>
                </a:solidFill>
              </a:rPr>
              <a:t>cardiovascular </a:t>
            </a:r>
            <a:r>
              <a:rPr lang="en-US" sz="2000" b="1" i="1" dirty="0" smtClean="0">
                <a:solidFill>
                  <a:srgbClr val="C00000"/>
                </a:solidFill>
              </a:rPr>
              <a:t>systems</a:t>
            </a:r>
            <a:r>
              <a:rPr lang="en-US" sz="2000" dirty="0" smtClean="0"/>
              <a:t>. Present in high concentration in </a:t>
            </a:r>
            <a:r>
              <a:rPr lang="en-US" sz="2000" b="1" dirty="0" smtClean="0">
                <a:solidFill>
                  <a:srgbClr val="0070C0"/>
                </a:solidFill>
              </a:rPr>
              <a:t>myelin </a:t>
            </a:r>
            <a:r>
              <a:rPr lang="en-US" sz="2000" b="1" dirty="0" smtClean="0">
                <a:solidFill>
                  <a:srgbClr val="0070C0"/>
                </a:solidFill>
              </a:rPr>
              <a:t>sheath.</a:t>
            </a:r>
            <a:endParaRPr lang="en-US" sz="2000" dirty="0" smtClean="0"/>
          </a:p>
          <a:p>
            <a:pPr>
              <a:buNone/>
              <a:defRPr/>
            </a:pPr>
            <a:r>
              <a:rPr lang="en-US" sz="2000" b="1" u="sng" dirty="0" smtClean="0"/>
              <a:t>Function:  </a:t>
            </a:r>
            <a:r>
              <a:rPr lang="en-US" sz="2000" dirty="0" smtClean="0"/>
              <a:t>they can </a:t>
            </a:r>
            <a:r>
              <a:rPr lang="en-US" sz="2000" b="1" dirty="0" smtClean="0">
                <a:solidFill>
                  <a:srgbClr val="0070C0"/>
                </a:solidFill>
              </a:rPr>
              <a:t>protect</a:t>
            </a:r>
            <a:r>
              <a:rPr lang="en-US" sz="2000" dirty="0" smtClean="0"/>
              <a:t> mammalian cells </a:t>
            </a:r>
            <a:r>
              <a:rPr lang="en-US" sz="2000" b="1" i="1" dirty="0" smtClean="0">
                <a:solidFill>
                  <a:srgbClr val="0070C0"/>
                </a:solidFill>
              </a:rPr>
              <a:t>against </a:t>
            </a:r>
            <a:r>
              <a:rPr lang="en-US" sz="2000" dirty="0" smtClean="0"/>
              <a:t>the damaging effects of </a:t>
            </a:r>
            <a:r>
              <a:rPr lang="en-US" sz="2000" b="1" i="1" dirty="0" smtClean="0">
                <a:solidFill>
                  <a:srgbClr val="0070C0"/>
                </a:solidFill>
              </a:rPr>
              <a:t>reactive oxygen species</a:t>
            </a:r>
            <a:r>
              <a:rPr lang="en-US" sz="2000" dirty="0" smtClean="0"/>
              <a:t>.</a:t>
            </a:r>
          </a:p>
          <a:p>
            <a:pPr>
              <a:defRPr/>
            </a:pPr>
            <a:r>
              <a:rPr lang="en-US" sz="2000" dirty="0" smtClean="0"/>
              <a:t>they have been implicated as being </a:t>
            </a:r>
            <a:r>
              <a:rPr lang="en-US" sz="2000" b="1" i="1" dirty="0" smtClean="0">
                <a:solidFill>
                  <a:srgbClr val="0070C0"/>
                </a:solidFill>
              </a:rPr>
              <a:t>signaling molecules.</a:t>
            </a:r>
          </a:p>
          <a:p>
            <a:pPr>
              <a:buNone/>
              <a:defRPr/>
            </a:pPr>
            <a:r>
              <a:rPr lang="en-US" sz="2000" b="1" u="sng" dirty="0" smtClean="0"/>
              <a:t>Possible disease links: </a:t>
            </a:r>
            <a:r>
              <a:rPr lang="en-US" sz="2000" dirty="0" smtClean="0"/>
              <a:t>↓↓ </a:t>
            </a:r>
            <a:r>
              <a:rPr lang="en-US" sz="2000" dirty="0" err="1" smtClean="0"/>
              <a:t>plasmalogens</a:t>
            </a:r>
            <a:r>
              <a:rPr lang="en-US" sz="2000" dirty="0" smtClean="0"/>
              <a:t> in the brain in Alzheimer disease, Parkinson's disease.</a:t>
            </a:r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A. </a:t>
            </a:r>
            <a:r>
              <a:rPr lang="en-US" sz="24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400" dirty="0" smtClean="0">
                <a:solidFill>
                  <a:srgbClr val="008000"/>
                </a:solidFill>
              </a:rPr>
              <a:t> :</a:t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r>
              <a:rPr lang="en-US" sz="2800" dirty="0" smtClean="0"/>
              <a:t>Derived &amp; associated lipids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They include: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1. Fatty acids.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2. Glycerol.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3. Alcohols (other than glycerol).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4. </a:t>
            </a:r>
            <a:r>
              <a:rPr lang="en-US" sz="2400" b="1" dirty="0" err="1" smtClean="0">
                <a:solidFill>
                  <a:srgbClr val="0070C0"/>
                </a:solidFill>
              </a:rPr>
              <a:t>Monoacylglycerol</a:t>
            </a:r>
            <a:r>
              <a:rPr lang="en-US" sz="2400" b="1" dirty="0" smtClean="0">
                <a:solidFill>
                  <a:srgbClr val="0070C0"/>
                </a:solidFill>
              </a:rPr>
              <a:t> &amp; </a:t>
            </a:r>
            <a:r>
              <a:rPr lang="en-US" sz="2400" b="1" dirty="0" err="1" smtClean="0">
                <a:solidFill>
                  <a:srgbClr val="0070C0"/>
                </a:solidFill>
              </a:rPr>
              <a:t>diacylglycerol</a:t>
            </a:r>
            <a:r>
              <a:rPr lang="en-US" sz="2400" b="1" dirty="0" smtClean="0">
                <a:solidFill>
                  <a:srgbClr val="0070C0"/>
                </a:solidFill>
              </a:rPr>
              <a:t>. </a:t>
            </a:r>
            <a:r>
              <a:rPr lang="en-US" sz="2400" b="1" dirty="0" smtClean="0">
                <a:solidFill>
                  <a:srgbClr val="C00000"/>
                </a:solidFill>
              </a:rPr>
              <a:t>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5. Steroids (sterols, steroid hormones, bile acids).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6. </a:t>
            </a:r>
            <a:r>
              <a:rPr lang="en-US" sz="2000" dirty="0" err="1" smtClean="0"/>
              <a:t>Carotenoids</a:t>
            </a:r>
            <a:r>
              <a:rPr lang="en-US" sz="2000" dirty="0" smtClean="0"/>
              <a:t>.                    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7. Fat Soluble vitamins (D, E, K, A).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Definition: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They are either </a:t>
            </a:r>
            <a:r>
              <a:rPr lang="en-US" sz="2400" b="1" u="sng" dirty="0" smtClean="0">
                <a:solidFill>
                  <a:srgbClr val="002060"/>
                </a:solidFill>
              </a:rPr>
              <a:t>derived from </a:t>
            </a:r>
            <a:r>
              <a:rPr lang="en-US" sz="2400" dirty="0" smtClean="0"/>
              <a:t>simple and compound </a:t>
            </a:r>
            <a:r>
              <a:rPr lang="en-US" sz="2400" dirty="0" smtClean="0"/>
              <a:t>lipids by hydrolysis </a:t>
            </a:r>
            <a:r>
              <a:rPr lang="en-US" sz="2400" dirty="0" smtClean="0"/>
              <a:t>(1,2,3,4)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US" sz="2400" dirty="0" smtClean="0"/>
              <a:t> </a:t>
            </a:r>
            <a:r>
              <a:rPr lang="en-US" sz="2400" b="1" u="sng" dirty="0" smtClean="0">
                <a:solidFill>
                  <a:srgbClr val="002060"/>
                </a:solidFill>
              </a:rPr>
              <a:t>associated with </a:t>
            </a:r>
            <a:r>
              <a:rPr lang="en-US" sz="2400" dirty="0" smtClean="0"/>
              <a:t>lipids (5,6,7) and they possess the </a:t>
            </a:r>
            <a:r>
              <a:rPr lang="en-US" sz="2400" b="1" dirty="0" smtClean="0">
                <a:solidFill>
                  <a:srgbClr val="008000"/>
                </a:solidFill>
              </a:rPr>
              <a:t>general physical characteristics of lipids.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31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785818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black">
          <a:xfrm>
            <a:off x="457200" y="78738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II- complex lipids</a:t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1.Phospholipids.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Glycerophospholipids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7100"/>
          </a:xfrm>
        </p:spPr>
        <p:txBody>
          <a:bodyPr/>
          <a:lstStyle/>
          <a:p>
            <a:r>
              <a:rPr lang="en-US" sz="3200" dirty="0" err="1" smtClean="0"/>
              <a:t>Phospholipase</a:t>
            </a:r>
            <a:r>
              <a:rPr lang="en-US" sz="3200" dirty="0" smtClean="0"/>
              <a:t> classes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86808" cy="4000528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1.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A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0070C0"/>
                </a:solidFill>
              </a:rPr>
              <a:t>Phospholipase</a:t>
            </a:r>
            <a:r>
              <a:rPr lang="en-US" sz="2000" b="1" dirty="0" smtClean="0">
                <a:solidFill>
                  <a:srgbClr val="0070C0"/>
                </a:solidFill>
              </a:rPr>
              <a:t> A1: </a:t>
            </a:r>
            <a:r>
              <a:rPr lang="en-US" sz="2000" dirty="0" smtClean="0"/>
              <a:t>cleaves the sn-1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0070C0"/>
                </a:solidFill>
              </a:rPr>
              <a:t>Phospholipase</a:t>
            </a:r>
            <a:r>
              <a:rPr lang="en-US" sz="2000" b="1" dirty="0" smtClean="0">
                <a:solidFill>
                  <a:srgbClr val="0070C0"/>
                </a:solidFill>
              </a:rPr>
              <a:t> A2: </a:t>
            </a:r>
            <a:r>
              <a:rPr lang="en-US" sz="2000" dirty="0" smtClean="0"/>
              <a:t>cleaves the sn-2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chain, releasing </a:t>
            </a:r>
            <a:r>
              <a:rPr lang="en-US" sz="2000" dirty="0" err="1" smtClean="0"/>
              <a:t>arachidonic</a:t>
            </a:r>
            <a:r>
              <a:rPr lang="en-US" sz="2000" dirty="0" smtClean="0"/>
              <a:t> acid.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2.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B: </a:t>
            </a:r>
            <a:r>
              <a:rPr lang="en-US" sz="2000" dirty="0" smtClean="0"/>
              <a:t>cleaves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</a:t>
            </a:r>
            <a:r>
              <a:rPr lang="en-US" sz="2000" dirty="0" smtClean="0"/>
              <a:t> sn-1 and SN-2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chains; this enzyme is also known as a </a:t>
            </a:r>
            <a:r>
              <a:rPr lang="en-US" sz="2000" b="1" dirty="0" err="1" smtClean="0">
                <a:solidFill>
                  <a:srgbClr val="0070C0"/>
                </a:solidFill>
              </a:rPr>
              <a:t>lysophospholipase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3.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C: </a:t>
            </a:r>
            <a:r>
              <a:rPr lang="en-US" sz="2000" dirty="0" smtClean="0"/>
              <a:t>cleaves before the phosphate, releasing </a:t>
            </a:r>
            <a:r>
              <a:rPr lang="en-US" sz="2000" dirty="0" err="1" smtClean="0"/>
              <a:t>diacylglycerol</a:t>
            </a:r>
            <a:r>
              <a:rPr lang="en-US" sz="2000" dirty="0" smtClean="0"/>
              <a:t> and a phosphate-containing head group. 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4.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D: </a:t>
            </a:r>
            <a:r>
              <a:rPr lang="en-US" sz="2000" dirty="0" smtClean="0"/>
              <a:t>cleaves after the phosphate, releasing </a:t>
            </a:r>
            <a:r>
              <a:rPr lang="en-US" sz="2000" dirty="0" err="1" smtClean="0"/>
              <a:t>phosphatidic</a:t>
            </a:r>
            <a:r>
              <a:rPr lang="en-US" sz="2000" dirty="0" smtClean="0"/>
              <a:t> acid and an alcohol.</a:t>
            </a:r>
          </a:p>
          <a:p>
            <a:endParaRPr lang="en-US" sz="2000" dirty="0"/>
          </a:p>
        </p:txBody>
      </p:sp>
      <p:pic>
        <p:nvPicPr>
          <p:cNvPr id="10" name="Picture 2" descr="C:\Documents and Settings\Admin.MUTAH-C167B1E7D\Desktop\Phospholipa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4572008"/>
            <a:ext cx="7734300" cy="2214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741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92961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 bwMode="black">
          <a:xfrm>
            <a:off x="571472" y="357166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Phospholipase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classes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7100"/>
          </a:xfrm>
        </p:spPr>
        <p:txBody>
          <a:bodyPr/>
          <a:lstStyle/>
          <a:p>
            <a:r>
              <a:rPr lang="en-US" sz="3600" dirty="0" err="1" smtClean="0"/>
              <a:t>Lysolecithin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4357718" cy="4972072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None/>
            </a:pPr>
            <a:r>
              <a:rPr lang="en-US" sz="2000" b="1" u="sng" dirty="0" err="1" smtClean="0">
                <a:solidFill>
                  <a:srgbClr val="002060"/>
                </a:solidFill>
                <a:cs typeface="Times New Roman" pitchFamily="18" charset="0"/>
              </a:rPr>
              <a:t>Phospholipase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A</a:t>
            </a:r>
            <a:r>
              <a:rPr lang="en-US" sz="2000" b="1" u="sng" baseline="-30000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is secreted by the </a:t>
            </a:r>
            <a:r>
              <a:rPr lang="en-US" sz="2000" b="1" dirty="0" smtClean="0">
                <a:solidFill>
                  <a:srgbClr val="008000"/>
                </a:solidFill>
                <a:cs typeface="Times New Roman" pitchFamily="18" charset="0"/>
              </a:rPr>
              <a:t>pancreas</a:t>
            </a:r>
            <a:r>
              <a:rPr lang="en-US" sz="2000" dirty="0" smtClean="0"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r>
              <a:rPr lang="en-US" sz="2000" dirty="0" smtClean="0">
                <a:cs typeface="Times New Roman" pitchFamily="18" charset="0"/>
              </a:rPr>
              <a:t>It hydrolyzes the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ester linkage </a:t>
            </a:r>
            <a:r>
              <a:rPr lang="en-US" sz="2000" dirty="0" smtClean="0">
                <a:cs typeface="Times New Roman" pitchFamily="18" charset="0"/>
              </a:rPr>
              <a:t>between the fatty acid &amp; the hydroxyl on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C2</a:t>
            </a:r>
            <a:r>
              <a:rPr lang="en-US" sz="2000" dirty="0" smtClean="0">
                <a:cs typeface="Times New Roman" pitchFamily="18" charset="0"/>
              </a:rPr>
              <a:t> of phospholipids.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None/>
            </a:pP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Cobra venoms contain </a:t>
            </a:r>
            <a:r>
              <a:rPr lang="en-US" sz="2000" b="1" u="sng" dirty="0" err="1" smtClean="0">
                <a:solidFill>
                  <a:srgbClr val="002060"/>
                </a:solidFill>
                <a:cs typeface="Times New Roman" pitchFamily="18" charset="0"/>
              </a:rPr>
              <a:t>Phospholipase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A</a:t>
            </a:r>
            <a:r>
              <a:rPr lang="en-US" sz="2000" b="1" u="sng" baseline="-30000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en-US" sz="2000" dirty="0" smtClean="0">
                <a:cs typeface="Times New Roman" pitchFamily="18" charset="0"/>
              </a:rPr>
              <a:t>These venoms, injected into the blood, produce </a:t>
            </a:r>
            <a:r>
              <a:rPr lang="en-US" sz="2000" dirty="0" err="1" smtClean="0">
                <a:cs typeface="Times New Roman" pitchFamily="18" charset="0"/>
              </a:rPr>
              <a:t>lysophospholipids</a:t>
            </a:r>
            <a:r>
              <a:rPr lang="en-US" sz="2000" dirty="0" smtClean="0">
                <a:cs typeface="Times New Roman" pitchFamily="18" charset="0"/>
              </a:rPr>
              <a:t> that: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disrupt cell membranes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b="1" i="1" dirty="0" err="1" smtClean="0">
                <a:solidFill>
                  <a:srgbClr val="008000"/>
                </a:solidFill>
                <a:cs typeface="Times New Roman" pitchFamily="18" charset="0"/>
              </a:rPr>
              <a:t>lyse</a:t>
            </a: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 blood cells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8000"/>
                </a:solidFill>
              </a:rPr>
              <a:t>neurotoxic</a:t>
            </a:r>
            <a:r>
              <a:rPr lang="en-US" sz="2000" b="1" i="1" dirty="0" smtClean="0">
                <a:solidFill>
                  <a:srgbClr val="008000"/>
                </a:solidFill>
              </a:rPr>
              <a:t> effect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(degeneration of the nerve terminal and skeletal muscle).</a:t>
            </a:r>
            <a:endParaRPr lang="en-US" sz="2000" b="1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endParaRPr lang="en-US" sz="2000" dirty="0" smtClean="0">
              <a:cs typeface="Times New Roman" pitchFamily="18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endParaRPr lang="en-US" sz="2000" dirty="0" smtClean="0">
              <a:cs typeface="Times New Roman" pitchFamily="18" charset="0"/>
            </a:endParaRPr>
          </a:p>
          <a:p>
            <a:endParaRPr lang="en-US" sz="2000" dirty="0"/>
          </a:p>
        </p:txBody>
      </p:sp>
      <p:graphicFrame>
        <p:nvGraphicFramePr>
          <p:cNvPr id="835587" name="Object 11"/>
          <p:cNvGraphicFramePr>
            <a:graphicFrameLocks noChangeAspect="1"/>
          </p:cNvGraphicFramePr>
          <p:nvPr/>
        </p:nvGraphicFramePr>
        <p:xfrm>
          <a:off x="4714876" y="133350"/>
          <a:ext cx="4462462" cy="6562725"/>
        </p:xfrm>
        <a:graphic>
          <a:graphicData uri="http://schemas.openxmlformats.org/presentationml/2006/ole">
            <p:oleObj spid="_x0000_s879618" r:id="rId3" imgW="2857500" imgH="3314700" progId="Word.Picture.8">
              <p:embed/>
            </p:oleObj>
          </a:graphicData>
        </a:graphic>
      </p:graphicFrame>
      <p:sp>
        <p:nvSpPr>
          <p:cNvPr id="5" name="Down Arrow 4"/>
          <p:cNvSpPr/>
          <p:nvPr/>
        </p:nvSpPr>
        <p:spPr bwMode="auto">
          <a:xfrm>
            <a:off x="5715008" y="1021832"/>
            <a:ext cx="142876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643834" y="4143380"/>
            <a:ext cx="1500166" cy="1057276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2313" y="3143248"/>
            <a:ext cx="2031389" cy="36933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err="1" smtClean="0"/>
              <a:t>Phospholipase</a:t>
            </a:r>
            <a:r>
              <a:rPr lang="en-US" dirty="0" smtClean="0"/>
              <a:t> A2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27856" y="6253483"/>
            <a:ext cx="2022733" cy="36933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err="1" smtClean="0"/>
              <a:t>Lysophospholipid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000232" y="5857892"/>
            <a:ext cx="235745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Script MT Bold" pitchFamily="66" charset="0"/>
              </a:rPr>
              <a:t>Thank you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Script MT Bold" pitchFamily="66" charset="0"/>
              </a:rPr>
              <a:t>Best wishes </a:t>
            </a:r>
            <a:endParaRPr lang="ar-JO" sz="2400" dirty="0">
              <a:solidFill>
                <a:srgbClr val="7030A0"/>
              </a:solidFill>
              <a:latin typeface="Script MT Bold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122" name="Picture 2" descr="F:\lipids images\Image185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357298"/>
            <a:ext cx="7286676" cy="5072097"/>
          </a:xfrm>
          <a:prstGeom prst="rect">
            <a:avLst/>
          </a:prstGeom>
          <a:noFill/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430198"/>
            <a:ext cx="8229600" cy="927100"/>
          </a:xfrm>
        </p:spPr>
        <p:txBody>
          <a:bodyPr/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Monoacylglycerol</a:t>
            </a:r>
            <a:r>
              <a:rPr lang="en-US" sz="2400" dirty="0" smtClean="0">
                <a:solidFill>
                  <a:srgbClr val="002060"/>
                </a:solidFill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</a:rPr>
              <a:t>monoglycerides</a:t>
            </a:r>
            <a:r>
              <a:rPr lang="en-US" sz="2400" dirty="0" smtClean="0">
                <a:solidFill>
                  <a:srgbClr val="002060"/>
                </a:solidFill>
              </a:rPr>
              <a:t> (MAG; MG)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err="1" smtClean="0">
                <a:solidFill>
                  <a:srgbClr val="002060"/>
                </a:solidFill>
              </a:rPr>
              <a:t>Diacylglycerol</a:t>
            </a:r>
            <a:r>
              <a:rPr lang="en-US" sz="2400" dirty="0" smtClean="0">
                <a:solidFill>
                  <a:srgbClr val="002060"/>
                </a:solidFill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</a:rPr>
              <a:t>diglycerides</a:t>
            </a:r>
            <a:r>
              <a:rPr lang="en-US" sz="2400" dirty="0" smtClean="0">
                <a:solidFill>
                  <a:srgbClr val="002060"/>
                </a:solidFill>
              </a:rPr>
              <a:t> (DAG; DG)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err="1" smtClean="0">
                <a:solidFill>
                  <a:srgbClr val="002060"/>
                </a:solidFill>
              </a:rPr>
              <a:t>Triacylglycerol</a:t>
            </a:r>
            <a:r>
              <a:rPr lang="en-US" sz="2400" dirty="0" smtClean="0">
                <a:solidFill>
                  <a:srgbClr val="002060"/>
                </a:solidFill>
              </a:rPr>
              <a:t>; triglycerides (TAG; TG) </a:t>
            </a:r>
            <a:br>
              <a:rPr lang="en-US" sz="2400" dirty="0" smtClean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rot="10800000">
            <a:off x="4143372" y="2000240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 rot="10800000">
            <a:off x="4214810" y="3784601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 rot="10800000">
            <a:off x="4214811" y="5427675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4071934" y="1702346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dirty="0"/>
          </a:p>
        </p:txBody>
      </p:sp>
      <p:sp>
        <p:nvSpPr>
          <p:cNvPr id="11" name="TextBox 10"/>
          <p:cNvSpPr txBox="1"/>
          <p:nvPr/>
        </p:nvSpPr>
        <p:spPr>
          <a:xfrm>
            <a:off x="4143372" y="3447636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143372" y="5059932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sz="16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4525963"/>
          </a:xfrm>
        </p:spPr>
        <p:txBody>
          <a:bodyPr/>
          <a:lstStyle/>
          <a:p>
            <a:r>
              <a:rPr lang="en-US" sz="2000" dirty="0" smtClean="0"/>
              <a:t>MAG &amp; DAG are intermediate in TG metabolism.</a:t>
            </a:r>
          </a:p>
          <a:p>
            <a:r>
              <a:rPr lang="en-US" sz="2000" dirty="0" smtClean="0"/>
              <a:t>DAG acts as signal molecule.</a:t>
            </a:r>
          </a:p>
          <a:p>
            <a:r>
              <a:rPr lang="en-US" sz="2000" dirty="0" smtClean="0"/>
              <a:t>MAG is more polar than DAG, however  TG are hydrophobic.</a:t>
            </a:r>
          </a:p>
          <a:p>
            <a:endParaRPr lang="en-US" dirty="0"/>
          </a:p>
        </p:txBody>
      </p:sp>
      <p:pic>
        <p:nvPicPr>
          <p:cNvPr id="1008641" name="Picture 1" descr="F:\lipids images\Novel Conjugates of 1,3-Diacylglycerol and Lipoic Acid  Synthesis, DPPH Assay, and RP-LC-MS-APCI Analysis   Figure 1_files\419809.fig.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500306"/>
            <a:ext cx="8215370" cy="3786214"/>
          </a:xfrm>
          <a:prstGeom prst="rect">
            <a:avLst/>
          </a:prstGeom>
          <a:noFill/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215884"/>
            <a:ext cx="8229600" cy="927100"/>
          </a:xfrm>
        </p:spPr>
        <p:txBody>
          <a:bodyPr/>
          <a:lstStyle/>
          <a:p>
            <a:r>
              <a:rPr lang="en-US" sz="2800" dirty="0" err="1" smtClean="0"/>
              <a:t>Diacylglycerol</a:t>
            </a:r>
            <a:r>
              <a:rPr lang="en-US" sz="2800" dirty="0" smtClean="0"/>
              <a:t>; </a:t>
            </a:r>
            <a:r>
              <a:rPr lang="en-US" sz="2800" dirty="0" err="1" smtClean="0"/>
              <a:t>diglycerides</a:t>
            </a:r>
            <a:r>
              <a:rPr lang="en-US" sz="2800" dirty="0" smtClean="0"/>
              <a:t> (DAG; DG)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500298" y="3929066"/>
            <a:ext cx="214314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5984" y="5857892"/>
            <a:ext cx="285752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72264" y="3929066"/>
            <a:ext cx="285752" cy="21431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86512" y="5715016"/>
            <a:ext cx="285752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8501122" cy="5929354"/>
          </a:xfrm>
        </p:spPr>
        <p:txBody>
          <a:bodyPr/>
          <a:lstStyle/>
          <a:p>
            <a:pPr marL="914400" indent="-914400">
              <a:defRPr/>
            </a:pPr>
            <a:r>
              <a:rPr lang="en-US" dirty="0" smtClean="0"/>
              <a:t>II. Complex lipids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sz="4000" dirty="0" smtClean="0">
                <a:solidFill>
                  <a:srgbClr val="002060"/>
                </a:solidFill>
              </a:rPr>
              <a:t>Phospholipids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66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Glycerophosphlipids</a:t>
            </a:r>
            <a:r>
              <a:rPr lang="en-US" sz="2800" dirty="0" smtClean="0">
                <a:solidFill>
                  <a:srgbClr val="008000"/>
                </a:solidFill>
              </a:rPr>
              <a:t>:</a:t>
            </a:r>
            <a:r>
              <a:rPr lang="en-US" sz="2800" dirty="0" smtClean="0"/>
              <a:t> </a:t>
            </a:r>
            <a:r>
              <a:rPr lang="en-US" sz="2400" b="0" dirty="0" smtClean="0">
                <a:solidFill>
                  <a:schemeClr val="tx1"/>
                </a:solidFill>
              </a:rPr>
              <a:t/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err="1" smtClean="0">
                <a:solidFill>
                  <a:schemeClr val="tx1"/>
                </a:solidFill>
              </a:rPr>
              <a:t>i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Phosphatidic</a:t>
            </a:r>
            <a:r>
              <a:rPr lang="en-US" sz="2400" b="0" dirty="0" smtClean="0">
                <a:solidFill>
                  <a:schemeClr val="tx1"/>
                </a:solidFill>
              </a:rPr>
              <a:t> acid.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ii.</a:t>
            </a:r>
            <a:r>
              <a:rPr lang="en-US" sz="2400" b="0" dirty="0" smtClean="0">
                <a:solidFill>
                  <a:schemeClr val="tx1"/>
                </a:solidFill>
              </a:rPr>
              <a:t> Lecithin (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 err="1" smtClean="0">
                <a:solidFill>
                  <a:schemeClr val="tx1"/>
                </a:solidFill>
              </a:rPr>
              <a:t>choline</a:t>
            </a:r>
            <a:r>
              <a:rPr lang="en-US" sz="2400" b="0" dirty="0" smtClean="0">
                <a:solidFill>
                  <a:schemeClr val="tx1"/>
                </a:solidFill>
              </a:rPr>
              <a:t>) &amp;  </a:t>
            </a:r>
            <a:r>
              <a:rPr lang="en-US" sz="2400" b="0" dirty="0" err="1" smtClean="0">
                <a:solidFill>
                  <a:schemeClr val="tx1"/>
                </a:solidFill>
              </a:rPr>
              <a:t>Dipalmitoyl</a:t>
            </a:r>
            <a:r>
              <a:rPr lang="en-US" sz="2400" b="0" dirty="0" smtClean="0">
                <a:solidFill>
                  <a:schemeClr val="tx1"/>
                </a:solidFill>
              </a:rPr>
              <a:t> lecithin</a:t>
            </a:r>
            <a:r>
              <a:rPr lang="en-US" sz="2400" b="0" i="1" dirty="0" smtClean="0">
                <a:solidFill>
                  <a:schemeClr val="tx1"/>
                </a:solidFill>
              </a:rPr>
              <a:t>.</a:t>
            </a:r>
            <a:br>
              <a:rPr lang="en-US" sz="2400" b="0" i="1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iii. </a:t>
            </a:r>
            <a:r>
              <a:rPr lang="en-US" sz="2400" b="0" dirty="0" err="1" smtClean="0">
                <a:solidFill>
                  <a:schemeClr val="tx1"/>
                </a:solidFill>
              </a:rPr>
              <a:t>Cephalin</a:t>
            </a:r>
            <a:r>
              <a:rPr lang="en-US" sz="2400" b="0" dirty="0" smtClean="0">
                <a:solidFill>
                  <a:schemeClr val="tx1"/>
                </a:solidFill>
              </a:rPr>
              <a:t> (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ethanolamine).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iv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Serine.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v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 err="1" smtClean="0">
                <a:solidFill>
                  <a:schemeClr val="tx1"/>
                </a:solidFill>
              </a:rPr>
              <a:t>inositol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vi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Diphosphatidyl</a:t>
            </a:r>
            <a:r>
              <a:rPr lang="en-US" sz="2400" b="0" dirty="0" smtClean="0">
                <a:solidFill>
                  <a:schemeClr val="tx1"/>
                </a:solidFill>
              </a:rPr>
              <a:t> glycerol or </a:t>
            </a:r>
            <a:r>
              <a:rPr lang="en-US" sz="2400" b="0" dirty="0" err="1" smtClean="0">
                <a:solidFill>
                  <a:schemeClr val="tx1"/>
                </a:solidFill>
              </a:rPr>
              <a:t>Cardiolipin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Vii. </a:t>
            </a:r>
            <a:r>
              <a:rPr lang="en-US" sz="2400" b="0" dirty="0" err="1" smtClean="0">
                <a:solidFill>
                  <a:schemeClr val="tx1"/>
                </a:solidFill>
              </a:rPr>
              <a:t>Plasmalogens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3200" b="0" dirty="0" smtClean="0">
                <a:solidFill>
                  <a:schemeClr val="tx1"/>
                </a:solidFill>
              </a:rPr>
              <a:t/>
            </a:r>
            <a:br>
              <a:rPr lang="en-US" sz="3200" b="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rgbClr val="006600"/>
                </a:solidFill>
              </a:rPr>
              <a:t> </a:t>
            </a:r>
            <a:r>
              <a:rPr lang="en-US" sz="2800" dirty="0" smtClean="0">
                <a:solidFill>
                  <a:srgbClr val="006600"/>
                </a:solidFill>
              </a:rPr>
              <a:t>B. </a:t>
            </a:r>
            <a:r>
              <a:rPr lang="en-US" sz="2800" dirty="0" err="1" smtClean="0">
                <a:solidFill>
                  <a:srgbClr val="006600"/>
                </a:solidFill>
              </a:rPr>
              <a:t>sphingophospholipids</a:t>
            </a:r>
            <a:r>
              <a:rPr lang="en-US" sz="2800" b="0" dirty="0" smtClean="0">
                <a:solidFill>
                  <a:srgbClr val="006600"/>
                </a:solidFill>
              </a:rPr>
              <a:t/>
            </a:r>
            <a:br>
              <a:rPr lang="en-US" sz="2800" b="0" dirty="0" smtClean="0">
                <a:solidFill>
                  <a:srgbClr val="006600"/>
                </a:solidFill>
              </a:rPr>
            </a:br>
            <a:r>
              <a:rPr lang="en-US" sz="2000" b="0" dirty="0" smtClean="0">
                <a:solidFill>
                  <a:schemeClr val="tx1"/>
                </a:solidFill>
              </a:rPr>
              <a:t>1. </a:t>
            </a:r>
            <a:r>
              <a:rPr lang="en-US" sz="2400" b="0" dirty="0" err="1" smtClean="0">
                <a:solidFill>
                  <a:schemeClr val="tx1"/>
                </a:solidFill>
              </a:rPr>
              <a:t>Sphingomyelin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0" dirty="0" smtClean="0">
                <a:solidFill>
                  <a:srgbClr val="008000"/>
                </a:solidFill>
              </a:rPr>
              <a:t/>
            </a:r>
            <a:br>
              <a:rPr lang="en-US" sz="2800" b="0" dirty="0" smtClean="0">
                <a:solidFill>
                  <a:srgbClr val="008000"/>
                </a:solidFill>
              </a:rPr>
            </a:br>
            <a:r>
              <a:rPr lang="en-US" sz="2800" b="0" dirty="0" smtClean="0">
                <a:solidFill>
                  <a:srgbClr val="008000"/>
                </a:solidFill>
              </a:rPr>
              <a:t>                 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4525963"/>
          </a:xfrm>
        </p:spPr>
        <p:txBody>
          <a:bodyPr/>
          <a:lstStyle/>
          <a:p>
            <a:pPr>
              <a:buNone/>
              <a:defRPr/>
            </a:pPr>
            <a:r>
              <a:rPr lang="en-US" sz="2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Structure:</a:t>
            </a:r>
            <a:r>
              <a:rPr lang="en-US" sz="2200" b="1" dirty="0" smtClean="0">
                <a:solidFill>
                  <a:srgbClr val="002060"/>
                </a:solidFill>
              </a:rPr>
              <a:t> (alcohol + FA + P +/- Base)</a:t>
            </a:r>
            <a:endParaRPr lang="en-US" sz="22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200" dirty="0" smtClean="0"/>
              <a:t>Their amount remains constant even in starvation </a:t>
            </a:r>
            <a:r>
              <a:rPr lang="en-US" sz="2200" b="1" dirty="0" smtClean="0">
                <a:solidFill>
                  <a:schemeClr val="tx2"/>
                </a:solidFill>
              </a:rPr>
              <a:t>(constant element of fat).</a:t>
            </a: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They can be </a:t>
            </a:r>
            <a:r>
              <a:rPr lang="en-US" sz="2200" dirty="0" err="1" smtClean="0"/>
              <a:t>hydrolysed</a:t>
            </a:r>
            <a:r>
              <a:rPr lang="en-US" sz="2200" dirty="0" smtClean="0"/>
              <a:t> by </a:t>
            </a:r>
            <a:r>
              <a:rPr lang="en-US" sz="2200" dirty="0" err="1" smtClean="0"/>
              <a:t>phospholipases</a:t>
            </a:r>
            <a:r>
              <a:rPr lang="en-US" sz="2200" dirty="0" smtClean="0"/>
              <a:t>.</a:t>
            </a:r>
          </a:p>
          <a:p>
            <a:pPr>
              <a:buNone/>
              <a:defRPr/>
            </a:pPr>
            <a:r>
              <a:rPr lang="en-US" sz="2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Function:</a:t>
            </a:r>
          </a:p>
          <a:p>
            <a:pPr>
              <a:defRPr/>
            </a:pPr>
            <a:r>
              <a:rPr lang="en-US" sz="2200" dirty="0" smtClean="0"/>
              <a:t>major constituents of all </a:t>
            </a:r>
            <a:r>
              <a:rPr lang="en-US" sz="2200" b="1" dirty="0" smtClean="0">
                <a:solidFill>
                  <a:srgbClr val="002060"/>
                </a:solidFill>
              </a:rPr>
              <a:t>cell membranes.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bile.</a:t>
            </a:r>
          </a:p>
          <a:p>
            <a:pPr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signal mediators.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lung surfactant.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lipoproteins</a:t>
            </a: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/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400552" cy="4525963"/>
          </a:xfrm>
        </p:spPr>
        <p:txBody>
          <a:bodyPr/>
          <a:lstStyle/>
          <a:p>
            <a:pPr>
              <a:buNone/>
              <a:defRPr/>
            </a:pPr>
            <a:r>
              <a:rPr lang="en-US" sz="2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Properties:</a:t>
            </a:r>
          </a:p>
          <a:p>
            <a:pPr>
              <a:defRPr/>
            </a:pPr>
            <a:r>
              <a:rPr lang="en-US" sz="2400" dirty="0" smtClean="0"/>
              <a:t>They are </a:t>
            </a:r>
            <a:r>
              <a:rPr lang="en-US" sz="24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2400" b="1" dirty="0" smtClean="0">
                <a:solidFill>
                  <a:schemeClr val="tx2"/>
                </a:solidFill>
              </a:rPr>
              <a:t> lipids </a:t>
            </a:r>
            <a:r>
              <a:rPr lang="en-US" sz="2400" dirty="0" smtClean="0"/>
              <a:t>that contain both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</a:t>
            </a:r>
            <a:r>
              <a:rPr lang="en-US" sz="2400" dirty="0" smtClean="0"/>
              <a:t> and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polar part </a:t>
            </a:r>
            <a:r>
              <a:rPr lang="en-US" sz="2400" dirty="0" smtClean="0"/>
              <a:t>in the same molecule. </a:t>
            </a:r>
          </a:p>
          <a:p>
            <a:pPr>
              <a:defRPr/>
            </a:pPr>
            <a:r>
              <a:rPr lang="en-US" sz="2400" dirty="0" smtClean="0"/>
              <a:t>They form micelles in water which are involved in </a:t>
            </a:r>
            <a:r>
              <a:rPr lang="en-US" sz="2400" dirty="0" err="1" smtClean="0"/>
              <a:t>solubilization</a:t>
            </a:r>
            <a:r>
              <a:rPr lang="en-US" sz="2400" dirty="0" smtClean="0"/>
              <a:t> of lipids in intestinal lumen helping their digestion and absorption.</a:t>
            </a:r>
          </a:p>
          <a:p>
            <a:pPr>
              <a:defRPr/>
            </a:pPr>
            <a:r>
              <a:rPr lang="en-US" sz="2400" dirty="0" err="1" smtClean="0"/>
              <a:t>Liposomes</a:t>
            </a:r>
            <a:r>
              <a:rPr lang="en-US" sz="2400" dirty="0" smtClean="0"/>
              <a:t>. </a:t>
            </a:r>
          </a:p>
          <a:p>
            <a:pPr>
              <a:defRPr/>
            </a:pP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198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/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571612"/>
            <a:ext cx="3962398" cy="4429156"/>
          </a:xfrm>
          <a:prstGeom prst="rect">
            <a:avLst/>
          </a:prstGeom>
          <a:noFill/>
          <a:ln w="88900" cmpd="thinThick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5" name="Picture 2" descr="C:\Users\emans\Desktop\lipid structure net\Unsaturated+hydrocarb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06" y="642918"/>
            <a:ext cx="5143537" cy="5786478"/>
          </a:xfrm>
          <a:prstGeom prst="rect">
            <a:avLst/>
          </a:prstGeom>
          <a:noFill/>
        </p:spPr>
      </p:pic>
      <p:pic>
        <p:nvPicPr>
          <p:cNvPr id="6" name="Picture 2" descr="C:\Users\emans\Desktop\lipid structure net\FA 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714356"/>
            <a:ext cx="3714776" cy="5715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The fatty acids present in </a:t>
            </a:r>
            <a:r>
              <a:rPr lang="en-US" sz="2400" dirty="0" err="1" smtClean="0"/>
              <a:t>phosphoglycerides</a:t>
            </a:r>
            <a:r>
              <a:rPr lang="en-US" sz="2400" dirty="0" smtClean="0"/>
              <a:t> are: one mostly </a:t>
            </a:r>
            <a:r>
              <a:rPr lang="en-US" sz="2400" b="1" dirty="0" smtClean="0">
                <a:solidFill>
                  <a:srgbClr val="7030A0"/>
                </a:solidFill>
              </a:rPr>
              <a:t>saturated in the 1st position </a:t>
            </a:r>
            <a:r>
              <a:rPr lang="en-US" sz="2400" dirty="0" smtClean="0"/>
              <a:t>of glycerol, the </a:t>
            </a:r>
            <a:r>
              <a:rPr lang="en-US" sz="2400" b="1" dirty="0" smtClean="0">
                <a:solidFill>
                  <a:srgbClr val="7030A0"/>
                </a:solidFill>
              </a:rPr>
              <a:t>2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nd</a:t>
            </a:r>
            <a:r>
              <a:rPr lang="en-US" sz="2400" b="1" dirty="0" smtClean="0">
                <a:solidFill>
                  <a:srgbClr val="7030A0"/>
                </a:solidFill>
              </a:rPr>
              <a:t> is unsaturated </a:t>
            </a:r>
            <a:r>
              <a:rPr lang="en-US" sz="2400" dirty="0" smtClean="0"/>
              <a:t>fatty acid.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are high </a:t>
            </a:r>
            <a:r>
              <a:rPr lang="en-US" sz="2400" dirty="0" smtClean="0"/>
              <a:t>fatty acids.</a:t>
            </a:r>
          </a:p>
          <a:p>
            <a:pPr>
              <a:defRPr/>
            </a:pPr>
            <a:r>
              <a:rPr lang="en-US" sz="2400" dirty="0" smtClean="0"/>
              <a:t>Phospholipids because they have </a:t>
            </a:r>
            <a:r>
              <a:rPr lang="en-US" sz="2400" dirty="0" err="1" smtClean="0"/>
              <a:t>phosphoryl</a:t>
            </a:r>
            <a:r>
              <a:rPr lang="en-US" sz="2400" dirty="0" smtClean="0"/>
              <a:t> bases as polar, hydrophilic, heads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ionizable</a:t>
            </a:r>
            <a:r>
              <a:rPr lang="en-US" sz="2400" b="1" dirty="0" smtClean="0"/>
              <a:t> heads)</a:t>
            </a:r>
            <a:r>
              <a:rPr lang="en-US" sz="2400" dirty="0" smtClean="0"/>
              <a:t> in addition to their hydrocarbon non polar hydrophobic tail are considered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2800" b="1" dirty="0" smtClean="0">
                <a:solidFill>
                  <a:schemeClr val="tx2"/>
                </a:solidFill>
              </a:rPr>
              <a:t> ).</a:t>
            </a:r>
          </a:p>
          <a:p>
            <a:pPr algn="ctr">
              <a:buNone/>
              <a:defRPr/>
            </a:pPr>
            <a:endParaRPr lang="en-US" sz="2400" b="1" dirty="0" smtClean="0">
              <a:solidFill>
                <a:schemeClr val="tx2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A. </a:t>
            </a:r>
            <a:r>
              <a:rPr lang="en-US" sz="24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400" dirty="0" smtClean="0">
                <a:solidFill>
                  <a:srgbClr val="008000"/>
                </a:solidFill>
              </a:rPr>
              <a:t> :</a:t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000496" y="4121072"/>
            <a:ext cx="4429156" cy="2308324"/>
            <a:chOff x="500034" y="2571744"/>
            <a:chExt cx="4429156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571636" cy="461665"/>
            </a:xfrm>
            <a:prstGeom prst="rect">
              <a:avLst/>
            </a:prstGeom>
            <a:solidFill>
              <a:schemeClr val="bg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Base/OH </a:t>
              </a:r>
              <a:endParaRPr lang="en-US" sz="2400" b="1" dirty="0"/>
            </a:p>
          </p:txBody>
        </p:sp>
      </p:grp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147423" y="6253483"/>
            <a:ext cx="1965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Arial" charset="0"/>
              </a:rPr>
              <a:t> Head - polar</a:t>
            </a:r>
            <a:endParaRPr lang="en-US" sz="2400" dirty="0"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6644" y="4143380"/>
            <a:ext cx="153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Saturated FA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14546" y="4786322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unsaturated FA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357422" y="5072074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Non-polar tail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86644" y="4416990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Non-polar tail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5955</TotalTime>
  <Words>1168</Words>
  <Application>Microsoft Office PowerPoint</Application>
  <PresentationFormat>On-screen Show (4:3)</PresentationFormat>
  <Paragraphs>272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580TGp_general_light_ani</vt:lpstr>
      <vt:lpstr>Picture</vt:lpstr>
      <vt:lpstr>Microsoft Word Picture</vt:lpstr>
      <vt:lpstr>Dr. Eman Shaat Professor  of Medical Biochemistry and Molecular Biology</vt:lpstr>
      <vt:lpstr>Derived &amp; associated lipids</vt:lpstr>
      <vt:lpstr>Monoacylglycerol; monoglycerides (MAG; MG) Diacylglycerol; diglycerides (DAG; DG) Triacylglycerol; triglycerides (TAG; TG)  </vt:lpstr>
      <vt:lpstr>Diacylglycerol; diglycerides (DAG; DG)</vt:lpstr>
      <vt:lpstr>II. Complex lipids      1. Phospholipids A. Glycerophosphlipids:  i. Phosphatidic acid. ii. Lecithin (phosphatidyl choline) &amp;  Dipalmitoyl lecithin. iii. Cephalin (phosphatidyl ethanolamine). iv. Phosphatidyl Serine. v. Phosphatidyl inositol. vi. Diphosphatidyl glycerol or Cardiolipin. Vii. Plasmalogens.   B. sphingophospholipids 1. Sphingomyelin.                     </vt:lpstr>
      <vt:lpstr>II- Complex lipids 1.Phospholipids.   </vt:lpstr>
      <vt:lpstr>II- complex lipids 1.Phospholipids.   </vt:lpstr>
      <vt:lpstr>Slide 8</vt:lpstr>
      <vt:lpstr>II- complex lipids 1.Phospholipids. A. Glycerophospholipids :  </vt:lpstr>
      <vt:lpstr>II- complex lipids 1.Phospholipids. A. Glycerophospholipids :  </vt:lpstr>
      <vt:lpstr>II- complex lipids 1.Phospholipids. A. Glycerophospholipids  </vt:lpstr>
      <vt:lpstr>II- complex lipids 1.Phospholipids. A. Glycerophospholipids   </vt:lpstr>
      <vt:lpstr>II- complex lipids 1.Phospholipids. A. Glycerophospholipids :  </vt:lpstr>
      <vt:lpstr>II- complex lipids 1.Phospholipids. A. Glycerophospholipids :  </vt:lpstr>
      <vt:lpstr>II- complex lipids 1.Phospholipids. A. Glycerophospholipids :  </vt:lpstr>
      <vt:lpstr>II- complex lipids 1.Phospholipids. A. Glycerophospholipids :  </vt:lpstr>
      <vt:lpstr> v. Lipositol (phosphatidyl inositol ): </vt:lpstr>
      <vt:lpstr>II- complex lipids 1.Phospholipids. A. Glycerophospholipids :  </vt:lpstr>
      <vt:lpstr>II- complex lipids 1.Phospholipids. A. Glycerophospholipids :  </vt:lpstr>
      <vt:lpstr>Slide 20</vt:lpstr>
      <vt:lpstr>Phospholipase classes</vt:lpstr>
      <vt:lpstr>Slide 22</vt:lpstr>
      <vt:lpstr>Lysolecithin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SONY</dc:creator>
  <cp:lastModifiedBy>emans</cp:lastModifiedBy>
  <cp:revision>1155</cp:revision>
  <dcterms:created xsi:type="dcterms:W3CDTF">2013-11-26T13:19:47Z</dcterms:created>
  <dcterms:modified xsi:type="dcterms:W3CDTF">2019-10-22T17:34:39Z</dcterms:modified>
</cp:coreProperties>
</file>