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9" r:id="rId2"/>
    <p:sldId id="257" r:id="rId3"/>
    <p:sldId id="265" r:id="rId4"/>
    <p:sldId id="300" r:id="rId5"/>
    <p:sldId id="301" r:id="rId6"/>
    <p:sldId id="276" r:id="rId7"/>
    <p:sldId id="272" r:id="rId8"/>
    <p:sldId id="281" r:id="rId9"/>
    <p:sldId id="306" r:id="rId10"/>
    <p:sldId id="305" r:id="rId11"/>
    <p:sldId id="289" r:id="rId12"/>
    <p:sldId id="303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DEE24-4DF9-4272-A997-7DAD8A0C863A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BDE-ACAA-4D00-9057-4BFDB28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00C59-C850-4332-BE0A-48F4DFB2474F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defTabSz="912813"/>
            <a:fld id="{D0253D8E-D42D-470B-972A-8243CA1C5A1A}" type="slidenum">
              <a:rPr lang="ar-SA" sz="1200"/>
              <a:pPr defTabSz="912813"/>
              <a:t>6</a:t>
            </a:fld>
            <a:endParaRPr lang="en-US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2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0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8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665-0F3F-410B-BC39-D56B48F77BF3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405" y="777130"/>
            <a:ext cx="9144000" cy="2387600"/>
          </a:xfrm>
        </p:spPr>
        <p:txBody>
          <a:bodyPr/>
          <a:lstStyle/>
          <a:p>
            <a:r>
              <a:rPr lang="en-US" dirty="0" smtClean="0"/>
              <a:t>Acute Rhino sinusitis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380" y="3182369"/>
            <a:ext cx="9144000" cy="1993544"/>
          </a:xfrm>
        </p:spPr>
        <p:txBody>
          <a:bodyPr>
            <a:normAutofit/>
          </a:bodyPr>
          <a:lstStyle/>
          <a:p>
            <a:r>
              <a:rPr lang="en" b="1" dirty="0" smtClean="0"/>
              <a:t>Dr. Islam Alzayadneh, MD, FRCS</a:t>
            </a:r>
            <a:r>
              <a:rPr lang="en" sz="1400" b="1" dirty="0" smtClean="0"/>
              <a:t>(Canada)</a:t>
            </a:r>
          </a:p>
          <a:p>
            <a:r>
              <a:rPr lang="en-US" sz="2000" b="1" dirty="0" smtClean="0"/>
              <a:t>Otolaryngologist &amp; Facial plastic surgeon</a:t>
            </a:r>
            <a:r>
              <a:rPr lang="en" sz="2000" b="1" dirty="0" smtClean="0"/>
              <a:t/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</a:t>
            </a:r>
            <a:r>
              <a:rPr lang="en-US" dirty="0" smtClean="0"/>
              <a:t>S</a:t>
            </a:r>
            <a:r>
              <a:rPr lang="en" dirty="0" smtClean="0"/>
              <a:t>pecial Surgery Department</a:t>
            </a:r>
            <a:br>
              <a:rPr lang="en" dirty="0" smtClean="0"/>
            </a:br>
            <a:r>
              <a:rPr lang="en-US" dirty="0" smtClean="0"/>
              <a:t>U</a:t>
            </a:r>
            <a:r>
              <a:rPr lang="en" dirty="0" smtClean="0"/>
              <a:t>ndergraduate Seminars 2025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9280477" y="3742898"/>
            <a:ext cx="2775045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5"/>
    </mc:Choice>
    <mc:Fallback xmlns="">
      <p:transition spd="slow" advTm="126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ABRS Management – AAO-HNS vs. EPOS2020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36998"/>
              </p:ext>
            </p:extLst>
          </p:nvPr>
        </p:nvGraphicFramePr>
        <p:xfrm>
          <a:off x="1101012" y="1483566"/>
          <a:ext cx="10058400" cy="4646646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43621136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34606960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786501516"/>
                    </a:ext>
                  </a:extLst>
                </a:gridCol>
              </a:tblGrid>
              <a:tr h="257870">
                <a:tc>
                  <a:txBody>
                    <a:bodyPr/>
                    <a:lstStyle/>
                    <a:p>
                      <a:r>
                        <a:rPr lang="en-US" sz="1200" b="1"/>
                        <a:t>Aspect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AAO-HNS (2015)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EPOS 2020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701209"/>
                  </a:ext>
                </a:extLst>
              </a:tr>
              <a:tr h="645507">
                <a:tc>
                  <a:txBody>
                    <a:bodyPr/>
                    <a:lstStyle/>
                    <a:p>
                      <a:r>
                        <a:rPr lang="en-US" sz="1200" b="1"/>
                        <a:t>Definition of ABRS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Symptoms ≥10 days or worsen after initial improvement ("double worsening")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Symptoms ≥10 days or severe (fever &gt;38°C, unilateral pain, purulent discharge)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640362"/>
                  </a:ext>
                </a:extLst>
              </a:tr>
              <a:tr h="645507">
                <a:tc>
                  <a:txBody>
                    <a:bodyPr/>
                    <a:lstStyle/>
                    <a:p>
                      <a:r>
                        <a:rPr lang="en-US" sz="1200" b="1"/>
                        <a:t>Diagnosis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Clinical; no imaging unless complications suspected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Clinical; CT only if complications suspected or poor response to treatment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481075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en-US" sz="1200" b="1"/>
                        <a:t>First-line Antibiotic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Amoxicillin ± Clavulanate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Amoxicillin ± Clavulanate (when indicated)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779348"/>
                  </a:ext>
                </a:extLst>
              </a:tr>
              <a:tr h="645507">
                <a:tc>
                  <a:txBody>
                    <a:bodyPr/>
                    <a:lstStyle/>
                    <a:p>
                      <a:r>
                        <a:rPr lang="en-US" sz="1200" b="1"/>
                        <a:t>Duration of Therapy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5–10 days in adults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 days (if improved at 72 hrs); may extend to 10 days in moderate/severe cases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61113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en-US" sz="1200" b="1"/>
                        <a:t>When to Start Antibiotics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Moderate/severe symptoms or prolonged course (&gt;10 days)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Reserved for severe, prolonged, or worsening symptoms only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23414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en-US" sz="1200" b="1"/>
                        <a:t>Watchful Waiting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Acceptable for mild/moderate symptoms with follow-up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Encouraged initially in most patients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85831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en-US" sz="1200" b="1"/>
                        <a:t>Role of Nasal Steroids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Optional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Strongly recommended, especially in viral or post-viral cases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57605"/>
                  </a:ext>
                </a:extLst>
              </a:tr>
              <a:tr h="645507">
                <a:tc>
                  <a:txBody>
                    <a:bodyPr/>
                    <a:lstStyle/>
                    <a:p>
                      <a:r>
                        <a:rPr lang="en-US" sz="1200" b="1"/>
                        <a:t>Red Flags / Referral Criteria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Visual changes, mental status, proptosis, orbital signs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Same as AAO-HNS, with added emphasis on early recognition of </a:t>
                      </a:r>
                      <a:r>
                        <a:rPr lang="en-US" sz="1200" b="1" dirty="0"/>
                        <a:t>orbital/intracranial spread</a:t>
                      </a:r>
                      <a:endParaRPr lang="en-US" sz="1200" dirty="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46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74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65" y="1383741"/>
            <a:ext cx="4800600" cy="5105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Orbital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Preseptal</a:t>
            </a:r>
            <a:r>
              <a:rPr lang="en-US" sz="2400" dirty="0"/>
              <a:t>/orbital cellulitis, abscess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Intracranial:</a:t>
            </a:r>
            <a:r>
              <a:rPr lang="en-US" sz="2400" dirty="0"/>
              <a:t> Meningitis, abscess, cavernous sinus thrombosis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Bone:</a:t>
            </a:r>
            <a:r>
              <a:rPr lang="en-US" sz="2400" dirty="0"/>
              <a:t> Osteomyelitis (e.g., Pott's puffy tumor)</a:t>
            </a:r>
          </a:p>
          <a:p>
            <a:r>
              <a:rPr lang="en-US" sz="2400" b="1" dirty="0" smtClean="0"/>
              <a:t>Ominous </a:t>
            </a:r>
            <a:r>
              <a:rPr lang="en-US" sz="2400" b="1" dirty="0" smtClean="0"/>
              <a:t>Signs suggesting complications: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900" dirty="0" smtClean="0">
                <a:sym typeface="Wingdings 3" pitchFamily="18" charset="2"/>
              </a:rPr>
              <a:t>Facial swelling / erythema over an involved sinus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900" dirty="0" smtClean="0">
                <a:sym typeface="Wingdings 3" pitchFamily="18" charset="2"/>
              </a:rPr>
              <a:t>Visual changes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900" dirty="0" smtClean="0">
                <a:sym typeface="Wingdings 3" pitchFamily="18" charset="2"/>
              </a:rPr>
              <a:t>Abnormal extraocular movements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900" dirty="0" smtClean="0">
                <a:sym typeface="Wingdings 3" pitchFamily="18" charset="2"/>
              </a:rPr>
              <a:t>Proptosis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900" dirty="0" smtClean="0">
                <a:sym typeface="Wingdings 3" pitchFamily="18" charset="2"/>
              </a:rPr>
              <a:t>Periorbital inflammation/edema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900" dirty="0" smtClean="0">
                <a:sym typeface="Wingdings 3" pitchFamily="18" charset="2"/>
              </a:rPr>
              <a:t>Intracranial or CNS involvement</a:t>
            </a:r>
          </a:p>
          <a:p>
            <a:pPr algn="ctr"/>
            <a:endParaRPr lang="en-US" sz="2400" dirty="0" smtClean="0">
              <a:sym typeface="Wingdings 3" pitchFamily="18" charset="2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  <a:sym typeface="Wingdings 3" pitchFamily="18" charset="2"/>
            </a:endParaRPr>
          </a:p>
          <a:p>
            <a:pPr algn="just"/>
            <a:endParaRPr lang="en-US" dirty="0"/>
          </a:p>
        </p:txBody>
      </p:sp>
      <p:pic>
        <p:nvPicPr>
          <p:cNvPr id="4" name="Picture 2" descr="http://www.meddean.luc.edu/lumen/meded/elective/ent/lecture1/img0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73668" y="1581014"/>
            <a:ext cx="2946814" cy="1917979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Complications of ARS</a:t>
            </a:r>
            <a:endParaRPr lang="en-US" dirty="0"/>
          </a:p>
        </p:txBody>
      </p:sp>
      <p:pic>
        <p:nvPicPr>
          <p:cNvPr id="7" name="Picture 4" descr="http://www.neurologyindia.com/articles/2010/58/5/images/ni_2010_58_5_815_72206_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3400" y="3936440"/>
            <a:ext cx="3107350" cy="2293047"/>
          </a:xfrm>
          <a:prstGeom prst="rect">
            <a:avLst/>
          </a:prstGeom>
          <a:noFill/>
        </p:spPr>
      </p:pic>
      <p:pic>
        <p:nvPicPr>
          <p:cNvPr id="8" name="Picture 2" descr="http://www.ghorayeb.com/files/pottspuffytumorctax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8749" y="3831107"/>
            <a:ext cx="2371530" cy="2503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482" y="1535509"/>
            <a:ext cx="2733318" cy="19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72"/>
    </mc:Choice>
    <mc:Fallback xmlns="">
      <p:transition spd="slow" advTm="94972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cases are viral and self-limiting</a:t>
            </a:r>
          </a:p>
          <a:p>
            <a:r>
              <a:rPr lang="en-US" dirty="0"/>
              <a:t>Antibiotics reserved for ABRS (10+ days, severe, or worsening symptoms)</a:t>
            </a:r>
          </a:p>
          <a:p>
            <a:r>
              <a:rPr lang="en-US" dirty="0"/>
              <a:t>Imaging only for complications or unusual cases</a:t>
            </a:r>
          </a:p>
          <a:p>
            <a:r>
              <a:rPr lang="en-US" dirty="0"/>
              <a:t>Complications are rare but serious</a:t>
            </a:r>
          </a:p>
        </p:txBody>
      </p:sp>
    </p:spTree>
    <p:extLst>
      <p:ext uri="{BB962C8B-B14F-4D97-AF65-F5344CB8AC3E}">
        <p14:creationId xmlns:p14="http://schemas.microsoft.com/office/powerpoint/2010/main" val="187938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sources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94425"/>
              </p:ext>
            </p:extLst>
          </p:nvPr>
        </p:nvGraphicFramePr>
        <p:xfrm>
          <a:off x="838200" y="2181825"/>
          <a:ext cx="10515600" cy="18288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23579512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92749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Source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Educational Focus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735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StatPearls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Core definitions, classification, red flags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71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AAO-HNS &amp; IDSA Guidelines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Framework for antibiotic use and when to image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873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Medscape / UpToDate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Detailed treatment algorithms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720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Springer Review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Contextualizes viral vs. bacterial disease processes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424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80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Definition:</a:t>
            </a:r>
            <a:r>
              <a:rPr lang="en-US" sz="2000" dirty="0"/>
              <a:t> Acute </a:t>
            </a:r>
            <a:r>
              <a:rPr lang="en-US" sz="2000" dirty="0" smtClean="0"/>
              <a:t>rhino sinusitis </a:t>
            </a:r>
            <a:r>
              <a:rPr lang="en-US" sz="2000" dirty="0"/>
              <a:t>is an inflammation of the nasal cavity and paranasal sinuses lasting &lt;4 weeks. It is a common diagnosis in both primary care and ENT settings.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Rhinosinusitis</a:t>
            </a:r>
            <a:r>
              <a:rPr lang="en-US" sz="2000" dirty="0" smtClean="0"/>
              <a:t> </a:t>
            </a:r>
            <a:r>
              <a:rPr lang="en-US" sz="2000" dirty="0"/>
              <a:t>is now the preferred term for this </a:t>
            </a:r>
            <a:r>
              <a:rPr lang="en-US" sz="2000" dirty="0" smtClean="0"/>
              <a:t>condition, because the nasal mucosa is simultaneously involved with sinuses mucosa inflammation and because sinusitis rarely occurs without concurrent rhinitis.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345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74"/>
    </mc:Choice>
    <mc:Fallback xmlns="">
      <p:transition spd="slow" advTm="633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r>
              <a:rPr lang="en-US" dirty="0" smtClean="0"/>
              <a:t>&amp; Etiology of </a:t>
            </a:r>
            <a:r>
              <a:rPr lang="en-US" dirty="0" smtClean="0"/>
              <a:t>Rhinosinusitis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Classification: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Acute</a:t>
            </a:r>
            <a:r>
              <a:rPr lang="en-US" dirty="0"/>
              <a:t>: &lt; 4 </a:t>
            </a:r>
            <a:r>
              <a:rPr lang="en-US" dirty="0" smtClean="0"/>
              <a:t>weeks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Subacute</a:t>
            </a:r>
            <a:r>
              <a:rPr lang="en-US" dirty="0"/>
              <a:t>: 4–12 </a:t>
            </a:r>
            <a:r>
              <a:rPr lang="en-US" dirty="0" smtClean="0"/>
              <a:t>weeks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</a:t>
            </a:r>
            <a:r>
              <a:rPr lang="en-US" dirty="0"/>
              <a:t>: &gt; 12 </a:t>
            </a:r>
            <a:r>
              <a:rPr lang="en-US" dirty="0" smtClean="0"/>
              <a:t>weeks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Recurrent</a:t>
            </a:r>
            <a:r>
              <a:rPr lang="en-US" dirty="0"/>
              <a:t>: ≥ 4 episodes/year with full resolution in </a:t>
            </a:r>
            <a:r>
              <a:rPr lang="en-US" dirty="0" smtClean="0"/>
              <a:t>between.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Etiology: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Viral (most common):</a:t>
            </a:r>
            <a:r>
              <a:rPr lang="en-US" dirty="0"/>
              <a:t> Rhinovirus, adenovirus, influenza, parainfluenza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Bacterial (ABRS):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Streptococcus </a:t>
            </a:r>
            <a:r>
              <a:rPr lang="en-US" i="1" dirty="0" err="1"/>
              <a:t>pneumoniae</a:t>
            </a:r>
            <a:r>
              <a:rPr lang="en-US" i="1" dirty="0"/>
              <a:t> (38%)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i="1" dirty="0" err="1"/>
              <a:t>Haemophilus</a:t>
            </a:r>
            <a:r>
              <a:rPr lang="en-US" i="1" dirty="0"/>
              <a:t> </a:t>
            </a:r>
            <a:r>
              <a:rPr lang="en-US" i="1" dirty="0" err="1"/>
              <a:t>influenzae</a:t>
            </a:r>
            <a:r>
              <a:rPr lang="en-US" i="1" dirty="0"/>
              <a:t> (36%)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Moraxella </a:t>
            </a:r>
            <a:r>
              <a:rPr lang="en-US" i="1" dirty="0" err="1"/>
              <a:t>catarrhalis</a:t>
            </a:r>
            <a:r>
              <a:rPr lang="en-US" i="1" dirty="0"/>
              <a:t> (16%)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Fungal:</a:t>
            </a:r>
            <a:r>
              <a:rPr lang="en-US" dirty="0"/>
              <a:t> Seen in immunocompromised patients (e.g., </a:t>
            </a:r>
            <a:r>
              <a:rPr lang="en-US" dirty="0" err="1"/>
              <a:t>Mucor</a:t>
            </a:r>
            <a:r>
              <a:rPr lang="en-US" dirty="0"/>
              <a:t>, Aspergillus)</a:t>
            </a:r>
          </a:p>
        </p:txBody>
      </p:sp>
    </p:spTree>
    <p:extLst>
      <p:ext uri="{BB962C8B-B14F-4D97-AF65-F5344CB8AC3E}">
        <p14:creationId xmlns:p14="http://schemas.microsoft.com/office/powerpoint/2010/main" val="9035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"/>
    </mc:Choice>
    <mc:Fallback xmlns="">
      <p:transition spd="slow" advTm="8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246984" cy="435133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Infection/inflammation </a:t>
            </a:r>
            <a:r>
              <a:rPr lang="en-US" sz="2000" b="1" dirty="0">
                <a:solidFill>
                  <a:srgbClr val="FF0000"/>
                </a:solidFill>
              </a:rPr>
              <a:t>leads to</a:t>
            </a:r>
            <a:r>
              <a:rPr lang="en-US" sz="20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Obstruction of sinus ostia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Ciliary dysfunction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Thick mucus retention</a:t>
            </a:r>
          </a:p>
          <a:p>
            <a:r>
              <a:rPr lang="en-US" sz="2000" dirty="0"/>
              <a:t>Predisposing conditions include URTIs, allergies, anatomical obstructions, cystic fibrosis.</a:t>
            </a:r>
          </a:p>
        </p:txBody>
      </p:sp>
      <p:pic>
        <p:nvPicPr>
          <p:cNvPr id="1026" name="Picture 2" descr="Sinusiti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6" y="1511559"/>
            <a:ext cx="6867330" cy="4492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Cardinal Symptoms (need 2 of 3):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Purulent </a:t>
            </a:r>
            <a:r>
              <a:rPr lang="en-US" dirty="0"/>
              <a:t>nasal drainage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Nasal obstruction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Facial pain/pressure/fullness</a:t>
            </a:r>
          </a:p>
          <a:p>
            <a:r>
              <a:rPr lang="en-US" b="1" dirty="0"/>
              <a:t>Other Symptoms:</a:t>
            </a:r>
            <a:r>
              <a:rPr lang="en-US" dirty="0"/>
              <a:t> Cough, hyposmia, dental pain, ear pressure, fatigue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Red Flags (Complications): </a:t>
            </a:r>
            <a:r>
              <a:rPr lang="en-US" dirty="0"/>
              <a:t>Visual changes, proptosis, mental status change, periorbital swelling, cranial nerve involvement</a:t>
            </a:r>
          </a:p>
        </p:txBody>
      </p:sp>
    </p:spTree>
    <p:extLst>
      <p:ext uri="{BB962C8B-B14F-4D97-AF65-F5344CB8AC3E}">
        <p14:creationId xmlns:p14="http://schemas.microsoft.com/office/powerpoint/2010/main" val="29730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5982" y="765175"/>
            <a:ext cx="7308850" cy="60960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rtl="0" eaLnBrk="1" hangingPunct="1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Differentiating Sinusitis from Rhinitis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3503614" y="1752600"/>
            <a:ext cx="2820987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Sinusitis</a:t>
            </a:r>
            <a:endParaRPr lang="en-US" sz="3200" u="sng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Nasal congestion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Purulent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rhinorrhea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Postnasal drip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Headache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Facial pain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Anosmia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ever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40000"/>
              </a:spcBef>
              <a:buFontTx/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40000"/>
              </a:spcBef>
              <a:buFontTx/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8221664" y="1752600"/>
            <a:ext cx="2446337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Rhinitis</a:t>
            </a:r>
            <a:endParaRPr lang="en-US" sz="3200" u="sng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Nasal congestion</a:t>
            </a:r>
          </a:p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rhinorrhea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clear</a:t>
            </a:r>
          </a:p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Runny nose</a:t>
            </a:r>
          </a:p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Itching, red eyes</a:t>
            </a:r>
          </a:p>
          <a:p>
            <a:pPr rtl="0" eaLnBrk="1" hangingPunct="1">
              <a:spcBef>
                <a:spcPct val="35000"/>
              </a:spcBef>
              <a:buFontTx/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534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C9221CF-FB1A-4F98-B96F-9A144F8A98E0}" type="slidenum">
              <a:rPr lang="ar-SA"/>
              <a:pPr/>
              <a:t>6</a:t>
            </a:fld>
            <a:endParaRPr lang="es-E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407" y="1752600"/>
            <a:ext cx="1835150" cy="180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1" y="1752600"/>
            <a:ext cx="18970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8407" y="3629736"/>
            <a:ext cx="1835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Slide Number Placeholder 9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D8092E-380A-4ED4-9B5F-3CEF9F396F69}" type="slidenum">
              <a:rPr lang="ar-SA" sz="1400"/>
              <a:pPr algn="r"/>
              <a:t>6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5801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4"/>
    </mc:Choice>
    <mc:Fallback xmlns="">
      <p:transition spd="slow" advTm="25894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r>
              <a:rPr lang="en-US" dirty="0"/>
              <a:t>: Duration &gt;10 days, "double worsening," or high fever + purulent discharge for &gt;3 days</a:t>
            </a:r>
          </a:p>
          <a:p>
            <a:r>
              <a:rPr lang="en-US" dirty="0"/>
              <a:t>Imaging: </a:t>
            </a:r>
            <a:r>
              <a:rPr lang="en-US" dirty="0" smtClean="0"/>
              <a:t>Not required, Only </a:t>
            </a:r>
            <a:r>
              <a:rPr lang="en-US" dirty="0"/>
              <a:t>if complications are suspected (CT preferred)</a:t>
            </a:r>
          </a:p>
          <a:p>
            <a:r>
              <a:rPr lang="en-US" dirty="0"/>
              <a:t>Endoscopic culture: For refractory or recurrent </a:t>
            </a:r>
            <a:r>
              <a:rPr lang="en-US" dirty="0" smtClean="0"/>
              <a:t>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9"/>
    </mc:Choice>
    <mc:Fallback xmlns="">
      <p:transition spd="slow" advTm="380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04" y="433366"/>
            <a:ext cx="4864912" cy="6254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Radiology: CT scan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223861"/>
            <a:ext cx="5489013" cy="562028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ct val="65000"/>
              </a:spcBef>
            </a:pPr>
            <a:r>
              <a:rPr lang="en-US" sz="2200" dirty="0"/>
              <a:t>Method of choice for sinus imaging </a:t>
            </a:r>
          </a:p>
          <a:p>
            <a:pPr algn="just">
              <a:lnSpc>
                <a:spcPct val="110000"/>
              </a:lnSpc>
              <a:spcBef>
                <a:spcPct val="65000"/>
              </a:spcBef>
            </a:pPr>
            <a:r>
              <a:rPr lang="en-US" sz="2200" dirty="0"/>
              <a:t>Providing excellent visualization of mucosal thickening, air fluid levels, and bony structures.</a:t>
            </a:r>
          </a:p>
          <a:p>
            <a:endParaRPr lang="en-US" sz="2200" dirty="0"/>
          </a:p>
          <a:p>
            <a:r>
              <a:rPr lang="en-US" sz="2200" dirty="0"/>
              <a:t>CT scans </a:t>
            </a:r>
            <a:r>
              <a:rPr lang="en-US" sz="2200" b="1" u="sng" dirty="0"/>
              <a:t>are not recommended </a:t>
            </a:r>
            <a:r>
              <a:rPr lang="en-US" sz="2200" dirty="0"/>
              <a:t>in the evaluation of ABRS.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The role of CT scanning in ABRS </a:t>
            </a:r>
            <a:r>
              <a:rPr lang="en-US" sz="2200" dirty="0"/>
              <a:t>is mostly for evaluation of suspected or impending </a:t>
            </a:r>
            <a:r>
              <a:rPr lang="en-US" sz="2200" b="1" dirty="0">
                <a:solidFill>
                  <a:srgbClr val="C00000"/>
                </a:solidFill>
              </a:rPr>
              <a:t>complications</a:t>
            </a:r>
            <a:r>
              <a:rPr lang="en-US" sz="2200" dirty="0"/>
              <a:t>, such as orbital or intracranial involvement.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1867"/>
            <a:ext cx="5916304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57"/>
    </mc:Choice>
    <mc:Fallback xmlns="">
      <p:transition spd="slow" advTm="165857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When to Suspect </a:t>
            </a:r>
            <a:r>
              <a:rPr lang="en-US" sz="3200" b="1" dirty="0" smtClean="0"/>
              <a:t>(Acute Bacterial Rhino-Sinusitis) ABRS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</a:t>
            </a:r>
            <a:r>
              <a:rPr lang="en-US" dirty="0"/>
              <a:t>symptoms &gt;10 days</a:t>
            </a:r>
          </a:p>
          <a:p>
            <a:r>
              <a:rPr lang="en-US" dirty="0"/>
              <a:t>Severe onset (high fever, purulent discharge, facial pain)</a:t>
            </a:r>
          </a:p>
          <a:p>
            <a:r>
              <a:rPr lang="en-US" dirty="0"/>
              <a:t>Double worsening: initial improvement followed by relapse</a:t>
            </a:r>
          </a:p>
        </p:txBody>
      </p:sp>
    </p:spTree>
    <p:extLst>
      <p:ext uri="{BB962C8B-B14F-4D97-AF65-F5344CB8AC3E}">
        <p14:creationId xmlns:p14="http://schemas.microsoft.com/office/powerpoint/2010/main" val="261506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718</Words>
  <Application>Microsoft Office PowerPoint</Application>
  <PresentationFormat>Widescreen</PresentationFormat>
  <Paragraphs>121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Aparajita</vt:lpstr>
      <vt:lpstr>Arial</vt:lpstr>
      <vt:lpstr>Calibri</vt:lpstr>
      <vt:lpstr>Calibri Light</vt:lpstr>
      <vt:lpstr>Wingdings 3</vt:lpstr>
      <vt:lpstr>Office Theme</vt:lpstr>
      <vt:lpstr>Acute Rhino sinusitis</vt:lpstr>
      <vt:lpstr>Terminology and classification</vt:lpstr>
      <vt:lpstr>Classification &amp; Etiology of Rhinosinusitis </vt:lpstr>
      <vt:lpstr>Pathophysiology:</vt:lpstr>
      <vt:lpstr>Cardinal Symptoms (need 2 of 3):</vt:lpstr>
      <vt:lpstr>Differentiating Sinusitis from Rhinitis</vt:lpstr>
      <vt:lpstr>Diagnosis:</vt:lpstr>
      <vt:lpstr>Radiology: CT scan </vt:lpstr>
      <vt:lpstr>When to Suspect (Acute Bacterial Rhino-Sinusitis) ABRS</vt:lpstr>
      <vt:lpstr>ABRS Management – AAO-HNS vs. EPOS2020</vt:lpstr>
      <vt:lpstr>Complications of ARS</vt:lpstr>
      <vt:lpstr>Summary:</vt:lpstr>
      <vt:lpstr>Further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Rhinosinusitis</dc:title>
  <dc:creator>User</dc:creator>
  <cp:lastModifiedBy>Islam Jihad. Alzayadne</cp:lastModifiedBy>
  <cp:revision>28</cp:revision>
  <dcterms:created xsi:type="dcterms:W3CDTF">2019-07-21T18:28:34Z</dcterms:created>
  <dcterms:modified xsi:type="dcterms:W3CDTF">2025-07-04T09:01:19Z</dcterms:modified>
</cp:coreProperties>
</file>