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3"/>
  </p:sldMasterIdLst>
  <p:sldIdLst>
    <p:sldId id="256" r:id="rId4"/>
    <p:sldId id="292" r:id="rId5"/>
    <p:sldId id="293" r:id="rId6"/>
    <p:sldId id="294" r:id="rId7"/>
    <p:sldId id="295" r:id="rId8"/>
    <p:sldId id="296" r:id="rId9"/>
    <p:sldId id="297" r:id="rId10"/>
    <p:sldId id="289" r:id="rId11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94" autoAdjust="0"/>
    <p:restoredTop sz="94660"/>
  </p:normalViewPr>
  <p:slideViewPr>
    <p:cSldViewPr>
      <p:cViewPr varScale="1">
        <p:scale>
          <a:sx n="69" d="100"/>
          <a:sy n="69" d="100"/>
        </p:scale>
        <p:origin x="157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viewProps" Target="viewProps.xml" /><Relationship Id="rId3" Type="http://schemas.openxmlformats.org/officeDocument/2006/relationships/slideMaster" Target="slideMasters/slideMaster1.xml" /><Relationship Id="rId7" Type="http://schemas.openxmlformats.org/officeDocument/2006/relationships/slide" Target="slides/slide4.xml" /><Relationship Id="rId12" Type="http://schemas.openxmlformats.org/officeDocument/2006/relationships/presProps" Target="pres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tableStyles" Target="tableStyles.xml" /><Relationship Id="rId10" Type="http://schemas.openxmlformats.org/officeDocument/2006/relationships/slide" Target="slides/slide7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80D5383A-5BEC-43EA-9E95-11EB2AF775CA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3F65FFB5-1FAF-4E16-88B6-F4B3A9656529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>
            <a:extLst>
              <a:ext uri="{FF2B5EF4-FFF2-40B4-BE49-F238E27FC236}">
                <a16:creationId xmlns:a16="http://schemas.microsoft.com/office/drawing/2014/main" id="{EFF7B655-E218-41D7-B643-AA1F223B6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3C80F-ADE2-449B-97ED-DDBC6603F679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7" name="عنصر نائب للتذييل 18">
            <a:extLst>
              <a:ext uri="{FF2B5EF4-FFF2-40B4-BE49-F238E27FC236}">
                <a16:creationId xmlns:a16="http://schemas.microsoft.com/office/drawing/2014/main" id="{270AE0FD-B445-4C20-93B9-A6D51DC83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>
            <a:extLst>
              <a:ext uri="{FF2B5EF4-FFF2-40B4-BE49-F238E27FC236}">
                <a16:creationId xmlns:a16="http://schemas.microsoft.com/office/drawing/2014/main" id="{11A0E167-BF08-4D9E-A708-FC6BCB7F0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220E3-5CAC-4E27-A271-FE24FB454F64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814523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2FD1D8B3-611F-4A01-8F8B-A00184C2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0626D-1334-4C6B-9A57-60EB054B8334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5034DC0F-F1DF-40C1-9246-6BBA8DE63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2E61F8B5-F610-4A24-A729-90150CFA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CDE5A-EC8B-4300-BD95-0BD032D32C54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286152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42327743-5F5F-47C6-B65A-86FCE2CE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F61FA-27C0-4D7E-973C-949AE9F7BC5B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1E0306E7-6541-49AA-B510-084CEE815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28CD9D32-091F-4D1C-B3F8-57B69039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6DC1A-C20F-4772-9359-294447CFAB99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65589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0B2AE21E-EDC1-46C3-8DBD-5FE04E643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BF840-D0DC-40EA-B49E-AA3BE6350ABA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01A2B10E-4101-4F69-BDF5-3AB76DEDE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EF5709A6-0F32-49B2-864B-9F14C2D8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FA75B-33D6-49D9-846D-1B1D2D615A33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08070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DF58941C-C5F3-4218-9B99-2E251A980B8A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429DBA16-B1FE-4175-B45C-7D04A506381B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تاريخ 3">
            <a:extLst>
              <a:ext uri="{FF2B5EF4-FFF2-40B4-BE49-F238E27FC236}">
                <a16:creationId xmlns:a16="http://schemas.microsoft.com/office/drawing/2014/main" id="{AA10CD7F-FEE4-4031-84B6-36AC4D24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07984-EF18-47FF-8837-DE60BD655452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7" name="عنصر نائب للتذييل 4">
            <a:extLst>
              <a:ext uri="{FF2B5EF4-FFF2-40B4-BE49-F238E27FC236}">
                <a16:creationId xmlns:a16="http://schemas.microsoft.com/office/drawing/2014/main" id="{731118FF-9CA1-4EF4-90E7-4440F99A2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>
            <a:extLst>
              <a:ext uri="{FF2B5EF4-FFF2-40B4-BE49-F238E27FC236}">
                <a16:creationId xmlns:a16="http://schemas.microsoft.com/office/drawing/2014/main" id="{B085D353-D2EF-46BA-ABDE-746ADD11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6ADEE-0D9C-47EF-AE66-D7A4D7F7F6F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033369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8F6CDC2A-D611-4684-BBD5-2FB4629E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3AFAA-30BB-4865-92D7-0575F6EC790A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CD8AED2A-4777-4382-83D2-DEE53ED46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218493DF-6F10-401D-B0F8-BBB9BD8E7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2F7C3-7986-4C87-8A37-57145B558CA7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52436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9">
            <a:extLst>
              <a:ext uri="{FF2B5EF4-FFF2-40B4-BE49-F238E27FC236}">
                <a16:creationId xmlns:a16="http://schemas.microsoft.com/office/drawing/2014/main" id="{84B629DC-FA85-4825-B870-2EC060E06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9EA30-0EC5-40AE-8E2C-018DFD9943B2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8" name="عنصر نائب للتذييل 21">
            <a:extLst>
              <a:ext uri="{FF2B5EF4-FFF2-40B4-BE49-F238E27FC236}">
                <a16:creationId xmlns:a16="http://schemas.microsoft.com/office/drawing/2014/main" id="{9AB8F273-E63E-40CE-B39A-D3503B92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>
            <a:extLst>
              <a:ext uri="{FF2B5EF4-FFF2-40B4-BE49-F238E27FC236}">
                <a16:creationId xmlns:a16="http://schemas.microsoft.com/office/drawing/2014/main" id="{A57E44BA-3F12-4A57-9207-7F5856C8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8E7FC-0F61-4DFD-A596-7EE35D2A77A5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25603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>
            <a:extLst>
              <a:ext uri="{FF2B5EF4-FFF2-40B4-BE49-F238E27FC236}">
                <a16:creationId xmlns:a16="http://schemas.microsoft.com/office/drawing/2014/main" id="{9A415936-CE4A-4608-91AF-2C441B06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361F8-2B17-4797-B99E-D02FC7BDFE1C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4" name="عنصر نائب للتذييل 21">
            <a:extLst>
              <a:ext uri="{FF2B5EF4-FFF2-40B4-BE49-F238E27FC236}">
                <a16:creationId xmlns:a16="http://schemas.microsoft.com/office/drawing/2014/main" id="{06A7E160-314D-40EE-B526-B88259C82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>
            <a:extLst>
              <a:ext uri="{FF2B5EF4-FFF2-40B4-BE49-F238E27FC236}">
                <a16:creationId xmlns:a16="http://schemas.microsoft.com/office/drawing/2014/main" id="{71002381-9106-4F09-A737-E9FF876B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42A4B-7D44-4B81-9A55-3287F8A3F4B2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41694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>
            <a:extLst>
              <a:ext uri="{FF2B5EF4-FFF2-40B4-BE49-F238E27FC236}">
                <a16:creationId xmlns:a16="http://schemas.microsoft.com/office/drawing/2014/main" id="{1C0AD75E-C3AA-47B4-8D3E-766103A1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E85B1-BA85-4A43-95F6-862F9BFDD3CB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3" name="عنصر نائب للتذييل 21">
            <a:extLst>
              <a:ext uri="{FF2B5EF4-FFF2-40B4-BE49-F238E27FC236}">
                <a16:creationId xmlns:a16="http://schemas.microsoft.com/office/drawing/2014/main" id="{8F69E86F-2FA7-4077-B5BE-451CA287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>
            <a:extLst>
              <a:ext uri="{FF2B5EF4-FFF2-40B4-BE49-F238E27FC236}">
                <a16:creationId xmlns:a16="http://schemas.microsoft.com/office/drawing/2014/main" id="{87CE9760-4D3D-435B-B0EC-0EB21ED5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7DE7A-B3F3-4E35-B056-8922DD652C6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51273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014F9E-2BA8-4AA9-AF9F-2F186DA1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230B3-ADA3-49BD-82DB-FA79BD5A60A5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FD4A4C-2BBB-4929-91B3-9641F0CF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152A894-E2DA-4A55-B20A-2E4D95B95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5D27320E-BD45-48D5-86DC-E509C3EEB9B8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66444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25694081-E2F8-4AF5-B056-DDE97B9B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3D932-1732-4FA7-9056-63E54CC288DA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3955174D-72D4-422F-A026-3F7E78FA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43FA1302-DF85-4DBB-B6F7-2C401B2D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3901-CECD-4E79-B3F1-CC6EF598502C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23851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>
            <a:extLst>
              <a:ext uri="{FF2B5EF4-FFF2-40B4-BE49-F238E27FC236}">
                <a16:creationId xmlns:a16="http://schemas.microsoft.com/office/drawing/2014/main" id="{10BB5E8F-7258-467F-A83C-DBA1CE5F3AD2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>
            <a:extLst>
              <a:ext uri="{FF2B5EF4-FFF2-40B4-BE49-F238E27FC236}">
                <a16:creationId xmlns:a16="http://schemas.microsoft.com/office/drawing/2014/main" id="{6CD5E88E-DA8A-4E11-B7BE-E42549E11ADD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>
            <a:extLst>
              <a:ext uri="{FF2B5EF4-FFF2-40B4-BE49-F238E27FC236}">
                <a16:creationId xmlns:a16="http://schemas.microsoft.com/office/drawing/2014/main" id="{326B57AF-4D79-4AF5-AEFA-7A4039DBF8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9" name="عنصر نائب للنص 29">
            <a:extLst>
              <a:ext uri="{FF2B5EF4-FFF2-40B4-BE49-F238E27FC236}">
                <a16:creationId xmlns:a16="http://schemas.microsoft.com/office/drawing/2014/main" id="{7C91A729-B9E0-4D43-AEAA-AA3B8FFAB2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" name="عنصر نائب للتاريخ 9">
            <a:extLst>
              <a:ext uri="{FF2B5EF4-FFF2-40B4-BE49-F238E27FC236}">
                <a16:creationId xmlns:a16="http://schemas.microsoft.com/office/drawing/2014/main" id="{4550B94D-576D-433A-93EE-959C314CF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736541-2866-48DD-A3DF-742220BA2182}" type="datetimeFigureOut">
              <a:rPr lang="ar-SA"/>
              <a:pPr>
                <a:defRPr/>
              </a:pPr>
              <a:t>16/08/1442</a:t>
            </a:fld>
            <a:endParaRPr lang="ar-SA"/>
          </a:p>
        </p:txBody>
      </p:sp>
      <p:sp>
        <p:nvSpPr>
          <p:cNvPr id="22" name="عنصر نائب للتذييل 21">
            <a:extLst>
              <a:ext uri="{FF2B5EF4-FFF2-40B4-BE49-F238E27FC236}">
                <a16:creationId xmlns:a16="http://schemas.microsoft.com/office/drawing/2014/main" id="{23089D96-B3A2-4CFC-9640-E57B2BDE4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3812222-E709-4A12-9BFF-D782132B74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>
                <a:solidFill>
                  <a:srgbClr val="9B9A98"/>
                </a:solidFill>
                <a:cs typeface="Tahoma" panose="020B0604030504040204" pitchFamily="34" charset="0"/>
              </a:defRPr>
            </a:lvl1pPr>
          </a:lstStyle>
          <a:p>
            <a:fld id="{91D55FE4-813F-4B0B-A8A8-CA9F9FEBE3A5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1" r:id="rId1"/>
    <p:sldLayoutId id="2147483843" r:id="rId2"/>
    <p:sldLayoutId id="2147483852" r:id="rId3"/>
    <p:sldLayoutId id="2147483844" r:id="rId4"/>
    <p:sldLayoutId id="2147483845" r:id="rId5"/>
    <p:sldLayoutId id="2147483846" r:id="rId6"/>
    <p:sldLayoutId id="2147483847" r:id="rId7"/>
    <p:sldLayoutId id="2147483853" r:id="rId8"/>
    <p:sldLayoutId id="2147483848" r:id="rId9"/>
    <p:sldLayoutId id="2147483849" r:id="rId10"/>
    <p:sldLayoutId id="214748385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156E35-950B-460F-AD20-F7A53EBCE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7992888" cy="2301240"/>
          </a:xfrm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>
                <a:solidFill>
                  <a:srgbClr val="002060"/>
                </a:solidFill>
              </a:rPr>
              <a:t> </a:t>
            </a:r>
            <a:r>
              <a:rPr sz="3200">
                <a:solidFill>
                  <a:srgbClr val="002060"/>
                </a:solidFill>
              </a:rPr>
              <a:t>2. Gastric motility &amp; vomiting.</a:t>
            </a:r>
            <a:endParaRPr lang="ar-SA" sz="3200">
              <a:solidFill>
                <a:srgbClr val="002060"/>
              </a:solidFill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3000358-8400-4E85-8698-CF9CA5233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988" y="5876925"/>
            <a:ext cx="6400800" cy="841375"/>
          </a:xfrm>
        </p:spPr>
        <p:txBody>
          <a:bodyPr>
            <a:normAutofit fontScale="47500" lnSpcReduction="20000"/>
          </a:bodyPr>
          <a:lstStyle/>
          <a:p>
            <a:pPr algn="ctr" rtl="0" eaLnBrk="1" hangingPunct="1">
              <a:lnSpc>
                <a:spcPct val="90000"/>
              </a:lnSpc>
              <a:defRPr/>
            </a:pPr>
            <a:endParaRPr lang="ar-EG" altLang="en-US" sz="30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Physiology dpt., Mutah School of medicine</a:t>
            </a:r>
            <a:endParaRPr lang="ar-EG" altLang="en-US" sz="34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2020-2021</a:t>
            </a:r>
            <a:endParaRPr lang="ar-SA" altLang="en-US" sz="34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>
            <a:extLst>
              <a:ext uri="{FF2B5EF4-FFF2-40B4-BE49-F238E27FC236}">
                <a16:creationId xmlns:a16="http://schemas.microsoft.com/office/drawing/2014/main" id="{2ADAE4CC-BDBC-4FBD-A399-ED2A3FC74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>
            <a:extLst>
              <a:ext uri="{FF2B5EF4-FFF2-40B4-BE49-F238E27FC236}">
                <a16:creationId xmlns:a16="http://schemas.microsoft.com/office/drawing/2014/main" id="{2988B24E-7126-407C-A199-10502A96BA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608263"/>
            <a:ext cx="2276475" cy="326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صر نائب للمحتوى 2">
            <a:extLst>
              <a:ext uri="{FF2B5EF4-FFF2-40B4-BE49-F238E27FC236}">
                <a16:creationId xmlns:a16="http://schemas.microsoft.com/office/drawing/2014/main" id="{05701069-6C54-4BDE-A70C-9314DE357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6350"/>
            <a:ext cx="8928100" cy="6735763"/>
          </a:xfrm>
        </p:spPr>
        <p:txBody>
          <a:bodyPr/>
          <a:lstStyle/>
          <a:p>
            <a:pPr marL="36512" indent="0" algn="ctr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n-US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ctr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stomach</a:t>
            </a:r>
          </a:p>
          <a:p>
            <a:pPr marL="36512" indent="0" algn="ctr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en-US" alt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•Function of stomach: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1-Storage of food.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2-Slow evacuation of meal to allow good digestion and absorption.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3-Partial digestion of proteins and fats.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4-Sterilization of ingested food by high acidity.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5-Secreation of  </a:t>
            </a:r>
            <a:r>
              <a:rPr lang="en-US" alt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enzymes,….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6-Help defecation by gastro-colic reflex.</a:t>
            </a:r>
          </a:p>
          <a:p>
            <a:pPr marL="36512" indent="0" algn="l" rtl="0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7-Absorption of small amounts of water and alcohol.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  <a:defRPr/>
            </a:pP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1">
            <a:extLst>
              <a:ext uri="{FF2B5EF4-FFF2-40B4-BE49-F238E27FC236}">
                <a16:creationId xmlns:a16="http://schemas.microsoft.com/office/drawing/2014/main" id="{3F6D5908-095F-48AE-AE2F-A74D652ED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178175"/>
            <a:ext cx="7561262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F7A088F-AE82-494B-8B67-3F3DF20EF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60350"/>
            <a:ext cx="8569325" cy="631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Gastric Motility</a:t>
            </a:r>
          </a:p>
          <a:p>
            <a:endParaRPr lang="en-US" altLang="en-US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Filling and Storage of food in the stomach: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The stomach accommodates up to one liter of food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increase of intra-gastric pressure because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Plasticity of gastric wall.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Receptive relaxation.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Law of laplace:   P=T/r  (↑ P →↑ radius with less ↑ in tension →↓ press towards normal).</a:t>
            </a:r>
          </a:p>
          <a:p>
            <a:endParaRPr lang="en-US" altLang="en-US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movements of the stomach: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a-Tonic gastric waves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-Regular weak contractions (3 waves/min) which take place in empty stomach, mainly in the fundus to maintain the intra-gastric pressure  &amp; mix gastric secretion with food.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Receptive relaxation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a reflex relaxation of the fundus and body to receive the bolus of food.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-Initiated by vagal reflexes (conditioned and unconditioned).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-Also by plasticity of gastric muscles.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 Peristaltic movement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-Distension of stomach by food → stimulate stretch receptors → vago – vagal reflex peristalsis at the middle of stomach and proceeds toward the pyloric antrum with gradual increase in strength leading to: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•Grinding of food to fine particles.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•Emptying of fine particles into the duodenum (propulsive movements).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•Peristalsis in opposite direction from pyloric antrum to fundus (Anti-peristalisis) → pyloric mill for mixing of food with gastric secretion.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9D6B879E-4C11-4991-B774-00C6AF8A5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115888"/>
            <a:ext cx="3995738" cy="649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hunger contractions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-Fasting   hypoglycemia → activation of the feeding center in hypothalamus →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•Sends impulse to limbic cortex → hunger sensation.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•Sends impulse to vagal nucleus → hunger strong painful contraction near the fundus (Atropine injection or vagotomy abolish hunger contraction but not hunger sensation).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-They start slowly, then increase → tetanic contraction for 2 minutes then disappear and reappear in the next feeding time to reach maximal intensity in 3-4 days then gradually disappear. (May due to ↓ sensitivity  of feeding center to hypoglycemia).</a:t>
            </a:r>
          </a:p>
          <a:p>
            <a:endParaRPr lang="en-US" altLang="en-US" sz="1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-Basic electrical rhythm (gastric slow waves)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•3-5 cycles/min. due to partial depolarization of circular smooth muscle cells in the stomach wall.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•Some lead to spike potential → peristalsis.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•Start at midpoint of greater curvature (pace maker of the stomach).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•Vagal and gastrin →↑ spike pot. rate. 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•Sympathetic &amp; secretin →↓ spike pot. rate.</a:t>
            </a: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1D807921-2902-4266-B055-E2070B4FE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8" t="22701" r="12988" b="11150"/>
          <a:stretch>
            <a:fillRect/>
          </a:stretch>
        </p:blipFill>
        <p:spPr bwMode="auto">
          <a:xfrm>
            <a:off x="4211638" y="1052513"/>
            <a:ext cx="4824412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2058311-6EF8-4261-8B5F-3BED19367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5888"/>
            <a:ext cx="8569325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Nervous regulation of gastric motility:</a:t>
            </a:r>
          </a:p>
          <a:p>
            <a:pPr>
              <a:defRPr/>
            </a:pPr>
            <a:endParaRPr lang="en-US" alt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Vagal (</a:t>
            </a:r>
            <a:r>
              <a:rPr lang="en-US" altLang="en-US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parasympthetic</a:t>
            </a: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Inhibitory purinergic to proximal unit (not blocked by Atropine).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Excitatory cholinergic to distal unit.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b-Sympathetic: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Inhibitory (nor adrenergic) to proximal unit.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 Myenteric plexus: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(as before) short &amp; long reflexes.</a:t>
            </a:r>
          </a:p>
          <a:p>
            <a:pPr>
              <a:defRPr/>
            </a:pP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*Factors affecting gastric emptying 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a mixed meal the stomach usually empty in about 3 hours through the pyloric pump (50-70 cm. water) which regulate the rate of gastric emptying .The rate of emptying is controlled by: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Factors in the stomach: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1.Type of food: carbohydrate is the most rapid. Then proteins followed by fats.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2.Consistency of food: liquids more rapid which depends on type of food, degree of mastication and the strength of gastric peristalsis.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3.Volume of food: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•Moderate volume of </a:t>
            </a:r>
            <a:r>
              <a:rPr lang="en-US" alt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chyme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→↑ emptying via </a:t>
            </a:r>
            <a:r>
              <a:rPr lang="en-US" alt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vago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-vagal reflex and release of gastrin hormone.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•Large volume → over distension →↓ emptying.</a:t>
            </a:r>
          </a:p>
          <a:p>
            <a:pPr>
              <a:defRPr/>
            </a:pPr>
            <a:endParaRPr lang="en-US" alt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Factors in the duodenum: 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same role of the duodenum in the control of gastric secretion .</a:t>
            </a:r>
          </a:p>
          <a:p>
            <a:pPr>
              <a:defRPr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Emotional factors: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1.Pain: visceral and somatic pain→ reflex inhibition of gastric emptying.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2.Depression &amp; sudden fear → reflex sympathetic inhibition.</a:t>
            </a:r>
          </a:p>
          <a:p>
            <a:pPr>
              <a:defRPr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3.Anxiety &amp; anger → reflex parasympathetic stimulation of emptying.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D25C2CE1-FDE9-439F-8503-68FFD7474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" y="14288"/>
            <a:ext cx="8929688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Vomiting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Definition: 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the expulsion of gastric contents through the esophagus, pharynx and mouth.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a complex act controlled by vomiting center in the medulla oblongata and mediated by cranial nerves V,VII,IX,X&amp;XII and spinal nerves to diaphragm and abdominal muscles.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is preceded by nausea, salivation and increase respiration.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*Centers: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Vomiting center 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in the medulla oblongata.           b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Chemo receptor trigger tone (CTZ) 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 close to vomiting center in M.O  in the wall of fourth ventricle.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-Its stimulation by emetic drugs, motion sickness or metabolic causes → stimulation of vomiting center.(its lesion leads to loss of this reflex)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of vomiting:            1- Central vomiting: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stimulation of CTZ by drugs as morphine, alcohol drinking, diabetic ketoacidosis, renal failure or early pregnancy.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Reflex vomiting: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Stimuli:     Unconditioned: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•Irritation of back of tongue.                                                           •Irritation of gastric mucosal.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•Severe visceral pain (Renal colic, coronary thrombosis).             •Irritation of semicircular canal.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Conditioned: 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(cortical excitation of vomiting) Visual, olfactory and psychic (as morning sickness of pregnancy.)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Afferents : according to site of stimuli.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•Direct on vomiting center.               •Some to CTZ as semicircular canal irritation and psychic.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Efferents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•Via cranial nerves V, V11, 1X, X, X11.               •Phrenic nerve to diaphragm.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•Spinal nerves to abdominal muscles.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20459E9-73D2-4C2B-AAB0-59C9F152F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117475"/>
            <a:ext cx="8856662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: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vomiting.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Mechanism of vomiting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1-Nausea: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salivation, ↑ H.R, sweating, stomach wall is relaxed, and antiperistalsis may occur in duodenum.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2-Retching:</a:t>
            </a: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intermittent contraction of diaphragm and abdominal muscles against closed L.E.S, glottis, and diaphragmatic opening is also contracted.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Gastric evacuation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•Strong contraction  at the incisura separating the body from the pylorus.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•The cardiac sphincter relaxes and the stomach wall is completely relaxed (passive stomach).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•Powerful contraction of the diaphragm, abdominal muscle and pelvic floor muscle →↑ intra abdominal pressure → squeezing the relaxed stomach and expulsion its contents to the mouth (anti peristalsis may occur in oesophagus).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•During vomiting the soft palate elevated, closure of glottis and inhibition of respiration to prevent the vomitus to pass to respiratory passages (as in swallowing).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•When the stomach is empty, antiperistalsis waves may drive the intestinal contents into the stomach (as bile juice).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 : in denervated stomach vomiting may occur by central stimulation of  the CTZ or reflexely from oropharynx. </a:t>
            </a:r>
          </a:p>
          <a:p>
            <a:endParaRPr lang="en-US" altLang="en-US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 : Effect and complications of vomiting :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a-Dehydration (loss of secretion).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b-Alkalaemia : due to loss acid and the resynthesis of acid is associated with ↑ alkaline tide in plasma.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c-Alkalaemia →↓ ionized Ca+2 → tetany.</a:t>
            </a:r>
          </a:p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d-Potassium loss.(hypokalaemia)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3A5D4-FF05-404B-8459-CEB057AA4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286656-74A8-4A24-B9A6-1098614BF7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F8B884-B7F6-439D-808B-4B473BC52A1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518</TotalTime>
  <Words>1233</Words>
  <Application>Microsoft Office PowerPoint</Application>
  <PresentationFormat>عرض على الشاشة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تقنية</vt:lpstr>
      <vt:lpstr> 2. Gastric motility &amp; vomiting.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Ahmad Maaitah</cp:lastModifiedBy>
  <cp:revision>75</cp:revision>
  <dcterms:created xsi:type="dcterms:W3CDTF">2018-04-21T22:12:54Z</dcterms:created>
  <dcterms:modified xsi:type="dcterms:W3CDTF">2021-03-29T08:51:42Z</dcterms:modified>
</cp:coreProperties>
</file>