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Lst>
  <p:sldSz cy="6858000" cx="9144000"/>
  <p:notesSz cx="6858000" cy="9144000"/>
  <p:embeddedFontLst>
    <p:embeddedFont>
      <p:font typeface="Raleway"/>
      <p:regular r:id="rId87"/>
      <p:bold r:id="rId88"/>
      <p:italic r:id="rId89"/>
      <p:boldItalic r:id="rId90"/>
    </p:embeddedFont>
    <p:embeddedFont>
      <p:font typeface="Lato"/>
      <p:regular r:id="rId91"/>
      <p:bold r:id="rId92"/>
      <p:italic r:id="rId93"/>
      <p:boldItalic r:id="rId9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95" roundtripDataSignature="AMtx7mgm0tX3eXR4iGQehAk/A40sFrmm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D73649B-E253-43F8-8771-D054E40E92AA}">
  <a:tblStyle styleId="{BD73649B-E253-43F8-8771-D054E40E92A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slide" Target="slides/slide78.xml"/><Relationship Id="rId83" Type="http://schemas.openxmlformats.org/officeDocument/2006/relationships/slide" Target="slides/slide77.xml"/><Relationship Id="rId42" Type="http://schemas.openxmlformats.org/officeDocument/2006/relationships/slide" Target="slides/slide36.xml"/><Relationship Id="rId86" Type="http://schemas.openxmlformats.org/officeDocument/2006/relationships/slide" Target="slides/slide80.xml"/><Relationship Id="rId41" Type="http://schemas.openxmlformats.org/officeDocument/2006/relationships/slide" Target="slides/slide35.xml"/><Relationship Id="rId85" Type="http://schemas.openxmlformats.org/officeDocument/2006/relationships/slide" Target="slides/slide79.xml"/><Relationship Id="rId44" Type="http://schemas.openxmlformats.org/officeDocument/2006/relationships/slide" Target="slides/slide38.xml"/><Relationship Id="rId88" Type="http://schemas.openxmlformats.org/officeDocument/2006/relationships/font" Target="fonts/Raleway-bold.fntdata"/><Relationship Id="rId43" Type="http://schemas.openxmlformats.org/officeDocument/2006/relationships/slide" Target="slides/slide37.xml"/><Relationship Id="rId87" Type="http://schemas.openxmlformats.org/officeDocument/2006/relationships/font" Target="fonts/Raleway-regular.fntdata"/><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font" Target="fonts/Raleway-italic.fntdata"/><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95" Type="http://customschemas.google.com/relationships/presentationmetadata" Target="metadata"/><Relationship Id="rId50" Type="http://schemas.openxmlformats.org/officeDocument/2006/relationships/slide" Target="slides/slide44.xml"/><Relationship Id="rId94" Type="http://schemas.openxmlformats.org/officeDocument/2006/relationships/font" Target="fonts/Lato-boldItalic.fntdata"/><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91" Type="http://schemas.openxmlformats.org/officeDocument/2006/relationships/font" Target="fonts/Lato-regular.fntdata"/><Relationship Id="rId90" Type="http://schemas.openxmlformats.org/officeDocument/2006/relationships/font" Target="fonts/Raleway-boldItalic.fntdata"/><Relationship Id="rId93" Type="http://schemas.openxmlformats.org/officeDocument/2006/relationships/font" Target="fonts/Lato-italic.fntdata"/><Relationship Id="rId92" Type="http://schemas.openxmlformats.org/officeDocument/2006/relationships/font" Target="fonts/Lato-bold.fntdata"/><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5" name="Google Shape;175;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6" name="Google Shape;216;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8" name="Google Shape;228;p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p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0" name="Google Shape;240;p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6" name="Google Shape;246;p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 name="Google Shape;253;p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261" name="Google Shape;261;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266" name="Google Shape;266;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271" name="Google Shape;271;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276" name="Google Shape;276;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281" name="Google Shape;281;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286" name="Google Shape;286;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291" name="Google Shape;291;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296" name="Google Shape;296;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301" name="Google Shape;301;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306" name="Google Shape;306;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311" name="Google Shape;311;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316" name="Google Shape;316;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321" name="Google Shape;321;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326" name="Google Shape;326;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331" name="Google Shape;331;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336" name="Google Shape;336;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341" name="Google Shape;341;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346" name="Google Shape;346;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351" name="Google Shape;351;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356" name="Google Shape;356;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361" name="Google Shape;361;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366" name="Google Shape;366;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371" name="Google Shape;371;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376" name="Google Shape;376;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381" name="Google Shape;381;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
        <p:nvSpPr>
          <p:cNvPr id="386" name="Google Shape;386;p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3" name="Google Shape;413;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Font typeface="Arial"/>
              <a:buNone/>
            </a:pPr>
            <a:r>
              <a:t/>
            </a:r>
            <a:endParaRPr sz="18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t/>
            </a:r>
            <a:endParaRPr sz="1800"/>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0" name="Google Shape;430;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Font typeface="Arial"/>
              <a:buNone/>
            </a:pPr>
            <a:r>
              <a:t/>
            </a:r>
            <a:endParaRPr sz="1800"/>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6" name="Google Shape;436;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Font typeface="Arial"/>
              <a:buNone/>
            </a:pPr>
            <a:r>
              <a:t/>
            </a:r>
            <a:endParaRPr sz="1800"/>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2" name="Google Shape;442;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Font typeface="Arial"/>
              <a:buNone/>
            </a:pPr>
            <a:r>
              <a:t/>
            </a:r>
            <a:endParaRPr sz="1800"/>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3" name="Google Shape;453;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8" name="Google Shape;458;p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3" name="Google Shape;463;p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fa86cd2a5f3d02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1fa86cd2a5f3d02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4" name="Google Shape;474;p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0" name="Google Shape;480;p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6" name="Google Shape;486;p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2" name="Google Shape;492;p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8" name="Google Shape;498;p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4" name="Google Shape;504;p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0" name="Google Shape;510;p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6" name="Google Shape;516;p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2" name="Google Shape;522;p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7" name="Google Shape;527;p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3" name="Google Shape;533;p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81"/>
          <p:cNvSpPr/>
          <p:nvPr/>
        </p:nvSpPr>
        <p:spPr>
          <a:xfrm>
            <a:off x="0" y="0"/>
            <a:ext cx="9144000" cy="650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81"/>
          <p:cNvGrpSpPr/>
          <p:nvPr/>
        </p:nvGrpSpPr>
        <p:grpSpPr>
          <a:xfrm>
            <a:off x="830392" y="1588427"/>
            <a:ext cx="745763" cy="61102"/>
            <a:chOff x="4580561" y="2589004"/>
            <a:chExt cx="1064464" cy="25200"/>
          </a:xfrm>
        </p:grpSpPr>
        <p:sp>
          <p:nvSpPr>
            <p:cNvPr id="12" name="Google Shape;12;p8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8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81"/>
          <p:cNvSpPr txBox="1"/>
          <p:nvPr>
            <p:ph type="ctrTitle"/>
          </p:nvPr>
        </p:nvSpPr>
        <p:spPr>
          <a:xfrm>
            <a:off x="729450" y="1763267"/>
            <a:ext cx="7688100" cy="2219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5" name="Google Shape;15;p81"/>
          <p:cNvSpPr txBox="1"/>
          <p:nvPr>
            <p:ph idx="1" type="subTitle"/>
          </p:nvPr>
        </p:nvSpPr>
        <p:spPr>
          <a:xfrm>
            <a:off x="729627" y="4230533"/>
            <a:ext cx="7688100" cy="72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6" name="Google Shape;16;p81"/>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9" name="Shape 69"/>
        <p:cNvGrpSpPr/>
        <p:nvPr/>
      </p:nvGrpSpPr>
      <p:grpSpPr>
        <a:xfrm>
          <a:off x="0" y="0"/>
          <a:ext cx="0" cy="0"/>
          <a:chOff x="0" y="0"/>
          <a:chExt cx="0" cy="0"/>
        </a:xfrm>
      </p:grpSpPr>
      <p:sp>
        <p:nvSpPr>
          <p:cNvPr id="70" name="Google Shape;70;p90"/>
          <p:cNvSpPr/>
          <p:nvPr/>
        </p:nvSpPr>
        <p:spPr>
          <a:xfrm>
            <a:off x="0" y="0"/>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1" name="Google Shape;71;p90"/>
          <p:cNvGrpSpPr/>
          <p:nvPr/>
        </p:nvGrpSpPr>
        <p:grpSpPr>
          <a:xfrm>
            <a:off x="830392" y="1588427"/>
            <a:ext cx="745763" cy="61102"/>
            <a:chOff x="4580561" y="2589004"/>
            <a:chExt cx="1064464" cy="25200"/>
          </a:xfrm>
        </p:grpSpPr>
        <p:sp>
          <p:nvSpPr>
            <p:cNvPr id="72" name="Google Shape;72;p9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9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4" name="Google Shape;74;p90"/>
          <p:cNvSpPr txBox="1"/>
          <p:nvPr>
            <p:ph type="title"/>
          </p:nvPr>
        </p:nvSpPr>
        <p:spPr>
          <a:xfrm>
            <a:off x="730000" y="1758200"/>
            <a:ext cx="3300900" cy="2249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75" name="Google Shape;75;p90"/>
          <p:cNvSpPr txBox="1"/>
          <p:nvPr>
            <p:ph idx="1" type="subTitle"/>
          </p:nvPr>
        </p:nvSpPr>
        <p:spPr>
          <a:xfrm>
            <a:off x="724950" y="4215367"/>
            <a:ext cx="3300900" cy="1011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76" name="Google Shape;76;p90"/>
          <p:cNvSpPr txBox="1"/>
          <p:nvPr>
            <p:ph idx="2" type="body"/>
          </p:nvPr>
        </p:nvSpPr>
        <p:spPr>
          <a:xfrm>
            <a:off x="5174225" y="1803500"/>
            <a:ext cx="3374400" cy="4034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77" name="Google Shape;77;p90"/>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8" name="Shape 78"/>
        <p:cNvGrpSpPr/>
        <p:nvPr/>
      </p:nvGrpSpPr>
      <p:grpSpPr>
        <a:xfrm>
          <a:off x="0" y="0"/>
          <a:ext cx="0" cy="0"/>
          <a:chOff x="0" y="0"/>
          <a:chExt cx="0" cy="0"/>
        </a:xfrm>
      </p:grpSpPr>
      <p:sp>
        <p:nvSpPr>
          <p:cNvPr id="79" name="Google Shape;79;p91"/>
          <p:cNvSpPr txBox="1"/>
          <p:nvPr>
            <p:ph idx="1" type="body"/>
          </p:nvPr>
        </p:nvSpPr>
        <p:spPr>
          <a:xfrm>
            <a:off x="724950" y="5830068"/>
            <a:ext cx="7697400" cy="614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80" name="Google Shape;80;p91"/>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81" name="Shape 81"/>
        <p:cNvGrpSpPr/>
        <p:nvPr/>
      </p:nvGrpSpPr>
      <p:grpSpPr>
        <a:xfrm>
          <a:off x="0" y="0"/>
          <a:ext cx="0" cy="0"/>
          <a:chOff x="0" y="0"/>
          <a:chExt cx="0" cy="0"/>
        </a:xfrm>
      </p:grpSpPr>
      <p:grpSp>
        <p:nvGrpSpPr>
          <p:cNvPr id="82" name="Google Shape;82;p92"/>
          <p:cNvGrpSpPr/>
          <p:nvPr/>
        </p:nvGrpSpPr>
        <p:grpSpPr>
          <a:xfrm>
            <a:off x="830392" y="5558926"/>
            <a:ext cx="745763" cy="61102"/>
            <a:chOff x="4580561" y="2589004"/>
            <a:chExt cx="1064464" cy="25200"/>
          </a:xfrm>
        </p:grpSpPr>
        <p:sp>
          <p:nvSpPr>
            <p:cNvPr id="83" name="Google Shape;83;p9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9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 name="Google Shape;85;p92"/>
          <p:cNvSpPr txBox="1"/>
          <p:nvPr>
            <p:ph hasCustomPrompt="1" type="title"/>
          </p:nvPr>
        </p:nvSpPr>
        <p:spPr>
          <a:xfrm>
            <a:off x="729450" y="978600"/>
            <a:ext cx="7688400" cy="1659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86" name="Google Shape;86;p92"/>
          <p:cNvSpPr txBox="1"/>
          <p:nvPr>
            <p:ph idx="1" type="body"/>
          </p:nvPr>
        </p:nvSpPr>
        <p:spPr>
          <a:xfrm>
            <a:off x="729450" y="3030517"/>
            <a:ext cx="7688400" cy="21072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87" name="Google Shape;87;p92"/>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8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8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algn="l">
              <a:lnSpc>
                <a:spcPct val="115000"/>
              </a:lnSpc>
              <a:spcBef>
                <a:spcPts val="360"/>
              </a:spcBef>
              <a:spcAft>
                <a:spcPts val="0"/>
              </a:spcAft>
              <a:buClr>
                <a:schemeClr val="dk1"/>
              </a:buClr>
              <a:buSzPts val="1800"/>
              <a:buChar char="●"/>
              <a:defRPr/>
            </a:lvl1pPr>
            <a:lvl2pPr indent="-342900" lvl="1" marL="914400" algn="l">
              <a:lnSpc>
                <a:spcPct val="115000"/>
              </a:lnSpc>
              <a:spcBef>
                <a:spcPts val="1200"/>
              </a:spcBef>
              <a:spcAft>
                <a:spcPts val="0"/>
              </a:spcAft>
              <a:buClr>
                <a:schemeClr val="dk1"/>
              </a:buClr>
              <a:buSzPts val="1800"/>
              <a:buChar char="○"/>
              <a:defRPr/>
            </a:lvl2pPr>
            <a:lvl3pPr indent="-342900" lvl="2" marL="1371600" algn="l">
              <a:lnSpc>
                <a:spcPct val="115000"/>
              </a:lnSpc>
              <a:spcBef>
                <a:spcPts val="1200"/>
              </a:spcBef>
              <a:spcAft>
                <a:spcPts val="0"/>
              </a:spcAft>
              <a:buClr>
                <a:schemeClr val="dk1"/>
              </a:buClr>
              <a:buSzPts val="1800"/>
              <a:buChar char="■"/>
              <a:defRPr/>
            </a:lvl3pPr>
            <a:lvl4pPr indent="-342900" lvl="3" marL="1828800" algn="l">
              <a:lnSpc>
                <a:spcPct val="115000"/>
              </a:lnSpc>
              <a:spcBef>
                <a:spcPts val="1200"/>
              </a:spcBef>
              <a:spcAft>
                <a:spcPts val="0"/>
              </a:spcAft>
              <a:buClr>
                <a:schemeClr val="dk1"/>
              </a:buClr>
              <a:buSzPts val="1800"/>
              <a:buChar char="●"/>
              <a:defRPr/>
            </a:lvl4pPr>
            <a:lvl5pPr indent="-342900" lvl="4" marL="2286000" algn="l">
              <a:lnSpc>
                <a:spcPct val="115000"/>
              </a:lnSpc>
              <a:spcBef>
                <a:spcPts val="1200"/>
              </a:spcBef>
              <a:spcAft>
                <a:spcPts val="0"/>
              </a:spcAft>
              <a:buClr>
                <a:schemeClr val="dk1"/>
              </a:buClr>
              <a:buSzPts val="1800"/>
              <a:buChar char="○"/>
              <a:defRPr/>
            </a:lvl5pPr>
            <a:lvl6pPr indent="-342900" lvl="5" marL="2743200" algn="l">
              <a:lnSpc>
                <a:spcPct val="115000"/>
              </a:lnSpc>
              <a:spcBef>
                <a:spcPts val="1200"/>
              </a:spcBef>
              <a:spcAft>
                <a:spcPts val="0"/>
              </a:spcAft>
              <a:buClr>
                <a:schemeClr val="dk1"/>
              </a:buClr>
              <a:buSzPts val="1800"/>
              <a:buChar char="■"/>
              <a:defRPr/>
            </a:lvl6pPr>
            <a:lvl7pPr indent="-342900" lvl="6" marL="3200400" algn="l">
              <a:lnSpc>
                <a:spcPct val="115000"/>
              </a:lnSpc>
              <a:spcBef>
                <a:spcPts val="1200"/>
              </a:spcBef>
              <a:spcAft>
                <a:spcPts val="0"/>
              </a:spcAft>
              <a:buClr>
                <a:schemeClr val="dk1"/>
              </a:buClr>
              <a:buSzPts val="1800"/>
              <a:buChar char="●"/>
              <a:defRPr/>
            </a:lvl7pPr>
            <a:lvl8pPr indent="-342900" lvl="7" marL="3657600" algn="l">
              <a:lnSpc>
                <a:spcPct val="115000"/>
              </a:lnSpc>
              <a:spcBef>
                <a:spcPts val="1200"/>
              </a:spcBef>
              <a:spcAft>
                <a:spcPts val="0"/>
              </a:spcAft>
              <a:buClr>
                <a:schemeClr val="dk1"/>
              </a:buClr>
              <a:buSzPts val="1800"/>
              <a:buChar char="○"/>
              <a:defRPr/>
            </a:lvl8pPr>
            <a:lvl9pPr indent="-342900" lvl="8" marL="4114800" algn="l">
              <a:lnSpc>
                <a:spcPct val="115000"/>
              </a:lnSpc>
              <a:spcBef>
                <a:spcPts val="1200"/>
              </a:spcBef>
              <a:spcAft>
                <a:spcPts val="1200"/>
              </a:spcAft>
              <a:buClr>
                <a:schemeClr val="dk1"/>
              </a:buClr>
              <a:buSzPts val="1800"/>
              <a:buChar char="■"/>
              <a:defRPr/>
            </a:lvl9pPr>
          </a:lstStyle>
          <a:p/>
        </p:txBody>
      </p:sp>
      <p:sp>
        <p:nvSpPr>
          <p:cNvPr id="20" name="Google Shape;20;p8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p8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8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3" name="Shape 23"/>
        <p:cNvGrpSpPr/>
        <p:nvPr/>
      </p:nvGrpSpPr>
      <p:grpSpPr>
        <a:xfrm>
          <a:off x="0" y="0"/>
          <a:ext cx="0" cy="0"/>
          <a:chOff x="0" y="0"/>
          <a:chExt cx="0" cy="0"/>
        </a:xfrm>
      </p:grpSpPr>
      <p:grpSp>
        <p:nvGrpSpPr>
          <p:cNvPr id="24" name="Google Shape;24;p83"/>
          <p:cNvGrpSpPr/>
          <p:nvPr/>
        </p:nvGrpSpPr>
        <p:grpSpPr>
          <a:xfrm>
            <a:off x="830392" y="1588427"/>
            <a:ext cx="745763" cy="61102"/>
            <a:chOff x="4580561" y="2589004"/>
            <a:chExt cx="1064464" cy="25200"/>
          </a:xfrm>
        </p:grpSpPr>
        <p:sp>
          <p:nvSpPr>
            <p:cNvPr id="25" name="Google Shape;25;p8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8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 name="Google Shape;27;p83"/>
          <p:cNvSpPr txBox="1"/>
          <p:nvPr>
            <p:ph type="title"/>
          </p:nvPr>
        </p:nvSpPr>
        <p:spPr>
          <a:xfrm>
            <a:off x="729450" y="1763267"/>
            <a:ext cx="7688400" cy="202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28" name="Google Shape;28;p83"/>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sp>
        <p:nvSpPr>
          <p:cNvPr id="30" name="Google Shape;30;p84"/>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 name="Google Shape;31;p84"/>
          <p:cNvGrpSpPr/>
          <p:nvPr/>
        </p:nvGrpSpPr>
        <p:grpSpPr>
          <a:xfrm>
            <a:off x="830392" y="1588427"/>
            <a:ext cx="745763" cy="61102"/>
            <a:chOff x="4580561" y="2589004"/>
            <a:chExt cx="1064464" cy="25200"/>
          </a:xfrm>
        </p:grpSpPr>
        <p:sp>
          <p:nvSpPr>
            <p:cNvPr id="32" name="Google Shape;32;p8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8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84"/>
          <p:cNvSpPr txBox="1"/>
          <p:nvPr>
            <p:ph type="title"/>
          </p:nvPr>
        </p:nvSpPr>
        <p:spPr>
          <a:xfrm>
            <a:off x="729450" y="1758200"/>
            <a:ext cx="7688700" cy="713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35" name="Google Shape;35;p84"/>
          <p:cNvSpPr txBox="1"/>
          <p:nvPr>
            <p:ph idx="1" type="body"/>
          </p:nvPr>
        </p:nvSpPr>
        <p:spPr>
          <a:xfrm>
            <a:off x="729450" y="2771833"/>
            <a:ext cx="7688700" cy="30147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6" name="Google Shape;36;p84"/>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 name="Shape 37"/>
        <p:cNvGrpSpPr/>
        <p:nvPr/>
      </p:nvGrpSpPr>
      <p:grpSpPr>
        <a:xfrm>
          <a:off x="0" y="0"/>
          <a:ext cx="0" cy="0"/>
          <a:chOff x="0" y="0"/>
          <a:chExt cx="0" cy="0"/>
        </a:xfrm>
      </p:grpSpPr>
      <p:sp>
        <p:nvSpPr>
          <p:cNvPr id="38" name="Google Shape;38;p85"/>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86"/>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 name="Google Shape;41;p86"/>
          <p:cNvGrpSpPr/>
          <p:nvPr/>
        </p:nvGrpSpPr>
        <p:grpSpPr>
          <a:xfrm>
            <a:off x="830392" y="1588427"/>
            <a:ext cx="745763" cy="61102"/>
            <a:chOff x="4580561" y="2589004"/>
            <a:chExt cx="1064464" cy="25200"/>
          </a:xfrm>
        </p:grpSpPr>
        <p:sp>
          <p:nvSpPr>
            <p:cNvPr id="42" name="Google Shape;42;p8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8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 name="Google Shape;44;p86"/>
          <p:cNvSpPr txBox="1"/>
          <p:nvPr>
            <p:ph type="title"/>
          </p:nvPr>
        </p:nvSpPr>
        <p:spPr>
          <a:xfrm>
            <a:off x="729450" y="1758200"/>
            <a:ext cx="7688400" cy="713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45" name="Google Shape;45;p86"/>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6" name="Shape 46"/>
        <p:cNvGrpSpPr/>
        <p:nvPr/>
      </p:nvGrpSpPr>
      <p:grpSpPr>
        <a:xfrm>
          <a:off x="0" y="0"/>
          <a:ext cx="0" cy="0"/>
          <a:chOff x="0" y="0"/>
          <a:chExt cx="0" cy="0"/>
        </a:xfrm>
      </p:grpSpPr>
      <p:sp>
        <p:nvSpPr>
          <p:cNvPr id="47" name="Google Shape;47;p87"/>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 name="Google Shape;48;p87"/>
          <p:cNvGrpSpPr/>
          <p:nvPr/>
        </p:nvGrpSpPr>
        <p:grpSpPr>
          <a:xfrm>
            <a:off x="830392" y="1588427"/>
            <a:ext cx="745763" cy="61102"/>
            <a:chOff x="4580561" y="2589004"/>
            <a:chExt cx="1064464" cy="25200"/>
          </a:xfrm>
        </p:grpSpPr>
        <p:sp>
          <p:nvSpPr>
            <p:cNvPr id="49" name="Google Shape;49;p8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8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 name="Google Shape;51;p87"/>
          <p:cNvSpPr txBox="1"/>
          <p:nvPr>
            <p:ph type="title"/>
          </p:nvPr>
        </p:nvSpPr>
        <p:spPr>
          <a:xfrm>
            <a:off x="729450" y="1758200"/>
            <a:ext cx="7688400" cy="713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2" name="Google Shape;52;p87"/>
          <p:cNvSpPr txBox="1"/>
          <p:nvPr>
            <p:ph idx="1" type="body"/>
          </p:nvPr>
        </p:nvSpPr>
        <p:spPr>
          <a:xfrm>
            <a:off x="729325" y="2771833"/>
            <a:ext cx="3774300" cy="30147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53" name="Google Shape;53;p87"/>
          <p:cNvSpPr txBox="1"/>
          <p:nvPr>
            <p:ph idx="2" type="body"/>
          </p:nvPr>
        </p:nvSpPr>
        <p:spPr>
          <a:xfrm>
            <a:off x="4643604" y="2771833"/>
            <a:ext cx="3774300" cy="30147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54" name="Google Shape;54;p87"/>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p:cSld name="ONE_COLUMN_TEXT">
    <p:spTree>
      <p:nvGrpSpPr>
        <p:cNvPr id="55" name="Shape 55"/>
        <p:cNvGrpSpPr/>
        <p:nvPr/>
      </p:nvGrpSpPr>
      <p:grpSpPr>
        <a:xfrm>
          <a:off x="0" y="0"/>
          <a:ext cx="0" cy="0"/>
          <a:chOff x="0" y="0"/>
          <a:chExt cx="0" cy="0"/>
        </a:xfrm>
      </p:grpSpPr>
      <p:sp>
        <p:nvSpPr>
          <p:cNvPr id="56" name="Google Shape;56;p88"/>
          <p:cNvSpPr/>
          <p:nvPr/>
        </p:nvSpPr>
        <p:spPr>
          <a:xfrm>
            <a:off x="0" y="0"/>
            <a:ext cx="9144000" cy="650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 name="Google Shape;57;p88"/>
          <p:cNvGrpSpPr/>
          <p:nvPr/>
        </p:nvGrpSpPr>
        <p:grpSpPr>
          <a:xfrm>
            <a:off x="830392" y="1588427"/>
            <a:ext cx="745763" cy="61102"/>
            <a:chOff x="4580561" y="2589004"/>
            <a:chExt cx="1064464" cy="25200"/>
          </a:xfrm>
        </p:grpSpPr>
        <p:sp>
          <p:nvSpPr>
            <p:cNvPr id="58" name="Google Shape;58;p8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8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 name="Google Shape;60;p88"/>
          <p:cNvSpPr txBox="1"/>
          <p:nvPr>
            <p:ph type="title"/>
          </p:nvPr>
        </p:nvSpPr>
        <p:spPr>
          <a:xfrm>
            <a:off x="730000" y="1758200"/>
            <a:ext cx="3300900" cy="1842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1" name="Google Shape;61;p88"/>
          <p:cNvSpPr txBox="1"/>
          <p:nvPr>
            <p:ph idx="1" type="body"/>
          </p:nvPr>
        </p:nvSpPr>
        <p:spPr>
          <a:xfrm>
            <a:off x="721225" y="3708967"/>
            <a:ext cx="3300900" cy="2130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2" name="Google Shape;62;p88"/>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63" name="Shape 63"/>
        <p:cNvGrpSpPr/>
        <p:nvPr/>
      </p:nvGrpSpPr>
      <p:grpSpPr>
        <a:xfrm>
          <a:off x="0" y="0"/>
          <a:ext cx="0" cy="0"/>
          <a:chOff x="0" y="0"/>
          <a:chExt cx="0" cy="0"/>
        </a:xfrm>
      </p:grpSpPr>
      <p:grpSp>
        <p:nvGrpSpPr>
          <p:cNvPr id="64" name="Google Shape;64;p89"/>
          <p:cNvGrpSpPr/>
          <p:nvPr/>
        </p:nvGrpSpPr>
        <p:grpSpPr>
          <a:xfrm>
            <a:off x="830392" y="5558926"/>
            <a:ext cx="745763" cy="61102"/>
            <a:chOff x="4580561" y="2589004"/>
            <a:chExt cx="1064464" cy="25200"/>
          </a:xfrm>
        </p:grpSpPr>
        <p:sp>
          <p:nvSpPr>
            <p:cNvPr id="65" name="Google Shape;65;p89"/>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89"/>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 name="Google Shape;67;p89"/>
          <p:cNvSpPr txBox="1"/>
          <p:nvPr>
            <p:ph type="title"/>
          </p:nvPr>
        </p:nvSpPr>
        <p:spPr>
          <a:xfrm>
            <a:off x="729450" y="1152400"/>
            <a:ext cx="7021200" cy="39801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68" name="Google Shape;68;p89"/>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8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7" name="Google Shape;7;p8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 name="Google Shape;8;p80"/>
          <p:cNvSpPr txBox="1"/>
          <p:nvPr>
            <p:ph idx="12" type="sldNum"/>
          </p:nvPr>
        </p:nvSpPr>
        <p:spPr>
          <a:xfrm>
            <a:off x="8536302" y="6333134"/>
            <a:ext cx="548700" cy="5247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6.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 Id="rId3" Type="http://schemas.openxmlformats.org/officeDocument/2006/relationships/image" Target="../media/image3.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 Id="rId3" Type="http://schemas.openxmlformats.org/officeDocument/2006/relationships/image" Target="../media/image2.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 Id="rId3" Type="http://schemas.openxmlformats.org/officeDocument/2006/relationships/image" Target="../media/image4.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ph type="ctrTitle"/>
          </p:nvPr>
        </p:nvSpPr>
        <p:spPr>
          <a:xfrm>
            <a:off x="685800" y="1696300"/>
            <a:ext cx="7772400" cy="17328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37566"/>
              <a:buNone/>
            </a:pPr>
            <a:r>
              <a:rPr lang="en-GB"/>
              <a:t>New treatment methods in management of ovarian cancer</a:t>
            </a:r>
            <a:endParaRPr/>
          </a:p>
        </p:txBody>
      </p:sp>
      <p:sp>
        <p:nvSpPr>
          <p:cNvPr id="93" name="Google Shape;93;p1"/>
          <p:cNvSpPr txBox="1"/>
          <p:nvPr>
            <p:ph idx="1" type="subTitle"/>
          </p:nvPr>
        </p:nvSpPr>
        <p:spPr>
          <a:xfrm>
            <a:off x="1371600" y="3886200"/>
            <a:ext cx="6400800" cy="25827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SzPts val="2800"/>
              <a:buNone/>
            </a:pPr>
            <a:r>
              <a:rPr b="1" lang="en-GB" sz="2000" u="sng">
                <a:solidFill>
                  <a:srgbClr val="505050"/>
                </a:solidFill>
              </a:rPr>
              <a:t>Presented by:</a:t>
            </a:r>
            <a:br>
              <a:rPr lang="en-GB" sz="1800">
                <a:solidFill>
                  <a:schemeClr val="dk1"/>
                </a:solidFill>
              </a:rPr>
            </a:br>
            <a:r>
              <a:rPr lang="en-GB" sz="2000">
                <a:solidFill>
                  <a:srgbClr val="505050"/>
                </a:solidFill>
              </a:rPr>
              <a:t>- Sara Alkhamaiseh</a:t>
            </a:r>
            <a:br>
              <a:rPr lang="en-GB" sz="1800">
                <a:solidFill>
                  <a:schemeClr val="dk1"/>
                </a:solidFill>
              </a:rPr>
            </a:br>
            <a:r>
              <a:rPr lang="en-GB" sz="2000">
                <a:solidFill>
                  <a:srgbClr val="505050"/>
                </a:solidFill>
              </a:rPr>
              <a:t>- Malak Malkawi</a:t>
            </a:r>
            <a:endParaRPr sz="2000">
              <a:solidFill>
                <a:srgbClr val="505050"/>
              </a:solidFill>
            </a:endParaRPr>
          </a:p>
          <a:p>
            <a:pPr indent="0" lvl="0" marL="0" rtl="0" algn="l">
              <a:lnSpc>
                <a:spcPct val="100000"/>
              </a:lnSpc>
              <a:spcBef>
                <a:spcPts val="0"/>
              </a:spcBef>
              <a:spcAft>
                <a:spcPts val="0"/>
              </a:spcAft>
              <a:buSzPts val="2800"/>
              <a:buNone/>
            </a:pPr>
            <a:r>
              <a:rPr lang="en-GB" sz="2000">
                <a:solidFill>
                  <a:srgbClr val="505050"/>
                </a:solidFill>
              </a:rPr>
              <a:t>-Yazied Abusaleh</a:t>
            </a:r>
            <a:endParaRPr sz="2000">
              <a:solidFill>
                <a:srgbClr val="505050"/>
              </a:solidFill>
            </a:endParaRPr>
          </a:p>
          <a:p>
            <a:pPr indent="0" lvl="0" marL="0" rtl="0" algn="l">
              <a:lnSpc>
                <a:spcPct val="100000"/>
              </a:lnSpc>
              <a:spcBef>
                <a:spcPts val="0"/>
              </a:spcBef>
              <a:spcAft>
                <a:spcPts val="0"/>
              </a:spcAft>
              <a:buSzPts val="2800"/>
              <a:buNone/>
            </a:pPr>
            <a:r>
              <a:rPr lang="en-GB" sz="2000">
                <a:solidFill>
                  <a:srgbClr val="505050"/>
                </a:solidFill>
              </a:rPr>
              <a:t>-Dania Shaqoura</a:t>
            </a:r>
            <a:endParaRPr sz="2000">
              <a:solidFill>
                <a:srgbClr val="505050"/>
              </a:solidFill>
            </a:endParaRPr>
          </a:p>
          <a:p>
            <a:pPr indent="0" lvl="0" marL="0" rtl="0" algn="l">
              <a:lnSpc>
                <a:spcPct val="100000"/>
              </a:lnSpc>
              <a:spcBef>
                <a:spcPts val="0"/>
              </a:spcBef>
              <a:spcAft>
                <a:spcPts val="0"/>
              </a:spcAft>
              <a:buSzPts val="2800"/>
              <a:buNone/>
            </a:pPr>
            <a:r>
              <a:t/>
            </a:r>
            <a:endParaRPr sz="2000">
              <a:solidFill>
                <a:srgbClr val="505050"/>
              </a:solidFill>
            </a:endParaRPr>
          </a:p>
          <a:p>
            <a:pPr indent="0" lvl="0" marL="0" rtl="0" algn="l">
              <a:lnSpc>
                <a:spcPct val="100000"/>
              </a:lnSpc>
              <a:spcBef>
                <a:spcPts val="0"/>
              </a:spcBef>
              <a:spcAft>
                <a:spcPts val="0"/>
              </a:spcAft>
              <a:buSzPts val="2800"/>
              <a:buNone/>
            </a:pPr>
            <a:r>
              <a:rPr b="1" lang="en-GB" sz="2400">
                <a:solidFill>
                  <a:srgbClr val="505050"/>
                </a:solidFill>
              </a:rPr>
              <a:t>Supervised by: Dr. Alaa Owais</a:t>
            </a:r>
            <a:endParaRPr b="1" sz="2400">
              <a:solidFill>
                <a:srgbClr val="505050"/>
              </a:solidFill>
            </a:endParaRPr>
          </a:p>
          <a:p>
            <a:pPr indent="0" lvl="0" marL="0" rtl="0" algn="l">
              <a:lnSpc>
                <a:spcPct val="100000"/>
              </a:lnSpc>
              <a:spcBef>
                <a:spcPts val="0"/>
              </a:spcBef>
              <a:spcAft>
                <a:spcPts val="0"/>
              </a:spcAft>
              <a:buSzPts val="2800"/>
              <a:buNone/>
            </a:pPr>
            <a:r>
              <a:t/>
            </a:r>
            <a:endParaRPr sz="2000">
              <a:solidFill>
                <a:srgbClr val="505050"/>
              </a:solidFill>
            </a:endParaRPr>
          </a:p>
          <a:p>
            <a:pPr indent="0" lvl="0" marL="0" rtl="0" algn="l">
              <a:lnSpc>
                <a:spcPct val="100000"/>
              </a:lnSpc>
              <a:spcBef>
                <a:spcPts val="0"/>
              </a:spcBef>
              <a:spcAft>
                <a:spcPts val="0"/>
              </a:spcAft>
              <a:buClr>
                <a:schemeClr val="dk1"/>
              </a:buClr>
              <a:buSzPts val="2800"/>
              <a:buFont typeface="Arial"/>
              <a:buNone/>
            </a:pPr>
            <a:r>
              <a:t/>
            </a:r>
            <a:endParaRPr sz="2000">
              <a:solidFill>
                <a:srgbClr val="50505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0"/>
          <p:cNvSpPr txBox="1"/>
          <p:nvPr/>
        </p:nvSpPr>
        <p:spPr>
          <a:xfrm>
            <a:off x="457200" y="274638"/>
            <a:ext cx="82296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Epidemiology &amp; Clinical Features</a:t>
            </a:r>
            <a:endParaRPr b="0" i="0" sz="1400" u="none" cap="none" strike="noStrike">
              <a:solidFill>
                <a:srgbClr val="000000"/>
              </a:solidFill>
              <a:latin typeface="Arial"/>
              <a:ea typeface="Arial"/>
              <a:cs typeface="Arial"/>
              <a:sym typeface="Arial"/>
            </a:endParaRPr>
          </a:p>
        </p:txBody>
      </p:sp>
      <p:sp>
        <p:nvSpPr>
          <p:cNvPr id="148" name="Google Shape;148;p10"/>
          <p:cNvSpPr txBox="1"/>
          <p:nvPr/>
        </p:nvSpPr>
        <p:spPr>
          <a:xfrm>
            <a:off x="457200" y="1600200"/>
            <a:ext cx="8229600" cy="183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HGSC accounts for ~70% of epithelial ovarian carcinomas.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More common in Caucasian women, average age ~65 years.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80% present with advanced-stage disease (FIGO III/IV).</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Nonspecific symptoms lead to late diagnosis.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1"/>
          <p:cNvSpPr txBox="1"/>
          <p:nvPr/>
        </p:nvSpPr>
        <p:spPr>
          <a:xfrm>
            <a:off x="457200" y="274638"/>
            <a:ext cx="82296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Pathogenesis: Origin of HGSC</a:t>
            </a:r>
            <a:endParaRPr b="0" i="0" sz="1400" u="none" cap="none" strike="noStrike">
              <a:solidFill>
                <a:srgbClr val="000000"/>
              </a:solidFill>
              <a:latin typeface="Arial"/>
              <a:ea typeface="Arial"/>
              <a:cs typeface="Arial"/>
              <a:sym typeface="Arial"/>
            </a:endParaRPr>
          </a:p>
        </p:txBody>
      </p:sp>
      <p:sp>
        <p:nvSpPr>
          <p:cNvPr id="154" name="Google Shape;154;p11"/>
          <p:cNvSpPr txBox="1"/>
          <p:nvPr/>
        </p:nvSpPr>
        <p:spPr>
          <a:xfrm>
            <a:off x="457200" y="1600200"/>
            <a:ext cx="8229600" cy="256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Most HGSCs originate from the fimbrial end of the fallopian tube.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Precursor lesion: Serous Tubal Intraepithelial Carcinoma (STIC).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Fallopian tube is now considered the primary site in HGSC pathogenesis.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2"/>
          <p:cNvSpPr txBox="1"/>
          <p:nvPr/>
        </p:nvSpPr>
        <p:spPr>
          <a:xfrm>
            <a:off x="457200" y="274638"/>
            <a:ext cx="82296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Genomics of HGSC (TCGA 2011)</a:t>
            </a:r>
            <a:endParaRPr b="0" i="0" sz="1400" u="none" cap="none" strike="noStrike">
              <a:solidFill>
                <a:srgbClr val="000000"/>
              </a:solidFill>
              <a:latin typeface="Arial"/>
              <a:ea typeface="Arial"/>
              <a:cs typeface="Arial"/>
              <a:sym typeface="Arial"/>
            </a:endParaRPr>
          </a:p>
        </p:txBody>
      </p:sp>
      <p:sp>
        <p:nvSpPr>
          <p:cNvPr id="160" name="Google Shape;160;p12"/>
          <p:cNvSpPr txBox="1"/>
          <p:nvPr/>
        </p:nvSpPr>
        <p:spPr>
          <a:xfrm>
            <a:off x="457200" y="1600200"/>
            <a:ext cx="8229600" cy="219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Comprehensive study of 489 HGSC cases.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TP53 mutation present in ~96% of cases.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BRCA1/2 mutations in ~20% of cases.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BRCA-mutated tumors are highly responsive to platinum and PARP inhibitors.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3"/>
          <p:cNvSpPr txBox="1"/>
          <p:nvPr/>
        </p:nvSpPr>
        <p:spPr>
          <a:xfrm>
            <a:off x="457200" y="274638"/>
            <a:ext cx="82296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BRCAness Phenotype and HRD</a:t>
            </a:r>
            <a:endParaRPr b="0" i="0" sz="1400" u="none" cap="none" strike="noStrike">
              <a:solidFill>
                <a:srgbClr val="000000"/>
              </a:solidFill>
              <a:latin typeface="Arial"/>
              <a:ea typeface="Arial"/>
              <a:cs typeface="Arial"/>
              <a:sym typeface="Arial"/>
            </a:endParaRPr>
          </a:p>
        </p:txBody>
      </p:sp>
      <p:sp>
        <p:nvSpPr>
          <p:cNvPr id="166" name="Google Shape;166;p13"/>
          <p:cNvSpPr txBox="1"/>
          <p:nvPr/>
        </p:nvSpPr>
        <p:spPr>
          <a:xfrm>
            <a:off x="457200" y="1600200"/>
            <a:ext cx="8229600" cy="256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Some tumors behave like BRCA-mutated despite BRCA-wildtype status.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Known as 'BRCAness', associated with Homologous Recombination Deficiency (HRD).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HRD may result from methylation or other gene defects.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&gt;50% of HGSC cases show HRR pathway disruption.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4"/>
          <p:cNvSpPr txBox="1"/>
          <p:nvPr/>
        </p:nvSpPr>
        <p:spPr>
          <a:xfrm>
            <a:off x="457200" y="274638"/>
            <a:ext cx="82296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DNA Damage Response (DDR) Mechanisms</a:t>
            </a:r>
            <a:endParaRPr b="0" i="0" sz="1400" u="none" cap="none" strike="noStrike">
              <a:solidFill>
                <a:srgbClr val="000000"/>
              </a:solidFill>
              <a:latin typeface="Arial"/>
              <a:ea typeface="Arial"/>
              <a:cs typeface="Arial"/>
              <a:sym typeface="Arial"/>
            </a:endParaRPr>
          </a:p>
        </p:txBody>
      </p:sp>
      <p:sp>
        <p:nvSpPr>
          <p:cNvPr id="172" name="Google Shape;172;p14"/>
          <p:cNvSpPr txBox="1"/>
          <p:nvPr/>
        </p:nvSpPr>
        <p:spPr>
          <a:xfrm>
            <a:off x="457200" y="1600200"/>
            <a:ext cx="8229600" cy="219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DNA replication exposes strands to damage.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Major repair pathways include: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 MMR, NER, BER, NHEJ, HRR.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HRR: error-free, precise (S/G2 phase).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NHEJ: quick but error-prone (all phases).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5"/>
          <p:cNvSpPr txBox="1"/>
          <p:nvPr/>
        </p:nvSpPr>
        <p:spPr>
          <a:xfrm>
            <a:off x="457200" y="274638"/>
            <a:ext cx="82296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HRR Pathway Genes &amp; HR Deficiency</a:t>
            </a:r>
            <a:endParaRPr b="0" i="0" sz="1400" u="none" cap="none" strike="noStrike">
              <a:solidFill>
                <a:srgbClr val="000000"/>
              </a:solidFill>
              <a:latin typeface="Arial"/>
              <a:ea typeface="Arial"/>
              <a:cs typeface="Arial"/>
              <a:sym typeface="Arial"/>
            </a:endParaRPr>
          </a:p>
        </p:txBody>
      </p:sp>
      <p:sp>
        <p:nvSpPr>
          <p:cNvPr id="178" name="Google Shape;178;p15"/>
          <p:cNvSpPr txBox="1"/>
          <p:nvPr/>
        </p:nvSpPr>
        <p:spPr>
          <a:xfrm>
            <a:off x="457200" y="1600200"/>
            <a:ext cx="8229600" cy="219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HRR controlled by genes: BRCA1/2, ATM, PALB2, RAD51C/D, etc.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HRD occurs via mutation or epigenetic silencing.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Results in genomic instability due to reliance on error-prone pathways.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6"/>
          <p:cNvSpPr txBox="1"/>
          <p:nvPr/>
        </p:nvSpPr>
        <p:spPr>
          <a:xfrm>
            <a:off x="457200" y="274638"/>
            <a:ext cx="82296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PARP &amp; Synthetic Lethality</a:t>
            </a:r>
            <a:endParaRPr b="0" i="0" sz="1400" u="none" cap="none" strike="noStrike">
              <a:solidFill>
                <a:srgbClr val="000000"/>
              </a:solidFill>
              <a:latin typeface="Arial"/>
              <a:ea typeface="Arial"/>
              <a:cs typeface="Arial"/>
              <a:sym typeface="Arial"/>
            </a:endParaRPr>
          </a:p>
        </p:txBody>
      </p:sp>
      <p:sp>
        <p:nvSpPr>
          <p:cNvPr id="184" name="Google Shape;184;p16"/>
          <p:cNvSpPr txBox="1"/>
          <p:nvPr/>
        </p:nvSpPr>
        <p:spPr>
          <a:xfrm>
            <a:off x="457200" y="1600200"/>
            <a:ext cx="8229600" cy="219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PARP enzymes crucial for BER pathway (SSB repair).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PARP inhibition in BRCA-mutant cells leads to DNA damage accumulation.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Triggers cell death - a concept called 'synthetic lethality'.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Basis for PARPi use in BRCA/HRD-positive ovarian cancer.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7"/>
          <p:cNvSpPr txBox="1"/>
          <p:nvPr/>
        </p:nvSpPr>
        <p:spPr>
          <a:xfrm>
            <a:off x="457200" y="274638"/>
            <a:ext cx="82296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PARP Inhibitors in Clinical Use</a:t>
            </a:r>
            <a:endParaRPr b="0" i="0" sz="1400" u="none" cap="none" strike="noStrike">
              <a:solidFill>
                <a:srgbClr val="000000"/>
              </a:solidFill>
              <a:latin typeface="Arial"/>
              <a:ea typeface="Arial"/>
              <a:cs typeface="Arial"/>
              <a:sym typeface="Arial"/>
            </a:endParaRPr>
          </a:p>
        </p:txBody>
      </p:sp>
      <p:sp>
        <p:nvSpPr>
          <p:cNvPr id="190" name="Google Shape;190;p17"/>
          <p:cNvSpPr txBox="1"/>
          <p:nvPr/>
        </p:nvSpPr>
        <p:spPr>
          <a:xfrm>
            <a:off x="457200" y="1600200"/>
            <a:ext cx="8229600" cy="183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Target cells with defective HR repair mechanisms.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Effective in BRCA-mutated and HRD-positive tumors.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Improve progression-free survival significantly.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Examples: Olaparib, Niraparib, Rucaparib.</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8"/>
          <p:cNvSpPr txBox="1"/>
          <p:nvPr/>
        </p:nvSpPr>
        <p:spPr>
          <a:xfrm>
            <a:off x="457200" y="274638"/>
            <a:ext cx="82296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Comparison: HRR vs NHEJ (DSB Repair)</a:t>
            </a:r>
            <a:endParaRPr b="0" i="0" sz="1400" u="none" cap="none" strike="noStrike">
              <a:solidFill>
                <a:srgbClr val="000000"/>
              </a:solidFill>
              <a:latin typeface="Arial"/>
              <a:ea typeface="Arial"/>
              <a:cs typeface="Arial"/>
              <a:sym typeface="Arial"/>
            </a:endParaRPr>
          </a:p>
        </p:txBody>
      </p:sp>
      <p:graphicFrame>
        <p:nvGraphicFramePr>
          <p:cNvPr id="196" name="Google Shape;196;p18"/>
          <p:cNvGraphicFramePr/>
          <p:nvPr/>
        </p:nvGraphicFramePr>
        <p:xfrm>
          <a:off x="457211" y="1672459"/>
          <a:ext cx="3000000" cy="3000000"/>
        </p:xfrm>
        <a:graphic>
          <a:graphicData uri="http://schemas.openxmlformats.org/drawingml/2006/table">
            <a:tbl>
              <a:tblPr bandRow="1" firstRow="1">
                <a:noFill/>
                <a:tableStyleId>{BD73649B-E253-43F8-8771-D054E40E92AA}</a:tableStyleId>
              </a:tblPr>
              <a:tblGrid>
                <a:gridCol w="2438400"/>
                <a:gridCol w="2438400"/>
                <a:gridCol w="2438400"/>
              </a:tblGrid>
              <a:tr h="180662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Feature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HRR (Homologous Recombination Repair)</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NHEJ (Non-Homologous End Joining)</a:t>
                      </a:r>
                      <a:endParaRPr sz="1400" u="none" cap="none" strike="noStrike"/>
                    </a:p>
                  </a:txBody>
                  <a:tcPr marT="45725" marB="45725" marR="91450" marL="91450"/>
                </a:tc>
              </a:tr>
              <a:tr h="72192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Accuracy</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High (error-free)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Low (error-prone)</a:t>
                      </a:r>
                      <a:endParaRPr sz="1400" u="none" cap="none" strike="noStrike"/>
                    </a:p>
                  </a:txBody>
                  <a:tcPr marT="45725" marB="45725" marR="91450" marL="91450"/>
                </a:tc>
              </a:tr>
              <a:tr h="72192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Cell Cycle Phase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S/G2 phase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All phases</a:t>
                      </a:r>
                      <a:endParaRPr sz="1400" u="none" cap="none" strike="noStrike"/>
                    </a:p>
                  </a:txBody>
                  <a:tcPr marT="45725" marB="45725" marR="91450" marL="91450"/>
                </a:tc>
              </a:tr>
              <a:tr h="72192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Key Proteins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BRCA1/2, RAD51</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Ku70/80, DNA-PKcs</a:t>
                      </a:r>
                      <a:endParaRPr sz="1400" u="none" cap="none" strike="noStrike"/>
                    </a:p>
                  </a:txBody>
                  <a:tcPr marT="45725" marB="45725" marR="91450" marL="91450"/>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descr="placeholder_image.jpg" id="201" name="Google Shape;201;p19"/>
          <p:cNvPicPr preferRelativeResize="0"/>
          <p:nvPr/>
        </p:nvPicPr>
        <p:blipFill rotWithShape="1">
          <a:blip r:embed="rId3">
            <a:alphaModFix/>
          </a:blip>
          <a:srcRect b="0" l="0" r="0" t="0"/>
          <a:stretch/>
        </p:blipFill>
        <p:spPr>
          <a:xfrm>
            <a:off x="914400" y="1371600"/>
            <a:ext cx="6400800" cy="3657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331425" y="1541319"/>
            <a:ext cx="8229600" cy="2344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sz="4400">
                <a:solidFill>
                  <a:schemeClr val="dk1"/>
                </a:solidFill>
                <a:latin typeface="Calibri"/>
                <a:ea typeface="Calibri"/>
                <a:cs typeface="Calibri"/>
                <a:sym typeface="Calibri"/>
              </a:rPr>
              <a:t>Molecular Therapy &amp; Maintenance in Ovarian Cancer</a:t>
            </a:r>
            <a:endParaRPr/>
          </a:p>
        </p:txBody>
      </p:sp>
      <p:sp>
        <p:nvSpPr>
          <p:cNvPr id="99" name="Google Shape;99;p2"/>
          <p:cNvSpPr txBox="1"/>
          <p:nvPr/>
        </p:nvSpPr>
        <p:spPr>
          <a:xfrm>
            <a:off x="685800" y="2130425"/>
            <a:ext cx="7772400" cy="1470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0" name="Google Shape;100;p2"/>
          <p:cNvSpPr txBox="1"/>
          <p:nvPr/>
        </p:nvSpPr>
        <p:spPr>
          <a:xfrm>
            <a:off x="1371600" y="3886200"/>
            <a:ext cx="6400800" cy="175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0"/>
          <p:cNvSpPr txBox="1"/>
          <p:nvPr/>
        </p:nvSpPr>
        <p:spPr>
          <a:xfrm>
            <a:off x="685800" y="2130425"/>
            <a:ext cx="77724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PARP Inhibitors in Ovarian Cancer</a:t>
            </a:r>
            <a:endParaRPr b="0" i="0" sz="1400" u="none" cap="none" strike="noStrike">
              <a:solidFill>
                <a:srgbClr val="000000"/>
              </a:solidFill>
              <a:latin typeface="Arial"/>
              <a:ea typeface="Arial"/>
              <a:cs typeface="Arial"/>
              <a:sym typeface="Arial"/>
            </a:endParaRPr>
          </a:p>
        </p:txBody>
      </p:sp>
      <p:sp>
        <p:nvSpPr>
          <p:cNvPr id="207" name="Google Shape;207;p20"/>
          <p:cNvSpPr txBox="1"/>
          <p:nvPr/>
        </p:nvSpPr>
        <p:spPr>
          <a:xfrm>
            <a:off x="352737" y="3758171"/>
            <a:ext cx="64008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Mechanisms, Drugs, Clinical Use, and Toxicities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1"/>
          <p:cNvSpPr txBox="1"/>
          <p:nvPr/>
        </p:nvSpPr>
        <p:spPr>
          <a:xfrm>
            <a:off x="457200" y="274638"/>
            <a:ext cx="82296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PARP Enzymes and DNA Repair</a:t>
            </a:r>
            <a:endParaRPr b="0" i="0" sz="1400" u="none" cap="none" strike="noStrike">
              <a:solidFill>
                <a:srgbClr val="000000"/>
              </a:solidFill>
              <a:latin typeface="Arial"/>
              <a:ea typeface="Arial"/>
              <a:cs typeface="Arial"/>
              <a:sym typeface="Arial"/>
            </a:endParaRPr>
          </a:p>
        </p:txBody>
      </p:sp>
      <p:sp>
        <p:nvSpPr>
          <p:cNvPr id="213" name="Google Shape;213;p21"/>
          <p:cNvSpPr txBox="1"/>
          <p:nvPr/>
        </p:nvSpPr>
        <p:spPr>
          <a:xfrm>
            <a:off x="457200" y="1600200"/>
            <a:ext cx="8229600" cy="256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PARPs, especially PARP-1, are essential for Base Excision Repair (BER).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PARP-1 recruits DNA polymerase β and detects replication fork issues.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Modifies proteins involved in HRR.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PARP-1/2/3 regulate NHEJ via negative feedback.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2"/>
          <p:cNvSpPr txBox="1"/>
          <p:nvPr/>
        </p:nvSpPr>
        <p:spPr>
          <a:xfrm>
            <a:off x="457200" y="274638"/>
            <a:ext cx="82296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PARP Inhibitors: Mechanisms of Action</a:t>
            </a:r>
            <a:endParaRPr b="0" i="0" sz="1400" u="none" cap="none" strike="noStrike">
              <a:solidFill>
                <a:srgbClr val="000000"/>
              </a:solidFill>
              <a:latin typeface="Arial"/>
              <a:ea typeface="Arial"/>
              <a:cs typeface="Arial"/>
              <a:sym typeface="Arial"/>
            </a:endParaRPr>
          </a:p>
        </p:txBody>
      </p:sp>
      <p:sp>
        <p:nvSpPr>
          <p:cNvPr id="219" name="Google Shape;219;p22"/>
          <p:cNvSpPr txBox="1"/>
          <p:nvPr/>
        </p:nvSpPr>
        <p:spPr>
          <a:xfrm>
            <a:off x="457200" y="1600200"/>
            <a:ext cx="8229600" cy="256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Main mechanism: PARP trapping – enzymes get stuck to DNA breaks.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Blocks replication forks, causing cytotoxicity.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Synthetic lethality: BRCA mutation + PARP inhibition = cell death.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Inhibits NHEJ regulation, increasing genomic instability.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3"/>
          <p:cNvSpPr txBox="1"/>
          <p:nvPr/>
        </p:nvSpPr>
        <p:spPr>
          <a:xfrm>
            <a:off x="457200" y="274638"/>
            <a:ext cx="82296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Approved PARP Inhibitors</a:t>
            </a:r>
            <a:endParaRPr b="0" i="0" sz="1400" u="none" cap="none" strike="noStrike">
              <a:solidFill>
                <a:srgbClr val="000000"/>
              </a:solidFill>
              <a:latin typeface="Arial"/>
              <a:ea typeface="Arial"/>
              <a:cs typeface="Arial"/>
              <a:sym typeface="Arial"/>
            </a:endParaRPr>
          </a:p>
        </p:txBody>
      </p:sp>
      <p:sp>
        <p:nvSpPr>
          <p:cNvPr id="225" name="Google Shape;225;p23"/>
          <p:cNvSpPr txBox="1"/>
          <p:nvPr/>
        </p:nvSpPr>
        <p:spPr>
          <a:xfrm>
            <a:off x="457200" y="1600200"/>
            <a:ext cx="8229600" cy="183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Olaparib (Lynparza): 100 &amp; 150 mg tablets.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Niraparib (Zejula): 100 mg capsules.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Rucaparib (Rubraca): 200, 250 &amp; 300 mg tablets.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All are oral maintenance therapies.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4"/>
          <p:cNvSpPr txBox="1"/>
          <p:nvPr/>
        </p:nvSpPr>
        <p:spPr>
          <a:xfrm>
            <a:off x="457200" y="274638"/>
            <a:ext cx="82296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Treatment Duration &amp; Indications</a:t>
            </a:r>
            <a:endParaRPr b="0" i="0" sz="1400" u="none" cap="none" strike="noStrike">
              <a:solidFill>
                <a:srgbClr val="000000"/>
              </a:solidFill>
              <a:latin typeface="Arial"/>
              <a:ea typeface="Arial"/>
              <a:cs typeface="Arial"/>
              <a:sym typeface="Arial"/>
            </a:endParaRPr>
          </a:p>
        </p:txBody>
      </p:sp>
      <p:sp>
        <p:nvSpPr>
          <p:cNvPr id="231" name="Google Shape;231;p24"/>
          <p:cNvSpPr txBox="1"/>
          <p:nvPr/>
        </p:nvSpPr>
        <p:spPr>
          <a:xfrm>
            <a:off x="457200" y="1600200"/>
            <a:ext cx="8229600" cy="219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Relapsed cases: until progression, toxicity, or patient choice.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First-line setting: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 Olaparib: up to 2 years (+/- bevacizumab for 15 months).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 Niraparib: up to 3 years.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Monitored by oncology team.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5"/>
          <p:cNvSpPr txBox="1"/>
          <p:nvPr/>
        </p:nvSpPr>
        <p:spPr>
          <a:xfrm>
            <a:off x="457200" y="274638"/>
            <a:ext cx="82296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Class-Wide Toxicities of PARPi</a:t>
            </a:r>
            <a:endParaRPr b="0" i="0" sz="1400" u="none" cap="none" strike="noStrike">
              <a:solidFill>
                <a:srgbClr val="000000"/>
              </a:solidFill>
              <a:latin typeface="Arial"/>
              <a:ea typeface="Arial"/>
              <a:cs typeface="Arial"/>
              <a:sym typeface="Arial"/>
            </a:endParaRPr>
          </a:p>
        </p:txBody>
      </p:sp>
      <p:sp>
        <p:nvSpPr>
          <p:cNvPr id="237" name="Google Shape;237;p25"/>
          <p:cNvSpPr txBox="1"/>
          <p:nvPr/>
        </p:nvSpPr>
        <p:spPr>
          <a:xfrm>
            <a:off x="457200" y="1600200"/>
            <a:ext cx="8229600" cy="146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Fatigue, abdominal pain, GI upset, diarrhea.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Hematologic: anemia, neutropenia, thrombocytopenia.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Toxicities vary among different PARPi drugs.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6"/>
          <p:cNvSpPr txBox="1"/>
          <p:nvPr/>
        </p:nvSpPr>
        <p:spPr>
          <a:xfrm>
            <a:off x="457200" y="274638"/>
            <a:ext cx="82296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Drug-Specific Toxicity Highlights</a:t>
            </a:r>
            <a:endParaRPr b="0" i="0" sz="1400" u="none" cap="none" strike="noStrike">
              <a:solidFill>
                <a:srgbClr val="000000"/>
              </a:solidFill>
              <a:latin typeface="Arial"/>
              <a:ea typeface="Arial"/>
              <a:cs typeface="Arial"/>
              <a:sym typeface="Arial"/>
            </a:endParaRPr>
          </a:p>
        </p:txBody>
      </p:sp>
      <p:sp>
        <p:nvSpPr>
          <p:cNvPr id="243" name="Google Shape;243;p26"/>
          <p:cNvSpPr txBox="1"/>
          <p:nvPr/>
        </p:nvSpPr>
        <p:spPr>
          <a:xfrm>
            <a:off x="457200" y="1600200"/>
            <a:ext cx="8229600" cy="183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Olaparib: Nausea (76%), anemia (43%), fatigue (66%).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Niraparib: High thrombocytopenia (61%), anemia (50%).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Rucaparib: Elevated liver enzymes (ALT), anemia (37%).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Each drug has a unique adverse effect profile.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7"/>
          <p:cNvSpPr txBox="1"/>
          <p:nvPr/>
        </p:nvSpPr>
        <p:spPr>
          <a:xfrm>
            <a:off x="457200" y="274638"/>
            <a:ext cx="82296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Clinical Trials and Regulatory Approvals</a:t>
            </a:r>
            <a:endParaRPr b="0" i="0" sz="1400" u="none" cap="none" strike="noStrike">
              <a:solidFill>
                <a:srgbClr val="000000"/>
              </a:solidFill>
              <a:latin typeface="Arial"/>
              <a:ea typeface="Arial"/>
              <a:cs typeface="Arial"/>
              <a:sym typeface="Arial"/>
            </a:endParaRPr>
          </a:p>
        </p:txBody>
      </p:sp>
      <p:sp>
        <p:nvSpPr>
          <p:cNvPr id="249" name="Google Shape;249;p27"/>
          <p:cNvSpPr txBox="1"/>
          <p:nvPr/>
        </p:nvSpPr>
        <p:spPr>
          <a:xfrm>
            <a:off x="457200" y="1600200"/>
            <a:ext cx="8229600" cy="183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Olaparib: SOLO-1, SOLO-2, PAOLA-1.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Niraparib: NOVA, PRIMA.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Rucaparib: ARIEL-3.</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Approved by NICE and included in Cancer Drug Fund (CDF).</a:t>
            </a:r>
            <a:endParaRPr b="0" i="0" sz="1400" u="none" cap="none" strike="noStrike">
              <a:solidFill>
                <a:srgbClr val="000000"/>
              </a:solidFill>
              <a:latin typeface="Arial"/>
              <a:ea typeface="Arial"/>
              <a:cs typeface="Arial"/>
              <a:sym typeface="Arial"/>
            </a:endParaRPr>
          </a:p>
        </p:txBody>
      </p:sp>
      <p:graphicFrame>
        <p:nvGraphicFramePr>
          <p:cNvPr id="250" name="Google Shape;250;p27"/>
          <p:cNvGraphicFramePr/>
          <p:nvPr/>
        </p:nvGraphicFramePr>
        <p:xfrm>
          <a:off x="731520" y="3808200"/>
          <a:ext cx="3000000" cy="3000000"/>
        </p:xfrm>
        <a:graphic>
          <a:graphicData uri="http://schemas.openxmlformats.org/drawingml/2006/table">
            <a:tbl>
              <a:tblPr bandRow="1" firstRow="1">
                <a:noFill/>
                <a:tableStyleId>{BD73649B-E253-43F8-8771-D054E40E92AA}</a:tableStyleId>
              </a:tblPr>
              <a:tblGrid>
                <a:gridCol w="1828800"/>
                <a:gridCol w="1828800"/>
                <a:gridCol w="1828800"/>
                <a:gridCol w="1828800"/>
              </a:tblGrid>
              <a:tr h="7205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Drug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Efficacy (PFS)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Common Side Effects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Approval Trials</a:t>
                      </a:r>
                      <a:endParaRPr sz="1400" u="none" cap="none" strike="noStrike"/>
                    </a:p>
                  </a:txBody>
                  <a:tcPr marT="45725" marB="45725" marR="91450" marL="91450"/>
                </a:tc>
              </a:tr>
              <a:tr h="7205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Olaparib</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SOLO-1: 49.9 mo (BRCA+)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Anemia, Fatigue, Nausea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SOLO-1, SOLO-2, PAOLA-1</a:t>
                      </a:r>
                      <a:endParaRPr sz="1400" u="none" cap="none" strike="noStrike"/>
                    </a:p>
                  </a:txBody>
                  <a:tcPr marT="45725" marB="45725" marR="91450" marL="91450"/>
                </a:tc>
              </a:tr>
              <a:tr h="7205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Niraparib</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PRIMA: 13.8 mo (HRD+)</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Thrombocytopenia, Nausea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NOVA, PRIMA</a:t>
                      </a:r>
                      <a:endParaRPr sz="1400" u="none" cap="none" strike="noStrike"/>
                    </a:p>
                  </a:txBody>
                  <a:tcPr marT="45725" marB="45725" marR="91450" marL="91450"/>
                </a:tc>
              </a:tr>
              <a:tr h="7205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Rucaparib</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ARIEL3: 10.8 mo (BRCA+)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Liver Enzyme ↑, Fatigue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ARIEL3</a:t>
                      </a:r>
                      <a:endParaRPr sz="1400" u="none" cap="none" strike="noStrike"/>
                    </a:p>
                  </a:txBody>
                  <a:tcPr marT="45725" marB="45725" marR="91450" marL="91450"/>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8"/>
          <p:cNvSpPr txBox="1"/>
          <p:nvPr/>
        </p:nvSpPr>
        <p:spPr>
          <a:xfrm>
            <a:off x="457200" y="274638"/>
            <a:ext cx="82296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Comparison of Approved PARP Inhibitors</a:t>
            </a:r>
            <a:endParaRPr b="0" i="0" sz="1400" u="none" cap="none" strike="noStrike">
              <a:solidFill>
                <a:srgbClr val="000000"/>
              </a:solidFill>
              <a:latin typeface="Arial"/>
              <a:ea typeface="Arial"/>
              <a:cs typeface="Arial"/>
              <a:sym typeface="Arial"/>
            </a:endParaRPr>
          </a:p>
        </p:txBody>
      </p:sp>
      <p:graphicFrame>
        <p:nvGraphicFramePr>
          <p:cNvPr id="256" name="Google Shape;256;p28"/>
          <p:cNvGraphicFramePr/>
          <p:nvPr/>
        </p:nvGraphicFramePr>
        <p:xfrm>
          <a:off x="731520" y="4114800"/>
          <a:ext cx="3000000" cy="3000000"/>
        </p:xfrm>
        <a:graphic>
          <a:graphicData uri="http://schemas.openxmlformats.org/drawingml/2006/table">
            <a:tbl>
              <a:tblPr bandRow="1" firstRow="1">
                <a:noFill/>
                <a:tableStyleId>{BD73649B-E253-43F8-8771-D054E40E92AA}</a:tableStyleId>
              </a:tblPr>
              <a:tblGrid>
                <a:gridCol w="1828800"/>
                <a:gridCol w="1828800"/>
                <a:gridCol w="1828800"/>
                <a:gridCol w="1828800"/>
              </a:tblGrid>
              <a:tr h="3429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Drug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Efficacy (PFS)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Common Side Effects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Approval Trials</a:t>
                      </a:r>
                      <a:endParaRPr sz="1400" u="none" cap="none" strike="noStrike"/>
                    </a:p>
                  </a:txBody>
                  <a:tcPr marT="45725" marB="45725" marR="91450" marL="91450"/>
                </a:tc>
              </a:tr>
              <a:tr h="3429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Olaparib</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SOLO-1: 49.9 mo (BRCA+)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Anemia, Fatigue, Nausea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SOLO-1, SOLO-2, PAOLA-1</a:t>
                      </a:r>
                      <a:endParaRPr sz="1400" u="none" cap="none" strike="noStrike"/>
                    </a:p>
                  </a:txBody>
                  <a:tcPr marT="45725" marB="45725" marR="91450" marL="91450"/>
                </a:tc>
              </a:tr>
              <a:tr h="3429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Niraparib</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PRIMA: 13.8 mo (HRD+)</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Thrombocytopenia, Nausea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NOVA, PRIMA</a:t>
                      </a:r>
                      <a:endParaRPr sz="1400" u="none" cap="none" strike="noStrike"/>
                    </a:p>
                  </a:txBody>
                  <a:tcPr marT="45725" marB="45725" marR="91450" marL="91450"/>
                </a:tc>
              </a:tr>
              <a:tr h="3429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Rucaparib</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ARIEL3: 10.8 mo (BRCA+)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Liver Enzyme ↑, Fatigue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ARIEL3</a:t>
                      </a:r>
                      <a:endParaRPr sz="1400" u="none" cap="none" strike="noStrike"/>
                    </a:p>
                  </a:txBody>
                  <a:tcPr marT="45725" marB="45725" marR="91450" marL="91450"/>
                </a:tc>
              </a:tr>
            </a:tbl>
          </a:graphicData>
        </a:graphic>
      </p:graphicFrame>
      <p:graphicFrame>
        <p:nvGraphicFramePr>
          <p:cNvPr id="257" name="Google Shape;257;p28"/>
          <p:cNvGraphicFramePr/>
          <p:nvPr/>
        </p:nvGraphicFramePr>
        <p:xfrm>
          <a:off x="731520" y="4114800"/>
          <a:ext cx="3000000" cy="3000000"/>
        </p:xfrm>
        <a:graphic>
          <a:graphicData uri="http://schemas.openxmlformats.org/drawingml/2006/table">
            <a:tbl>
              <a:tblPr bandRow="1" firstRow="1">
                <a:noFill/>
                <a:tableStyleId>{BD73649B-E253-43F8-8771-D054E40E92AA}</a:tableStyleId>
              </a:tblPr>
              <a:tblGrid>
                <a:gridCol w="1828800"/>
                <a:gridCol w="1828800"/>
                <a:gridCol w="1828800"/>
                <a:gridCol w="1828800"/>
              </a:tblGrid>
              <a:tr h="3429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Drug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Efficacy (PFS)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Common Side Effects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Approval Trials</a:t>
                      </a:r>
                      <a:endParaRPr sz="1400" u="none" cap="none" strike="noStrike"/>
                    </a:p>
                  </a:txBody>
                  <a:tcPr marT="45725" marB="45725" marR="91450" marL="91450"/>
                </a:tc>
              </a:tr>
              <a:tr h="3429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Olaparib</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SOLO-1: 49.9 mo (BRCA+)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Anemia, Fatigue, Nausea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SOLO-1, SOLO-2, PAOLA-1</a:t>
                      </a:r>
                      <a:endParaRPr sz="1400" u="none" cap="none" strike="noStrike"/>
                    </a:p>
                  </a:txBody>
                  <a:tcPr marT="45725" marB="45725" marR="91450" marL="91450"/>
                </a:tc>
              </a:tr>
              <a:tr h="3429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Niraparib</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PRIMA: 13.8 mo (HRD+)</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Thrombocytopenia, Nausea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NOVA, PRIMA</a:t>
                      </a:r>
                      <a:endParaRPr sz="1400" u="none" cap="none" strike="noStrike"/>
                    </a:p>
                  </a:txBody>
                  <a:tcPr marT="45725" marB="45725" marR="91450" marL="91450"/>
                </a:tc>
              </a:tr>
              <a:tr h="3429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Rucaparib</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ARIEL3: 10.8 mo (BRCA+)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Liver Enzyme ↑, Fatigue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ARIEL3</a:t>
                      </a:r>
                      <a:endParaRPr sz="1400" u="none" cap="none" strike="noStrike"/>
                    </a:p>
                  </a:txBody>
                  <a:tcPr marT="45725" marB="45725" marR="91450" marL="91450"/>
                </a:tc>
              </a:tr>
            </a:tbl>
          </a:graphicData>
        </a:graphic>
      </p:graphicFrame>
      <p:graphicFrame>
        <p:nvGraphicFramePr>
          <p:cNvPr id="258" name="Google Shape;258;p28"/>
          <p:cNvGraphicFramePr/>
          <p:nvPr/>
        </p:nvGraphicFramePr>
        <p:xfrm>
          <a:off x="731520" y="1386500"/>
          <a:ext cx="3000000" cy="3000000"/>
        </p:xfrm>
        <a:graphic>
          <a:graphicData uri="http://schemas.openxmlformats.org/drawingml/2006/table">
            <a:tbl>
              <a:tblPr bandRow="1" firstRow="1">
                <a:noFill/>
                <a:tableStyleId>{BD73649B-E253-43F8-8771-D054E40E92AA}</a:tableStyleId>
              </a:tblPr>
              <a:tblGrid>
                <a:gridCol w="1828800"/>
                <a:gridCol w="1828800"/>
                <a:gridCol w="1828800"/>
                <a:gridCol w="1828800"/>
              </a:tblGrid>
              <a:tr h="132597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Drug</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Efficacy (PFS)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Common Side Effects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Approval Trials</a:t>
                      </a:r>
                      <a:endParaRPr sz="1400" u="none" cap="none" strike="noStrike"/>
                    </a:p>
                  </a:txBody>
                  <a:tcPr marT="45725" marB="45725" marR="91450" marL="91450"/>
                </a:tc>
              </a:tr>
              <a:tr h="132597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Olaparib</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SOLO-1: 49.9 mo (BRCA+)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Anemia, Fatigue, Nausea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SOLO-1, SOLO-2, PAOLA-1</a:t>
                      </a:r>
                      <a:endParaRPr sz="1400" u="none" cap="none" strike="noStrike"/>
                    </a:p>
                  </a:txBody>
                  <a:tcPr marT="45725" marB="45725" marR="91450" marL="91450"/>
                </a:tc>
              </a:tr>
              <a:tr h="132597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Niraparib</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PRIMA: 13.8 mo (HRD+)</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Thrombocytopenia, Nausea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NOVA, PRIMA</a:t>
                      </a:r>
                      <a:endParaRPr sz="1400" u="none" cap="none" strike="noStrike"/>
                    </a:p>
                  </a:txBody>
                  <a:tcPr marT="45725" marB="45725" marR="91450" marL="91450"/>
                </a:tc>
              </a:tr>
              <a:tr h="132597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Rucaparib</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ARIEL3: 10.8 mo (BRCA+)</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Liver Enzyme ↑, Fatigue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solidFill>
                            <a:schemeClr val="dk1"/>
                          </a:solidFill>
                          <a:latin typeface="Calibri"/>
                          <a:ea typeface="Calibri"/>
                          <a:cs typeface="Calibri"/>
                          <a:sym typeface="Calibri"/>
                        </a:rPr>
                        <a:t>ARIEL3</a:t>
                      </a:r>
                      <a:endParaRPr sz="1400" u="none" cap="none" strike="noStrike"/>
                    </a:p>
                  </a:txBody>
                  <a:tcPr marT="45725" marB="45725" marR="91450" marL="91450"/>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9"/>
          <p:cNvSpPr txBox="1"/>
          <p:nvPr>
            <p:ph type="ctrTitle"/>
          </p:nvPr>
        </p:nvSpPr>
        <p:spPr>
          <a:xfrm>
            <a:off x="-4" y="1836300"/>
            <a:ext cx="8963400" cy="31854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Clr>
                <a:srgbClr val="FFFFFF"/>
              </a:buClr>
              <a:buSzPct val="100000"/>
              <a:buFont typeface="Calibri"/>
              <a:buNone/>
            </a:pPr>
            <a:r>
              <a:rPr lang="en-GB" sz="6000">
                <a:solidFill>
                  <a:srgbClr val="FFFFFF"/>
                </a:solidFill>
              </a:rPr>
              <a:t> </a:t>
            </a:r>
            <a:r>
              <a:rPr lang="en-GB" sz="6000">
                <a:solidFill>
                  <a:schemeClr val="dk1"/>
                </a:solidFill>
              </a:rPr>
              <a:t>Homologous Recombination Deficiency (HRD)  Assays</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nvSpPr>
        <p:spPr>
          <a:xfrm>
            <a:off x="457200" y="274638"/>
            <a:ext cx="82296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Epidemiology &amp; Impact</a:t>
            </a:r>
            <a:endParaRPr b="0" i="0" sz="1400" u="none" cap="none" strike="noStrike">
              <a:solidFill>
                <a:srgbClr val="000000"/>
              </a:solidFill>
              <a:latin typeface="Arial"/>
              <a:ea typeface="Arial"/>
              <a:cs typeface="Arial"/>
              <a:sym typeface="Arial"/>
            </a:endParaRPr>
          </a:p>
        </p:txBody>
      </p:sp>
      <p:sp>
        <p:nvSpPr>
          <p:cNvPr id="106" name="Google Shape;106;p3"/>
          <p:cNvSpPr txBox="1"/>
          <p:nvPr/>
        </p:nvSpPr>
        <p:spPr>
          <a:xfrm>
            <a:off x="457200" y="1600200"/>
            <a:ext cx="8229600" cy="265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Ovarian epithelial cancer is the 7th most common cancer among women globally.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Includes ovarian, fallopian tube, and primary peritoneal cancers.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Over 313,000 new cases in 2020; 5% of cancer deaths in the UK.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5-year survival rate is around 42.6%.</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400"/>
              <a:buChar char="•"/>
            </a:pPr>
            <a:r>
              <a:rPr lang="en-GB" sz="2400"/>
              <a:t>Purpose of HRD Testing</a:t>
            </a:r>
            <a:endParaRPr/>
          </a:p>
          <a:p>
            <a:pPr indent="-342900" lvl="0" marL="342900" rtl="0" algn="l">
              <a:lnSpc>
                <a:spcPct val="100000"/>
              </a:lnSpc>
              <a:spcBef>
                <a:spcPts val="480"/>
              </a:spcBef>
              <a:spcAft>
                <a:spcPts val="0"/>
              </a:spcAft>
              <a:buClr>
                <a:schemeClr val="dk1"/>
              </a:buClr>
              <a:buSzPts val="2400"/>
              <a:buChar char="•"/>
            </a:pPr>
            <a:r>
              <a:rPr lang="en-GB" sz="2400"/>
              <a:t>To identify patients most likely to benefit from PARP inhibitors.Three main testing methods:</a:t>
            </a:r>
            <a:endParaRPr/>
          </a:p>
          <a:p>
            <a:pPr indent="-342900" lvl="0" marL="342900" rtl="0" algn="l">
              <a:lnSpc>
                <a:spcPct val="100000"/>
              </a:lnSpc>
              <a:spcBef>
                <a:spcPts val="480"/>
              </a:spcBef>
              <a:spcAft>
                <a:spcPts val="0"/>
              </a:spcAft>
              <a:buClr>
                <a:schemeClr val="dk1"/>
              </a:buClr>
              <a:buSzPts val="2400"/>
              <a:buChar char="•"/>
            </a:pPr>
            <a:r>
              <a:rPr lang="en-GB" sz="2400"/>
              <a:t>1. HRR Gene Alterations</a:t>
            </a:r>
            <a:endParaRPr/>
          </a:p>
          <a:p>
            <a:pPr indent="-342900" lvl="0" marL="342900" rtl="0" algn="l">
              <a:lnSpc>
                <a:spcPct val="100000"/>
              </a:lnSpc>
              <a:spcBef>
                <a:spcPts val="480"/>
              </a:spcBef>
              <a:spcAft>
                <a:spcPts val="0"/>
              </a:spcAft>
              <a:buClr>
                <a:schemeClr val="dk1"/>
              </a:buClr>
              <a:buSzPts val="2400"/>
              <a:buChar char="•"/>
            </a:pPr>
            <a:r>
              <a:rPr lang="en-GB" sz="2400"/>
              <a:t>2. Genomic Scarring Assays</a:t>
            </a:r>
            <a:endParaRPr/>
          </a:p>
          <a:p>
            <a:pPr indent="-342900" lvl="0" marL="342900" rtl="0" algn="l">
              <a:lnSpc>
                <a:spcPct val="100000"/>
              </a:lnSpc>
              <a:spcBef>
                <a:spcPts val="480"/>
              </a:spcBef>
              <a:spcAft>
                <a:spcPts val="0"/>
              </a:spcAft>
              <a:buClr>
                <a:schemeClr val="dk1"/>
              </a:buClr>
              <a:buSzPts val="2400"/>
              <a:buChar char="•"/>
            </a:pPr>
            <a:r>
              <a:rPr lang="en-GB" sz="2400"/>
              <a:t>3. Functional Assays</a:t>
            </a:r>
            <a:endParaRPr/>
          </a:p>
          <a:p>
            <a:pPr indent="-190500" lvl="0" marL="342900" rtl="0" algn="l">
              <a:lnSpc>
                <a:spcPct val="100000"/>
              </a:lnSpc>
              <a:spcBef>
                <a:spcPts val="480"/>
              </a:spcBef>
              <a:spcAft>
                <a:spcPts val="0"/>
              </a:spcAft>
              <a:buClr>
                <a:schemeClr val="dk1"/>
              </a:buClr>
              <a:buSzPts val="2400"/>
              <a:buNone/>
            </a:pPr>
            <a:r>
              <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GB" sz="3200"/>
              <a:t>1. HRR Genetic Assays</a:t>
            </a:r>
            <a:endParaRPr/>
          </a:p>
          <a:p>
            <a:pPr indent="-342900" lvl="0" marL="342900" rtl="0" algn="l">
              <a:lnSpc>
                <a:spcPct val="100000"/>
              </a:lnSpc>
              <a:spcBef>
                <a:spcPts val="640"/>
              </a:spcBef>
              <a:spcAft>
                <a:spcPts val="0"/>
              </a:spcAft>
              <a:buClr>
                <a:schemeClr val="dk1"/>
              </a:buClr>
              <a:buSzPts val="3200"/>
              <a:buChar char="•"/>
            </a:pPr>
            <a:r>
              <a:rPr lang="en-GB" sz="3200"/>
              <a:t>Detect abnormalities in genes related to homologous recombination repair (HRR).</a:t>
            </a:r>
            <a:endParaRPr/>
          </a:p>
          <a:p>
            <a:pPr indent="-342900" lvl="0" marL="342900" rtl="0" algn="l">
              <a:lnSpc>
                <a:spcPct val="100000"/>
              </a:lnSpc>
              <a:spcBef>
                <a:spcPts val="640"/>
              </a:spcBef>
              <a:spcAft>
                <a:spcPts val="0"/>
              </a:spcAft>
              <a:buClr>
                <a:schemeClr val="dk1"/>
              </a:buClr>
              <a:buSzPts val="3200"/>
              <a:buChar char="•"/>
            </a:pPr>
            <a:r>
              <a:rPr lang="en-GB" sz="3200"/>
              <a:t>Can result from:</a:t>
            </a:r>
            <a:endParaRPr/>
          </a:p>
          <a:p>
            <a:pPr indent="-342900" lvl="0" marL="342900" rtl="0" algn="l">
              <a:lnSpc>
                <a:spcPct val="100000"/>
              </a:lnSpc>
              <a:spcBef>
                <a:spcPts val="640"/>
              </a:spcBef>
              <a:spcAft>
                <a:spcPts val="0"/>
              </a:spcAft>
              <a:buClr>
                <a:schemeClr val="dk1"/>
              </a:buClr>
              <a:buSzPts val="3200"/>
              <a:buChar char="•"/>
            </a:pPr>
            <a:r>
              <a:rPr lang="en-GB" sz="3200"/>
              <a:t>Loss-of-function mutations</a:t>
            </a:r>
            <a:endParaRPr/>
          </a:p>
          <a:p>
            <a:pPr indent="-342900" lvl="0" marL="342900" rtl="0" algn="l">
              <a:lnSpc>
                <a:spcPct val="100000"/>
              </a:lnSpc>
              <a:spcBef>
                <a:spcPts val="640"/>
              </a:spcBef>
              <a:spcAft>
                <a:spcPts val="0"/>
              </a:spcAft>
              <a:buClr>
                <a:schemeClr val="dk1"/>
              </a:buClr>
              <a:buSzPts val="3200"/>
              <a:buChar char="•"/>
            </a:pPr>
            <a:r>
              <a:rPr lang="en-GB" sz="3200"/>
              <a:t>Epigenetic silencing (e.g., BRCA1 or RAD51C methylation)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2"/>
          <p:cNvSpPr txBox="1"/>
          <p:nvPr>
            <p:ph idx="1" type="body"/>
          </p:nvPr>
        </p:nvSpPr>
        <p:spPr>
          <a:xfrm>
            <a:off x="100" y="762000"/>
            <a:ext cx="9144000" cy="6096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Char char="•"/>
            </a:pPr>
            <a:r>
              <a:rPr lang="en-GB" sz="2800"/>
              <a:t>Types:</a:t>
            </a:r>
            <a:endParaRPr/>
          </a:p>
          <a:p>
            <a:pPr indent="-342900" lvl="0" marL="342900" rtl="0" algn="l">
              <a:lnSpc>
                <a:spcPct val="100000"/>
              </a:lnSpc>
              <a:spcBef>
                <a:spcPts val="560"/>
              </a:spcBef>
              <a:spcAft>
                <a:spcPts val="0"/>
              </a:spcAft>
              <a:buClr>
                <a:schemeClr val="dk1"/>
              </a:buClr>
              <a:buSzPts val="2800"/>
              <a:buChar char="•"/>
            </a:pPr>
            <a:r>
              <a:rPr lang="en-GB" sz="2800"/>
              <a:t>BRCA1/2 Mutations:Can be germline (inherited) or somatic (acquired).</a:t>
            </a:r>
            <a:endParaRPr/>
          </a:p>
          <a:p>
            <a:pPr indent="-342900" lvl="0" marL="342900" rtl="0" algn="l">
              <a:lnSpc>
                <a:spcPct val="100000"/>
              </a:lnSpc>
              <a:spcBef>
                <a:spcPts val="560"/>
              </a:spcBef>
              <a:spcAft>
                <a:spcPts val="0"/>
              </a:spcAft>
              <a:buClr>
                <a:schemeClr val="dk1"/>
              </a:buClr>
              <a:buSzPts val="2800"/>
              <a:buChar char="•"/>
            </a:pPr>
            <a:r>
              <a:rPr lang="en-GB" sz="2800"/>
              <a:t>Non-BRCA HRR Gene Mutations:</a:t>
            </a:r>
            <a:endParaRPr/>
          </a:p>
          <a:p>
            <a:pPr indent="-342900" lvl="0" marL="342900" rtl="0" algn="l">
              <a:lnSpc>
                <a:spcPct val="100000"/>
              </a:lnSpc>
              <a:spcBef>
                <a:spcPts val="560"/>
              </a:spcBef>
              <a:spcAft>
                <a:spcPts val="0"/>
              </a:spcAft>
              <a:buClr>
                <a:schemeClr val="dk1"/>
              </a:buClr>
              <a:buSzPts val="2800"/>
              <a:buChar char="•"/>
            </a:pPr>
            <a:r>
              <a:rPr lang="en-GB" sz="2800"/>
              <a:t>TCGA found ~30% of HGSC cases have mutations in other HRR genes.</a:t>
            </a:r>
            <a:endParaRPr sz="2800"/>
          </a:p>
          <a:p>
            <a:pPr indent="0" lvl="0" marL="0" rtl="0" algn="l">
              <a:lnSpc>
                <a:spcPct val="100000"/>
              </a:lnSpc>
              <a:spcBef>
                <a:spcPts val="560"/>
              </a:spcBef>
              <a:spcAft>
                <a:spcPts val="0"/>
              </a:spcAft>
              <a:buSzPts val="1800"/>
              <a:buNone/>
            </a:pPr>
            <a:r>
              <a:rPr lang="en-GB" sz="2800"/>
              <a:t>Epigenomic silencing – methylation of gene promoters of  BRCA1 and RAD51C instigates a ‘silencing’ effect whereby their expression is significantly reduced. Thisleads to HRD like that created by loss-of-functionmutations. TCGA detected BRCA1 hypermethylation in11% of HGSC cases.5Genomic scars</a:t>
            </a:r>
            <a:endParaRPr sz="28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3"/>
          <p:cNvSpPr txBox="1"/>
          <p:nvPr>
            <p:ph idx="1" type="body"/>
          </p:nvPr>
        </p:nvSpPr>
        <p:spPr>
          <a:xfrm>
            <a:off x="228600" y="900450"/>
            <a:ext cx="8697600" cy="55689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800"/>
              <a:buChar char="•"/>
            </a:pPr>
            <a:r>
              <a:rPr lang="en-GB" sz="2800"/>
              <a:t>2. Genomic Scars</a:t>
            </a:r>
            <a:endParaRPr/>
          </a:p>
          <a:p>
            <a:pPr indent="-279400" lvl="0" marL="342900" rtl="0" algn="l">
              <a:lnSpc>
                <a:spcPct val="100000"/>
              </a:lnSpc>
              <a:spcBef>
                <a:spcPts val="560"/>
              </a:spcBef>
              <a:spcAft>
                <a:spcPts val="0"/>
              </a:spcAft>
              <a:buClr>
                <a:schemeClr val="dk1"/>
              </a:buClr>
              <a:buSzPts val="1800"/>
              <a:buChar char="•"/>
            </a:pPr>
            <a:r>
              <a:rPr lang="en-GB" sz="1800"/>
              <a:t>HRR phenotype can be inferred through quantifyinggenomic scars in malignant cells. The unstable genome inHRD cancers exhibits a profile comprising various somaticmutations including single-base substitutions (SBSs) andstructural variants (SVs). These assays reflect the resultantphenotype, not the causative effect.Available genomic scarring assays include copy numbervariation, mutational signature and functional assays.</a:t>
            </a:r>
            <a:endParaRPr sz="1800"/>
          </a:p>
          <a:p>
            <a:pPr indent="0" lvl="0" marL="0" rtl="0" algn="l">
              <a:lnSpc>
                <a:spcPct val="100000"/>
              </a:lnSpc>
              <a:spcBef>
                <a:spcPts val="560"/>
              </a:spcBef>
              <a:spcAft>
                <a:spcPts val="0"/>
              </a:spcAft>
              <a:buSzPts val="1800"/>
              <a:buNone/>
            </a:pPr>
            <a:r>
              <a:rPr lang="en-GB" sz="1800"/>
              <a:t>Copy number variationsCopy number variations are a structural abnormality inwhich genomic changes including deletions and duplicationsresult in distinct variations among individuals. These changesinclude large scale transitions (LST), loss of heterozygosity(LOH) and telomeric allelic imbalance (TAI). Quantifyingthese variations can indicate ‘genomic scarring’ reflectingabberations that might have instigated a malfunction incertain DNA repair pathways, rendering the cells’ susceptabilityto malignant changes.</a:t>
            </a:r>
            <a:endParaRPr sz="1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4"/>
          <p:cNvSpPr txBox="1"/>
          <p:nvPr>
            <p:ph idx="1" type="body"/>
          </p:nvPr>
        </p:nvSpPr>
        <p:spPr>
          <a:xfrm>
            <a:off x="457200" y="851125"/>
            <a:ext cx="8229600" cy="5275200"/>
          </a:xfrm>
          <a:prstGeom prst="rect">
            <a:avLst/>
          </a:prstGeom>
          <a:noFill/>
          <a:ln>
            <a:noFill/>
          </a:ln>
        </p:spPr>
        <p:txBody>
          <a:bodyPr anchorCtr="0" anchor="t" bIns="45700" lIns="91425" spcFirstLastPara="1" rIns="91425" wrap="square" tIns="45700">
            <a:normAutofit/>
          </a:bodyPr>
          <a:lstStyle/>
          <a:p>
            <a:pPr indent="-254000" lvl="0" marL="342900" rtl="0" algn="l">
              <a:lnSpc>
                <a:spcPct val="100000"/>
              </a:lnSpc>
              <a:spcBef>
                <a:spcPts val="0"/>
              </a:spcBef>
              <a:spcAft>
                <a:spcPts val="0"/>
              </a:spcAft>
              <a:buClr>
                <a:schemeClr val="dk1"/>
              </a:buClr>
              <a:buSzPts val="1800"/>
              <a:buChar char="•"/>
            </a:pPr>
            <a:r>
              <a:rPr lang="en-GB" sz="1800"/>
              <a:t>Approved Tests:</a:t>
            </a:r>
            <a:endParaRPr sz="1800"/>
          </a:p>
          <a:p>
            <a:pPr indent="-254000" lvl="0" marL="342900" rtl="0" algn="l">
              <a:lnSpc>
                <a:spcPct val="100000"/>
              </a:lnSpc>
              <a:spcBef>
                <a:spcPts val="544"/>
              </a:spcBef>
              <a:spcAft>
                <a:spcPts val="0"/>
              </a:spcAft>
              <a:buClr>
                <a:schemeClr val="dk1"/>
              </a:buClr>
              <a:buSzPts val="1800"/>
              <a:buChar char="•"/>
            </a:pPr>
            <a:r>
              <a:rPr lang="en-GB" sz="1800"/>
              <a:t>MyChoice® CDx (Myriad Genetics):</a:t>
            </a:r>
            <a:endParaRPr sz="1800"/>
          </a:p>
          <a:p>
            <a:pPr indent="-254000" lvl="0" marL="342900" rtl="0" algn="l">
              <a:lnSpc>
                <a:spcPct val="100000"/>
              </a:lnSpc>
              <a:spcBef>
                <a:spcPts val="544"/>
              </a:spcBef>
              <a:spcAft>
                <a:spcPts val="0"/>
              </a:spcAft>
              <a:buClr>
                <a:schemeClr val="dk1"/>
              </a:buClr>
              <a:buSzPts val="1800"/>
              <a:buChar char="•"/>
            </a:pPr>
            <a:r>
              <a:rPr lang="en-GB" sz="1800"/>
              <a:t>Uses GIS (Genomic Instability Score: LOH + LST + TAI)</a:t>
            </a:r>
            <a:endParaRPr sz="1800"/>
          </a:p>
          <a:p>
            <a:pPr indent="-254000" lvl="0" marL="342900" rtl="0" algn="l">
              <a:lnSpc>
                <a:spcPct val="100000"/>
              </a:lnSpc>
              <a:spcBef>
                <a:spcPts val="544"/>
              </a:spcBef>
              <a:spcAft>
                <a:spcPts val="0"/>
              </a:spcAft>
              <a:buClr>
                <a:schemeClr val="dk1"/>
              </a:buClr>
              <a:buSzPts val="1800"/>
              <a:buChar char="•"/>
            </a:pPr>
            <a:r>
              <a:rPr lang="en-GB" sz="1800"/>
              <a:t>FoundationFocus™ CDxBRCA (Foundation Medicine):</a:t>
            </a:r>
            <a:endParaRPr sz="1800"/>
          </a:p>
          <a:p>
            <a:pPr indent="-254000" lvl="0" marL="342900" rtl="0" algn="l">
              <a:lnSpc>
                <a:spcPct val="100000"/>
              </a:lnSpc>
              <a:spcBef>
                <a:spcPts val="544"/>
              </a:spcBef>
              <a:spcAft>
                <a:spcPts val="0"/>
              </a:spcAft>
              <a:buClr>
                <a:schemeClr val="dk1"/>
              </a:buClr>
              <a:buSzPts val="1800"/>
              <a:buChar char="•"/>
            </a:pPr>
            <a:r>
              <a:rPr lang="en-GB" sz="1800"/>
              <a:t>Combines subchromosomal LOH with BRCA mutation status</a:t>
            </a:r>
            <a:endParaRPr sz="1800"/>
          </a:p>
          <a:p>
            <a:pPr indent="-342900" lvl="0" marL="342900" rtl="0" algn="l">
              <a:lnSpc>
                <a:spcPct val="100000"/>
              </a:lnSpc>
              <a:spcBef>
                <a:spcPts val="544"/>
              </a:spcBef>
              <a:spcAft>
                <a:spcPts val="0"/>
              </a:spcAft>
              <a:buClr>
                <a:schemeClr val="dk1"/>
              </a:buClr>
              <a:buSzPts val="3200"/>
              <a:buChar char="•"/>
            </a:pPr>
            <a:r>
              <a:rPr lang="en-GB"/>
              <a:t>3</a:t>
            </a:r>
            <a:r>
              <a:rPr lang="en-GB" sz="2800"/>
              <a:t>. Mutational Signatures</a:t>
            </a:r>
            <a:endParaRPr/>
          </a:p>
          <a:p>
            <a:pPr indent="-254000" lvl="0" marL="342900" rtl="0" algn="l">
              <a:lnSpc>
                <a:spcPct val="100000"/>
              </a:lnSpc>
              <a:spcBef>
                <a:spcPts val="544"/>
              </a:spcBef>
              <a:spcAft>
                <a:spcPts val="0"/>
              </a:spcAft>
              <a:buClr>
                <a:schemeClr val="dk1"/>
              </a:buClr>
              <a:buSzPts val="1800"/>
              <a:buChar char="•"/>
            </a:pPr>
            <a:r>
              <a:rPr lang="en-GB" sz="1800"/>
              <a:t>These are characteristic genomic patterns reflecting historicmutational events that are possibly implicted in diseasedevelopment and progression. Point mutuational signaturesare referred to as single base </a:t>
            </a:r>
            <a:r>
              <a:rPr lang="en-GB" sz="1800"/>
              <a:t>substitutions</a:t>
            </a:r>
            <a:r>
              <a:rPr lang="en-GB" sz="1800"/>
              <a:t> (SBS). Certain SBSare associated with clinical outcome and survival. Forinstance, SBS signature 3 is linked with BRCA1/2mut</a:t>
            </a:r>
            <a:endParaRPr sz="18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400"/>
              <a:buChar char="•"/>
            </a:pPr>
            <a:r>
              <a:rPr lang="en-GB" sz="2400"/>
              <a:t>Functional HRD Assays</a:t>
            </a:r>
            <a:endParaRPr/>
          </a:p>
          <a:p>
            <a:pPr indent="-342900" lvl="0" marL="342900" rtl="0" algn="l">
              <a:lnSpc>
                <a:spcPct val="100000"/>
              </a:lnSpc>
              <a:spcBef>
                <a:spcPts val="480"/>
              </a:spcBef>
              <a:spcAft>
                <a:spcPts val="0"/>
              </a:spcAft>
              <a:buClr>
                <a:schemeClr val="dk1"/>
              </a:buClr>
              <a:buSzPts val="2400"/>
              <a:buChar char="•"/>
            </a:pPr>
            <a:r>
              <a:rPr lang="en-GB" sz="2400"/>
              <a:t>Functional HRD assays can precisely identify HRR statusbased on real-time quantification of nuclear RAD51.However, it cannot provide information on other defects inthe HRR pathway beyond RAD51. These assays are oftentechnically challenging and are not yet ready for clinical use.However, they have the potential to provide an up-to-datereadout of the HRD status.1</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6"/>
          <p:cNvSpPr txBox="1"/>
          <p:nvPr>
            <p:ph idx="1" type="body"/>
          </p:nvPr>
        </p:nvSpPr>
        <p:spPr>
          <a:xfrm>
            <a:off x="457200" y="517675"/>
            <a:ext cx="8229600" cy="5608500"/>
          </a:xfrm>
          <a:prstGeom prst="rect">
            <a:avLst/>
          </a:prstGeom>
          <a:noFill/>
          <a:ln>
            <a:noFill/>
          </a:ln>
        </p:spPr>
        <p:txBody>
          <a:bodyPr anchorCtr="0" anchor="t" bIns="45700" lIns="91425" spcFirstLastPara="1" rIns="91425" wrap="square" tIns="45700">
            <a:normAutofit/>
          </a:bodyPr>
          <a:lstStyle/>
          <a:p>
            <a:pPr indent="-254000" lvl="0" marL="342900" rtl="0" algn="l">
              <a:lnSpc>
                <a:spcPct val="100000"/>
              </a:lnSpc>
              <a:spcBef>
                <a:spcPts val="0"/>
              </a:spcBef>
              <a:spcAft>
                <a:spcPts val="0"/>
              </a:spcAft>
              <a:buClr>
                <a:schemeClr val="dk1"/>
              </a:buClr>
              <a:buSzPts val="1800"/>
              <a:buChar char="•"/>
            </a:pPr>
            <a:r>
              <a:rPr lang="en-GB" sz="1800"/>
              <a:t>Molecular Testing Pathways</a:t>
            </a:r>
            <a:endParaRPr sz="1800"/>
          </a:p>
          <a:p>
            <a:pPr indent="-254000" lvl="0" marL="342900" rtl="0" algn="l">
              <a:lnSpc>
                <a:spcPct val="100000"/>
              </a:lnSpc>
              <a:spcBef>
                <a:spcPts val="544"/>
              </a:spcBef>
              <a:spcAft>
                <a:spcPts val="0"/>
              </a:spcAft>
              <a:buClr>
                <a:schemeClr val="dk1"/>
              </a:buClr>
              <a:buSzPts val="1800"/>
              <a:buChar char="•"/>
            </a:pPr>
            <a:r>
              <a:rPr lang="en-GB" sz="1800"/>
              <a:t>A reliable molecular tissue-based assessment depends onproper sampling and careful handling</a:t>
            </a:r>
            <a:endParaRPr sz="1800"/>
          </a:p>
          <a:p>
            <a:pPr indent="-254000" lvl="0" marL="342900" rtl="0" algn="l">
              <a:lnSpc>
                <a:spcPct val="100000"/>
              </a:lnSpc>
              <a:spcBef>
                <a:spcPts val="544"/>
              </a:spcBef>
              <a:spcAft>
                <a:spcPts val="0"/>
              </a:spcAft>
              <a:buClr>
                <a:schemeClr val="dk1"/>
              </a:buClr>
              <a:buSzPts val="1800"/>
              <a:buChar char="•"/>
            </a:pPr>
            <a:r>
              <a:rPr lang="en-GB" sz="1800"/>
              <a:t>Requires coordination between:Gynaecological oncologists ,Radiologists, Pathologists.</a:t>
            </a:r>
            <a:endParaRPr sz="1800"/>
          </a:p>
          <a:p>
            <a:pPr indent="-254000" lvl="0" marL="342900" rtl="0" algn="l">
              <a:lnSpc>
                <a:spcPct val="100000"/>
              </a:lnSpc>
              <a:spcBef>
                <a:spcPts val="544"/>
              </a:spcBef>
              <a:spcAft>
                <a:spcPts val="0"/>
              </a:spcAft>
              <a:buClr>
                <a:schemeClr val="dk1"/>
              </a:buClr>
              <a:buSzPts val="1800"/>
              <a:buChar char="•"/>
            </a:pPr>
            <a:r>
              <a:rPr lang="en-GB" sz="1800"/>
              <a:t>Sampling Recommendations</a:t>
            </a:r>
            <a:endParaRPr sz="1800"/>
          </a:p>
          <a:p>
            <a:pPr indent="-254000" lvl="0" marL="342900" rtl="0" algn="l">
              <a:lnSpc>
                <a:spcPct val="100000"/>
              </a:lnSpc>
              <a:spcBef>
                <a:spcPts val="544"/>
              </a:spcBef>
              <a:spcAft>
                <a:spcPts val="0"/>
              </a:spcAft>
              <a:buClr>
                <a:schemeClr val="dk1"/>
              </a:buClr>
              <a:buSzPts val="1800"/>
              <a:buChar char="•"/>
            </a:pPr>
            <a:r>
              <a:rPr lang="en-GB" sz="1800"/>
              <a:t>First-line sampling during:</a:t>
            </a:r>
            <a:endParaRPr sz="1800"/>
          </a:p>
          <a:p>
            <a:pPr indent="-254000" lvl="0" marL="342900" rtl="0" algn="l">
              <a:lnSpc>
                <a:spcPct val="100000"/>
              </a:lnSpc>
              <a:spcBef>
                <a:spcPts val="544"/>
              </a:spcBef>
              <a:spcAft>
                <a:spcPts val="0"/>
              </a:spcAft>
              <a:buClr>
                <a:schemeClr val="dk1"/>
              </a:buClr>
              <a:buSzPts val="1800"/>
              <a:buChar char="•"/>
            </a:pPr>
            <a:r>
              <a:rPr lang="en-GB" sz="1800"/>
              <a:t>Interventional radiology biopsy (e.g., omental)Primary cytoreductive surgery</a:t>
            </a:r>
            <a:endParaRPr sz="1800"/>
          </a:p>
          <a:p>
            <a:pPr indent="-254000" lvl="0" marL="342900" rtl="0" algn="l">
              <a:lnSpc>
                <a:spcPct val="100000"/>
              </a:lnSpc>
              <a:spcBef>
                <a:spcPts val="544"/>
              </a:spcBef>
              <a:spcAft>
                <a:spcPts val="0"/>
              </a:spcAft>
              <a:buClr>
                <a:schemeClr val="dk1"/>
              </a:buClr>
              <a:buSzPts val="1800"/>
              <a:buChar char="•"/>
            </a:pPr>
            <a:r>
              <a:rPr lang="en-GB" sz="1800"/>
              <a:t>At least 5 tissue cores recommended for HRD testing.</a:t>
            </a:r>
            <a:endParaRPr sz="18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7"/>
          <p:cNvSpPr txBox="1"/>
          <p:nvPr>
            <p:ph idx="1" type="body"/>
          </p:nvPr>
        </p:nvSpPr>
        <p:spPr>
          <a:xfrm>
            <a:off x="457200" y="473675"/>
            <a:ext cx="8229600" cy="56526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GB"/>
              <a:t>Molecular</a:t>
            </a:r>
            <a:r>
              <a:rPr lang="en-GB"/>
              <a:t> Testing Pathways</a:t>
            </a:r>
            <a:endParaRPr/>
          </a:p>
          <a:p>
            <a:pPr indent="-342900" lvl="0" marL="342900" rtl="0" algn="l">
              <a:lnSpc>
                <a:spcPct val="100000"/>
              </a:lnSpc>
              <a:spcBef>
                <a:spcPts val="544"/>
              </a:spcBef>
              <a:spcAft>
                <a:spcPts val="0"/>
              </a:spcAft>
              <a:buClr>
                <a:schemeClr val="dk1"/>
              </a:buClr>
              <a:buSzPts val="3200"/>
              <a:buChar char="•"/>
            </a:pPr>
            <a:r>
              <a:rPr lang="en-GB"/>
              <a:t>Tissue Sample Handling</a:t>
            </a:r>
            <a:endParaRPr/>
          </a:p>
          <a:p>
            <a:pPr indent="-342900" lvl="0" marL="342900" rtl="0" algn="l">
              <a:lnSpc>
                <a:spcPct val="100000"/>
              </a:lnSpc>
              <a:spcBef>
                <a:spcPts val="544"/>
              </a:spcBef>
              <a:spcAft>
                <a:spcPts val="0"/>
              </a:spcAft>
              <a:buClr>
                <a:schemeClr val="dk1"/>
              </a:buClr>
              <a:buSzPts val="3200"/>
              <a:buChar char="•"/>
            </a:pPr>
            <a:r>
              <a:rPr lang="en-GB"/>
              <a:t>Proper handling essential for accurate molecular testing.</a:t>
            </a:r>
            <a:endParaRPr/>
          </a:p>
          <a:p>
            <a:pPr indent="-342900" lvl="0" marL="342900" rtl="0" algn="l">
              <a:lnSpc>
                <a:spcPct val="100000"/>
              </a:lnSpc>
              <a:spcBef>
                <a:spcPts val="544"/>
              </a:spcBef>
              <a:spcAft>
                <a:spcPts val="0"/>
              </a:spcAft>
              <a:buClr>
                <a:schemeClr val="dk1"/>
              </a:buClr>
              <a:buSzPts val="3200"/>
              <a:buChar char="•"/>
            </a:pPr>
            <a:r>
              <a:rPr lang="en-GB"/>
              <a:t>Requires coordination between:Gynaecological oncologists ,Radiologists, Pathologists.</a:t>
            </a:r>
            <a:endParaRPr/>
          </a:p>
          <a:p>
            <a:pPr indent="-342900" lvl="0" marL="342900" rtl="0" algn="l">
              <a:lnSpc>
                <a:spcPct val="100000"/>
              </a:lnSpc>
              <a:spcBef>
                <a:spcPts val="544"/>
              </a:spcBef>
              <a:spcAft>
                <a:spcPts val="0"/>
              </a:spcAft>
              <a:buClr>
                <a:schemeClr val="dk1"/>
              </a:buClr>
              <a:buSzPts val="3200"/>
              <a:buChar char="•"/>
            </a:pPr>
            <a:r>
              <a:rPr lang="en-GB"/>
              <a:t>Sampling Recommendations</a:t>
            </a:r>
            <a:endParaRPr/>
          </a:p>
          <a:p>
            <a:pPr indent="-342900" lvl="0" marL="342900" rtl="0" algn="l">
              <a:lnSpc>
                <a:spcPct val="100000"/>
              </a:lnSpc>
              <a:spcBef>
                <a:spcPts val="544"/>
              </a:spcBef>
              <a:spcAft>
                <a:spcPts val="0"/>
              </a:spcAft>
              <a:buClr>
                <a:schemeClr val="dk1"/>
              </a:buClr>
              <a:buSzPts val="3200"/>
              <a:buChar char="•"/>
            </a:pPr>
            <a:r>
              <a:rPr lang="en-GB"/>
              <a:t>The initialsampling event could either take place in interventionalradiology or during primary cytoreductive surgery. Inradiologically guided omental biopsies, obtaining at leastfive cores is recommended for a sufficient sample forHRD testing.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8"/>
          <p:cNvSpPr txBox="1"/>
          <p:nvPr>
            <p:ph idx="1" type="body"/>
          </p:nvPr>
        </p:nvSpPr>
        <p:spPr>
          <a:xfrm>
            <a:off x="457200" y="551925"/>
            <a:ext cx="8229600" cy="5574300"/>
          </a:xfrm>
          <a:prstGeom prst="rect">
            <a:avLst/>
          </a:prstGeom>
          <a:noFill/>
          <a:ln>
            <a:noFill/>
          </a:ln>
        </p:spPr>
        <p:txBody>
          <a:bodyPr anchorCtr="0" anchor="t" bIns="45700" lIns="91425" spcFirstLastPara="1" rIns="91425" wrap="square" tIns="45700">
            <a:normAutofit/>
          </a:bodyPr>
          <a:lstStyle/>
          <a:p>
            <a:pPr indent="-254000" lvl="0" marL="342900" rtl="0" algn="l">
              <a:lnSpc>
                <a:spcPct val="100000"/>
              </a:lnSpc>
              <a:spcBef>
                <a:spcPts val="0"/>
              </a:spcBef>
              <a:spcAft>
                <a:spcPts val="0"/>
              </a:spcAft>
              <a:buClr>
                <a:schemeClr val="dk1"/>
              </a:buClr>
              <a:buSzPts val="1800"/>
              <a:buChar char="•"/>
            </a:pPr>
            <a:r>
              <a:rPr lang="en-GB" sz="1800"/>
              <a:t>vailability in England (NHS)MyChoice®</a:t>
            </a:r>
            <a:endParaRPr sz="1800"/>
          </a:p>
          <a:p>
            <a:pPr indent="-254000" lvl="0" marL="342900" rtl="0" algn="l">
              <a:lnSpc>
                <a:spcPct val="100000"/>
              </a:lnSpc>
              <a:spcBef>
                <a:spcPts val="496"/>
              </a:spcBef>
              <a:spcAft>
                <a:spcPts val="0"/>
              </a:spcAft>
              <a:buClr>
                <a:schemeClr val="dk1"/>
              </a:buClr>
              <a:buSzPts val="1800"/>
              <a:buChar char="•"/>
            </a:pPr>
            <a:r>
              <a:rPr lang="en-GB" sz="1800"/>
              <a:t> HRD test is available for newly diagnosed stage III/IV high-grade nonmucinous epithelial ovarian cancers.</a:t>
            </a:r>
            <a:endParaRPr sz="1800"/>
          </a:p>
          <a:p>
            <a:pPr indent="-254000" lvl="0" marL="342900" rtl="0" algn="l">
              <a:lnSpc>
                <a:spcPct val="100000"/>
              </a:lnSpc>
              <a:spcBef>
                <a:spcPts val="496"/>
              </a:spcBef>
              <a:spcAft>
                <a:spcPts val="0"/>
              </a:spcAft>
              <a:buClr>
                <a:schemeClr val="dk1"/>
              </a:buClr>
              <a:buSzPts val="1800"/>
              <a:buChar char="•"/>
            </a:pPr>
            <a:r>
              <a:rPr lang="en-GB" sz="1800"/>
              <a:t>BRCA1/2 testing is available through the Genomic Laboratory Hubs (GLH) for any stage, nonmucinous high-grade epithelial ovarian cancers.</a:t>
            </a:r>
            <a:endParaRPr sz="1800"/>
          </a:p>
          <a:p>
            <a:pPr indent="-342900" lvl="0" marL="342900" rtl="0" algn="l">
              <a:lnSpc>
                <a:spcPct val="100000"/>
              </a:lnSpc>
              <a:spcBef>
                <a:spcPts val="496"/>
              </a:spcBef>
              <a:spcAft>
                <a:spcPts val="0"/>
              </a:spcAft>
              <a:buClr>
                <a:schemeClr val="dk1"/>
              </a:buClr>
              <a:buSzPts val="3200"/>
              <a:buChar char="•"/>
            </a:pPr>
            <a:r>
              <a:rPr lang="en-GB" sz="3200"/>
              <a:t>sgnificant Clinical Trials –</a:t>
            </a:r>
            <a:endParaRPr/>
          </a:p>
          <a:p>
            <a:pPr indent="-342900" lvl="0" marL="342900" rtl="0" algn="l">
              <a:lnSpc>
                <a:spcPct val="100000"/>
              </a:lnSpc>
              <a:spcBef>
                <a:spcPts val="496"/>
              </a:spcBef>
              <a:spcAft>
                <a:spcPts val="0"/>
              </a:spcAft>
              <a:buClr>
                <a:schemeClr val="dk1"/>
              </a:buClr>
              <a:buSzPts val="3200"/>
              <a:buChar char="•"/>
            </a:pPr>
            <a:r>
              <a:rPr lang="en-GB"/>
              <a:t> </a:t>
            </a:r>
            <a:r>
              <a:rPr lang="en-GB" sz="1800"/>
              <a:t>PARPi in Relapsed Ovarian Cancer Background PARPi (Olaparib, Niraparib, Rucaparib) approved as </a:t>
            </a:r>
            <a:r>
              <a:rPr lang="en-GB" sz="1800"/>
              <a:t>maintenance</a:t>
            </a:r>
            <a:r>
              <a:rPr lang="en-GB" sz="1800"/>
              <a:t> therapy in platinum-sensitive relapsed ovarian cancer (PSROC).</a:t>
            </a:r>
            <a:endParaRPr sz="1800"/>
          </a:p>
          <a:p>
            <a:pPr indent="-254000" lvl="0" marL="342900" rtl="0" algn="l">
              <a:lnSpc>
                <a:spcPct val="100000"/>
              </a:lnSpc>
              <a:spcBef>
                <a:spcPts val="496"/>
              </a:spcBef>
              <a:spcAft>
                <a:spcPts val="0"/>
              </a:spcAft>
              <a:buClr>
                <a:schemeClr val="dk1"/>
              </a:buClr>
              <a:buSzPts val="1800"/>
              <a:buChar char="•"/>
            </a:pPr>
            <a:r>
              <a:rPr lang="en-GB" sz="1800"/>
              <a:t>Key trials:</a:t>
            </a:r>
            <a:endParaRPr sz="1800"/>
          </a:p>
          <a:p>
            <a:pPr indent="-254000" lvl="0" marL="342900" rtl="0" algn="l">
              <a:lnSpc>
                <a:spcPct val="100000"/>
              </a:lnSpc>
              <a:spcBef>
                <a:spcPts val="496"/>
              </a:spcBef>
              <a:spcAft>
                <a:spcPts val="0"/>
              </a:spcAft>
              <a:buClr>
                <a:schemeClr val="dk1"/>
              </a:buClr>
              <a:buSzPts val="1800"/>
              <a:buChar char="•"/>
            </a:pPr>
            <a:r>
              <a:rPr lang="en-GB" sz="1800"/>
              <a:t> Study-19, SOLO2, NOVA, ARIEL3</a:t>
            </a:r>
            <a:endParaRPr sz="18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9"/>
          <p:cNvSpPr txBox="1"/>
          <p:nvPr>
            <p:ph idx="1" type="body"/>
          </p:nvPr>
        </p:nvSpPr>
        <p:spPr>
          <a:xfrm>
            <a:off x="58950" y="0"/>
            <a:ext cx="9026100" cy="66315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GB" sz="2400"/>
              <a:t>1. Study-19 (Olaparib) first trial to investigate olaparib asmaintenance therapy in recurrent platinum-sensitive highgrade serous ovarian cancer.8 Patients were eligible regardlessof their BRCA1/2 status</a:t>
            </a:r>
            <a:endParaRPr/>
          </a:p>
          <a:p>
            <a:pPr indent="-342900" lvl="0" marL="342900" rtl="0" algn="l">
              <a:lnSpc>
                <a:spcPct val="100000"/>
              </a:lnSpc>
              <a:spcBef>
                <a:spcPts val="480"/>
              </a:spcBef>
              <a:spcAft>
                <a:spcPts val="0"/>
              </a:spcAft>
              <a:buClr>
                <a:schemeClr val="dk1"/>
              </a:buClr>
              <a:buSzPts val="2400"/>
              <a:buChar char="•"/>
            </a:pPr>
            <a:r>
              <a:rPr lang="en-GB" sz="2400"/>
              <a:t>Median PFS:</a:t>
            </a:r>
            <a:endParaRPr/>
          </a:p>
          <a:p>
            <a:pPr indent="-342900" lvl="0" marL="342900" rtl="0" algn="l">
              <a:lnSpc>
                <a:spcPct val="100000"/>
              </a:lnSpc>
              <a:spcBef>
                <a:spcPts val="480"/>
              </a:spcBef>
              <a:spcAft>
                <a:spcPts val="0"/>
              </a:spcAft>
              <a:buClr>
                <a:schemeClr val="dk1"/>
              </a:buClr>
              <a:buSzPts val="2400"/>
              <a:buChar char="•"/>
            </a:pPr>
            <a:r>
              <a:rPr lang="en-GB" sz="2400"/>
              <a:t>Olaparib: 8.4 months</a:t>
            </a:r>
            <a:endParaRPr/>
          </a:p>
          <a:p>
            <a:pPr indent="-342900" lvl="0" marL="342900" rtl="0" algn="l">
              <a:lnSpc>
                <a:spcPct val="100000"/>
              </a:lnSpc>
              <a:spcBef>
                <a:spcPts val="480"/>
              </a:spcBef>
              <a:spcAft>
                <a:spcPts val="0"/>
              </a:spcAft>
              <a:buClr>
                <a:schemeClr val="dk1"/>
              </a:buClr>
              <a:buSzPts val="2400"/>
              <a:buChar char="•"/>
            </a:pPr>
            <a:r>
              <a:rPr lang="en-GB" sz="2400"/>
              <a:t>Placebo: 4.8 months</a:t>
            </a:r>
            <a:endParaRPr/>
          </a:p>
          <a:p>
            <a:pPr indent="-342900" lvl="0" marL="342900" rtl="0" algn="l">
              <a:lnSpc>
                <a:spcPct val="100000"/>
              </a:lnSpc>
              <a:spcBef>
                <a:spcPts val="480"/>
              </a:spcBef>
              <a:spcAft>
                <a:spcPts val="0"/>
              </a:spcAft>
              <a:buClr>
                <a:schemeClr val="dk1"/>
              </a:buClr>
              <a:buSzPts val="2400"/>
              <a:buChar char="•"/>
            </a:pPr>
            <a:r>
              <a:rPr lang="en-GB" sz="2400"/>
              <a:t>HR = 0.35; p &lt; 0.0001</a:t>
            </a:r>
            <a:endParaRPr/>
          </a:p>
          <a:p>
            <a:pPr indent="-342900" lvl="0" marL="342900" rtl="0" algn="l">
              <a:lnSpc>
                <a:spcPct val="100000"/>
              </a:lnSpc>
              <a:spcBef>
                <a:spcPts val="480"/>
              </a:spcBef>
              <a:spcAft>
                <a:spcPts val="0"/>
              </a:spcAft>
              <a:buClr>
                <a:schemeClr val="dk1"/>
              </a:buClr>
              <a:buSzPts val="2400"/>
              <a:buChar char="•"/>
            </a:pPr>
            <a:r>
              <a:rPr lang="en-GB" sz="2400"/>
              <a:t>BRCA-mutated subgroup:PFS improved to 11.2 vs 4.3 months</a:t>
            </a:r>
            <a:endParaRPr/>
          </a:p>
          <a:p>
            <a:pPr indent="-342900" lvl="0" marL="342900" rtl="0" algn="l">
              <a:lnSpc>
                <a:spcPct val="100000"/>
              </a:lnSpc>
              <a:spcBef>
                <a:spcPts val="480"/>
              </a:spcBef>
              <a:spcAft>
                <a:spcPts val="0"/>
              </a:spcAft>
              <a:buClr>
                <a:schemeClr val="dk1"/>
              </a:buClr>
              <a:buSzPts val="2400"/>
              <a:buChar char="•"/>
            </a:pPr>
            <a:r>
              <a:rPr lang="en-GB" sz="2400"/>
              <a:t>HR = 0.18</a:t>
            </a:r>
            <a:endParaRPr/>
          </a:p>
          <a:p>
            <a:pPr indent="-342900" lvl="0" marL="342900" rtl="0" algn="l">
              <a:lnSpc>
                <a:spcPct val="100000"/>
              </a:lnSpc>
              <a:spcBef>
                <a:spcPts val="480"/>
              </a:spcBef>
              <a:spcAft>
                <a:spcPts val="0"/>
              </a:spcAft>
              <a:buClr>
                <a:schemeClr val="dk1"/>
              </a:buClr>
              <a:buSzPts val="2400"/>
              <a:buChar char="•"/>
            </a:pPr>
            <a:r>
              <a:rPr lang="en-GB" sz="2400"/>
              <a:t>Overall survival (OS) data after a median follow-upof 6.5 years showed improved outcome with olaparibcompared with placebo in both the overall population (29.8[27.2–35.7] versus 27.8 [24.4–34.0] months respectively, HR0.73 [0.64–1.21]; p = 0.44) and in the BRCA1/2mut population(34.9 [29.2–not calculable] versus 30.2 [23.1–40.7] monthsrespectively, HR 0.62 [0.45–1.17]; p = 0.19)h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nvSpPr>
        <p:spPr>
          <a:xfrm>
            <a:off x="457200" y="274638"/>
            <a:ext cx="82296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BRCA Mutations</a:t>
            </a:r>
            <a:endParaRPr b="0" i="0" sz="1400" u="none" cap="none" strike="noStrike">
              <a:solidFill>
                <a:srgbClr val="000000"/>
              </a:solidFill>
              <a:latin typeface="Arial"/>
              <a:ea typeface="Arial"/>
              <a:cs typeface="Arial"/>
              <a:sym typeface="Arial"/>
            </a:endParaRPr>
          </a:p>
        </p:txBody>
      </p:sp>
      <p:sp>
        <p:nvSpPr>
          <p:cNvPr id="112" name="Google Shape;112;p4"/>
          <p:cNvSpPr txBox="1"/>
          <p:nvPr/>
        </p:nvSpPr>
        <p:spPr>
          <a:xfrm>
            <a:off x="457200" y="1600200"/>
            <a:ext cx="8229600" cy="2285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30–70% risk of high-grade serous carcinoma (HGSC) by age 70 with BRCA1/2 mutations.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Germline: inherited, present in all body cells.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Somatic: acquired, appear only in tumor cells.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TCGA data: 9% BRCA1, 8% BRCA2 germline; 3% somatic mutations.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0"/>
          <p:cNvSpPr txBox="1"/>
          <p:nvPr>
            <p:ph idx="1" type="body"/>
          </p:nvPr>
        </p:nvSpPr>
        <p:spPr>
          <a:xfrm>
            <a:off x="0" y="164950"/>
            <a:ext cx="9144000" cy="66930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GB" sz="2400"/>
              <a:t>2. SOLO2 Trial</a:t>
            </a:r>
            <a:endParaRPr/>
          </a:p>
          <a:p>
            <a:pPr indent="-342900" lvl="0" marL="342900" rtl="0" algn="l">
              <a:lnSpc>
                <a:spcPct val="100000"/>
              </a:lnSpc>
              <a:spcBef>
                <a:spcPts val="480"/>
              </a:spcBef>
              <a:spcAft>
                <a:spcPts val="0"/>
              </a:spcAft>
              <a:buClr>
                <a:schemeClr val="dk1"/>
              </a:buClr>
              <a:buSzPts val="2400"/>
              <a:buChar char="•"/>
            </a:pPr>
            <a:r>
              <a:rPr lang="en-GB" sz="2400"/>
              <a:t>trial was a confirmatory randomised phase 3trial in 295 patients with a BRCA1/2 mutation. It examinedolaparib as maintenance in relapsed platinum-sensitive highgrade ovarian cancer (serous or endometrioid). </a:t>
            </a:r>
            <a:endParaRPr/>
          </a:p>
          <a:p>
            <a:pPr indent="-342900" lvl="0" marL="342900" rtl="0" algn="l">
              <a:lnSpc>
                <a:spcPct val="100000"/>
              </a:lnSpc>
              <a:spcBef>
                <a:spcPts val="480"/>
              </a:spcBef>
              <a:spcAft>
                <a:spcPts val="0"/>
              </a:spcAft>
              <a:buClr>
                <a:schemeClr val="dk1"/>
              </a:buClr>
              <a:buSzPts val="2400"/>
              <a:buChar char="•"/>
            </a:pPr>
            <a:r>
              <a:rPr lang="en-GB" sz="2400"/>
              <a:t>PFS:</a:t>
            </a:r>
            <a:endParaRPr/>
          </a:p>
          <a:p>
            <a:pPr indent="-342900" lvl="0" marL="342900" rtl="0" algn="l">
              <a:lnSpc>
                <a:spcPct val="100000"/>
              </a:lnSpc>
              <a:spcBef>
                <a:spcPts val="480"/>
              </a:spcBef>
              <a:spcAft>
                <a:spcPts val="0"/>
              </a:spcAft>
              <a:buClr>
                <a:schemeClr val="dk1"/>
              </a:buClr>
              <a:buSzPts val="2400"/>
              <a:buChar char="•"/>
            </a:pPr>
            <a:r>
              <a:rPr lang="en-GB" sz="2400"/>
              <a:t>Olaparib: 19.1 months</a:t>
            </a:r>
            <a:endParaRPr/>
          </a:p>
          <a:p>
            <a:pPr indent="-342900" lvl="0" marL="342900" rtl="0" algn="l">
              <a:lnSpc>
                <a:spcPct val="100000"/>
              </a:lnSpc>
              <a:spcBef>
                <a:spcPts val="480"/>
              </a:spcBef>
              <a:spcAft>
                <a:spcPts val="0"/>
              </a:spcAft>
              <a:buClr>
                <a:schemeClr val="dk1"/>
              </a:buClr>
              <a:buSzPts val="2400"/>
              <a:buChar char="•"/>
            </a:pPr>
            <a:r>
              <a:rPr lang="en-GB" sz="2400"/>
              <a:t>Placebo: 5.5 months</a:t>
            </a:r>
            <a:endParaRPr sz="2400"/>
          </a:p>
          <a:p>
            <a:pPr indent="-342900" lvl="0" marL="342900" rtl="0" algn="l">
              <a:lnSpc>
                <a:spcPct val="100000"/>
              </a:lnSpc>
              <a:spcBef>
                <a:spcPts val="480"/>
              </a:spcBef>
              <a:spcAft>
                <a:spcPts val="0"/>
              </a:spcAft>
              <a:buSzPts val="2400"/>
              <a:buChar char="•"/>
            </a:pPr>
            <a:r>
              <a:rPr lang="en-GB" sz="2400"/>
              <a:t>HR : .3</a:t>
            </a:r>
            <a:endParaRPr sz="2400"/>
          </a:p>
          <a:p>
            <a:pPr indent="-342900" lvl="0" marL="342900" rtl="0" algn="l">
              <a:lnSpc>
                <a:spcPct val="100000"/>
              </a:lnSpc>
              <a:spcBef>
                <a:spcPts val="480"/>
              </a:spcBef>
              <a:spcAft>
                <a:spcPts val="0"/>
              </a:spcAft>
              <a:buSzPts val="2400"/>
              <a:buChar char="•"/>
            </a:pPr>
            <a:r>
              <a:rPr lang="en-GB" sz="2400"/>
              <a:t>Final OS analysis was released after amedian follow-up of 65.7 months for olaparib and64.5 months for placebo. Olaparib extended median OS by12.9 months compared with placebo (median OS 51.7 [41.5–59.1] versus 38.8 [31.4–48.6] months, respectively, HR 0.74[0.54–1.00]; p = 0.054).</a:t>
            </a:r>
            <a:endParaRPr sz="2400"/>
          </a:p>
          <a:p>
            <a:pPr indent="-342900" lvl="0" marL="342900" rtl="0" algn="l">
              <a:lnSpc>
                <a:spcPct val="100000"/>
              </a:lnSpc>
              <a:spcBef>
                <a:spcPts val="480"/>
              </a:spcBef>
              <a:spcAft>
                <a:spcPts val="0"/>
              </a:spcAft>
              <a:buClr>
                <a:schemeClr val="dk1"/>
              </a:buClr>
              <a:buSzPts val="2400"/>
              <a:buChar char="•"/>
            </a:pPr>
            <a:r>
              <a:rPr lang="en-GB" sz="2400"/>
              <a:t>OS (final analysis):Olaparib: 51.7 months</a:t>
            </a:r>
            <a:endParaRPr/>
          </a:p>
          <a:p>
            <a:pPr indent="-342900" lvl="0" marL="342900" rtl="0" algn="l">
              <a:lnSpc>
                <a:spcPct val="100000"/>
              </a:lnSpc>
              <a:spcBef>
                <a:spcPts val="480"/>
              </a:spcBef>
              <a:spcAft>
                <a:spcPts val="0"/>
              </a:spcAft>
              <a:buClr>
                <a:schemeClr val="dk1"/>
              </a:buClr>
              <a:buSzPts val="2400"/>
              <a:buChar char="•"/>
            </a:pPr>
            <a:r>
              <a:rPr lang="en-GB" sz="2400"/>
              <a:t>Placebo: 38.8 months</a:t>
            </a:r>
            <a:endParaRPr/>
          </a:p>
          <a:p>
            <a:pPr indent="-342900" lvl="0" marL="342900" rtl="0" algn="l">
              <a:lnSpc>
                <a:spcPct val="100000"/>
              </a:lnSpc>
              <a:spcBef>
                <a:spcPts val="480"/>
              </a:spcBef>
              <a:spcAft>
                <a:spcPts val="0"/>
              </a:spcAft>
              <a:buClr>
                <a:schemeClr val="dk1"/>
              </a:buClr>
              <a:buSzPts val="2400"/>
              <a:buChar char="•"/>
            </a:pPr>
            <a:r>
              <a:rPr lang="en-GB" sz="2400"/>
              <a:t>HR = 0.74</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1"/>
          <p:cNvSpPr txBox="1"/>
          <p:nvPr>
            <p:ph idx="1" type="body"/>
          </p:nvPr>
        </p:nvSpPr>
        <p:spPr>
          <a:xfrm>
            <a:off x="264800" y="570775"/>
            <a:ext cx="8879100" cy="59229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GB" sz="2400"/>
              <a:t>3. OPINION Study</a:t>
            </a:r>
            <a:endParaRPr sz="2400"/>
          </a:p>
          <a:p>
            <a:pPr indent="-342900" lvl="0" marL="342900" rtl="0" algn="l">
              <a:lnSpc>
                <a:spcPct val="100000"/>
              </a:lnSpc>
              <a:spcBef>
                <a:spcPts val="400"/>
              </a:spcBef>
              <a:spcAft>
                <a:spcPts val="0"/>
              </a:spcAft>
              <a:buClr>
                <a:schemeClr val="dk1"/>
              </a:buClr>
              <a:buSzPts val="2400"/>
              <a:buChar char="•"/>
            </a:pPr>
            <a:r>
              <a:rPr lang="en-GB" sz="2400"/>
              <a:t>BRCA-wildtype patients</a:t>
            </a:r>
            <a:endParaRPr sz="2400"/>
          </a:p>
          <a:p>
            <a:pPr indent="-342900" lvl="0" marL="342900" rtl="0" algn="l">
              <a:lnSpc>
                <a:spcPct val="100000"/>
              </a:lnSpc>
              <a:spcBef>
                <a:spcPts val="400"/>
              </a:spcBef>
              <a:spcAft>
                <a:spcPts val="0"/>
              </a:spcAft>
              <a:buClr>
                <a:schemeClr val="dk1"/>
              </a:buClr>
              <a:buSzPts val="2400"/>
              <a:buChar char="•"/>
            </a:pPr>
            <a:r>
              <a:rPr lang="en-GB" sz="2400"/>
              <a:t>PFS: Median 9.2 months overall</a:t>
            </a:r>
            <a:endParaRPr sz="2400"/>
          </a:p>
          <a:p>
            <a:pPr indent="-342900" lvl="0" marL="342900" rtl="0" algn="l">
              <a:lnSpc>
                <a:spcPct val="100000"/>
              </a:lnSpc>
              <a:spcBef>
                <a:spcPts val="400"/>
              </a:spcBef>
              <a:spcAft>
                <a:spcPts val="0"/>
              </a:spcAft>
              <a:buClr>
                <a:schemeClr val="dk1"/>
              </a:buClr>
              <a:buSzPts val="2400"/>
              <a:buChar char="•"/>
            </a:pPr>
            <a:r>
              <a:rPr lang="en-GB" sz="2400"/>
              <a:t>HRD-positive subgroup had longer PFS (11.1 months)---</a:t>
            </a:r>
            <a:endParaRPr sz="2400"/>
          </a:p>
          <a:p>
            <a:pPr indent="-215900" lvl="0" marL="342900" rtl="0" algn="l">
              <a:lnSpc>
                <a:spcPct val="100000"/>
              </a:lnSpc>
              <a:spcBef>
                <a:spcPts val="400"/>
              </a:spcBef>
              <a:spcAft>
                <a:spcPts val="0"/>
              </a:spcAft>
              <a:buClr>
                <a:schemeClr val="dk1"/>
              </a:buClr>
              <a:buSzPts val="2000"/>
              <a:buNone/>
            </a:pPr>
            <a:r>
              <a:t/>
            </a:r>
            <a:endParaRPr sz="2400"/>
          </a:p>
          <a:p>
            <a:pPr indent="-342900" lvl="0" marL="342900" rtl="0" algn="l">
              <a:lnSpc>
                <a:spcPct val="100000"/>
              </a:lnSpc>
              <a:spcBef>
                <a:spcPts val="400"/>
              </a:spcBef>
              <a:spcAft>
                <a:spcPts val="0"/>
              </a:spcAft>
              <a:buClr>
                <a:schemeClr val="dk1"/>
              </a:buClr>
              <a:buSzPts val="2400"/>
              <a:buChar char="•"/>
            </a:pPr>
            <a:r>
              <a:rPr lang="en-GB" sz="2400"/>
              <a:t>4. NOVA Trial (Niraparib)</a:t>
            </a:r>
            <a:endParaRPr sz="2400"/>
          </a:p>
          <a:p>
            <a:pPr indent="-342900" lvl="0" marL="342900" rtl="0" algn="l">
              <a:lnSpc>
                <a:spcPct val="100000"/>
              </a:lnSpc>
              <a:spcBef>
                <a:spcPts val="400"/>
              </a:spcBef>
              <a:spcAft>
                <a:spcPts val="0"/>
              </a:spcAft>
              <a:buClr>
                <a:schemeClr val="dk1"/>
              </a:buClr>
              <a:buSzPts val="2400"/>
              <a:buChar char="•"/>
            </a:pPr>
            <a:r>
              <a:rPr lang="en-GB" sz="2400"/>
              <a:t>BRCA-mutated:</a:t>
            </a:r>
            <a:endParaRPr sz="2400"/>
          </a:p>
          <a:p>
            <a:pPr indent="-342900" lvl="0" marL="342900" rtl="0" algn="l">
              <a:lnSpc>
                <a:spcPct val="100000"/>
              </a:lnSpc>
              <a:spcBef>
                <a:spcPts val="400"/>
              </a:spcBef>
              <a:spcAft>
                <a:spcPts val="0"/>
              </a:spcAft>
              <a:buClr>
                <a:schemeClr val="dk1"/>
              </a:buClr>
              <a:buSzPts val="2400"/>
              <a:buChar char="•"/>
            </a:pPr>
            <a:r>
              <a:rPr lang="en-GB" sz="2400"/>
              <a:t>PFS: 21.0 vs 5.5 months</a:t>
            </a:r>
            <a:endParaRPr sz="2400"/>
          </a:p>
          <a:p>
            <a:pPr indent="-342900" lvl="0" marL="342900" rtl="0" algn="l">
              <a:lnSpc>
                <a:spcPct val="100000"/>
              </a:lnSpc>
              <a:spcBef>
                <a:spcPts val="400"/>
              </a:spcBef>
              <a:spcAft>
                <a:spcPts val="0"/>
              </a:spcAft>
              <a:buClr>
                <a:schemeClr val="dk1"/>
              </a:buClr>
              <a:buSzPts val="2400"/>
              <a:buChar char="•"/>
            </a:pPr>
            <a:r>
              <a:rPr lang="en-GB" sz="2400"/>
              <a:t>HR = 0.27</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2"/>
          <p:cNvSpPr txBox="1"/>
          <p:nvPr>
            <p:ph idx="1" type="body"/>
          </p:nvPr>
        </p:nvSpPr>
        <p:spPr>
          <a:xfrm>
            <a:off x="457200" y="270450"/>
            <a:ext cx="11172000" cy="631680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Clr>
                <a:schemeClr val="dk1"/>
              </a:buClr>
              <a:buSzPts val="1800"/>
              <a:buChar char="•"/>
            </a:pPr>
            <a:r>
              <a:rPr lang="en-GB" sz="1800"/>
              <a:t>BRCA-wildtype</a:t>
            </a:r>
            <a:endParaRPr sz="1800"/>
          </a:p>
          <a:p>
            <a:pPr indent="-254000" lvl="0" marL="342900" rtl="0" algn="l">
              <a:lnSpc>
                <a:spcPct val="100000"/>
              </a:lnSpc>
              <a:spcBef>
                <a:spcPts val="640"/>
              </a:spcBef>
              <a:spcAft>
                <a:spcPts val="0"/>
              </a:spcAft>
              <a:buClr>
                <a:schemeClr val="dk1"/>
              </a:buClr>
              <a:buSzPts val="1800"/>
              <a:buChar char="•"/>
            </a:pPr>
            <a:r>
              <a:rPr lang="en-GB" sz="1800"/>
              <a:t>:PFS: 9.3 vs 3.9 months</a:t>
            </a:r>
            <a:endParaRPr sz="1800"/>
          </a:p>
          <a:p>
            <a:pPr indent="-254000" lvl="0" marL="342900" rtl="0" algn="l">
              <a:lnSpc>
                <a:spcPct val="100000"/>
              </a:lnSpc>
              <a:spcBef>
                <a:spcPts val="640"/>
              </a:spcBef>
              <a:spcAft>
                <a:spcPts val="0"/>
              </a:spcAft>
              <a:buClr>
                <a:schemeClr val="dk1"/>
              </a:buClr>
              <a:buSzPts val="1800"/>
              <a:buChar char="•"/>
            </a:pPr>
            <a:r>
              <a:rPr lang="en-GB" sz="1800"/>
              <a:t>HR = 0.45</a:t>
            </a:r>
            <a:endParaRPr sz="1800"/>
          </a:p>
          <a:p>
            <a:pPr indent="-254000" lvl="0" marL="342900" rtl="0" algn="l">
              <a:lnSpc>
                <a:spcPct val="100000"/>
              </a:lnSpc>
              <a:spcBef>
                <a:spcPts val="640"/>
              </a:spcBef>
              <a:spcAft>
                <a:spcPts val="0"/>
              </a:spcAft>
              <a:buClr>
                <a:schemeClr val="dk1"/>
              </a:buClr>
              <a:buSzPts val="1800"/>
              <a:buChar char="•"/>
            </a:pPr>
            <a:r>
              <a:rPr lang="en-GB" sz="1800"/>
              <a:t>OS (final analysis):BRCA-mutated: 43.8 vs 34.1 months</a:t>
            </a:r>
            <a:endParaRPr sz="1800"/>
          </a:p>
          <a:p>
            <a:pPr indent="-254000" lvl="0" marL="342900" rtl="0" algn="l">
              <a:lnSpc>
                <a:spcPct val="100000"/>
              </a:lnSpc>
              <a:spcBef>
                <a:spcPts val="640"/>
              </a:spcBef>
              <a:spcAft>
                <a:spcPts val="0"/>
              </a:spcAft>
              <a:buClr>
                <a:schemeClr val="dk1"/>
              </a:buClr>
              <a:buSzPts val="1800"/>
              <a:buChar char="•"/>
            </a:pPr>
            <a:r>
              <a:rPr lang="en-GB" sz="1800"/>
              <a:t>No OS benefit in BRCA-wildtype---</a:t>
            </a:r>
            <a:endParaRPr sz="1800"/>
          </a:p>
          <a:p>
            <a:pPr indent="-139700" lvl="0" marL="342900" rtl="0" algn="l">
              <a:lnSpc>
                <a:spcPct val="100000"/>
              </a:lnSpc>
              <a:spcBef>
                <a:spcPts val="640"/>
              </a:spcBef>
              <a:spcAft>
                <a:spcPts val="0"/>
              </a:spcAft>
              <a:buClr>
                <a:schemeClr val="dk1"/>
              </a:buClr>
              <a:buSzPts val="3200"/>
              <a:buNone/>
            </a:pPr>
            <a:r>
              <a:t/>
            </a:r>
            <a:endParaRPr sz="1800"/>
          </a:p>
          <a:p>
            <a:pPr indent="-254000" lvl="0" marL="342900" rtl="0" algn="l">
              <a:lnSpc>
                <a:spcPct val="100000"/>
              </a:lnSpc>
              <a:spcBef>
                <a:spcPts val="640"/>
              </a:spcBef>
              <a:spcAft>
                <a:spcPts val="0"/>
              </a:spcAft>
              <a:buClr>
                <a:schemeClr val="dk1"/>
              </a:buClr>
              <a:buSzPts val="1800"/>
              <a:buChar char="•"/>
            </a:pPr>
            <a:r>
              <a:rPr lang="en-GB" sz="1800"/>
              <a:t>5. ARIEL3 Trial (Rucaparib)All-comer PSROC</a:t>
            </a:r>
            <a:endParaRPr sz="1800"/>
          </a:p>
          <a:p>
            <a:pPr indent="-254000" lvl="0" marL="342900" rtl="0" algn="l">
              <a:lnSpc>
                <a:spcPct val="100000"/>
              </a:lnSpc>
              <a:spcBef>
                <a:spcPts val="640"/>
              </a:spcBef>
              <a:spcAft>
                <a:spcPts val="0"/>
              </a:spcAft>
              <a:buClr>
                <a:schemeClr val="dk1"/>
              </a:buClr>
              <a:buSzPts val="1800"/>
              <a:buChar char="•"/>
            </a:pPr>
            <a:r>
              <a:rPr lang="en-GB" sz="1800"/>
              <a:t>PFS:</a:t>
            </a:r>
            <a:endParaRPr sz="1800"/>
          </a:p>
          <a:p>
            <a:pPr indent="-254000" lvl="0" marL="342900" rtl="0" algn="l">
              <a:lnSpc>
                <a:spcPct val="100000"/>
              </a:lnSpc>
              <a:spcBef>
                <a:spcPts val="640"/>
              </a:spcBef>
              <a:spcAft>
                <a:spcPts val="0"/>
              </a:spcAft>
              <a:buClr>
                <a:schemeClr val="dk1"/>
              </a:buClr>
              <a:buSzPts val="1800"/>
              <a:buChar char="•"/>
            </a:pPr>
            <a:r>
              <a:rPr lang="en-GB" sz="1800"/>
              <a:t>Rucaparib: 10.8 months</a:t>
            </a:r>
            <a:endParaRPr sz="1800"/>
          </a:p>
          <a:p>
            <a:pPr indent="-254000" lvl="0" marL="342900" rtl="0" algn="l">
              <a:lnSpc>
                <a:spcPct val="100000"/>
              </a:lnSpc>
              <a:spcBef>
                <a:spcPts val="640"/>
              </a:spcBef>
              <a:spcAft>
                <a:spcPts val="0"/>
              </a:spcAft>
              <a:buClr>
                <a:schemeClr val="dk1"/>
              </a:buClr>
              <a:buSzPts val="1800"/>
              <a:buChar char="•"/>
            </a:pPr>
            <a:r>
              <a:rPr lang="en-GB" sz="1800"/>
              <a:t>Placebo: 5.4 months</a:t>
            </a:r>
            <a:endParaRPr sz="18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3"/>
          <p:cNvSpPr txBox="1"/>
          <p:nvPr>
            <p:ph idx="1" type="body"/>
          </p:nvPr>
        </p:nvSpPr>
        <p:spPr>
          <a:xfrm>
            <a:off x="124050" y="533050"/>
            <a:ext cx="9020100" cy="63249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Clr>
                <a:schemeClr val="dk1"/>
              </a:buClr>
              <a:buSzPts val="3200"/>
              <a:buChar char="•"/>
            </a:pPr>
            <a:r>
              <a:rPr lang="en-GB"/>
              <a:t>BRCA-mutated:</a:t>
            </a:r>
            <a:endParaRPr/>
          </a:p>
          <a:p>
            <a:pPr indent="-342900" lvl="0" marL="342900" rtl="0" algn="l">
              <a:lnSpc>
                <a:spcPct val="100000"/>
              </a:lnSpc>
              <a:spcBef>
                <a:spcPts val="544"/>
              </a:spcBef>
              <a:spcAft>
                <a:spcPts val="0"/>
              </a:spcAft>
              <a:buClr>
                <a:schemeClr val="dk1"/>
              </a:buClr>
              <a:buSzPts val="3200"/>
              <a:buChar char="•"/>
            </a:pPr>
            <a:r>
              <a:rPr lang="en-GB"/>
              <a:t>PFS: 16.6 vs 5.4 months</a:t>
            </a:r>
            <a:endParaRPr/>
          </a:p>
          <a:p>
            <a:pPr indent="-342900" lvl="0" marL="342900" rtl="0" algn="l">
              <a:lnSpc>
                <a:spcPct val="100000"/>
              </a:lnSpc>
              <a:spcBef>
                <a:spcPts val="544"/>
              </a:spcBef>
              <a:spcAft>
                <a:spcPts val="0"/>
              </a:spcAft>
              <a:buClr>
                <a:schemeClr val="dk1"/>
              </a:buClr>
              <a:buSzPts val="3200"/>
              <a:buChar char="•"/>
            </a:pPr>
            <a:r>
              <a:rPr lang="en-GB"/>
              <a:t>HRD-positive (retrospective):PFS: 13.6 vs 5.4 months</a:t>
            </a:r>
            <a:endParaRPr/>
          </a:p>
          <a:p>
            <a:pPr indent="-342900" lvl="0" marL="342900" rtl="0" algn="l">
              <a:lnSpc>
                <a:spcPct val="100000"/>
              </a:lnSpc>
              <a:spcBef>
                <a:spcPts val="544"/>
              </a:spcBef>
              <a:spcAft>
                <a:spcPts val="0"/>
              </a:spcAft>
              <a:buClr>
                <a:schemeClr val="dk1"/>
              </a:buClr>
              <a:buSzPts val="3200"/>
              <a:buChar char="•"/>
            </a:pPr>
            <a:r>
              <a:rPr lang="en-GB"/>
              <a:t>HRD-negative:PFS: modest benefit (6.7 vs 5.4 months)</a:t>
            </a:r>
            <a:endParaRPr/>
          </a:p>
          <a:p>
            <a:pPr indent="-170180" lvl="0" marL="342900" rtl="0" algn="l">
              <a:lnSpc>
                <a:spcPct val="100000"/>
              </a:lnSpc>
              <a:spcBef>
                <a:spcPts val="544"/>
              </a:spcBef>
              <a:spcAft>
                <a:spcPts val="0"/>
              </a:spcAft>
              <a:buClr>
                <a:schemeClr val="dk1"/>
              </a:buClr>
              <a:buSzPts val="3200"/>
              <a:buNone/>
            </a:pPr>
            <a:r>
              <a:t/>
            </a:r>
            <a:endParaRPr/>
          </a:p>
          <a:p>
            <a:pPr indent="-342900" lvl="0" marL="342900" rtl="0" algn="l">
              <a:lnSpc>
                <a:spcPct val="100000"/>
              </a:lnSpc>
              <a:spcBef>
                <a:spcPts val="544"/>
              </a:spcBef>
              <a:spcAft>
                <a:spcPts val="0"/>
              </a:spcAft>
              <a:buClr>
                <a:schemeClr val="dk1"/>
              </a:buClr>
              <a:buSzPts val="3200"/>
              <a:buChar char="•"/>
            </a:pPr>
            <a:r>
              <a:rPr lang="en-GB"/>
              <a:t>First-Line PARPi Maintenance Trials</a:t>
            </a:r>
            <a:endParaRPr/>
          </a:p>
          <a:p>
            <a:pPr indent="-342900" lvl="0" marL="342900" rtl="0" algn="l">
              <a:lnSpc>
                <a:spcPct val="100000"/>
              </a:lnSpc>
              <a:spcBef>
                <a:spcPts val="544"/>
              </a:spcBef>
              <a:spcAft>
                <a:spcPts val="0"/>
              </a:spcAft>
              <a:buClr>
                <a:schemeClr val="dk1"/>
              </a:buClr>
              <a:buSzPts val="3200"/>
              <a:buChar char="•"/>
            </a:pPr>
            <a:r>
              <a:rPr lang="en-GB"/>
              <a:t>1. SOLO1 Trial (Olaparib – BRCA-mutated)  </a:t>
            </a:r>
            <a:endParaRPr/>
          </a:p>
          <a:p>
            <a:pPr indent="-342900" lvl="0" marL="342900" rtl="0" algn="l">
              <a:lnSpc>
                <a:spcPct val="100000"/>
              </a:lnSpc>
              <a:spcBef>
                <a:spcPts val="544"/>
              </a:spcBef>
              <a:spcAft>
                <a:spcPts val="0"/>
              </a:spcAft>
              <a:buClr>
                <a:schemeClr val="dk1"/>
              </a:buClr>
              <a:buSzPts val="3200"/>
              <a:buChar char="•"/>
            </a:pPr>
            <a:r>
              <a:rPr lang="en-GB"/>
              <a:t>Newly diagnosed advanced HGSC (Stage III/IV)</a:t>
            </a:r>
            <a:endParaRPr/>
          </a:p>
          <a:p>
            <a:pPr indent="-342900" lvl="0" marL="342900" rtl="0" algn="l">
              <a:lnSpc>
                <a:spcPct val="100000"/>
              </a:lnSpc>
              <a:spcBef>
                <a:spcPts val="544"/>
              </a:spcBef>
              <a:spcAft>
                <a:spcPts val="0"/>
              </a:spcAft>
              <a:buClr>
                <a:schemeClr val="dk1"/>
              </a:buClr>
              <a:buSzPts val="3200"/>
              <a:buChar char="•"/>
            </a:pPr>
            <a:r>
              <a:rPr lang="en-GB"/>
              <a:t>3-year PFS  :Olaparib: 60% progression-free</a:t>
            </a:r>
            <a:endParaRPr/>
          </a:p>
          <a:p>
            <a:pPr indent="-342900" lvl="0" marL="342900" rtl="0" algn="l">
              <a:lnSpc>
                <a:spcPct val="100000"/>
              </a:lnSpc>
              <a:spcBef>
                <a:spcPts val="544"/>
              </a:spcBef>
              <a:spcAft>
                <a:spcPts val="0"/>
              </a:spcAft>
              <a:buClr>
                <a:schemeClr val="dk1"/>
              </a:buClr>
              <a:buSzPts val="3200"/>
              <a:buChar char="•"/>
            </a:pPr>
            <a:r>
              <a:rPr lang="en-GB"/>
              <a:t>Placebo: 27%</a:t>
            </a:r>
            <a:endParaRPr/>
          </a:p>
          <a:p>
            <a:pPr indent="-342900" lvl="0" marL="342900" rtl="0" algn="l">
              <a:lnSpc>
                <a:spcPct val="100000"/>
              </a:lnSpc>
              <a:spcBef>
                <a:spcPts val="544"/>
              </a:spcBef>
              <a:spcAft>
                <a:spcPts val="0"/>
              </a:spcAft>
              <a:buClr>
                <a:schemeClr val="dk1"/>
              </a:buClr>
              <a:buSzPts val="3200"/>
              <a:buChar char="•"/>
            </a:pPr>
            <a:r>
              <a:rPr lang="en-GB"/>
              <a:t>HR = 0.30</a:t>
            </a:r>
            <a:endParaRPr/>
          </a:p>
          <a:p>
            <a:pPr indent="-342900" lvl="0" marL="342900" rtl="0" algn="l">
              <a:lnSpc>
                <a:spcPct val="100000"/>
              </a:lnSpc>
              <a:spcBef>
                <a:spcPts val="544"/>
              </a:spcBef>
              <a:spcAft>
                <a:spcPts val="0"/>
              </a:spcAft>
              <a:buClr>
                <a:schemeClr val="dk1"/>
              </a:buClr>
              <a:buSzPts val="3200"/>
              <a:buChar char="•"/>
            </a:pPr>
            <a:r>
              <a:rPr lang="en-GB"/>
              <a:t>5-year update:PFS: 56 vs 13.8 months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4"/>
          <p:cNvSpPr txBox="1"/>
          <p:nvPr>
            <p:ph idx="1" type="body"/>
          </p:nvPr>
        </p:nvSpPr>
        <p:spPr>
          <a:xfrm>
            <a:off x="457200" y="425575"/>
            <a:ext cx="10914000" cy="57006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GB"/>
              <a:t>PAOLA-1 (Olaparib + BevacizumabBRCA-mutated or HRD-positive advanced HGSC</a:t>
            </a:r>
            <a:endParaRPr/>
          </a:p>
          <a:p>
            <a:pPr indent="-342900" lvl="0" marL="342900" rtl="0" algn="l">
              <a:lnSpc>
                <a:spcPct val="100000"/>
              </a:lnSpc>
              <a:spcBef>
                <a:spcPts val="0"/>
              </a:spcBef>
              <a:spcAft>
                <a:spcPts val="0"/>
              </a:spcAft>
              <a:buClr>
                <a:schemeClr val="dk1"/>
              </a:buClr>
              <a:buSzPts val="3200"/>
              <a:buChar char="•"/>
            </a:pPr>
            <a:r>
              <a:rPr lang="en-GB"/>
              <a:t>PFS:</a:t>
            </a:r>
            <a:endParaRPr/>
          </a:p>
          <a:p>
            <a:pPr indent="-342900" lvl="0" marL="342900" rtl="0" algn="l">
              <a:lnSpc>
                <a:spcPct val="100000"/>
              </a:lnSpc>
              <a:spcBef>
                <a:spcPts val="0"/>
              </a:spcBef>
              <a:spcAft>
                <a:spcPts val="0"/>
              </a:spcAft>
              <a:buClr>
                <a:schemeClr val="dk1"/>
              </a:buClr>
              <a:buSzPts val="3200"/>
              <a:buChar char="•"/>
            </a:pPr>
            <a:r>
              <a:rPr lang="en-GB"/>
              <a:t>Olaparib + Bev: 22.1 months</a:t>
            </a:r>
            <a:endParaRPr/>
          </a:p>
          <a:p>
            <a:pPr indent="-342900" lvl="0" marL="342900" rtl="0" algn="l">
              <a:lnSpc>
                <a:spcPct val="100000"/>
              </a:lnSpc>
              <a:spcBef>
                <a:spcPts val="0"/>
              </a:spcBef>
              <a:spcAft>
                <a:spcPts val="0"/>
              </a:spcAft>
              <a:buClr>
                <a:schemeClr val="dk1"/>
              </a:buClr>
              <a:buSzPts val="3200"/>
              <a:buChar char="•"/>
            </a:pPr>
            <a:r>
              <a:rPr lang="en-GB"/>
              <a:t>Placebo + Bev: 16.6 months</a:t>
            </a:r>
            <a:endParaRPr/>
          </a:p>
          <a:p>
            <a:pPr indent="-342900" lvl="0" marL="342900" rtl="0" algn="l">
              <a:lnSpc>
                <a:spcPct val="100000"/>
              </a:lnSpc>
              <a:spcBef>
                <a:spcPts val="0"/>
              </a:spcBef>
              <a:spcAft>
                <a:spcPts val="0"/>
              </a:spcAft>
              <a:buClr>
                <a:schemeClr val="dk1"/>
              </a:buClr>
              <a:buSzPts val="3200"/>
              <a:buChar char="•"/>
            </a:pPr>
            <a:r>
              <a:rPr lang="en-GB"/>
              <a:t>HR = 0.59</a:t>
            </a:r>
            <a:endParaRPr/>
          </a:p>
          <a:p>
            <a:pPr indent="-342900" lvl="0" marL="342900" rtl="0" algn="l">
              <a:lnSpc>
                <a:spcPct val="100000"/>
              </a:lnSpc>
              <a:spcBef>
                <a:spcPts val="0"/>
              </a:spcBef>
              <a:spcAft>
                <a:spcPts val="0"/>
              </a:spcAft>
              <a:buClr>
                <a:schemeClr val="dk1"/>
              </a:buClr>
              <a:buSzPts val="3200"/>
              <a:buChar char="•"/>
            </a:pPr>
            <a:r>
              <a:rPr lang="en-GB"/>
              <a:t>Subgroups:</a:t>
            </a:r>
            <a:endParaRPr/>
          </a:p>
          <a:p>
            <a:pPr indent="-342900" lvl="0" marL="342900" rtl="0" algn="l">
              <a:lnSpc>
                <a:spcPct val="100000"/>
              </a:lnSpc>
              <a:spcBef>
                <a:spcPts val="0"/>
              </a:spcBef>
              <a:spcAft>
                <a:spcPts val="0"/>
              </a:spcAft>
              <a:buClr>
                <a:schemeClr val="dk1"/>
              </a:buClr>
              <a:buSzPts val="3200"/>
              <a:buChar char="•"/>
            </a:pPr>
            <a:r>
              <a:rPr lang="en-GB"/>
              <a:t>BRCA-mutated: 37.2 vs 17.7 months</a:t>
            </a:r>
            <a:endParaRPr/>
          </a:p>
          <a:p>
            <a:pPr indent="-342900" lvl="0" marL="342900" rtl="0" algn="l">
              <a:lnSpc>
                <a:spcPct val="100000"/>
              </a:lnSpc>
              <a:spcBef>
                <a:spcPts val="0"/>
              </a:spcBef>
              <a:spcAft>
                <a:spcPts val="0"/>
              </a:spcAft>
              <a:buClr>
                <a:schemeClr val="dk1"/>
              </a:buClr>
              <a:buSzPts val="3200"/>
              <a:buChar char="•"/>
            </a:pPr>
            <a:r>
              <a:rPr lang="en-GB"/>
              <a:t>HRD-positive: 28.1 vs 16.6 months</a:t>
            </a:r>
            <a:endParaRPr/>
          </a:p>
          <a:p>
            <a:pPr indent="-342900" lvl="0" marL="342900" rtl="0" algn="l">
              <a:lnSpc>
                <a:spcPct val="100000"/>
              </a:lnSpc>
              <a:spcBef>
                <a:spcPts val="0"/>
              </a:spcBef>
              <a:spcAft>
                <a:spcPts val="0"/>
              </a:spcAft>
              <a:buClr>
                <a:schemeClr val="dk1"/>
              </a:buClr>
              <a:buSzPts val="3200"/>
              <a:buChar char="•"/>
            </a:pPr>
            <a:r>
              <a:rPr lang="en-GB"/>
              <a:t>HRD-negative: no benefit observed</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5"/>
          <p:cNvSpPr txBox="1"/>
          <p:nvPr>
            <p:ph idx="1" type="body"/>
          </p:nvPr>
        </p:nvSpPr>
        <p:spPr>
          <a:xfrm>
            <a:off x="457200" y="507900"/>
            <a:ext cx="8686800" cy="56184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Clr>
                <a:schemeClr val="dk1"/>
              </a:buClr>
              <a:buSzPts val="3200"/>
              <a:buChar char="•"/>
            </a:pPr>
            <a:r>
              <a:rPr lang="en-GB"/>
              <a:t>3. PRIMA Trial (Niraparib)</a:t>
            </a:r>
            <a:endParaRPr/>
          </a:p>
          <a:p>
            <a:pPr indent="-342900" lvl="0" marL="342900" rtl="0" algn="l">
              <a:lnSpc>
                <a:spcPct val="100000"/>
              </a:lnSpc>
              <a:spcBef>
                <a:spcPts val="0"/>
              </a:spcBef>
              <a:spcAft>
                <a:spcPts val="0"/>
              </a:spcAft>
              <a:buClr>
                <a:schemeClr val="dk1"/>
              </a:buClr>
              <a:buSzPts val="3200"/>
              <a:buChar char="•"/>
            </a:pPr>
            <a:r>
              <a:rPr lang="en-GB"/>
              <a:t>Advanced HGSC (HRD and overall population)</a:t>
            </a:r>
            <a:endParaRPr/>
          </a:p>
          <a:p>
            <a:pPr indent="-342900" lvl="0" marL="342900" rtl="0" algn="l">
              <a:lnSpc>
                <a:spcPct val="100000"/>
              </a:lnSpc>
              <a:spcBef>
                <a:spcPts val="0"/>
              </a:spcBef>
              <a:spcAft>
                <a:spcPts val="0"/>
              </a:spcAft>
              <a:buClr>
                <a:schemeClr val="dk1"/>
              </a:buClr>
              <a:buSzPts val="3200"/>
              <a:buChar char="•"/>
            </a:pPr>
            <a:r>
              <a:rPr lang="en-GB"/>
              <a:t>HRD-positive:</a:t>
            </a:r>
            <a:endParaRPr/>
          </a:p>
          <a:p>
            <a:pPr indent="-342900" lvl="0" marL="342900" rtl="0" algn="l">
              <a:lnSpc>
                <a:spcPct val="100000"/>
              </a:lnSpc>
              <a:spcBef>
                <a:spcPts val="0"/>
              </a:spcBef>
              <a:spcAft>
                <a:spcPts val="0"/>
              </a:spcAft>
              <a:buClr>
                <a:schemeClr val="dk1"/>
              </a:buClr>
              <a:buSzPts val="3200"/>
              <a:buChar char="•"/>
            </a:pPr>
            <a:r>
              <a:rPr lang="en-GB"/>
              <a:t>PFS: 21.9 vs 10.4 months</a:t>
            </a:r>
            <a:endParaRPr/>
          </a:p>
          <a:p>
            <a:pPr indent="-342900" lvl="0" marL="342900" rtl="0" algn="l">
              <a:lnSpc>
                <a:spcPct val="100000"/>
              </a:lnSpc>
              <a:spcBef>
                <a:spcPts val="0"/>
              </a:spcBef>
              <a:spcAft>
                <a:spcPts val="0"/>
              </a:spcAft>
              <a:buClr>
                <a:schemeClr val="dk1"/>
              </a:buClr>
              <a:buSzPts val="3200"/>
              <a:buChar char="•"/>
            </a:pPr>
            <a:r>
              <a:rPr lang="en-GB"/>
              <a:t>Overall population: PFS : 13.8 vs 8.2 months</a:t>
            </a:r>
            <a:endParaRPr/>
          </a:p>
          <a:p>
            <a:pPr indent="-342900" lvl="0" marL="342900" rtl="0" algn="l">
              <a:lnSpc>
                <a:spcPct val="100000"/>
              </a:lnSpc>
              <a:spcBef>
                <a:spcPts val="0"/>
              </a:spcBef>
              <a:spcAft>
                <a:spcPts val="0"/>
              </a:spcAft>
              <a:buClr>
                <a:schemeClr val="dk1"/>
              </a:buClr>
              <a:buSzPts val="3200"/>
              <a:buChar char="•"/>
            </a:pPr>
            <a:r>
              <a:rPr lang="en-GB"/>
              <a:t>No OS difference at 24 months (data still maturing)</a:t>
            </a:r>
            <a:endParaRPr/>
          </a:p>
          <a:p>
            <a:pPr indent="-342900" lvl="0" marL="342900" rtl="0" algn="l">
              <a:lnSpc>
                <a:spcPct val="100000"/>
              </a:lnSpc>
              <a:spcBef>
                <a:spcPts val="0"/>
              </a:spcBef>
              <a:spcAft>
                <a:spcPts val="0"/>
              </a:spcAft>
              <a:buClr>
                <a:schemeClr val="dk1"/>
              </a:buClr>
              <a:buSzPts val="3200"/>
              <a:buChar char="•"/>
            </a:pPr>
            <a:r>
              <a:t/>
            </a:r>
            <a:endParaRPr/>
          </a:p>
          <a:p>
            <a:pPr indent="-342900" lvl="0" marL="342900" rtl="0" algn="l">
              <a:lnSpc>
                <a:spcPct val="100000"/>
              </a:lnSpc>
              <a:spcBef>
                <a:spcPts val="0"/>
              </a:spcBef>
              <a:spcAft>
                <a:spcPts val="0"/>
              </a:spcAft>
              <a:buClr>
                <a:schemeClr val="dk1"/>
              </a:buClr>
              <a:buSzPts val="3200"/>
              <a:buChar char="•"/>
            </a:pPr>
            <a:r>
              <a:rPr lang="en-GB"/>
              <a:t>4. VELIA Trial (Veliparib)</a:t>
            </a:r>
            <a:endParaRPr/>
          </a:p>
          <a:p>
            <a:pPr indent="-342900" lvl="0" marL="342900" rtl="0" algn="l">
              <a:lnSpc>
                <a:spcPct val="100000"/>
              </a:lnSpc>
              <a:spcBef>
                <a:spcPts val="0"/>
              </a:spcBef>
              <a:spcAft>
                <a:spcPts val="0"/>
              </a:spcAft>
              <a:buClr>
                <a:schemeClr val="dk1"/>
              </a:buClr>
              <a:buSzPts val="3200"/>
              <a:buChar char="•"/>
            </a:pPr>
            <a:r>
              <a:rPr lang="en-GB"/>
              <a:t>Veliparib + chemotherapy + maintenance</a:t>
            </a:r>
            <a:endParaRPr/>
          </a:p>
          <a:p>
            <a:pPr indent="-342900" lvl="0" marL="342900" rtl="0" algn="l">
              <a:lnSpc>
                <a:spcPct val="100000"/>
              </a:lnSpc>
              <a:spcBef>
                <a:spcPts val="0"/>
              </a:spcBef>
              <a:spcAft>
                <a:spcPts val="0"/>
              </a:spcAft>
              <a:buClr>
                <a:schemeClr val="dk1"/>
              </a:buClr>
              <a:buSzPts val="3200"/>
              <a:buChar char="•"/>
            </a:pPr>
            <a:r>
              <a:rPr lang="en-GB"/>
              <a:t>BRCA-mutated: PFS 34.7 vs 22 months</a:t>
            </a:r>
            <a:endParaRPr/>
          </a:p>
          <a:p>
            <a:pPr indent="-342900" lvl="0" marL="342900" rtl="0" algn="l">
              <a:lnSpc>
                <a:spcPct val="100000"/>
              </a:lnSpc>
              <a:spcBef>
                <a:spcPts val="0"/>
              </a:spcBef>
              <a:spcAft>
                <a:spcPts val="0"/>
              </a:spcAft>
              <a:buClr>
                <a:schemeClr val="dk1"/>
              </a:buClr>
              <a:buSzPts val="3200"/>
              <a:buChar char="•"/>
            </a:pPr>
            <a:r>
              <a:rPr lang="en-GB"/>
              <a:t>HRD-positive: PFS 31.9 vs 20.5 months</a:t>
            </a:r>
            <a:endParaRPr/>
          </a:p>
          <a:p>
            <a:pPr indent="-342900" lvl="0" marL="342900" rtl="0" algn="l">
              <a:lnSpc>
                <a:spcPct val="100000"/>
              </a:lnSpc>
              <a:spcBef>
                <a:spcPts val="0"/>
              </a:spcBef>
              <a:spcAft>
                <a:spcPts val="0"/>
              </a:spcAft>
              <a:buClr>
                <a:schemeClr val="dk1"/>
              </a:buClr>
              <a:buSzPts val="3200"/>
              <a:buChar char="•"/>
            </a:pPr>
            <a:r>
              <a:rPr lang="en-GB"/>
              <a:t>Not yet approved by NICE/FDA/EMA</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6"/>
          <p:cNvSpPr txBox="1"/>
          <p:nvPr>
            <p:ph idx="1" type="body"/>
          </p:nvPr>
        </p:nvSpPr>
        <p:spPr>
          <a:xfrm>
            <a:off x="457200" y="491875"/>
            <a:ext cx="8686800" cy="56343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GB"/>
              <a:t>NICE Approvals (UK Guidelines)</a:t>
            </a:r>
            <a:endParaRPr/>
          </a:p>
          <a:p>
            <a:pPr indent="-342900" lvl="0" marL="342900" rtl="0" algn="l">
              <a:lnSpc>
                <a:spcPct val="100000"/>
              </a:lnSpc>
              <a:spcBef>
                <a:spcPts val="0"/>
              </a:spcBef>
              <a:spcAft>
                <a:spcPts val="0"/>
              </a:spcAft>
              <a:buClr>
                <a:schemeClr val="dk1"/>
              </a:buClr>
              <a:buSzPts val="3200"/>
              <a:buChar char="•"/>
            </a:pPr>
            <a:r>
              <a:rPr lang="en-GB"/>
              <a:t>National Institute for Health and Care Excellence (NICE) Approvals for PARP Inhibitors Olaparib</a:t>
            </a:r>
            <a:endParaRPr/>
          </a:p>
          <a:p>
            <a:pPr indent="-342900" lvl="0" marL="342900" rtl="0" algn="l">
              <a:lnSpc>
                <a:spcPct val="100000"/>
              </a:lnSpc>
              <a:spcBef>
                <a:spcPts val="0"/>
              </a:spcBef>
              <a:spcAft>
                <a:spcPts val="0"/>
              </a:spcAft>
              <a:buClr>
                <a:schemeClr val="dk1"/>
              </a:buClr>
              <a:buSzPts val="3200"/>
              <a:buChar char="•"/>
            </a:pPr>
            <a:r>
              <a:rPr lang="en-GB"/>
              <a:t>Full approval for:</a:t>
            </a:r>
            <a:endParaRPr/>
          </a:p>
          <a:p>
            <a:pPr indent="-342900" lvl="0" marL="342900" rtl="0" algn="l">
              <a:lnSpc>
                <a:spcPct val="100000"/>
              </a:lnSpc>
              <a:spcBef>
                <a:spcPts val="0"/>
              </a:spcBef>
              <a:spcAft>
                <a:spcPts val="0"/>
              </a:spcAft>
              <a:buClr>
                <a:schemeClr val="dk1"/>
              </a:buClr>
              <a:buSzPts val="3200"/>
              <a:buChar char="•"/>
            </a:pPr>
            <a:r>
              <a:rPr lang="en-GB"/>
              <a:t>Platinum-sensitive relapsed high-grade epithelial ovarian cancer with BRCA1/2 mutation , After at least three courses of platinum-based chemotherapy</a:t>
            </a:r>
            <a:endParaRPr/>
          </a:p>
          <a:p>
            <a:pPr indent="-342900" lvl="0" marL="342900" rtl="0" algn="l">
              <a:lnSpc>
                <a:spcPct val="100000"/>
              </a:lnSpc>
              <a:spcBef>
                <a:spcPts val="0"/>
              </a:spcBef>
              <a:spcAft>
                <a:spcPts val="0"/>
              </a:spcAft>
              <a:buClr>
                <a:schemeClr val="dk1"/>
              </a:buClr>
              <a:buSzPts val="3200"/>
              <a:buChar char="•"/>
            </a:pPr>
            <a:r>
              <a:rPr lang="en-GB"/>
              <a:t>CDF (Cancer Drugs Fund) approval for:</a:t>
            </a:r>
            <a:endParaRPr/>
          </a:p>
          <a:p>
            <a:pPr indent="-342900" lvl="0" marL="342900" rtl="0" algn="l">
              <a:lnSpc>
                <a:spcPct val="100000"/>
              </a:lnSpc>
              <a:spcBef>
                <a:spcPts val="0"/>
              </a:spcBef>
              <a:spcAft>
                <a:spcPts val="0"/>
              </a:spcAft>
              <a:buClr>
                <a:schemeClr val="dk1"/>
              </a:buClr>
              <a:buSzPts val="3200"/>
              <a:buChar char="•"/>
            </a:pPr>
            <a:r>
              <a:rPr lang="en-GB"/>
              <a:t>After two courses of platinum-based chemotherapy</a:t>
            </a:r>
            <a:endParaRPr/>
          </a:p>
          <a:p>
            <a:pPr indent="-342900" lvl="0" marL="342900" rtl="0" algn="l">
              <a:lnSpc>
                <a:spcPct val="100000"/>
              </a:lnSpc>
              <a:spcBef>
                <a:spcPts val="0"/>
              </a:spcBef>
              <a:spcAft>
                <a:spcPts val="0"/>
              </a:spcAft>
              <a:buClr>
                <a:schemeClr val="dk1"/>
              </a:buClr>
              <a:buSzPts val="3200"/>
              <a:buChar char="•"/>
            </a:pPr>
            <a:r>
              <a:rPr lang="en-GB"/>
              <a:t>First-line maintenance in BRCA1/2-mutated advanced ovarian cancer (FIGO III/IV)</a:t>
            </a:r>
            <a:endParaRPr/>
          </a:p>
          <a:p>
            <a:pPr indent="-342900" lvl="0" marL="342900" rtl="0" algn="l">
              <a:lnSpc>
                <a:spcPct val="100000"/>
              </a:lnSpc>
              <a:spcBef>
                <a:spcPts val="0"/>
              </a:spcBef>
              <a:spcAft>
                <a:spcPts val="0"/>
              </a:spcAft>
              <a:buClr>
                <a:schemeClr val="dk1"/>
              </a:buClr>
              <a:buSzPts val="3200"/>
              <a:buChar char="•"/>
            </a:pPr>
            <a:r>
              <a:rPr lang="en-GB"/>
              <a:t>In combination with bevacizumab for HRD-positive patients after first-line chemo</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7"/>
          <p:cNvSpPr txBox="1"/>
          <p:nvPr>
            <p:ph idx="1" type="body"/>
          </p:nvPr>
        </p:nvSpPr>
        <p:spPr>
          <a:xfrm>
            <a:off x="457200" y="317500"/>
            <a:ext cx="8686800" cy="58089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GB"/>
              <a:t>Full approval for:</a:t>
            </a:r>
            <a:endParaRPr/>
          </a:p>
          <a:p>
            <a:pPr indent="-342900" lvl="0" marL="342900" rtl="0" algn="l">
              <a:lnSpc>
                <a:spcPct val="100000"/>
              </a:lnSpc>
              <a:spcBef>
                <a:spcPts val="0"/>
              </a:spcBef>
              <a:spcAft>
                <a:spcPts val="0"/>
              </a:spcAft>
              <a:buClr>
                <a:schemeClr val="dk1"/>
              </a:buClr>
              <a:buSzPts val="3200"/>
              <a:buChar char="•"/>
            </a:pPr>
            <a:r>
              <a:rPr lang="en-GB"/>
              <a:t>Platinum-sensitive relapsed HGSC, regardless of BRCA1/2 status</a:t>
            </a:r>
            <a:endParaRPr/>
          </a:p>
          <a:p>
            <a:pPr indent="-342900" lvl="0" marL="342900" rtl="0" algn="l">
              <a:lnSpc>
                <a:spcPct val="100000"/>
              </a:lnSpc>
              <a:spcBef>
                <a:spcPts val="0"/>
              </a:spcBef>
              <a:spcAft>
                <a:spcPts val="0"/>
              </a:spcAft>
              <a:buClr>
                <a:schemeClr val="dk1"/>
              </a:buClr>
              <a:buSzPts val="3200"/>
              <a:buChar char="•"/>
            </a:pPr>
            <a:r>
              <a:rPr lang="en-GB"/>
              <a:t>CDF approval for:</a:t>
            </a:r>
            <a:endParaRPr/>
          </a:p>
          <a:p>
            <a:pPr indent="-342900" lvl="0" marL="342900" rtl="0" algn="l">
              <a:lnSpc>
                <a:spcPct val="100000"/>
              </a:lnSpc>
              <a:spcBef>
                <a:spcPts val="0"/>
              </a:spcBef>
              <a:spcAft>
                <a:spcPts val="0"/>
              </a:spcAft>
              <a:buClr>
                <a:schemeClr val="dk1"/>
              </a:buClr>
              <a:buSzPts val="3200"/>
              <a:buChar char="•"/>
            </a:pPr>
            <a:r>
              <a:rPr lang="en-GB"/>
              <a:t>First-line maintenance in advanced HGSC (FIGO III/IV) after response to platinum-based chemotherapy—</a:t>
            </a:r>
            <a:endParaRPr/>
          </a:p>
          <a:p>
            <a:pPr indent="-342900" lvl="0" marL="342900" rtl="0" algn="l">
              <a:lnSpc>
                <a:spcPct val="100000"/>
              </a:lnSpc>
              <a:spcBef>
                <a:spcPts val="0"/>
              </a:spcBef>
              <a:spcAft>
                <a:spcPts val="0"/>
              </a:spcAft>
              <a:buClr>
                <a:schemeClr val="dk1"/>
              </a:buClr>
              <a:buSzPts val="3200"/>
              <a:buChar char="•"/>
            </a:pPr>
            <a:r>
              <a:rPr lang="en-GB"/>
              <a:t>Rucaparib</a:t>
            </a:r>
            <a:endParaRPr/>
          </a:p>
          <a:p>
            <a:pPr indent="-342900" lvl="0" marL="342900" rtl="0" algn="l">
              <a:lnSpc>
                <a:spcPct val="100000"/>
              </a:lnSpc>
              <a:spcBef>
                <a:spcPts val="0"/>
              </a:spcBef>
              <a:spcAft>
                <a:spcPts val="0"/>
              </a:spcAft>
              <a:buClr>
                <a:schemeClr val="dk1"/>
              </a:buClr>
              <a:buSzPts val="3200"/>
              <a:buChar char="•"/>
            </a:pPr>
            <a:r>
              <a:rPr lang="en-GB"/>
              <a:t>Maintenance treatment of relapsed platinum-sensitive high-grade ovarian cancer after response to platinum-based chemotherapy</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8"/>
          <p:cNvSpPr txBox="1"/>
          <p:nvPr>
            <p:ph idx="1" type="body"/>
          </p:nvPr>
        </p:nvSpPr>
        <p:spPr>
          <a:xfrm>
            <a:off x="457200" y="470000"/>
            <a:ext cx="8686800" cy="56562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GB"/>
              <a:t>Long-Term Impact (Cochrane Review)</a:t>
            </a:r>
            <a:endParaRPr/>
          </a:p>
          <a:p>
            <a:pPr indent="-342900" lvl="0" marL="342900" rtl="0" algn="l">
              <a:lnSpc>
                <a:spcPct val="100000"/>
              </a:lnSpc>
              <a:spcBef>
                <a:spcPts val="0"/>
              </a:spcBef>
              <a:spcAft>
                <a:spcPts val="0"/>
              </a:spcAft>
              <a:buClr>
                <a:schemeClr val="dk1"/>
              </a:buClr>
              <a:buSzPts val="3200"/>
              <a:buChar char="•"/>
            </a:pPr>
            <a:r>
              <a:rPr lang="en-GB"/>
              <a:t>2022 Cochrane Meta-Analysis: 15 Trials Included</a:t>
            </a:r>
            <a:endParaRPr/>
          </a:p>
          <a:p>
            <a:pPr indent="-342900" lvl="0" marL="342900" rtl="0" algn="l">
              <a:lnSpc>
                <a:spcPct val="100000"/>
              </a:lnSpc>
              <a:spcBef>
                <a:spcPts val="0"/>
              </a:spcBef>
              <a:spcAft>
                <a:spcPts val="0"/>
              </a:spcAft>
              <a:buClr>
                <a:schemeClr val="dk1"/>
              </a:buClr>
              <a:buSzPts val="3200"/>
              <a:buChar char="•"/>
            </a:pPr>
            <a:r>
              <a:rPr lang="en-GB"/>
              <a:t>Progression-Free Survival (PFS) Improvements:Newly diagnosed epithelial ovarian cancer (EOC): </a:t>
            </a:r>
            <a:endParaRPr/>
          </a:p>
          <a:p>
            <a:pPr indent="-342900" lvl="0" marL="342900" rtl="0" algn="l">
              <a:lnSpc>
                <a:spcPct val="100000"/>
              </a:lnSpc>
              <a:spcBef>
                <a:spcPts val="0"/>
              </a:spcBef>
              <a:spcAft>
                <a:spcPts val="0"/>
              </a:spcAft>
              <a:buClr>
                <a:schemeClr val="dk1"/>
              </a:buClr>
              <a:buSzPts val="3200"/>
              <a:buChar char="•"/>
            </a:pPr>
            <a:r>
              <a:rPr lang="en-GB"/>
              <a:t>PARPi + chemo + maintenance &gt; chemo alone</a:t>
            </a:r>
            <a:endParaRPr/>
          </a:p>
          <a:p>
            <a:pPr indent="-342900" lvl="0" marL="342900" rtl="0" algn="l">
              <a:lnSpc>
                <a:spcPct val="100000"/>
              </a:lnSpc>
              <a:spcBef>
                <a:spcPts val="0"/>
              </a:spcBef>
              <a:spcAft>
                <a:spcPts val="0"/>
              </a:spcAft>
              <a:buClr>
                <a:schemeClr val="dk1"/>
              </a:buClr>
              <a:buSzPts val="3200"/>
              <a:buChar char="•"/>
            </a:pPr>
            <a:r>
              <a:rPr lang="en-GB"/>
              <a:t>PARPi maintenance alone &gt; placebo</a:t>
            </a:r>
            <a:endParaRPr/>
          </a:p>
          <a:p>
            <a:pPr indent="-342900" lvl="0" marL="342900" rtl="0" algn="l">
              <a:lnSpc>
                <a:spcPct val="100000"/>
              </a:lnSpc>
              <a:spcBef>
                <a:spcPts val="0"/>
              </a:spcBef>
              <a:spcAft>
                <a:spcPts val="0"/>
              </a:spcAft>
              <a:buClr>
                <a:schemeClr val="dk1"/>
              </a:buClr>
              <a:buSzPts val="3200"/>
              <a:buChar char="•"/>
            </a:pPr>
            <a:r>
              <a:rPr lang="en-GB"/>
              <a:t>Relapsed platinum-sensitive EOC:</a:t>
            </a:r>
            <a:endParaRPr/>
          </a:p>
          <a:p>
            <a:pPr indent="-342900" lvl="0" marL="342900" rtl="0" algn="l">
              <a:lnSpc>
                <a:spcPct val="100000"/>
              </a:lnSpc>
              <a:spcBef>
                <a:spcPts val="0"/>
              </a:spcBef>
              <a:spcAft>
                <a:spcPts val="0"/>
              </a:spcAft>
              <a:buClr>
                <a:schemeClr val="dk1"/>
              </a:buClr>
              <a:buSzPts val="3200"/>
              <a:buChar char="•"/>
            </a:pPr>
            <a:r>
              <a:rPr lang="en-GB"/>
              <a:t>PARPi maintenance &gt; placebo</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9"/>
          <p:cNvSpPr txBox="1"/>
          <p:nvPr>
            <p:ph idx="1" type="body"/>
          </p:nvPr>
        </p:nvSpPr>
        <p:spPr>
          <a:xfrm>
            <a:off x="457200" y="489050"/>
            <a:ext cx="8229600" cy="56373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GB"/>
              <a:t>Little to No PFS Benefit:</a:t>
            </a:r>
            <a:endParaRPr/>
          </a:p>
          <a:p>
            <a:pPr indent="-342900" lvl="0" marL="342900" rtl="0" algn="l">
              <a:lnSpc>
                <a:spcPct val="100000"/>
              </a:lnSpc>
              <a:spcBef>
                <a:spcPts val="0"/>
              </a:spcBef>
              <a:spcAft>
                <a:spcPts val="0"/>
              </a:spcAft>
              <a:buClr>
                <a:schemeClr val="dk1"/>
              </a:buClr>
              <a:buSzPts val="3200"/>
              <a:buChar char="•"/>
            </a:pPr>
            <a:r>
              <a:rPr lang="en-GB"/>
              <a:t>When PARPi were combined with chemo only</a:t>
            </a:r>
            <a:endParaRPr/>
          </a:p>
          <a:p>
            <a:pPr indent="-342900" lvl="0" marL="342900" rtl="0" algn="l">
              <a:lnSpc>
                <a:spcPct val="100000"/>
              </a:lnSpc>
              <a:spcBef>
                <a:spcPts val="0"/>
              </a:spcBef>
              <a:spcAft>
                <a:spcPts val="0"/>
              </a:spcAft>
              <a:buClr>
                <a:schemeClr val="dk1"/>
              </a:buClr>
              <a:buSzPts val="3200"/>
              <a:buChar char="•"/>
            </a:pPr>
            <a:r>
              <a:rPr lang="en-GB"/>
              <a:t>When PARPi were used as monotherapy vs chemo in relapse</a:t>
            </a:r>
            <a:endParaRPr/>
          </a:p>
          <a:p>
            <a:pPr indent="-342900" lvl="0" marL="342900" rtl="0" algn="l">
              <a:lnSpc>
                <a:spcPct val="100000"/>
              </a:lnSpc>
              <a:spcBef>
                <a:spcPts val="0"/>
              </a:spcBef>
              <a:spcAft>
                <a:spcPts val="0"/>
              </a:spcAft>
              <a:buClr>
                <a:schemeClr val="dk1"/>
              </a:buClr>
              <a:buSzPts val="3200"/>
              <a:buChar char="•"/>
            </a:pPr>
            <a:r>
              <a:rPr lang="en-GB"/>
              <a:t>No data for platinum-resistant EOC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nvSpPr>
        <p:spPr>
          <a:xfrm>
            <a:off x="457200" y="274638"/>
            <a:ext cx="82296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Conventional Therapy</a:t>
            </a:r>
            <a:endParaRPr b="0" i="0" sz="1400" u="none" cap="none" strike="noStrike">
              <a:solidFill>
                <a:srgbClr val="000000"/>
              </a:solidFill>
              <a:latin typeface="Arial"/>
              <a:ea typeface="Arial"/>
              <a:cs typeface="Arial"/>
              <a:sym typeface="Arial"/>
            </a:endParaRPr>
          </a:p>
        </p:txBody>
      </p:sp>
      <p:sp>
        <p:nvSpPr>
          <p:cNvPr id="118" name="Google Shape;118;p5"/>
          <p:cNvSpPr txBox="1"/>
          <p:nvPr/>
        </p:nvSpPr>
        <p:spPr>
          <a:xfrm>
            <a:off x="457200" y="1600200"/>
            <a:ext cx="8229600" cy="118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Surgery to remove all visible tumor (debulking).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Followed by platinum-based chemotherapy.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Despite initial response, 70% of patients relapse.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0"/>
          <p:cNvSpPr txBox="1"/>
          <p:nvPr>
            <p:ph idx="1" type="body"/>
          </p:nvPr>
        </p:nvSpPr>
        <p:spPr>
          <a:xfrm>
            <a:off x="0" y="268975"/>
            <a:ext cx="9144000" cy="58575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GB"/>
              <a:t>Quality of Life (QoL) Considerations</a:t>
            </a:r>
            <a:endParaRPr/>
          </a:p>
          <a:p>
            <a:pPr indent="-342900" lvl="0" marL="342900" rtl="0" algn="l">
              <a:lnSpc>
                <a:spcPct val="100000"/>
              </a:lnSpc>
              <a:spcBef>
                <a:spcPts val="0"/>
              </a:spcBef>
              <a:spcAft>
                <a:spcPts val="0"/>
              </a:spcAft>
              <a:buClr>
                <a:schemeClr val="dk1"/>
              </a:buClr>
              <a:buSzPts val="3200"/>
              <a:buChar char="•"/>
            </a:pPr>
            <a:r>
              <a:rPr lang="en-GB"/>
              <a:t>PFS alone may not reflect real patient benefit</a:t>
            </a:r>
            <a:endParaRPr/>
          </a:p>
          <a:p>
            <a:pPr indent="-342900" lvl="0" marL="342900" rtl="0" algn="l">
              <a:lnSpc>
                <a:spcPct val="100000"/>
              </a:lnSpc>
              <a:spcBef>
                <a:spcPts val="0"/>
              </a:spcBef>
              <a:spcAft>
                <a:spcPts val="0"/>
              </a:spcAft>
              <a:buClr>
                <a:schemeClr val="dk1"/>
              </a:buClr>
              <a:buSzPts val="3200"/>
              <a:buChar char="•"/>
            </a:pPr>
            <a:r>
              <a:rPr lang="en-GB"/>
              <a:t>Recommend using:Quality-Adjusted PFS (QA-PFS)</a:t>
            </a:r>
            <a:endParaRPr/>
          </a:p>
          <a:p>
            <a:pPr indent="-342900" lvl="0" marL="342900" rtl="0" algn="l">
              <a:lnSpc>
                <a:spcPct val="100000"/>
              </a:lnSpc>
              <a:spcBef>
                <a:spcPts val="0"/>
              </a:spcBef>
              <a:spcAft>
                <a:spcPts val="0"/>
              </a:spcAft>
              <a:buClr>
                <a:schemeClr val="dk1"/>
              </a:buClr>
              <a:buSzPts val="3200"/>
              <a:buChar char="•"/>
            </a:pPr>
            <a:r>
              <a:rPr lang="en-GB"/>
              <a:t>Q-TWIST (Quality-adjusted Time Without Symptoms or Toxicity)</a:t>
            </a:r>
            <a:endParaRPr/>
          </a:p>
          <a:p>
            <a:pPr indent="-342900" lvl="0" marL="342900" rtl="0" algn="l">
              <a:lnSpc>
                <a:spcPct val="100000"/>
              </a:lnSpc>
              <a:spcBef>
                <a:spcPts val="0"/>
              </a:spcBef>
              <a:spcAft>
                <a:spcPts val="0"/>
              </a:spcAft>
              <a:buSzPts val="1800"/>
              <a:buChar char="•"/>
            </a:pPr>
            <a:r>
              <a:rPr lang="en-GB"/>
              <a:t>Adverse Effects</a:t>
            </a:r>
            <a:endParaRPr/>
          </a:p>
          <a:p>
            <a:pPr indent="-342900" lvl="0" marL="342900" rtl="0" algn="l">
              <a:lnSpc>
                <a:spcPct val="100000"/>
              </a:lnSpc>
              <a:spcBef>
                <a:spcPts val="0"/>
              </a:spcBef>
              <a:spcAft>
                <a:spcPts val="0"/>
              </a:spcAft>
              <a:buSzPts val="1800"/>
              <a:buChar char="•"/>
            </a:pPr>
            <a:r>
              <a:rPr lang="en-GB"/>
              <a:t>PARPi associated with higher risk of:</a:t>
            </a:r>
            <a:endParaRPr/>
          </a:p>
          <a:p>
            <a:pPr indent="-342900" lvl="0" marL="342900" rtl="0" algn="l">
              <a:lnSpc>
                <a:spcPct val="100000"/>
              </a:lnSpc>
              <a:spcBef>
                <a:spcPts val="0"/>
              </a:spcBef>
              <a:spcAft>
                <a:spcPts val="0"/>
              </a:spcAft>
              <a:buSzPts val="1800"/>
              <a:buChar char="•"/>
            </a:pPr>
            <a:r>
              <a:rPr lang="en-GB"/>
              <a:t>Serious side effects: RR = 2.62</a:t>
            </a:r>
            <a:endParaRPr/>
          </a:p>
          <a:p>
            <a:pPr indent="-342900" lvl="0" marL="342900" rtl="0" algn="l">
              <a:lnSpc>
                <a:spcPct val="100000"/>
              </a:lnSpc>
              <a:spcBef>
                <a:spcPts val="0"/>
              </a:spcBef>
              <a:spcAft>
                <a:spcPts val="0"/>
              </a:spcAft>
              <a:buSzPts val="1800"/>
              <a:buChar char="•"/>
            </a:pPr>
            <a:r>
              <a:rPr lang="en-GB"/>
              <a:t>Myelodysplastic syndrome (MDS) and Acute Myeloid Leukemia (AML): OR = 2.63</a:t>
            </a:r>
            <a:endParaRPr/>
          </a:p>
          <a:p>
            <a:pPr indent="-254000" lvl="0" marL="342900" rtl="0" algn="l">
              <a:lnSpc>
                <a:spcPct val="100000"/>
              </a:lnSpc>
              <a:spcBef>
                <a:spcPts val="0"/>
              </a:spcBef>
              <a:spcAft>
                <a:spcPts val="0"/>
              </a:spcAft>
              <a:buSzPts val="1800"/>
              <a:buChar char="•"/>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1"/>
          <p:cNvSpPr txBox="1"/>
          <p:nvPr>
            <p:ph idx="1" type="body"/>
          </p:nvPr>
        </p:nvSpPr>
        <p:spPr>
          <a:xfrm>
            <a:off x="-100" y="480050"/>
            <a:ext cx="9144000" cy="57597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GB"/>
              <a:t>Resistance to PARPi and Future Therapies</a:t>
            </a:r>
            <a:endParaRPr/>
          </a:p>
          <a:p>
            <a:pPr indent="-342900" lvl="0" marL="342900" rtl="0" algn="l">
              <a:lnSpc>
                <a:spcPct val="100000"/>
              </a:lnSpc>
              <a:spcBef>
                <a:spcPts val="0"/>
              </a:spcBef>
              <a:spcAft>
                <a:spcPts val="0"/>
              </a:spcAft>
              <a:buClr>
                <a:schemeClr val="dk1"/>
              </a:buClr>
              <a:buSzPts val="3200"/>
              <a:buChar char="•"/>
            </a:pPr>
            <a:r>
              <a:rPr lang="en-GB"/>
              <a:t>Mechanisms of Resistance</a:t>
            </a:r>
            <a:endParaRPr/>
          </a:p>
          <a:p>
            <a:pPr indent="-342900" lvl="0" marL="342900" rtl="0" algn="l">
              <a:lnSpc>
                <a:spcPct val="100000"/>
              </a:lnSpc>
              <a:spcBef>
                <a:spcPts val="0"/>
              </a:spcBef>
              <a:spcAft>
                <a:spcPts val="0"/>
              </a:spcAft>
              <a:buClr>
                <a:schemeClr val="dk1"/>
              </a:buClr>
              <a:buSzPts val="3200"/>
              <a:buChar char="•"/>
            </a:pPr>
            <a:r>
              <a:rPr lang="en-GB"/>
              <a:t>Secondary mutations in HRR genes (restoring function)</a:t>
            </a:r>
            <a:endParaRPr/>
          </a:p>
          <a:p>
            <a:pPr indent="-342900" lvl="0" marL="342900" rtl="0" algn="l">
              <a:lnSpc>
                <a:spcPct val="100000"/>
              </a:lnSpc>
              <a:spcBef>
                <a:spcPts val="0"/>
              </a:spcBef>
              <a:spcAft>
                <a:spcPts val="0"/>
              </a:spcAft>
              <a:buClr>
                <a:schemeClr val="dk1"/>
              </a:buClr>
              <a:buSzPts val="3200"/>
              <a:buChar char="•"/>
            </a:pPr>
            <a:r>
              <a:rPr lang="en-GB"/>
              <a:t>Drug efflux pumps reducing intracellular drug levels</a:t>
            </a:r>
            <a:endParaRPr/>
          </a:p>
          <a:p>
            <a:pPr indent="-342900" lvl="0" marL="342900" rtl="0" algn="l">
              <a:lnSpc>
                <a:spcPct val="100000"/>
              </a:lnSpc>
              <a:spcBef>
                <a:spcPts val="0"/>
              </a:spcBef>
              <a:spcAft>
                <a:spcPts val="0"/>
              </a:spcAft>
              <a:buClr>
                <a:schemeClr val="dk1"/>
              </a:buClr>
              <a:buSzPts val="3200"/>
              <a:buChar char="•"/>
            </a:pPr>
            <a:r>
              <a:rPr lang="en-GB"/>
              <a:t>Loss of PARP trapping capability</a:t>
            </a:r>
            <a:endParaRPr/>
          </a:p>
          <a:p>
            <a:pPr indent="-254000" lvl="0" marL="342900" rtl="0" algn="l">
              <a:lnSpc>
                <a:spcPct val="100000"/>
              </a:lnSpc>
              <a:spcBef>
                <a:spcPts val="0"/>
              </a:spcBef>
              <a:spcAft>
                <a:spcPts val="0"/>
              </a:spcAft>
              <a:buSzPts val="1800"/>
              <a:buChar char="•"/>
            </a:pPr>
            <a:r>
              <a:t/>
            </a:r>
            <a:endParaRPr/>
          </a:p>
          <a:p>
            <a:pPr indent="-342900" lvl="0" marL="342900" rtl="0" algn="l">
              <a:lnSpc>
                <a:spcPct val="100000"/>
              </a:lnSpc>
              <a:spcBef>
                <a:spcPts val="0"/>
              </a:spcBef>
              <a:spcAft>
                <a:spcPts val="0"/>
              </a:spcAft>
              <a:buSzPts val="1800"/>
              <a:buChar char="•"/>
            </a:pPr>
            <a:r>
              <a:rPr lang="en-GB"/>
              <a:t>Strategies to Overcome Resistance</a:t>
            </a:r>
            <a:endParaRPr/>
          </a:p>
          <a:p>
            <a:pPr indent="-342900" lvl="0" marL="342900" rtl="0" algn="l">
              <a:lnSpc>
                <a:spcPct val="100000"/>
              </a:lnSpc>
              <a:spcBef>
                <a:spcPts val="0"/>
              </a:spcBef>
              <a:spcAft>
                <a:spcPts val="0"/>
              </a:spcAft>
              <a:buSzPts val="1800"/>
              <a:buChar char="•"/>
            </a:pPr>
            <a:r>
              <a:rPr lang="en-GB"/>
              <a:t>Combination therapies (e.g., with anti-angiogenics or immunotherapy)</a:t>
            </a:r>
            <a:endParaRPr/>
          </a:p>
          <a:p>
            <a:pPr indent="-342900" lvl="0" marL="342900" rtl="0" algn="l">
              <a:lnSpc>
                <a:spcPct val="100000"/>
              </a:lnSpc>
              <a:spcBef>
                <a:spcPts val="0"/>
              </a:spcBef>
              <a:spcAft>
                <a:spcPts val="0"/>
              </a:spcAft>
              <a:buSzPts val="1800"/>
              <a:buChar char="•"/>
            </a:pPr>
            <a:r>
              <a:rPr lang="en-GB"/>
              <a:t>Sequential regimens</a:t>
            </a:r>
            <a:endParaRPr/>
          </a:p>
          <a:p>
            <a:pPr indent="-342900" lvl="0" marL="342900" rtl="0" algn="l">
              <a:lnSpc>
                <a:spcPct val="100000"/>
              </a:lnSpc>
              <a:spcBef>
                <a:spcPts val="0"/>
              </a:spcBef>
              <a:spcAft>
                <a:spcPts val="0"/>
              </a:spcAft>
              <a:buSzPts val="1800"/>
              <a:buChar char="•"/>
            </a:pPr>
            <a:r>
              <a:rPr lang="en-GB"/>
              <a:t>Ongoing research into biomarkers and novel combinations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2"/>
          <p:cNvSpPr txBox="1"/>
          <p:nvPr>
            <p:ph idx="1" type="body"/>
          </p:nvPr>
        </p:nvSpPr>
        <p:spPr>
          <a:xfrm>
            <a:off x="0" y="218100"/>
            <a:ext cx="9144000" cy="64218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GB"/>
              <a:t>Challenges, Limitations &amp; Ethical Considerations</a:t>
            </a:r>
            <a:endParaRPr/>
          </a:p>
          <a:p>
            <a:pPr indent="-342900" lvl="0" marL="342900" rtl="0" algn="l">
              <a:lnSpc>
                <a:spcPct val="100000"/>
              </a:lnSpc>
              <a:spcBef>
                <a:spcPts val="0"/>
              </a:spcBef>
              <a:spcAft>
                <a:spcPts val="0"/>
              </a:spcAft>
              <a:buClr>
                <a:schemeClr val="dk1"/>
              </a:buClr>
              <a:buSzPts val="3200"/>
              <a:buChar char="•"/>
            </a:pPr>
            <a:r>
              <a:rPr lang="en-GB"/>
              <a:t>HRD Assay Challenges</a:t>
            </a:r>
            <a:endParaRPr/>
          </a:p>
          <a:p>
            <a:pPr indent="-342900" lvl="0" marL="342900" rtl="0" algn="l">
              <a:lnSpc>
                <a:spcPct val="100000"/>
              </a:lnSpc>
              <a:spcBef>
                <a:spcPts val="0"/>
              </a:spcBef>
              <a:spcAft>
                <a:spcPts val="0"/>
              </a:spcAft>
              <a:buClr>
                <a:schemeClr val="dk1"/>
              </a:buClr>
              <a:buSzPts val="3200"/>
              <a:buChar char="•"/>
            </a:pPr>
            <a:r>
              <a:rPr lang="en-GB"/>
              <a:t>No gold standard HRD test</a:t>
            </a:r>
            <a:endParaRPr/>
          </a:p>
          <a:p>
            <a:pPr indent="-342900" lvl="0" marL="342900" rtl="0" algn="l">
              <a:lnSpc>
                <a:spcPct val="100000"/>
              </a:lnSpc>
              <a:spcBef>
                <a:spcPts val="0"/>
              </a:spcBef>
              <a:spcAft>
                <a:spcPts val="0"/>
              </a:spcAft>
              <a:buClr>
                <a:schemeClr val="dk1"/>
              </a:buClr>
              <a:buSzPts val="3200"/>
              <a:buChar char="•"/>
            </a:pPr>
            <a:r>
              <a:rPr lang="en-GB"/>
              <a:t>Different trials use different GIS cut-offs:MyChoice®: GIS ≥ 42</a:t>
            </a:r>
            <a:endParaRPr/>
          </a:p>
          <a:p>
            <a:pPr indent="-342900" lvl="0" marL="342900" rtl="0" algn="l">
              <a:lnSpc>
                <a:spcPct val="100000"/>
              </a:lnSpc>
              <a:spcBef>
                <a:spcPts val="0"/>
              </a:spcBef>
              <a:spcAft>
                <a:spcPts val="0"/>
              </a:spcAft>
              <a:buClr>
                <a:schemeClr val="dk1"/>
              </a:buClr>
              <a:buSzPts val="3200"/>
              <a:buChar char="•"/>
            </a:pPr>
            <a:r>
              <a:rPr lang="en-GB"/>
              <a:t>VELIA trial: GIS ≥ 33</a:t>
            </a:r>
            <a:endParaRPr/>
          </a:p>
          <a:p>
            <a:pPr indent="-342900" lvl="0" marL="342900" rtl="0" algn="l">
              <a:lnSpc>
                <a:spcPct val="100000"/>
              </a:lnSpc>
              <a:spcBef>
                <a:spcPts val="0"/>
              </a:spcBef>
              <a:spcAft>
                <a:spcPts val="0"/>
              </a:spcAft>
              <a:buClr>
                <a:schemeClr val="dk1"/>
              </a:buClr>
              <a:buSzPts val="3200"/>
              <a:buChar char="•"/>
            </a:pPr>
            <a:r>
              <a:rPr lang="en-GB"/>
              <a:t>Most studies based on formalin-fixed samples, not fresh-frozen</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t/>
            </a:r>
            <a:endParaRPr/>
          </a:p>
          <a:p>
            <a:pPr indent="-342900" lvl="0" marL="342900" rtl="0" algn="l">
              <a:lnSpc>
                <a:spcPct val="100000"/>
              </a:lnSpc>
              <a:spcBef>
                <a:spcPts val="0"/>
              </a:spcBef>
              <a:spcAft>
                <a:spcPts val="0"/>
              </a:spcAft>
              <a:buSzPts val="3200"/>
              <a:buChar char="•"/>
            </a:pPr>
            <a:r>
              <a:rPr lang="en-GB"/>
              <a:t>Oligometastatic RecurrenceSolitary relapse during maintenance therapyMay require:</a:t>
            </a:r>
            <a:endParaRPr/>
          </a:p>
          <a:p>
            <a:pPr indent="-342900" lvl="0" marL="342900" rtl="0" algn="l">
              <a:lnSpc>
                <a:spcPct val="100000"/>
              </a:lnSpc>
              <a:spcBef>
                <a:spcPts val="0"/>
              </a:spcBef>
              <a:spcAft>
                <a:spcPts val="0"/>
              </a:spcAft>
              <a:buSzPts val="3200"/>
              <a:buChar char="•"/>
            </a:pPr>
            <a:r>
              <a:rPr lang="en-GB"/>
              <a:t>Surgical resectionStereotactic radiotherapy</a:t>
            </a:r>
            <a:endParaRPr/>
          </a:p>
          <a:p>
            <a:pPr indent="-342900" lvl="0" marL="342900" rtl="0" algn="l">
              <a:lnSpc>
                <a:spcPct val="100000"/>
              </a:lnSpc>
              <a:spcBef>
                <a:spcPts val="0"/>
              </a:spcBef>
              <a:spcAft>
                <a:spcPts val="0"/>
              </a:spcAft>
              <a:buSzPts val="3200"/>
              <a:buChar char="•"/>
            </a:pPr>
            <a:r>
              <a:rPr lang="en-GB"/>
              <a:t>Restarting PARPiLacks dedicated clinical trials</a:t>
            </a:r>
            <a:endParaRPr/>
          </a:p>
          <a:p>
            <a:pPr indent="0" lvl="0" marL="0" rtl="0" algn="l">
              <a:lnSpc>
                <a:spcPct val="100000"/>
              </a:lnSpc>
              <a:spcBef>
                <a:spcPts val="0"/>
              </a:spcBef>
              <a:spcAft>
                <a:spcPts val="0"/>
              </a:spcAft>
              <a:buSzPts val="1800"/>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3"/>
          <p:cNvSpPr txBox="1"/>
          <p:nvPr>
            <p:ph idx="1" type="body"/>
          </p:nvPr>
        </p:nvSpPr>
        <p:spPr>
          <a:xfrm>
            <a:off x="457200" y="580525"/>
            <a:ext cx="8229600" cy="55458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GB"/>
              <a:t>Ethical Issues</a:t>
            </a:r>
            <a:endParaRPr/>
          </a:p>
          <a:p>
            <a:pPr indent="-342900" lvl="0" marL="342900" rtl="0" algn="l">
              <a:lnSpc>
                <a:spcPct val="100000"/>
              </a:lnSpc>
              <a:spcBef>
                <a:spcPts val="0"/>
              </a:spcBef>
              <a:spcAft>
                <a:spcPts val="0"/>
              </a:spcAft>
              <a:buClr>
                <a:schemeClr val="dk1"/>
              </a:buClr>
              <a:buSzPts val="3200"/>
              <a:buChar char="•"/>
            </a:pPr>
            <a:r>
              <a:rPr lang="en-GB"/>
              <a:t>Tumor BRCA1/2 mutation (tBRCA) may lead to germline testing</a:t>
            </a:r>
            <a:endParaRPr/>
          </a:p>
          <a:p>
            <a:pPr indent="-342900" lvl="0" marL="342900" rtl="0" algn="l">
              <a:lnSpc>
                <a:spcPct val="100000"/>
              </a:lnSpc>
              <a:spcBef>
                <a:spcPts val="0"/>
              </a:spcBef>
              <a:spcAft>
                <a:spcPts val="0"/>
              </a:spcAft>
              <a:buClr>
                <a:schemeClr val="dk1"/>
              </a:buClr>
              <a:buSzPts val="3200"/>
              <a:buChar char="•"/>
            </a:pPr>
            <a:r>
              <a:rPr lang="en-GB"/>
              <a:t>Informed consent required for germline BRCA testing (via blood)</a:t>
            </a:r>
            <a:endParaRPr/>
          </a:p>
          <a:p>
            <a:pPr indent="-342900" lvl="0" marL="342900" rtl="0" algn="l">
              <a:lnSpc>
                <a:spcPct val="100000"/>
              </a:lnSpc>
              <a:spcBef>
                <a:spcPts val="0"/>
              </a:spcBef>
              <a:spcAft>
                <a:spcPts val="0"/>
              </a:spcAft>
              <a:buClr>
                <a:schemeClr val="dk1"/>
              </a:buClr>
              <a:buSzPts val="3200"/>
              <a:buChar char="•"/>
            </a:pPr>
            <a:r>
              <a:rPr lang="en-GB"/>
              <a:t>Implications for family members if gBRCA1/2 mutation is found</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4"/>
          <p:cNvSpPr txBox="1"/>
          <p:nvPr>
            <p:ph idx="1" type="body"/>
          </p:nvPr>
        </p:nvSpPr>
        <p:spPr>
          <a:xfrm>
            <a:off x="457200" y="696550"/>
            <a:ext cx="8229600" cy="54297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GB"/>
              <a:t>PARP inhibitors represent a major advancement in treating high-grade ovarian cancers, especially HGSC.</a:t>
            </a:r>
            <a:endParaRPr/>
          </a:p>
          <a:p>
            <a:pPr indent="-342900" lvl="0" marL="342900" rtl="0" algn="l">
              <a:lnSpc>
                <a:spcPct val="100000"/>
              </a:lnSpc>
              <a:spcBef>
                <a:spcPts val="0"/>
              </a:spcBef>
              <a:spcAft>
                <a:spcPts val="0"/>
              </a:spcAft>
              <a:buClr>
                <a:schemeClr val="dk1"/>
              </a:buClr>
              <a:buSzPts val="3200"/>
              <a:buChar char="•"/>
            </a:pPr>
            <a:r>
              <a:rPr lang="en-GB"/>
              <a:t>Consistent PFS improvement across multiple RCTs.</a:t>
            </a:r>
            <a:endParaRPr/>
          </a:p>
          <a:p>
            <a:pPr indent="-342900" lvl="0" marL="342900" rtl="0" algn="l">
              <a:lnSpc>
                <a:spcPct val="100000"/>
              </a:lnSpc>
              <a:spcBef>
                <a:spcPts val="0"/>
              </a:spcBef>
              <a:spcAft>
                <a:spcPts val="0"/>
              </a:spcAft>
              <a:buClr>
                <a:schemeClr val="dk1"/>
              </a:buClr>
              <a:buSzPts val="3200"/>
              <a:buChar char="•"/>
            </a:pPr>
            <a:r>
              <a:rPr lang="en-GB"/>
              <a:t>HRD-positive patients benefit most from PARPi.</a:t>
            </a:r>
            <a:endParaRPr/>
          </a:p>
          <a:p>
            <a:pPr indent="-342900" lvl="0" marL="342900" rtl="0" algn="l">
              <a:lnSpc>
                <a:spcPct val="100000"/>
              </a:lnSpc>
              <a:spcBef>
                <a:spcPts val="0"/>
              </a:spcBef>
              <a:spcAft>
                <a:spcPts val="0"/>
              </a:spcAft>
              <a:buClr>
                <a:schemeClr val="dk1"/>
              </a:buClr>
              <a:buSzPts val="3200"/>
              <a:buChar char="•"/>
            </a:pPr>
            <a:r>
              <a:rPr lang="en-GB"/>
              <a:t>More research needed on:</a:t>
            </a:r>
            <a:endParaRPr/>
          </a:p>
          <a:p>
            <a:pPr indent="-342900" lvl="0" marL="342900" rtl="0" algn="l">
              <a:lnSpc>
                <a:spcPct val="100000"/>
              </a:lnSpc>
              <a:spcBef>
                <a:spcPts val="0"/>
              </a:spcBef>
              <a:spcAft>
                <a:spcPts val="0"/>
              </a:spcAft>
              <a:buClr>
                <a:schemeClr val="dk1"/>
              </a:buClr>
              <a:buSzPts val="3200"/>
              <a:buChar char="•"/>
            </a:pPr>
            <a:r>
              <a:rPr lang="en-GB"/>
              <a:t>Long-term OS outcomes</a:t>
            </a:r>
            <a:endParaRPr/>
          </a:p>
          <a:p>
            <a:pPr indent="-342900" lvl="0" marL="342900" rtl="0" algn="l">
              <a:lnSpc>
                <a:spcPct val="100000"/>
              </a:lnSpc>
              <a:spcBef>
                <a:spcPts val="0"/>
              </a:spcBef>
              <a:spcAft>
                <a:spcPts val="0"/>
              </a:spcAft>
              <a:buClr>
                <a:schemeClr val="dk1"/>
              </a:buClr>
              <a:buSzPts val="3200"/>
              <a:buChar char="•"/>
            </a:pPr>
            <a:r>
              <a:rPr lang="en-GB"/>
              <a:t>QoLResistance mechanisms</a:t>
            </a:r>
            <a:endParaRPr/>
          </a:p>
          <a:p>
            <a:pPr indent="-342900" lvl="0" marL="342900" rtl="0" algn="l">
              <a:lnSpc>
                <a:spcPct val="100000"/>
              </a:lnSpc>
              <a:spcBef>
                <a:spcPts val="0"/>
              </a:spcBef>
              <a:spcAft>
                <a:spcPts val="0"/>
              </a:spcAft>
              <a:buClr>
                <a:schemeClr val="dk1"/>
              </a:buClr>
              <a:buSzPts val="3200"/>
              <a:buChar char="•"/>
            </a:pPr>
            <a:r>
              <a:rPr lang="en-GB"/>
              <a:t>Combination strategies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5"/>
          <p:cNvSpPr txBox="1"/>
          <p:nvPr>
            <p:ph type="ctrTitle"/>
          </p:nvPr>
        </p:nvSpPr>
        <p:spPr>
          <a:xfrm>
            <a:off x="729450" y="1763267"/>
            <a:ext cx="7688100" cy="22197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778"/>
              <a:buNone/>
            </a:pPr>
            <a:r>
              <a:rPr lang="en-GB"/>
              <a:t>Hyperthermic Intraperitoneal chemotherapy (HIPEC) </a:t>
            </a:r>
            <a:endParaRPr/>
          </a:p>
        </p:txBody>
      </p:sp>
      <p:sp>
        <p:nvSpPr>
          <p:cNvPr id="394" name="Google Shape;394;p55"/>
          <p:cNvSpPr txBox="1"/>
          <p:nvPr>
            <p:ph idx="1" type="subTitle"/>
          </p:nvPr>
        </p:nvSpPr>
        <p:spPr>
          <a:xfrm>
            <a:off x="729627" y="4230533"/>
            <a:ext cx="7688100" cy="7215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GB"/>
              <a:t>In the management of ovarian cancer</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6"/>
          <p:cNvSpPr txBox="1"/>
          <p:nvPr>
            <p:ph type="title"/>
          </p:nvPr>
        </p:nvSpPr>
        <p:spPr>
          <a:xfrm>
            <a:off x="311700" y="461316"/>
            <a:ext cx="8520600" cy="33114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lang="en-GB" sz="4800"/>
              <a:t>Introduction</a:t>
            </a:r>
            <a:endParaRPr sz="48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7"/>
          <p:cNvSpPr txBox="1"/>
          <p:nvPr>
            <p:ph idx="1" type="body"/>
          </p:nvPr>
        </p:nvSpPr>
        <p:spPr>
          <a:xfrm>
            <a:off x="106916" y="1645729"/>
            <a:ext cx="8653500" cy="5037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GB"/>
              <a:t>Epithelial tubo-ovarian cancer is most commonly diagnosed when disease has already disseminated intraperitoneally(FIGO stageIII/IV). </a:t>
            </a:r>
            <a:endParaRPr b="1"/>
          </a:p>
          <a:p>
            <a:pPr indent="0" lvl="0" marL="0" rtl="0" algn="l">
              <a:lnSpc>
                <a:spcPct val="115000"/>
              </a:lnSpc>
              <a:spcBef>
                <a:spcPts val="1200"/>
              </a:spcBef>
              <a:spcAft>
                <a:spcPts val="0"/>
              </a:spcAft>
              <a:buSzPts val="1800"/>
              <a:buNone/>
            </a:pPr>
            <a:r>
              <a:rPr b="1" lang="en-GB"/>
              <a:t>The standard treatment of tubo-ovarian cancer</a:t>
            </a:r>
            <a:r>
              <a:rPr lang="en-GB"/>
              <a:t>  :</a:t>
            </a:r>
            <a:endParaRPr/>
          </a:p>
          <a:p>
            <a:pPr indent="0" lvl="0" marL="0" rtl="0" algn="l">
              <a:lnSpc>
                <a:spcPct val="115000"/>
              </a:lnSpc>
              <a:spcBef>
                <a:spcPts val="1200"/>
              </a:spcBef>
              <a:spcAft>
                <a:spcPts val="0"/>
              </a:spcAft>
              <a:buSzPts val="1800"/>
              <a:buNone/>
            </a:pPr>
            <a:r>
              <a:rPr lang="en-GB"/>
              <a:t> (primary surgery):cytoreductive surgery followed by six cycles of platinum-based    (IV)chemotherapy.</a:t>
            </a:r>
            <a:endParaRPr/>
          </a:p>
          <a:p>
            <a:pPr indent="0" lvl="0" marL="0" rtl="0" algn="l">
              <a:lnSpc>
                <a:spcPct val="115000"/>
              </a:lnSpc>
              <a:spcBef>
                <a:spcPts val="1200"/>
              </a:spcBef>
              <a:spcAft>
                <a:spcPts val="0"/>
              </a:spcAft>
              <a:buSzPts val="1800"/>
              <a:buNone/>
            </a:pPr>
            <a:r>
              <a:rPr lang="en-GB"/>
              <a:t>(interval surgery):neoadjuvant chemotherapy(3cycles) →cytoreductive surgery after 3weeks →the remaining cycles restarted within 3-4 weeks of surgery.</a:t>
            </a:r>
            <a:endParaRPr/>
          </a:p>
          <a:p>
            <a:pPr indent="0" lvl="0" marL="0" rtl="0" algn="l">
              <a:lnSpc>
                <a:spcPct val="115000"/>
              </a:lnSpc>
              <a:spcBef>
                <a:spcPts val="1200"/>
              </a:spcBef>
              <a:spcAft>
                <a:spcPts val="0"/>
              </a:spcAft>
              <a:buSzPts val="1800"/>
              <a:buNone/>
            </a:pPr>
            <a:r>
              <a:rPr b="1" lang="en-GB"/>
              <a:t>Best survival outcomes following primary or interval surgery are associated with achievement of nil macroscopic residual disease </a:t>
            </a:r>
            <a:r>
              <a:rPr b="1" lang="en-GB" u="sng"/>
              <a:t>(NMRD)</a:t>
            </a:r>
            <a:r>
              <a:rPr b="1" lang="en-GB"/>
              <a:t> at surgery.</a:t>
            </a:r>
            <a:endParaRPr b="1"/>
          </a:p>
          <a:p>
            <a:pPr indent="0" lvl="0" marL="0" rtl="0" algn="l">
              <a:lnSpc>
                <a:spcPct val="115000"/>
              </a:lnSpc>
              <a:spcBef>
                <a:spcPts val="1200"/>
              </a:spcBef>
              <a:spcAft>
                <a:spcPts val="1200"/>
              </a:spcAft>
              <a:buSzPts val="1800"/>
              <a:buNone/>
            </a:pPr>
            <a:r>
              <a:rPr b="1" lang="en-GB"/>
              <a:t>Despite improvements in outcomes of cytoreductive surgery and survival benefit seen with maintenance treatment;</a:t>
            </a:r>
            <a:r>
              <a:rPr b="1" lang="en-GB" u="sng"/>
              <a:t>median survival</a:t>
            </a:r>
            <a:r>
              <a:rPr b="1" lang="en-GB"/>
              <a:t> following surgery remains low at(29-63)months,and </a:t>
            </a:r>
            <a:r>
              <a:rPr b="1" lang="en-GB" u="sng"/>
              <a:t>the recurrence</a:t>
            </a:r>
            <a:r>
              <a:rPr b="1" lang="en-GB"/>
              <a:t> occurs in 80% of patient the majority peritoneally.(</a:t>
            </a:r>
            <a:r>
              <a:rPr lang="en-GB"/>
              <a:t>so further treatment strategies are therefore needed and [HIPEC) has been proposed as an additional therapy).</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8"/>
          <p:cNvSpPr txBox="1"/>
          <p:nvPr>
            <p:ph type="title"/>
          </p:nvPr>
        </p:nvSpPr>
        <p:spPr>
          <a:xfrm>
            <a:off x="311700" y="690245"/>
            <a:ext cx="8520600" cy="798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lang="en-GB"/>
              <a:t>Intraperitoneal chemotherapy</a:t>
            </a:r>
            <a:endParaRPr/>
          </a:p>
        </p:txBody>
      </p:sp>
      <p:sp>
        <p:nvSpPr>
          <p:cNvPr id="410" name="Google Shape;410;p58"/>
          <p:cNvSpPr txBox="1"/>
          <p:nvPr>
            <p:ph idx="1" type="body"/>
          </p:nvPr>
        </p:nvSpPr>
        <p:spPr>
          <a:xfrm>
            <a:off x="311700" y="1683751"/>
            <a:ext cx="8520600" cy="4100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946"/>
              <a:buNone/>
            </a:pPr>
            <a:r>
              <a:rPr b="1" lang="en-GB"/>
              <a:t>intraperitoneal (IP)chemotherapy protocols comprise of:                                                                                                                                       </a:t>
            </a:r>
            <a:r>
              <a:rPr lang="en-GB"/>
              <a:t> 3-weekly treatments for six cycles.</a:t>
            </a:r>
            <a:endParaRPr/>
          </a:p>
          <a:p>
            <a:pPr indent="0" lvl="0" marL="0" rtl="0" algn="l">
              <a:lnSpc>
                <a:spcPct val="115000"/>
              </a:lnSpc>
              <a:spcBef>
                <a:spcPts val="1200"/>
              </a:spcBef>
              <a:spcAft>
                <a:spcPts val="0"/>
              </a:spcAft>
              <a:buSzPts val="1946"/>
              <a:buNone/>
            </a:pPr>
            <a:r>
              <a:rPr b="1" lang="en-GB"/>
              <a:t>Chemotherapeutic agents:</a:t>
            </a:r>
            <a:endParaRPr b="1"/>
          </a:p>
          <a:p>
            <a:pPr indent="-342900" lvl="0" marL="457200" rtl="0" algn="l">
              <a:lnSpc>
                <a:spcPct val="115000"/>
              </a:lnSpc>
              <a:spcBef>
                <a:spcPts val="1200"/>
              </a:spcBef>
              <a:spcAft>
                <a:spcPts val="0"/>
              </a:spcAft>
              <a:buSzPts val="1800"/>
              <a:buChar char="●"/>
            </a:pPr>
            <a:r>
              <a:rPr lang="en-GB"/>
              <a:t>Some trials replaced carboplatin with cisplatin.</a:t>
            </a:r>
            <a:endParaRPr/>
          </a:p>
          <a:p>
            <a:pPr indent="-342900" lvl="0" marL="457200" rtl="0" algn="l">
              <a:lnSpc>
                <a:spcPct val="115000"/>
              </a:lnSpc>
              <a:spcBef>
                <a:spcPts val="0"/>
              </a:spcBef>
              <a:spcAft>
                <a:spcPts val="0"/>
              </a:spcAft>
              <a:buSzPts val="1800"/>
              <a:buChar char="●"/>
            </a:pPr>
            <a:r>
              <a:rPr lang="en-GB"/>
              <a:t>In the GOG 172trial, IV paclitaxel doses were administered in addition to IP platinum.</a:t>
            </a:r>
            <a:endParaRPr/>
          </a:p>
          <a:p>
            <a:pPr indent="0" lvl="0" marL="0" rtl="0" algn="l">
              <a:lnSpc>
                <a:spcPct val="115000"/>
              </a:lnSpc>
              <a:spcBef>
                <a:spcPts val="1200"/>
              </a:spcBef>
              <a:spcAft>
                <a:spcPts val="0"/>
              </a:spcAft>
              <a:buSzPts val="1946"/>
              <a:buNone/>
            </a:pPr>
            <a:r>
              <a:rPr b="1" lang="en-GB"/>
              <a:t>Results of trials:</a:t>
            </a:r>
            <a:endParaRPr b="1"/>
          </a:p>
          <a:p>
            <a:pPr indent="0" lvl="0" marL="0" rtl="0" algn="l">
              <a:lnSpc>
                <a:spcPct val="115000"/>
              </a:lnSpc>
              <a:spcBef>
                <a:spcPts val="1200"/>
              </a:spcBef>
              <a:spcAft>
                <a:spcPts val="0"/>
              </a:spcAft>
              <a:buSzPts val="1946"/>
              <a:buNone/>
            </a:pPr>
            <a:r>
              <a:rPr lang="en-GB"/>
              <a:t>GOG 172 trial:</a:t>
            </a:r>
            <a:r>
              <a:rPr b="1" lang="en-GB"/>
              <a:t> </a:t>
            </a:r>
            <a:r>
              <a:rPr lang="en-GB"/>
              <a:t>A survival benefit from IP chemotherapy was seen, but only 42% of patients completed the full treatment due to complications and toxicities.</a:t>
            </a:r>
            <a:endParaRPr/>
          </a:p>
          <a:p>
            <a:pPr indent="0" lvl="0" marL="0" rtl="0" algn="l">
              <a:lnSpc>
                <a:spcPct val="115000"/>
              </a:lnSpc>
              <a:spcBef>
                <a:spcPts val="1200"/>
              </a:spcBef>
              <a:spcAft>
                <a:spcPts val="0"/>
              </a:spcAft>
              <a:buSzPts val="1946"/>
              <a:buNone/>
            </a:pPr>
            <a:r>
              <a:rPr lang="en-GB"/>
              <a:t>GOG 252 trial:Did not find any increase in progression-free survival (PFS) with intraperitoneal regimens.</a:t>
            </a:r>
            <a:endParaRPr/>
          </a:p>
          <a:p>
            <a:pPr indent="0" lvl="0" marL="0" rtl="0" algn="l">
              <a:lnSpc>
                <a:spcPct val="115000"/>
              </a:lnSpc>
              <a:spcBef>
                <a:spcPts val="1200"/>
              </a:spcBef>
              <a:spcAft>
                <a:spcPts val="1200"/>
              </a:spcAft>
              <a:buSzPts val="1946"/>
              <a:buNone/>
            </a:pPr>
            <a:r>
              <a:rPr lang="en-GB"/>
              <a:t>iPOCC trial:included dose-dense weekly paclitaxel, did report prolonged (PFS).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9"/>
          <p:cNvSpPr txBox="1"/>
          <p:nvPr>
            <p:ph type="title"/>
          </p:nvPr>
        </p:nvSpPr>
        <p:spPr>
          <a:xfrm>
            <a:off x="729450" y="1763267"/>
            <a:ext cx="7688400" cy="20247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Clr>
                <a:schemeClr val="dk1"/>
              </a:buClr>
              <a:buSzPts val="3111"/>
              <a:buFont typeface="Arial"/>
              <a:buNone/>
            </a:pPr>
            <a:r>
              <a:rPr lang="en-GB" sz="3200"/>
              <a:t>Hyperthermic intraperitoneal chemotherapy</a:t>
            </a:r>
            <a:endParaRPr sz="3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nvSpPr>
        <p:spPr>
          <a:xfrm>
            <a:off x="457200" y="274638"/>
            <a:ext cx="82296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Molecular Advances</a:t>
            </a:r>
            <a:endParaRPr b="0" i="0" sz="1400" u="none" cap="none" strike="noStrike">
              <a:solidFill>
                <a:srgbClr val="000000"/>
              </a:solidFill>
              <a:latin typeface="Arial"/>
              <a:ea typeface="Arial"/>
              <a:cs typeface="Arial"/>
              <a:sym typeface="Arial"/>
            </a:endParaRPr>
          </a:p>
        </p:txBody>
      </p:sp>
      <p:sp>
        <p:nvSpPr>
          <p:cNvPr id="124" name="Google Shape;124;p6"/>
          <p:cNvSpPr txBox="1"/>
          <p:nvPr/>
        </p:nvSpPr>
        <p:spPr>
          <a:xfrm>
            <a:off x="457200" y="1600200"/>
            <a:ext cx="8229600" cy="1554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Understanding DNA repair pathways led to targeted therapies.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High-grade serous ovarian cancer often has HRD (Homologous Recombination Deficiency).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HRD present in ~50% of HGSC cases.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0"/>
          <p:cNvSpPr txBox="1"/>
          <p:nvPr>
            <p:ph type="title"/>
          </p:nvPr>
        </p:nvSpPr>
        <p:spPr>
          <a:xfrm>
            <a:off x="311700" y="686800"/>
            <a:ext cx="8520600" cy="8148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lang="en-GB"/>
              <a:t>Hyperthermic intraperitoneal chemotherapy </a:t>
            </a:r>
            <a:endParaRPr/>
          </a:p>
        </p:txBody>
      </p:sp>
      <p:sp>
        <p:nvSpPr>
          <p:cNvPr id="421" name="Google Shape;421;p60"/>
          <p:cNvSpPr txBox="1"/>
          <p:nvPr>
            <p:ph idx="1" type="body"/>
          </p:nvPr>
        </p:nvSpPr>
        <p:spPr>
          <a:xfrm>
            <a:off x="311700" y="1671150"/>
            <a:ext cx="8520600" cy="4712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b="1" lang="en-GB"/>
              <a:t>It is an adjuvant treatment.</a:t>
            </a:r>
            <a:endParaRPr b="1"/>
          </a:p>
          <a:p>
            <a:pPr indent="-342900" lvl="0" marL="457200" rtl="0" algn="l">
              <a:lnSpc>
                <a:spcPct val="115000"/>
              </a:lnSpc>
              <a:spcBef>
                <a:spcPts val="0"/>
              </a:spcBef>
              <a:spcAft>
                <a:spcPts val="0"/>
              </a:spcAft>
              <a:buSzPts val="1800"/>
              <a:buChar char="●"/>
            </a:pPr>
            <a:r>
              <a:rPr b="1" lang="en-GB"/>
              <a:t>Instilled after cytoreductive surgery has been performed.</a:t>
            </a:r>
            <a:endParaRPr b="1"/>
          </a:p>
          <a:p>
            <a:pPr indent="-342900" lvl="0" marL="457200" rtl="0" algn="l">
              <a:lnSpc>
                <a:spcPct val="115000"/>
              </a:lnSpc>
              <a:spcBef>
                <a:spcPts val="0"/>
              </a:spcBef>
              <a:spcAft>
                <a:spcPts val="0"/>
              </a:spcAft>
              <a:buSzPts val="1800"/>
              <a:buChar char="●"/>
            </a:pPr>
            <a:r>
              <a:rPr b="1" lang="en-GB"/>
              <a:t>Given in </a:t>
            </a:r>
            <a:r>
              <a:rPr b="1" lang="en-GB">
                <a:solidFill>
                  <a:srgbClr val="FF0000"/>
                </a:solidFill>
              </a:rPr>
              <a:t>hyperthermic conditions</a:t>
            </a:r>
            <a:r>
              <a:rPr b="1" lang="en-GB"/>
              <a:t> as a </a:t>
            </a:r>
            <a:r>
              <a:rPr b="1" lang="en-GB">
                <a:solidFill>
                  <a:srgbClr val="FF0000"/>
                </a:solidFill>
              </a:rPr>
              <a:t>one-off dose</a:t>
            </a:r>
            <a:r>
              <a:rPr b="1" lang="en-GB"/>
              <a:t> intraoperatively.</a:t>
            </a:r>
            <a:endParaRPr b="1"/>
          </a:p>
          <a:p>
            <a:pPr indent="-342900" lvl="0" marL="457200" rtl="0" algn="l">
              <a:lnSpc>
                <a:spcPct val="115000"/>
              </a:lnSpc>
              <a:spcBef>
                <a:spcPts val="0"/>
              </a:spcBef>
              <a:spcAft>
                <a:spcPts val="0"/>
              </a:spcAft>
              <a:buSzPts val="1800"/>
              <a:buChar char="●"/>
            </a:pPr>
            <a:r>
              <a:rPr b="1" lang="en-GB"/>
              <a:t>The most important element is cytoreductive surgery to [</a:t>
            </a:r>
            <a:r>
              <a:rPr b="1" lang="en-GB" u="sng"/>
              <a:t>NMRD</a:t>
            </a:r>
            <a:r>
              <a:rPr b="1" lang="en-GB"/>
              <a:t>],</a:t>
            </a:r>
            <a:r>
              <a:rPr lang="en-GB"/>
              <a:t>due to limited penetration depths of IP treatment even with HIPEC.</a:t>
            </a:r>
            <a:endParaRPr/>
          </a:p>
          <a:p>
            <a:pPr indent="-342900" lvl="0" marL="457200" rtl="0" algn="l">
              <a:lnSpc>
                <a:spcPct val="115000"/>
              </a:lnSpc>
              <a:spcBef>
                <a:spcPts val="0"/>
              </a:spcBef>
              <a:spcAft>
                <a:spcPts val="0"/>
              </a:spcAft>
              <a:buSzPts val="1800"/>
              <a:buChar char="●"/>
            </a:pPr>
            <a:r>
              <a:rPr b="1" lang="en-GB"/>
              <a:t>HIPEC is also used in other types of cancer, </a:t>
            </a:r>
            <a:r>
              <a:rPr lang="en-GB"/>
              <a:t>like:</a:t>
            </a:r>
            <a:r>
              <a:rPr b="1" lang="en-GB"/>
              <a:t>                                                                                                                                            </a:t>
            </a:r>
            <a:r>
              <a:rPr lang="en-GB"/>
              <a:t>gastric cancer,colorectal cancer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1"/>
          <p:cNvSpPr txBox="1"/>
          <p:nvPr>
            <p:ph type="title"/>
          </p:nvPr>
        </p:nvSpPr>
        <p:spPr>
          <a:xfrm>
            <a:off x="311700" y="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9658"/>
              <a:buNone/>
            </a:pPr>
            <a:r>
              <a:rPr lang="en-GB"/>
              <a:t>The proposed mode of action of HIPEC</a:t>
            </a:r>
            <a:endParaRPr/>
          </a:p>
        </p:txBody>
      </p:sp>
      <p:pic>
        <p:nvPicPr>
          <p:cNvPr id="427" name="Google Shape;427;p61"/>
          <p:cNvPicPr preferRelativeResize="0"/>
          <p:nvPr/>
        </p:nvPicPr>
        <p:blipFill rotWithShape="1">
          <a:blip r:embed="rId3">
            <a:alphaModFix/>
          </a:blip>
          <a:srcRect b="0" l="0" r="0" t="0"/>
          <a:stretch/>
        </p:blipFill>
        <p:spPr>
          <a:xfrm>
            <a:off x="1302325" y="572700"/>
            <a:ext cx="6539349" cy="59177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2"/>
          <p:cNvSpPr txBox="1"/>
          <p:nvPr>
            <p:ph type="title"/>
          </p:nvPr>
        </p:nvSpPr>
        <p:spPr>
          <a:xfrm>
            <a:off x="0" y="451323"/>
            <a:ext cx="8520600" cy="10062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Clr>
                <a:schemeClr val="dk1"/>
              </a:buClr>
              <a:buSzPts val="4400"/>
              <a:buFont typeface="Calibri"/>
              <a:buNone/>
            </a:pPr>
            <a:r>
              <a:rPr lang="en-GB" sz="4400">
                <a:latin typeface="Calibri"/>
                <a:ea typeface="Calibri"/>
                <a:cs typeface="Calibri"/>
                <a:sym typeface="Calibri"/>
              </a:rPr>
              <a:t>Local Action of [HIPEC]</a:t>
            </a:r>
            <a:endParaRPr/>
          </a:p>
        </p:txBody>
      </p:sp>
      <p:sp>
        <p:nvSpPr>
          <p:cNvPr id="433" name="Google Shape;433;p62"/>
          <p:cNvSpPr txBox="1"/>
          <p:nvPr>
            <p:ph idx="1" type="body"/>
          </p:nvPr>
        </p:nvSpPr>
        <p:spPr>
          <a:xfrm>
            <a:off x="0" y="1702600"/>
            <a:ext cx="8832300" cy="4499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640"/>
              </a:spcBef>
              <a:spcAft>
                <a:spcPts val="0"/>
              </a:spcAft>
              <a:buSzPts val="1800"/>
              <a:buNone/>
            </a:pPr>
            <a:r>
              <a:rPr lang="en-GB" sz="2800">
                <a:solidFill>
                  <a:schemeClr val="dk1"/>
                </a:solidFill>
                <a:latin typeface="Calibri"/>
                <a:ea typeface="Calibri"/>
                <a:cs typeface="Calibri"/>
                <a:sym typeface="Calibri"/>
              </a:rPr>
              <a:t>-(1) Tumor deposits include chemo-sensitive and chemo</a:t>
            </a:r>
            <a:r>
              <a:rPr lang="en-GB" sz="2800">
                <a:latin typeface="Calibri"/>
                <a:ea typeface="Calibri"/>
                <a:cs typeface="Calibri"/>
                <a:sym typeface="Calibri"/>
              </a:rPr>
              <a:t>-</a:t>
            </a:r>
            <a:r>
              <a:rPr lang="en-GB" sz="2800">
                <a:solidFill>
                  <a:schemeClr val="dk1"/>
                </a:solidFill>
                <a:latin typeface="Calibri"/>
                <a:ea typeface="Calibri"/>
                <a:cs typeface="Calibri"/>
                <a:sym typeface="Calibri"/>
              </a:rPr>
              <a:t>resistant cells.</a:t>
            </a:r>
            <a:endParaRPr sz="2800">
              <a:solidFill>
                <a:schemeClr val="dk1"/>
              </a:solidFill>
              <a:latin typeface="Calibri"/>
              <a:ea typeface="Calibri"/>
              <a:cs typeface="Calibri"/>
              <a:sym typeface="Calibri"/>
            </a:endParaRPr>
          </a:p>
          <a:p>
            <a:pPr indent="0" lvl="0" marL="0" rtl="0" algn="l">
              <a:lnSpc>
                <a:spcPct val="100000"/>
              </a:lnSpc>
              <a:spcBef>
                <a:spcPts val="1200"/>
              </a:spcBef>
              <a:spcAft>
                <a:spcPts val="0"/>
              </a:spcAft>
              <a:buSzPts val="1800"/>
              <a:buNone/>
            </a:pPr>
            <a:r>
              <a:rPr lang="en-GB" sz="2800">
                <a:solidFill>
                  <a:schemeClr val="dk1"/>
                </a:solidFill>
                <a:latin typeface="Calibri"/>
                <a:ea typeface="Calibri"/>
                <a:cs typeface="Calibri"/>
                <a:sym typeface="Calibri"/>
              </a:rPr>
              <a:t>-(2) Neoadjuvant chemotherapy reduces tumor size.</a:t>
            </a:r>
            <a:endParaRPr sz="2800">
              <a:solidFill>
                <a:schemeClr val="dk1"/>
              </a:solidFill>
              <a:latin typeface="Calibri"/>
              <a:ea typeface="Calibri"/>
              <a:cs typeface="Calibri"/>
              <a:sym typeface="Calibri"/>
            </a:endParaRPr>
          </a:p>
          <a:p>
            <a:pPr indent="0" lvl="0" marL="0" rtl="0" algn="l">
              <a:lnSpc>
                <a:spcPct val="100000"/>
              </a:lnSpc>
              <a:spcBef>
                <a:spcPts val="1200"/>
              </a:spcBef>
              <a:spcAft>
                <a:spcPts val="0"/>
              </a:spcAft>
              <a:buSzPts val="1800"/>
              <a:buNone/>
            </a:pPr>
            <a:r>
              <a:rPr lang="en-GB" sz="2800">
                <a:solidFill>
                  <a:schemeClr val="dk1"/>
                </a:solidFill>
                <a:latin typeface="Calibri"/>
                <a:ea typeface="Calibri"/>
                <a:cs typeface="Calibri"/>
                <a:sym typeface="Calibri"/>
              </a:rPr>
              <a:t>-(3–5) Surgery removes visible tumors.</a:t>
            </a:r>
            <a:endParaRPr sz="2800">
              <a:solidFill>
                <a:schemeClr val="dk1"/>
              </a:solidFill>
              <a:latin typeface="Calibri"/>
              <a:ea typeface="Calibri"/>
              <a:cs typeface="Calibri"/>
              <a:sym typeface="Calibri"/>
            </a:endParaRPr>
          </a:p>
          <a:p>
            <a:pPr indent="0" lvl="0" marL="0" rtl="0" algn="l">
              <a:lnSpc>
                <a:spcPct val="100000"/>
              </a:lnSpc>
              <a:spcBef>
                <a:spcPts val="1200"/>
              </a:spcBef>
              <a:spcAft>
                <a:spcPts val="1200"/>
              </a:spcAft>
              <a:buSzPts val="1800"/>
              <a:buNone/>
            </a:pPr>
            <a:r>
              <a:rPr lang="en-GB" sz="2800">
                <a:solidFill>
                  <a:schemeClr val="dk1"/>
                </a:solidFill>
                <a:latin typeface="Calibri"/>
                <a:ea typeface="Calibri"/>
                <a:cs typeface="Calibri"/>
                <a:sym typeface="Calibri"/>
              </a:rPr>
              <a:t>-(6)HIPEC is administered directly into peritoneal</a:t>
            </a:r>
            <a:r>
              <a:rPr lang="en-GB" sz="3200">
                <a:solidFill>
                  <a:schemeClr val="dk1"/>
                </a:solidFill>
                <a:latin typeface="Calibri"/>
                <a:ea typeface="Calibri"/>
                <a:cs typeface="Calibri"/>
                <a:sym typeface="Calibri"/>
              </a:rPr>
              <a:t> </a:t>
            </a:r>
            <a:r>
              <a:rPr lang="en-GB" sz="2800">
                <a:solidFill>
                  <a:schemeClr val="dk1"/>
                </a:solidFill>
                <a:latin typeface="Calibri"/>
                <a:ea typeface="Calibri"/>
                <a:cs typeface="Calibri"/>
                <a:sym typeface="Calibri"/>
              </a:rPr>
              <a:t>cavity  </a:t>
            </a:r>
            <a:r>
              <a:rPr lang="en-GB" sz="2500">
                <a:solidFill>
                  <a:schemeClr val="dk1"/>
                </a:solidFill>
                <a:latin typeface="Calibri"/>
                <a:ea typeface="Calibri"/>
                <a:cs typeface="Calibri"/>
                <a:sym typeface="Calibri"/>
              </a:rPr>
              <a:t>(Heated for (40-42)c and circulated for 90 minutes).</a:t>
            </a:r>
            <a:endParaRPr sz="2500">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3"/>
          <p:cNvSpPr txBox="1"/>
          <p:nvPr>
            <p:ph type="title"/>
          </p:nvPr>
        </p:nvSpPr>
        <p:spPr>
          <a:xfrm>
            <a:off x="0" y="599450"/>
            <a:ext cx="8520600" cy="9270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100000"/>
              <a:buFont typeface="Calibri"/>
              <a:buNone/>
            </a:pPr>
            <a:r>
              <a:rPr lang="en-GB" sz="4400">
                <a:latin typeface="Calibri"/>
                <a:ea typeface="Calibri"/>
                <a:cs typeface="Calibri"/>
                <a:sym typeface="Calibri"/>
              </a:rPr>
              <a:t>Systemic Effects(Cancer-ImmunityCycle)</a:t>
            </a:r>
            <a:endParaRPr/>
          </a:p>
        </p:txBody>
      </p:sp>
      <p:sp>
        <p:nvSpPr>
          <p:cNvPr id="439" name="Google Shape;439;p63"/>
          <p:cNvSpPr txBox="1"/>
          <p:nvPr>
            <p:ph idx="1" type="body"/>
          </p:nvPr>
        </p:nvSpPr>
        <p:spPr>
          <a:xfrm>
            <a:off x="0" y="1752600"/>
            <a:ext cx="8520600" cy="4483200"/>
          </a:xfrm>
          <a:prstGeom prst="rect">
            <a:avLst/>
          </a:prstGeom>
          <a:noFill/>
          <a:ln>
            <a:noFill/>
          </a:ln>
        </p:spPr>
        <p:txBody>
          <a:bodyPr anchorCtr="0" anchor="t" bIns="91425" lIns="91425" spcFirstLastPara="1" rIns="91425" wrap="square" tIns="91425">
            <a:normAutofit fontScale="92500" lnSpcReduction="20000"/>
          </a:bodyPr>
          <a:lstStyle/>
          <a:p>
            <a:pPr indent="0" lvl="0" marL="342900" rtl="0" algn="l">
              <a:lnSpc>
                <a:spcPct val="100000"/>
              </a:lnSpc>
              <a:spcBef>
                <a:spcPts val="0"/>
              </a:spcBef>
              <a:spcAft>
                <a:spcPts val="0"/>
              </a:spcAft>
              <a:buSzPct val="60810"/>
              <a:buNone/>
            </a:pPr>
            <a:r>
              <a:rPr lang="en-GB" sz="3200">
                <a:solidFill>
                  <a:schemeClr val="dk1"/>
                </a:solidFill>
                <a:latin typeface="Calibri"/>
                <a:ea typeface="Calibri"/>
                <a:cs typeface="Calibri"/>
                <a:sym typeface="Calibri"/>
              </a:rPr>
              <a:t>Immune Activation Post-HIPEC:</a:t>
            </a:r>
            <a:endParaRPr sz="3200">
              <a:solidFill>
                <a:schemeClr val="dk1"/>
              </a:solidFill>
              <a:latin typeface="Calibri"/>
              <a:ea typeface="Calibri"/>
              <a:cs typeface="Calibri"/>
              <a:sym typeface="Calibri"/>
            </a:endParaRPr>
          </a:p>
          <a:p>
            <a:pPr indent="0" lvl="0" marL="0" rtl="0" algn="l">
              <a:lnSpc>
                <a:spcPct val="100000"/>
              </a:lnSpc>
              <a:spcBef>
                <a:spcPts val="1200"/>
              </a:spcBef>
              <a:spcAft>
                <a:spcPts val="0"/>
              </a:spcAft>
              <a:buSzPct val="60810"/>
              <a:buNone/>
            </a:pPr>
            <a:r>
              <a:rPr lang="en-GB" sz="3200">
                <a:solidFill>
                  <a:schemeClr val="dk1"/>
                </a:solidFill>
                <a:latin typeface="Calibri"/>
                <a:ea typeface="Calibri"/>
                <a:cs typeface="Calibri"/>
                <a:sym typeface="Calibri"/>
              </a:rPr>
              <a:t>1. Tumor cell death releases cancer antigens.</a:t>
            </a:r>
            <a:endParaRPr sz="3200">
              <a:solidFill>
                <a:schemeClr val="dk1"/>
              </a:solidFill>
              <a:latin typeface="Calibri"/>
              <a:ea typeface="Calibri"/>
              <a:cs typeface="Calibri"/>
              <a:sym typeface="Calibri"/>
            </a:endParaRPr>
          </a:p>
          <a:p>
            <a:pPr indent="0" lvl="0" marL="0" rtl="0" algn="l">
              <a:lnSpc>
                <a:spcPct val="100000"/>
              </a:lnSpc>
              <a:spcBef>
                <a:spcPts val="1200"/>
              </a:spcBef>
              <a:spcAft>
                <a:spcPts val="0"/>
              </a:spcAft>
              <a:buSzPct val="60810"/>
              <a:buNone/>
            </a:pPr>
            <a:r>
              <a:rPr lang="en-GB" sz="3200">
                <a:solidFill>
                  <a:schemeClr val="dk1"/>
                </a:solidFill>
                <a:latin typeface="Calibri"/>
                <a:ea typeface="Calibri"/>
                <a:cs typeface="Calibri"/>
                <a:sym typeface="Calibri"/>
              </a:rPr>
              <a:t>2. Dendritic cells present antigens to T-cells.</a:t>
            </a:r>
            <a:endParaRPr sz="3200">
              <a:solidFill>
                <a:schemeClr val="dk1"/>
              </a:solidFill>
              <a:latin typeface="Calibri"/>
              <a:ea typeface="Calibri"/>
              <a:cs typeface="Calibri"/>
              <a:sym typeface="Calibri"/>
            </a:endParaRPr>
          </a:p>
          <a:p>
            <a:pPr indent="0" lvl="0" marL="0" rtl="0" algn="l">
              <a:lnSpc>
                <a:spcPct val="100000"/>
              </a:lnSpc>
              <a:spcBef>
                <a:spcPts val="1200"/>
              </a:spcBef>
              <a:spcAft>
                <a:spcPts val="0"/>
              </a:spcAft>
              <a:buSzPct val="60810"/>
              <a:buNone/>
            </a:pPr>
            <a:r>
              <a:rPr lang="en-GB" sz="3200">
                <a:solidFill>
                  <a:schemeClr val="dk1"/>
                </a:solidFill>
                <a:latin typeface="Calibri"/>
                <a:ea typeface="Calibri"/>
                <a:cs typeface="Calibri"/>
                <a:sym typeface="Calibri"/>
              </a:rPr>
              <a:t>3. T-cells are activated and primed.</a:t>
            </a:r>
            <a:endParaRPr sz="3200">
              <a:solidFill>
                <a:schemeClr val="dk1"/>
              </a:solidFill>
              <a:latin typeface="Calibri"/>
              <a:ea typeface="Calibri"/>
              <a:cs typeface="Calibri"/>
              <a:sym typeface="Calibri"/>
            </a:endParaRPr>
          </a:p>
          <a:p>
            <a:pPr indent="0" lvl="0" marL="0" rtl="0" algn="l">
              <a:lnSpc>
                <a:spcPct val="100000"/>
              </a:lnSpc>
              <a:spcBef>
                <a:spcPts val="1200"/>
              </a:spcBef>
              <a:spcAft>
                <a:spcPts val="0"/>
              </a:spcAft>
              <a:buSzPct val="60810"/>
              <a:buNone/>
            </a:pPr>
            <a:r>
              <a:rPr lang="en-GB" sz="3200">
                <a:solidFill>
                  <a:schemeClr val="dk1"/>
                </a:solidFill>
                <a:latin typeface="Calibri"/>
                <a:ea typeface="Calibri"/>
                <a:cs typeface="Calibri"/>
                <a:sym typeface="Calibri"/>
              </a:rPr>
              <a:t>4. Activated T-cells circulate and target tumor cells.</a:t>
            </a:r>
            <a:endParaRPr sz="3200">
              <a:solidFill>
                <a:schemeClr val="dk1"/>
              </a:solidFill>
              <a:latin typeface="Calibri"/>
              <a:ea typeface="Calibri"/>
              <a:cs typeface="Calibri"/>
              <a:sym typeface="Calibri"/>
            </a:endParaRPr>
          </a:p>
          <a:p>
            <a:pPr indent="0" lvl="0" marL="0" rtl="0" algn="l">
              <a:lnSpc>
                <a:spcPct val="100000"/>
              </a:lnSpc>
              <a:spcBef>
                <a:spcPts val="1200"/>
              </a:spcBef>
              <a:spcAft>
                <a:spcPts val="0"/>
              </a:spcAft>
              <a:buSzPct val="60810"/>
              <a:buNone/>
            </a:pPr>
            <a:r>
              <a:rPr lang="en-GB" sz="3200">
                <a:solidFill>
                  <a:schemeClr val="dk1"/>
                </a:solidFill>
                <a:latin typeface="Calibri"/>
                <a:ea typeface="Calibri"/>
                <a:cs typeface="Calibri"/>
                <a:sym typeface="Calibri"/>
              </a:rPr>
              <a:t>5. T-cells infiltrate tumor sites.</a:t>
            </a:r>
            <a:endParaRPr sz="3200">
              <a:solidFill>
                <a:schemeClr val="dk1"/>
              </a:solidFill>
              <a:latin typeface="Calibri"/>
              <a:ea typeface="Calibri"/>
              <a:cs typeface="Calibri"/>
              <a:sym typeface="Calibri"/>
            </a:endParaRPr>
          </a:p>
          <a:p>
            <a:pPr indent="0" lvl="0" marL="0" rtl="0" algn="l">
              <a:lnSpc>
                <a:spcPct val="100000"/>
              </a:lnSpc>
              <a:spcBef>
                <a:spcPts val="1200"/>
              </a:spcBef>
              <a:spcAft>
                <a:spcPts val="0"/>
              </a:spcAft>
              <a:buSzPct val="60810"/>
              <a:buNone/>
            </a:pPr>
            <a:r>
              <a:rPr lang="en-GB" sz="3200">
                <a:solidFill>
                  <a:schemeClr val="dk1"/>
                </a:solidFill>
                <a:latin typeface="Calibri"/>
                <a:ea typeface="Calibri"/>
                <a:cs typeface="Calibri"/>
                <a:sym typeface="Calibri"/>
              </a:rPr>
              <a:t>6. Recognition of cancer cells.</a:t>
            </a:r>
            <a:endParaRPr sz="3200">
              <a:solidFill>
                <a:schemeClr val="dk1"/>
              </a:solidFill>
              <a:latin typeface="Calibri"/>
              <a:ea typeface="Calibri"/>
              <a:cs typeface="Calibri"/>
              <a:sym typeface="Calibri"/>
            </a:endParaRPr>
          </a:p>
          <a:p>
            <a:pPr indent="0" lvl="0" marL="0" rtl="0" algn="l">
              <a:lnSpc>
                <a:spcPct val="100000"/>
              </a:lnSpc>
              <a:spcBef>
                <a:spcPts val="1200"/>
              </a:spcBef>
              <a:spcAft>
                <a:spcPts val="1200"/>
              </a:spcAft>
              <a:buSzPct val="60810"/>
              <a:buNone/>
            </a:pPr>
            <a:r>
              <a:rPr lang="en-GB" sz="3200">
                <a:solidFill>
                  <a:schemeClr val="dk1"/>
                </a:solidFill>
                <a:latin typeface="Calibri"/>
                <a:ea typeface="Calibri"/>
                <a:cs typeface="Calibri"/>
                <a:sym typeface="Calibri"/>
              </a:rPr>
              <a:t>7. Destruction of cancer cells by CTLs and NK cells.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4"/>
          <p:cNvSpPr txBox="1"/>
          <p:nvPr>
            <p:ph type="title"/>
          </p:nvPr>
        </p:nvSpPr>
        <p:spPr>
          <a:xfrm>
            <a:off x="0" y="0"/>
            <a:ext cx="8520600" cy="14637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667"/>
              <a:buNone/>
            </a:pPr>
            <a:r>
              <a:rPr lang="en-GB"/>
              <a:t>Advantages of [HIPEC]</a:t>
            </a:r>
            <a:endParaRPr/>
          </a:p>
        </p:txBody>
      </p:sp>
      <p:sp>
        <p:nvSpPr>
          <p:cNvPr id="445" name="Google Shape;445;p64"/>
          <p:cNvSpPr txBox="1"/>
          <p:nvPr>
            <p:ph idx="1" type="body"/>
          </p:nvPr>
        </p:nvSpPr>
        <p:spPr>
          <a:xfrm>
            <a:off x="0" y="1954100"/>
            <a:ext cx="9144000" cy="4118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3789"/>
              <a:buNone/>
            </a:pPr>
            <a:r>
              <a:rPr b="1" lang="en-GB" sz="2400"/>
              <a:t>Advantages of intraperitoneal administration of chemotherapy:</a:t>
            </a:r>
            <a:endParaRPr b="1" sz="2400"/>
          </a:p>
          <a:p>
            <a:pPr indent="-374712" lvl="0" marL="457200" rtl="0" algn="l">
              <a:lnSpc>
                <a:spcPct val="115000"/>
              </a:lnSpc>
              <a:spcBef>
                <a:spcPts val="1200"/>
              </a:spcBef>
              <a:spcAft>
                <a:spcPts val="0"/>
              </a:spcAft>
              <a:buSzPts val="2300"/>
              <a:buAutoNum type="arabicPeriod"/>
            </a:pPr>
            <a:r>
              <a:rPr lang="en-GB" sz="2300"/>
              <a:t>Higher drug concentration at the peritoneal surface.</a:t>
            </a:r>
            <a:endParaRPr sz="2300"/>
          </a:p>
          <a:p>
            <a:pPr indent="-374712" lvl="0" marL="457200" rtl="0" algn="l">
              <a:lnSpc>
                <a:spcPct val="115000"/>
              </a:lnSpc>
              <a:spcBef>
                <a:spcPts val="0"/>
              </a:spcBef>
              <a:spcAft>
                <a:spcPts val="0"/>
              </a:spcAft>
              <a:buSzPts val="2300"/>
              <a:buAutoNum type="arabicPeriod"/>
            </a:pPr>
            <a:r>
              <a:rPr lang="en-GB" sz="2300"/>
              <a:t>Limiting the systemic toxicity.</a:t>
            </a:r>
            <a:endParaRPr sz="2300"/>
          </a:p>
          <a:p>
            <a:pPr indent="0" lvl="0" marL="0" rtl="0" algn="l">
              <a:lnSpc>
                <a:spcPct val="115000"/>
              </a:lnSpc>
              <a:spcBef>
                <a:spcPts val="1200"/>
              </a:spcBef>
              <a:spcAft>
                <a:spcPts val="0"/>
              </a:spcAft>
              <a:buSzPts val="3789"/>
              <a:buNone/>
            </a:pPr>
            <a:r>
              <a:t/>
            </a:r>
            <a:endParaRPr sz="2500"/>
          </a:p>
          <a:p>
            <a:pPr indent="0" lvl="0" marL="0" rtl="0" algn="l">
              <a:lnSpc>
                <a:spcPct val="115000"/>
              </a:lnSpc>
              <a:spcBef>
                <a:spcPts val="1200"/>
              </a:spcBef>
              <a:spcAft>
                <a:spcPts val="0"/>
              </a:spcAft>
              <a:buSzPts val="3789"/>
              <a:buNone/>
            </a:pPr>
            <a:r>
              <a:t/>
            </a:r>
            <a:endParaRPr sz="2500"/>
          </a:p>
          <a:p>
            <a:pPr indent="0" lvl="0" marL="0" rtl="0" algn="l">
              <a:lnSpc>
                <a:spcPct val="115000"/>
              </a:lnSpc>
              <a:spcBef>
                <a:spcPts val="1200"/>
              </a:spcBef>
              <a:spcAft>
                <a:spcPts val="0"/>
              </a:spcAft>
              <a:buSzPts val="3789"/>
              <a:buNone/>
            </a:pPr>
            <a:r>
              <a:t/>
            </a:r>
            <a:endParaRPr sz="2100"/>
          </a:p>
          <a:p>
            <a:pPr indent="0" lvl="0" marL="0" rtl="0" algn="l">
              <a:lnSpc>
                <a:spcPct val="115000"/>
              </a:lnSpc>
              <a:spcBef>
                <a:spcPts val="1200"/>
              </a:spcBef>
              <a:spcAft>
                <a:spcPts val="1200"/>
              </a:spcAft>
              <a:buSzPts val="3789"/>
              <a:buNone/>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5"/>
          <p:cNvSpPr txBox="1"/>
          <p:nvPr>
            <p:ph idx="1" type="body"/>
          </p:nvPr>
        </p:nvSpPr>
        <p:spPr>
          <a:xfrm>
            <a:off x="311700" y="1749550"/>
            <a:ext cx="8520600" cy="45333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1200"/>
              </a:spcBef>
              <a:spcAft>
                <a:spcPts val="0"/>
              </a:spcAft>
              <a:buClr>
                <a:schemeClr val="dk1"/>
              </a:buClr>
              <a:buSzPts val="3789"/>
              <a:buFont typeface="Arial"/>
              <a:buNone/>
            </a:pPr>
            <a:r>
              <a:rPr b="1" lang="en-GB" sz="2400"/>
              <a:t>Advantages of heating:</a:t>
            </a:r>
            <a:endParaRPr b="1" sz="2400"/>
          </a:p>
          <a:p>
            <a:pPr indent="-374680" lvl="0" marL="457200" rtl="0" algn="l">
              <a:lnSpc>
                <a:spcPct val="115000"/>
              </a:lnSpc>
              <a:spcBef>
                <a:spcPts val="1200"/>
              </a:spcBef>
              <a:spcAft>
                <a:spcPts val="0"/>
              </a:spcAft>
              <a:buSzPts val="2300"/>
              <a:buAutoNum type="arabicPeriod"/>
            </a:pPr>
            <a:r>
              <a:rPr b="1" lang="en-GB" sz="2300"/>
              <a:t>Enhances</a:t>
            </a:r>
            <a:r>
              <a:rPr lang="en-GB" sz="2300"/>
              <a:t> the penetration of chemotherapy at the peritoneal surface.</a:t>
            </a:r>
            <a:endParaRPr sz="2300"/>
          </a:p>
          <a:p>
            <a:pPr indent="-374680" lvl="0" marL="457200" rtl="0" algn="l">
              <a:lnSpc>
                <a:spcPct val="115000"/>
              </a:lnSpc>
              <a:spcBef>
                <a:spcPts val="0"/>
              </a:spcBef>
              <a:spcAft>
                <a:spcPts val="0"/>
              </a:spcAft>
              <a:buSzPts val="2300"/>
              <a:buAutoNum type="arabicPeriod"/>
            </a:pPr>
            <a:r>
              <a:rPr b="1" lang="en-GB" sz="2300"/>
              <a:t>Increases</a:t>
            </a:r>
            <a:r>
              <a:rPr lang="en-GB" sz="2300"/>
              <a:t> the cytotoxic effect of chemotherapy. </a:t>
            </a:r>
            <a:endParaRPr sz="2300"/>
          </a:p>
          <a:p>
            <a:pPr indent="-374680" lvl="0" marL="457200" rtl="0" algn="l">
              <a:lnSpc>
                <a:spcPct val="115000"/>
              </a:lnSpc>
              <a:spcBef>
                <a:spcPts val="0"/>
              </a:spcBef>
              <a:spcAft>
                <a:spcPts val="0"/>
              </a:spcAft>
              <a:buSzPts val="2300"/>
              <a:buAutoNum type="arabicPeriod"/>
            </a:pPr>
            <a:r>
              <a:rPr b="1" lang="en-GB" sz="2300"/>
              <a:t>Increases</a:t>
            </a:r>
            <a:r>
              <a:rPr lang="en-GB" sz="2300"/>
              <a:t> the sensitivity of the cancer to chemotherapy by impairing DNA repair.</a:t>
            </a:r>
            <a:endParaRPr sz="2300"/>
          </a:p>
          <a:p>
            <a:pPr indent="-374680" lvl="0" marL="457200" rtl="0" algn="l">
              <a:lnSpc>
                <a:spcPct val="115000"/>
              </a:lnSpc>
              <a:spcBef>
                <a:spcPts val="0"/>
              </a:spcBef>
              <a:spcAft>
                <a:spcPts val="0"/>
              </a:spcAft>
              <a:buSzPts val="2300"/>
              <a:buAutoNum type="arabicPeriod"/>
            </a:pPr>
            <a:r>
              <a:rPr b="1" lang="en-GB" sz="2300"/>
              <a:t>Degrades</a:t>
            </a:r>
            <a:r>
              <a:rPr lang="en-GB" sz="2300"/>
              <a:t> the (BRCA gene) leading to a transient impairment of homologous recombination in tumour cells,which restricting the cells ability to repair double strand breaks in DNA.</a:t>
            </a:r>
            <a:endParaRPr sz="2300"/>
          </a:p>
          <a:p>
            <a:pPr indent="-374680" lvl="0" marL="457200" rtl="0" algn="l">
              <a:lnSpc>
                <a:spcPct val="115000"/>
              </a:lnSpc>
              <a:spcBef>
                <a:spcPts val="0"/>
              </a:spcBef>
              <a:spcAft>
                <a:spcPts val="0"/>
              </a:spcAft>
              <a:buSzPts val="2300"/>
              <a:buAutoNum type="arabicPeriod"/>
            </a:pPr>
            <a:r>
              <a:rPr b="1" lang="en-GB" sz="2300"/>
              <a:t>Induces</a:t>
            </a:r>
            <a:r>
              <a:rPr lang="en-GB" sz="2300"/>
              <a:t> the activation of the systemic immune response by activating heat-shock proteins.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66"/>
          <p:cNvSpPr txBox="1"/>
          <p:nvPr>
            <p:ph idx="1" type="body"/>
          </p:nvPr>
        </p:nvSpPr>
        <p:spPr>
          <a:xfrm>
            <a:off x="311700" y="1815775"/>
            <a:ext cx="8520600" cy="3888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Clr>
                <a:schemeClr val="dk1"/>
              </a:buClr>
              <a:buSzPts val="3789"/>
              <a:buFont typeface="Arial"/>
              <a:buNone/>
            </a:pPr>
            <a:r>
              <a:rPr b="1" lang="en-GB" sz="2500"/>
              <a:t>Advantages of timing (during interval surgery):</a:t>
            </a:r>
            <a:endParaRPr b="1" sz="2500"/>
          </a:p>
          <a:p>
            <a:pPr indent="-374680" lvl="0" marL="457200" rtl="0" algn="l">
              <a:lnSpc>
                <a:spcPct val="115000"/>
              </a:lnSpc>
              <a:spcBef>
                <a:spcPts val="1200"/>
              </a:spcBef>
              <a:spcAft>
                <a:spcPts val="0"/>
              </a:spcAft>
              <a:buSzPts val="2300"/>
              <a:buAutoNum type="arabicPeriod"/>
            </a:pPr>
            <a:r>
              <a:rPr lang="en-GB" sz="2300"/>
              <a:t>Effective against remaining chemotherapy-resistant cancer cells following neoadjuvant chemotherapy.</a:t>
            </a:r>
            <a:endParaRPr sz="2300"/>
          </a:p>
          <a:p>
            <a:pPr indent="-374676" lvl="0" marL="457200" rtl="0" algn="l">
              <a:lnSpc>
                <a:spcPct val="115000"/>
              </a:lnSpc>
              <a:spcBef>
                <a:spcPts val="0"/>
              </a:spcBef>
              <a:spcAft>
                <a:spcPts val="0"/>
              </a:spcAft>
              <a:buSzPts val="2300"/>
              <a:buAutoNum type="arabicPeriod"/>
            </a:pPr>
            <a:r>
              <a:rPr lang="en-GB" sz="2500"/>
              <a:t>Intra-operative drug delivery precedes the formation of intraperitoneal adhesions.</a:t>
            </a:r>
            <a:endParaRPr sz="2500"/>
          </a:p>
          <a:p>
            <a:pPr indent="-387380" lvl="0" marL="457200" rtl="0" algn="l">
              <a:lnSpc>
                <a:spcPct val="115000"/>
              </a:lnSpc>
              <a:spcBef>
                <a:spcPts val="0"/>
              </a:spcBef>
              <a:spcAft>
                <a:spcPts val="0"/>
              </a:spcAft>
              <a:buSzPts val="2500"/>
              <a:buAutoNum type="arabicPeriod"/>
            </a:pPr>
            <a:r>
              <a:rPr lang="en-GB" sz="2500"/>
              <a:t>Shorter gap between chemotherapy treatments.</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pic>
        <p:nvPicPr>
          <p:cNvPr id="460" name="Google Shape;460;p67"/>
          <p:cNvPicPr preferRelativeResize="0"/>
          <p:nvPr/>
        </p:nvPicPr>
        <p:blipFill rotWithShape="1">
          <a:blip r:embed="rId3">
            <a:alphaModFix/>
          </a:blip>
          <a:srcRect b="0" l="0" r="0" t="0"/>
          <a:stretch/>
        </p:blipFill>
        <p:spPr>
          <a:xfrm>
            <a:off x="0" y="81558"/>
            <a:ext cx="9144000" cy="6694883"/>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GB" sz="4400">
                <a:solidFill>
                  <a:schemeClr val="dk1"/>
                </a:solidFill>
                <a:latin typeface="Calibri"/>
                <a:ea typeface="Calibri"/>
                <a:cs typeface="Calibri"/>
                <a:sym typeface="Calibri"/>
              </a:rPr>
              <a:t>HIPEC Administration: Open Technique</a:t>
            </a:r>
            <a:endParaRPr/>
          </a:p>
        </p:txBody>
      </p:sp>
      <p:sp>
        <p:nvSpPr>
          <p:cNvPr id="466" name="Google Shape;466;p6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lnSpcReduction="20000"/>
          </a:bodyPr>
          <a:lstStyle/>
          <a:p>
            <a:pPr indent="-342900" lvl="0" marL="342900" rtl="0" algn="l">
              <a:lnSpc>
                <a:spcPct val="115000"/>
              </a:lnSpc>
              <a:spcBef>
                <a:spcPts val="0"/>
              </a:spcBef>
              <a:spcAft>
                <a:spcPts val="0"/>
              </a:spcAft>
              <a:buClr>
                <a:schemeClr val="dk1"/>
              </a:buClr>
              <a:buSzPts val="2800"/>
              <a:buChar char="●"/>
            </a:pPr>
            <a:r>
              <a:rPr lang="en-GB" sz="2800"/>
              <a:t>• A plastic cuff is stitched around the open abdominal wall to raise the edges.</a:t>
            </a:r>
            <a:endParaRPr/>
          </a:p>
          <a:p>
            <a:pPr indent="-342900" lvl="0" marL="342900" rtl="0" algn="l">
              <a:lnSpc>
                <a:spcPct val="115000"/>
              </a:lnSpc>
              <a:spcBef>
                <a:spcPts val="560"/>
              </a:spcBef>
              <a:spcAft>
                <a:spcPts val="0"/>
              </a:spcAft>
              <a:buClr>
                <a:schemeClr val="dk1"/>
              </a:buClr>
              <a:buSzPts val="2800"/>
              <a:buChar char="●"/>
            </a:pPr>
            <a:r>
              <a:rPr lang="en-GB" sz="2800"/>
              <a:t>• Two input and two output drains are placed into the abdominal cavity, filled with saline.</a:t>
            </a:r>
            <a:endParaRPr/>
          </a:p>
          <a:p>
            <a:pPr indent="-342900" lvl="0" marL="342900" rtl="0" algn="l">
              <a:lnSpc>
                <a:spcPct val="115000"/>
              </a:lnSpc>
              <a:spcBef>
                <a:spcPts val="560"/>
              </a:spcBef>
              <a:spcAft>
                <a:spcPts val="0"/>
              </a:spcAft>
              <a:buClr>
                <a:schemeClr val="dk1"/>
              </a:buClr>
              <a:buSzPts val="2800"/>
              <a:buChar char="●"/>
            </a:pPr>
            <a:r>
              <a:rPr lang="en-GB" sz="2800"/>
              <a:t>• A heat exchanger warms the fluid to maintain intra-abdominal temperature.</a:t>
            </a:r>
            <a:endParaRPr/>
          </a:p>
          <a:p>
            <a:pPr indent="-342900" lvl="0" marL="342900" rtl="0" algn="l">
              <a:lnSpc>
                <a:spcPct val="115000"/>
              </a:lnSpc>
              <a:spcBef>
                <a:spcPts val="560"/>
              </a:spcBef>
              <a:spcAft>
                <a:spcPts val="0"/>
              </a:spcAft>
              <a:buClr>
                <a:schemeClr val="dk1"/>
              </a:buClr>
              <a:buSzPts val="2800"/>
              <a:buChar char="●"/>
            </a:pPr>
            <a:r>
              <a:rPr lang="en-GB" sz="2800"/>
              <a:t>• Cisplatin is perfused for 90 minutes.</a:t>
            </a:r>
            <a:endParaRPr/>
          </a:p>
          <a:p>
            <a:pPr indent="-342900" lvl="0" marL="342900" rtl="0" algn="l">
              <a:lnSpc>
                <a:spcPct val="115000"/>
              </a:lnSpc>
              <a:spcBef>
                <a:spcPts val="560"/>
              </a:spcBef>
              <a:spcAft>
                <a:spcPts val="1200"/>
              </a:spcAft>
              <a:buClr>
                <a:schemeClr val="dk1"/>
              </a:buClr>
              <a:buSzPts val="2800"/>
              <a:buChar char="●"/>
            </a:pPr>
            <a:r>
              <a:rPr lang="en-GB" sz="2800"/>
              <a:t>• Post-procedure: the abdominal cavity is emptied, the cuff removed, and the abdomen closed.</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id="471" name="Google Shape;471;g1fa86cd2a5f3d020_0"/>
          <p:cNvPicPr preferRelativeResize="0"/>
          <p:nvPr/>
        </p:nvPicPr>
        <p:blipFill>
          <a:blip r:embed="rId3">
            <a:alphaModFix/>
          </a:blip>
          <a:stretch>
            <a:fillRect/>
          </a:stretch>
        </p:blipFill>
        <p:spPr>
          <a:xfrm>
            <a:off x="1116050" y="152400"/>
            <a:ext cx="7110975" cy="62923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7"/>
          <p:cNvSpPr txBox="1"/>
          <p:nvPr/>
        </p:nvSpPr>
        <p:spPr>
          <a:xfrm>
            <a:off x="457200" y="274638"/>
            <a:ext cx="82296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PARP Inhibitors (PARPi)</a:t>
            </a:r>
            <a:endParaRPr b="0" i="0" sz="1400" u="none" cap="none" strike="noStrike">
              <a:solidFill>
                <a:srgbClr val="000000"/>
              </a:solidFill>
              <a:latin typeface="Arial"/>
              <a:ea typeface="Arial"/>
              <a:cs typeface="Arial"/>
              <a:sym typeface="Arial"/>
            </a:endParaRPr>
          </a:p>
        </p:txBody>
      </p:sp>
      <p:sp>
        <p:nvSpPr>
          <p:cNvPr id="130" name="Google Shape;130;p7"/>
          <p:cNvSpPr txBox="1"/>
          <p:nvPr/>
        </p:nvSpPr>
        <p:spPr>
          <a:xfrm>
            <a:off x="457200" y="1600200"/>
            <a:ext cx="8229600" cy="192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Target cancer cells with defective DNA repair (like BRCA mutations).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Block PARP enzyme, leading to cell death in HR-deficient tumors.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Shown to improve progression-free survival in clinical trials.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GB" sz="4400">
                <a:solidFill>
                  <a:schemeClr val="dk1"/>
                </a:solidFill>
                <a:latin typeface="Calibri"/>
                <a:ea typeface="Calibri"/>
                <a:cs typeface="Calibri"/>
                <a:sym typeface="Calibri"/>
              </a:rPr>
              <a:t>HIPEC Administration: Closed Technique</a:t>
            </a:r>
            <a:endParaRPr/>
          </a:p>
        </p:txBody>
      </p:sp>
      <p:sp>
        <p:nvSpPr>
          <p:cNvPr id="477" name="Google Shape;477;p6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0"/>
              </a:spcBef>
              <a:spcAft>
                <a:spcPts val="0"/>
              </a:spcAft>
              <a:buClr>
                <a:schemeClr val="dk1"/>
              </a:buClr>
              <a:buSzPts val="3200"/>
              <a:buChar char="●"/>
            </a:pPr>
            <a:r>
              <a:rPr lang="en-GB" sz="3200">
                <a:solidFill>
                  <a:schemeClr val="dk2"/>
                </a:solidFill>
                <a:latin typeface="Calibri"/>
                <a:ea typeface="Calibri"/>
                <a:cs typeface="Calibri"/>
                <a:sym typeface="Calibri"/>
              </a:rPr>
              <a:t>•</a:t>
            </a:r>
            <a:r>
              <a:rPr lang="en-GB" sz="3200">
                <a:solidFill>
                  <a:schemeClr val="dk1"/>
                </a:solidFill>
                <a:latin typeface="Calibri"/>
                <a:ea typeface="Calibri"/>
                <a:cs typeface="Calibri"/>
                <a:sym typeface="Calibri"/>
              </a:rPr>
              <a:t> </a:t>
            </a:r>
            <a:r>
              <a:rPr lang="en-GB" sz="3200">
                <a:solidFill>
                  <a:srgbClr val="000000"/>
                </a:solidFill>
                <a:latin typeface="Calibri"/>
                <a:ea typeface="Calibri"/>
                <a:cs typeface="Calibri"/>
                <a:sym typeface="Calibri"/>
              </a:rPr>
              <a:t>Tubing placed as in the open technique.</a:t>
            </a:r>
            <a:endParaRPr>
              <a:solidFill>
                <a:srgbClr val="000000"/>
              </a:solidFill>
            </a:endParaRPr>
          </a:p>
          <a:p>
            <a:pPr indent="-342900" lvl="0" marL="342900" rtl="0" algn="l">
              <a:lnSpc>
                <a:spcPct val="115000"/>
              </a:lnSpc>
              <a:spcBef>
                <a:spcPts val="640"/>
              </a:spcBef>
              <a:spcAft>
                <a:spcPts val="0"/>
              </a:spcAft>
              <a:buClr>
                <a:srgbClr val="000000"/>
              </a:buClr>
              <a:buSzPts val="3200"/>
              <a:buChar char="●"/>
            </a:pPr>
            <a:r>
              <a:rPr lang="en-GB" sz="3200">
                <a:solidFill>
                  <a:srgbClr val="000000"/>
                </a:solidFill>
                <a:latin typeface="Calibri"/>
                <a:ea typeface="Calibri"/>
                <a:cs typeface="Calibri"/>
                <a:sym typeface="Calibri"/>
              </a:rPr>
              <a:t>• Abdominal wall is temporarily stitched to allow re-opening after HIPEC or closed in layers.</a:t>
            </a:r>
            <a:endParaRPr>
              <a:solidFill>
                <a:srgbClr val="000000"/>
              </a:solidFill>
            </a:endParaRPr>
          </a:p>
          <a:p>
            <a:pPr indent="-342900" lvl="0" marL="342900" rtl="0" algn="l">
              <a:lnSpc>
                <a:spcPct val="115000"/>
              </a:lnSpc>
              <a:spcBef>
                <a:spcPts val="640"/>
              </a:spcBef>
              <a:spcAft>
                <a:spcPts val="1200"/>
              </a:spcAft>
              <a:buClr>
                <a:srgbClr val="000000"/>
              </a:buClr>
              <a:buSzPts val="3200"/>
              <a:buChar char="●"/>
            </a:pPr>
            <a:r>
              <a:rPr lang="en-GB" sz="3200">
                <a:solidFill>
                  <a:srgbClr val="000000"/>
                </a:solidFill>
                <a:latin typeface="Calibri"/>
                <a:ea typeface="Calibri"/>
                <a:cs typeface="Calibri"/>
                <a:sym typeface="Calibri"/>
              </a:rPr>
              <a:t>• Allows the use of closed-loop circulation for heated chemotherapy.</a:t>
            </a:r>
            <a:endParaRPr>
              <a:solidFill>
                <a:srgbClr val="00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70"/>
          <p:cNvSpPr txBox="1"/>
          <p:nvPr>
            <p:ph type="title"/>
          </p:nvPr>
        </p:nvSpPr>
        <p:spPr>
          <a:xfrm>
            <a:off x="729450" y="1758200"/>
            <a:ext cx="7688400" cy="7137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GB" sz="4400">
                <a:solidFill>
                  <a:schemeClr val="dk1"/>
                </a:solidFill>
                <a:latin typeface="Calibri"/>
                <a:ea typeface="Calibri"/>
                <a:cs typeface="Calibri"/>
                <a:sym typeface="Calibri"/>
              </a:rPr>
              <a:t>Diagram: HIPEC Machine and Circulation Flow</a:t>
            </a:r>
            <a:endParaRPr/>
          </a:p>
        </p:txBody>
      </p:sp>
      <p:pic>
        <p:nvPicPr>
          <p:cNvPr id="483" name="Google Shape;483;p70"/>
          <p:cNvPicPr preferRelativeResize="0"/>
          <p:nvPr/>
        </p:nvPicPr>
        <p:blipFill rotWithShape="1">
          <a:blip r:embed="rId3">
            <a:alphaModFix/>
          </a:blip>
          <a:srcRect b="0" l="0" r="0" t="0"/>
          <a:stretch/>
        </p:blipFill>
        <p:spPr>
          <a:xfrm>
            <a:off x="1476462" y="1447799"/>
            <a:ext cx="6300131" cy="4399327"/>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sz="4400">
                <a:solidFill>
                  <a:schemeClr val="dk1"/>
                </a:solidFill>
                <a:latin typeface="Calibri"/>
                <a:ea typeface="Calibri"/>
                <a:cs typeface="Calibri"/>
                <a:sym typeface="Calibri"/>
              </a:rPr>
              <a:t>Requirements for a HIPEC Service</a:t>
            </a:r>
            <a:endParaRPr/>
          </a:p>
        </p:txBody>
      </p:sp>
      <p:sp>
        <p:nvSpPr>
          <p:cNvPr id="489" name="Google Shape;489;p7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lnSpcReduction="20000"/>
          </a:bodyPr>
          <a:lstStyle/>
          <a:p>
            <a:pPr indent="-342900" lvl="0" marL="342900" rtl="0" algn="l">
              <a:lnSpc>
                <a:spcPct val="115000"/>
              </a:lnSpc>
              <a:spcBef>
                <a:spcPts val="0"/>
              </a:spcBef>
              <a:spcAft>
                <a:spcPts val="0"/>
              </a:spcAft>
              <a:buClr>
                <a:schemeClr val="dk1"/>
              </a:buClr>
              <a:buSzPts val="2800"/>
              <a:buChar char="●"/>
            </a:pPr>
            <a:r>
              <a:rPr lang="en-GB" sz="2800"/>
              <a:t>• Regulatory approval is required.</a:t>
            </a:r>
            <a:endParaRPr/>
          </a:p>
          <a:p>
            <a:pPr indent="-342900" lvl="0" marL="342900" rtl="0" algn="l">
              <a:lnSpc>
                <a:spcPct val="115000"/>
              </a:lnSpc>
              <a:spcBef>
                <a:spcPts val="560"/>
              </a:spcBef>
              <a:spcAft>
                <a:spcPts val="0"/>
              </a:spcAft>
              <a:buClr>
                <a:schemeClr val="dk1"/>
              </a:buClr>
              <a:buSzPts val="2800"/>
              <a:buChar char="●"/>
            </a:pPr>
            <a:r>
              <a:rPr lang="en-GB" sz="2800"/>
              <a:t>• Multidisciplinary input: surgery, anaesthesia, oncology, pharmacy, and theatre teams.</a:t>
            </a:r>
            <a:endParaRPr/>
          </a:p>
          <a:p>
            <a:pPr indent="-342900" lvl="0" marL="342900" rtl="0" algn="l">
              <a:lnSpc>
                <a:spcPct val="115000"/>
              </a:lnSpc>
              <a:spcBef>
                <a:spcPts val="560"/>
              </a:spcBef>
              <a:spcAft>
                <a:spcPts val="0"/>
              </a:spcAft>
              <a:buClr>
                <a:schemeClr val="dk1"/>
              </a:buClr>
              <a:buSzPts val="2800"/>
              <a:buChar char="●"/>
            </a:pPr>
            <a:r>
              <a:rPr lang="en-GB" sz="2800"/>
              <a:t>• Locally approved training programmes are essential.</a:t>
            </a:r>
            <a:endParaRPr/>
          </a:p>
          <a:p>
            <a:pPr indent="-342900" lvl="0" marL="342900" rtl="0" algn="l">
              <a:lnSpc>
                <a:spcPct val="115000"/>
              </a:lnSpc>
              <a:spcBef>
                <a:spcPts val="560"/>
              </a:spcBef>
              <a:spcAft>
                <a:spcPts val="0"/>
              </a:spcAft>
              <a:buClr>
                <a:schemeClr val="dk1"/>
              </a:buClr>
              <a:buSzPts val="2800"/>
              <a:buChar char="●"/>
            </a:pPr>
            <a:r>
              <a:rPr lang="en-GB" sz="2800"/>
              <a:t>• A perfusionist or trained theatre team member manages the HIPEC machine.</a:t>
            </a:r>
            <a:endParaRPr/>
          </a:p>
          <a:p>
            <a:pPr indent="-342900" lvl="0" marL="342900" rtl="0" algn="l">
              <a:lnSpc>
                <a:spcPct val="115000"/>
              </a:lnSpc>
              <a:spcBef>
                <a:spcPts val="560"/>
              </a:spcBef>
              <a:spcAft>
                <a:spcPts val="0"/>
              </a:spcAft>
              <a:buClr>
                <a:schemeClr val="dk1"/>
              </a:buClr>
              <a:buSzPts val="2800"/>
              <a:buChar char="●"/>
            </a:pPr>
            <a:r>
              <a:rPr lang="en-GB" sz="2800"/>
              <a:t>• Continuous case audits should be in place.</a:t>
            </a:r>
            <a:endParaRPr/>
          </a:p>
          <a:p>
            <a:pPr indent="-342900" lvl="0" marL="342900" rtl="0" algn="l">
              <a:lnSpc>
                <a:spcPct val="115000"/>
              </a:lnSpc>
              <a:spcBef>
                <a:spcPts val="560"/>
              </a:spcBef>
              <a:spcAft>
                <a:spcPts val="1200"/>
              </a:spcAft>
              <a:buClr>
                <a:schemeClr val="dk1"/>
              </a:buClr>
              <a:buSzPts val="2800"/>
              <a:buChar char="●"/>
            </a:pPr>
            <a:r>
              <a:rPr lang="en-GB" sz="2800"/>
              <a:t>• ERAS principles should guide perioperative care.</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72"/>
          <p:cNvSpPr txBox="1"/>
          <p:nvPr>
            <p:ph type="ctrTitle"/>
          </p:nvPr>
        </p:nvSpPr>
        <p:spPr>
          <a:xfrm>
            <a:off x="685800" y="404300"/>
            <a:ext cx="7772400" cy="1044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a:t>HIPEC complications </a:t>
            </a:r>
            <a:endParaRPr/>
          </a:p>
        </p:txBody>
      </p:sp>
      <p:sp>
        <p:nvSpPr>
          <p:cNvPr id="495" name="Google Shape;495;p72"/>
          <p:cNvSpPr txBox="1"/>
          <p:nvPr>
            <p:ph idx="1" type="subTitle"/>
          </p:nvPr>
        </p:nvSpPr>
        <p:spPr>
          <a:xfrm>
            <a:off x="543550" y="1727750"/>
            <a:ext cx="7914600" cy="45654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0C0C0C"/>
              </a:buClr>
              <a:buSzPts val="3200"/>
              <a:buNone/>
            </a:pPr>
            <a:r>
              <a:rPr lang="en-GB">
                <a:solidFill>
                  <a:srgbClr val="0C0C0C"/>
                </a:solidFill>
              </a:rPr>
              <a:t>A significant increase in the rate of acute kidney injury and electrolyte imbalance was found in the Korean study, but sodium thiosulphate was not given consistently, and the investigators found that when given appropriately, no difference in the rate of acute kidney toxic effects and electrolyte imbalance were seen. </a:t>
            </a:r>
            <a:endParaRPr/>
          </a:p>
          <a:p>
            <a:pPr indent="0" lvl="0" marL="0" rtl="0" algn="ctr">
              <a:lnSpc>
                <a:spcPct val="100000"/>
              </a:lnSpc>
              <a:spcBef>
                <a:spcPts val="544"/>
              </a:spcBef>
              <a:spcAft>
                <a:spcPts val="0"/>
              </a:spcAft>
              <a:buClr>
                <a:srgbClr val="0C0C0C"/>
              </a:buClr>
              <a:buSzPts val="3200"/>
              <a:buNone/>
            </a:pPr>
            <a:r>
              <a:rPr lang="en-GB">
                <a:solidFill>
                  <a:srgbClr val="0C0C0C"/>
                </a:solidFill>
              </a:rPr>
              <a:t>Effects such as anaemia may be attributed to the cytoreductive surgery itself, rather than an effect of HIPEC.</a:t>
            </a:r>
            <a:endParaRPr/>
          </a:p>
          <a:p>
            <a:pPr indent="0" lvl="0" marL="0" rtl="0" algn="ctr">
              <a:lnSpc>
                <a:spcPct val="100000"/>
              </a:lnSpc>
              <a:spcBef>
                <a:spcPts val="544"/>
              </a:spcBef>
              <a:spcAft>
                <a:spcPts val="0"/>
              </a:spcAft>
              <a:buClr>
                <a:srgbClr val="0C0C0C"/>
              </a:buClr>
              <a:buSzPts val="3200"/>
              <a:buNone/>
            </a:pPr>
            <a:r>
              <a:rPr lang="en-GB">
                <a:solidFill>
                  <a:srgbClr val="0C0C0C"/>
                </a:solidFill>
              </a:rPr>
              <a:t>(ASA) score of equal or less than 2 recommended to reduce risk of severe post-operative complications.</a:t>
            </a:r>
            <a:endParaRPr/>
          </a:p>
          <a:p>
            <a:pPr indent="0" lvl="0" marL="0" rtl="0" algn="ctr">
              <a:lnSpc>
                <a:spcPct val="100000"/>
              </a:lnSpc>
              <a:spcBef>
                <a:spcPts val="544"/>
              </a:spcBef>
              <a:spcAft>
                <a:spcPts val="0"/>
              </a:spcAft>
              <a:buClr>
                <a:srgbClr val="888888"/>
              </a:buClr>
              <a:buSzPts val="3200"/>
              <a:buNone/>
            </a:pPr>
            <a:r>
              <a:t/>
            </a:r>
            <a:endParaRPr>
              <a:solidFill>
                <a:srgbClr val="0C0C0C"/>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73"/>
          <p:cNvSpPr txBox="1"/>
          <p:nvPr>
            <p:ph type="title"/>
          </p:nvPr>
        </p:nvSpPr>
        <p:spPr>
          <a:xfrm>
            <a:off x="457200" y="968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a:t>Pre-operative Factors for HIPEC </a:t>
            </a:r>
            <a:endParaRPr/>
          </a:p>
        </p:txBody>
      </p:sp>
      <p:sp>
        <p:nvSpPr>
          <p:cNvPr id="501" name="Google Shape;501;p73"/>
          <p:cNvSpPr txBox="1"/>
          <p:nvPr>
            <p:ph idx="1" type="body"/>
          </p:nvPr>
        </p:nvSpPr>
        <p:spPr>
          <a:xfrm>
            <a:off x="457200" y="1239838"/>
            <a:ext cx="8229600" cy="5323500"/>
          </a:xfrm>
          <a:prstGeom prst="rect">
            <a:avLst/>
          </a:prstGeom>
          <a:noFill/>
          <a:ln>
            <a:noFill/>
          </a:ln>
        </p:spPr>
        <p:txBody>
          <a:bodyPr anchorCtr="0" anchor="t" bIns="45700" lIns="91425" spcFirstLastPara="1" rIns="91425" wrap="square" tIns="45700">
            <a:noAutofit/>
          </a:bodyPr>
          <a:lstStyle/>
          <a:p>
            <a:pPr indent="-342900" lvl="0" marL="342900" rtl="0" algn="l">
              <a:lnSpc>
                <a:spcPct val="115000"/>
              </a:lnSpc>
              <a:spcBef>
                <a:spcPts val="0"/>
              </a:spcBef>
              <a:spcAft>
                <a:spcPts val="0"/>
              </a:spcAft>
              <a:buClr>
                <a:schemeClr val="dk1"/>
              </a:buClr>
              <a:buSzPts val="2000"/>
              <a:buChar char="●"/>
            </a:pPr>
            <a:r>
              <a:rPr lang="en-GB" sz="2000"/>
              <a:t>all patients with a suspected tubo-ovarian malignancy should be discussed by the gynaecological oncology cancer centre multidisciplinary team.</a:t>
            </a:r>
            <a:endParaRPr/>
          </a:p>
          <a:p>
            <a:pPr indent="-342900" lvl="0" marL="342900" rtl="0" algn="l">
              <a:lnSpc>
                <a:spcPct val="115000"/>
              </a:lnSpc>
              <a:spcBef>
                <a:spcPts val="400"/>
              </a:spcBef>
              <a:spcAft>
                <a:spcPts val="0"/>
              </a:spcAft>
              <a:buClr>
                <a:schemeClr val="dk1"/>
              </a:buClr>
              <a:buSzPts val="2000"/>
              <a:buChar char="●"/>
            </a:pPr>
            <a:r>
              <a:rPr lang="en-GB" sz="2000"/>
              <a:t>. If neoadjuvant chemotherapy is recommended, patients with a FIGO stage III or IV high grade serous tubo-ovarian carcinoma may be considered for HIPEC after three or four cycles of chemotherapy.</a:t>
            </a:r>
            <a:endParaRPr/>
          </a:p>
          <a:p>
            <a:pPr indent="-342900" lvl="0" marL="342900" rtl="0" algn="l">
              <a:lnSpc>
                <a:spcPct val="115000"/>
              </a:lnSpc>
              <a:spcBef>
                <a:spcPts val="400"/>
              </a:spcBef>
              <a:spcAft>
                <a:spcPts val="0"/>
              </a:spcAft>
              <a:buClr>
                <a:schemeClr val="dk1"/>
              </a:buClr>
              <a:buSzPts val="2000"/>
              <a:buChar char="●"/>
            </a:pPr>
            <a:r>
              <a:rPr lang="en-GB" sz="2000"/>
              <a:t>  Trial protocols and studies have used an age range up to 70 or 75 to avoid the comorbidities associated with frailty.</a:t>
            </a:r>
            <a:endParaRPr/>
          </a:p>
          <a:p>
            <a:pPr indent="-342900" lvl="0" marL="342900" rtl="0" algn="l">
              <a:lnSpc>
                <a:spcPct val="115000"/>
              </a:lnSpc>
              <a:spcBef>
                <a:spcPts val="400"/>
              </a:spcBef>
              <a:spcAft>
                <a:spcPts val="0"/>
              </a:spcAft>
              <a:buClr>
                <a:schemeClr val="dk1"/>
              </a:buClr>
              <a:buSzPts val="2000"/>
              <a:buChar char="●"/>
            </a:pPr>
            <a:r>
              <a:rPr lang="en-GB" sz="2000"/>
              <a:t> Haematology and biochemistry assessment is recommended to confirm white blood cell count &gt;3.5 x 109 /l; platelets &gt;100 x 109 /l, serum creatinine 60 ml/min. </a:t>
            </a:r>
            <a:endParaRPr/>
          </a:p>
          <a:p>
            <a:pPr indent="-342900" lvl="0" marL="342900" rtl="0" algn="l">
              <a:lnSpc>
                <a:spcPct val="115000"/>
              </a:lnSpc>
              <a:spcBef>
                <a:spcPts val="400"/>
              </a:spcBef>
              <a:spcAft>
                <a:spcPts val="0"/>
              </a:spcAft>
              <a:buClr>
                <a:schemeClr val="dk1"/>
              </a:buClr>
              <a:buSzPts val="2000"/>
              <a:buChar char="●"/>
            </a:pPr>
            <a:r>
              <a:rPr lang="en-GB" sz="2000"/>
              <a:t>Written consent for both surgery and HIPEC must be obtained</a:t>
            </a:r>
            <a:endParaRPr/>
          </a:p>
          <a:p>
            <a:pPr indent="-342900" lvl="0" marL="342900" rtl="0" algn="l">
              <a:lnSpc>
                <a:spcPct val="115000"/>
              </a:lnSpc>
              <a:spcBef>
                <a:spcPts val="400"/>
              </a:spcBef>
              <a:spcAft>
                <a:spcPts val="1200"/>
              </a:spcAft>
              <a:buClr>
                <a:schemeClr val="dk1"/>
              </a:buClr>
              <a:buSzPts val="2000"/>
              <a:buChar char="●"/>
            </a:pPr>
            <a:r>
              <a:rPr lang="en-GB" sz="2000"/>
              <a:t>. Due to these stringent inclusion criteria, HIPEC may only be feasible in 35–46% of patients undergoing interval surgery.</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sz="4400">
                <a:solidFill>
                  <a:schemeClr val="dk1"/>
                </a:solidFill>
                <a:latin typeface="Calibri"/>
                <a:ea typeface="Calibri"/>
                <a:cs typeface="Calibri"/>
                <a:sym typeface="Calibri"/>
              </a:rPr>
              <a:t>Intra-operative Factors for HIPEC</a:t>
            </a:r>
            <a:endParaRPr/>
          </a:p>
        </p:txBody>
      </p:sp>
      <p:sp>
        <p:nvSpPr>
          <p:cNvPr id="507" name="Google Shape;507;p74"/>
          <p:cNvSpPr txBox="1"/>
          <p:nvPr>
            <p:ph idx="1" type="body"/>
          </p:nvPr>
        </p:nvSpPr>
        <p:spPr>
          <a:xfrm>
            <a:off x="457200" y="1600200"/>
            <a:ext cx="8229600" cy="3900300"/>
          </a:xfrm>
          <a:prstGeom prst="rect">
            <a:avLst/>
          </a:prstGeom>
          <a:noFill/>
          <a:ln>
            <a:noFill/>
          </a:ln>
        </p:spPr>
        <p:txBody>
          <a:bodyPr anchorCtr="0" anchor="t" bIns="45700" lIns="91425" spcFirstLastPara="1" rIns="91425" wrap="square" tIns="45700">
            <a:normAutofit fontScale="55000" lnSpcReduction="20000"/>
          </a:bodyPr>
          <a:lstStyle/>
          <a:p>
            <a:pPr indent="-327737" lvl="0" marL="342900" rtl="0" algn="l">
              <a:lnSpc>
                <a:spcPct val="115000"/>
              </a:lnSpc>
              <a:spcBef>
                <a:spcPts val="0"/>
              </a:spcBef>
              <a:spcAft>
                <a:spcPts val="0"/>
              </a:spcAft>
              <a:buClr>
                <a:schemeClr val="dk1"/>
              </a:buClr>
              <a:buSzPct val="114285"/>
              <a:buChar char="●"/>
            </a:pPr>
            <a:r>
              <a:rPr lang="en-GB"/>
              <a:t>• </a:t>
            </a:r>
            <a:r>
              <a:rPr lang="en-GB" sz="2800"/>
              <a:t>Anaesthetic:</a:t>
            </a:r>
            <a:endParaRPr sz="2800"/>
          </a:p>
          <a:p>
            <a:pPr indent="-313767" lvl="0" marL="342900" rtl="0" algn="l">
              <a:lnSpc>
                <a:spcPct val="115000"/>
              </a:lnSpc>
              <a:spcBef>
                <a:spcPts val="400"/>
              </a:spcBef>
              <a:spcAft>
                <a:spcPts val="0"/>
              </a:spcAft>
              <a:buClr>
                <a:schemeClr val="dk1"/>
              </a:buClr>
              <a:buSzPct val="100000"/>
              <a:buChar char="●"/>
            </a:pPr>
            <a:r>
              <a:rPr lang="en-GB" sz="2800"/>
              <a:t>   - Remove warming devices; use cooling methods if needed.</a:t>
            </a:r>
            <a:endParaRPr sz="2800"/>
          </a:p>
          <a:p>
            <a:pPr indent="-313767" lvl="0" marL="342900" rtl="0" algn="l">
              <a:lnSpc>
                <a:spcPct val="115000"/>
              </a:lnSpc>
              <a:spcBef>
                <a:spcPts val="400"/>
              </a:spcBef>
              <a:spcAft>
                <a:spcPts val="0"/>
              </a:spcAft>
              <a:buClr>
                <a:schemeClr val="dk1"/>
              </a:buClr>
              <a:buSzPct val="100000"/>
              <a:buChar char="●"/>
            </a:pPr>
            <a:r>
              <a:rPr lang="en-GB" sz="2800"/>
              <a:t>   - Manage fluids carefully to maintain organ perfusion.</a:t>
            </a:r>
            <a:endParaRPr sz="2800"/>
          </a:p>
          <a:p>
            <a:pPr indent="-313767" lvl="0" marL="342900" rtl="0" algn="l">
              <a:lnSpc>
                <a:spcPct val="115000"/>
              </a:lnSpc>
              <a:spcBef>
                <a:spcPts val="400"/>
              </a:spcBef>
              <a:spcAft>
                <a:spcPts val="0"/>
              </a:spcAft>
              <a:buClr>
                <a:schemeClr val="dk1"/>
              </a:buClr>
              <a:buSzPct val="100000"/>
              <a:buChar char="●"/>
            </a:pPr>
            <a:r>
              <a:rPr lang="en-GB" sz="2800"/>
              <a:t>-prevent nephrotoxicity with sodium thiosulphate (iv prior to administration of cisplatin)</a:t>
            </a:r>
            <a:endParaRPr sz="2800"/>
          </a:p>
          <a:p>
            <a:pPr indent="-313767" lvl="0" marL="342900" rtl="0" algn="l">
              <a:lnSpc>
                <a:spcPct val="115000"/>
              </a:lnSpc>
              <a:spcBef>
                <a:spcPts val="400"/>
              </a:spcBef>
              <a:spcAft>
                <a:spcPts val="0"/>
              </a:spcAft>
              <a:buClr>
                <a:schemeClr val="dk1"/>
              </a:buClr>
              <a:buSzPct val="100000"/>
              <a:buChar char="●"/>
            </a:pPr>
            <a:r>
              <a:rPr lang="en-GB" sz="2800"/>
              <a:t>   - Monitor urine output &gt;1 ml/kg/hr for 3 hours post-HIPEC.</a:t>
            </a:r>
            <a:endParaRPr sz="2800"/>
          </a:p>
          <a:p>
            <a:pPr indent="-313767" lvl="0" marL="342900" rtl="0" algn="l">
              <a:lnSpc>
                <a:spcPct val="115000"/>
              </a:lnSpc>
              <a:spcBef>
                <a:spcPts val="400"/>
              </a:spcBef>
              <a:spcAft>
                <a:spcPts val="0"/>
              </a:spcAft>
              <a:buClr>
                <a:schemeClr val="dk1"/>
              </a:buClr>
              <a:buSzPct val="100000"/>
              <a:buChar char="●"/>
            </a:pPr>
            <a:r>
              <a:rPr lang="en-GB" sz="2800"/>
              <a:t>   - Avoid excess IV fluid;</a:t>
            </a:r>
            <a:endParaRPr sz="2800"/>
          </a:p>
          <a:p>
            <a:pPr indent="-313767" lvl="0" marL="342900" rtl="0" algn="l">
              <a:lnSpc>
                <a:spcPct val="115000"/>
              </a:lnSpc>
              <a:spcBef>
                <a:spcPts val="400"/>
              </a:spcBef>
              <a:spcAft>
                <a:spcPts val="0"/>
              </a:spcAft>
              <a:buClr>
                <a:schemeClr val="dk1"/>
              </a:buClr>
              <a:buSzPct val="100000"/>
              <a:buChar char="●"/>
            </a:pPr>
            <a:r>
              <a:rPr lang="en-GB" sz="2800"/>
              <a:t> consider blood/albumin if needed.</a:t>
            </a:r>
            <a:endParaRPr sz="2800"/>
          </a:p>
          <a:p>
            <a:pPr indent="-215900" lvl="0" marL="342900" rtl="0" algn="l">
              <a:lnSpc>
                <a:spcPct val="115000"/>
              </a:lnSpc>
              <a:spcBef>
                <a:spcPts val="400"/>
              </a:spcBef>
              <a:spcAft>
                <a:spcPts val="0"/>
              </a:spcAft>
              <a:buClr>
                <a:schemeClr val="dk1"/>
              </a:buClr>
              <a:buSzPct val="114285"/>
              <a:buNone/>
            </a:pPr>
            <a:r>
              <a:t/>
            </a:r>
            <a:endParaRPr sz="2800"/>
          </a:p>
          <a:p>
            <a:pPr indent="-313767" lvl="0" marL="342900" rtl="0" algn="l">
              <a:lnSpc>
                <a:spcPct val="115000"/>
              </a:lnSpc>
              <a:spcBef>
                <a:spcPts val="400"/>
              </a:spcBef>
              <a:spcAft>
                <a:spcPts val="0"/>
              </a:spcAft>
              <a:buClr>
                <a:schemeClr val="dk1"/>
              </a:buClr>
              <a:buSzPct val="100000"/>
              <a:buChar char="●"/>
            </a:pPr>
            <a:r>
              <a:rPr lang="en-GB" sz="2800"/>
              <a:t>• Surgical:</a:t>
            </a:r>
            <a:endParaRPr sz="2800"/>
          </a:p>
          <a:p>
            <a:pPr indent="-313767" lvl="0" marL="342900" rtl="0" algn="l">
              <a:lnSpc>
                <a:spcPct val="115000"/>
              </a:lnSpc>
              <a:spcBef>
                <a:spcPts val="400"/>
              </a:spcBef>
              <a:spcAft>
                <a:spcPts val="0"/>
              </a:spcAft>
              <a:buClr>
                <a:schemeClr val="dk1"/>
              </a:buClr>
              <a:buSzPct val="100000"/>
              <a:buChar char="●"/>
            </a:pPr>
            <a:r>
              <a:rPr lang="en-GB" sz="2800"/>
              <a:t>   - Adds ~2 hours to theatre time.</a:t>
            </a:r>
            <a:endParaRPr sz="2800"/>
          </a:p>
          <a:p>
            <a:pPr indent="-313767" lvl="0" marL="342900" rtl="0" algn="l">
              <a:lnSpc>
                <a:spcPct val="115000"/>
              </a:lnSpc>
              <a:spcBef>
                <a:spcPts val="400"/>
              </a:spcBef>
              <a:spcAft>
                <a:spcPts val="0"/>
              </a:spcAft>
              <a:buClr>
                <a:schemeClr val="dk1"/>
              </a:buClr>
              <a:buSzPct val="100000"/>
              <a:buChar char="●"/>
            </a:pPr>
            <a:r>
              <a:rPr lang="en-GB" sz="2800"/>
              <a:t>   - Proceed if residual disease ≤2.5 mm post-surgery.</a:t>
            </a:r>
            <a:endParaRPr sz="2800"/>
          </a:p>
          <a:p>
            <a:pPr indent="-313767" lvl="0" marL="342900" rtl="0" algn="l">
              <a:lnSpc>
                <a:spcPct val="115000"/>
              </a:lnSpc>
              <a:spcBef>
                <a:spcPts val="400"/>
              </a:spcBef>
              <a:spcAft>
                <a:spcPts val="0"/>
              </a:spcAft>
              <a:buClr>
                <a:schemeClr val="dk1"/>
              </a:buClr>
              <a:buSzPct val="100000"/>
              <a:buChar char="●"/>
            </a:pPr>
            <a:r>
              <a:rPr lang="en-GB" sz="2800"/>
              <a:t>   - Anastomosis before or after HIPEC affects chemo delivery.</a:t>
            </a:r>
            <a:endParaRPr sz="2800"/>
          </a:p>
          <a:p>
            <a:pPr indent="-313767" lvl="0" marL="342900" rtl="0" algn="l">
              <a:lnSpc>
                <a:spcPct val="115000"/>
              </a:lnSpc>
              <a:spcBef>
                <a:spcPts val="400"/>
              </a:spcBef>
              <a:spcAft>
                <a:spcPts val="1200"/>
              </a:spcAft>
              <a:buClr>
                <a:schemeClr val="dk1"/>
              </a:buClr>
              <a:buSzPct val="100000"/>
              <a:buChar char="●"/>
            </a:pPr>
            <a:r>
              <a:rPr lang="en-GB" sz="2800"/>
              <a:t>   - Recommend at least one post-op abdominal drain.</a:t>
            </a:r>
            <a:endParaRPr sz="2800"/>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7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sz="4400">
                <a:solidFill>
                  <a:schemeClr val="dk1"/>
                </a:solidFill>
                <a:latin typeface="Calibri"/>
                <a:ea typeface="Calibri"/>
                <a:cs typeface="Calibri"/>
                <a:sym typeface="Calibri"/>
              </a:rPr>
              <a:t>Post-operative Factors</a:t>
            </a:r>
            <a:endParaRPr/>
          </a:p>
        </p:txBody>
      </p:sp>
      <p:sp>
        <p:nvSpPr>
          <p:cNvPr id="513" name="Google Shape;513;p7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0"/>
              </a:spcBef>
              <a:spcAft>
                <a:spcPts val="0"/>
              </a:spcAft>
              <a:buClr>
                <a:schemeClr val="dk1"/>
              </a:buClr>
              <a:buSzPts val="3200"/>
              <a:buChar char="●"/>
            </a:pPr>
            <a:r>
              <a:rPr lang="en-GB"/>
              <a:t>• </a:t>
            </a:r>
            <a:r>
              <a:rPr lang="en-GB" sz="1800"/>
              <a:t>Routine admission to enhanced post-operative care is advised after HIPEC.</a:t>
            </a:r>
            <a:endParaRPr sz="1800"/>
          </a:p>
          <a:p>
            <a:pPr indent="-254000" lvl="0" marL="342900" rtl="0" algn="l">
              <a:lnSpc>
                <a:spcPct val="115000"/>
              </a:lnSpc>
              <a:spcBef>
                <a:spcPts val="544"/>
              </a:spcBef>
              <a:spcAft>
                <a:spcPts val="0"/>
              </a:spcAft>
              <a:buClr>
                <a:schemeClr val="dk1"/>
              </a:buClr>
              <a:buSzPts val="1800"/>
              <a:buChar char="●"/>
            </a:pPr>
            <a:r>
              <a:rPr lang="en-GB" sz="1800"/>
              <a:t>• Many patients require this due to the extensive nature of surgery.</a:t>
            </a:r>
            <a:endParaRPr sz="1800"/>
          </a:p>
          <a:p>
            <a:pPr indent="-254000" lvl="0" marL="342900" rtl="0" algn="l">
              <a:lnSpc>
                <a:spcPct val="115000"/>
              </a:lnSpc>
              <a:spcBef>
                <a:spcPts val="544"/>
              </a:spcBef>
              <a:spcAft>
                <a:spcPts val="0"/>
              </a:spcAft>
              <a:buClr>
                <a:schemeClr val="dk1"/>
              </a:buClr>
              <a:buSzPts val="1800"/>
              <a:buChar char="●"/>
            </a:pPr>
            <a:r>
              <a:rPr lang="en-GB" sz="1800"/>
              <a:t>• Ongoing monitoring:</a:t>
            </a:r>
            <a:endParaRPr sz="1800"/>
          </a:p>
          <a:p>
            <a:pPr indent="-254000" lvl="0" marL="342900" rtl="0" algn="l">
              <a:lnSpc>
                <a:spcPct val="115000"/>
              </a:lnSpc>
              <a:spcBef>
                <a:spcPts val="544"/>
              </a:spcBef>
              <a:spcAft>
                <a:spcPts val="0"/>
              </a:spcAft>
              <a:buClr>
                <a:schemeClr val="dk1"/>
              </a:buClr>
              <a:buSzPts val="1800"/>
              <a:buChar char="●"/>
            </a:pPr>
            <a:r>
              <a:rPr lang="en-GB" sz="1800"/>
              <a:t>   - Fluid balance assessment </a:t>
            </a:r>
            <a:endParaRPr sz="1800"/>
          </a:p>
          <a:p>
            <a:pPr indent="-254000" lvl="0" marL="342900" rtl="0" algn="l">
              <a:lnSpc>
                <a:spcPct val="115000"/>
              </a:lnSpc>
              <a:spcBef>
                <a:spcPts val="544"/>
              </a:spcBef>
              <a:spcAft>
                <a:spcPts val="0"/>
              </a:spcAft>
              <a:buClr>
                <a:schemeClr val="dk1"/>
              </a:buClr>
              <a:buSzPts val="1800"/>
              <a:buChar char="●"/>
            </a:pPr>
            <a:r>
              <a:rPr lang="en-GB" sz="1800"/>
              <a:t>   - Daily creatinine measurement for first 3 post-op days</a:t>
            </a:r>
            <a:endParaRPr sz="1800"/>
          </a:p>
          <a:p>
            <a:pPr indent="-254000" lvl="0" marL="342900" rtl="0" algn="l">
              <a:lnSpc>
                <a:spcPct val="115000"/>
              </a:lnSpc>
              <a:spcBef>
                <a:spcPts val="544"/>
              </a:spcBef>
              <a:spcAft>
                <a:spcPts val="0"/>
              </a:spcAft>
              <a:buClr>
                <a:schemeClr val="dk1"/>
              </a:buClr>
              <a:buSzPts val="1800"/>
              <a:buChar char="●"/>
            </a:pPr>
            <a:r>
              <a:rPr lang="en-GB" sz="1800"/>
              <a:t>• Oral intake should be resumed promptly.</a:t>
            </a:r>
            <a:endParaRPr sz="1800"/>
          </a:p>
          <a:p>
            <a:pPr indent="-254000" lvl="0" marL="342900" rtl="0" algn="l">
              <a:lnSpc>
                <a:spcPct val="115000"/>
              </a:lnSpc>
              <a:spcBef>
                <a:spcPts val="544"/>
              </a:spcBef>
              <a:spcAft>
                <a:spcPts val="1200"/>
              </a:spcAft>
              <a:buClr>
                <a:schemeClr val="dk1"/>
              </a:buClr>
              <a:buSzPts val="1800"/>
              <a:buChar char="●"/>
            </a:pPr>
            <a:r>
              <a:rPr lang="en-GB" sz="1800"/>
              <a:t>• Consider parenteral nutrition if oral intake is delayed.</a:t>
            </a:r>
            <a:endParaRPr sz="180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sz="4400">
                <a:solidFill>
                  <a:schemeClr val="dk1"/>
                </a:solidFill>
                <a:latin typeface="Calibri"/>
                <a:ea typeface="Calibri"/>
                <a:cs typeface="Calibri"/>
                <a:sym typeface="Calibri"/>
              </a:rPr>
              <a:t>Guidelines Relevant to HIPEC</a:t>
            </a:r>
            <a:endParaRPr/>
          </a:p>
        </p:txBody>
      </p:sp>
      <p:sp>
        <p:nvSpPr>
          <p:cNvPr id="519" name="Google Shape;519;p7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0"/>
              </a:spcBef>
              <a:spcAft>
                <a:spcPts val="0"/>
              </a:spcAft>
              <a:buClr>
                <a:schemeClr val="dk1"/>
              </a:buClr>
              <a:buSzPts val="3200"/>
              <a:buChar char="●"/>
            </a:pPr>
            <a:r>
              <a:rPr lang="en-GB"/>
              <a:t>• </a:t>
            </a:r>
            <a:r>
              <a:rPr lang="en-GB" sz="1800"/>
              <a:t>NCCN: HIPEC with cisplatin may be considered during interval surgery for stage III disease after neoadjuvant chemo.</a:t>
            </a:r>
            <a:endParaRPr sz="1800"/>
          </a:p>
          <a:p>
            <a:pPr indent="-254000" lvl="0" marL="342900" rtl="0" algn="l">
              <a:lnSpc>
                <a:spcPct val="115000"/>
              </a:lnSpc>
              <a:spcBef>
                <a:spcPts val="544"/>
              </a:spcBef>
              <a:spcAft>
                <a:spcPts val="0"/>
              </a:spcAft>
              <a:buClr>
                <a:schemeClr val="dk1"/>
              </a:buClr>
              <a:buSzPts val="1800"/>
              <a:buChar char="●"/>
            </a:pPr>
            <a:r>
              <a:rPr lang="en-GB" sz="1800"/>
              <a:t>• NICE : HIPEC provides survival benefit for peritoneal carcinomatosis; safe as other major surgeries.</a:t>
            </a:r>
            <a:endParaRPr sz="1800"/>
          </a:p>
          <a:p>
            <a:pPr indent="-254000" lvl="0" marL="342900" rtl="0" algn="l">
              <a:lnSpc>
                <a:spcPct val="115000"/>
              </a:lnSpc>
              <a:spcBef>
                <a:spcPts val="544"/>
              </a:spcBef>
              <a:spcAft>
                <a:spcPts val="0"/>
              </a:spcAft>
              <a:buClr>
                <a:schemeClr val="dk1"/>
              </a:buClr>
              <a:buSzPts val="1800"/>
              <a:buChar char="●"/>
            </a:pPr>
            <a:r>
              <a:rPr lang="en-GB" sz="1800"/>
              <a:t>  - Recommends clinical governance and specialized centers.</a:t>
            </a:r>
            <a:endParaRPr sz="1800"/>
          </a:p>
          <a:p>
            <a:pPr indent="-254000" lvl="0" marL="342900" rtl="0" algn="l">
              <a:lnSpc>
                <a:spcPct val="115000"/>
              </a:lnSpc>
              <a:spcBef>
                <a:spcPts val="544"/>
              </a:spcBef>
              <a:spcAft>
                <a:spcPts val="0"/>
              </a:spcAft>
              <a:buClr>
                <a:schemeClr val="dk1"/>
              </a:buClr>
              <a:buSzPts val="1800"/>
              <a:buChar char="●"/>
            </a:pPr>
            <a:r>
              <a:rPr lang="en-GB" sz="1800"/>
              <a:t>• ESGO: HIPEC should be limited to well-designed RCTs.</a:t>
            </a:r>
            <a:endParaRPr sz="1800"/>
          </a:p>
          <a:p>
            <a:pPr indent="-254000" lvl="0" marL="342900" rtl="0" algn="l">
              <a:lnSpc>
                <a:spcPct val="115000"/>
              </a:lnSpc>
              <a:spcBef>
                <a:spcPts val="544"/>
              </a:spcBef>
              <a:spcAft>
                <a:spcPts val="1200"/>
              </a:spcAft>
              <a:buClr>
                <a:schemeClr val="dk1"/>
              </a:buClr>
              <a:buSzPts val="1800"/>
              <a:buChar char="●"/>
            </a:pPr>
            <a:r>
              <a:rPr lang="en-GB" sz="1800"/>
              <a:t>• BGCS: No specific recommendations regarding HIPEC.</a:t>
            </a:r>
            <a:endParaRPr sz="180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id="524" name="Google Shape;524;p77"/>
          <p:cNvPicPr preferRelativeResize="0"/>
          <p:nvPr/>
        </p:nvPicPr>
        <p:blipFill rotWithShape="1">
          <a:blip r:embed="rId3">
            <a:alphaModFix/>
          </a:blip>
          <a:srcRect b="0" l="0" r="0" t="0"/>
          <a:stretch/>
        </p:blipFill>
        <p:spPr>
          <a:xfrm>
            <a:off x="648586" y="245806"/>
            <a:ext cx="7719236" cy="6371304"/>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sz="4400">
                <a:solidFill>
                  <a:schemeClr val="dk1"/>
                </a:solidFill>
                <a:latin typeface="Calibri"/>
                <a:ea typeface="Calibri"/>
                <a:cs typeface="Calibri"/>
                <a:sym typeface="Calibri"/>
              </a:rPr>
              <a:t>Limitations of HIPEC</a:t>
            </a:r>
            <a:endParaRPr/>
          </a:p>
        </p:txBody>
      </p:sp>
      <p:sp>
        <p:nvSpPr>
          <p:cNvPr id="530" name="Google Shape;530;p78"/>
          <p:cNvSpPr txBox="1"/>
          <p:nvPr>
            <p:ph idx="1" type="body"/>
          </p:nvPr>
        </p:nvSpPr>
        <p:spPr>
          <a:xfrm>
            <a:off x="457200" y="1417638"/>
            <a:ext cx="8229600" cy="4962000"/>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0"/>
              </a:spcBef>
              <a:spcAft>
                <a:spcPts val="0"/>
              </a:spcAft>
              <a:buClr>
                <a:schemeClr val="dk1"/>
              </a:buClr>
              <a:buSzPts val="3200"/>
              <a:buChar char="●"/>
            </a:pPr>
            <a:r>
              <a:rPr lang="en-GB"/>
              <a:t>• </a:t>
            </a:r>
            <a:r>
              <a:rPr lang="en-GB" sz="1800"/>
              <a:t>HIPEC remains controversial despite promising results.</a:t>
            </a:r>
            <a:endParaRPr sz="1800"/>
          </a:p>
          <a:p>
            <a:pPr indent="-254000" lvl="0" marL="342900" rtl="0" algn="l">
              <a:lnSpc>
                <a:spcPct val="115000"/>
              </a:lnSpc>
              <a:spcBef>
                <a:spcPts val="496"/>
              </a:spcBef>
              <a:spcAft>
                <a:spcPts val="0"/>
              </a:spcAft>
              <a:buClr>
                <a:schemeClr val="dk1"/>
              </a:buClr>
              <a:buSzPts val="1800"/>
              <a:buChar char="●"/>
            </a:pPr>
            <a:r>
              <a:rPr lang="en-GB" sz="1800"/>
              <a:t>• Criticisms:</a:t>
            </a:r>
            <a:endParaRPr sz="1800"/>
          </a:p>
          <a:p>
            <a:pPr indent="-254000" lvl="0" marL="342900" rtl="0" algn="l">
              <a:lnSpc>
                <a:spcPct val="115000"/>
              </a:lnSpc>
              <a:spcBef>
                <a:spcPts val="496"/>
              </a:spcBef>
              <a:spcAft>
                <a:spcPts val="0"/>
              </a:spcAft>
              <a:buClr>
                <a:schemeClr val="dk1"/>
              </a:buClr>
              <a:buSzPts val="1800"/>
              <a:buChar char="●"/>
            </a:pPr>
            <a:r>
              <a:rPr lang="en-GB" sz="1800"/>
              <a:t>   - Ineffective for retroperitoneal/extra-abdominal tumors</a:t>
            </a:r>
            <a:endParaRPr sz="1800"/>
          </a:p>
          <a:p>
            <a:pPr indent="-254000" lvl="0" marL="342900" rtl="0" algn="l">
              <a:lnSpc>
                <a:spcPct val="115000"/>
              </a:lnSpc>
              <a:spcBef>
                <a:spcPts val="496"/>
              </a:spcBef>
              <a:spcAft>
                <a:spcPts val="0"/>
              </a:spcAft>
              <a:buClr>
                <a:schemeClr val="dk1"/>
              </a:buClr>
              <a:buSzPts val="1800"/>
              <a:buChar char="●"/>
            </a:pPr>
            <a:r>
              <a:rPr lang="en-GB" sz="1800"/>
              <a:t>   - Limited drug penetration depth</a:t>
            </a:r>
            <a:endParaRPr sz="1800"/>
          </a:p>
          <a:p>
            <a:pPr indent="-254000" lvl="0" marL="342900" rtl="0" algn="l">
              <a:lnSpc>
                <a:spcPct val="115000"/>
              </a:lnSpc>
              <a:spcBef>
                <a:spcPts val="496"/>
              </a:spcBef>
              <a:spcAft>
                <a:spcPts val="0"/>
              </a:spcAft>
              <a:buClr>
                <a:schemeClr val="dk1"/>
              </a:buClr>
              <a:buSzPts val="1800"/>
              <a:buChar char="●"/>
            </a:pPr>
            <a:r>
              <a:rPr lang="en-GB" sz="1800"/>
              <a:t>   - High-dose IV chemotherapy may be equally effective</a:t>
            </a:r>
            <a:endParaRPr sz="1800"/>
          </a:p>
          <a:p>
            <a:pPr indent="-254000" lvl="0" marL="342900" rtl="0" algn="l">
              <a:lnSpc>
                <a:spcPct val="115000"/>
              </a:lnSpc>
              <a:spcBef>
                <a:spcPts val="496"/>
              </a:spcBef>
              <a:spcAft>
                <a:spcPts val="0"/>
              </a:spcAft>
              <a:buClr>
                <a:schemeClr val="dk1"/>
              </a:buClr>
              <a:buSzPts val="1800"/>
              <a:buChar char="●"/>
            </a:pPr>
            <a:r>
              <a:rPr lang="en-GB" sz="1800"/>
              <a:t>   - Trials show inconsistent benefit</a:t>
            </a:r>
            <a:endParaRPr sz="1800"/>
          </a:p>
          <a:p>
            <a:pPr indent="-254000" lvl="0" marL="342900" rtl="0" algn="l">
              <a:lnSpc>
                <a:spcPct val="115000"/>
              </a:lnSpc>
              <a:spcBef>
                <a:spcPts val="496"/>
              </a:spcBef>
              <a:spcAft>
                <a:spcPts val="0"/>
              </a:spcAft>
              <a:buClr>
                <a:schemeClr val="dk1"/>
              </a:buClr>
              <a:buSzPts val="1800"/>
              <a:buChar char="●"/>
            </a:pPr>
            <a:r>
              <a:rPr lang="en-GB" sz="1800"/>
              <a:t>• Strict selection criteria reduce patient eligibility.</a:t>
            </a:r>
            <a:endParaRPr sz="1800"/>
          </a:p>
          <a:p>
            <a:pPr indent="-254000" lvl="0" marL="342900" rtl="0" algn="l">
              <a:lnSpc>
                <a:spcPct val="115000"/>
              </a:lnSpc>
              <a:spcBef>
                <a:spcPts val="496"/>
              </a:spcBef>
              <a:spcAft>
                <a:spcPts val="0"/>
              </a:spcAft>
              <a:buClr>
                <a:schemeClr val="dk1"/>
              </a:buClr>
              <a:buSzPts val="1800"/>
              <a:buChar char="●"/>
            </a:pPr>
            <a:r>
              <a:rPr lang="en-GB" sz="1800"/>
              <a:t>• Many patients are unfit for prolonged surgery,because of poor patient performance status and multiple co-morbidites.</a:t>
            </a:r>
            <a:endParaRPr sz="1800"/>
          </a:p>
          <a:p>
            <a:pPr indent="-254000" lvl="0" marL="342900" rtl="0" algn="l">
              <a:lnSpc>
                <a:spcPct val="115000"/>
              </a:lnSpc>
              <a:spcBef>
                <a:spcPts val="496"/>
              </a:spcBef>
              <a:spcAft>
                <a:spcPts val="1200"/>
              </a:spcAft>
              <a:buClr>
                <a:schemeClr val="dk1"/>
              </a:buClr>
              <a:buSzPts val="1800"/>
              <a:buChar char="●"/>
            </a:pPr>
            <a:r>
              <a:rPr lang="en-GB" sz="1800"/>
              <a:t>• Neoadjuvant chemotherapy preferred for extensive disease.</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8"/>
          <p:cNvSpPr txBox="1"/>
          <p:nvPr/>
        </p:nvSpPr>
        <p:spPr>
          <a:xfrm>
            <a:off x="457200" y="274638"/>
            <a:ext cx="82296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Goal of This Review</a:t>
            </a:r>
            <a:endParaRPr b="0" i="0" sz="1400" u="none" cap="none" strike="noStrike">
              <a:solidFill>
                <a:srgbClr val="000000"/>
              </a:solidFill>
              <a:latin typeface="Arial"/>
              <a:ea typeface="Arial"/>
              <a:cs typeface="Arial"/>
              <a:sym typeface="Arial"/>
            </a:endParaRPr>
          </a:p>
        </p:txBody>
      </p:sp>
      <p:sp>
        <p:nvSpPr>
          <p:cNvPr id="136" name="Google Shape;136;p8"/>
          <p:cNvSpPr txBox="1"/>
          <p:nvPr/>
        </p:nvSpPr>
        <p:spPr>
          <a:xfrm>
            <a:off x="457200" y="1600200"/>
            <a:ext cx="8229600" cy="1554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To educate gynecologic oncologists 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 BRCA and HRD testing strategies.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 Current evidence on PARPi and molecular therapies.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 - Practical application in ovarian cancer management.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79"/>
          <p:cNvSpPr txBox="1"/>
          <p:nvPr>
            <p:ph type="ctrTitle"/>
          </p:nvPr>
        </p:nvSpPr>
        <p:spPr>
          <a:xfrm>
            <a:off x="543187" y="234513"/>
            <a:ext cx="77724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GB"/>
              <a:t>conclusion</a:t>
            </a:r>
            <a:endParaRPr/>
          </a:p>
        </p:txBody>
      </p:sp>
      <p:sp>
        <p:nvSpPr>
          <p:cNvPr id="536" name="Google Shape;536;p79"/>
          <p:cNvSpPr txBox="1"/>
          <p:nvPr>
            <p:ph idx="1" type="subTitle"/>
          </p:nvPr>
        </p:nvSpPr>
        <p:spPr>
          <a:xfrm>
            <a:off x="696275" y="1803200"/>
            <a:ext cx="7772400" cy="43134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lang="en-GB">
                <a:solidFill>
                  <a:schemeClr val="dk1"/>
                </a:solidFill>
              </a:rPr>
              <a:t>Current evidence suggests a survival benefit associated with HIPEC in patients with tubo-ovarian cancer undergoing interval cytoreductive surgery, with comparible complication rates to those undergoing surgery without HIPEC.</a:t>
            </a:r>
            <a:endParaRPr/>
          </a:p>
          <a:p>
            <a:pPr indent="0" lvl="0" marL="0" rtl="0" algn="ctr">
              <a:lnSpc>
                <a:spcPct val="100000"/>
              </a:lnSpc>
              <a:spcBef>
                <a:spcPts val="496"/>
              </a:spcBef>
              <a:spcAft>
                <a:spcPts val="0"/>
              </a:spcAft>
              <a:buClr>
                <a:schemeClr val="dk1"/>
              </a:buClr>
              <a:buSzPts val="3200"/>
              <a:buNone/>
            </a:pPr>
            <a:r>
              <a:rPr lang="en-GB">
                <a:solidFill>
                  <a:schemeClr val="dk1"/>
                </a:solidFill>
              </a:rPr>
              <a:t> Additional studies to clarify an optimal treatment protocol are essential. The current evidence does not suggest benefit at the time of primary cytoreductive surgery, but the results of a major ongoing RCT are pending. </a:t>
            </a:r>
            <a:endParaRPr/>
          </a:p>
          <a:p>
            <a:pPr indent="0" lvl="0" marL="0" rtl="0" algn="ctr">
              <a:lnSpc>
                <a:spcPct val="100000"/>
              </a:lnSpc>
              <a:spcBef>
                <a:spcPts val="496"/>
              </a:spcBef>
              <a:spcAft>
                <a:spcPts val="0"/>
              </a:spcAft>
              <a:buClr>
                <a:schemeClr val="dk1"/>
              </a:buClr>
              <a:buSzPts val="3200"/>
              <a:buNone/>
            </a:pPr>
            <a:r>
              <a:rPr lang="en-GB">
                <a:solidFill>
                  <a:schemeClr val="dk1"/>
                </a:solidFill>
              </a:rPr>
              <a:t>Further high quality RCTs would be valuable to further assess the role of HIPEC in the setting of recurrent disease.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9"/>
          <p:cNvSpPr txBox="1"/>
          <p:nvPr/>
        </p:nvSpPr>
        <p:spPr>
          <a:xfrm>
            <a:off x="685800" y="2130425"/>
            <a:ext cx="7772400" cy="45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High-Grade Serous Carcinoma (HGSC)</a:t>
            </a:r>
            <a:endParaRPr b="0" i="0" sz="1400" u="none" cap="none" strike="noStrike">
              <a:solidFill>
                <a:srgbClr val="000000"/>
              </a:solidFill>
              <a:latin typeface="Arial"/>
              <a:ea typeface="Arial"/>
              <a:cs typeface="Arial"/>
              <a:sym typeface="Arial"/>
            </a:endParaRPr>
          </a:p>
        </p:txBody>
      </p:sp>
      <p:sp>
        <p:nvSpPr>
          <p:cNvPr id="142" name="Google Shape;142;p9"/>
          <p:cNvSpPr txBox="1"/>
          <p:nvPr/>
        </p:nvSpPr>
        <p:spPr>
          <a:xfrm>
            <a:off x="236063" y="3603250"/>
            <a:ext cx="6400800" cy="823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Comprehensive Molecular Overview for Clinical Presentation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