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4" r:id="rId4"/>
    <p:sldId id="256" r:id="rId5"/>
    <p:sldId id="257" r:id="rId6"/>
    <p:sldId id="259" r:id="rId7"/>
    <p:sldId id="269" r:id="rId8"/>
    <p:sldId id="258" r:id="rId9"/>
    <p:sldId id="270" r:id="rId10"/>
    <p:sldId id="260" r:id="rId11"/>
    <p:sldId id="263" r:id="rId12"/>
    <p:sldId id="266" r:id="rId13"/>
    <p:sldId id="264" r:id="rId14"/>
    <p:sldId id="265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oED3wTygMUBn5Xju8S9TQ==" hashData="AV45tHBg7yJ6hm0quxnB8eWHuV4FtAiESgu2h2IAcSTWGxKoVoFgbP7cJn4c6jkfQdBtsqahGUmdoDDVnePu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05BF-AC66-46C2-8A3A-A1A1F9311034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46B0-7A2D-4E1F-A91A-5910A0DE8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1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1773-6958-4298-9DFD-DEC5584A569F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F928-D6B5-4577-A997-152F07AE7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A78C-0151-47C0-B192-DE11345851B8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222E5-CA17-48F4-BFB4-22EB489A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D759-5AE3-4A7B-A95E-37AC2BE342AE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9721-3249-42DE-B2A8-29F92F6E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D9FBC-2B8D-4A43-8262-6400E739658B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46B2-88D2-4184-A6C4-3F91BE5D4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5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62C5-AC05-42C7-AE65-60BD5704DDC4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79C6-1146-496B-8189-F13B0B30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3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B36D-62C2-432A-A432-D3D06D0F0463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F56A-454E-4772-8289-763CE94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2BDE-3C65-4F0C-9058-E572AA9782C8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21E0-FA99-4132-B9E5-8CE80DAC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276A-9B20-408F-86D2-7F44B806FE6B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C67D-1760-4989-8E7F-A88599BB6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3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709EE-4FA5-44EB-B20E-D6975731C6DB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87F6-0BBC-4502-9FA5-CDBBD9292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F00C-ACD8-492A-A422-E76ACCAD9813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33EC-A2AA-42B6-94B9-EFDAF13F2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800B-3347-4EFB-88F1-450F2A72DDC8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9001-A63F-47F3-92F1-6DB5086BB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2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5ADD-C46D-4F14-9CB9-B0CC25E0B4C4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0CC5-CF49-4A4E-96DA-9546ECA26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02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E38D-87DD-475B-9527-6BFAA5A1AFC3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99B5-DA7B-43FE-A23B-4F134422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1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D39-E1A0-4C28-8AD1-1626E54B9236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1443-D5C3-4C2A-BB9A-26390769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4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4461-872C-4F1E-A1AF-804E59259A11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D842-D961-449A-B661-590B9BA9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4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D9A0-21AA-4FF8-94E8-A5721F553D9D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013E-3F91-424E-9A33-9F3909AA8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9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0930-583F-4FAD-87B8-024DFFC5D068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67BE-A3DB-418A-AC5C-ECFD4B6DE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8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DDCB-9A26-4F30-9329-58BBDB3BF9F2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51A9-36F7-44F0-963D-DCF926A2C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2233-8EF4-4B7B-868B-1F78DD30DE82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BA2D-0642-427C-92D2-E910FFF43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5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48B3-54D1-47BC-BA0E-1B66EE8BC067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8A36-7A36-4A0F-8CB0-A0D4B471A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D8B5-1ADB-4E33-AFF7-05E26710F739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4963-4654-426A-A502-88374C71E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1043-7086-420D-8E00-9CCA1678B729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8C60-4569-4B62-B434-CA4A41C6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0750-F144-4FF2-A678-E2D6F8F84972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28C5-A480-42B2-A655-BF783266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F098-CA79-4046-B438-F4AD75452839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FF81-D3D6-43E1-AC31-C7FF5CCF9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1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DBA9-075A-408E-B13E-8B370AE713D6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1764-EBE5-4C86-8502-B86A59FEF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72A9-B7D5-46AD-A81C-D4E5BB9037EE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AF88-9494-40EC-866E-AD635F04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81C6-2B57-4A61-A8EA-4EDE1792FDCF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E1C7-5C8E-422E-A1F0-DB2D64F1C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4EF247-356A-4F7E-BADB-09383EE0E4BA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17486-40B6-4092-A2BF-2B5ED35E3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056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0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3D42E21-28DB-4542-BFD8-82BC36AC4554}" type="datetimeFigureOut">
              <a:rPr lang="en-US"/>
              <a:pPr>
                <a:defRPr/>
              </a:pPr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112C8FC-340D-4842-8E08-C4E4C78C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25" r:id="rId7"/>
    <p:sldLayoutId id="2147483835" r:id="rId8"/>
    <p:sldLayoutId id="2147483826" r:id="rId9"/>
    <p:sldLayoutId id="2147483827" r:id="rId10"/>
    <p:sldLayoutId id="2147483836" r:id="rId11"/>
    <p:sldLayoutId id="2147483837" r:id="rId12"/>
    <p:sldLayoutId id="2147483828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6513" y="1671638"/>
            <a:ext cx="7069137" cy="347027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7" name="Picture 6" descr="ØµÙØ± Ø¨Ø³Ù Ø§ÙÙÙ Ø§ÙØ±Ø­ÙÙ Ø§ÙØ±Ø­ÙÙ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797050"/>
            <a:ext cx="65579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582738" y="4779963"/>
            <a:ext cx="1000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Diphyllobothrium latum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Scolex has two elongated sucking grooves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39" y="1175328"/>
            <a:ext cx="6236677" cy="321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90538" y="5138738"/>
            <a:ext cx="10217150" cy="4351337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Oval egg of </a:t>
            </a:r>
            <a:r>
              <a:rPr lang="en-US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 Diphyllobothrium latum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 have an operculum at one 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22" y="609408"/>
            <a:ext cx="2729948" cy="42093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27510" y="55324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Diphyllobothrium </a:t>
            </a:r>
            <a:r>
              <a:rPr lang="en-US" alt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latum</a:t>
            </a: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gravid uterus forms a rosette.</a:t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46" y="881703"/>
            <a:ext cx="6772656" cy="45293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88925" y="527526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en-US" sz="2800" b="1" i="1" smtClean="0">
                <a:latin typeface="Arial" panose="020B0604020202020204" pitchFamily="34" charset="0"/>
                <a:cs typeface="Arial" panose="020B0604020202020204" pitchFamily="34" charset="0"/>
              </a:rPr>
              <a:t>Hymenolepis nana</a:t>
            </a:r>
            <a:r>
              <a:rPr lang="en-US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ova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4" y="795867"/>
            <a:ext cx="5274129" cy="3674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21" y="539157"/>
            <a:ext cx="5230368" cy="41879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88" y="1836804"/>
            <a:ext cx="4921624" cy="41486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Hymenolepis nana,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gravid proglottids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5"/>
          <a:stretch>
            <a:fillRect/>
          </a:stretch>
        </p:blipFill>
        <p:spPr bwMode="auto">
          <a:xfrm>
            <a:off x="649288" y="628650"/>
            <a:ext cx="1090295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16" y="792353"/>
            <a:ext cx="10515600" cy="1795399"/>
          </a:xfrm>
          <a:extLst/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Arial"/>
              <a:buNone/>
              <a:defRPr/>
            </a:pP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Cestodes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3416" y="3944523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</a:t>
            </a:r>
            <a:r>
              <a:rPr lang="en-US" sz="4400" dirty="0" err="1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Fahmy</a:t>
            </a:r>
            <a:r>
              <a:rPr lang="en-US" sz="4400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Helaly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4152604" y="2587752"/>
            <a:ext cx="3685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buFont typeface="Arial"/>
              <a:buNone/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(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)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506538" y="5149850"/>
            <a:ext cx="9159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Taenia solium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Scolex has four suckers and a circle of hooks.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62" y="374650"/>
            <a:ext cx="4574268" cy="477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1" y="374651"/>
            <a:ext cx="493776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212725" y="1468438"/>
            <a:ext cx="54562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69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Taenia solium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gravid proglottid have 5 to 10 uterine branches filled with eggs.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11" y="1018746"/>
            <a:ext cx="4529470" cy="5053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109788" y="5507038"/>
            <a:ext cx="818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Taenia saginata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Scolex has four suckers 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59" y="803286"/>
            <a:ext cx="6504432" cy="4486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950354" y="1760002"/>
            <a:ext cx="47053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Taenia 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saginata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Gravid proglottids have 15 to 20 uterine branches filled with eggs.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67" y="1068759"/>
            <a:ext cx="3704095" cy="51670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947738" y="1463675"/>
            <a:ext cx="364331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Eggs of </a:t>
            </a:r>
            <a:r>
              <a:rPr lang="en-US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T. saginata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T. solium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are indistinguishable morphologically. The eggs are spherical, diameter 31 to 43µm, with a thick radially striated browen embryophore. Inside is an oncosphere with 6 hooklets in </a:t>
            </a:r>
            <a:r>
              <a:rPr lang="en-US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T. solium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06" y="1433579"/>
            <a:ext cx="4340352" cy="430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735388" y="5557838"/>
            <a:ext cx="4348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/>
              <a:t>Echinococcus granulosus</a:t>
            </a:r>
            <a:endParaRPr lang="en-US" alt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578768"/>
            <a:ext cx="8829675" cy="37004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189163" y="5878513"/>
            <a:ext cx="721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Scolex of Echinococcus granulosus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35" y="1488097"/>
            <a:ext cx="4237892" cy="4026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95" y="1488097"/>
            <a:ext cx="3852985" cy="4026877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</TotalTime>
  <Words>126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Algerian</vt:lpstr>
      <vt:lpstr>Arial</vt:lpstr>
      <vt:lpstr>Arial Rounded MT Bold</vt:lpstr>
      <vt:lpstr>Calibri</vt:lpstr>
      <vt:lpstr>Calibri Light</vt:lpstr>
      <vt:lpstr>Garamond</vt:lpstr>
      <vt:lpstr>Palatino Linotype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Diphyllobothrium latum gravid uterus forms a rosette.  </vt:lpstr>
      <vt:lpstr>Hymenolepis nana ova</vt:lpstr>
      <vt:lpstr>Hymenolepis nana, gravid proglottids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</dc:creator>
  <cp:lastModifiedBy>Ghada</cp:lastModifiedBy>
  <cp:revision>26</cp:revision>
  <dcterms:created xsi:type="dcterms:W3CDTF">2018-10-12T23:15:26Z</dcterms:created>
  <dcterms:modified xsi:type="dcterms:W3CDTF">2020-12-27T19:51:06Z</dcterms:modified>
</cp:coreProperties>
</file>