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94" r:id="rId2"/>
    <p:sldId id="256" r:id="rId3"/>
    <p:sldId id="295" r:id="rId4"/>
    <p:sldId id="257" r:id="rId5"/>
    <p:sldId id="298" r:id="rId6"/>
    <p:sldId id="258" r:id="rId7"/>
    <p:sldId id="367" r:id="rId8"/>
    <p:sldId id="366" r:id="rId9"/>
    <p:sldId id="365" r:id="rId10"/>
    <p:sldId id="296" r:id="rId11"/>
    <p:sldId id="260" r:id="rId12"/>
    <p:sldId id="261" r:id="rId13"/>
    <p:sldId id="262" r:id="rId14"/>
    <p:sldId id="263" r:id="rId15"/>
    <p:sldId id="378" r:id="rId16"/>
    <p:sldId id="264" r:id="rId17"/>
    <p:sldId id="265" r:id="rId18"/>
    <p:sldId id="267" r:id="rId19"/>
    <p:sldId id="268" r:id="rId20"/>
    <p:sldId id="269" r:id="rId21"/>
    <p:sldId id="271" r:id="rId22"/>
    <p:sldId id="272" r:id="rId23"/>
    <p:sldId id="273" r:id="rId24"/>
    <p:sldId id="276" r:id="rId25"/>
    <p:sldId id="274" r:id="rId26"/>
    <p:sldId id="275" r:id="rId27"/>
    <p:sldId id="277" r:id="rId28"/>
    <p:sldId id="278" r:id="rId29"/>
    <p:sldId id="279" r:id="rId30"/>
    <p:sldId id="280" r:id="rId31"/>
    <p:sldId id="289" r:id="rId32"/>
    <p:sldId id="291" r:id="rId33"/>
    <p:sldId id="290" r:id="rId34"/>
    <p:sldId id="292" r:id="rId35"/>
    <p:sldId id="293" r:id="rId36"/>
    <p:sldId id="285" r:id="rId37"/>
    <p:sldId id="286" r:id="rId38"/>
    <p:sldId id="287" r:id="rId39"/>
    <p:sldId id="288" r:id="rId40"/>
    <p:sldId id="374" r:id="rId41"/>
    <p:sldId id="377" r:id="rId42"/>
    <p:sldId id="375" r:id="rId43"/>
    <p:sldId id="376"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20" r:id="rId64"/>
    <p:sldId id="368" r:id="rId65"/>
    <p:sldId id="321" r:id="rId66"/>
    <p:sldId id="322" r:id="rId67"/>
    <p:sldId id="323" r:id="rId68"/>
    <p:sldId id="324" r:id="rId69"/>
    <p:sldId id="325" r:id="rId70"/>
    <p:sldId id="369"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70" r:id="rId109"/>
    <p:sldId id="371" r:id="rId110"/>
    <p:sldId id="372" r:id="rId111"/>
    <p:sldId id="373"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6441" autoAdjust="0"/>
  </p:normalViewPr>
  <p:slideViewPr>
    <p:cSldViewPr snapToGrid="0">
      <p:cViewPr varScale="1">
        <p:scale>
          <a:sx n="68" d="100"/>
          <a:sy n="68" d="100"/>
        </p:scale>
        <p:origin x="9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F0E79-DEDE-45B5-B4F7-7E8D98970DE9}"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78133-136B-4927-A8B8-0F7F87EE9C68}" type="slidenum">
              <a:rPr lang="en-US" smtClean="0"/>
              <a:t>‹#›</a:t>
            </a:fld>
            <a:endParaRPr lang="en-US"/>
          </a:p>
        </p:txBody>
      </p:sp>
    </p:spTree>
    <p:extLst>
      <p:ext uri="{BB962C8B-B14F-4D97-AF65-F5344CB8AC3E}">
        <p14:creationId xmlns:p14="http://schemas.microsoft.com/office/powerpoint/2010/main" val="53368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t>2</a:t>
            </a:fld>
            <a:endParaRPr lang="en-US"/>
          </a:p>
        </p:txBody>
      </p:sp>
    </p:spTree>
    <p:extLst>
      <p:ext uri="{BB962C8B-B14F-4D97-AF65-F5344CB8AC3E}">
        <p14:creationId xmlns:p14="http://schemas.microsoft.com/office/powerpoint/2010/main" val="99127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cause of primary hypertension is likely to</a:t>
            </a:r>
          </a:p>
          <a:p>
            <a:r>
              <a:rPr lang="en-US" sz="1200" kern="1200" baseline="0" dirty="0">
                <a:solidFill>
                  <a:schemeClr val="tx1"/>
                </a:solidFill>
                <a:latin typeface="+mn-lt"/>
                <a:ea typeface="+mn-ea"/>
                <a:cs typeface="+mn-cs"/>
              </a:rPr>
              <a:t>be </a:t>
            </a:r>
            <a:r>
              <a:rPr lang="en-US" sz="1200" kern="1200" baseline="0" dirty="0" err="1">
                <a:solidFill>
                  <a:schemeClr val="tx1"/>
                </a:solidFill>
                <a:latin typeface="+mn-lt"/>
                <a:ea typeface="+mn-ea"/>
                <a:cs typeface="+mn-cs"/>
              </a:rPr>
              <a:t>multifactorial</a:t>
            </a:r>
            <a:r>
              <a:rPr lang="en-US" sz="1200" kern="1200" baseline="0" dirty="0">
                <a:solidFill>
                  <a:schemeClr val="tx1"/>
                </a:solidFill>
                <a:latin typeface="+mn-lt"/>
                <a:ea typeface="+mn-ea"/>
                <a:cs typeface="+mn-cs"/>
              </a:rPr>
              <a:t>; obesity, genetic alterations in calcium and sodium</a:t>
            </a:r>
          </a:p>
          <a:p>
            <a:r>
              <a:rPr lang="en-US" sz="1200" kern="1200" baseline="0" dirty="0">
                <a:solidFill>
                  <a:schemeClr val="tx1"/>
                </a:solidFill>
                <a:latin typeface="+mn-lt"/>
                <a:ea typeface="+mn-ea"/>
                <a:cs typeface="+mn-cs"/>
              </a:rPr>
              <a:t>transport, vascular smooth muscle reactivity, the </a:t>
            </a:r>
            <a:r>
              <a:rPr lang="en-US" sz="1200" kern="1200" baseline="0" dirty="0" err="1">
                <a:solidFill>
                  <a:schemeClr val="tx1"/>
                </a:solidFill>
                <a:latin typeface="+mn-lt"/>
                <a:ea typeface="+mn-ea"/>
                <a:cs typeface="+mn-cs"/>
              </a:rPr>
              <a:t>renin–angiotensin</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system, sympathetic nervous system </a:t>
            </a:r>
            <a:r>
              <a:rPr lang="en-US" sz="1200" kern="1200" baseline="0" dirty="0" err="1">
                <a:solidFill>
                  <a:schemeClr val="tx1"/>
                </a:solidFill>
                <a:latin typeface="+mn-lt"/>
                <a:ea typeface="+mn-ea"/>
                <a:cs typeface="+mn-cs"/>
              </a:rPr>
              <a:t>overactivity</a:t>
            </a:r>
            <a:r>
              <a:rPr lang="en-US" sz="1200" kern="1200" baseline="0" dirty="0">
                <a:solidFill>
                  <a:schemeClr val="tx1"/>
                </a:solidFill>
                <a:latin typeface="+mn-lt"/>
                <a:ea typeface="+mn-ea"/>
                <a:cs typeface="+mn-cs"/>
              </a:rPr>
              <a:t>, and insulin resistance</a:t>
            </a:r>
          </a:p>
          <a:p>
            <a:r>
              <a:rPr lang="en-US" sz="1200" kern="1200" baseline="0" dirty="0">
                <a:solidFill>
                  <a:schemeClr val="tx1"/>
                </a:solidFill>
                <a:latin typeface="+mn-lt"/>
                <a:ea typeface="+mn-ea"/>
                <a:cs typeface="+mn-cs"/>
              </a:rPr>
              <a:t>have been implicated in this disorder. Elevated uric acid levels</a:t>
            </a:r>
          </a:p>
          <a:p>
            <a:r>
              <a:rPr lang="en-US" sz="1200" kern="1200" baseline="0" dirty="0">
                <a:solidFill>
                  <a:schemeClr val="tx1"/>
                </a:solidFill>
                <a:latin typeface="+mn-lt"/>
                <a:ea typeface="+mn-ea"/>
                <a:cs typeface="+mn-cs"/>
              </a:rPr>
              <a:t>may play a role in the </a:t>
            </a:r>
            <a:r>
              <a:rPr lang="en-US" sz="1200" kern="1200" baseline="0" dirty="0" err="1">
                <a:solidFill>
                  <a:schemeClr val="tx1"/>
                </a:solidFill>
                <a:latin typeface="+mn-lt"/>
                <a:ea typeface="+mn-ea"/>
                <a:cs typeface="+mn-cs"/>
              </a:rPr>
              <a:t>pathophysiology</a:t>
            </a:r>
            <a:r>
              <a:rPr lang="en-US" sz="1200" kern="1200" baseline="0" dirty="0">
                <a:solidFill>
                  <a:schemeClr val="tx1"/>
                </a:solidFill>
                <a:latin typeface="+mn-lt"/>
                <a:ea typeface="+mn-ea"/>
                <a:cs typeface="+mn-cs"/>
              </a:rPr>
              <a:t> of primary hypertension and</a:t>
            </a:r>
          </a:p>
          <a:p>
            <a:r>
              <a:rPr lang="en-US" sz="1200" kern="1200" baseline="0" dirty="0">
                <a:solidFill>
                  <a:schemeClr val="tx1"/>
                </a:solidFill>
                <a:latin typeface="+mn-lt"/>
                <a:ea typeface="+mn-ea"/>
                <a:cs typeface="+mn-cs"/>
              </a:rPr>
              <a:t>proof-of-concept studies have confirmed that lowering of uric acid</a:t>
            </a:r>
          </a:p>
          <a:p>
            <a:r>
              <a:rPr lang="en-US" sz="1200" kern="1200" baseline="0" dirty="0">
                <a:solidFill>
                  <a:schemeClr val="tx1"/>
                </a:solidFill>
                <a:latin typeface="+mn-lt"/>
                <a:ea typeface="+mn-ea"/>
                <a:cs typeface="+mn-cs"/>
              </a:rPr>
              <a:t>levels results in lower BP in overweight youth with hypertension or</a:t>
            </a:r>
          </a:p>
          <a:p>
            <a:r>
              <a:rPr lang="en-US" sz="1200" kern="1200" baseline="0" dirty="0" err="1">
                <a:solidFill>
                  <a:schemeClr val="tx1"/>
                </a:solidFill>
                <a:latin typeface="+mn-lt"/>
                <a:ea typeface="+mn-ea"/>
                <a:cs typeface="+mn-cs"/>
              </a:rPr>
              <a:t>prehypertension</a:t>
            </a:r>
            <a:r>
              <a:rPr lang="en-US" sz="1200" kern="1200" baseline="0" dirty="0">
                <a:solidFill>
                  <a:schemeClr val="tx1"/>
                </a:solidFill>
                <a:latin typeface="+mn-lt"/>
                <a:ea typeface="+mn-ea"/>
                <a:cs typeface="+mn-cs"/>
              </a:rPr>
              <a:t>. Some children and adolescents demonstrate </a:t>
            </a:r>
            <a:r>
              <a:rPr lang="en-US" sz="1200" kern="1200" baseline="0" dirty="0" err="1">
                <a:solidFill>
                  <a:schemeClr val="tx1"/>
                </a:solidFill>
                <a:latin typeface="+mn-lt"/>
                <a:ea typeface="+mn-ea"/>
                <a:cs typeface="+mn-cs"/>
              </a:rPr>
              <a:t>saltsensitive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hypertension, a factor that is ameliorated with weight loss and</a:t>
            </a:r>
          </a:p>
          <a:p>
            <a:r>
              <a:rPr lang="en-US" sz="1200" kern="1200" baseline="0" dirty="0">
                <a:solidFill>
                  <a:schemeClr val="tx1"/>
                </a:solidFill>
                <a:latin typeface="+mn-lt"/>
                <a:ea typeface="+mn-ea"/>
                <a:cs typeface="+mn-cs"/>
              </a:rPr>
              <a:t>sodium restriction.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C2EAFE5-7328-4A15-86D6-392C1A3F0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FA72EF0-1816-4E2D-A849-4A0A555E6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cs typeface="Arial" panose="020B0604020202020204" pitchFamily="34" charset="0"/>
              </a:rPr>
              <a:t>Metabolic syndrome:</a:t>
            </a:r>
          </a:p>
          <a:p>
            <a:pPr eaLnBrk="1" hangingPunct="1">
              <a:spcBef>
                <a:spcPct val="0"/>
              </a:spcBef>
            </a:pPr>
            <a:r>
              <a:rPr lang="en-US" altLang="en-US" dirty="0">
                <a:cs typeface="Arial" panose="020B0604020202020204" pitchFamily="34" charset="0"/>
              </a:rPr>
              <a:t>high triglycerides</a:t>
            </a:r>
          </a:p>
          <a:p>
            <a:pPr eaLnBrk="1" hangingPunct="1">
              <a:spcBef>
                <a:spcPct val="0"/>
              </a:spcBef>
            </a:pPr>
            <a:r>
              <a:rPr lang="en-US" altLang="en-US" dirty="0">
                <a:cs typeface="Arial" panose="020B0604020202020204" pitchFamily="34" charset="0"/>
              </a:rPr>
              <a:t>low high-density lipoprotein</a:t>
            </a:r>
          </a:p>
          <a:p>
            <a:pPr eaLnBrk="1" hangingPunct="1">
              <a:spcBef>
                <a:spcPct val="0"/>
              </a:spcBef>
            </a:pPr>
            <a:r>
              <a:rPr lang="en-US" altLang="en-US" dirty="0" err="1">
                <a:cs typeface="Arial" panose="020B0604020202020204" pitchFamily="34" charset="0"/>
              </a:rPr>
              <a:t>truncal</a:t>
            </a:r>
            <a:r>
              <a:rPr lang="en-US" altLang="en-US" dirty="0">
                <a:cs typeface="Arial" panose="020B0604020202020204" pitchFamily="34" charset="0"/>
              </a:rPr>
              <a:t> obesity</a:t>
            </a:r>
          </a:p>
          <a:p>
            <a:pPr eaLnBrk="1" hangingPunct="1">
              <a:spcBef>
                <a:spcPct val="0"/>
              </a:spcBef>
            </a:pPr>
            <a:r>
              <a:rPr lang="en-US" altLang="en-US" dirty="0" err="1">
                <a:cs typeface="Arial" panose="020B0604020202020204" pitchFamily="34" charset="0"/>
              </a:rPr>
              <a:t>hyperinsulinemia</a:t>
            </a:r>
            <a:endParaRPr lang="en-US" altLang="en-US" dirty="0">
              <a:cs typeface="Arial" panose="020B0604020202020204" pitchFamily="34" charset="0"/>
            </a:endParaRPr>
          </a:p>
        </p:txBody>
      </p:sp>
      <p:sp>
        <p:nvSpPr>
          <p:cNvPr id="81924" name="Slide Number Placeholder 3">
            <a:extLst>
              <a:ext uri="{FF2B5EF4-FFF2-40B4-BE49-F238E27FC236}">
                <a16:creationId xmlns:a16="http://schemas.microsoft.com/office/drawing/2014/main" id="{EEC263CF-CDE5-4A81-A6CE-78CDCC99B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05EB13-9651-4B53-9046-EFCFD860696E}" type="slidenum">
              <a:rPr lang="en-US" altLang="en-US"/>
              <a:pPr/>
              <a:t>56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Children and adolescents with primary hypertension are usually</a:t>
            </a:r>
          </a:p>
          <a:p>
            <a:r>
              <a:rPr lang="en-US" sz="1200" kern="1200" baseline="0" dirty="0">
                <a:solidFill>
                  <a:schemeClr val="tx1"/>
                </a:solidFill>
                <a:latin typeface="+mn-lt"/>
                <a:ea typeface="+mn-ea"/>
                <a:cs typeface="+mn-cs"/>
              </a:rPr>
              <a:t>asymptomatic; the BP elevation is usually mild and is detected during</a:t>
            </a:r>
          </a:p>
          <a:p>
            <a:r>
              <a:rPr lang="en-US" sz="1200" kern="1200" baseline="0" dirty="0">
                <a:solidFill>
                  <a:schemeClr val="tx1"/>
                </a:solidFill>
                <a:latin typeface="+mn-lt"/>
                <a:ea typeface="+mn-ea"/>
                <a:cs typeface="+mn-cs"/>
              </a:rPr>
              <a:t>a routine examination or evaluation before athletic participation.</a:t>
            </a:r>
          </a:p>
          <a:p>
            <a:r>
              <a:rPr lang="en-US" sz="1200" kern="1200" baseline="0" dirty="0">
                <a:solidFill>
                  <a:schemeClr val="tx1"/>
                </a:solidFill>
                <a:latin typeface="+mn-lt"/>
                <a:ea typeface="+mn-ea"/>
                <a:cs typeface="+mn-cs"/>
              </a:rPr>
              <a:t>Subclinical hypertensive target-organ injury is a common clinical</a:t>
            </a:r>
          </a:p>
          <a:p>
            <a:r>
              <a:rPr lang="en-US" sz="1200" kern="1200" baseline="0" dirty="0">
                <a:solidFill>
                  <a:schemeClr val="tx1"/>
                </a:solidFill>
                <a:latin typeface="+mn-lt"/>
                <a:ea typeface="+mn-ea"/>
                <a:cs typeface="+mn-cs"/>
              </a:rPr>
              <a:t>manifestation in children with essential hypertension.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DE6DE5-533A-4DE0-8181-AA5F292E78C0}" type="slidenum">
              <a:rPr lang="en-US" altLang="en-US" smtClean="0">
                <a:latin typeface="Arial" pitchFamily="34" charset="0"/>
                <a:cs typeface="Arial" pitchFamily="34" charset="0"/>
              </a:rPr>
              <a:pPr eaLnBrk="1" hangingPunct="1">
                <a:spcBef>
                  <a:spcPct val="0"/>
                </a:spcBef>
              </a:pPr>
              <a:t>66</a:t>
            </a:fld>
            <a:endParaRPr lang="en-US" alt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Different degrees of </a:t>
            </a:r>
            <a:r>
              <a:rPr lang="en-US" dirty="0" err="1"/>
              <a:t>virilization</a:t>
            </a:r>
            <a:r>
              <a:rPr lang="en-US" dirty="0"/>
              <a:t> according to the scale developed by </a:t>
            </a:r>
            <a:r>
              <a:rPr lang="en-US" dirty="0" err="1"/>
              <a:t>Prader</a:t>
            </a:r>
            <a:r>
              <a:rPr lang="en-US" dirty="0"/>
              <a:t>. </a:t>
            </a:r>
            <a:r>
              <a:rPr lang="en-US" u="sng" dirty="0"/>
              <a:t>Stage I</a:t>
            </a:r>
            <a:r>
              <a:rPr lang="en-US" dirty="0"/>
              <a:t>: </a:t>
            </a:r>
            <a:r>
              <a:rPr lang="en-US" dirty="0" err="1"/>
              <a:t>clitoromegaly</a:t>
            </a:r>
            <a:r>
              <a:rPr lang="en-US" dirty="0"/>
              <a:t> without labial fusion. </a:t>
            </a:r>
            <a:r>
              <a:rPr lang="en-US" u="sng" dirty="0"/>
              <a:t>Stage II</a:t>
            </a:r>
            <a:r>
              <a:rPr lang="en-US" dirty="0"/>
              <a:t>: </a:t>
            </a:r>
            <a:r>
              <a:rPr lang="en-US" dirty="0" err="1"/>
              <a:t>clitoromegaly</a:t>
            </a:r>
            <a:r>
              <a:rPr lang="en-US" dirty="0"/>
              <a:t> and posterior labial fusion. </a:t>
            </a:r>
            <a:r>
              <a:rPr lang="en-US" u="sng" dirty="0"/>
              <a:t>Stage III</a:t>
            </a:r>
            <a:r>
              <a:rPr lang="en-US" dirty="0"/>
              <a:t>: greater degree of </a:t>
            </a:r>
            <a:r>
              <a:rPr lang="en-US" dirty="0" err="1"/>
              <a:t>clitoromegaly</a:t>
            </a:r>
            <a:r>
              <a:rPr lang="en-US" dirty="0"/>
              <a:t>, single perineal urogenital orifice, and almost complete labial fusion. </a:t>
            </a:r>
            <a:r>
              <a:rPr lang="en-US" u="sng" dirty="0"/>
              <a:t>Stage IV</a:t>
            </a:r>
            <a:r>
              <a:rPr lang="en-US" dirty="0"/>
              <a:t>: increasingly phallic clitoris, urethra-like urogenital sinus at base of clitoris, and complete labial fusion. </a:t>
            </a:r>
            <a:r>
              <a:rPr lang="en-US" u="sng" dirty="0"/>
              <a:t>Stage V</a:t>
            </a:r>
            <a:r>
              <a:rPr lang="en-US" dirty="0"/>
              <a:t>:</a:t>
            </a:r>
            <a:r>
              <a:rPr lang="en-US" dirty="0">
                <a:effectLst>
                  <a:outerShdw blurRad="38100" dist="38100" dir="2700000" algn="tl">
                    <a:srgbClr val="000000">
                      <a:alpha val="43137"/>
                    </a:srgbClr>
                  </a:outerShdw>
                </a:effectLst>
              </a:rPr>
              <a:t> </a:t>
            </a:r>
            <a:r>
              <a:rPr lang="en-US" dirty="0"/>
              <a:t>penile clitoris, urethral meatus at tip of phallus, and scrotum-like labia (appear like males without palpable gonads)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A98FB2-DFE4-4671-B30D-23C335737D5A}" type="slidenum">
              <a:rPr lang="en-US" altLang="en-US" smtClean="0">
                <a:latin typeface="Arial" pitchFamily="34" charset="0"/>
                <a:cs typeface="Arial" pitchFamily="34" charset="0"/>
              </a:rPr>
              <a:pPr eaLnBrk="1" hangingPunct="1">
                <a:spcBef>
                  <a:spcPct val="0"/>
                </a:spcBef>
              </a:pPr>
              <a:t>74</a:t>
            </a:fld>
            <a:endParaRPr lang="en-US" alt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Williams syndrome: supravalvar aortic stenosis.</a:t>
            </a:r>
          </a:p>
          <a:p>
            <a:r>
              <a:rPr lang="en-US" altLang="en-US"/>
              <a:t>Turner syndrome: May be caused by coarctation of the aorta or renal anomalies but often occur even in the absence of such findings. (1/4</a:t>
            </a:r>
            <a:r>
              <a:rPr lang="en-US" altLang="en-US" baseline="30000"/>
              <a:t>th</a:t>
            </a:r>
            <a:r>
              <a:rPr lang="en-US" altLang="en-US"/>
              <a:t> of them have hypertension in adulthood)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5A6956-35CC-41FA-AD71-B613410E69D6}" type="slidenum">
              <a:rPr lang="en-US" altLang="en-US" smtClean="0"/>
              <a:pPr eaLnBrk="1" hangingPunct="1"/>
              <a:t>75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proceed from simple tests that can be performed in an ambulatory setting to complex noninvasive tests and finally to invasive tests. Findings from the patient’s history and physical examination dictate the appropriate choice of tests.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2CDD10-6028-4BC1-B8B9-050FBC06D0B5}" type="slidenum">
              <a:rPr lang="en-US" altLang="en-US" smtClean="0"/>
              <a:pPr eaLnBrk="1" hangingPunct="1"/>
              <a:t>78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children with persistent BP ≥95</a:t>
            </a:r>
            <a:r>
              <a:rPr lang="en-US" altLang="en-US" baseline="30000"/>
              <a:t>th</a:t>
            </a:r>
            <a:r>
              <a:rPr lang="en-US" altLang="en-US"/>
              <a:t> percentile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1E772C-FEE7-4DEF-BD26-F9AE34A0065C}" type="slidenum">
              <a:rPr lang="en-US" altLang="en-US" smtClean="0">
                <a:latin typeface="Arial" pitchFamily="34" charset="0"/>
                <a:cs typeface="Arial" pitchFamily="34" charset="0"/>
              </a:rPr>
              <a:pPr eaLnBrk="1" hangingPunct="1">
                <a:spcBef>
                  <a:spcPct val="0"/>
                </a:spcBef>
              </a:pPr>
              <a:t>79</a:t>
            </a:fld>
            <a:endParaRPr lang="en-US" alt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Overweight patients with BP at 90</a:t>
            </a:r>
            <a:r>
              <a:rPr lang="en-US" altLang="en-US" baseline="30000"/>
              <a:t>th</a:t>
            </a:r>
            <a:r>
              <a:rPr lang="en-US" altLang="en-US"/>
              <a:t>–94</a:t>
            </a:r>
            <a:r>
              <a:rPr lang="en-US" altLang="en-US" baseline="30000"/>
              <a:t>th</a:t>
            </a:r>
            <a:r>
              <a:rPr lang="en-US" altLang="en-US"/>
              <a:t> percentile; all patients with BP ≥95 percentile. </a:t>
            </a:r>
          </a:p>
          <a:p>
            <a:pPr eaLnBrk="1" hangingPunct="1"/>
            <a:r>
              <a:rPr lang="en-US" altLang="en-US"/>
              <a:t>Family history of hypertension or cardiovascular disease. </a:t>
            </a:r>
          </a:p>
          <a:p>
            <a:pPr eaLnBrk="1" hangingPunct="1"/>
            <a:r>
              <a:rPr lang="en-US" altLang="en-US"/>
              <a:t>Child with chronic renal disease.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66EB97-DC80-4EEE-8D4B-006EA06E82F4}" type="slidenum">
              <a:rPr lang="en-US" altLang="en-US" smtClean="0">
                <a:latin typeface="Arial" pitchFamily="34" charset="0"/>
                <a:cs typeface="Arial" pitchFamily="34" charset="0"/>
              </a:rPr>
              <a:pPr eaLnBrk="1" hangingPunct="1">
                <a:spcBef>
                  <a:spcPct val="0"/>
                </a:spcBef>
              </a:pPr>
              <a:t>81</a:t>
            </a:fld>
            <a:endParaRPr lang="en-US"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 BP, including HTN, is defined from normative distribution of BP data in healthy children that includes children from the National Health and Nutrition Examination Survey (NHANES) and other screening studies. This is in contrast to adult HTN, which is primarily defined by clinical outcome data (</a:t>
            </a:r>
            <a:r>
              <a:rPr lang="en-US" dirty="0" err="1"/>
              <a:t>ie</a:t>
            </a:r>
            <a:r>
              <a:rPr lang="en-US"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
        <p:nvSpPr>
          <p:cNvPr id="4" name="Slide Number Placeholder 3"/>
          <p:cNvSpPr>
            <a:spLocks noGrp="1"/>
          </p:cNvSpPr>
          <p:nvPr>
            <p:ph type="sldNum" sz="quarter" idx="10"/>
          </p:nvPr>
        </p:nvSpPr>
        <p:spPr/>
        <p:txBody>
          <a:bodyPr/>
          <a:lstStyle/>
          <a:p>
            <a:fld id="{FAB47B7C-9D46-4CD4-A2AD-DFCE8D8D15D0}"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63978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Patients with comorbid risk factors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E51C36-891B-47B3-9BAE-D6588D3E18E1}" type="slidenum">
              <a:rPr lang="en-US" altLang="en-US" smtClean="0">
                <a:latin typeface="Arial" pitchFamily="34" charset="0"/>
                <a:cs typeface="Arial" pitchFamily="34" charset="0"/>
              </a:rPr>
              <a:pPr eaLnBrk="1" hangingPunct="1">
                <a:spcBef>
                  <a:spcPct val="0"/>
                </a:spcBef>
              </a:pPr>
              <a:t>82</a:t>
            </a:fld>
            <a:endParaRPr lang="en-US" alt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If abonormalities in the basic pannel.</a:t>
            </a:r>
          </a:p>
          <a:p>
            <a:pPr eaLnBrk="1" hangingPunct="1"/>
            <a:r>
              <a:rPr lang="en-US" altLang="en-US"/>
              <a:t>- White-coat hypertension is common because most children are uncomfortable at the physicians’ office, fearing invasive examinations, vaccinations, blood draws, and other factors. Use of 24-hour BP monitoring should be considered first in most uncomplicated cases of pediatric stage I hypertension.</a:t>
            </a:r>
          </a:p>
          <a:p>
            <a:pPr eaLnBrk="1" hangingPunct="1"/>
            <a:r>
              <a:rPr lang="en-US" altLang="en-US"/>
              <a:t>- A renin activity ratio of 3:1 between the kidneys is considered diagnostic of renal vascular hypertension.</a:t>
            </a:r>
          </a:p>
          <a:p>
            <a:pPr eaLnBrk="1" hangingPunct="1"/>
            <a:r>
              <a:rPr lang="en-US" altLang="en-US"/>
              <a:t>- hypokalemia may be present in Liddle syndrome, glucocorticoid remedial aldosteronism, and apparent mineralcorticoid excess syndrome.</a:t>
            </a:r>
          </a:p>
          <a:p>
            <a:pPr eaLnBrk="1" hangingPunct="1"/>
            <a:r>
              <a:rPr lang="en-US" altLang="en-US"/>
              <a:t>- hyperkalemia may be seen in Gordon syndrome.</a:t>
            </a:r>
          </a:p>
          <a:p>
            <a:pPr eaLnBrk="1" hangingPunct="1"/>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D5000-FBC3-4235-AA8D-B07ABE7E960F}" type="slidenum">
              <a:rPr lang="en-US" altLang="en-US" smtClean="0">
                <a:latin typeface="Arial" pitchFamily="34" charset="0"/>
                <a:cs typeface="Arial" pitchFamily="34" charset="0"/>
              </a:rPr>
              <a:pPr eaLnBrk="1" hangingPunct="1">
                <a:spcBef>
                  <a:spcPct val="0"/>
                </a:spcBef>
              </a:pPr>
              <a:t>83</a:t>
            </a:fld>
            <a:endParaRPr lang="en-US" altLang="en-US">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 digital subtraction arteriography, asymmetry between the 2 renal arteries indicates renal artery stenosis.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437905-0FAB-481C-BB0E-3DCC7C982F9C}" type="slidenum">
              <a:rPr lang="en-US" altLang="en-US" smtClean="0">
                <a:latin typeface="Arial" pitchFamily="34" charset="0"/>
                <a:cs typeface="Arial" pitchFamily="34" charset="0"/>
              </a:rPr>
              <a:pPr eaLnBrk="1" hangingPunct="1">
                <a:spcBef>
                  <a:spcPct val="0"/>
                </a:spcBef>
              </a:pPr>
              <a:t>84</a:t>
            </a:fld>
            <a:endParaRPr lang="en-US" alt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Captopril Test</a:t>
            </a:r>
          </a:p>
          <a:p>
            <a:r>
              <a:rPr lang="en-US" altLang="en-US" b="1"/>
              <a:t>Rationale: </a:t>
            </a:r>
            <a:r>
              <a:rPr lang="en-US" altLang="en-US"/>
              <a:t>The administration of captopril, an angiotensin-converting enzyme inhibitor, produces an exaggerated rise in plasma renin activity (PRA) in patients with renovascular hypertension relative to patients with essential hypertension.</a:t>
            </a:r>
            <a:r>
              <a:rPr lang="en-US" altLang="en-US" baseline="30000"/>
              <a:t> </a:t>
            </a:r>
            <a:r>
              <a:rPr lang="en-US" altLang="en-US"/>
              <a:t>Post-captopril PRA results meeting the following criteria suggest Renovascular hypertension. All three criteria must be met.</a:t>
            </a:r>
          </a:p>
          <a:p>
            <a:r>
              <a:rPr lang="en-US" altLang="en-US"/>
              <a:t>1. PRA &gt;12 ng/mL/hour.</a:t>
            </a:r>
          </a:p>
          <a:p>
            <a:r>
              <a:rPr lang="en-US" altLang="en-US"/>
              <a:t>2. Increase in PRA of at least 10 ng/mL/hour relative to baseline.</a:t>
            </a:r>
          </a:p>
          <a:p>
            <a:r>
              <a:rPr lang="en-US" altLang="en-US"/>
              <a:t>3. Increase in PRA ≥150%, or of 400% if the baseline PRA is &lt;3 ng/mL/hour.</a:t>
            </a:r>
          </a:p>
          <a:p>
            <a:r>
              <a:rPr lang="en-US" altLang="en-US" b="1"/>
              <a:t>Protocol:</a:t>
            </a:r>
            <a:r>
              <a:rPr lang="en-US" altLang="en-US"/>
              <a:t> The patient should be taken off antihypertensive medications and have normal salt intake for several days prior to test. The patient should remain seated throughout the test. An EDTA plasma sample should be drawn for renin activity (PRA). Administer 50 mg captopril orally. A second plasma sample for PRA should be drawn one hour after captopril dosing.</a:t>
            </a:r>
          </a:p>
          <a:p>
            <a:r>
              <a:rPr lang="en-US" altLang="en-US" b="1"/>
              <a:t>Note:</a:t>
            </a:r>
            <a:r>
              <a:rPr lang="en-US" altLang="en-US"/>
              <a:t> The captopril test has to been shown to produce false-positive results when used to screen patients with low risk of renovascular hypertension and high baseline PRA values.</a:t>
            </a:r>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265055-E8E1-42C0-918E-02BC59C79589}" type="slidenum">
              <a:rPr lang="en-US" altLang="en-US" smtClean="0"/>
              <a:pPr eaLnBrk="1" hangingPunct="1"/>
              <a:t>88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88DE36-6C9E-407C-B09C-FC7CB6586A33}" type="slidenum">
              <a:rPr lang="en-US" altLang="en-US" smtClean="0">
                <a:latin typeface="Arial" pitchFamily="34" charset="0"/>
                <a:cs typeface="Arial" pitchFamily="34" charset="0"/>
              </a:rPr>
              <a:pPr eaLnBrk="1" hangingPunct="1">
                <a:spcBef>
                  <a:spcPct val="0"/>
                </a:spcBef>
              </a:pPr>
              <a:t>89</a:t>
            </a:fld>
            <a:endParaRPr lang="en-US" alt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BF1D548-64C7-4486-A6F7-A155D599E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51F89DC-FA8C-4C39-BE37-3ABDD07F1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a16="http://schemas.microsoft.com/office/drawing/2014/main" id="{FAC49AC5-55E2-4E1B-AE4D-BF2B7914BC6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6735DA-EDAD-46E4-AC9C-4039C66ECE27}" type="slidenum">
              <a:rPr lang="ar-SA" altLang="en-US">
                <a:latin typeface="Calibri" panose="020F0502020204030204" pitchFamily="34" charset="0"/>
              </a:rPr>
              <a:pPr eaLnBrk="1" hangingPunct="1"/>
              <a:t>92</a:t>
            </a:fld>
            <a:endParaRPr lang="ar-JO"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2BBCDF-256B-49DF-9267-107AC2800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C065AB9-4424-4788-86C3-930F15592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3796" name="Slide Number Placeholder 3">
            <a:extLst>
              <a:ext uri="{FF2B5EF4-FFF2-40B4-BE49-F238E27FC236}">
                <a16:creationId xmlns:a16="http://schemas.microsoft.com/office/drawing/2014/main" id="{35E5C542-C442-4E36-8786-1E21293AB22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2A68A9-721B-440F-A9C2-85C5686B73F3}" type="slidenum">
              <a:rPr lang="ar-SA" altLang="en-US">
                <a:latin typeface="Calibri" panose="020F0502020204030204" pitchFamily="34" charset="0"/>
              </a:rPr>
              <a:pPr eaLnBrk="1" hangingPunct="1"/>
              <a:t>93</a:t>
            </a:fld>
            <a:endParaRPr lang="ar-JO"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5C4524E-D009-4D3A-8B0B-C2292A659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E548B8F-447E-416A-AF4C-3698E70BE2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4820" name="Slide Number Placeholder 3">
            <a:extLst>
              <a:ext uri="{FF2B5EF4-FFF2-40B4-BE49-F238E27FC236}">
                <a16:creationId xmlns:a16="http://schemas.microsoft.com/office/drawing/2014/main" id="{4640C716-94C2-4798-A3F4-AF15DDD3092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5867EA-AB56-413A-9B6B-958FFA4AC893}" type="slidenum">
              <a:rPr lang="ar-SA" altLang="en-US">
                <a:latin typeface="Calibri" panose="020F0502020204030204" pitchFamily="34" charset="0"/>
              </a:rPr>
              <a:pPr eaLnBrk="1" hangingPunct="1"/>
              <a:t>94</a:t>
            </a:fld>
            <a:endParaRPr lang="ar-JO"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C2A1AEF-9C31-4372-B197-66B15C42F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9CA2C30-2A61-4A2B-8E83-B56962C2A4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5844" name="Slide Number Placeholder 3">
            <a:extLst>
              <a:ext uri="{FF2B5EF4-FFF2-40B4-BE49-F238E27FC236}">
                <a16:creationId xmlns:a16="http://schemas.microsoft.com/office/drawing/2014/main" id="{EDD7C1CD-20F8-477D-9D44-5528023444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268037-D549-42C1-A48D-FF62FFD5812B}" type="slidenum">
              <a:rPr lang="ar-SA" altLang="en-US">
                <a:latin typeface="Calibri" panose="020F0502020204030204" pitchFamily="34" charset="0"/>
              </a:rPr>
              <a:pPr eaLnBrk="1" hangingPunct="1"/>
              <a:t>95</a:t>
            </a:fld>
            <a:endParaRPr lang="ar-JO"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83872F7-8AD5-4E48-9D09-6121BC032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76DB999-5F42-4435-8CD5-5E6C0330F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6868" name="Slide Number Placeholder 3">
            <a:extLst>
              <a:ext uri="{FF2B5EF4-FFF2-40B4-BE49-F238E27FC236}">
                <a16:creationId xmlns:a16="http://schemas.microsoft.com/office/drawing/2014/main" id="{D9097292-C30F-4119-90FD-2BA5075939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AA709C-C2ED-4D55-BCB7-CAFB60DA44BF}" type="slidenum">
              <a:rPr lang="ar-SA" altLang="en-US">
                <a:latin typeface="Calibri" panose="020F0502020204030204" pitchFamily="34" charset="0"/>
              </a:rPr>
              <a:pPr eaLnBrk="1" hangingPunct="1"/>
              <a:t>96</a:t>
            </a:fld>
            <a:endParaRPr lang="ar-JO"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these limitations, the use of oscillometric devices as an initial BP screen is reasonable given how easily they can be used. However, caution should be used when interpreting BP results with these devices and </a:t>
            </a:r>
            <a:r>
              <a:rPr lang="en-US" dirty="0" err="1"/>
              <a:t>ausculatory</a:t>
            </a:r>
            <a:r>
              <a:rPr lang="en-US" dirty="0"/>
              <a:t> confirmation using an aneroid sphygmomanometer is required, especially when oscillometric readings are high or in patients who are at risk for hypertension .</a:t>
            </a:r>
          </a:p>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t>30</a:t>
            </a:fld>
            <a:endParaRPr lang="en-US"/>
          </a:p>
        </p:txBody>
      </p:sp>
    </p:spTree>
    <p:extLst>
      <p:ext uri="{BB962C8B-B14F-4D97-AF65-F5344CB8AC3E}">
        <p14:creationId xmlns:p14="http://schemas.microsoft.com/office/powerpoint/2010/main" val="355932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F130C90-AA98-4F72-BEE0-6745C9D71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D272E5D-F7AD-4156-A388-CC7883A9B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3012" name="Slide Number Placeholder 3">
            <a:extLst>
              <a:ext uri="{FF2B5EF4-FFF2-40B4-BE49-F238E27FC236}">
                <a16:creationId xmlns:a16="http://schemas.microsoft.com/office/drawing/2014/main" id="{265A2154-5435-4A69-BDDD-0760D9717C7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224630-925F-4BE4-9CFE-9C7EBD078835}" type="slidenum">
              <a:rPr lang="ar-SA" altLang="en-US">
                <a:latin typeface="Calibri" panose="020F0502020204030204" pitchFamily="34" charset="0"/>
              </a:rPr>
              <a:pPr eaLnBrk="1" hangingPunct="1"/>
              <a:t>99</a:t>
            </a:fld>
            <a:endParaRPr lang="ar-JO"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Mask symptoms of</a:t>
            </a:r>
            <a:r>
              <a:rPr lang="en-US" baseline="0" dirty="0"/>
              <a:t> hypoglycemia</a:t>
            </a:r>
            <a:endParaRPr lang="ar-JO" dirty="0"/>
          </a:p>
        </p:txBody>
      </p:sp>
      <p:sp>
        <p:nvSpPr>
          <p:cNvPr id="4" name="عنصر نائب لرقم الشريحة 3"/>
          <p:cNvSpPr>
            <a:spLocks noGrp="1"/>
          </p:cNvSpPr>
          <p:nvPr>
            <p:ph type="sldNum" sz="quarter" idx="10"/>
          </p:nvPr>
        </p:nvSpPr>
        <p:spPr/>
        <p:txBody>
          <a:bodyPr/>
          <a:lstStyle/>
          <a:p>
            <a:fld id="{9EEC1B54-8643-4603-9BF3-3E80D2768355}" type="slidenum">
              <a:rPr lang="ar-JO" smtClean="0"/>
              <a:pPr/>
              <a:t>101</a:t>
            </a:fld>
            <a:endParaRPr lang="ar-J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55D7FE4-697A-450D-92A0-C1EDBFD48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0FA183FC-D010-4F5B-99A7-327F333B2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6084" name="Slide Number Placeholder 3">
            <a:extLst>
              <a:ext uri="{FF2B5EF4-FFF2-40B4-BE49-F238E27FC236}">
                <a16:creationId xmlns:a16="http://schemas.microsoft.com/office/drawing/2014/main" id="{8E09369A-C78A-4B97-90F2-3E4E2C7319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DCC81A-7C2C-4844-A4D7-CD22E63F0F43}" type="slidenum">
              <a:rPr lang="ar-SA" altLang="en-US">
                <a:latin typeface="Calibri" panose="020F0502020204030204" pitchFamily="34" charset="0"/>
              </a:rPr>
              <a:pPr eaLnBrk="1" hangingPunct="1"/>
              <a:t>102</a:t>
            </a:fld>
            <a:endParaRPr lang="ar-JO"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62641C4-13F0-446A-93CF-2646096476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FBCC872-65C9-427C-B960-4868C53C3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0964" name="Slide Number Placeholder 3">
            <a:extLst>
              <a:ext uri="{FF2B5EF4-FFF2-40B4-BE49-F238E27FC236}">
                <a16:creationId xmlns:a16="http://schemas.microsoft.com/office/drawing/2014/main" id="{8792B378-628C-406C-A480-A36178D1FA8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A0293E-08B2-4BF9-BC39-65011C692079}" type="slidenum">
              <a:rPr lang="ar-SA" altLang="en-US">
                <a:latin typeface="Calibri" panose="020F0502020204030204" pitchFamily="34" charset="0"/>
              </a:rPr>
              <a:pPr eaLnBrk="1" hangingPunct="1"/>
              <a:t>104</a:t>
            </a:fld>
            <a:endParaRPr lang="ar-JO"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4134047-4E68-4A3D-9BFA-ABD668504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68C699C-2AB6-4627-9BAB-F1C7ACBDE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1988" name="Slide Number Placeholder 3">
            <a:extLst>
              <a:ext uri="{FF2B5EF4-FFF2-40B4-BE49-F238E27FC236}">
                <a16:creationId xmlns:a16="http://schemas.microsoft.com/office/drawing/2014/main" id="{7DA70CE5-9AE1-4DC5-A563-B068614B2A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00D33A-AB3B-4A33-A697-6EBA8A0D7C66}" type="slidenum">
              <a:rPr lang="ar-SA" altLang="en-US">
                <a:latin typeface="Calibri" panose="020F0502020204030204" pitchFamily="34" charset="0"/>
              </a:rPr>
              <a:pPr eaLnBrk="1" hangingPunct="1"/>
              <a:t>105</a:t>
            </a:fld>
            <a:endParaRPr lang="ar-JO"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61E083D-BE4A-4E91-99D9-048466809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26B1C1B-6212-4BEC-8F25-7975D766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t>hypertensive encephalopathy is a possible complication of hypertensive emergencies, antihypertensive agents with minimal central nervous system side effects should be chosen to avoid confusion between symptoms of disease and adverse effects of the drug. </a:t>
            </a:r>
            <a:endParaRPr lang="ar-JO" altLang="en-US"/>
          </a:p>
        </p:txBody>
      </p:sp>
      <p:sp>
        <p:nvSpPr>
          <p:cNvPr id="48132" name="Slide Number Placeholder 3">
            <a:extLst>
              <a:ext uri="{FF2B5EF4-FFF2-40B4-BE49-F238E27FC236}">
                <a16:creationId xmlns:a16="http://schemas.microsoft.com/office/drawing/2014/main" id="{E24C45A7-1504-4081-A881-E5D00E4DB8C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E5C928-BDCA-4268-A644-2C95877959AD}" type="slidenum">
              <a:rPr lang="ar-SA" altLang="en-US">
                <a:latin typeface="Calibri" panose="020F0502020204030204" pitchFamily="34" charset="0"/>
              </a:rPr>
              <a:pPr eaLnBrk="1" hangingPunct="1"/>
              <a:t>106</a:t>
            </a:fld>
            <a:endParaRPr lang="ar-JO"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774F7D7-CB4C-40DF-9C0F-611145AEE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7A21D7D-141E-413C-9568-2B1E2B5B5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latin typeface="Comic Sans MS" panose="030F0702030302020204" pitchFamily="66" charset="0"/>
              </a:rPr>
              <a:t>recurrent coarctation, which is most likely to arise when young infants must undergo surgical repair because of the severity of the lesion.</a:t>
            </a:r>
          </a:p>
          <a:p>
            <a:pPr algn="l" rtl="0" eaLnBrk="1" hangingPunct="1">
              <a:spcBef>
                <a:spcPct val="0"/>
              </a:spcBef>
              <a:buClr>
                <a:srgbClr val="CC0000"/>
              </a:buClr>
              <a:buFont typeface="Comic Sans MS" panose="030F0702030302020204" pitchFamily="66" charset="0"/>
              <a:buNone/>
            </a:pPr>
            <a:r>
              <a:rPr lang="en-US" altLang="en-US" sz="900">
                <a:latin typeface="Comic Sans MS" panose="030F0702030302020204" pitchFamily="66" charset="0"/>
              </a:rPr>
              <a:t>Interventional catheterization with balloon dilation can also successfully relieve many instances of discrete renal artery stenosis. </a:t>
            </a:r>
          </a:p>
          <a:p>
            <a:pPr algn="l" eaLnBrk="1" hangingPunct="1">
              <a:spcBef>
                <a:spcPct val="0"/>
              </a:spcBef>
              <a:buClr>
                <a:srgbClr val="CC0000"/>
              </a:buClr>
              <a:buFont typeface="Comic Sans MS" panose="030F0702030302020204" pitchFamily="66" charset="0"/>
              <a:buNone/>
            </a:pPr>
            <a:r>
              <a:rPr lang="en-US" altLang="en-US"/>
              <a:t>Angioplasty is not successful for renal artery stenosis because of atherosclerotic plaques. </a:t>
            </a:r>
          </a:p>
          <a:p>
            <a:pPr eaLnBrk="1" hangingPunct="1">
              <a:spcBef>
                <a:spcPct val="0"/>
              </a:spcBef>
            </a:pPr>
            <a:endParaRPr lang="ar-JO" altLang="en-US"/>
          </a:p>
        </p:txBody>
      </p:sp>
      <p:sp>
        <p:nvSpPr>
          <p:cNvPr id="50180" name="Slide Number Placeholder 3">
            <a:extLst>
              <a:ext uri="{FF2B5EF4-FFF2-40B4-BE49-F238E27FC236}">
                <a16:creationId xmlns:a16="http://schemas.microsoft.com/office/drawing/2014/main" id="{D0069F3B-7415-49E8-BE27-107EBE9417A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0DC536-0BFD-439C-A5A9-43DAAC94AF12}" type="slidenum">
              <a:rPr lang="ar-SA" altLang="en-US">
                <a:latin typeface="Calibri" panose="020F0502020204030204" pitchFamily="34" charset="0"/>
              </a:rPr>
              <a:pPr eaLnBrk="1" hangingPunct="1"/>
              <a:t>107</a:t>
            </a:fld>
            <a:endParaRPr lang="ar-JO"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previously, these categories do not apply to an acute elevation of BP, where the magnitude and the rate of increase above baseline that determines whether there are symptoms and the risk of serious morbidity and, at times, mortality.</a:t>
            </a:r>
          </a:p>
        </p:txBody>
      </p:sp>
      <p:sp>
        <p:nvSpPr>
          <p:cNvPr id="4" name="Slide Number Placeholder 3"/>
          <p:cNvSpPr>
            <a:spLocks noGrp="1"/>
          </p:cNvSpPr>
          <p:nvPr>
            <p:ph type="sldNum" sz="quarter" idx="10"/>
          </p:nvPr>
        </p:nvSpPr>
        <p:spPr/>
        <p:txBody>
          <a:bodyPr/>
          <a:lstStyle/>
          <a:p>
            <a:fld id="{50A78133-136B-4927-A8B8-0F7F87EE9C68}" type="slidenum">
              <a:rPr lang="en-US" smtClean="0"/>
              <a:t>39</a:t>
            </a:fld>
            <a:endParaRPr lang="en-US"/>
          </a:p>
        </p:txBody>
      </p:sp>
    </p:spTree>
    <p:extLst>
      <p:ext uri="{BB962C8B-B14F-4D97-AF65-F5344CB8AC3E}">
        <p14:creationId xmlns:p14="http://schemas.microsoft.com/office/powerpoint/2010/main" val="220832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86C1053-C0E0-4581-A733-E0B9DB4011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7D27EA6-877B-47EC-8086-68F5970C5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79876" name="Slide Number Placeholder 3">
            <a:extLst>
              <a:ext uri="{FF2B5EF4-FFF2-40B4-BE49-F238E27FC236}">
                <a16:creationId xmlns:a16="http://schemas.microsoft.com/office/drawing/2014/main" id="{192FBE3B-61FC-41A7-8084-062607C0A2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6F2BD2-4A95-4818-BF06-E171551F5E79}" type="slidenum">
              <a:rPr lang="en-US" altLang="en-US"/>
              <a:pPr/>
              <a:t>46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EE6D57B-0993-4804-8E8C-8D25D158D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2E2C382-34FA-49F5-B531-8D2877FBE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panose="020B0604020202020204" pitchFamily="34" charset="0"/>
              </a:rPr>
              <a:t>CKD: </a:t>
            </a:r>
            <a:r>
              <a:rPr lang="en-US" altLang="en-US" dirty="0" err="1">
                <a:cs typeface="Arial" panose="020B0604020202020204" pitchFamily="34" charset="0"/>
              </a:rPr>
              <a:t>Chronuc</a:t>
            </a:r>
            <a:r>
              <a:rPr lang="en-US" altLang="en-US" dirty="0">
                <a:cs typeface="Arial" panose="020B0604020202020204" pitchFamily="34" charset="0"/>
              </a:rPr>
              <a:t> kidney </a:t>
            </a:r>
            <a:r>
              <a:rPr lang="en-US" altLang="en-US" dirty="0" err="1">
                <a:cs typeface="Arial" panose="020B0604020202020204" pitchFamily="34" charset="0"/>
              </a:rPr>
              <a:t>disease</a:t>
            </a:r>
            <a:r>
              <a:rPr lang="en-US" sz="1200" kern="1200" baseline="0" dirty="0" err="1">
                <a:solidFill>
                  <a:schemeClr val="tx1"/>
                </a:solidFill>
                <a:latin typeface="+mn-lt"/>
                <a:ea typeface="+mn-ea"/>
                <a:cs typeface="+mn-cs"/>
              </a:rPr>
              <a:t>end</a:t>
            </a:r>
            <a:r>
              <a:rPr lang="en-US" sz="1200" kern="1200" baseline="0" dirty="0">
                <a:solidFill>
                  <a:schemeClr val="tx1"/>
                </a:solidFill>
                <a:latin typeface="+mn-lt"/>
                <a:ea typeface="+mn-ea"/>
                <a:cs typeface="+mn-cs"/>
              </a:rPr>
              <a:t>-</a:t>
            </a:r>
          </a:p>
          <a:p>
            <a:pPr eaLnBrk="1" hangingPunct="1">
              <a:spcBef>
                <a:spcPct val="0"/>
              </a:spcBef>
            </a:pPr>
            <a:r>
              <a:rPr lang="en-US" sz="1200" kern="1200" baseline="0" dirty="0">
                <a:solidFill>
                  <a:schemeClr val="tx1"/>
                </a:solidFill>
                <a:latin typeface="+mn-lt"/>
                <a:ea typeface="+mn-ea"/>
                <a:cs typeface="+mn-cs"/>
              </a:rPr>
              <a:t>stage renal disease and hypertensive encephalopathy</a:t>
            </a:r>
            <a:endParaRPr lang="en-US" altLang="en-US" dirty="0">
              <a:cs typeface="Arial" panose="020B0604020202020204" pitchFamily="34" charset="0"/>
            </a:endParaRPr>
          </a:p>
        </p:txBody>
      </p:sp>
      <p:sp>
        <p:nvSpPr>
          <p:cNvPr id="80900" name="Slide Number Placeholder 3">
            <a:extLst>
              <a:ext uri="{FF2B5EF4-FFF2-40B4-BE49-F238E27FC236}">
                <a16:creationId xmlns:a16="http://schemas.microsoft.com/office/drawing/2014/main" id="{153D8E1B-40F4-43A4-AA5D-9E41F6D61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E5C133-A642-464E-845F-F8D743E4C2DA}" type="slidenum">
              <a:rPr lang="en-US" altLang="en-US"/>
              <a:pPr/>
              <a:t>47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The younger the child, the higher the BP and the presence of</a:t>
            </a:r>
          </a:p>
          <a:p>
            <a:r>
              <a:rPr lang="en-US" dirty="0"/>
              <a:t>symptoms related to hypertension, the more likely there will be an</a:t>
            </a:r>
          </a:p>
          <a:p>
            <a:r>
              <a:rPr lang="en-US" dirty="0"/>
              <a:t>underlying secondary cause of hypertension</a:t>
            </a:r>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Secondary hypertension in children is most commonly caused by</a:t>
            </a:r>
          </a:p>
          <a:p>
            <a:r>
              <a:rPr lang="en-US" sz="1200" kern="1200" baseline="0" dirty="0">
                <a:solidFill>
                  <a:schemeClr val="tx1"/>
                </a:solidFill>
                <a:latin typeface="+mn-lt"/>
                <a:ea typeface="+mn-ea"/>
                <a:cs typeface="+mn-cs"/>
              </a:rPr>
              <a:t>renal abnormalities</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most likely cause varies</a:t>
            </a:r>
          </a:p>
          <a:p>
            <a:r>
              <a:rPr lang="en-US" sz="1200" kern="1200" baseline="0" dirty="0">
                <a:solidFill>
                  <a:schemeClr val="tx1"/>
                </a:solidFill>
                <a:latin typeface="+mn-lt"/>
                <a:ea typeface="+mn-ea"/>
                <a:cs typeface="+mn-cs"/>
              </a:rPr>
              <a:t>with age. Hypertension in the premature infant is sometimes associated</a:t>
            </a:r>
          </a:p>
          <a:p>
            <a:r>
              <a:rPr lang="en-US" sz="1200" kern="1200" baseline="0" dirty="0">
                <a:solidFill>
                  <a:schemeClr val="tx1"/>
                </a:solidFill>
                <a:latin typeface="+mn-lt"/>
                <a:ea typeface="+mn-ea"/>
                <a:cs typeface="+mn-cs"/>
              </a:rPr>
              <a:t>with umbilical artery catheterization and renal artery thrombosis.</a:t>
            </a:r>
          </a:p>
          <a:p>
            <a:r>
              <a:rPr lang="en-US" sz="1200" kern="1200" baseline="0" dirty="0">
                <a:solidFill>
                  <a:schemeClr val="tx1"/>
                </a:solidFill>
                <a:latin typeface="+mn-lt"/>
                <a:ea typeface="+mn-ea"/>
                <a:cs typeface="+mn-cs"/>
              </a:rPr>
              <a:t>Hypertension during early childhood may be caused by renal disease, </a:t>
            </a:r>
            <a:r>
              <a:rPr lang="en-US" sz="1200" kern="1200" baseline="0" dirty="0" err="1">
                <a:solidFill>
                  <a:schemeClr val="tx1"/>
                </a:solidFill>
                <a:latin typeface="+mn-lt"/>
                <a:ea typeface="+mn-ea"/>
                <a:cs typeface="+mn-cs"/>
              </a:rPr>
              <a:t>coarctation</a:t>
            </a:r>
            <a:r>
              <a:rPr lang="en-US" sz="1200" kern="1200" baseline="0" dirty="0">
                <a:solidFill>
                  <a:schemeClr val="tx1"/>
                </a:solidFill>
                <a:latin typeface="+mn-lt"/>
                <a:ea typeface="+mn-ea"/>
                <a:cs typeface="+mn-cs"/>
              </a:rPr>
              <a:t> of the aorta, endocrine disorders, or medications. In older</a:t>
            </a:r>
          </a:p>
          <a:p>
            <a:r>
              <a:rPr lang="en-US" sz="1200" kern="1200" baseline="0" dirty="0">
                <a:solidFill>
                  <a:schemeClr val="tx1"/>
                </a:solidFill>
                <a:latin typeface="+mn-lt"/>
                <a:ea typeface="+mn-ea"/>
                <a:cs typeface="+mn-cs"/>
              </a:rPr>
              <a:t>school-age children and adolescents, primary hypertension becomes</a:t>
            </a:r>
          </a:p>
          <a:p>
            <a:r>
              <a:rPr lang="en-US" sz="1200" kern="1200" baseline="0" dirty="0">
                <a:solidFill>
                  <a:schemeClr val="tx1"/>
                </a:solidFill>
                <a:latin typeface="+mn-lt"/>
                <a:ea typeface="+mn-ea"/>
                <a:cs typeface="+mn-cs"/>
              </a:rPr>
              <a:t>increasingly common.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98181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03501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411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13524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Copyrights apply</a:t>
            </a:r>
          </a:p>
        </p:txBody>
      </p:sp>
    </p:spTree>
    <p:extLst>
      <p:ext uri="{BB962C8B-B14F-4D97-AF65-F5344CB8AC3E}">
        <p14:creationId xmlns:p14="http://schemas.microsoft.com/office/powerpoint/2010/main" val="124849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540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0153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95795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Copyrights apply</a:t>
            </a:r>
          </a:p>
        </p:txBody>
      </p:sp>
      <p:sp>
        <p:nvSpPr>
          <p:cNvPr id="9" name="Slide Number Placeholder 8"/>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8803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
        <p:nvSpPr>
          <p:cNvPr id="5" name="Slide Number Placeholder 4"/>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3977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Copyrights apply</a:t>
            </a:r>
          </a:p>
        </p:txBody>
      </p:sp>
      <p:sp>
        <p:nvSpPr>
          <p:cNvPr id="4" name="Slide Number Placeholder 3"/>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78681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00294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45063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3/15/2020</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latin typeface="Arial" panose="020B0604020202020204" pitchFamily="34" charset="0"/>
                <a:cs typeface="Arial" panose="020B0604020202020204" pitchFamily="34" charset="0"/>
              </a:rPr>
              <a:t>Copyrights apply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68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Hypertension in children</a:t>
            </a:r>
          </a:p>
        </p:txBody>
      </p:sp>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endParaRPr lang="en-US" sz="4400" dirty="0"/>
          </a:p>
        </p:txBody>
      </p:sp>
      <p:sp>
        <p:nvSpPr>
          <p:cNvPr id="4" name="مربع نص 3"/>
          <p:cNvSpPr txBox="1"/>
          <p:nvPr/>
        </p:nvSpPr>
        <p:spPr>
          <a:xfrm>
            <a:off x="4879675" y="1455088"/>
            <a:ext cx="2432649" cy="1569660"/>
          </a:xfrm>
          <a:prstGeom prst="rect">
            <a:avLst/>
          </a:prstGeom>
          <a:noFill/>
        </p:spPr>
        <p:txBody>
          <a:bodyPr wrap="square" rtlCol="0">
            <a:spAutoFit/>
          </a:bodyPr>
          <a:lstStyle/>
          <a:p>
            <a:r>
              <a:rPr lang="en-US" sz="9600" b="1" dirty="0">
                <a:solidFill>
                  <a:srgbClr val="C00000"/>
                </a:solidFill>
              </a:rPr>
              <a:t>VIP</a:t>
            </a:r>
          </a:p>
        </p:txBody>
      </p:sp>
      <p:sp>
        <p:nvSpPr>
          <p:cNvPr id="5" name="مربع نص 4"/>
          <p:cNvSpPr txBox="1"/>
          <p:nvPr/>
        </p:nvSpPr>
        <p:spPr>
          <a:xfrm>
            <a:off x="7643003" y="1725283"/>
            <a:ext cx="2553419" cy="369332"/>
          </a:xfrm>
          <a:prstGeom prst="rect">
            <a:avLst/>
          </a:prstGeom>
          <a:noFill/>
        </p:spPr>
        <p:txBody>
          <a:bodyPr wrap="square" rtlCol="0">
            <a:spAutoFit/>
          </a:bodyPr>
          <a:lstStyle/>
          <a:p>
            <a:r>
              <a:rPr lang="ar-JO" dirty="0"/>
              <a:t>كل السمنار مهم </a:t>
            </a:r>
            <a:endParaRPr lang="en-US" dirty="0"/>
          </a:p>
        </p:txBody>
      </p:sp>
      <p:pic>
        <p:nvPicPr>
          <p:cNvPr id="7" name="Picture 6">
            <a:extLst>
              <a:ext uri="{FF2B5EF4-FFF2-40B4-BE49-F238E27FC236}">
                <a16:creationId xmlns:a16="http://schemas.microsoft.com/office/drawing/2014/main" id="{3B548AF5-79FA-4486-80EE-8D0112821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461" y="2677216"/>
            <a:ext cx="6717076" cy="4002258"/>
          </a:xfrm>
          <a:prstGeom prst="rect">
            <a:avLst/>
          </a:prstGeom>
        </p:spPr>
      </p:pic>
      <p:sp>
        <p:nvSpPr>
          <p:cNvPr id="8" name="TextBox 7">
            <a:extLst>
              <a:ext uri="{FF2B5EF4-FFF2-40B4-BE49-F238E27FC236}">
                <a16:creationId xmlns:a16="http://schemas.microsoft.com/office/drawing/2014/main" id="{DD5F1EB7-70AD-44CC-8740-9FC2FE0B1243}"/>
              </a:ext>
            </a:extLst>
          </p:cNvPr>
          <p:cNvSpPr txBox="1"/>
          <p:nvPr/>
        </p:nvSpPr>
        <p:spPr>
          <a:xfrm>
            <a:off x="838200" y="3179298"/>
            <a:ext cx="4830261" cy="584775"/>
          </a:xfrm>
          <a:prstGeom prst="rect">
            <a:avLst/>
          </a:prstGeom>
          <a:noFill/>
        </p:spPr>
        <p:txBody>
          <a:bodyPr wrap="square" rtlCol="0">
            <a:spAutoFit/>
          </a:bodyPr>
          <a:lstStyle/>
          <a:p>
            <a:pPr algn="r"/>
            <a:r>
              <a:rPr lang="ar-JO" sz="3200" dirty="0"/>
              <a:t>تبييض وتنسيق : رائد علي </a:t>
            </a:r>
            <a:endParaRPr lang="en-US" sz="3200" dirty="0"/>
          </a:p>
        </p:txBody>
      </p:sp>
    </p:spTree>
    <p:extLst>
      <p:ext uri="{BB962C8B-B14F-4D97-AF65-F5344CB8AC3E}">
        <p14:creationId xmlns:p14="http://schemas.microsoft.com/office/powerpoint/2010/main" val="37866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0280"/>
            <a:ext cx="12192000" cy="5977720"/>
          </a:xfrm>
          <a:prstGeom prst="rect">
            <a:avLst/>
          </a:prstGeom>
        </p:spPr>
      </p:pic>
      <p:pic>
        <p:nvPicPr>
          <p:cNvPr id="6" name="Picture 5"/>
          <p:cNvPicPr>
            <a:picLocks noChangeAspect="1"/>
          </p:cNvPicPr>
          <p:nvPr/>
        </p:nvPicPr>
        <p:blipFill>
          <a:blip r:embed="rId3"/>
          <a:stretch>
            <a:fillRect/>
          </a:stretch>
        </p:blipFill>
        <p:spPr>
          <a:xfrm>
            <a:off x="122830" y="3308048"/>
            <a:ext cx="11955439" cy="3549952"/>
          </a:xfrm>
          <a:prstGeom prst="rect">
            <a:avLst/>
          </a:prstGeom>
        </p:spPr>
      </p:pic>
      <p:sp>
        <p:nvSpPr>
          <p:cNvPr id="7" name="TextBox 6"/>
          <p:cNvSpPr txBox="1"/>
          <p:nvPr/>
        </p:nvSpPr>
        <p:spPr>
          <a:xfrm>
            <a:off x="327546" y="95534"/>
            <a:ext cx="11204812" cy="369332"/>
          </a:xfrm>
          <a:prstGeom prst="rect">
            <a:avLst/>
          </a:prstGeom>
          <a:noFill/>
        </p:spPr>
        <p:txBody>
          <a:bodyPr wrap="square" rtlCol="0">
            <a:spAutoFit/>
          </a:bodyPr>
          <a:lstStyle/>
          <a:p>
            <a:r>
              <a:rPr lang="en-US" dirty="0"/>
              <a:t>Example : 5 </a:t>
            </a:r>
            <a:r>
              <a:rPr lang="en-US" dirty="0" err="1"/>
              <a:t>yr</a:t>
            </a:r>
            <a:r>
              <a:rPr lang="en-US" dirty="0"/>
              <a:t> old girl that measured 115 cm …. What’s the normal BP for her ?</a:t>
            </a:r>
          </a:p>
        </p:txBody>
      </p:sp>
      <p:sp>
        <p:nvSpPr>
          <p:cNvPr id="10" name="Oval 9"/>
          <p:cNvSpPr/>
          <p:nvPr/>
        </p:nvSpPr>
        <p:spPr>
          <a:xfrm>
            <a:off x="504444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08888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1072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09683" y="2332039"/>
            <a:ext cx="10694487" cy="4082410"/>
          </a:xfrm>
        </p:spPr>
        <p:txBody>
          <a:bodyPr>
            <a:normAutofit/>
          </a:bodyPr>
          <a:lstStyle/>
          <a:p>
            <a:pPr marL="0" indent="0" algn="l" rtl="0">
              <a:buClr>
                <a:schemeClr val="tx1">
                  <a:lumMod val="75000"/>
                  <a:lumOff val="25000"/>
                </a:schemeClr>
              </a:buClr>
              <a:buNone/>
              <a:defRPr/>
            </a:pPr>
            <a:r>
              <a:rPr lang="en-US" sz="2400" dirty="0"/>
              <a:t>Cough and </a:t>
            </a:r>
            <a:r>
              <a:rPr lang="en-US" sz="2400" dirty="0" err="1"/>
              <a:t>angioedema</a:t>
            </a:r>
            <a:r>
              <a:rPr lang="en-US" sz="2400" dirty="0"/>
              <a:t> are reportedly less common with newer members of this class than with </a:t>
            </a:r>
            <a:r>
              <a:rPr lang="en-US" sz="2400" dirty="0" err="1">
                <a:solidFill>
                  <a:srgbClr val="FF0000"/>
                </a:solidFill>
              </a:rPr>
              <a:t>captopril</a:t>
            </a:r>
            <a:r>
              <a:rPr lang="en-US" sz="2400" dirty="0">
                <a:solidFill>
                  <a:schemeClr val="tx2"/>
                </a:solidFill>
              </a:rPr>
              <a:t>.</a:t>
            </a:r>
          </a:p>
          <a:p>
            <a:pPr marL="0" indent="0" algn="l" rtl="0">
              <a:buClr>
                <a:schemeClr val="tx1">
                  <a:lumMod val="75000"/>
                  <a:lumOff val="25000"/>
                </a:schemeClr>
              </a:buClr>
              <a:buNone/>
              <a:defRPr/>
            </a:pPr>
            <a:endParaRPr lang="en-US" sz="2400" dirty="0">
              <a:solidFill>
                <a:schemeClr val="tx2"/>
              </a:solidFill>
            </a:endParaRPr>
          </a:p>
          <a:p>
            <a:pPr marL="0" indent="0" algn="l" rtl="0">
              <a:buClr>
                <a:schemeClr val="tx1">
                  <a:lumMod val="75000"/>
                  <a:lumOff val="25000"/>
                </a:schemeClr>
              </a:buClr>
              <a:buNone/>
              <a:defRPr/>
            </a:pPr>
            <a:r>
              <a:rPr lang="en-US" sz="2400" dirty="0" err="1">
                <a:solidFill>
                  <a:srgbClr val="FF0000"/>
                </a:solidFill>
              </a:rPr>
              <a:t>Benazepril</a:t>
            </a:r>
            <a:r>
              <a:rPr lang="en-US" sz="2400" dirty="0">
                <a:solidFill>
                  <a:srgbClr val="FF0000"/>
                </a:solidFill>
              </a:rPr>
              <a:t>, </a:t>
            </a:r>
            <a:r>
              <a:rPr lang="en-US" sz="2400" dirty="0" err="1">
                <a:solidFill>
                  <a:srgbClr val="FF0000"/>
                </a:solidFill>
              </a:rPr>
              <a:t>enalapril</a:t>
            </a:r>
            <a:r>
              <a:rPr lang="en-US" sz="2400" dirty="0">
                <a:solidFill>
                  <a:srgbClr val="FF0000"/>
                </a:solidFill>
              </a:rPr>
              <a:t>, and </a:t>
            </a:r>
            <a:r>
              <a:rPr lang="en-US" sz="2400" dirty="0" err="1">
                <a:solidFill>
                  <a:srgbClr val="FF0000"/>
                </a:solidFill>
              </a:rPr>
              <a:t>lisinopril</a:t>
            </a:r>
            <a:r>
              <a:rPr lang="en-US" sz="2400" dirty="0">
                <a:solidFill>
                  <a:srgbClr val="FF0000"/>
                </a:solidFill>
              </a:rPr>
              <a:t> ,</a:t>
            </a:r>
            <a:r>
              <a:rPr lang="en-US" sz="2400" dirty="0" err="1">
                <a:solidFill>
                  <a:srgbClr val="FF0000"/>
                </a:solidFill>
              </a:rPr>
              <a:t>captopril</a:t>
            </a:r>
            <a:r>
              <a:rPr lang="en-US" sz="2400" dirty="0">
                <a:solidFill>
                  <a:srgbClr val="FF0000"/>
                </a:solidFill>
              </a:rPr>
              <a:t> </a:t>
            </a:r>
            <a:r>
              <a:rPr lang="en-US" sz="2400" dirty="0"/>
              <a:t>can prepared as suspension.</a:t>
            </a:r>
          </a:p>
          <a:p>
            <a:pPr marL="0" indent="0" algn="l" rtl="0">
              <a:buClr>
                <a:schemeClr val="tx1">
                  <a:lumMod val="75000"/>
                  <a:lumOff val="25000"/>
                </a:schemeClr>
              </a:buClr>
              <a:buNone/>
              <a:defRPr/>
            </a:pPr>
            <a:endParaRPr lang="en-US" sz="2400" dirty="0"/>
          </a:p>
          <a:p>
            <a:pPr marL="0" indent="0" algn="l" rtl="0">
              <a:buClr>
                <a:schemeClr val="tx1">
                  <a:lumMod val="75000"/>
                  <a:lumOff val="25000"/>
                </a:schemeClr>
              </a:buClr>
              <a:buNone/>
              <a:defRPr/>
            </a:pPr>
            <a:r>
              <a:rPr lang="en-US" sz="2400" dirty="0"/>
              <a:t>FDA approval for ACE inhibitors with pediatric labeling is limited to children </a:t>
            </a:r>
            <a:r>
              <a:rPr lang="en-US" sz="2400" dirty="0">
                <a:solidFill>
                  <a:srgbClr val="FF0000"/>
                </a:solidFill>
              </a:rPr>
              <a:t>≥6 years of age </a:t>
            </a:r>
            <a:r>
              <a:rPr lang="en-US" sz="2400" dirty="0"/>
              <a:t>and to children with </a:t>
            </a:r>
            <a:r>
              <a:rPr lang="en-US" sz="2400" dirty="0" err="1">
                <a:solidFill>
                  <a:srgbClr val="FF0000"/>
                </a:solidFill>
              </a:rPr>
              <a:t>creatinine</a:t>
            </a:r>
            <a:r>
              <a:rPr lang="en-US" sz="2400" dirty="0"/>
              <a:t> </a:t>
            </a:r>
            <a:r>
              <a:rPr lang="en-US" sz="2400" dirty="0">
                <a:solidFill>
                  <a:srgbClr val="FF0000"/>
                </a:solidFill>
              </a:rPr>
              <a:t>clearance ≥30 ml/min/1.73m2</a:t>
            </a:r>
            <a:r>
              <a:rPr lang="en-US" sz="2400" dirty="0"/>
              <a:t>.</a:t>
            </a:r>
            <a:endParaRPr lang="ar-JO" sz="2400" dirty="0"/>
          </a:p>
          <a:p>
            <a:pPr algn="l" rtl="0">
              <a:buNone/>
            </a:pPr>
            <a:endParaRPr lang="ar-JO" dirty="0"/>
          </a:p>
        </p:txBody>
      </p:sp>
      <p:sp>
        <p:nvSpPr>
          <p:cNvPr id="4" name="مربع نص 3"/>
          <p:cNvSpPr txBox="1"/>
          <p:nvPr/>
        </p:nvSpPr>
        <p:spPr>
          <a:xfrm>
            <a:off x="559558" y="260648"/>
            <a:ext cx="10634378" cy="2677656"/>
          </a:xfrm>
          <a:prstGeom prst="rect">
            <a:avLst/>
          </a:prstGeom>
          <a:noFill/>
        </p:spPr>
        <p:txBody>
          <a:bodyPr wrap="square" rtlCol="1">
            <a:spAutoFit/>
          </a:bodyPr>
          <a:lstStyle/>
          <a:p>
            <a:pPr algn="l" rtl="0"/>
            <a:r>
              <a:rPr lang="en-US" sz="2400" dirty="0">
                <a:solidFill>
                  <a:srgbClr val="FF0000"/>
                </a:solidFill>
              </a:rPr>
              <a:t>Side effects :</a:t>
            </a:r>
          </a:p>
          <a:p>
            <a:pPr algn="l" rtl="0"/>
            <a:r>
              <a:rPr lang="en-US" sz="2400" dirty="0"/>
              <a:t>1- cough … use ARBs </a:t>
            </a:r>
          </a:p>
          <a:p>
            <a:pPr algn="l" rtl="0"/>
            <a:r>
              <a:rPr lang="en-US" sz="2400" dirty="0"/>
              <a:t>2- </a:t>
            </a:r>
            <a:r>
              <a:rPr lang="en-US" sz="2400" dirty="0" err="1"/>
              <a:t>Angioedema</a:t>
            </a:r>
            <a:r>
              <a:rPr lang="en-US" sz="2400" dirty="0"/>
              <a:t> </a:t>
            </a:r>
          </a:p>
          <a:p>
            <a:pPr algn="l" rtl="0"/>
            <a:r>
              <a:rPr lang="en-US" sz="2400" dirty="0"/>
              <a:t>3- </a:t>
            </a:r>
            <a:r>
              <a:rPr lang="en-US" sz="2400" dirty="0" err="1"/>
              <a:t>hyperkalemia</a:t>
            </a:r>
            <a:r>
              <a:rPr lang="en-US" sz="2400" dirty="0"/>
              <a:t> </a:t>
            </a:r>
          </a:p>
          <a:p>
            <a:pPr algn="l" rtl="0"/>
            <a:r>
              <a:rPr lang="en-US" sz="2400" dirty="0"/>
              <a:t>4- hypotension </a:t>
            </a:r>
          </a:p>
          <a:p>
            <a:pPr algn="l" rtl="0"/>
            <a:endParaRPr lang="en-US" sz="2400" dirty="0"/>
          </a:p>
          <a:p>
            <a:pPr algn="l" rtl="0"/>
            <a:endParaRPr lang="ar-JO" sz="2400" dirty="0"/>
          </a:p>
        </p:txBody>
      </p:sp>
    </p:spTree>
    <p:extLst>
      <p:ext uri="{BB962C8B-B14F-4D97-AF65-F5344CB8AC3E}">
        <p14:creationId xmlns:p14="http://schemas.microsoft.com/office/powerpoint/2010/main" val="9894812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altLang="en-US" sz="3600" dirty="0">
                <a:solidFill>
                  <a:schemeClr val="tx2"/>
                </a:solidFill>
              </a:rPr>
              <a:t>Beta-blockers</a:t>
            </a:r>
            <a:endParaRPr lang="ar-JO" sz="3600" dirty="0"/>
          </a:p>
        </p:txBody>
      </p:sp>
      <p:sp>
        <p:nvSpPr>
          <p:cNvPr id="3" name="عنصر نائب للمحتوى 2"/>
          <p:cNvSpPr>
            <a:spLocks noGrp="1"/>
          </p:cNvSpPr>
          <p:nvPr>
            <p:ph idx="1"/>
          </p:nvPr>
        </p:nvSpPr>
        <p:spPr/>
        <p:txBody>
          <a:bodyPr/>
          <a:lstStyle/>
          <a:p>
            <a:pPr algn="l" rtl="0">
              <a:buNone/>
            </a:pPr>
            <a:r>
              <a:rPr lang="en-US" altLang="en-US" sz="2400" dirty="0">
                <a:solidFill>
                  <a:srgbClr val="FF0000"/>
                </a:solidFill>
              </a:rPr>
              <a:t>- Preferred : </a:t>
            </a:r>
            <a:r>
              <a:rPr lang="en-US" altLang="en-US" sz="2400" dirty="0"/>
              <a:t>for children with hypertension and migraine headache  </a:t>
            </a:r>
          </a:p>
          <a:p>
            <a:pPr algn="l" rtl="0">
              <a:buNone/>
            </a:pPr>
            <a:endParaRPr lang="en-US" altLang="en-US" sz="2400" dirty="0"/>
          </a:p>
          <a:p>
            <a:pPr algn="l" rtl="0">
              <a:buNone/>
            </a:pPr>
            <a:r>
              <a:rPr lang="en-US" sz="2400" dirty="0">
                <a:solidFill>
                  <a:srgbClr val="FF0000"/>
                </a:solidFill>
              </a:rPr>
              <a:t>- Contraindications for beta B :</a:t>
            </a:r>
          </a:p>
          <a:p>
            <a:pPr algn="l" rtl="0">
              <a:buNone/>
            </a:pPr>
            <a:r>
              <a:rPr lang="en-US" sz="2400" dirty="0"/>
              <a:t>1- Asthma , reactive airway disease</a:t>
            </a:r>
          </a:p>
          <a:p>
            <a:pPr algn="l" rtl="0">
              <a:buNone/>
            </a:pPr>
            <a:r>
              <a:rPr lang="en-US" sz="2400" dirty="0"/>
              <a:t>2- Heart </a:t>
            </a:r>
            <a:r>
              <a:rPr lang="en-US" sz="2400" dirty="0" err="1"/>
              <a:t>faliure</a:t>
            </a:r>
            <a:r>
              <a:rPr lang="en-US" sz="2400" dirty="0"/>
              <a:t> </a:t>
            </a:r>
          </a:p>
          <a:p>
            <a:pPr algn="l" rtl="0">
              <a:buNone/>
            </a:pPr>
            <a:r>
              <a:rPr lang="en-US" sz="2400" dirty="0"/>
              <a:t>3- </a:t>
            </a:r>
            <a:r>
              <a:rPr lang="en-US" sz="2400" dirty="0" err="1"/>
              <a:t>insuline</a:t>
            </a:r>
            <a:r>
              <a:rPr lang="en-US" sz="2400" dirty="0"/>
              <a:t> dependant DM </a:t>
            </a:r>
          </a:p>
        </p:txBody>
      </p:sp>
    </p:spTree>
    <p:extLst>
      <p:ext uri="{BB962C8B-B14F-4D97-AF65-F5344CB8AC3E}">
        <p14:creationId xmlns:p14="http://schemas.microsoft.com/office/powerpoint/2010/main" val="2323693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D1D6305-1578-4A38-B96D-4252564D1915}"/>
              </a:ext>
            </a:extLst>
          </p:cNvPr>
          <p:cNvSpPr>
            <a:spLocks noGrp="1"/>
          </p:cNvSpPr>
          <p:nvPr>
            <p:ph type="title"/>
          </p:nvPr>
        </p:nvSpPr>
        <p:spPr>
          <a:xfrm>
            <a:off x="609600" y="0"/>
            <a:ext cx="10972800" cy="1143000"/>
          </a:xfrm>
        </p:spPr>
        <p:txBody>
          <a:bodyPr/>
          <a:lstStyle/>
          <a:p>
            <a:pPr algn="ctr" eaLnBrk="1" fontAlgn="auto" hangingPunct="1">
              <a:spcAft>
                <a:spcPts val="0"/>
              </a:spcAft>
              <a:defRPr/>
            </a:pPr>
            <a:r>
              <a:rPr lang="en-US" altLang="en-US" b="1" dirty="0">
                <a:solidFill>
                  <a:schemeClr val="accent1"/>
                </a:solidFill>
              </a:rPr>
              <a:t>Diuretics</a:t>
            </a:r>
            <a:r>
              <a:rPr lang="en-US" altLang="en-US" dirty="0">
                <a:solidFill>
                  <a:schemeClr val="accent1"/>
                </a:solidFill>
              </a:rPr>
              <a:t> </a:t>
            </a:r>
            <a:endParaRPr lang="ar-JO" altLang="en-US" dirty="0">
              <a:solidFill>
                <a:schemeClr val="accent1"/>
              </a:solidFill>
            </a:endParaRPr>
          </a:p>
        </p:txBody>
      </p:sp>
      <p:sp>
        <p:nvSpPr>
          <p:cNvPr id="3" name="Content Placeholder 2">
            <a:extLst>
              <a:ext uri="{FF2B5EF4-FFF2-40B4-BE49-F238E27FC236}">
                <a16:creationId xmlns:a16="http://schemas.microsoft.com/office/drawing/2014/main" id="{60B9E7E9-9BAA-48E2-B602-37CFFA42B3DB}"/>
              </a:ext>
            </a:extLst>
          </p:cNvPr>
          <p:cNvSpPr>
            <a:spLocks noGrp="1"/>
          </p:cNvSpPr>
          <p:nvPr>
            <p:ph idx="1"/>
          </p:nvPr>
        </p:nvSpPr>
        <p:spPr>
          <a:xfrm>
            <a:off x="203200" y="990600"/>
            <a:ext cx="11684000" cy="5562600"/>
          </a:xfrm>
        </p:spPr>
        <p:txBody>
          <a:bodyPr rtlCol="0">
            <a:normAutofit fontScale="92500" lnSpcReduction="20000"/>
          </a:bodyPr>
          <a:lstStyle/>
          <a:p>
            <a:pPr marL="514350" indent="-514350" algn="l" rtl="0" eaLnBrk="1" fontAlgn="auto" hangingPunct="1">
              <a:spcAft>
                <a:spcPts val="0"/>
              </a:spcAft>
              <a:buClr>
                <a:schemeClr val="tx1">
                  <a:lumMod val="75000"/>
                  <a:lumOff val="25000"/>
                </a:schemeClr>
              </a:buClr>
              <a:buNone/>
              <a:defRPr/>
            </a:pPr>
            <a:r>
              <a:rPr lang="en-US" dirty="0"/>
              <a:t>1.All patients treated with diuretics should have </a:t>
            </a:r>
            <a:r>
              <a:rPr lang="en-US" dirty="0">
                <a:solidFill>
                  <a:srgbClr val="FF0000"/>
                </a:solidFill>
              </a:rPr>
              <a:t>electrolytes monitoring </a:t>
            </a:r>
            <a:r>
              <a:rPr lang="en-US" dirty="0"/>
              <a:t>shortly after initiating therapy and periodically thereafter.</a:t>
            </a:r>
          </a:p>
          <a:p>
            <a:pPr marL="514350" indent="-514350" algn="l" rtl="0" eaLnBrk="1" fontAlgn="auto" hangingPunct="1">
              <a:spcAft>
                <a:spcPts val="0"/>
              </a:spcAft>
              <a:buClr>
                <a:schemeClr val="tx1">
                  <a:lumMod val="75000"/>
                  <a:lumOff val="25000"/>
                </a:schemeClr>
              </a:buClr>
              <a:buFont typeface="Arial" panose="020B0604020202020204" pitchFamily="34" charset="0"/>
              <a:buAutoNum type="arabicPeriod"/>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t>2. Useful as </a:t>
            </a:r>
            <a:r>
              <a:rPr lang="en-US" dirty="0">
                <a:solidFill>
                  <a:srgbClr val="FF0000"/>
                </a:solidFill>
              </a:rPr>
              <a:t>add-on therapy </a:t>
            </a:r>
            <a:r>
              <a:rPr lang="en-US" dirty="0"/>
              <a:t>in patients being treated with drugs from other drug classes.</a:t>
            </a:r>
          </a:p>
          <a:p>
            <a:pPr marL="0" indent="0" algn="l" rtl="0">
              <a:buClr>
                <a:schemeClr val="tx1">
                  <a:lumMod val="75000"/>
                  <a:lumOff val="25000"/>
                </a:schemeClr>
              </a:buClr>
              <a:buNone/>
              <a:defRPr/>
            </a:pPr>
            <a:endParaRPr lang="en-US" dirty="0">
              <a:solidFill>
                <a:srgbClr val="FF0000"/>
              </a:solidFill>
            </a:endParaRPr>
          </a:p>
          <a:p>
            <a:pPr marL="0" indent="0" algn="l" rtl="0">
              <a:buClr>
                <a:schemeClr val="tx1">
                  <a:lumMod val="75000"/>
                  <a:lumOff val="25000"/>
                </a:schemeClr>
              </a:buClr>
              <a:buNone/>
              <a:defRPr/>
            </a:pPr>
            <a:r>
              <a:rPr lang="en-US" dirty="0">
                <a:solidFill>
                  <a:srgbClr val="FF0000"/>
                </a:solidFill>
              </a:rPr>
              <a:t>* </a:t>
            </a:r>
            <a:r>
              <a:rPr lang="en-US" dirty="0" err="1">
                <a:solidFill>
                  <a:srgbClr val="FF0000"/>
                </a:solidFill>
              </a:rPr>
              <a:t>Furosemide</a:t>
            </a:r>
            <a:r>
              <a:rPr lang="en-US" dirty="0"/>
              <a:t> is labeled only for treatment of edema but may be useful as add-on therapy in children </a:t>
            </a:r>
            <a:r>
              <a:rPr lang="en-US" dirty="0">
                <a:solidFill>
                  <a:srgbClr val="FF0000"/>
                </a:solidFill>
              </a:rPr>
              <a:t>with resistant hypertension</a:t>
            </a:r>
            <a:r>
              <a:rPr lang="en-US" dirty="0"/>
              <a:t>, particularly in </a:t>
            </a:r>
            <a:r>
              <a:rPr lang="en-US" dirty="0">
                <a:solidFill>
                  <a:srgbClr val="FF0000"/>
                </a:solidFill>
              </a:rPr>
              <a:t>children with renal disease</a:t>
            </a:r>
          </a:p>
          <a:p>
            <a:pPr marL="0" indent="0" algn="l" rtl="0">
              <a:buClr>
                <a:schemeClr val="tx1">
                  <a:lumMod val="75000"/>
                  <a:lumOff val="25000"/>
                </a:schemeClr>
              </a:buClr>
              <a:buNone/>
              <a:defRPr/>
            </a:pPr>
            <a:endParaRPr lang="en-US" dirty="0">
              <a:solidFill>
                <a:srgbClr val="FF0000"/>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Potassium-sparing diuretics </a:t>
            </a:r>
            <a:r>
              <a:rPr lang="en-US" dirty="0">
                <a:solidFill>
                  <a:schemeClr val="tx2"/>
                </a:solidFill>
              </a:rPr>
              <a:t>(spironolactone, triamterene, </a:t>
            </a:r>
            <a:r>
              <a:rPr lang="en-US" dirty="0" err="1">
                <a:solidFill>
                  <a:schemeClr val="tx2"/>
                </a:solidFill>
              </a:rPr>
              <a:t>amiloride</a:t>
            </a:r>
            <a:r>
              <a:rPr lang="en-US" dirty="0">
                <a:solidFill>
                  <a:schemeClr val="tx2"/>
                </a:solidFill>
              </a:rPr>
              <a:t>)</a:t>
            </a:r>
            <a:r>
              <a:rPr lang="en-US" dirty="0"/>
              <a:t> may cause severe hyperkalemia, especially if given with ACE inhibitor or ARB.</a:t>
            </a:r>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a:t>
            </a:r>
            <a:r>
              <a:rPr lang="en-US" dirty="0" err="1">
                <a:solidFill>
                  <a:srgbClr val="FF0000"/>
                </a:solidFill>
              </a:rPr>
              <a:t>Chlorthalidone</a:t>
            </a:r>
            <a:r>
              <a:rPr lang="en-US" dirty="0">
                <a:solidFill>
                  <a:srgbClr val="FF0000"/>
                </a:solidFill>
              </a:rPr>
              <a:t> </a:t>
            </a:r>
            <a:r>
              <a:rPr lang="en-US" dirty="0"/>
              <a:t>may precipitate </a:t>
            </a:r>
            <a:r>
              <a:rPr lang="en-US" dirty="0" err="1"/>
              <a:t>azotemia</a:t>
            </a:r>
            <a:r>
              <a:rPr lang="en-US" dirty="0"/>
              <a:t> in patients with renal diseases and should be used with caution in those with severe renal impairment.</a:t>
            </a:r>
            <a:endParaRPr lang="ar-JO" dirty="0"/>
          </a:p>
        </p:txBody>
      </p:sp>
    </p:spTree>
    <p:extLst>
      <p:ext uri="{BB962C8B-B14F-4D97-AF65-F5344CB8AC3E}">
        <p14:creationId xmlns:p14="http://schemas.microsoft.com/office/powerpoint/2010/main" val="1267508643"/>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l-GR" altLang="en-US" dirty="0">
                <a:solidFill>
                  <a:schemeClr val="tx2"/>
                </a:solidFill>
              </a:rPr>
              <a:t>α-</a:t>
            </a:r>
            <a:r>
              <a:rPr lang="en-US" altLang="en-US" dirty="0">
                <a:solidFill>
                  <a:schemeClr val="tx2"/>
                </a:solidFill>
              </a:rPr>
              <a:t>Adrenergic blockers</a:t>
            </a:r>
            <a:endParaRPr lang="ar-JO" dirty="0"/>
          </a:p>
        </p:txBody>
      </p:sp>
      <p:sp>
        <p:nvSpPr>
          <p:cNvPr id="3" name="عنصر نائب للمحتوى 2"/>
          <p:cNvSpPr>
            <a:spLocks noGrp="1"/>
          </p:cNvSpPr>
          <p:nvPr>
            <p:ph idx="1"/>
          </p:nvPr>
        </p:nvSpPr>
        <p:spPr>
          <a:xfrm>
            <a:off x="609600" y="1600201"/>
            <a:ext cx="11201440" cy="4525963"/>
          </a:xfrm>
        </p:spPr>
        <p:txBody>
          <a:bodyPr>
            <a:normAutofit/>
          </a:bodyPr>
          <a:lstStyle/>
          <a:p>
            <a:pPr algn="l" rtl="0">
              <a:buNone/>
            </a:pPr>
            <a:r>
              <a:rPr lang="en-US" altLang="en-US" sz="2400" dirty="0">
                <a:solidFill>
                  <a:schemeClr val="tx2"/>
                </a:solidFill>
              </a:rPr>
              <a:t> (</a:t>
            </a:r>
            <a:r>
              <a:rPr lang="en-US" altLang="en-US" sz="2400" dirty="0" err="1">
                <a:solidFill>
                  <a:schemeClr val="tx2"/>
                </a:solidFill>
              </a:rPr>
              <a:t>phentolamine</a:t>
            </a:r>
            <a:r>
              <a:rPr lang="en-US" altLang="en-US" sz="2400" dirty="0">
                <a:solidFill>
                  <a:schemeClr val="tx2"/>
                </a:solidFill>
              </a:rPr>
              <a:t>, </a:t>
            </a:r>
            <a:r>
              <a:rPr lang="en-US" altLang="en-US" sz="2400" dirty="0" err="1">
                <a:solidFill>
                  <a:schemeClr val="tx2"/>
                </a:solidFill>
              </a:rPr>
              <a:t>phenoxybenzamine</a:t>
            </a:r>
            <a:r>
              <a:rPr lang="en-US" altLang="en-US" sz="2400" dirty="0">
                <a:solidFill>
                  <a:schemeClr val="tx2"/>
                </a:solidFill>
              </a:rPr>
              <a:t>)</a:t>
            </a:r>
          </a:p>
          <a:p>
            <a:pPr algn="l" rtl="0">
              <a:buNone/>
            </a:pPr>
            <a:r>
              <a:rPr lang="en-US" altLang="en-US" sz="2400" dirty="0">
                <a:solidFill>
                  <a:schemeClr val="tx2"/>
                </a:solidFill>
              </a:rPr>
              <a:t>Used for </a:t>
            </a:r>
            <a:r>
              <a:rPr lang="en-US" altLang="en-US" sz="2400" dirty="0">
                <a:solidFill>
                  <a:srgbClr val="FF0000"/>
                </a:solidFill>
              </a:rPr>
              <a:t>neural crest tumors </a:t>
            </a:r>
            <a:r>
              <a:rPr lang="en-US" altLang="en-US" sz="2400" dirty="0"/>
              <a:t>(high circulating levels of </a:t>
            </a:r>
            <a:r>
              <a:rPr lang="en-US" altLang="en-US" sz="2400" dirty="0" err="1"/>
              <a:t>catecholamines</a:t>
            </a:r>
            <a:r>
              <a:rPr lang="en-US" altLang="en-US" sz="2400" dirty="0">
                <a:solidFill>
                  <a:srgbClr val="FF0000"/>
                </a:solidFill>
              </a:rPr>
              <a:t>) + ß-blockers </a:t>
            </a:r>
            <a:r>
              <a:rPr lang="en-US" altLang="en-US" sz="2400" dirty="0"/>
              <a:t>to control the HR</a:t>
            </a:r>
          </a:p>
          <a:p>
            <a:pPr algn="l" rtl="0">
              <a:buNone/>
            </a:pPr>
            <a:endParaRPr lang="en-US" altLang="en-US" sz="2400" dirty="0"/>
          </a:p>
          <a:p>
            <a:pPr algn="l" rtl="0">
              <a:buNone/>
            </a:pPr>
            <a:r>
              <a:rPr lang="en-US" altLang="en-US" sz="2400" dirty="0"/>
              <a:t>or use an agent with dual blocking action </a:t>
            </a:r>
            <a:r>
              <a:rPr lang="en-US" altLang="en-US" sz="2400" dirty="0" err="1">
                <a:solidFill>
                  <a:srgbClr val="FF0000"/>
                </a:solidFill>
              </a:rPr>
              <a:t>labetalol</a:t>
            </a:r>
            <a:r>
              <a:rPr lang="en-US" altLang="en-US" sz="2400" dirty="0">
                <a:solidFill>
                  <a:srgbClr val="FF0000"/>
                </a:solidFill>
              </a:rPr>
              <a:t>  ..</a:t>
            </a:r>
            <a:r>
              <a:rPr lang="en-US" altLang="en-US" sz="2400" dirty="0"/>
              <a:t>Can reduce systemic vascular </a:t>
            </a:r>
            <a:r>
              <a:rPr lang="en-US" altLang="en-US" sz="2400" dirty="0" err="1"/>
              <a:t>resistence</a:t>
            </a:r>
            <a:r>
              <a:rPr lang="en-US" altLang="en-US" sz="2400" dirty="0"/>
              <a:t> with little effect on stroke volume)</a:t>
            </a:r>
            <a:endParaRPr lang="ar-JO" sz="2400" dirty="0"/>
          </a:p>
        </p:txBody>
      </p:sp>
    </p:spTree>
    <p:extLst>
      <p:ext uri="{BB962C8B-B14F-4D97-AF65-F5344CB8AC3E}">
        <p14:creationId xmlns:p14="http://schemas.microsoft.com/office/powerpoint/2010/main" val="25149451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C195036-B240-4859-8D26-C8AD673688BE}"/>
              </a:ext>
            </a:extLst>
          </p:cNvPr>
          <p:cNvSpPr>
            <a:spLocks noGrp="1"/>
          </p:cNvSpPr>
          <p:nvPr>
            <p:ph type="title"/>
          </p:nvPr>
        </p:nvSpPr>
        <p:spPr>
          <a:xfrm>
            <a:off x="508000" y="0"/>
            <a:ext cx="10972800" cy="1143000"/>
          </a:xfrm>
        </p:spPr>
        <p:txBody>
          <a:bodyPr/>
          <a:lstStyle/>
          <a:p>
            <a:pPr algn="ctr" eaLnBrk="1" fontAlgn="auto" hangingPunct="1">
              <a:spcAft>
                <a:spcPts val="0"/>
              </a:spcAft>
              <a:defRPr/>
            </a:pPr>
            <a:r>
              <a:rPr lang="en-US" altLang="en-US" b="1" dirty="0"/>
              <a:t>Medications</a:t>
            </a:r>
            <a:endParaRPr lang="ar-JO" altLang="en-US" dirty="0"/>
          </a:p>
        </p:txBody>
      </p:sp>
      <p:graphicFrame>
        <p:nvGraphicFramePr>
          <p:cNvPr id="4" name="Content Placeholder 3">
            <a:extLst>
              <a:ext uri="{FF2B5EF4-FFF2-40B4-BE49-F238E27FC236}">
                <a16:creationId xmlns:a16="http://schemas.microsoft.com/office/drawing/2014/main" id="{6E340CE3-D676-434D-9181-D2F5C14FAE62}"/>
              </a:ext>
            </a:extLst>
          </p:cNvPr>
          <p:cNvGraphicFramePr>
            <a:graphicFrameLocks noGrp="1"/>
          </p:cNvGraphicFramePr>
          <p:nvPr>
            <p:ph idx="1"/>
            <p:extLst>
              <p:ext uri="{D42A27DB-BD31-4B8C-83A1-F6EECF244321}">
                <p14:modId xmlns:p14="http://schemas.microsoft.com/office/powerpoint/2010/main" val="4188336352"/>
              </p:ext>
            </p:extLst>
          </p:nvPr>
        </p:nvGraphicFramePr>
        <p:xfrm>
          <a:off x="81887" y="1046449"/>
          <a:ext cx="11914495" cy="5681898"/>
        </p:xfrm>
        <a:graphic>
          <a:graphicData uri="http://schemas.openxmlformats.org/drawingml/2006/table">
            <a:tbl>
              <a:tblPr rtl="1" firstRow="1" bandRow="1">
                <a:tableStyleId>{5C22544A-7EE6-4342-B048-85BDC9FD1C3A}</a:tableStyleId>
              </a:tblPr>
              <a:tblGrid>
                <a:gridCol w="2945761">
                  <a:extLst>
                    <a:ext uri="{9D8B030D-6E8A-4147-A177-3AD203B41FA5}">
                      <a16:colId xmlns:a16="http://schemas.microsoft.com/office/drawing/2014/main" val="20000"/>
                    </a:ext>
                  </a:extLst>
                </a:gridCol>
                <a:gridCol w="1852792">
                  <a:extLst>
                    <a:ext uri="{9D8B030D-6E8A-4147-A177-3AD203B41FA5}">
                      <a16:colId xmlns:a16="http://schemas.microsoft.com/office/drawing/2014/main" val="20001"/>
                    </a:ext>
                  </a:extLst>
                </a:gridCol>
                <a:gridCol w="1958264">
                  <a:extLst>
                    <a:ext uri="{9D8B030D-6E8A-4147-A177-3AD203B41FA5}">
                      <a16:colId xmlns:a16="http://schemas.microsoft.com/office/drawing/2014/main" val="20002"/>
                    </a:ext>
                  </a:extLst>
                </a:gridCol>
                <a:gridCol w="2840289">
                  <a:extLst>
                    <a:ext uri="{9D8B030D-6E8A-4147-A177-3AD203B41FA5}">
                      <a16:colId xmlns:a16="http://schemas.microsoft.com/office/drawing/2014/main" val="20003"/>
                    </a:ext>
                  </a:extLst>
                </a:gridCol>
                <a:gridCol w="2317389">
                  <a:extLst>
                    <a:ext uri="{9D8B030D-6E8A-4147-A177-3AD203B41FA5}">
                      <a16:colId xmlns:a16="http://schemas.microsoft.com/office/drawing/2014/main" val="20004"/>
                    </a:ext>
                  </a:extLst>
                </a:gridCol>
              </a:tblGrid>
              <a:tr h="698937">
                <a:tc>
                  <a:txBody>
                    <a:bodyPr/>
                    <a:lstStyle/>
                    <a:p>
                      <a:pPr algn="l" rtl="0"/>
                      <a:r>
                        <a:rPr lang="en-US" sz="1800" dirty="0"/>
                        <a:t>S.E</a:t>
                      </a:r>
                      <a:endParaRPr lang="ar-JO" sz="1800" dirty="0"/>
                    </a:p>
                  </a:txBody>
                  <a:tcPr marL="121920" marR="121920" marT="45723" marB="45723"/>
                </a:tc>
                <a:tc>
                  <a:txBody>
                    <a:bodyPr/>
                    <a:lstStyle/>
                    <a:p>
                      <a:pPr algn="l" rtl="0"/>
                      <a:r>
                        <a:rPr lang="en-US" sz="1800" dirty="0"/>
                        <a:t>duration</a:t>
                      </a:r>
                      <a:endParaRPr lang="ar-JO" sz="1800" dirty="0"/>
                    </a:p>
                  </a:txBody>
                  <a:tcPr marL="121920" marR="121920" marT="45723" marB="45723"/>
                </a:tc>
                <a:tc>
                  <a:txBody>
                    <a:bodyPr/>
                    <a:lstStyle/>
                    <a:p>
                      <a:pPr algn="l" rtl="0"/>
                      <a:r>
                        <a:rPr lang="en-US" sz="1800" dirty="0"/>
                        <a:t>Route</a:t>
                      </a:r>
                    </a:p>
                    <a:p>
                      <a:pPr algn="l" rtl="0"/>
                      <a:endParaRPr lang="ar-JO" sz="1800" dirty="0"/>
                    </a:p>
                  </a:txBody>
                  <a:tcPr marL="121920" marR="121920" marT="45723" marB="45723"/>
                </a:tc>
                <a:tc>
                  <a:txBody>
                    <a:bodyPr/>
                    <a:lstStyle/>
                    <a:p>
                      <a:pPr algn="l" rtl="0"/>
                      <a:r>
                        <a:rPr lang="en-US" sz="1800" dirty="0"/>
                        <a:t>Dosage Range</a:t>
                      </a:r>
                    </a:p>
                    <a:p>
                      <a:pPr algn="l" rtl="0"/>
                      <a:endParaRPr lang="ar-JO" sz="1800" dirty="0"/>
                    </a:p>
                  </a:txBody>
                  <a:tcPr marL="121920" marR="121920" marT="45723" marB="45723"/>
                </a:tc>
                <a:tc>
                  <a:txBody>
                    <a:bodyPr/>
                    <a:lstStyle/>
                    <a:p>
                      <a:pPr algn="l" rtl="0"/>
                      <a:r>
                        <a:rPr lang="en-US" sz="1800" dirty="0"/>
                        <a:t>drug</a:t>
                      </a:r>
                      <a:endParaRPr lang="ar-JO" sz="1800" dirty="0"/>
                    </a:p>
                  </a:txBody>
                  <a:tcPr marL="121920" marR="121920" marT="45723" marB="45723"/>
                </a:tc>
                <a:extLst>
                  <a:ext uri="{0D108BD9-81ED-4DB2-BD59-A6C34878D82A}">
                    <a16:rowId xmlns:a16="http://schemas.microsoft.com/office/drawing/2014/main" val="10000"/>
                  </a:ext>
                </a:extLst>
              </a:tr>
              <a:tr h="1597572">
                <a:tc>
                  <a:txBody>
                    <a:bodyPr/>
                    <a:lstStyle/>
                    <a:p>
                      <a:pPr algn="l" rtl="0"/>
                      <a:r>
                        <a:rPr lang="en-US" sz="1800" dirty="0"/>
                        <a:t>dizziness,</a:t>
                      </a:r>
                    </a:p>
                    <a:p>
                      <a:pPr algn="l" rtl="0"/>
                      <a:r>
                        <a:rPr lang="en-US" sz="1800" dirty="0" err="1"/>
                        <a:t>bronchospasm</a:t>
                      </a:r>
                      <a:endParaRPr lang="en-US" sz="1800" dirty="0"/>
                    </a:p>
                    <a:p>
                      <a:pPr algn="l" rtl="0"/>
                      <a:endParaRPr lang="ar-JO" sz="1800" dirty="0"/>
                    </a:p>
                  </a:txBody>
                  <a:tcPr marL="121920" marR="121920" marT="45723" marB="45723"/>
                </a:tc>
                <a:tc>
                  <a:txBody>
                    <a:bodyPr/>
                    <a:lstStyle/>
                    <a:p>
                      <a:pPr algn="l" rtl="0"/>
                      <a:r>
                        <a:rPr lang="en-US" sz="1800" dirty="0"/>
                        <a:t>6-12</a:t>
                      </a:r>
                      <a:r>
                        <a:rPr lang="en-US" sz="1800" baseline="0" dirty="0"/>
                        <a:t> hr</a:t>
                      </a:r>
                      <a:endParaRPr lang="ar-JO" sz="1800" dirty="0"/>
                    </a:p>
                  </a:txBody>
                  <a:tcPr marL="121920" marR="121920" marT="45723" marB="45723"/>
                </a:tc>
                <a:tc>
                  <a:txBody>
                    <a:bodyPr/>
                    <a:lstStyle/>
                    <a:p>
                      <a:pPr algn="l" rtl="0"/>
                      <a:r>
                        <a:rPr lang="en-US" sz="1800" dirty="0"/>
                        <a:t>IV cont</a:t>
                      </a:r>
                    </a:p>
                    <a:p>
                      <a:pPr algn="l" rtl="0"/>
                      <a:r>
                        <a:rPr lang="en-US" sz="1800" dirty="0"/>
                        <a:t>PO</a:t>
                      </a:r>
                      <a:endParaRPr lang="ar-JO" sz="1800" dirty="0"/>
                    </a:p>
                  </a:txBody>
                  <a:tcPr marL="121920" marR="121920" marT="45723" marB="45723"/>
                </a:tc>
                <a:tc>
                  <a:txBody>
                    <a:bodyPr/>
                    <a:lstStyle/>
                    <a:p>
                      <a:pPr algn="l" rtl="0"/>
                      <a:r>
                        <a:rPr lang="en-US" sz="1800" dirty="0"/>
                        <a:t>0.25_   2.0mg/kg/hr</a:t>
                      </a:r>
                    </a:p>
                    <a:p>
                      <a:pPr algn="l" rtl="0"/>
                      <a:r>
                        <a:rPr lang="en-US" sz="1800" dirty="0"/>
                        <a:t>1–3mg/kg/24 hr</a:t>
                      </a:r>
                    </a:p>
                    <a:p>
                      <a:pPr algn="l" rtl="0"/>
                      <a:endParaRPr lang="ar-JO" sz="1800" dirty="0"/>
                    </a:p>
                  </a:txBody>
                  <a:tcPr marL="121920" marR="121920" marT="45723" marB="45723"/>
                </a:tc>
                <a:tc>
                  <a:txBody>
                    <a:bodyPr/>
                    <a:lstStyle/>
                    <a:p>
                      <a:pPr algn="l" rtl="0"/>
                      <a:r>
                        <a:rPr lang="en-US" sz="1800" dirty="0" err="1"/>
                        <a:t>Labetalol</a:t>
                      </a:r>
                      <a:endParaRPr lang="en-US" sz="1800" dirty="0"/>
                    </a:p>
                    <a:p>
                      <a:pPr algn="l" rtl="0"/>
                      <a:r>
                        <a:rPr lang="en-US" sz="1800" dirty="0"/>
                        <a:t>(a and ß</a:t>
                      </a:r>
                    </a:p>
                    <a:p>
                      <a:pPr algn="l" rtl="0"/>
                      <a:r>
                        <a:rPr lang="en-US" sz="1800" dirty="0"/>
                        <a:t>Blockade)</a:t>
                      </a:r>
                    </a:p>
                    <a:p>
                      <a:pPr algn="l" rtl="0"/>
                      <a:endParaRPr lang="ar-JO" sz="1800" dirty="0"/>
                    </a:p>
                  </a:txBody>
                  <a:tcPr marL="121920" marR="121920" marT="45723" marB="45723"/>
                </a:tc>
                <a:extLst>
                  <a:ext uri="{0D108BD9-81ED-4DB2-BD59-A6C34878D82A}">
                    <a16:rowId xmlns:a16="http://schemas.microsoft.com/office/drawing/2014/main" val="10001"/>
                  </a:ext>
                </a:extLst>
              </a:tr>
              <a:tr h="2196663">
                <a:tc>
                  <a:txBody>
                    <a:bodyPr/>
                    <a:lstStyle/>
                    <a:p>
                      <a:pPr algn="l" rtl="0"/>
                      <a:r>
                        <a:rPr lang="en-US" sz="1800" dirty="0" err="1"/>
                        <a:t>Bronchospasm</a:t>
                      </a:r>
                      <a:r>
                        <a:rPr lang="en-US" sz="1800" dirty="0"/>
                        <a:t>,</a:t>
                      </a:r>
                    </a:p>
                    <a:p>
                      <a:pPr algn="l" rtl="0"/>
                      <a:r>
                        <a:rPr lang="en-US" sz="1800" dirty="0" err="1"/>
                        <a:t>bradycardia</a:t>
                      </a:r>
                      <a:r>
                        <a:rPr lang="en-US" sz="1800" dirty="0"/>
                        <a:t>,</a:t>
                      </a:r>
                    </a:p>
                    <a:p>
                      <a:pPr algn="l" rtl="0"/>
                      <a:r>
                        <a:rPr lang="en-US" sz="1800" dirty="0"/>
                        <a:t>vivid dreams</a:t>
                      </a:r>
                    </a:p>
                    <a:p>
                      <a:pPr algn="l" rtl="0"/>
                      <a:endParaRPr lang="ar-JO" sz="1800" dirty="0"/>
                    </a:p>
                  </a:txBody>
                  <a:tcPr marL="121920" marR="121920" marT="45723" marB="45723"/>
                </a:tc>
                <a:tc>
                  <a:txBody>
                    <a:bodyPr/>
                    <a:lstStyle/>
                    <a:p>
                      <a:pPr algn="l" rtl="0"/>
                      <a:r>
                        <a:rPr lang="en-US" sz="1800" dirty="0"/>
                        <a:t>6-8 hr</a:t>
                      </a:r>
                    </a:p>
                    <a:p>
                      <a:pPr algn="l" rtl="0"/>
                      <a:endParaRPr lang="en-US" sz="1800" dirty="0"/>
                    </a:p>
                    <a:p>
                      <a:pPr algn="l" rtl="0"/>
                      <a:endParaRPr lang="en-US" sz="1800" dirty="0"/>
                    </a:p>
                  </a:txBody>
                  <a:tcPr marL="121920" marR="121920" marT="45723" marB="45723"/>
                </a:tc>
                <a:tc>
                  <a:txBody>
                    <a:bodyPr/>
                    <a:lstStyle/>
                    <a:p>
                      <a:pPr algn="l" rtl="0"/>
                      <a:r>
                        <a:rPr lang="en-US" sz="1800" dirty="0"/>
                        <a:t>IV slow push</a:t>
                      </a:r>
                    </a:p>
                    <a:p>
                      <a:pPr algn="l" rtl="0"/>
                      <a:r>
                        <a:rPr lang="en-US" sz="1800" dirty="0"/>
                        <a:t>PO</a:t>
                      </a:r>
                      <a:endParaRPr lang="ar-JO" sz="1800" dirty="0"/>
                    </a:p>
                  </a:txBody>
                  <a:tcPr marL="121920" marR="121920" marT="45723" marB="45723"/>
                </a:tc>
                <a:tc>
                  <a:txBody>
                    <a:bodyPr/>
                    <a:lstStyle/>
                    <a:p>
                      <a:pPr algn="l" rtl="0"/>
                      <a:r>
                        <a:rPr lang="en-US" sz="1800" dirty="0"/>
                        <a:t>0.01–0.1 mg/kg/dose</a:t>
                      </a:r>
                    </a:p>
                    <a:p>
                      <a:pPr algn="l" rtl="0"/>
                      <a:r>
                        <a:rPr lang="en-US" sz="1800" dirty="0"/>
                        <a:t>0.5–6.0 mg/kg/24 hr, max 60 mg/24 hr</a:t>
                      </a:r>
                    </a:p>
                    <a:p>
                      <a:pPr algn="l" rtl="0"/>
                      <a:endParaRPr lang="ar-JO" sz="1800" dirty="0"/>
                    </a:p>
                  </a:txBody>
                  <a:tcPr marL="121920" marR="121920" marT="45723" marB="45723"/>
                </a:tc>
                <a:tc>
                  <a:txBody>
                    <a:bodyPr/>
                    <a:lstStyle/>
                    <a:p>
                      <a:pPr algn="l" rtl="0"/>
                      <a:r>
                        <a:rPr lang="en-US" sz="1800" dirty="0" err="1"/>
                        <a:t>Propranolol</a:t>
                      </a:r>
                      <a:r>
                        <a:rPr lang="en-US" sz="1800" dirty="0"/>
                        <a:t> (ß-Receptor</a:t>
                      </a:r>
                    </a:p>
                    <a:p>
                      <a:pPr algn="l" rtl="0"/>
                      <a:r>
                        <a:rPr lang="en-US" sz="1800" dirty="0"/>
                        <a:t>Blockade)</a:t>
                      </a:r>
                    </a:p>
                    <a:p>
                      <a:pPr algn="l" rtl="0"/>
                      <a:endParaRPr lang="ar-JO" sz="1800" dirty="0"/>
                    </a:p>
                  </a:txBody>
                  <a:tcPr marL="121920" marR="121920" marT="45723" marB="45723"/>
                </a:tc>
                <a:extLst>
                  <a:ext uri="{0D108BD9-81ED-4DB2-BD59-A6C34878D82A}">
                    <a16:rowId xmlns:a16="http://schemas.microsoft.com/office/drawing/2014/main" val="10002"/>
                  </a:ext>
                </a:extLst>
              </a:tr>
              <a:tr h="1168374">
                <a:tc>
                  <a:txBody>
                    <a:bodyPr/>
                    <a:lstStyle/>
                    <a:p>
                      <a:pPr algn="l" rtl="0"/>
                      <a:r>
                        <a:rPr lang="en-US" sz="1800" dirty="0" err="1"/>
                        <a:t>Hypokalemia</a:t>
                      </a:r>
                      <a:r>
                        <a:rPr lang="en-US" sz="1800" dirty="0"/>
                        <a:t>,</a:t>
                      </a:r>
                    </a:p>
                    <a:p>
                      <a:pPr algn="l" rtl="0"/>
                      <a:r>
                        <a:rPr lang="en-US" sz="1800" dirty="0" err="1"/>
                        <a:t>hyperuricemia</a:t>
                      </a:r>
                      <a:r>
                        <a:rPr lang="en-US" sz="1800" dirty="0"/>
                        <a:t>,</a:t>
                      </a:r>
                    </a:p>
                    <a:p>
                      <a:pPr algn="l" rtl="0"/>
                      <a:r>
                        <a:rPr lang="en-US" sz="1800" dirty="0" err="1"/>
                        <a:t>hypercalcemia</a:t>
                      </a:r>
                      <a:endParaRPr lang="en-US" sz="1800" dirty="0"/>
                    </a:p>
                    <a:p>
                      <a:pPr algn="l" rtl="0"/>
                      <a:endParaRPr lang="ar-JO" sz="1800" dirty="0"/>
                    </a:p>
                  </a:txBody>
                  <a:tcPr marL="121920" marR="12192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12-24 hr</a:t>
                      </a:r>
                      <a:endParaRPr lang="ar-JO" sz="1800" dirty="0"/>
                    </a:p>
                    <a:p>
                      <a:pPr algn="l" rtl="0"/>
                      <a:endParaRPr lang="ar-JO" sz="1800" dirty="0"/>
                    </a:p>
                  </a:txBody>
                  <a:tcPr marL="121920" marR="121920" marT="45723" marB="45723"/>
                </a:tc>
                <a:tc>
                  <a:txBody>
                    <a:bodyPr/>
                    <a:lstStyle/>
                    <a:p>
                      <a:pPr algn="l" rtl="0"/>
                      <a:r>
                        <a:rPr lang="en-US" sz="1800" dirty="0"/>
                        <a:t>PO</a:t>
                      </a:r>
                      <a:endParaRPr lang="ar-JO" sz="1800" dirty="0"/>
                    </a:p>
                  </a:txBody>
                  <a:tcPr marL="121920" marR="121920" marT="45723" marB="45723"/>
                </a:tc>
                <a:tc>
                  <a:txBody>
                    <a:bodyPr/>
                    <a:lstStyle/>
                    <a:p>
                      <a:pPr algn="l" rtl="0"/>
                      <a:r>
                        <a:rPr lang="en-US" sz="1800" dirty="0"/>
                        <a:t>1–2 mg/kg/24</a:t>
                      </a:r>
                    </a:p>
                    <a:p>
                      <a:pPr algn="l" rtl="0"/>
                      <a:r>
                        <a:rPr lang="en-US" sz="1800" dirty="0"/>
                        <a:t>max of100 mg/24 hr</a:t>
                      </a:r>
                    </a:p>
                    <a:p>
                      <a:pPr algn="l" rtl="0"/>
                      <a:endParaRPr lang="ar-JO" sz="1800" dirty="0"/>
                    </a:p>
                  </a:txBody>
                  <a:tcPr marL="121920" marR="121920" marT="45723" marB="45723"/>
                </a:tc>
                <a:tc>
                  <a:txBody>
                    <a:bodyPr/>
                    <a:lstStyle/>
                    <a:p>
                      <a:pPr algn="l" rtl="0"/>
                      <a:r>
                        <a:rPr lang="en-US" sz="1800" dirty="0" err="1"/>
                        <a:t>Hydrochlor-othiazide</a:t>
                      </a:r>
                      <a:endParaRPr lang="en-US" sz="1800" dirty="0"/>
                    </a:p>
                    <a:p>
                      <a:pPr algn="l" rtl="0"/>
                      <a:endParaRPr lang="ar-JO" sz="1800" dirty="0"/>
                    </a:p>
                  </a:txBody>
                  <a:tcPr marL="121920" marR="121920"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798721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4A450F0-4346-4579-84E8-4B5CAB960151}"/>
              </a:ext>
            </a:extLst>
          </p:cNvPr>
          <p:cNvGraphicFramePr>
            <a:graphicFrameLocks noGrp="1"/>
          </p:cNvGraphicFramePr>
          <p:nvPr>
            <p:ph idx="1"/>
            <p:extLst>
              <p:ext uri="{D42A27DB-BD31-4B8C-83A1-F6EECF244321}">
                <p14:modId xmlns:p14="http://schemas.microsoft.com/office/powerpoint/2010/main" val="1594779444"/>
              </p:ext>
            </p:extLst>
          </p:nvPr>
        </p:nvGraphicFramePr>
        <p:xfrm>
          <a:off x="122829" y="163772"/>
          <a:ext cx="11887201" cy="6482688"/>
        </p:xfrm>
        <a:graphic>
          <a:graphicData uri="http://schemas.openxmlformats.org/drawingml/2006/table">
            <a:tbl>
              <a:tblPr rtl="1" firstRow="1" bandRow="1">
                <a:tableStyleId>{5C22544A-7EE6-4342-B048-85BDC9FD1C3A}</a:tableStyleId>
              </a:tblPr>
              <a:tblGrid>
                <a:gridCol w="2343955">
                  <a:extLst>
                    <a:ext uri="{9D8B030D-6E8A-4147-A177-3AD203B41FA5}">
                      <a16:colId xmlns:a16="http://schemas.microsoft.com/office/drawing/2014/main" val="20000"/>
                    </a:ext>
                  </a:extLst>
                </a:gridCol>
                <a:gridCol w="1633124">
                  <a:extLst>
                    <a:ext uri="{9D8B030D-6E8A-4147-A177-3AD203B41FA5}">
                      <a16:colId xmlns:a16="http://schemas.microsoft.com/office/drawing/2014/main" val="20001"/>
                    </a:ext>
                  </a:extLst>
                </a:gridCol>
                <a:gridCol w="1292286">
                  <a:extLst>
                    <a:ext uri="{9D8B030D-6E8A-4147-A177-3AD203B41FA5}">
                      <a16:colId xmlns:a16="http://schemas.microsoft.com/office/drawing/2014/main" val="20002"/>
                    </a:ext>
                  </a:extLst>
                </a:gridCol>
                <a:gridCol w="3808519">
                  <a:extLst>
                    <a:ext uri="{9D8B030D-6E8A-4147-A177-3AD203B41FA5}">
                      <a16:colId xmlns:a16="http://schemas.microsoft.com/office/drawing/2014/main" val="20003"/>
                    </a:ext>
                  </a:extLst>
                </a:gridCol>
                <a:gridCol w="2809317">
                  <a:extLst>
                    <a:ext uri="{9D8B030D-6E8A-4147-A177-3AD203B41FA5}">
                      <a16:colId xmlns:a16="http://schemas.microsoft.com/office/drawing/2014/main" val="20004"/>
                    </a:ext>
                  </a:extLst>
                </a:gridCol>
              </a:tblGrid>
              <a:tr h="945392">
                <a:tc>
                  <a:txBody>
                    <a:bodyPr/>
                    <a:lstStyle/>
                    <a:p>
                      <a:pPr algn="l" rtl="0"/>
                      <a:r>
                        <a:rPr lang="en-US" dirty="0"/>
                        <a:t>S.E</a:t>
                      </a:r>
                      <a:endParaRPr lang="ar-JO" dirty="0"/>
                    </a:p>
                  </a:txBody>
                  <a:tcPr marL="121920" marR="121920"/>
                </a:tc>
                <a:tc>
                  <a:txBody>
                    <a:bodyPr/>
                    <a:lstStyle/>
                    <a:p>
                      <a:pPr algn="l" rtl="0"/>
                      <a:r>
                        <a:rPr lang="en-US" dirty="0"/>
                        <a:t>Duration</a:t>
                      </a:r>
                      <a:endParaRPr lang="ar-JO" dirty="0"/>
                    </a:p>
                  </a:txBody>
                  <a:tcPr marL="121920" marR="121920"/>
                </a:tc>
                <a:tc>
                  <a:txBody>
                    <a:bodyPr/>
                    <a:lstStyle/>
                    <a:p>
                      <a:pPr algn="l" rtl="0"/>
                      <a:r>
                        <a:rPr lang="en-US" dirty="0"/>
                        <a:t>Route </a:t>
                      </a:r>
                      <a:endParaRPr lang="ar-JO" dirty="0"/>
                    </a:p>
                  </a:txBody>
                  <a:tcPr marL="121920" marR="121920"/>
                </a:tc>
                <a:tc>
                  <a:txBody>
                    <a:bodyPr/>
                    <a:lstStyle/>
                    <a:p>
                      <a:pPr algn="l" rtl="0"/>
                      <a:r>
                        <a:rPr lang="en-US" dirty="0"/>
                        <a:t>Dosage range </a:t>
                      </a:r>
                      <a:endParaRPr lang="ar-JO" dirty="0"/>
                    </a:p>
                  </a:txBody>
                  <a:tcPr marL="121920" marR="121920"/>
                </a:tc>
                <a:tc>
                  <a:txBody>
                    <a:bodyPr/>
                    <a:lstStyle/>
                    <a:p>
                      <a:pPr algn="l" rtl="0"/>
                      <a:r>
                        <a:rPr lang="en-US" dirty="0"/>
                        <a:t>Drug </a:t>
                      </a:r>
                      <a:endParaRPr lang="ar-JO" dirty="0"/>
                    </a:p>
                  </a:txBody>
                  <a:tcPr marL="121920" marR="121920"/>
                </a:tc>
                <a:extLst>
                  <a:ext uri="{0D108BD9-81ED-4DB2-BD59-A6C34878D82A}">
                    <a16:rowId xmlns:a16="http://schemas.microsoft.com/office/drawing/2014/main" val="10000"/>
                  </a:ext>
                </a:extLst>
              </a:tr>
              <a:tr h="1170486">
                <a:tc>
                  <a:txBody>
                    <a:bodyPr/>
                    <a:lstStyle/>
                    <a:p>
                      <a:pPr algn="l" rtl="0"/>
                      <a:r>
                        <a:rPr lang="en-US" dirty="0" err="1"/>
                        <a:t>Hypokalemia</a:t>
                      </a:r>
                      <a:r>
                        <a:rPr lang="en-US" dirty="0"/>
                        <a:t>,</a:t>
                      </a:r>
                    </a:p>
                    <a:p>
                      <a:pPr algn="l" rtl="0"/>
                      <a:r>
                        <a:rPr lang="en-US" dirty="0"/>
                        <a:t>alkalosis</a:t>
                      </a:r>
                    </a:p>
                    <a:p>
                      <a:pPr algn="l" rtl="0"/>
                      <a:endParaRPr lang="ar-JO" dirty="0"/>
                    </a:p>
                  </a:txBody>
                  <a:tcPr marL="121920" marR="121920"/>
                </a:tc>
                <a:tc>
                  <a:txBody>
                    <a:bodyPr/>
                    <a:lstStyle/>
                    <a:p>
                      <a:pPr algn="l" rtl="0"/>
                      <a:r>
                        <a:rPr lang="en-US" dirty="0"/>
                        <a:t>4–6 hr</a:t>
                      </a:r>
                    </a:p>
                    <a:p>
                      <a:pPr algn="l" rtl="0"/>
                      <a:r>
                        <a:rPr lang="en-US" dirty="0"/>
                        <a:t>6–12 hr</a:t>
                      </a:r>
                    </a:p>
                    <a:p>
                      <a:pPr algn="l" rtl="0"/>
                      <a:endParaRPr lang="ar-JO" dirty="0"/>
                    </a:p>
                  </a:txBody>
                  <a:tcPr marL="121920" marR="121920"/>
                </a:tc>
                <a:tc>
                  <a:txBody>
                    <a:bodyPr/>
                    <a:lstStyle/>
                    <a:p>
                      <a:pPr algn="l" rtl="0"/>
                      <a:r>
                        <a:rPr lang="en-US" dirty="0"/>
                        <a:t>IV </a:t>
                      </a:r>
                    </a:p>
                    <a:p>
                      <a:pPr algn="l" rtl="0"/>
                      <a:r>
                        <a:rPr lang="en-US" dirty="0"/>
                        <a:t>PO</a:t>
                      </a:r>
                      <a:endParaRPr lang="ar-JO" dirty="0"/>
                    </a:p>
                  </a:txBody>
                  <a:tcPr marL="121920" marR="121920"/>
                </a:tc>
                <a:tc>
                  <a:txBody>
                    <a:bodyPr/>
                    <a:lstStyle/>
                    <a:p>
                      <a:pPr algn="l" rtl="0"/>
                      <a:r>
                        <a:rPr lang="en-US" dirty="0"/>
                        <a:t>1–2 mg/kg/dose up to</a:t>
                      </a:r>
                    </a:p>
                    <a:p>
                      <a:pPr algn="l" rtl="0"/>
                      <a:r>
                        <a:rPr lang="en-US" dirty="0"/>
                        <a:t>6 mg/kg/24 hr</a:t>
                      </a:r>
                    </a:p>
                    <a:p>
                      <a:pPr algn="l" rtl="0"/>
                      <a:endParaRPr lang="ar-JO" dirty="0"/>
                    </a:p>
                  </a:txBody>
                  <a:tcPr marL="121920" marR="121920"/>
                </a:tc>
                <a:tc>
                  <a:txBody>
                    <a:bodyPr/>
                    <a:lstStyle/>
                    <a:p>
                      <a:pPr algn="l" rtl="0"/>
                      <a:r>
                        <a:rPr lang="en-US" dirty="0" err="1"/>
                        <a:t>Furosemide</a:t>
                      </a:r>
                      <a:endParaRPr lang="en-US" dirty="0"/>
                    </a:p>
                    <a:p>
                      <a:pPr algn="l" rtl="0"/>
                      <a:endParaRPr lang="ar-JO" dirty="0"/>
                    </a:p>
                  </a:txBody>
                  <a:tcPr marL="121920" marR="121920"/>
                </a:tc>
                <a:extLst>
                  <a:ext uri="{0D108BD9-81ED-4DB2-BD59-A6C34878D82A}">
                    <a16:rowId xmlns:a16="http://schemas.microsoft.com/office/drawing/2014/main" val="10001"/>
                  </a:ext>
                </a:extLst>
              </a:tr>
              <a:tr h="1710709">
                <a:tc>
                  <a:txBody>
                    <a:bodyPr/>
                    <a:lstStyle/>
                    <a:p>
                      <a:pPr algn="l" rtl="0"/>
                      <a:r>
                        <a:rPr lang="en-US" dirty="0"/>
                        <a:t>Hypotension</a:t>
                      </a:r>
                    </a:p>
                    <a:p>
                      <a:pPr algn="l" rtl="0"/>
                      <a:endParaRPr lang="ar-JO" dirty="0"/>
                    </a:p>
                  </a:txBody>
                  <a:tcPr marL="121920" marR="121920"/>
                </a:tc>
                <a:tc>
                  <a:txBody>
                    <a:bodyPr/>
                    <a:lstStyle/>
                    <a:p>
                      <a:pPr algn="l" rtl="0"/>
                      <a:r>
                        <a:rPr lang="en-US" dirty="0"/>
                        <a:t>12–24 hr</a:t>
                      </a:r>
                    </a:p>
                    <a:p>
                      <a:pPr algn="l" rtl="0"/>
                      <a:endParaRPr lang="ar-JO" dirty="0"/>
                    </a:p>
                  </a:txBody>
                  <a:tcPr marL="121920" marR="121920"/>
                </a:tc>
                <a:tc>
                  <a:txBody>
                    <a:bodyPr/>
                    <a:lstStyle/>
                    <a:p>
                      <a:pPr algn="l" rtl="0"/>
                      <a:r>
                        <a:rPr lang="en-US" dirty="0"/>
                        <a:t>PO</a:t>
                      </a:r>
                      <a:endParaRPr lang="ar-JO" dirty="0"/>
                    </a:p>
                  </a:txBody>
                  <a:tcPr marL="121920" marR="121920"/>
                </a:tc>
                <a:tc>
                  <a:txBody>
                    <a:bodyPr/>
                    <a:lstStyle/>
                    <a:p>
                      <a:pPr algn="l" rtl="0"/>
                      <a:r>
                        <a:rPr lang="en-US" dirty="0"/>
                        <a:t>Children:</a:t>
                      </a:r>
                    </a:p>
                    <a:p>
                      <a:pPr algn="l" rtl="0"/>
                      <a:r>
                        <a:rPr lang="en-US" dirty="0"/>
                        <a:t>0.2–1 mg/kg/24 hr</a:t>
                      </a:r>
                    </a:p>
                    <a:p>
                      <a:pPr algn="l" rtl="0"/>
                      <a:r>
                        <a:rPr lang="en-US" dirty="0"/>
                        <a:t>Adolescents:</a:t>
                      </a:r>
                    </a:p>
                    <a:p>
                      <a:pPr algn="l" rtl="0"/>
                      <a:r>
                        <a:rPr lang="en-US" dirty="0"/>
                        <a:t>2.5–5 mg/24 hr up to 40 mg/24 hr</a:t>
                      </a:r>
                    </a:p>
                    <a:p>
                      <a:pPr algn="l" rtl="0"/>
                      <a:endParaRPr lang="ar-JO" dirty="0"/>
                    </a:p>
                  </a:txBody>
                  <a:tcPr marL="121920" marR="121920"/>
                </a:tc>
                <a:tc>
                  <a:txBody>
                    <a:bodyPr/>
                    <a:lstStyle/>
                    <a:p>
                      <a:pPr algn="l" rtl="0"/>
                      <a:r>
                        <a:rPr lang="en-US" dirty="0" err="1"/>
                        <a:t>Enalapril</a:t>
                      </a:r>
                      <a:endParaRPr lang="en-US" dirty="0"/>
                    </a:p>
                    <a:p>
                      <a:pPr algn="l" rtl="0"/>
                      <a:r>
                        <a:rPr lang="en-US" dirty="0"/>
                        <a:t>(ACE-I)</a:t>
                      </a:r>
                    </a:p>
                    <a:p>
                      <a:pPr algn="l" rtl="0"/>
                      <a:endParaRPr lang="ar-JO" dirty="0"/>
                    </a:p>
                  </a:txBody>
                  <a:tcPr marL="121920" marR="121920"/>
                </a:tc>
                <a:extLst>
                  <a:ext uri="{0D108BD9-81ED-4DB2-BD59-A6C34878D82A}">
                    <a16:rowId xmlns:a16="http://schemas.microsoft.com/office/drawing/2014/main" val="10002"/>
                  </a:ext>
                </a:extLst>
              </a:tr>
              <a:tr h="1710709">
                <a:tc>
                  <a:txBody>
                    <a:bodyPr/>
                    <a:lstStyle/>
                    <a:p>
                      <a:pPr algn="l" rtl="0"/>
                      <a:r>
                        <a:rPr lang="en-US" dirty="0" err="1"/>
                        <a:t>Thiocyanate</a:t>
                      </a:r>
                      <a:endParaRPr lang="en-US" dirty="0"/>
                    </a:p>
                    <a:p>
                      <a:pPr algn="l" rtl="0"/>
                      <a:r>
                        <a:rPr lang="en-US" dirty="0"/>
                        <a:t>production,</a:t>
                      </a:r>
                    </a:p>
                    <a:p>
                      <a:pPr algn="l" rtl="0"/>
                      <a:r>
                        <a:rPr lang="en-US" dirty="0"/>
                        <a:t>rarely</a:t>
                      </a:r>
                    </a:p>
                    <a:p>
                      <a:pPr algn="l" rtl="0"/>
                      <a:r>
                        <a:rPr lang="en-US" dirty="0"/>
                        <a:t>hypothyroidism</a:t>
                      </a:r>
                    </a:p>
                    <a:p>
                      <a:pPr algn="l" rtl="0"/>
                      <a:endParaRPr lang="ar-JO" dirty="0"/>
                    </a:p>
                  </a:txBody>
                  <a:tcPr marL="121920" marR="121920"/>
                </a:tc>
                <a:tc>
                  <a:txBody>
                    <a:bodyPr/>
                    <a:lstStyle/>
                    <a:p>
                      <a:pPr algn="l" rtl="0"/>
                      <a:r>
                        <a:rPr lang="en-US" dirty="0"/>
                        <a:t>With</a:t>
                      </a:r>
                    </a:p>
                    <a:p>
                      <a:pPr algn="l" rtl="0"/>
                      <a:r>
                        <a:rPr lang="en-US" dirty="0"/>
                        <a:t>infusion</a:t>
                      </a:r>
                    </a:p>
                    <a:p>
                      <a:pPr algn="l" rtl="0"/>
                      <a:endParaRPr lang="ar-JO" dirty="0"/>
                    </a:p>
                  </a:txBody>
                  <a:tcPr marL="121920" marR="121920"/>
                </a:tc>
                <a:tc>
                  <a:txBody>
                    <a:bodyPr/>
                    <a:lstStyle/>
                    <a:p>
                      <a:pPr algn="l" rtl="0"/>
                      <a:r>
                        <a:rPr lang="en-US" dirty="0"/>
                        <a:t>IV</a:t>
                      </a:r>
                      <a:endParaRPr lang="ar-JO" dirty="0"/>
                    </a:p>
                  </a:txBody>
                  <a:tcPr marL="121920" marR="121920"/>
                </a:tc>
                <a:tc>
                  <a:txBody>
                    <a:bodyPr/>
                    <a:lstStyle/>
                    <a:p>
                      <a:pPr algn="l" rtl="0"/>
                      <a:r>
                        <a:rPr lang="el-GR" dirty="0"/>
                        <a:t>0.5–8.0 μ</a:t>
                      </a:r>
                      <a:r>
                        <a:rPr lang="en-US" dirty="0"/>
                        <a:t>g/kg/min</a:t>
                      </a:r>
                    </a:p>
                    <a:p>
                      <a:pPr algn="l" rtl="0"/>
                      <a:endParaRPr lang="ar-JO" dirty="0"/>
                    </a:p>
                  </a:txBody>
                  <a:tcPr marL="121920" marR="121920"/>
                </a:tc>
                <a:tc>
                  <a:txBody>
                    <a:bodyPr/>
                    <a:lstStyle/>
                    <a:p>
                      <a:pPr algn="l" rtl="0"/>
                      <a:r>
                        <a:rPr lang="en-US" dirty="0" err="1"/>
                        <a:t>Nitroprusside</a:t>
                      </a:r>
                      <a:endParaRPr lang="en-US" dirty="0"/>
                    </a:p>
                    <a:p>
                      <a:pPr algn="l" rtl="0"/>
                      <a:r>
                        <a:rPr lang="en-US" dirty="0"/>
                        <a:t>Vasodilator</a:t>
                      </a:r>
                    </a:p>
                    <a:p>
                      <a:pPr algn="l" rtl="0"/>
                      <a:endParaRPr lang="ar-JO" dirty="0"/>
                    </a:p>
                  </a:txBody>
                  <a:tcPr marL="121920" marR="121920"/>
                </a:tc>
                <a:extLst>
                  <a:ext uri="{0D108BD9-81ED-4DB2-BD59-A6C34878D82A}">
                    <a16:rowId xmlns:a16="http://schemas.microsoft.com/office/drawing/2014/main" val="10003"/>
                  </a:ext>
                </a:extLst>
              </a:tr>
              <a:tr h="945392">
                <a:tc>
                  <a:txBody>
                    <a:bodyPr/>
                    <a:lstStyle/>
                    <a:p>
                      <a:pPr algn="l" rtl="0"/>
                      <a:r>
                        <a:rPr lang="en-US" dirty="0"/>
                        <a:t>Facial flushing,</a:t>
                      </a:r>
                    </a:p>
                    <a:p>
                      <a:pPr algn="l" rtl="0"/>
                      <a:r>
                        <a:rPr lang="en-US" dirty="0"/>
                        <a:t>tachycardia</a:t>
                      </a:r>
                    </a:p>
                    <a:p>
                      <a:pPr algn="l" rtl="0"/>
                      <a:endParaRPr lang="ar-JO" dirty="0"/>
                    </a:p>
                  </a:txBody>
                  <a:tcPr marL="121920" marR="121920"/>
                </a:tc>
                <a:tc>
                  <a:txBody>
                    <a:bodyPr/>
                    <a:lstStyle/>
                    <a:p>
                      <a:pPr algn="l" rtl="0"/>
                      <a:r>
                        <a:rPr lang="en-US" dirty="0"/>
                        <a:t>4-6 hr</a:t>
                      </a:r>
                      <a:endParaRPr lang="ar-JO" dirty="0"/>
                    </a:p>
                  </a:txBody>
                  <a:tcPr marL="121920" marR="121920"/>
                </a:tc>
                <a:tc>
                  <a:txBody>
                    <a:bodyPr/>
                    <a:lstStyle/>
                    <a:p>
                      <a:pPr algn="l" rtl="0"/>
                      <a:r>
                        <a:rPr lang="en-US" dirty="0"/>
                        <a:t>PO</a:t>
                      </a:r>
                    </a:p>
                    <a:p>
                      <a:pPr algn="l" rtl="0"/>
                      <a:r>
                        <a:rPr lang="en-US" dirty="0"/>
                        <a:t>SL</a:t>
                      </a:r>
                      <a:endParaRPr lang="ar-JO" dirty="0"/>
                    </a:p>
                  </a:txBody>
                  <a:tcPr marL="121920" marR="121920"/>
                </a:tc>
                <a:tc>
                  <a:txBody>
                    <a:bodyPr/>
                    <a:lstStyle/>
                    <a:p>
                      <a:pPr algn="l" rtl="0"/>
                      <a:r>
                        <a:rPr lang="en-US" dirty="0"/>
                        <a:t>0.25–0.5 mg/kg/dose</a:t>
                      </a:r>
                    </a:p>
                    <a:p>
                      <a:pPr algn="l" rtl="0"/>
                      <a:r>
                        <a:rPr lang="en-US" dirty="0"/>
                        <a:t>max of 10 mg/dose</a:t>
                      </a:r>
                    </a:p>
                    <a:p>
                      <a:pPr algn="l" rtl="0"/>
                      <a:endParaRPr lang="ar-JO" dirty="0"/>
                    </a:p>
                  </a:txBody>
                  <a:tcPr marL="121920" marR="121920"/>
                </a:tc>
                <a:tc>
                  <a:txBody>
                    <a:bodyPr/>
                    <a:lstStyle/>
                    <a:p>
                      <a:pPr algn="l" rtl="0"/>
                      <a:r>
                        <a:rPr lang="en-US" dirty="0" err="1"/>
                        <a:t>Nifedipine</a:t>
                      </a:r>
                      <a:endParaRPr lang="en-US" dirty="0"/>
                    </a:p>
                    <a:p>
                      <a:pPr algn="l" rtl="0"/>
                      <a:r>
                        <a:rPr lang="en-US" dirty="0"/>
                        <a:t>CCB</a:t>
                      </a:r>
                    </a:p>
                    <a:p>
                      <a:pPr algn="l" rtl="0"/>
                      <a:endParaRPr lang="ar-JO"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160473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B3AEF45-56F5-4C02-895F-E1C8E8769FB9}"/>
              </a:ext>
            </a:extLst>
          </p:cNvPr>
          <p:cNvSpPr>
            <a:spLocks noGrp="1"/>
          </p:cNvSpPr>
          <p:nvPr>
            <p:ph type="title"/>
          </p:nvPr>
        </p:nvSpPr>
        <p:spPr>
          <a:xfrm>
            <a:off x="441705" y="-207034"/>
            <a:ext cx="10972800" cy="1143000"/>
          </a:xfrm>
        </p:spPr>
        <p:txBody>
          <a:bodyPr>
            <a:normAutofit/>
          </a:bodyPr>
          <a:lstStyle/>
          <a:p>
            <a:pPr algn="ctr" eaLnBrk="1" fontAlgn="auto" hangingPunct="1">
              <a:spcAft>
                <a:spcPts val="0"/>
              </a:spcAft>
              <a:defRPr/>
            </a:pPr>
            <a:r>
              <a:rPr lang="en-US" altLang="en-US" sz="3200" b="1" dirty="0">
                <a:solidFill>
                  <a:srgbClr val="FF0000"/>
                </a:solidFill>
              </a:rPr>
              <a:t>Management of hypertensive crisis  </a:t>
            </a:r>
            <a:r>
              <a:rPr lang="en-US" altLang="en-US" sz="3200" b="1" dirty="0">
                <a:solidFill>
                  <a:schemeClr val="accent1"/>
                </a:solidFill>
              </a:rPr>
              <a:t>(HTN emergency)</a:t>
            </a:r>
            <a:endParaRPr lang="ar-JO" altLang="en-US" sz="3200" b="1" dirty="0">
              <a:solidFill>
                <a:schemeClr val="accent1"/>
              </a:solidFill>
            </a:endParaRPr>
          </a:p>
        </p:txBody>
      </p:sp>
      <p:sp>
        <p:nvSpPr>
          <p:cNvPr id="3" name="Content Placeholder 2">
            <a:extLst>
              <a:ext uri="{FF2B5EF4-FFF2-40B4-BE49-F238E27FC236}">
                <a16:creationId xmlns:a16="http://schemas.microsoft.com/office/drawing/2014/main" id="{E43F5084-1C6B-422A-A542-0300A1EB8DDC}"/>
              </a:ext>
            </a:extLst>
          </p:cNvPr>
          <p:cNvSpPr>
            <a:spLocks noGrp="1"/>
          </p:cNvSpPr>
          <p:nvPr>
            <p:ph idx="1"/>
          </p:nvPr>
        </p:nvSpPr>
        <p:spPr>
          <a:xfrm>
            <a:off x="333983" y="701957"/>
            <a:ext cx="11484205" cy="6000768"/>
          </a:xfrm>
        </p:spPr>
        <p:txBody>
          <a:bodyPr rtlCol="0">
            <a:normAutofit fontScale="62500" lnSpcReduction="20000"/>
          </a:bodyPr>
          <a:lstStyle/>
          <a:p>
            <a:pPr marL="274320" indent="-182880" algn="l" rtl="0" eaLnBrk="1" fontAlgn="auto" hangingPunct="1">
              <a:spcAft>
                <a:spcPts val="0"/>
              </a:spcAft>
              <a:buClr>
                <a:schemeClr val="tx1">
                  <a:lumMod val="75000"/>
                  <a:lumOff val="25000"/>
                </a:schemeClr>
              </a:buClr>
              <a:defRPr/>
            </a:pPr>
            <a:r>
              <a:rPr lang="en-US" sz="3400" dirty="0"/>
              <a:t>1- prompt </a:t>
            </a:r>
            <a:r>
              <a:rPr lang="en-US" sz="3400" dirty="0">
                <a:solidFill>
                  <a:srgbClr val="FF0000"/>
                </a:solidFill>
              </a:rPr>
              <a:t>hospitalization</a:t>
            </a:r>
            <a:r>
              <a:rPr lang="en-US" sz="3400" dirty="0"/>
              <a:t> </a:t>
            </a:r>
          </a:p>
          <a:p>
            <a:pPr marL="274320" indent="-182880" algn="l" rtl="0" eaLnBrk="1" fontAlgn="auto" hangingPunct="1">
              <a:spcAft>
                <a:spcPts val="0"/>
              </a:spcAft>
              <a:buClr>
                <a:schemeClr val="tx1">
                  <a:lumMod val="75000"/>
                  <a:lumOff val="25000"/>
                </a:schemeClr>
              </a:buClr>
              <a:defRPr/>
            </a:pPr>
            <a:r>
              <a:rPr lang="en-US" sz="3400" dirty="0"/>
              <a:t>2- </a:t>
            </a:r>
            <a:r>
              <a:rPr lang="en-US" sz="3400" dirty="0">
                <a:solidFill>
                  <a:srgbClr val="FF0000"/>
                </a:solidFill>
              </a:rPr>
              <a:t>Use IV line </a:t>
            </a:r>
            <a:r>
              <a:rPr lang="en-US" sz="3400" dirty="0"/>
              <a:t>for giving anti HTN </a:t>
            </a:r>
          </a:p>
          <a:p>
            <a:pPr marL="274320" indent="-182880" algn="l" rtl="0" eaLnBrk="1" fontAlgn="auto" hangingPunct="1">
              <a:spcAft>
                <a:spcPts val="0"/>
              </a:spcAft>
              <a:buClr>
                <a:schemeClr val="tx1">
                  <a:lumMod val="75000"/>
                  <a:lumOff val="25000"/>
                </a:schemeClr>
              </a:buClr>
              <a:buNone/>
              <a:defRPr/>
            </a:pPr>
            <a:r>
              <a:rPr lang="en-US" sz="3400" dirty="0"/>
              <a:t>3- select an agent with a </a:t>
            </a:r>
            <a:r>
              <a:rPr lang="en-US" sz="3400" dirty="0">
                <a:solidFill>
                  <a:srgbClr val="FF0000"/>
                </a:solidFill>
              </a:rPr>
              <a:t>rapid and predictable onset </a:t>
            </a:r>
            <a:r>
              <a:rPr lang="en-US" sz="3400" dirty="0"/>
              <a:t>of action and to monitor blood pressure carefully as it is being reduced. </a:t>
            </a:r>
          </a:p>
          <a:p>
            <a:pPr marL="274320" indent="-182880" algn="l" rtl="0" eaLnBrk="1" fontAlgn="auto" hangingPunct="1">
              <a:spcAft>
                <a:spcPts val="0"/>
              </a:spcAft>
              <a:buClr>
                <a:schemeClr val="tx1">
                  <a:lumMod val="75000"/>
                  <a:lumOff val="25000"/>
                </a:schemeClr>
              </a:buClr>
              <a:buNone/>
              <a:defRPr/>
            </a:pPr>
            <a:r>
              <a:rPr lang="en-US" sz="3400" dirty="0"/>
              <a:t> </a:t>
            </a:r>
          </a:p>
          <a:p>
            <a:pPr marL="274320" indent="-182880" algn="l" rtl="0" eaLnBrk="1" fontAlgn="auto" hangingPunct="1">
              <a:spcAft>
                <a:spcPts val="0"/>
              </a:spcAft>
              <a:buClr>
                <a:schemeClr val="tx1">
                  <a:lumMod val="75000"/>
                  <a:lumOff val="25000"/>
                </a:schemeClr>
              </a:buClr>
              <a:buNone/>
              <a:defRPr/>
            </a:pPr>
            <a:r>
              <a:rPr lang="en-US" sz="3800" dirty="0">
                <a:solidFill>
                  <a:srgbClr val="FF0000"/>
                </a:solidFill>
              </a:rPr>
              <a:t>Choices : </a:t>
            </a:r>
          </a:p>
          <a:p>
            <a:pPr marL="274320" indent="-182880" algn="l" rtl="0" eaLnBrk="1" fontAlgn="auto" hangingPunct="1">
              <a:spcAft>
                <a:spcPts val="0"/>
              </a:spcAft>
              <a:buClr>
                <a:schemeClr val="tx1">
                  <a:lumMod val="75000"/>
                  <a:lumOff val="25000"/>
                </a:schemeClr>
              </a:buClr>
              <a:buNone/>
              <a:defRPr/>
            </a:pPr>
            <a:r>
              <a:rPr lang="en-US" sz="3800" dirty="0"/>
              <a:t>1- IV Labetalol </a:t>
            </a:r>
            <a:r>
              <a:rPr lang="en-US" sz="5100" b="1" dirty="0">
                <a:solidFill>
                  <a:srgbClr val="00B0F0"/>
                </a:solidFill>
              </a:rPr>
              <a:t>the best choice </a:t>
            </a:r>
            <a:endParaRPr lang="en-US" sz="3800" b="1" dirty="0">
              <a:solidFill>
                <a:srgbClr val="00B0F0"/>
              </a:solidFill>
            </a:endParaRPr>
          </a:p>
          <a:p>
            <a:pPr marL="274320" indent="-182880" algn="l" rtl="0" eaLnBrk="1" fontAlgn="auto" hangingPunct="1">
              <a:spcAft>
                <a:spcPts val="0"/>
              </a:spcAft>
              <a:buClr>
                <a:schemeClr val="tx1">
                  <a:lumMod val="75000"/>
                  <a:lumOff val="25000"/>
                </a:schemeClr>
              </a:buClr>
              <a:buNone/>
              <a:defRPr/>
            </a:pPr>
            <a:r>
              <a:rPr lang="en-US" sz="3800" dirty="0"/>
              <a:t>2- IV </a:t>
            </a:r>
            <a:r>
              <a:rPr lang="en-US" sz="3800" dirty="0" err="1"/>
              <a:t>Nitroprusside</a:t>
            </a:r>
            <a:r>
              <a:rPr lang="en-US" sz="3800" dirty="0"/>
              <a:t>        </a:t>
            </a:r>
            <a:r>
              <a:rPr lang="en-US" sz="3200" dirty="0">
                <a:solidFill>
                  <a:srgbClr val="00B0F0"/>
                </a:solidFill>
              </a:rPr>
              <a:t>SE </a:t>
            </a:r>
            <a:r>
              <a:rPr lang="en-US" sz="3800" dirty="0">
                <a:solidFill>
                  <a:srgbClr val="00B0F0"/>
                </a:solidFill>
              </a:rPr>
              <a:t>: </a:t>
            </a:r>
            <a:r>
              <a:rPr lang="en-US" sz="3200" dirty="0" err="1">
                <a:solidFill>
                  <a:srgbClr val="00B0F0"/>
                </a:solidFill>
              </a:rPr>
              <a:t>cyanized</a:t>
            </a:r>
            <a:r>
              <a:rPr lang="en-US" sz="3200" dirty="0">
                <a:solidFill>
                  <a:srgbClr val="00B0F0"/>
                </a:solidFill>
              </a:rPr>
              <a:t> toxicity</a:t>
            </a:r>
            <a:r>
              <a:rPr lang="en-US" sz="3200" dirty="0">
                <a:solidFill>
                  <a:srgbClr val="FF0000"/>
                </a:solidFill>
              </a:rPr>
              <a:t> </a:t>
            </a:r>
          </a:p>
          <a:p>
            <a:pPr marL="274320" indent="-182880" algn="l" rtl="0" eaLnBrk="1" fontAlgn="auto" hangingPunct="1">
              <a:spcAft>
                <a:spcPts val="0"/>
              </a:spcAft>
              <a:buClr>
                <a:schemeClr val="tx1">
                  <a:lumMod val="75000"/>
                  <a:lumOff val="25000"/>
                </a:schemeClr>
              </a:buClr>
              <a:buNone/>
              <a:defRPr/>
            </a:pPr>
            <a:r>
              <a:rPr lang="en-US" sz="3800" dirty="0"/>
              <a:t>3- sublingual </a:t>
            </a:r>
            <a:r>
              <a:rPr lang="en-US" sz="3800" dirty="0" err="1"/>
              <a:t>Nifidipin</a:t>
            </a:r>
            <a:r>
              <a:rPr lang="en-US" sz="3800" dirty="0"/>
              <a:t> </a:t>
            </a:r>
          </a:p>
          <a:p>
            <a:pPr marL="274320" indent="-182880" algn="l" rtl="0">
              <a:buClr>
                <a:schemeClr val="tx1">
                  <a:lumMod val="75000"/>
                  <a:lumOff val="25000"/>
                </a:schemeClr>
              </a:buClr>
              <a:buNone/>
              <a:defRPr/>
            </a:pPr>
            <a:r>
              <a:rPr lang="en-US" sz="3800" dirty="0"/>
              <a:t>4- </a:t>
            </a:r>
            <a:r>
              <a:rPr lang="en-US" altLang="en-US" sz="3800" dirty="0"/>
              <a:t>Intravenous hydralazine and </a:t>
            </a:r>
            <a:r>
              <a:rPr lang="en-US" altLang="en-US" sz="3800" dirty="0" err="1"/>
              <a:t>diazoxide</a:t>
            </a:r>
            <a:r>
              <a:rPr lang="en-US" altLang="en-US" sz="3800" dirty="0"/>
              <a:t> are alternative but may not provide </a:t>
            </a:r>
            <a:r>
              <a:rPr lang="en-US" altLang="en-US" sz="3400" dirty="0"/>
              <a:t>the desired gradual reduction</a:t>
            </a:r>
            <a:r>
              <a:rPr lang="en-US" altLang="en-US" sz="3400" dirty="0">
                <a:solidFill>
                  <a:srgbClr val="FF0000"/>
                </a:solidFill>
              </a:rPr>
              <a:t>. </a:t>
            </a:r>
            <a:r>
              <a:rPr lang="en-US" altLang="en-US" sz="3400" dirty="0">
                <a:solidFill>
                  <a:srgbClr val="00B0F0"/>
                </a:solidFill>
              </a:rPr>
              <a:t>(risk of rapid drop in </a:t>
            </a:r>
            <a:r>
              <a:rPr lang="en-US" altLang="en-US" sz="3400" dirty="0" err="1">
                <a:solidFill>
                  <a:srgbClr val="00B0F0"/>
                </a:solidFill>
              </a:rPr>
              <a:t>bp</a:t>
            </a:r>
            <a:r>
              <a:rPr lang="en-US" altLang="en-US" sz="3400" dirty="0">
                <a:solidFill>
                  <a:srgbClr val="00B0F0"/>
                </a:solidFill>
              </a:rPr>
              <a:t> )</a:t>
            </a:r>
          </a:p>
          <a:p>
            <a:pPr marL="274320" indent="-182880" algn="l" rtl="0" eaLnBrk="1" fontAlgn="auto" hangingPunct="1">
              <a:spcAft>
                <a:spcPts val="0"/>
              </a:spcAft>
              <a:buClr>
                <a:schemeClr val="tx1">
                  <a:lumMod val="75000"/>
                  <a:lumOff val="25000"/>
                </a:schemeClr>
              </a:buClr>
              <a:buNone/>
              <a:defRPr/>
            </a:pPr>
            <a:endParaRPr lang="en-US" sz="3400" dirty="0"/>
          </a:p>
          <a:p>
            <a:pPr marL="274320" indent="-182880" algn="l" rtl="0">
              <a:buClr>
                <a:schemeClr val="tx1">
                  <a:lumMod val="75000"/>
                  <a:lumOff val="25000"/>
                </a:schemeClr>
              </a:buClr>
              <a:buNone/>
              <a:defRPr/>
            </a:pPr>
            <a:r>
              <a:rPr lang="en-US" sz="3800" b="1" dirty="0">
                <a:solidFill>
                  <a:srgbClr val="FF0000"/>
                </a:solidFill>
              </a:rPr>
              <a:t>NOTE</a:t>
            </a:r>
            <a:r>
              <a:rPr lang="en-US" sz="3800" b="1" dirty="0">
                <a:solidFill>
                  <a:srgbClr val="00B0F0"/>
                </a:solidFill>
              </a:rPr>
              <a:t> : Too rapid reduction in blood pressure may interfere with adequate organ </a:t>
            </a:r>
            <a:r>
              <a:rPr lang="en-US" sz="3800" b="1" dirty="0" err="1">
                <a:solidFill>
                  <a:srgbClr val="00B0F0"/>
                </a:solidFill>
              </a:rPr>
              <a:t>perfusion,due</a:t>
            </a:r>
            <a:r>
              <a:rPr lang="en-US" sz="3800" b="1" dirty="0">
                <a:solidFill>
                  <a:srgbClr val="00B0F0"/>
                </a:solidFill>
              </a:rPr>
              <a:t> to </a:t>
            </a:r>
            <a:r>
              <a:rPr lang="en-US" sz="3800" b="1" dirty="0" err="1">
                <a:solidFill>
                  <a:srgbClr val="00B0F0"/>
                </a:solidFill>
              </a:rPr>
              <a:t>autoregulation</a:t>
            </a:r>
            <a:r>
              <a:rPr lang="en-US" sz="3800" b="1" dirty="0">
                <a:solidFill>
                  <a:srgbClr val="00B0F0"/>
                </a:solidFill>
              </a:rPr>
              <a:t> so risk of irreversible CNS manifestations so :</a:t>
            </a:r>
          </a:p>
          <a:p>
            <a:pPr marL="274320" indent="-182880" algn="l" rtl="0">
              <a:buClr>
                <a:schemeClr val="tx1">
                  <a:lumMod val="75000"/>
                  <a:lumOff val="25000"/>
                </a:schemeClr>
              </a:buClr>
              <a:buNone/>
              <a:defRPr/>
            </a:pPr>
            <a:r>
              <a:rPr lang="en-US" sz="3800" b="1" dirty="0">
                <a:solidFill>
                  <a:srgbClr val="00B0F0"/>
                </a:solidFill>
              </a:rPr>
              <a:t> a stepwise reduction in pressure </a:t>
            </a:r>
            <a:r>
              <a:rPr lang="ar-JO" sz="3800" b="1" dirty="0">
                <a:solidFill>
                  <a:srgbClr val="00B0F0"/>
                </a:solidFill>
              </a:rPr>
              <a:t> </a:t>
            </a:r>
            <a:r>
              <a:rPr lang="en-US" altLang="en-US" sz="3800" b="1" dirty="0">
                <a:solidFill>
                  <a:srgbClr val="00B0F0"/>
                </a:solidFill>
              </a:rPr>
              <a:t>reduced by about 1/3</a:t>
            </a:r>
            <a:r>
              <a:rPr lang="en-US" altLang="en-US" sz="3800" b="1" baseline="30000" dirty="0">
                <a:solidFill>
                  <a:srgbClr val="00B0F0"/>
                </a:solidFill>
              </a:rPr>
              <a:t>rd</a:t>
            </a:r>
            <a:r>
              <a:rPr lang="en-US" altLang="en-US" sz="3800" b="1" dirty="0">
                <a:solidFill>
                  <a:srgbClr val="00B0F0"/>
                </a:solidFill>
              </a:rPr>
              <a:t> (25-30%) of mean arterial pressure  during the 1st 6-8 hr and the remaining amount over the following 48–72 hr. </a:t>
            </a:r>
          </a:p>
          <a:p>
            <a:pPr marL="274320" indent="-182880" algn="l" rtl="0" eaLnBrk="1" fontAlgn="auto" hangingPunct="1">
              <a:spcAft>
                <a:spcPts val="0"/>
              </a:spcAft>
              <a:buClr>
                <a:schemeClr val="tx1">
                  <a:lumMod val="75000"/>
                  <a:lumOff val="25000"/>
                </a:schemeClr>
              </a:buClr>
              <a:buNone/>
              <a:defRPr/>
            </a:pPr>
            <a:r>
              <a:rPr lang="en-US" sz="3800" b="1" dirty="0">
                <a:solidFill>
                  <a:srgbClr val="00B0F0"/>
                </a:solidFill>
              </a:rPr>
              <a:t>Use arterial line to monitor the MAP </a:t>
            </a:r>
            <a:endParaRPr lang="en-US" sz="3400" b="1" dirty="0">
              <a:solidFill>
                <a:srgbClr val="00B0F0"/>
              </a:solidFill>
            </a:endParaRPr>
          </a:p>
          <a:p>
            <a:pPr marL="274320" indent="-182880" algn="l" rtl="0" eaLnBrk="1" fontAlgn="auto" hangingPunct="1">
              <a:spcAft>
                <a:spcPts val="0"/>
              </a:spcAft>
              <a:buClr>
                <a:schemeClr val="tx1">
                  <a:lumMod val="75000"/>
                  <a:lumOff val="25000"/>
                </a:schemeClr>
              </a:buClr>
              <a:defRPr/>
            </a:pPr>
            <a:endParaRPr lang="ar-JO" dirty="0"/>
          </a:p>
        </p:txBody>
      </p:sp>
      <p:sp>
        <p:nvSpPr>
          <p:cNvPr id="2" name="نجمة ذات 5 نقاط 1"/>
          <p:cNvSpPr/>
          <p:nvPr/>
        </p:nvSpPr>
        <p:spPr>
          <a:xfrm>
            <a:off x="0" y="4779034"/>
            <a:ext cx="448574" cy="3968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06808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93D7D7F-F483-4096-86B5-720F8E021C5E}"/>
              </a:ext>
            </a:extLst>
          </p:cNvPr>
          <p:cNvSpPr>
            <a:spLocks noGrp="1"/>
          </p:cNvSpPr>
          <p:nvPr>
            <p:ph type="title"/>
          </p:nvPr>
        </p:nvSpPr>
        <p:spPr>
          <a:xfrm>
            <a:off x="571461" y="0"/>
            <a:ext cx="10972800" cy="1143000"/>
          </a:xfrm>
        </p:spPr>
        <p:txBody>
          <a:bodyPr>
            <a:normAutofit/>
          </a:bodyPr>
          <a:lstStyle/>
          <a:p>
            <a:pPr algn="ctr" eaLnBrk="1" fontAlgn="auto" hangingPunct="1">
              <a:spcAft>
                <a:spcPts val="0"/>
              </a:spcAft>
              <a:defRPr/>
            </a:pPr>
            <a:r>
              <a:rPr lang="en-US" altLang="en-US" sz="3200" b="1" dirty="0">
                <a:solidFill>
                  <a:schemeClr val="accent6">
                    <a:lumMod val="75000"/>
                  </a:schemeClr>
                </a:solidFill>
              </a:rPr>
              <a:t>Options for secondary HTN </a:t>
            </a:r>
            <a:endParaRPr lang="ar-JO" altLang="en-US" sz="3200" b="1" dirty="0">
              <a:solidFill>
                <a:schemeClr val="accent6">
                  <a:lumMod val="75000"/>
                </a:schemeClr>
              </a:solidFill>
            </a:endParaRPr>
          </a:p>
        </p:txBody>
      </p:sp>
      <p:sp>
        <p:nvSpPr>
          <p:cNvPr id="43011" name="Content Placeholder 2">
            <a:extLst>
              <a:ext uri="{FF2B5EF4-FFF2-40B4-BE49-F238E27FC236}">
                <a16:creationId xmlns:a16="http://schemas.microsoft.com/office/drawing/2014/main" id="{5FD3E489-0FD3-40B3-837E-06C474A30168}"/>
              </a:ext>
            </a:extLst>
          </p:cNvPr>
          <p:cNvSpPr>
            <a:spLocks noGrp="1"/>
          </p:cNvSpPr>
          <p:nvPr>
            <p:ph idx="1"/>
          </p:nvPr>
        </p:nvSpPr>
        <p:spPr>
          <a:xfrm>
            <a:off x="286603" y="1132764"/>
            <a:ext cx="11600598" cy="5439508"/>
          </a:xfrm>
        </p:spPr>
        <p:txBody>
          <a:bodyPr>
            <a:normAutofit/>
          </a:bodyPr>
          <a:lstStyle/>
          <a:p>
            <a:pPr algn="l" rtl="0" eaLnBrk="1" hangingPunct="1"/>
            <a:r>
              <a:rPr lang="en-US" altLang="en-US" sz="2400" dirty="0"/>
              <a:t>1- Interventional cardiac catheterization procedures can be used to treat </a:t>
            </a:r>
            <a:r>
              <a:rPr lang="en-US" altLang="en-US" sz="2400" dirty="0" err="1"/>
              <a:t>coarctation</a:t>
            </a:r>
            <a:r>
              <a:rPr lang="en-US" altLang="en-US" sz="2400" dirty="0"/>
              <a:t> of the aorta.</a:t>
            </a:r>
          </a:p>
          <a:p>
            <a:pPr algn="l" rtl="0" eaLnBrk="1" hangingPunct="1">
              <a:buFont typeface="Arial" panose="020B0604020202020204" pitchFamily="34" charset="0"/>
              <a:buNone/>
            </a:pPr>
            <a:r>
              <a:rPr lang="en-US" altLang="en-US" sz="2400" dirty="0"/>
              <a:t> 2- Balloon dilation +/- stent placement, can be used for treatment of recurrent </a:t>
            </a:r>
            <a:r>
              <a:rPr lang="en-US" altLang="en-US" sz="2400" dirty="0" err="1"/>
              <a:t>coarctation</a:t>
            </a:r>
            <a:r>
              <a:rPr lang="en-US" altLang="en-US" sz="2400" dirty="0"/>
              <a:t>.</a:t>
            </a:r>
          </a:p>
          <a:p>
            <a:pPr algn="l" rtl="0" eaLnBrk="1" hangingPunct="1">
              <a:buNone/>
            </a:pPr>
            <a:r>
              <a:rPr lang="en-US" altLang="en-US" sz="2400" dirty="0"/>
              <a:t>3- n children with renal artery </a:t>
            </a:r>
            <a:r>
              <a:rPr lang="en-US" altLang="en-US" sz="2400" dirty="0" err="1"/>
              <a:t>stenosis</a:t>
            </a:r>
            <a:r>
              <a:rPr lang="en-US" altLang="en-US" sz="2400" dirty="0"/>
              <a:t> ..</a:t>
            </a:r>
            <a:r>
              <a:rPr lang="en-US" altLang="en-US" sz="2400" dirty="0" err="1"/>
              <a:t>percutaneous</a:t>
            </a:r>
            <a:r>
              <a:rPr lang="en-US" altLang="en-US" sz="2400" dirty="0"/>
              <a:t> balloon angioplasty</a:t>
            </a:r>
          </a:p>
          <a:p>
            <a:pPr algn="l" rtl="0">
              <a:buNone/>
            </a:pPr>
            <a:r>
              <a:rPr lang="en-US" altLang="en-US" sz="2400" dirty="0"/>
              <a:t>4- </a:t>
            </a:r>
            <a:r>
              <a:rPr lang="en-US" altLang="en-US" sz="2400" b="1" dirty="0">
                <a:solidFill>
                  <a:schemeClr val="tx2"/>
                </a:solidFill>
              </a:rPr>
              <a:t>Surgery may be required for children with:</a:t>
            </a:r>
          </a:p>
          <a:p>
            <a:pPr algn="l" rtl="0"/>
            <a:r>
              <a:rPr lang="en-US" altLang="en-US" sz="2400" dirty="0"/>
              <a:t>severe renal vascular hypertension</a:t>
            </a:r>
          </a:p>
          <a:p>
            <a:pPr algn="l" rtl="0"/>
            <a:r>
              <a:rPr lang="en-US" altLang="en-US" sz="2400" dirty="0"/>
              <a:t>renal segmental </a:t>
            </a:r>
            <a:r>
              <a:rPr lang="en-US" altLang="en-US" sz="2400" dirty="0" err="1"/>
              <a:t>hypoplasia</a:t>
            </a:r>
            <a:endParaRPr lang="en-US" altLang="en-US" sz="2400" dirty="0"/>
          </a:p>
          <a:p>
            <a:pPr algn="l" rtl="0"/>
            <a:r>
              <a:rPr lang="en-US" altLang="en-US" sz="2400" dirty="0" err="1"/>
              <a:t>coarctation</a:t>
            </a:r>
            <a:r>
              <a:rPr lang="en-US" altLang="en-US" sz="2400" dirty="0"/>
              <a:t> of the aorta</a:t>
            </a:r>
          </a:p>
          <a:p>
            <a:pPr algn="l" rtl="0"/>
            <a:r>
              <a:rPr lang="en-US" altLang="en-US" sz="2400" dirty="0" err="1"/>
              <a:t>Wilms</a:t>
            </a:r>
            <a:r>
              <a:rPr lang="en-US" altLang="en-US" sz="2400" dirty="0"/>
              <a:t> tumor</a:t>
            </a:r>
          </a:p>
          <a:p>
            <a:pPr algn="l" rtl="0">
              <a:buNone/>
            </a:pPr>
            <a:r>
              <a:rPr lang="en-US" altLang="en-US" sz="2400" dirty="0" err="1"/>
              <a:t>pheochromocytoma</a:t>
            </a:r>
            <a:r>
              <a:rPr lang="en-US" altLang="en-US" sz="2400" dirty="0"/>
              <a:t>.</a:t>
            </a:r>
          </a:p>
          <a:p>
            <a:pPr algn="l" rtl="0" eaLnBrk="1" hangingPunct="1">
              <a:buNone/>
            </a:pPr>
            <a:endParaRPr lang="en-US" altLang="en-US" sz="2400" dirty="0"/>
          </a:p>
        </p:txBody>
      </p:sp>
    </p:spTree>
    <p:extLst>
      <p:ext uri="{BB962C8B-B14F-4D97-AF65-F5344CB8AC3E}">
        <p14:creationId xmlns:p14="http://schemas.microsoft.com/office/powerpoint/2010/main" val="348453962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276045" y="697136"/>
            <a:ext cx="11662913" cy="4801314"/>
          </a:xfrm>
          <a:prstGeom prst="rect">
            <a:avLst/>
          </a:prstGeom>
          <a:noFill/>
        </p:spPr>
        <p:txBody>
          <a:bodyPr wrap="square" rtlCol="0">
            <a:spAutoFit/>
          </a:bodyPr>
          <a:lstStyle/>
          <a:p>
            <a:r>
              <a:rPr lang="en-US" dirty="0">
                <a:solidFill>
                  <a:srgbClr val="00B0F0"/>
                </a:solidFill>
              </a:rPr>
              <a:t>Quick important review :</a:t>
            </a:r>
          </a:p>
          <a:p>
            <a:endParaRPr lang="en-US" dirty="0">
              <a:solidFill>
                <a:srgbClr val="00B0F0"/>
              </a:solidFill>
            </a:endParaRPr>
          </a:p>
          <a:p>
            <a:r>
              <a:rPr lang="en-US" dirty="0">
                <a:solidFill>
                  <a:srgbClr val="00B0F0"/>
                </a:solidFill>
              </a:rPr>
              <a:t>Case1 : 10y\o boy with HTN , normal </a:t>
            </a:r>
            <a:r>
              <a:rPr lang="en-US" dirty="0" err="1">
                <a:solidFill>
                  <a:srgbClr val="00B0F0"/>
                </a:solidFill>
              </a:rPr>
              <a:t>hx</a:t>
            </a:r>
            <a:r>
              <a:rPr lang="en-US" dirty="0">
                <a:solidFill>
                  <a:srgbClr val="00B0F0"/>
                </a:solidFill>
              </a:rPr>
              <a:t> , ex and labs  </a:t>
            </a:r>
          </a:p>
          <a:p>
            <a:endParaRPr lang="en-US" dirty="0">
              <a:solidFill>
                <a:srgbClr val="00B0F0"/>
              </a:solidFill>
            </a:endParaRPr>
          </a:p>
          <a:p>
            <a:r>
              <a:rPr lang="en-US" dirty="0">
                <a:solidFill>
                  <a:srgbClr val="00B0F0"/>
                </a:solidFill>
              </a:rPr>
              <a:t>The diagnosis : essential HTN , to be sure = secondary causes are r\o by  normal </a:t>
            </a:r>
            <a:r>
              <a:rPr lang="en-US" dirty="0" err="1">
                <a:solidFill>
                  <a:srgbClr val="00B0F0"/>
                </a:solidFill>
              </a:rPr>
              <a:t>hx</a:t>
            </a:r>
            <a:r>
              <a:rPr lang="en-US" dirty="0">
                <a:solidFill>
                  <a:srgbClr val="00B0F0"/>
                </a:solidFill>
              </a:rPr>
              <a:t> , ex and labs , and there is +</a:t>
            </a:r>
            <a:r>
              <a:rPr lang="en-US" dirty="0" err="1">
                <a:solidFill>
                  <a:srgbClr val="00B0F0"/>
                </a:solidFill>
              </a:rPr>
              <a:t>ve</a:t>
            </a:r>
            <a:r>
              <a:rPr lang="en-US" dirty="0">
                <a:solidFill>
                  <a:srgbClr val="00B0F0"/>
                </a:solidFill>
              </a:rPr>
              <a:t> family </a:t>
            </a:r>
            <a:r>
              <a:rPr lang="en-US" dirty="0" err="1">
                <a:solidFill>
                  <a:srgbClr val="00B0F0"/>
                </a:solidFill>
              </a:rPr>
              <a:t>hx</a:t>
            </a:r>
            <a:endParaRPr lang="en-US" dirty="0">
              <a:solidFill>
                <a:srgbClr val="00B0F0"/>
              </a:solidFill>
            </a:endParaRPr>
          </a:p>
          <a:p>
            <a:endParaRPr lang="en-US" dirty="0">
              <a:solidFill>
                <a:srgbClr val="00B0F0"/>
              </a:solidFill>
            </a:endParaRPr>
          </a:p>
          <a:p>
            <a:r>
              <a:rPr lang="en-US" dirty="0" err="1">
                <a:solidFill>
                  <a:srgbClr val="00B0F0"/>
                </a:solidFill>
              </a:rPr>
              <a:t>Tx</a:t>
            </a:r>
            <a:r>
              <a:rPr lang="en-US" dirty="0">
                <a:solidFill>
                  <a:srgbClr val="00B0F0"/>
                </a:solidFill>
              </a:rPr>
              <a:t> : start with life style modifications (for 3-6 m ) then check the </a:t>
            </a:r>
            <a:r>
              <a:rPr lang="en-US" dirty="0" err="1">
                <a:solidFill>
                  <a:srgbClr val="00B0F0"/>
                </a:solidFill>
              </a:rPr>
              <a:t>bp</a:t>
            </a:r>
            <a:r>
              <a:rPr lang="en-US" dirty="0">
                <a:solidFill>
                  <a:srgbClr val="00B0F0"/>
                </a:solidFill>
              </a:rPr>
              <a:t> </a:t>
            </a:r>
          </a:p>
          <a:p>
            <a:r>
              <a:rPr lang="en-US" dirty="0">
                <a:solidFill>
                  <a:srgbClr val="00B0F0"/>
                </a:solidFill>
              </a:rPr>
              <a:t>-unless </a:t>
            </a:r>
          </a:p>
          <a:p>
            <a:r>
              <a:rPr lang="en-US" dirty="0">
                <a:solidFill>
                  <a:srgbClr val="00B0F0"/>
                </a:solidFill>
              </a:rPr>
              <a:t>1) he is stage 2 (which unlikely in essential </a:t>
            </a:r>
            <a:r>
              <a:rPr lang="en-US" dirty="0" err="1">
                <a:solidFill>
                  <a:srgbClr val="00B0F0"/>
                </a:solidFill>
              </a:rPr>
              <a:t>htn</a:t>
            </a:r>
            <a:r>
              <a:rPr lang="en-US" dirty="0">
                <a:solidFill>
                  <a:srgbClr val="00B0F0"/>
                </a:solidFill>
              </a:rPr>
              <a:t> )   </a:t>
            </a:r>
          </a:p>
          <a:p>
            <a:r>
              <a:rPr lang="en-US" dirty="0">
                <a:solidFill>
                  <a:srgbClr val="00B0F0"/>
                </a:solidFill>
              </a:rPr>
              <a:t>2) stage 1 or pre HTN in the presence of left ventricular hypertrophy </a:t>
            </a:r>
          </a:p>
          <a:p>
            <a:endParaRPr lang="en-US" dirty="0">
              <a:solidFill>
                <a:srgbClr val="00B0F0"/>
              </a:solidFill>
            </a:endParaRPr>
          </a:p>
          <a:p>
            <a:endParaRPr lang="en-US" dirty="0">
              <a:solidFill>
                <a:srgbClr val="00B0F0"/>
              </a:solidFill>
            </a:endParaRPr>
          </a:p>
          <a:p>
            <a:r>
              <a:rPr lang="en-US" dirty="0">
                <a:solidFill>
                  <a:srgbClr val="00B0F0"/>
                </a:solidFill>
              </a:rPr>
              <a:t>In other words : when you should start with medications :</a:t>
            </a:r>
          </a:p>
          <a:p>
            <a:r>
              <a:rPr lang="en-US" dirty="0">
                <a:solidFill>
                  <a:srgbClr val="00B0F0"/>
                </a:solidFill>
              </a:rPr>
              <a:t>1- failure of life style modifications</a:t>
            </a:r>
          </a:p>
          <a:p>
            <a:r>
              <a:rPr lang="en-US" dirty="0">
                <a:solidFill>
                  <a:srgbClr val="00B0F0"/>
                </a:solidFill>
              </a:rPr>
              <a:t>2- symptomatic </a:t>
            </a:r>
            <a:r>
              <a:rPr lang="en-US" dirty="0" err="1">
                <a:solidFill>
                  <a:srgbClr val="00B0F0"/>
                </a:solidFill>
              </a:rPr>
              <a:t>htn</a:t>
            </a:r>
            <a:r>
              <a:rPr lang="en-US" dirty="0">
                <a:solidFill>
                  <a:srgbClr val="00B0F0"/>
                </a:solidFill>
              </a:rPr>
              <a:t> \ complications </a:t>
            </a:r>
          </a:p>
          <a:p>
            <a:r>
              <a:rPr lang="en-US" dirty="0">
                <a:solidFill>
                  <a:srgbClr val="00B0F0"/>
                </a:solidFill>
              </a:rPr>
              <a:t>3- stage 2 </a:t>
            </a:r>
            <a:r>
              <a:rPr lang="en-US" dirty="0" err="1">
                <a:solidFill>
                  <a:srgbClr val="00B0F0"/>
                </a:solidFill>
              </a:rPr>
              <a:t>htn</a:t>
            </a:r>
            <a:r>
              <a:rPr lang="en-US" dirty="0">
                <a:solidFill>
                  <a:srgbClr val="00B0F0"/>
                </a:solidFill>
              </a:rPr>
              <a:t> from start </a:t>
            </a:r>
          </a:p>
          <a:p>
            <a:r>
              <a:rPr lang="en-US" dirty="0">
                <a:solidFill>
                  <a:srgbClr val="00B0F0"/>
                </a:solidFill>
              </a:rPr>
              <a:t>4- any secondary cause (even if </a:t>
            </a:r>
            <a:r>
              <a:rPr lang="en-US" dirty="0" err="1">
                <a:solidFill>
                  <a:srgbClr val="00B0F0"/>
                </a:solidFill>
              </a:rPr>
              <a:t>preHTN</a:t>
            </a:r>
            <a:r>
              <a:rPr lang="en-US" dirty="0">
                <a:solidFill>
                  <a:srgbClr val="00B0F0"/>
                </a:solidFill>
              </a:rPr>
              <a:t> or stage 1 )</a:t>
            </a:r>
          </a:p>
        </p:txBody>
      </p:sp>
    </p:spTree>
    <p:extLst>
      <p:ext uri="{BB962C8B-B14F-4D97-AF65-F5344CB8AC3E}">
        <p14:creationId xmlns:p14="http://schemas.microsoft.com/office/powerpoint/2010/main" val="5468042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845387" y="345057"/>
            <a:ext cx="10852032" cy="5909310"/>
          </a:xfrm>
          <a:prstGeom prst="rect">
            <a:avLst/>
          </a:prstGeom>
          <a:noFill/>
        </p:spPr>
        <p:txBody>
          <a:bodyPr wrap="square" rtlCol="0">
            <a:spAutoFit/>
          </a:bodyPr>
          <a:lstStyle/>
          <a:p>
            <a:r>
              <a:rPr lang="en-US" dirty="0">
                <a:solidFill>
                  <a:srgbClr val="00B0F0"/>
                </a:solidFill>
              </a:rPr>
              <a:t>Case2 : 10y\o boy HTN(140\90) , with hematuria \ the </a:t>
            </a:r>
            <a:r>
              <a:rPr lang="en-US" dirty="0" err="1">
                <a:solidFill>
                  <a:srgbClr val="00B0F0"/>
                </a:solidFill>
              </a:rPr>
              <a:t>hx</a:t>
            </a:r>
            <a:r>
              <a:rPr lang="en-US" dirty="0">
                <a:solidFill>
                  <a:srgbClr val="00B0F0"/>
                </a:solidFill>
              </a:rPr>
              <a:t> goes with post strep.GN?</a:t>
            </a:r>
          </a:p>
          <a:p>
            <a:endParaRPr lang="en-US" dirty="0">
              <a:solidFill>
                <a:srgbClr val="00B0F0"/>
              </a:solidFill>
            </a:endParaRPr>
          </a:p>
          <a:p>
            <a:r>
              <a:rPr lang="en-US" dirty="0" err="1">
                <a:solidFill>
                  <a:srgbClr val="00B0F0"/>
                </a:solidFill>
              </a:rPr>
              <a:t>Tx</a:t>
            </a:r>
            <a:r>
              <a:rPr lang="en-US" dirty="0">
                <a:solidFill>
                  <a:srgbClr val="00B0F0"/>
                </a:solidFill>
              </a:rPr>
              <a:t> : diuretics \  give CCB in needed ……. If failed ; give ACEI \ but </a:t>
            </a:r>
            <a:r>
              <a:rPr lang="en-US" dirty="0" err="1">
                <a:solidFill>
                  <a:srgbClr val="00B0F0"/>
                </a:solidFill>
              </a:rPr>
              <a:t>remmeber</a:t>
            </a:r>
            <a:r>
              <a:rPr lang="en-US" dirty="0">
                <a:solidFill>
                  <a:srgbClr val="00B0F0"/>
                </a:solidFill>
              </a:rPr>
              <a:t> not to start with ACEI in AKI </a:t>
            </a:r>
          </a:p>
          <a:p>
            <a:endParaRPr lang="en-US" dirty="0">
              <a:solidFill>
                <a:srgbClr val="00B0F0"/>
              </a:solidFill>
            </a:endParaRPr>
          </a:p>
          <a:p>
            <a:r>
              <a:rPr lang="en-US" dirty="0">
                <a:solidFill>
                  <a:srgbClr val="00B0F0"/>
                </a:solidFill>
              </a:rPr>
              <a:t>……………………………………………………………………………………………………………………………………….</a:t>
            </a:r>
          </a:p>
          <a:p>
            <a:r>
              <a:rPr lang="en-US" dirty="0">
                <a:solidFill>
                  <a:srgbClr val="00B0F0"/>
                </a:solidFill>
              </a:rPr>
              <a:t>Case 3: 10y\o  HTN ,  chronic </a:t>
            </a:r>
            <a:r>
              <a:rPr lang="en-US" dirty="0" err="1">
                <a:solidFill>
                  <a:srgbClr val="00B0F0"/>
                </a:solidFill>
              </a:rPr>
              <a:t>hx</a:t>
            </a:r>
            <a:r>
              <a:rPr lang="en-US" dirty="0">
                <a:solidFill>
                  <a:srgbClr val="00B0F0"/>
                </a:solidFill>
              </a:rPr>
              <a:t> of recurrent gross hematuria (this the third </a:t>
            </a:r>
            <a:r>
              <a:rPr lang="en-US" dirty="0" err="1">
                <a:solidFill>
                  <a:srgbClr val="00B0F0"/>
                </a:solidFill>
              </a:rPr>
              <a:t>episod</a:t>
            </a:r>
            <a:r>
              <a:rPr lang="en-US" dirty="0">
                <a:solidFill>
                  <a:srgbClr val="00B0F0"/>
                </a:solidFill>
              </a:rPr>
              <a:t>) , +1 proteinuria </a:t>
            </a:r>
          </a:p>
          <a:p>
            <a:endParaRPr lang="en-US" dirty="0">
              <a:solidFill>
                <a:srgbClr val="00B0F0"/>
              </a:solidFill>
            </a:endParaRPr>
          </a:p>
          <a:p>
            <a:r>
              <a:rPr lang="en-US" dirty="0" err="1">
                <a:solidFill>
                  <a:srgbClr val="00B0F0"/>
                </a:solidFill>
              </a:rPr>
              <a:t>Dx</a:t>
            </a:r>
            <a:r>
              <a:rPr lang="en-US" dirty="0">
                <a:solidFill>
                  <a:srgbClr val="00B0F0"/>
                </a:solidFill>
              </a:rPr>
              <a:t> : IgA  GN</a:t>
            </a:r>
          </a:p>
          <a:p>
            <a:endParaRPr lang="en-US" dirty="0">
              <a:solidFill>
                <a:srgbClr val="00B0F0"/>
              </a:solidFill>
            </a:endParaRPr>
          </a:p>
          <a:p>
            <a:r>
              <a:rPr lang="en-US" dirty="0" err="1">
                <a:solidFill>
                  <a:srgbClr val="00B0F0"/>
                </a:solidFill>
              </a:rPr>
              <a:t>Ttx</a:t>
            </a:r>
            <a:r>
              <a:rPr lang="en-US" dirty="0">
                <a:solidFill>
                  <a:srgbClr val="00B0F0"/>
                </a:solidFill>
              </a:rPr>
              <a:t> of HTN  : ACEI or ARBS (even if high </a:t>
            </a:r>
            <a:r>
              <a:rPr lang="en-US" dirty="0" err="1">
                <a:solidFill>
                  <a:srgbClr val="00B0F0"/>
                </a:solidFill>
              </a:rPr>
              <a:t>creatinine</a:t>
            </a:r>
            <a:r>
              <a:rPr lang="en-US" dirty="0">
                <a:solidFill>
                  <a:srgbClr val="00B0F0"/>
                </a:solidFill>
              </a:rPr>
              <a:t> ; we have chronic , GN, proteinuria)</a:t>
            </a:r>
          </a:p>
          <a:p>
            <a:endParaRPr lang="en-US" dirty="0">
              <a:solidFill>
                <a:srgbClr val="00B0F0"/>
              </a:solidFill>
            </a:endParaRPr>
          </a:p>
          <a:p>
            <a:r>
              <a:rPr lang="en-US" dirty="0">
                <a:solidFill>
                  <a:srgbClr val="00B0F0"/>
                </a:solidFill>
              </a:rPr>
              <a:t>………………………………………………………………………………………………………………………………………</a:t>
            </a:r>
          </a:p>
          <a:p>
            <a:r>
              <a:rPr lang="en-US" dirty="0">
                <a:solidFill>
                  <a:srgbClr val="00B0F0"/>
                </a:solidFill>
              </a:rPr>
              <a:t>Case 4 : 10y\o , HTN  known case of DM since he 3 y\o , proteinuria </a:t>
            </a:r>
          </a:p>
          <a:p>
            <a:endParaRPr lang="en-US" dirty="0">
              <a:solidFill>
                <a:srgbClr val="00B0F0"/>
              </a:solidFill>
            </a:endParaRPr>
          </a:p>
          <a:p>
            <a:r>
              <a:rPr lang="en-US" dirty="0" err="1">
                <a:solidFill>
                  <a:srgbClr val="00B0F0"/>
                </a:solidFill>
              </a:rPr>
              <a:t>Dx</a:t>
            </a:r>
            <a:r>
              <a:rPr lang="en-US" dirty="0">
                <a:solidFill>
                  <a:srgbClr val="00B0F0"/>
                </a:solidFill>
              </a:rPr>
              <a:t> : </a:t>
            </a:r>
            <a:r>
              <a:rPr lang="en-US" dirty="0" err="1">
                <a:solidFill>
                  <a:srgbClr val="00B0F0"/>
                </a:solidFill>
              </a:rPr>
              <a:t>nephrotic</a:t>
            </a:r>
            <a:r>
              <a:rPr lang="en-US" dirty="0">
                <a:solidFill>
                  <a:srgbClr val="00B0F0"/>
                </a:solidFill>
              </a:rPr>
              <a:t> s </a:t>
            </a:r>
          </a:p>
          <a:p>
            <a:endParaRPr lang="en-US" dirty="0">
              <a:solidFill>
                <a:srgbClr val="00B0F0"/>
              </a:solidFill>
            </a:endParaRPr>
          </a:p>
          <a:p>
            <a:r>
              <a:rPr lang="en-US" dirty="0" err="1">
                <a:solidFill>
                  <a:srgbClr val="00B0F0"/>
                </a:solidFill>
              </a:rPr>
              <a:t>Tx</a:t>
            </a:r>
            <a:r>
              <a:rPr lang="en-US" dirty="0">
                <a:solidFill>
                  <a:srgbClr val="00B0F0"/>
                </a:solidFill>
              </a:rPr>
              <a:t> : ACEI or ARBS</a:t>
            </a:r>
          </a:p>
          <a:p>
            <a:r>
              <a:rPr lang="en-US" dirty="0">
                <a:solidFill>
                  <a:srgbClr val="00B0F0"/>
                </a:solidFill>
              </a:rPr>
              <a:t> </a:t>
            </a:r>
          </a:p>
          <a:p>
            <a:endParaRPr lang="en-US" dirty="0">
              <a:solidFill>
                <a:srgbClr val="00B0F0"/>
              </a:solidFill>
            </a:endParaRPr>
          </a:p>
          <a:p>
            <a:endParaRPr lang="en-US" dirty="0">
              <a:solidFill>
                <a:srgbClr val="00B0F0"/>
              </a:solidFill>
            </a:endParaRPr>
          </a:p>
          <a:p>
            <a:endParaRPr lang="en-US" dirty="0">
              <a:solidFill>
                <a:srgbClr val="00B0F0"/>
              </a:solidFill>
            </a:endParaRPr>
          </a:p>
        </p:txBody>
      </p:sp>
    </p:spTree>
    <p:extLst>
      <p:ext uri="{BB962C8B-B14F-4D97-AF65-F5344CB8AC3E}">
        <p14:creationId xmlns:p14="http://schemas.microsoft.com/office/powerpoint/2010/main" val="183349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766" b="79293"/>
          <a:stretch/>
        </p:blipFill>
        <p:spPr>
          <a:xfrm>
            <a:off x="0" y="136478"/>
            <a:ext cx="12192000" cy="6721521"/>
          </a:xfrm>
          <a:prstGeom prst="rect">
            <a:avLst/>
          </a:prstGeom>
        </p:spPr>
      </p:pic>
    </p:spTree>
    <p:extLst>
      <p:ext uri="{BB962C8B-B14F-4D97-AF65-F5344CB8AC3E}">
        <p14:creationId xmlns:p14="http://schemas.microsoft.com/office/powerpoint/2010/main" val="9252383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828136" y="706196"/>
            <a:ext cx="10990052" cy="6463308"/>
          </a:xfrm>
          <a:prstGeom prst="rect">
            <a:avLst/>
          </a:prstGeom>
          <a:noFill/>
        </p:spPr>
        <p:txBody>
          <a:bodyPr wrap="square" rtlCol="0">
            <a:spAutoFit/>
          </a:bodyPr>
          <a:lstStyle/>
          <a:p>
            <a:r>
              <a:rPr lang="en-US" dirty="0">
                <a:solidFill>
                  <a:srgbClr val="00B0F0"/>
                </a:solidFill>
              </a:rPr>
              <a:t>Case 5 : 3.5 y\o boy , HTN , </a:t>
            </a:r>
            <a:r>
              <a:rPr lang="en-US" dirty="0" err="1">
                <a:solidFill>
                  <a:srgbClr val="00B0F0"/>
                </a:solidFill>
              </a:rPr>
              <a:t>prevuoisly</a:t>
            </a:r>
            <a:r>
              <a:rPr lang="en-US" dirty="0">
                <a:solidFill>
                  <a:srgbClr val="00B0F0"/>
                </a:solidFill>
              </a:rPr>
              <a:t> healthy , comes with abdominal pain , microscopic hematuria and abdominal mass  (kidney mass ) </a:t>
            </a:r>
          </a:p>
          <a:p>
            <a:endParaRPr lang="en-US" dirty="0">
              <a:solidFill>
                <a:srgbClr val="00B0F0"/>
              </a:solidFill>
            </a:endParaRPr>
          </a:p>
          <a:p>
            <a:r>
              <a:rPr lang="en-US" dirty="0">
                <a:solidFill>
                  <a:srgbClr val="00B0F0"/>
                </a:solidFill>
              </a:rPr>
              <a:t>dx : </a:t>
            </a:r>
            <a:r>
              <a:rPr lang="en-US" dirty="0" err="1">
                <a:solidFill>
                  <a:srgbClr val="00B0F0"/>
                </a:solidFill>
              </a:rPr>
              <a:t>wilms</a:t>
            </a:r>
            <a:r>
              <a:rPr lang="en-US" dirty="0">
                <a:solidFill>
                  <a:srgbClr val="00B0F0"/>
                </a:solidFill>
              </a:rPr>
              <a:t> </a:t>
            </a:r>
            <a:r>
              <a:rPr lang="en-US" dirty="0" err="1">
                <a:solidFill>
                  <a:srgbClr val="00B0F0"/>
                </a:solidFill>
              </a:rPr>
              <a:t>tumer</a:t>
            </a:r>
            <a:r>
              <a:rPr lang="en-US" dirty="0">
                <a:solidFill>
                  <a:srgbClr val="00B0F0"/>
                </a:solidFill>
              </a:rPr>
              <a:t> (</a:t>
            </a:r>
            <a:r>
              <a:rPr lang="en-US" dirty="0" err="1">
                <a:solidFill>
                  <a:srgbClr val="00B0F0"/>
                </a:solidFill>
              </a:rPr>
              <a:t>nephroblastoma</a:t>
            </a:r>
            <a:r>
              <a:rPr lang="en-US" dirty="0">
                <a:solidFill>
                  <a:srgbClr val="00B0F0"/>
                </a:solidFill>
              </a:rPr>
              <a:t>) \\ polycystic kidney is less likely in this age , </a:t>
            </a:r>
            <a:r>
              <a:rPr lang="en-US" dirty="0" err="1">
                <a:solidFill>
                  <a:srgbClr val="00B0F0"/>
                </a:solidFill>
              </a:rPr>
              <a:t>especialy</a:t>
            </a:r>
            <a:r>
              <a:rPr lang="en-US" dirty="0">
                <a:solidFill>
                  <a:srgbClr val="00B0F0"/>
                </a:solidFill>
              </a:rPr>
              <a:t> </a:t>
            </a:r>
            <a:r>
              <a:rPr lang="en-US" dirty="0" err="1">
                <a:solidFill>
                  <a:srgbClr val="00B0F0"/>
                </a:solidFill>
              </a:rPr>
              <a:t>prevuois</a:t>
            </a:r>
            <a:r>
              <a:rPr lang="en-US" dirty="0">
                <a:solidFill>
                  <a:srgbClr val="00B0F0"/>
                </a:solidFill>
              </a:rPr>
              <a:t> health status </a:t>
            </a:r>
          </a:p>
          <a:p>
            <a:endParaRPr lang="en-US" dirty="0">
              <a:solidFill>
                <a:srgbClr val="00B0F0"/>
              </a:solidFill>
            </a:endParaRPr>
          </a:p>
          <a:p>
            <a:r>
              <a:rPr lang="en-US" dirty="0" err="1">
                <a:solidFill>
                  <a:srgbClr val="00B0F0"/>
                </a:solidFill>
              </a:rPr>
              <a:t>Tx</a:t>
            </a:r>
            <a:r>
              <a:rPr lang="en-US" dirty="0">
                <a:solidFill>
                  <a:srgbClr val="00B0F0"/>
                </a:solidFill>
              </a:rPr>
              <a:t> : ACEI or ARBS for the HTN </a:t>
            </a:r>
          </a:p>
          <a:p>
            <a:endParaRPr lang="en-US" dirty="0">
              <a:solidFill>
                <a:srgbClr val="00B0F0"/>
              </a:solidFill>
            </a:endParaRPr>
          </a:p>
          <a:p>
            <a:r>
              <a:rPr lang="en-US" dirty="0">
                <a:solidFill>
                  <a:srgbClr val="00B0F0"/>
                </a:solidFill>
              </a:rPr>
              <a:t>……………………………………………………………………………………………………………………………………………………..</a:t>
            </a:r>
          </a:p>
          <a:p>
            <a:endParaRPr lang="en-US" dirty="0">
              <a:solidFill>
                <a:srgbClr val="00B0F0"/>
              </a:solidFill>
            </a:endParaRPr>
          </a:p>
          <a:p>
            <a:r>
              <a:rPr lang="en-US" dirty="0">
                <a:solidFill>
                  <a:srgbClr val="00B0F0"/>
                </a:solidFill>
              </a:rPr>
              <a:t>Case 6 : 3.5 y\o , HTN (spikes : 150\100 to 120\80 then rise )  HR : 200 </a:t>
            </a:r>
            <a:r>
              <a:rPr lang="en-US" dirty="0" err="1">
                <a:solidFill>
                  <a:srgbClr val="00B0F0"/>
                </a:solidFill>
              </a:rPr>
              <a:t>bm</a:t>
            </a:r>
            <a:r>
              <a:rPr lang="en-US" dirty="0">
                <a:solidFill>
                  <a:srgbClr val="00B0F0"/>
                </a:solidFill>
              </a:rPr>
              <a:t> , weight loss , febrile , lethargy , looks ill , abdominal mass  , </a:t>
            </a:r>
            <a:r>
              <a:rPr lang="en-US" dirty="0" err="1">
                <a:solidFill>
                  <a:srgbClr val="00B0F0"/>
                </a:solidFill>
              </a:rPr>
              <a:t>rakon</a:t>
            </a:r>
            <a:r>
              <a:rPr lang="en-US" dirty="0">
                <a:solidFill>
                  <a:srgbClr val="00B0F0"/>
                </a:solidFill>
              </a:rPr>
              <a:t>  eye </a:t>
            </a:r>
          </a:p>
          <a:p>
            <a:endParaRPr lang="en-US" dirty="0">
              <a:solidFill>
                <a:srgbClr val="00B0F0"/>
              </a:solidFill>
            </a:endParaRPr>
          </a:p>
          <a:p>
            <a:r>
              <a:rPr lang="en-US" dirty="0" err="1">
                <a:solidFill>
                  <a:srgbClr val="00B0F0"/>
                </a:solidFill>
              </a:rPr>
              <a:t>Dx</a:t>
            </a:r>
            <a:r>
              <a:rPr lang="en-US" dirty="0">
                <a:solidFill>
                  <a:srgbClr val="00B0F0"/>
                </a:solidFill>
              </a:rPr>
              <a:t> : </a:t>
            </a:r>
            <a:r>
              <a:rPr lang="en-US" dirty="0" err="1">
                <a:solidFill>
                  <a:srgbClr val="00B0F0"/>
                </a:solidFill>
              </a:rPr>
              <a:t>neuroblastoma</a:t>
            </a:r>
            <a:r>
              <a:rPr lang="en-US" dirty="0">
                <a:solidFill>
                  <a:srgbClr val="00B0F0"/>
                </a:solidFill>
              </a:rPr>
              <a:t> </a:t>
            </a:r>
          </a:p>
          <a:p>
            <a:endParaRPr lang="en-US" dirty="0">
              <a:solidFill>
                <a:srgbClr val="00B0F0"/>
              </a:solidFill>
            </a:endParaRPr>
          </a:p>
          <a:p>
            <a:r>
              <a:rPr lang="en-US" dirty="0" err="1">
                <a:solidFill>
                  <a:srgbClr val="00B0F0"/>
                </a:solidFill>
              </a:rPr>
              <a:t>Tx</a:t>
            </a:r>
            <a:r>
              <a:rPr lang="en-US" dirty="0">
                <a:solidFill>
                  <a:srgbClr val="00B0F0"/>
                </a:solidFill>
              </a:rPr>
              <a:t> : combined a and b blocker  : </a:t>
            </a:r>
            <a:r>
              <a:rPr lang="en-US" dirty="0" err="1">
                <a:solidFill>
                  <a:srgbClr val="00B0F0"/>
                </a:solidFill>
              </a:rPr>
              <a:t>alfa</a:t>
            </a:r>
            <a:r>
              <a:rPr lang="en-US" dirty="0">
                <a:solidFill>
                  <a:srgbClr val="00B0F0"/>
                </a:solidFill>
              </a:rPr>
              <a:t> blocker targeting the HTN , beta  blocker targeting the HR , but you should control the HTN before HR </a:t>
            </a:r>
            <a:r>
              <a:rPr lang="en-US" dirty="0" err="1">
                <a:solidFill>
                  <a:srgbClr val="00B0F0"/>
                </a:solidFill>
              </a:rPr>
              <a:t>bcz</a:t>
            </a:r>
            <a:r>
              <a:rPr lang="en-US" dirty="0">
                <a:solidFill>
                  <a:srgbClr val="00B0F0"/>
                </a:solidFill>
              </a:rPr>
              <a:t> </a:t>
            </a:r>
            <a:r>
              <a:rPr lang="en-US" dirty="0" err="1">
                <a:solidFill>
                  <a:srgbClr val="00B0F0"/>
                </a:solidFill>
              </a:rPr>
              <a:t>bradycardia</a:t>
            </a:r>
            <a:r>
              <a:rPr lang="en-US" dirty="0">
                <a:solidFill>
                  <a:srgbClr val="00B0F0"/>
                </a:solidFill>
              </a:rPr>
              <a:t> in the presence of high </a:t>
            </a:r>
            <a:r>
              <a:rPr lang="en-US" dirty="0" err="1">
                <a:solidFill>
                  <a:srgbClr val="00B0F0"/>
                </a:solidFill>
              </a:rPr>
              <a:t>prephral</a:t>
            </a:r>
            <a:r>
              <a:rPr lang="en-US" dirty="0">
                <a:solidFill>
                  <a:srgbClr val="00B0F0"/>
                </a:solidFill>
              </a:rPr>
              <a:t> resistance will cause heart failure , so give them </a:t>
            </a:r>
            <a:r>
              <a:rPr lang="en-US" dirty="0" err="1">
                <a:solidFill>
                  <a:srgbClr val="00B0F0"/>
                </a:solidFill>
              </a:rPr>
              <a:t>togather</a:t>
            </a:r>
            <a:r>
              <a:rPr lang="en-US" dirty="0">
                <a:solidFill>
                  <a:srgbClr val="00B0F0"/>
                </a:solidFill>
              </a:rPr>
              <a:t> </a:t>
            </a:r>
          </a:p>
          <a:p>
            <a:endParaRPr lang="en-US" dirty="0">
              <a:solidFill>
                <a:srgbClr val="00B0F0"/>
              </a:solidFill>
            </a:endParaRPr>
          </a:p>
          <a:p>
            <a:r>
              <a:rPr lang="en-US" dirty="0">
                <a:solidFill>
                  <a:srgbClr val="00B0F0"/>
                </a:solidFill>
              </a:rPr>
              <a:t>…………………………….</a:t>
            </a:r>
          </a:p>
          <a:p>
            <a:r>
              <a:rPr lang="en-US" dirty="0">
                <a:solidFill>
                  <a:srgbClr val="00B0F0"/>
                </a:solidFill>
              </a:rPr>
              <a:t>…………………………….</a:t>
            </a:r>
          </a:p>
          <a:p>
            <a:r>
              <a:rPr lang="en-US" dirty="0">
                <a:solidFill>
                  <a:srgbClr val="00B0F0"/>
                </a:solidFill>
              </a:rPr>
              <a:t>For cases 5 ,6 : after controlling the blood pr. , then the treatment is surgery </a:t>
            </a:r>
          </a:p>
          <a:p>
            <a:endParaRPr lang="en-US" dirty="0">
              <a:solidFill>
                <a:srgbClr val="00B0F0"/>
              </a:solidFill>
            </a:endParaRPr>
          </a:p>
          <a:p>
            <a:endParaRPr lang="en-US" dirty="0">
              <a:solidFill>
                <a:srgbClr val="00B0F0"/>
              </a:solidFill>
            </a:endParaRPr>
          </a:p>
        </p:txBody>
      </p:sp>
    </p:spTree>
    <p:extLst>
      <p:ext uri="{BB962C8B-B14F-4D97-AF65-F5344CB8AC3E}">
        <p14:creationId xmlns:p14="http://schemas.microsoft.com/office/powerpoint/2010/main" val="11926836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1155939" y="862642"/>
            <a:ext cx="9471803" cy="3693319"/>
          </a:xfrm>
          <a:prstGeom prst="rect">
            <a:avLst/>
          </a:prstGeom>
          <a:noFill/>
        </p:spPr>
        <p:txBody>
          <a:bodyPr wrap="square" rtlCol="0">
            <a:spAutoFit/>
          </a:bodyPr>
          <a:lstStyle/>
          <a:p>
            <a:r>
              <a:rPr lang="en-US" dirty="0"/>
              <a:t>Case 7 : 1.5 y\o HTN + hypokalemia  with </a:t>
            </a:r>
            <a:r>
              <a:rPr lang="en-US" dirty="0" err="1"/>
              <a:t>signeficant</a:t>
            </a:r>
            <a:r>
              <a:rPr lang="en-US" dirty="0"/>
              <a:t> </a:t>
            </a:r>
            <a:r>
              <a:rPr lang="en-US" dirty="0" err="1"/>
              <a:t>fx</a:t>
            </a:r>
            <a:r>
              <a:rPr lang="en-US" dirty="0"/>
              <a:t> </a:t>
            </a:r>
          </a:p>
          <a:p>
            <a:endParaRPr lang="en-US" dirty="0"/>
          </a:p>
          <a:p>
            <a:r>
              <a:rPr lang="en-US" dirty="0" err="1"/>
              <a:t>Ddx</a:t>
            </a:r>
            <a:r>
              <a:rPr lang="en-US" dirty="0"/>
              <a:t> : CAH , </a:t>
            </a:r>
            <a:r>
              <a:rPr lang="en-US" dirty="0" err="1"/>
              <a:t>liddle</a:t>
            </a:r>
            <a:r>
              <a:rPr lang="en-US" dirty="0"/>
              <a:t> syndrome , primary </a:t>
            </a:r>
            <a:r>
              <a:rPr lang="en-US" dirty="0" err="1"/>
              <a:t>hyperaldosteronism</a:t>
            </a:r>
            <a:r>
              <a:rPr lang="en-US" dirty="0"/>
              <a:t> (conn disease) </a:t>
            </a:r>
          </a:p>
          <a:p>
            <a:endParaRPr lang="en-US" dirty="0"/>
          </a:p>
          <a:p>
            <a:r>
              <a:rPr lang="en-US" dirty="0" err="1"/>
              <a:t>Tx</a:t>
            </a:r>
            <a:r>
              <a:rPr lang="en-US" dirty="0"/>
              <a:t>  of HTN : mineralocorticoid blockage : </a:t>
            </a:r>
            <a:r>
              <a:rPr lang="en-US" dirty="0" err="1"/>
              <a:t>spironolacton</a:t>
            </a:r>
            <a:r>
              <a:rPr lang="en-US" dirty="0"/>
              <a:t> (it treat the HTN and fix the hypokalemia )</a:t>
            </a:r>
          </a:p>
          <a:p>
            <a:endParaRPr lang="en-US" dirty="0"/>
          </a:p>
          <a:p>
            <a:r>
              <a:rPr lang="en-US" dirty="0"/>
              <a:t>…………………………………………………………………………………………………………………………………………………………</a:t>
            </a:r>
          </a:p>
          <a:p>
            <a:endParaRPr lang="en-US" dirty="0"/>
          </a:p>
          <a:p>
            <a:r>
              <a:rPr lang="en-US" dirty="0"/>
              <a:t>Case 8 : HTN urgency (160\100 ) , but he is fine(  no end organ damage ) </a:t>
            </a:r>
          </a:p>
          <a:p>
            <a:endParaRPr lang="en-US" dirty="0"/>
          </a:p>
          <a:p>
            <a:r>
              <a:rPr lang="en-US" dirty="0" err="1"/>
              <a:t>Tx</a:t>
            </a:r>
            <a:r>
              <a:rPr lang="en-US" dirty="0"/>
              <a:t> : monitoring for 24 h ( no need for ICU </a:t>
            </a:r>
            <a:r>
              <a:rPr lang="en-US" dirty="0" err="1"/>
              <a:t>admition</a:t>
            </a:r>
            <a:r>
              <a:rPr lang="en-US" dirty="0"/>
              <a:t>), oral antihypertensive medications \ you can use iv (here its bolus iv , while in HTN emergency is </a:t>
            </a:r>
            <a:r>
              <a:rPr lang="en-US" dirty="0" err="1"/>
              <a:t>contiuous</a:t>
            </a:r>
            <a:r>
              <a:rPr lang="en-US" dirty="0"/>
              <a:t> drip iv in the ICU )</a:t>
            </a:r>
          </a:p>
          <a:p>
            <a:r>
              <a:rPr lang="en-US" dirty="0"/>
              <a:t> </a:t>
            </a:r>
          </a:p>
        </p:txBody>
      </p:sp>
    </p:spTree>
    <p:extLst>
      <p:ext uri="{BB962C8B-B14F-4D97-AF65-F5344CB8AC3E}">
        <p14:creationId xmlns:p14="http://schemas.microsoft.com/office/powerpoint/2010/main" val="171444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296" b="68233"/>
          <a:stretch/>
        </p:blipFill>
        <p:spPr>
          <a:xfrm>
            <a:off x="0" y="232011"/>
            <a:ext cx="12192000" cy="6625989"/>
          </a:xfrm>
          <a:prstGeom prst="rect">
            <a:avLst/>
          </a:prstGeom>
        </p:spPr>
      </p:pic>
    </p:spTree>
    <p:extLst>
      <p:ext uri="{BB962C8B-B14F-4D97-AF65-F5344CB8AC3E}">
        <p14:creationId xmlns:p14="http://schemas.microsoft.com/office/powerpoint/2010/main" val="199622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428" b="52236"/>
          <a:stretch/>
        </p:blipFill>
        <p:spPr>
          <a:xfrm>
            <a:off x="0" y="152400"/>
            <a:ext cx="12192000" cy="6705600"/>
          </a:xfrm>
          <a:prstGeom prst="rect">
            <a:avLst/>
          </a:prstGeom>
        </p:spPr>
      </p:pic>
    </p:spTree>
    <p:extLst>
      <p:ext uri="{BB962C8B-B14F-4D97-AF65-F5344CB8AC3E}">
        <p14:creationId xmlns:p14="http://schemas.microsoft.com/office/powerpoint/2010/main" val="372295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7795" b="35581"/>
          <a:stretch/>
        </p:blipFill>
        <p:spPr>
          <a:xfrm>
            <a:off x="113730" y="103236"/>
            <a:ext cx="12078269" cy="6754761"/>
          </a:xfrm>
          <a:prstGeom prst="rect">
            <a:avLst/>
          </a:prstGeom>
        </p:spPr>
      </p:pic>
    </p:spTree>
    <p:extLst>
      <p:ext uri="{BB962C8B-B14F-4D97-AF65-F5344CB8AC3E}">
        <p14:creationId xmlns:p14="http://schemas.microsoft.com/office/powerpoint/2010/main" val="299732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714" y="2017486"/>
            <a:ext cx="9216572" cy="1384995"/>
          </a:xfrm>
          <a:prstGeom prst="rect">
            <a:avLst/>
          </a:prstGeom>
          <a:noFill/>
        </p:spPr>
        <p:txBody>
          <a:bodyPr wrap="square" rtlCol="0">
            <a:spAutoFit/>
          </a:bodyPr>
          <a:lstStyle/>
          <a:p>
            <a:r>
              <a:rPr lang="en-US" sz="2800" b="1" dirty="0"/>
              <a:t>A 9 years old female patient comes with a blood pressure of 121/70 mmHg. Her height is 140 cm. Is this considered a normal blood pressure?</a:t>
            </a:r>
          </a:p>
        </p:txBody>
      </p:sp>
    </p:spTree>
    <p:extLst>
      <p:ext uri="{BB962C8B-B14F-4D97-AF65-F5344CB8AC3E}">
        <p14:creationId xmlns:p14="http://schemas.microsoft.com/office/powerpoint/2010/main" val="1927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4419" b="19477"/>
          <a:stretch/>
        </p:blipFill>
        <p:spPr>
          <a:xfrm>
            <a:off x="1" y="150124"/>
            <a:ext cx="12091916" cy="6631675"/>
          </a:xfrm>
          <a:prstGeom prst="rect">
            <a:avLst/>
          </a:prstGeom>
        </p:spPr>
      </p:pic>
    </p:spTree>
    <p:extLst>
      <p:ext uri="{BB962C8B-B14F-4D97-AF65-F5344CB8AC3E}">
        <p14:creationId xmlns:p14="http://schemas.microsoft.com/office/powerpoint/2010/main" val="200506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0514" b="-1219"/>
          <a:stretch/>
        </p:blipFill>
        <p:spPr>
          <a:xfrm>
            <a:off x="0" y="150124"/>
            <a:ext cx="12192000" cy="6707875"/>
          </a:xfrm>
          <a:prstGeom prst="rect">
            <a:avLst/>
          </a:prstGeom>
        </p:spPr>
      </p:pic>
    </p:spTree>
    <p:extLst>
      <p:ext uri="{BB962C8B-B14F-4D97-AF65-F5344CB8AC3E}">
        <p14:creationId xmlns:p14="http://schemas.microsoft.com/office/powerpoint/2010/main" val="398328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9558" y="532264"/>
            <a:ext cx="11259403" cy="5568286"/>
          </a:xfrm>
        </p:spPr>
        <p:txBody>
          <a:bodyPr>
            <a:normAutofit/>
          </a:bodyPr>
          <a:lstStyle/>
          <a:p>
            <a:pPr algn="l"/>
            <a:r>
              <a:rPr lang="en-US" sz="2800" dirty="0"/>
              <a:t>SCREENING OF BP    </a:t>
            </a:r>
            <a:r>
              <a:rPr lang="en-US" sz="2800" u="sng" dirty="0"/>
              <a:t>recommendations</a:t>
            </a:r>
            <a:r>
              <a:rPr lang="en-US" sz="2800" dirty="0"/>
              <a:t>:</a:t>
            </a:r>
          </a:p>
          <a:p>
            <a:pPr algn="l"/>
            <a:r>
              <a:rPr lang="en-US" sz="2800" dirty="0"/>
              <a:t>●For children without risk factors or conditions associated with HTN, BP is measured beginning at three years of age during annual health supervision visits.</a:t>
            </a:r>
          </a:p>
          <a:p>
            <a:pPr algn="l"/>
            <a:r>
              <a:rPr lang="en-US" sz="2800" dirty="0"/>
              <a:t>●For children ≥3 years of age with risk factors for HTN, BP measurement is recommended at every health care encounter .</a:t>
            </a:r>
          </a:p>
          <a:p>
            <a:pPr algn="l"/>
            <a:r>
              <a:rPr lang="en-US" sz="2800" dirty="0"/>
              <a:t>●Children &lt;3 years of age with risk factors for HTN should have BP measurements taken at each health supervision .</a:t>
            </a:r>
          </a:p>
          <a:p>
            <a:pPr algn="l"/>
            <a:r>
              <a:rPr lang="en-US" sz="2800" b="1" dirty="0"/>
              <a:t>&gt;&gt;</a:t>
            </a:r>
            <a:r>
              <a:rPr lang="en-US" sz="2800" dirty="0"/>
              <a:t>Children with systolic BP (SBP) or diastolic BP (DBP) that exceeds screening thresholds for age and sex  require further evaluation, starting with repeat BP measurement.</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62259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pic>
        <p:nvPicPr>
          <p:cNvPr id="7" name="Picture 6"/>
          <p:cNvPicPr>
            <a:picLocks noChangeAspect="1"/>
          </p:cNvPicPr>
          <p:nvPr/>
        </p:nvPicPr>
        <p:blipFill>
          <a:blip r:embed="rId2"/>
          <a:stretch>
            <a:fillRect/>
          </a:stretch>
        </p:blipFill>
        <p:spPr>
          <a:xfrm>
            <a:off x="182398" y="191069"/>
            <a:ext cx="11700039" cy="6530405"/>
          </a:xfrm>
          <a:prstGeom prst="rect">
            <a:avLst/>
          </a:prstGeom>
        </p:spPr>
      </p:pic>
    </p:spTree>
    <p:extLst>
      <p:ext uri="{BB962C8B-B14F-4D97-AF65-F5344CB8AC3E}">
        <p14:creationId xmlns:p14="http://schemas.microsoft.com/office/powerpoint/2010/main" val="370618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955" y="3872753"/>
            <a:ext cx="11491415" cy="2227729"/>
          </a:xfrm>
        </p:spPr>
        <p:txBody>
          <a:bodyPr/>
          <a:lstStyle/>
          <a:p>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a:t>
            </a:r>
          </a:p>
          <a:p>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Hypertension</a:t>
            </a:r>
            <a:r>
              <a:rPr lang="en-US" alt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defined as average SBP and/or diastolic BP (DBP) that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 95</a:t>
            </a:r>
            <a:r>
              <a:rPr lang="en-US" alt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percentile for </a:t>
            </a:r>
            <a:r>
              <a:rPr lang="en-US" altLang="en-US" b="1" dirty="0">
                <a:latin typeface="Arial" panose="020B0604020202020204" pitchFamily="34" charset="0"/>
                <a:cs typeface="Arial" panose="020B0604020202020204" pitchFamily="34" charset="0"/>
              </a:rPr>
              <a:t>gender, age, and height</a:t>
            </a:r>
            <a:r>
              <a:rPr lang="en-US" altLang="en-US" dirty="0">
                <a:latin typeface="Arial" panose="020B0604020202020204" pitchFamily="34" charset="0"/>
                <a:cs typeface="Arial" panose="020B0604020202020204" pitchFamily="34" charset="0"/>
              </a:rPr>
              <a:t> on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least 3 occasions.</a:t>
            </a:r>
          </a:p>
          <a:p>
            <a:endParaRPr lang="en-US" dirty="0"/>
          </a:p>
        </p:txBody>
      </p:sp>
      <p:sp>
        <p:nvSpPr>
          <p:cNvPr id="4" name="Rectangle 3"/>
          <p:cNvSpPr/>
          <p:nvPr/>
        </p:nvSpPr>
        <p:spPr>
          <a:xfrm>
            <a:off x="272955" y="448235"/>
            <a:ext cx="11491416" cy="3231654"/>
          </a:xfrm>
          <a:prstGeom prst="rect">
            <a:avLst/>
          </a:prstGeom>
        </p:spPr>
        <p:txBody>
          <a:bodyPr wrap="square">
            <a:spAutoFit/>
          </a:bodyPr>
          <a:lstStyle/>
          <a:p>
            <a:r>
              <a:rPr lang="en-US" sz="3600" dirty="0"/>
              <a:t>Introduction : </a:t>
            </a:r>
          </a:p>
          <a:p>
            <a:r>
              <a:rPr lang="en-US" sz="2800" dirty="0"/>
              <a:t>high BP, including HTN, is defined from normative distribution of BP data in healthy children. This is in contrast to adult HTN, which is primarily defined by clinical outcome data (</a:t>
            </a:r>
            <a:r>
              <a:rPr lang="en-US" sz="2800" dirty="0" err="1"/>
              <a:t>ie</a:t>
            </a:r>
            <a:r>
              <a:rPr lang="en-US" sz="2800"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Tree>
    <p:extLst>
      <p:ext uri="{BB962C8B-B14F-4D97-AF65-F5344CB8AC3E}">
        <p14:creationId xmlns:p14="http://schemas.microsoft.com/office/powerpoint/2010/main" val="6764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0914" y="0"/>
            <a:ext cx="11101588" cy="635635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47490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6" y="109182"/>
            <a:ext cx="11423561" cy="6646460"/>
          </a:xfrm>
          <a:prstGeom prst="rect">
            <a:avLst/>
          </a:prstGeom>
        </p:spPr>
      </p:pic>
    </p:spTree>
    <p:extLst>
      <p:ext uri="{BB962C8B-B14F-4D97-AF65-F5344CB8AC3E}">
        <p14:creationId xmlns:p14="http://schemas.microsoft.com/office/powerpoint/2010/main" val="10702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BLOOD PRESSURE </a:t>
            </a:r>
          </a:p>
        </p:txBody>
      </p:sp>
      <p:sp>
        <p:nvSpPr>
          <p:cNvPr id="3" name="Content Placeholder 2"/>
          <p:cNvSpPr>
            <a:spLocks noGrp="1"/>
          </p:cNvSpPr>
          <p:nvPr>
            <p:ph idx="1"/>
          </p:nvPr>
        </p:nvSpPr>
        <p:spPr/>
        <p:txBody>
          <a:bodyPr>
            <a:normAutofit lnSpcReduction="10000"/>
          </a:bodyPr>
          <a:lstStyle/>
          <a:p>
            <a:r>
              <a:rPr lang="en-US" dirty="0"/>
              <a:t>The diagnosis of HTN is dependent on accurate blood pressure (BP) measurement. If a high BP measurement is obtained by an oscillometric device, confirmation by </a:t>
            </a:r>
            <a:r>
              <a:rPr lang="en-US" dirty="0" err="1"/>
              <a:t>ausculatory</a:t>
            </a:r>
            <a:r>
              <a:rPr lang="en-US" dirty="0"/>
              <a:t> measurement is required for accuracy.</a:t>
            </a:r>
          </a:p>
          <a:p>
            <a:r>
              <a:rPr lang="en-US" dirty="0"/>
              <a:t>The variability of BP values due to procedural differences in the BP measurement was illustrated in a comparison of normal BP readings reported by 10 different investigators in which the BP values differed by as much as 20 mmHg . Confounding factors included </a:t>
            </a:r>
            <a:r>
              <a:rPr lang="en-US" b="1" dirty="0"/>
              <a:t>cuff size</a:t>
            </a:r>
            <a:r>
              <a:rPr lang="en-US" dirty="0"/>
              <a:t>, </a:t>
            </a:r>
            <a:r>
              <a:rPr lang="en-US" b="1" dirty="0"/>
              <a:t>technique used </a:t>
            </a:r>
            <a:r>
              <a:rPr lang="en-US" dirty="0"/>
              <a:t>(</a:t>
            </a:r>
            <a:r>
              <a:rPr lang="en-US" dirty="0" err="1"/>
              <a:t>ie</a:t>
            </a:r>
            <a:r>
              <a:rPr lang="en-US" dirty="0"/>
              <a:t>, patient position and the choice of fourth or fifth </a:t>
            </a:r>
            <a:r>
              <a:rPr lang="en-US" dirty="0" err="1"/>
              <a:t>Korotkoff</a:t>
            </a:r>
            <a:r>
              <a:rPr lang="en-US" dirty="0"/>
              <a:t> sound to determine diastolic BP [DBP]), </a:t>
            </a:r>
            <a:r>
              <a:rPr lang="en-US" b="1" dirty="0"/>
              <a:t>the number of measurements made</a:t>
            </a:r>
            <a:r>
              <a:rPr lang="en-US" dirty="0"/>
              <a:t>, and/or </a:t>
            </a:r>
            <a:r>
              <a:rPr lang="en-US" b="1" dirty="0"/>
              <a:t>type of instruments used</a:t>
            </a:r>
            <a:r>
              <a:rPr lang="en-US" dirty="0"/>
              <a:t>.</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52708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2732"/>
            <a:ext cx="10515600" cy="5404231"/>
          </a:xfrm>
        </p:spPr>
        <p:txBody>
          <a:bodyPr>
            <a:normAutofit lnSpcReduction="10000"/>
          </a:bodyPr>
          <a:lstStyle/>
          <a:p>
            <a:r>
              <a:rPr lang="en-US" dirty="0"/>
              <a:t>Cuff size and placement — A variety of different cuff sizes are available, including adult, large adult, and thigh cuffs. </a:t>
            </a:r>
            <a:r>
              <a:rPr lang="en-US" b="1" dirty="0"/>
              <a:t>The correct choice of cuff is important for accurate BP measurement</a:t>
            </a:r>
            <a:r>
              <a:rPr lang="en-US" dirty="0"/>
              <a:t>. If too small a cuff is used, the pressure generated by inflating the cuff may not be fully transmitted to the brachial artery. In this setting, the pressure in the cuff may be considerably higher than the intra-arterial pressure, leading to overestimation of the systolic pressure. On the other hand, too wide a cuff may produce lower readings than the actual intra-arterial pressure.</a:t>
            </a:r>
          </a:p>
          <a:p>
            <a:r>
              <a:rPr lang="en-US" dirty="0"/>
              <a:t>The cuff size should have a bladder width that is approximately 40 percent of the circumference of the upper arm, measured midway between the olecranon and the acromion. The length of the cuff bladder should encircle 80 to 100 percent of the circumference of the upper arm midway between the olecranon and the acromion. The bladder width-to-length should be at least 1:2.</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80020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pic>
        <p:nvPicPr>
          <p:cNvPr id="5" name="Content Placeholder 4"/>
          <p:cNvPicPr>
            <a:picLocks noGrp="1" noChangeAspect="1"/>
          </p:cNvPicPr>
          <p:nvPr>
            <p:ph idx="1"/>
          </p:nvPr>
        </p:nvPicPr>
        <p:blipFill>
          <a:blip r:embed="rId2"/>
          <a:stretch>
            <a:fillRect/>
          </a:stretch>
        </p:blipFill>
        <p:spPr>
          <a:xfrm>
            <a:off x="5418161" y="980841"/>
            <a:ext cx="6156910" cy="5558071"/>
          </a:xfrm>
          <a:prstGeom prst="rect">
            <a:avLst/>
          </a:prstGeom>
        </p:spPr>
      </p:pic>
      <p:pic>
        <p:nvPicPr>
          <p:cNvPr id="6" name="Picture 5">
            <a:extLst>
              <a:ext uri="{FF2B5EF4-FFF2-40B4-BE49-F238E27FC236}">
                <a16:creationId xmlns:a16="http://schemas.microsoft.com/office/drawing/2014/main" id="{A7FA7372-208C-4E59-9151-484C015F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3" y="980841"/>
            <a:ext cx="5389418" cy="51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54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a:t>
            </a:r>
          </a:p>
        </p:txBody>
      </p:sp>
      <p:sp>
        <p:nvSpPr>
          <p:cNvPr id="3" name="Content Placeholder 2"/>
          <p:cNvSpPr>
            <a:spLocks noGrp="1"/>
          </p:cNvSpPr>
          <p:nvPr>
            <p:ph idx="1"/>
          </p:nvPr>
        </p:nvSpPr>
        <p:spPr>
          <a:xfrm>
            <a:off x="838199" y="1825625"/>
            <a:ext cx="10872019" cy="4351338"/>
          </a:xfrm>
        </p:spPr>
        <p:txBody>
          <a:bodyPr/>
          <a:lstStyle/>
          <a:p>
            <a:r>
              <a:rPr lang="en-US" dirty="0"/>
              <a:t> — The preferred method of BP measurement is auscultation using a mercury sphygmomanometer as this was how normative data were obtained . The mercury sphygmomanometer is the most accurate instrument, but its availability is restricted because of the potential risk of mercury poisoning. Aneroid sphygmomanometers are an appropriate substitute for mercury-containing devices and have been shown to be accurate if regularly calibrated against mercury sphygmomanometers</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24919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81" y="721217"/>
            <a:ext cx="11925837" cy="6136783"/>
          </a:xfrm>
        </p:spPr>
        <p:txBody>
          <a:bodyPr>
            <a:normAutofit fontScale="92500" lnSpcReduction="20000"/>
          </a:bodyPr>
          <a:lstStyle/>
          <a:p>
            <a:pPr marL="0" indent="0">
              <a:buNone/>
            </a:pPr>
            <a:r>
              <a:rPr lang="en-US" dirty="0"/>
              <a:t> — The following steps are recommended to accurately measure BP by auscultation and compare values with normative data .</a:t>
            </a:r>
          </a:p>
          <a:p>
            <a:pPr marL="0" indent="0">
              <a:buNone/>
            </a:pPr>
            <a:r>
              <a:rPr lang="en-US" b="1" dirty="0"/>
              <a:t>●Prior to BP measurement, stimulant drugs or food should be avoided.</a:t>
            </a:r>
          </a:p>
          <a:p>
            <a:pPr marL="0" indent="0">
              <a:buNone/>
            </a:pPr>
            <a:r>
              <a:rPr lang="en-US" b="1" dirty="0"/>
              <a:t>●The BP should be measured after three to five minutes of rest in a quiet environment</a:t>
            </a:r>
            <a:r>
              <a:rPr lang="en-US" dirty="0"/>
              <a:t>. The child should be seated with his/her back and feet in a supported position. In infants, BP is measured in a supine position.</a:t>
            </a:r>
          </a:p>
          <a:p>
            <a:pPr marL="0" indent="0">
              <a:buNone/>
            </a:pPr>
            <a:r>
              <a:rPr lang="en-US" dirty="0"/>
              <a:t>●</a:t>
            </a:r>
            <a:r>
              <a:rPr lang="en-US" b="1" dirty="0"/>
              <a:t>Measure BP when the heart rate is normal and steady to minimize the likelihood of obtaining falsely elevated readings. </a:t>
            </a:r>
            <a:r>
              <a:rPr lang="en-US" dirty="0"/>
              <a:t>Because anxiety acutely raises both the heart rate and BP, the most reproducible readings are obtained when the pulse rate is both steady and within the normal range.</a:t>
            </a:r>
          </a:p>
          <a:p>
            <a:pPr marL="0" indent="0">
              <a:buNone/>
            </a:pPr>
            <a:r>
              <a:rPr lang="en-US" b="1" dirty="0"/>
              <a:t>●The BP is measured by auscultation using the correct size and placement of the BP cuff, and by placing the bell of the stethoscope over the brachial artery pulse in the cubital fossa </a:t>
            </a:r>
            <a:r>
              <a:rPr lang="en-US" dirty="0"/>
              <a:t>. The BP should be taken with the patient's right arm supported at the level of the heart. The right arm is preferred in repeated measures of BP for consistency and comparison with standard tables. In addition, the possibility of </a:t>
            </a:r>
            <a:r>
              <a:rPr lang="en-US" dirty="0" err="1"/>
              <a:t>coarctation</a:t>
            </a:r>
            <a:r>
              <a:rPr lang="en-US" dirty="0"/>
              <a:t> of the aorta would lead to falsely low BP readings in the left arm. Allowing the arm to hang below the heart will elevate BP levels by the added hydrostatic pressure induced by gravity (as much as 10 to 12 mmHg in adults) . The sphygmomanometer should be visible but does not have to be at the level of the heart .</a:t>
            </a:r>
          </a:p>
          <a:p>
            <a:pPr marL="0" indent="0">
              <a:buNone/>
            </a:pPr>
            <a:endParaRPr lang="en-US"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Copyrights apply</a:t>
            </a:r>
          </a:p>
        </p:txBody>
      </p:sp>
      <p:sp>
        <p:nvSpPr>
          <p:cNvPr id="5" name="Rectangle 4"/>
          <p:cNvSpPr/>
          <p:nvPr/>
        </p:nvSpPr>
        <p:spPr>
          <a:xfrm>
            <a:off x="133082" y="115910"/>
            <a:ext cx="6956354" cy="523220"/>
          </a:xfrm>
          <a:prstGeom prst="rect">
            <a:avLst/>
          </a:prstGeom>
        </p:spPr>
        <p:txBody>
          <a:bodyPr wrap="square">
            <a:spAutoFit/>
          </a:bodyPr>
          <a:lstStyle/>
          <a:p>
            <a:r>
              <a:rPr lang="en-US" sz="2800" dirty="0"/>
              <a:t>Technique of BP measurement</a:t>
            </a:r>
          </a:p>
        </p:txBody>
      </p:sp>
    </p:spTree>
    <p:extLst>
      <p:ext uri="{BB962C8B-B14F-4D97-AF65-F5344CB8AC3E}">
        <p14:creationId xmlns:p14="http://schemas.microsoft.com/office/powerpoint/2010/main" val="2599760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94" y="292658"/>
            <a:ext cx="11552349" cy="6246254"/>
          </a:xfrm>
        </p:spPr>
        <p:txBody>
          <a:bodyPr>
            <a:normAutofit/>
          </a:bodyPr>
          <a:lstStyle/>
          <a:p>
            <a:pPr marL="0" indent="0">
              <a:buNone/>
            </a:pPr>
            <a:r>
              <a:rPr lang="en-US" dirty="0"/>
              <a:t>●The cuff should be inflated to 20 to 30 mmHg above the anticipated systolic BP (SBP) and then deflated slowly at a rate of 2 to 3 mmHg per heartbeat. The systolic BP is equal to the pressure at which the brachial pulse can first be heard by auscultation (</a:t>
            </a:r>
            <a:r>
              <a:rPr lang="en-US" dirty="0" err="1"/>
              <a:t>Korotkoff</a:t>
            </a:r>
            <a:r>
              <a:rPr lang="en-US" dirty="0"/>
              <a:t> phase I). As the cuff is deflated below the SBP, the pulse continues to be heard until there is abrupt muffling (</a:t>
            </a:r>
            <a:r>
              <a:rPr lang="en-US" dirty="0" err="1"/>
              <a:t>Korotkoff</a:t>
            </a:r>
            <a:r>
              <a:rPr lang="en-US" dirty="0"/>
              <a:t> phase IV) followed by disappearance of sound (</a:t>
            </a:r>
            <a:r>
              <a:rPr lang="en-US" dirty="0" err="1"/>
              <a:t>Korotkoff</a:t>
            </a:r>
            <a:r>
              <a:rPr lang="en-US" dirty="0"/>
              <a:t> phase V) .</a:t>
            </a:r>
          </a:p>
          <a:p>
            <a:pPr marL="0" indent="0">
              <a:buNone/>
            </a:pPr>
            <a:r>
              <a:rPr lang="en-US" dirty="0"/>
              <a:t>●Phase V is recommended for DBP determination in children . In some children, </a:t>
            </a:r>
            <a:r>
              <a:rPr lang="en-US" dirty="0" err="1"/>
              <a:t>Korotkoff</a:t>
            </a:r>
            <a:r>
              <a:rPr lang="en-US" dirty="0"/>
              <a:t> sounds can be heard to 0 mmHg. If this occurs, BP measurement should be repeated with less pressure on the head of the stethoscope. If phase V is still very low, phase IV (muffling) should be recorded as the DBP with the added documentation noting the use of the phase IV to determine DBP.</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413955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measurements</a:t>
            </a:r>
          </a:p>
        </p:txBody>
      </p:sp>
      <p:sp>
        <p:nvSpPr>
          <p:cNvPr id="3" name="Content Placeholder 2"/>
          <p:cNvSpPr>
            <a:spLocks noGrp="1"/>
          </p:cNvSpPr>
          <p:nvPr>
            <p:ph idx="1"/>
          </p:nvPr>
        </p:nvSpPr>
        <p:spPr>
          <a:xfrm>
            <a:off x="334851" y="1690688"/>
            <a:ext cx="11578107" cy="5167311"/>
          </a:xfrm>
        </p:spPr>
        <p:txBody>
          <a:bodyPr>
            <a:normAutofit/>
          </a:bodyPr>
          <a:lstStyle/>
          <a:p>
            <a:r>
              <a:rPr lang="en-US" dirty="0"/>
              <a:t>—</a:t>
            </a:r>
            <a:r>
              <a:rPr lang="en-US" b="1" dirty="0"/>
              <a:t> The BP should be taken at least twice on each visit</a:t>
            </a:r>
            <a:r>
              <a:rPr lang="en-US" dirty="0"/>
              <a:t>, with the measurements separated by one to two minutes to allow the release of trapped blood. If the second value is more than 5 mmHg different from the first, continued measurements should be made until a stable value is attained. The recorded value on the patient's chart should be the average of the last two measurements.</a:t>
            </a:r>
          </a:p>
          <a:p>
            <a:r>
              <a:rPr lang="en-US" b="1" dirty="0"/>
              <a:t>A new diagnosis of HTN should not be made until the SBP and/or DBP measurement is ≥95</a:t>
            </a:r>
            <a:r>
              <a:rPr lang="en-US" b="1" baseline="30000" dirty="0"/>
              <a:t>th</a:t>
            </a:r>
            <a:r>
              <a:rPr lang="en-US" b="1" dirty="0"/>
              <a:t> percentile or ≥130/80 mmHg on at least three separate visits. </a:t>
            </a:r>
            <a:r>
              <a:rPr lang="en-US" dirty="0"/>
              <a:t>Many children have substantial reductions in BP between the first and third visits. The fall in BP with serial measurements is primarily because of two factors: an accommodation effect resulting from reduced anxiety over time and regression to the mean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72748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Oscillometric devices</a:t>
            </a:r>
          </a:p>
        </p:txBody>
      </p:sp>
      <p:sp>
        <p:nvSpPr>
          <p:cNvPr id="3" name="Content Placeholder 2"/>
          <p:cNvSpPr>
            <a:spLocks noGrp="1"/>
          </p:cNvSpPr>
          <p:nvPr>
            <p:ph idx="1"/>
          </p:nvPr>
        </p:nvSpPr>
        <p:spPr>
          <a:xfrm>
            <a:off x="154546" y="1825625"/>
            <a:ext cx="11874322" cy="4895850"/>
          </a:xfrm>
        </p:spPr>
        <p:txBody>
          <a:bodyPr>
            <a:normAutofit lnSpcReduction="10000"/>
          </a:bodyPr>
          <a:lstStyle/>
          <a:p>
            <a:r>
              <a:rPr lang="en-US" dirty="0"/>
              <a:t> — Automated oscillometric devices </a:t>
            </a:r>
            <a:r>
              <a:rPr lang="en-US" b="1" dirty="0"/>
              <a:t>measure mean arterial BP based upon pressure oscillations of the brachial artery wall as the cuff is deflated. SBP and DBP measurements are calculated based on the mean BP</a:t>
            </a:r>
            <a:r>
              <a:rPr lang="en-US" dirty="0"/>
              <a:t>. Manufacturers of oscillometric devices use different algorithms for these calculations.</a:t>
            </a:r>
          </a:p>
          <a:p>
            <a:r>
              <a:rPr lang="en-US" dirty="0"/>
              <a:t>Oscillometric devices are commonly used in practice because of their ease of use and decrease in observer bias . </a:t>
            </a:r>
            <a:r>
              <a:rPr lang="en-US" b="1" dirty="0"/>
              <a:t>They are particularly helpful when auscultation is difficult, as with infants and neonates; in the intensive care setting when frequent BP measurement is needed; or to screen initial BP in a busy clinical setting</a:t>
            </a:r>
            <a:r>
              <a:rPr lang="en-US" dirty="0"/>
              <a:t> . However, measurements obtained by oscillometric devices are usually higher compared with readings obtained by auscultation . As a result, we concur with the AAP recommendations that </a:t>
            </a:r>
            <a:r>
              <a:rPr lang="en-US" b="1" dirty="0"/>
              <a:t>BP readings ≥90</a:t>
            </a:r>
            <a:r>
              <a:rPr lang="en-US" b="1" baseline="30000" dirty="0"/>
              <a:t>th</a:t>
            </a:r>
            <a:r>
              <a:rPr lang="en-US" b="1" dirty="0"/>
              <a:t> percentile obtained with an oscillometric device be confirmed by auscultation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01535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6" y="1310184"/>
            <a:ext cx="10807890" cy="4503761"/>
          </a:xfrm>
        </p:spPr>
        <p:txBody>
          <a:bodyPr/>
          <a:lstStyle/>
          <a:p>
            <a:r>
              <a:rPr lang="en-US" dirty="0"/>
              <a:t>In children, definitions that categorize BP values were modified by the 2017 AAP guidelines  into </a:t>
            </a:r>
            <a:r>
              <a:rPr lang="en-US" b="1" dirty="0"/>
              <a:t>two age groups </a:t>
            </a:r>
            <a:r>
              <a:rPr lang="en-US" dirty="0"/>
              <a:t>. Of note, </a:t>
            </a:r>
            <a:r>
              <a:rPr lang="en-US" b="1" dirty="0"/>
              <a:t>the newly revised definitions for adolescents are aligned with adult guidelines for the detection of chronic elevated BP</a:t>
            </a:r>
            <a:r>
              <a:rPr lang="en-US" dirty="0"/>
              <a:t>. With an acute elevation of BP, it is the magnitude and the rate of increase above baseline that determines the risk of serious morbidity and, at times, mortality.</a:t>
            </a:r>
          </a:p>
          <a:p>
            <a:endParaRPr lang="en-US" dirty="0"/>
          </a:p>
          <a:p>
            <a:endParaRPr lang="en-US" dirty="0"/>
          </a:p>
        </p:txBody>
      </p:sp>
    </p:spTree>
    <p:extLst>
      <p:ext uri="{BB962C8B-B14F-4D97-AF65-F5344CB8AC3E}">
        <p14:creationId xmlns:p14="http://schemas.microsoft.com/office/powerpoint/2010/main" val="2085248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7850"/>
            <a:ext cx="10515600" cy="4351338"/>
          </a:xfrm>
        </p:spPr>
        <p:txBody>
          <a:bodyPr/>
          <a:lstStyle/>
          <a:p>
            <a:pPr marL="0" indent="0">
              <a:buNone/>
            </a:pPr>
            <a:r>
              <a:rPr lang="en-US" dirty="0"/>
              <a:t>Limitations of oscillometric devices include:</a:t>
            </a:r>
          </a:p>
          <a:p>
            <a:pPr marL="0" indent="0">
              <a:buNone/>
            </a:pPr>
            <a:r>
              <a:rPr lang="en-US" dirty="0"/>
              <a:t>●There is a wide range of BP values when different devices are compared, with 30 percent of SBP measurements varying by more than 10 mmHg .</a:t>
            </a:r>
          </a:p>
          <a:p>
            <a:pPr marL="0" indent="0">
              <a:buNone/>
            </a:pPr>
            <a:r>
              <a:rPr lang="en-US" dirty="0"/>
              <a:t>●As noted above, oscillometric readings are generally higher when compared with auscultated BP measurements </a:t>
            </a:r>
          </a:p>
          <a:p>
            <a:pPr marL="0" indent="0">
              <a:buNone/>
            </a:pPr>
            <a:r>
              <a:rPr lang="en-US" dirty="0"/>
              <a:t>●Oscillometric devices require maintenance and repeated calibration.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153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BP MEASUREMENTS</a:t>
            </a:r>
          </a:p>
        </p:txBody>
      </p:sp>
      <p:sp>
        <p:nvSpPr>
          <p:cNvPr id="3" name="Content Placeholder 2"/>
          <p:cNvSpPr>
            <a:spLocks noGrp="1"/>
          </p:cNvSpPr>
          <p:nvPr>
            <p:ph idx="1"/>
          </p:nvPr>
        </p:nvSpPr>
        <p:spPr>
          <a:xfrm>
            <a:off x="322006" y="1489587"/>
            <a:ext cx="11653683" cy="5368413"/>
          </a:xfrm>
        </p:spPr>
        <p:txBody>
          <a:bodyPr>
            <a:normAutofit fontScale="92500" lnSpcReduction="10000"/>
          </a:bodyPr>
          <a:lstStyle/>
          <a:p>
            <a:r>
              <a:rPr lang="en-US" dirty="0"/>
              <a:t> — Blood pressure (BP) changes continually in response to physiologic and environmental stimuli. In adults, 24-hour ambulatory blood pressure monitoring (ABPM) has had better reproducibility and better correlation with the risk of hypertensive cardiovascular (CV) complications and target-organ damage than office BP measurements.</a:t>
            </a:r>
          </a:p>
          <a:p>
            <a:r>
              <a:rPr lang="en-US" dirty="0"/>
              <a:t>Data are more limited in children, but also indicate an important role of ABPM in the evaluation of hypertension (HTN) . In particular, ABPM provides multiple measurements during regular activities and is the only method that allows BP measurement during sleep, and therefore is felt to provide a more accurate description of the patient's BP than office BP measurements. It is especially useful (and the only recommended method) to </a:t>
            </a:r>
            <a:r>
              <a:rPr lang="en-US" b="1" dirty="0"/>
              <a:t>identify white coat HTN in children who are anxious in the medical setting, as well as those with masked HTN with normal BP in the clinical setting and elevated BP by ABPM</a:t>
            </a:r>
            <a:r>
              <a:rPr lang="en-US" dirty="0"/>
              <a:t>. For these reasons, the use of ABPM has been advocated for in the evaluation of children who have elevated BP or are at risk for elevated BP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403907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ABPM Definition of hypertension — Of note, </a:t>
            </a:r>
            <a:r>
              <a:rPr lang="en-US" b="1" dirty="0"/>
              <a:t>the threshold ambulatory blood pressure monitoring (ABPM) values used to diagnose HTN are higher than those used for casual/office thresholds, most likely because they use oscillometric technique and not auscultation and because BP is higher when individuals are active and/or ambulatory versus when they are at rest</a:t>
            </a:r>
            <a:r>
              <a:rPr lang="en-US" dirty="0"/>
              <a:t>. The correlation between ABPM and office measurements is poor and normative data are limited. The normative data that are used in clinical practice are based on a single study of approximately 1000 Central European children and adolescents</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99498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86603" y="365125"/>
            <a:ext cx="11641539" cy="635635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07316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9181" y="259308"/>
            <a:ext cx="11941791" cy="627797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38043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●Pre-hypertension – Office systolic BP (SBP) or diastolic BP (DBP) &gt;90</a:t>
            </a:r>
            <a:r>
              <a:rPr lang="en-US" baseline="30000" dirty="0"/>
              <a:t>th</a:t>
            </a:r>
            <a:r>
              <a:rPr lang="en-US" dirty="0"/>
              <a:t> to &lt;95</a:t>
            </a:r>
            <a:r>
              <a:rPr lang="en-US" baseline="30000" dirty="0"/>
              <a:t>th</a:t>
            </a:r>
            <a:r>
              <a:rPr lang="en-US" dirty="0"/>
              <a:t> percentile, mean ambulatory SBP or DBP &lt;95</a:t>
            </a:r>
            <a:r>
              <a:rPr lang="en-US" baseline="30000" dirty="0"/>
              <a:t>th </a:t>
            </a:r>
            <a:r>
              <a:rPr lang="en-US" dirty="0"/>
              <a:t>percentile, and ambulatory SBP or DBP load of 25 to 50 percent.</a:t>
            </a:r>
          </a:p>
          <a:p>
            <a:pPr marL="0" indent="0">
              <a:buNone/>
            </a:pPr>
            <a:r>
              <a:rPr lang="en-US" dirty="0"/>
              <a:t>●Ambulatory hypertension – Office BP &gt;95</a:t>
            </a:r>
            <a:r>
              <a:rPr lang="en-US" baseline="30000" dirty="0"/>
              <a:t>th</a:t>
            </a:r>
            <a:r>
              <a:rPr lang="en-US" dirty="0"/>
              <a:t> percentile, mean ambulatory SBP or DBP &gt;95</a:t>
            </a:r>
            <a:r>
              <a:rPr lang="en-US" baseline="30000" dirty="0"/>
              <a:t>th</a:t>
            </a:r>
            <a:r>
              <a:rPr lang="en-US" dirty="0"/>
              <a:t> percentile and SBP or DBP load of 25 to 50.</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03578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t>
            </a:r>
          </a:p>
        </p:txBody>
      </p:sp>
      <p:sp>
        <p:nvSpPr>
          <p:cNvPr id="3" name="Content Placeholder 2"/>
          <p:cNvSpPr>
            <a:spLocks noGrp="1"/>
          </p:cNvSpPr>
          <p:nvPr>
            <p:ph idx="1"/>
          </p:nvPr>
        </p:nvSpPr>
        <p:spPr/>
        <p:txBody>
          <a:bodyPr/>
          <a:lstStyle/>
          <a:p>
            <a:r>
              <a:rPr lang="en-US" dirty="0"/>
              <a:t> The decision process for follow-up, evaluation, and treatment varies with the elevation of BP . Stage 2 HTN identifies those children who need more prompt evaluation and, depending on end-organ damage and or clinical presentation, potentially immediate pharmacologic treatment. As a result</a:t>
            </a:r>
            <a:r>
              <a:rPr lang="en-US" b="1" dirty="0"/>
              <a:t>, the timing of repeat blood pressure (BP) measurements is dependent upon the initial level of elevated BP, and if there are symptoms associated with HTN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723645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125233"/>
            <a:ext cx="11642501" cy="6413679"/>
          </a:xfrm>
        </p:spPr>
        <p:txBody>
          <a:bodyPr>
            <a:normAutofit/>
          </a:bodyPr>
          <a:lstStyle/>
          <a:p>
            <a:pPr marL="0" indent="0">
              <a:buNone/>
            </a:pPr>
            <a:r>
              <a:rPr lang="en-US" b="1" dirty="0"/>
              <a:t>●Elevated BP </a:t>
            </a:r>
            <a:r>
              <a:rPr lang="en-US" dirty="0"/>
              <a:t>– For children with elevated BP documented by </a:t>
            </a:r>
            <a:r>
              <a:rPr lang="en-US" dirty="0" err="1"/>
              <a:t>auscultatory</a:t>
            </a:r>
            <a:r>
              <a:rPr lang="en-US" dirty="0"/>
              <a:t> measurements, </a:t>
            </a:r>
            <a:r>
              <a:rPr lang="en-US" dirty="0" err="1"/>
              <a:t>nonpharmacologic</a:t>
            </a:r>
            <a:r>
              <a:rPr lang="en-US" dirty="0"/>
              <a:t> therapy (</a:t>
            </a:r>
            <a:r>
              <a:rPr lang="en-US" dirty="0" err="1"/>
              <a:t>ie</a:t>
            </a:r>
            <a:r>
              <a:rPr lang="en-US" dirty="0"/>
              <a:t>, lifestyle changes) is recommended and BP should be rechecked by auscultation in six months.</a:t>
            </a:r>
          </a:p>
          <a:p>
            <a:r>
              <a:rPr lang="en-US" dirty="0"/>
              <a:t>If BP remains elevated after six months, upper and lower extremity BP should be checked (right arm, left arm, and one leg) to detect </a:t>
            </a:r>
            <a:r>
              <a:rPr lang="en-US" dirty="0" err="1"/>
              <a:t>coarctation</a:t>
            </a:r>
            <a:r>
              <a:rPr lang="en-US" dirty="0"/>
              <a:t> of the aorta, lifestyle counseling is repeated, and auscultated BP is rechecked in six months.</a:t>
            </a:r>
          </a:p>
          <a:p>
            <a:r>
              <a:rPr lang="en-US" dirty="0"/>
              <a:t>If BP continues at the elevated BP level after 12 months (</a:t>
            </a:r>
            <a:r>
              <a:rPr lang="en-US" dirty="0" err="1"/>
              <a:t>eg</a:t>
            </a:r>
            <a:r>
              <a:rPr lang="en-US" dirty="0"/>
              <a:t>, after three </a:t>
            </a:r>
            <a:r>
              <a:rPr lang="en-US" dirty="0" err="1"/>
              <a:t>auscultatory</a:t>
            </a:r>
            <a:r>
              <a:rPr lang="en-US" dirty="0"/>
              <a:t> measurements), ambulatory blood pressure monitoring (ABPM) should be considered, and diagnostic evaluation should be considered if appropriate. Consider subspecialty referral (</a:t>
            </a:r>
            <a:r>
              <a:rPr lang="en-US" dirty="0" err="1"/>
              <a:t>ie</a:t>
            </a:r>
            <a:r>
              <a:rPr lang="en-US" dirty="0"/>
              <a:t>, nephrology or cardiology). If ABPM is not available, home BP readings with appropriate training and blood pressure cuff may be considered to help with further management decisions. </a:t>
            </a:r>
          </a:p>
          <a:p>
            <a:r>
              <a:rPr lang="en-US" dirty="0"/>
              <a:t>If BP normalizes at any point, return to annual BP screening at health supervisory care visits.</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593353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06062"/>
            <a:ext cx="11822805" cy="6515413"/>
          </a:xfrm>
        </p:spPr>
        <p:txBody>
          <a:bodyPr/>
          <a:lstStyle/>
          <a:p>
            <a:pPr marL="0" indent="0">
              <a:buNone/>
            </a:pPr>
            <a:r>
              <a:rPr lang="en-US" dirty="0"/>
              <a:t>●Stage 1 HTN </a:t>
            </a:r>
          </a:p>
          <a:p>
            <a:pPr marL="0" indent="0">
              <a:buNone/>
            </a:pPr>
            <a:r>
              <a:rPr lang="en-US" dirty="0"/>
              <a:t>Provide recommendations for </a:t>
            </a:r>
            <a:r>
              <a:rPr lang="en-US" dirty="0" err="1"/>
              <a:t>nonpharmacologic</a:t>
            </a:r>
            <a:r>
              <a:rPr lang="en-US" dirty="0"/>
              <a:t> measures and recheck within one to two weeks (or sooner if the patient is symptomatic). If BP remains elevated, upper and lower extremity BP should be checked (right arm, left arm, and one leg) to detect </a:t>
            </a:r>
            <a:r>
              <a:rPr lang="en-US" dirty="0" err="1"/>
              <a:t>coarctation</a:t>
            </a:r>
            <a:r>
              <a:rPr lang="en-US" dirty="0"/>
              <a:t> of the aorta, and BP should be rechecked in three months by auscultation. If BP remains at the stage 1 level, ABPM should be ordered (if available), and diagnostic evaluation should be considered if appropriate. Consider subspecialty referral (</a:t>
            </a:r>
            <a:r>
              <a:rPr lang="en-US" dirty="0" err="1"/>
              <a:t>ie</a:t>
            </a:r>
            <a:r>
              <a:rPr lang="en-US" dirty="0"/>
              <a:t>, nephrology or cardiology).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54266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67425"/>
            <a:ext cx="11096223" cy="6009538"/>
          </a:xfrm>
        </p:spPr>
        <p:txBody>
          <a:bodyPr/>
          <a:lstStyle/>
          <a:p>
            <a:pPr marL="0" indent="0">
              <a:buNone/>
            </a:pPr>
            <a:r>
              <a:rPr lang="en-US" dirty="0"/>
              <a:t>Stage 2 HTN</a:t>
            </a:r>
          </a:p>
          <a:p>
            <a:pPr marL="0" indent="0">
              <a:buNone/>
            </a:pPr>
            <a:r>
              <a:rPr lang="en-US" dirty="0"/>
              <a:t>•If the patient is symptomatic, the BP is &gt;30 mmHg above the 95</a:t>
            </a:r>
            <a:r>
              <a:rPr lang="en-US" baseline="30000" dirty="0"/>
              <a:t>th</a:t>
            </a:r>
            <a:r>
              <a:rPr lang="en-US" dirty="0"/>
              <a:t> percentile, or &gt;180/120 mmHg (whichever is lower), the child should be referred for immediate care</a:t>
            </a:r>
          </a:p>
          <a:p>
            <a:pPr marL="0" indent="0">
              <a:buNone/>
            </a:pPr>
            <a:r>
              <a:rPr lang="en-US" dirty="0"/>
              <a:t>•If the patient is not symptomatic, upper and lower extremity BP should be checked to detect </a:t>
            </a:r>
            <a:r>
              <a:rPr lang="en-US" dirty="0" err="1"/>
              <a:t>coarctation</a:t>
            </a:r>
            <a:r>
              <a:rPr lang="en-US" dirty="0"/>
              <a:t> of the aorta (right arm, left arm, and one leg), lifestyle recommendations given, and the BP measurement should be repeated within one week. Alternatively, the patient could be referred to subspecialist with expertise in the evaluation and management of elevated pediatric blood pressure within one week. If at the next visit the BP is still at the stage 2 level, diagnostic evaluation, including ABPM and treatment by a specialist should be considered.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49695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419" y="0"/>
            <a:ext cx="10972800" cy="6858000"/>
          </a:xfrm>
          <a:prstGeom prst="rect">
            <a:avLst/>
          </a:prstGeom>
        </p:spPr>
      </p:pic>
    </p:spTree>
    <p:extLst>
      <p:ext uri="{BB962C8B-B14F-4D97-AF65-F5344CB8AC3E}">
        <p14:creationId xmlns:p14="http://schemas.microsoft.com/office/powerpoint/2010/main" val="1362435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1104181" y="414068"/>
            <a:ext cx="8919713" cy="4924425"/>
          </a:xfrm>
          <a:prstGeom prst="rect">
            <a:avLst/>
          </a:prstGeom>
          <a:noFill/>
        </p:spPr>
        <p:txBody>
          <a:bodyPr wrap="square" rtlCol="0">
            <a:spAutoFit/>
          </a:bodyPr>
          <a:lstStyle/>
          <a:p>
            <a:r>
              <a:rPr lang="en-US" dirty="0"/>
              <a:t>Case :</a:t>
            </a:r>
          </a:p>
          <a:p>
            <a:endParaRPr lang="en-US" dirty="0"/>
          </a:p>
          <a:p>
            <a:r>
              <a:rPr lang="en-US" dirty="0"/>
              <a:t>If you in clinic , and child come to you with high </a:t>
            </a:r>
            <a:r>
              <a:rPr lang="en-US" dirty="0" err="1"/>
              <a:t>bp</a:t>
            </a:r>
            <a:r>
              <a:rPr lang="en-US" dirty="0"/>
              <a:t> :next?</a:t>
            </a:r>
          </a:p>
          <a:p>
            <a:endParaRPr lang="en-US" dirty="0"/>
          </a:p>
          <a:p>
            <a:r>
              <a:rPr lang="en-US" sz="2400" b="1" dirty="0">
                <a:solidFill>
                  <a:srgbClr val="C00000"/>
                </a:solidFill>
              </a:rPr>
              <a:t>1) In this sitting , you take the </a:t>
            </a:r>
            <a:r>
              <a:rPr lang="en-US" sz="2400" b="1" dirty="0" err="1">
                <a:solidFill>
                  <a:srgbClr val="C00000"/>
                </a:solidFill>
              </a:rPr>
              <a:t>bp</a:t>
            </a:r>
            <a:r>
              <a:rPr lang="en-US" sz="2400" b="1" dirty="0">
                <a:solidFill>
                  <a:srgbClr val="C00000"/>
                </a:solidFill>
              </a:rPr>
              <a:t> 3 times , 10 min apart  </a:t>
            </a:r>
            <a:r>
              <a:rPr lang="en-US" dirty="0"/>
              <a:t>,, \\\\\ the </a:t>
            </a:r>
            <a:r>
              <a:rPr lang="en-US" dirty="0" err="1"/>
              <a:t>avarage</a:t>
            </a:r>
            <a:r>
              <a:rPr lang="en-US" dirty="0"/>
              <a:t> result is stage 1 </a:t>
            </a:r>
            <a:r>
              <a:rPr lang="en-US" dirty="0" err="1"/>
              <a:t>htn</a:t>
            </a:r>
            <a:r>
              <a:rPr lang="en-US" dirty="0"/>
              <a:t> . Next?</a:t>
            </a:r>
          </a:p>
          <a:p>
            <a:endParaRPr lang="en-US" dirty="0"/>
          </a:p>
          <a:p>
            <a:r>
              <a:rPr lang="en-US" sz="2400" b="1" dirty="0">
                <a:solidFill>
                  <a:srgbClr val="C00000"/>
                </a:solidFill>
              </a:rPr>
              <a:t>2) Check the cuff size , the technique , comfortable , and by </a:t>
            </a:r>
            <a:r>
              <a:rPr lang="en-US" sz="2400" b="1" dirty="0" err="1">
                <a:solidFill>
                  <a:srgbClr val="C00000"/>
                </a:solidFill>
              </a:rPr>
              <a:t>mannual</a:t>
            </a:r>
            <a:r>
              <a:rPr lang="en-US" sz="2400" b="1" dirty="0">
                <a:solidFill>
                  <a:srgbClr val="C00000"/>
                </a:solidFill>
              </a:rPr>
              <a:t> </a:t>
            </a:r>
            <a:r>
              <a:rPr lang="en-US" sz="2400" b="1" dirty="0" err="1">
                <a:solidFill>
                  <a:srgbClr val="C00000"/>
                </a:solidFill>
              </a:rPr>
              <a:t>measurment</a:t>
            </a:r>
            <a:r>
              <a:rPr lang="en-US" sz="2400" b="1" dirty="0">
                <a:solidFill>
                  <a:srgbClr val="C00000"/>
                </a:solidFill>
              </a:rPr>
              <a:t> (</a:t>
            </a:r>
            <a:r>
              <a:rPr lang="en-US" sz="2400" b="1" dirty="0" err="1">
                <a:solidFill>
                  <a:srgbClr val="C00000"/>
                </a:solidFill>
              </a:rPr>
              <a:t>auscaltatory</a:t>
            </a:r>
            <a:r>
              <a:rPr lang="en-US" sz="2400" b="1" dirty="0">
                <a:solidFill>
                  <a:srgbClr val="C00000"/>
                </a:solidFill>
              </a:rPr>
              <a:t>) not by </a:t>
            </a:r>
            <a:r>
              <a:rPr lang="en-US" sz="2400" b="1" dirty="0" err="1">
                <a:solidFill>
                  <a:srgbClr val="C00000"/>
                </a:solidFill>
              </a:rPr>
              <a:t>machin</a:t>
            </a:r>
            <a:r>
              <a:rPr lang="en-US" sz="2400" b="1" dirty="0">
                <a:solidFill>
                  <a:srgbClr val="C00000"/>
                </a:solidFill>
              </a:rPr>
              <a:t> , </a:t>
            </a:r>
            <a:r>
              <a:rPr lang="en-US" dirty="0"/>
              <a:t>\\\\  all these are typical but still the reading is stage 1 HTN . Next ?</a:t>
            </a:r>
          </a:p>
          <a:p>
            <a:endParaRPr lang="en-US" dirty="0"/>
          </a:p>
          <a:p>
            <a:r>
              <a:rPr lang="en-US" sz="2400" b="1" dirty="0">
                <a:solidFill>
                  <a:srgbClr val="C00000"/>
                </a:solidFill>
              </a:rPr>
              <a:t>3) Check the four limbs </a:t>
            </a:r>
            <a:r>
              <a:rPr lang="en-US" sz="2400" b="1" dirty="0" err="1">
                <a:solidFill>
                  <a:srgbClr val="C00000"/>
                </a:solidFill>
              </a:rPr>
              <a:t>bp</a:t>
            </a:r>
            <a:r>
              <a:rPr lang="en-US" sz="2400" b="1" dirty="0">
                <a:solidFill>
                  <a:srgbClr val="C00000"/>
                </a:solidFill>
              </a:rPr>
              <a:t> </a:t>
            </a:r>
            <a:r>
              <a:rPr lang="en-US" dirty="0"/>
              <a:t>,,, if differ : its </a:t>
            </a:r>
            <a:r>
              <a:rPr lang="en-US" dirty="0" err="1"/>
              <a:t>coaractation</a:t>
            </a:r>
            <a:r>
              <a:rPr lang="en-US" dirty="0"/>
              <a:t>  , if no difference , next ?</a:t>
            </a:r>
          </a:p>
          <a:p>
            <a:endParaRPr lang="en-US" dirty="0"/>
          </a:p>
          <a:p>
            <a:r>
              <a:rPr lang="en-US" dirty="0"/>
              <a:t>If </a:t>
            </a:r>
            <a:r>
              <a:rPr lang="en-US" dirty="0" err="1"/>
              <a:t>preHTN</a:t>
            </a:r>
            <a:r>
              <a:rPr lang="en-US" dirty="0"/>
              <a:t> or stage 1 with no risk &gt;&gt; repeat the </a:t>
            </a:r>
            <a:r>
              <a:rPr lang="en-US" dirty="0" err="1"/>
              <a:t>measurment</a:t>
            </a:r>
            <a:r>
              <a:rPr lang="en-US" dirty="0"/>
              <a:t> within 2 w </a:t>
            </a:r>
          </a:p>
          <a:p>
            <a:endParaRPr lang="en-US" dirty="0"/>
          </a:p>
          <a:p>
            <a:r>
              <a:rPr lang="en-US" dirty="0"/>
              <a:t>If still &gt;&gt; use ambulatory BP measurements</a:t>
            </a:r>
          </a:p>
        </p:txBody>
      </p:sp>
      <p:sp>
        <p:nvSpPr>
          <p:cNvPr id="6" name="مربع نص 5"/>
          <p:cNvSpPr txBox="1"/>
          <p:nvPr/>
        </p:nvSpPr>
        <p:spPr>
          <a:xfrm>
            <a:off x="10023894" y="414068"/>
            <a:ext cx="1742536" cy="1200329"/>
          </a:xfrm>
          <a:prstGeom prst="rect">
            <a:avLst/>
          </a:prstGeom>
          <a:noFill/>
        </p:spPr>
        <p:txBody>
          <a:bodyPr wrap="square" rtlCol="0">
            <a:spAutoFit/>
          </a:bodyPr>
          <a:lstStyle/>
          <a:p>
            <a:pPr algn="r" rtl="1"/>
            <a:r>
              <a:rPr lang="ar-JO" dirty="0"/>
              <a:t>امشي </a:t>
            </a:r>
            <a:r>
              <a:rPr lang="ar-JO" dirty="0" err="1"/>
              <a:t>عالخطوات</a:t>
            </a:r>
            <a:r>
              <a:rPr lang="ar-JO" dirty="0"/>
              <a:t> المرقمة كحجر اساس بعدين امشي حسب الحالة </a:t>
            </a:r>
            <a:endParaRPr lang="en-US" dirty="0"/>
          </a:p>
        </p:txBody>
      </p:sp>
    </p:spTree>
    <p:extLst>
      <p:ext uri="{BB962C8B-B14F-4D97-AF65-F5344CB8AC3E}">
        <p14:creationId xmlns:p14="http://schemas.microsoft.com/office/powerpoint/2010/main" val="2017277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t>Next two slides</a:t>
            </a:r>
          </a:p>
        </p:txBody>
      </p:sp>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عنوان 4"/>
          <p:cNvSpPr txBox="1">
            <a:spLocks noGrp="1"/>
          </p:cNvSpPr>
          <p:nvPr>
            <p:ph type="title"/>
          </p:nvPr>
        </p:nvSpPr>
        <p:spPr>
          <a:xfrm>
            <a:off x="838200" y="732441"/>
            <a:ext cx="10515600" cy="590931"/>
          </a:xfrm>
          <a:prstGeom prst="rect">
            <a:avLst/>
          </a:prstGeom>
          <a:noFill/>
        </p:spPr>
        <p:txBody>
          <a:bodyPr wrap="square" rtlCol="0">
            <a:spAutoFit/>
          </a:bodyPr>
          <a:lstStyle/>
          <a:p>
            <a:r>
              <a:rPr lang="en-US" sz="3600" dirty="0">
                <a:solidFill>
                  <a:srgbClr val="C00000"/>
                </a:solidFill>
              </a:rPr>
              <a:t>Important Review </a:t>
            </a:r>
          </a:p>
        </p:txBody>
      </p:sp>
    </p:spTree>
    <p:extLst>
      <p:ext uri="{BB962C8B-B14F-4D97-AF65-F5344CB8AC3E}">
        <p14:creationId xmlns:p14="http://schemas.microsoft.com/office/powerpoint/2010/main" val="2058156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Doctor Salma notes on the first part </a:t>
            </a:r>
            <a:r>
              <a:rPr lang="en-US" dirty="0">
                <a:solidFill>
                  <a:srgbClr val="FF0000"/>
                </a:solidFill>
              </a:rPr>
              <a:t>(from the beginning till slide 38)</a:t>
            </a:r>
          </a:p>
        </p:txBody>
      </p:sp>
      <p:sp>
        <p:nvSpPr>
          <p:cNvPr id="3" name="Content Placeholder 2"/>
          <p:cNvSpPr>
            <a:spLocks noGrp="1"/>
          </p:cNvSpPr>
          <p:nvPr>
            <p:ph idx="1"/>
          </p:nvPr>
        </p:nvSpPr>
        <p:spPr/>
        <p:txBody>
          <a:bodyPr>
            <a:normAutofit fontScale="85000" lnSpcReduction="20000"/>
          </a:bodyPr>
          <a:lstStyle/>
          <a:p>
            <a:r>
              <a:rPr lang="en-US" dirty="0"/>
              <a:t>Diagnosis of hypertension should be done after 3 abnormal readings only, </a:t>
            </a:r>
            <a:r>
              <a:rPr lang="en-US" b="1" dirty="0"/>
              <a:t>or</a:t>
            </a:r>
            <a:r>
              <a:rPr lang="en-US" dirty="0"/>
              <a:t> if the patient presented with hypertensions </a:t>
            </a:r>
            <a:r>
              <a:rPr lang="en-US" b="1" dirty="0"/>
              <a:t>with</a:t>
            </a:r>
            <a:r>
              <a:rPr lang="en-US" dirty="0"/>
              <a:t> symptoms of hypertensive encephalopathy (also known as PRES “posterior reversible encephalopathy syndrome”)</a:t>
            </a:r>
          </a:p>
          <a:p>
            <a:r>
              <a:rPr lang="en-US" dirty="0"/>
              <a:t>Before taking the BP readings you should be sure that certain conditions are met (see next slide).</a:t>
            </a:r>
          </a:p>
          <a:p>
            <a:r>
              <a:rPr lang="en-US" dirty="0"/>
              <a:t>If the patient has an abnormal BP in a visit, it should be repeated after 1 weeks (unless the patient has symptoms or other cause of admission, then he should be admitted to get 2 more BP readings).</a:t>
            </a:r>
          </a:p>
          <a:p>
            <a:r>
              <a:rPr lang="en-US" dirty="0"/>
              <a:t>One of those readings should be for the 4 limbs of the child, to exclude </a:t>
            </a:r>
            <a:r>
              <a:rPr lang="en-US" dirty="0" err="1"/>
              <a:t>coarctation</a:t>
            </a:r>
            <a:r>
              <a:rPr lang="en-US" dirty="0"/>
              <a:t> of aorta.</a:t>
            </a:r>
          </a:p>
          <a:p>
            <a:r>
              <a:rPr lang="en-US" dirty="0"/>
              <a:t>If still after all of that abnormal, then we send the patient home with an ambulatory BP monitoring (ABPM), so definitive diagnosis can be done using ABPM.</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161211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blood pressure</a:t>
            </a:r>
          </a:p>
        </p:txBody>
      </p:sp>
      <p:sp>
        <p:nvSpPr>
          <p:cNvPr id="3" name="Content Placeholder 2"/>
          <p:cNvSpPr>
            <a:spLocks noGrp="1"/>
          </p:cNvSpPr>
          <p:nvPr>
            <p:ph idx="1"/>
          </p:nvPr>
        </p:nvSpPr>
        <p:spPr/>
        <p:txBody>
          <a:bodyPr>
            <a:normAutofit lnSpcReduction="10000"/>
          </a:bodyPr>
          <a:lstStyle/>
          <a:p>
            <a:r>
              <a:rPr lang="en-US" dirty="0"/>
              <a:t>Ensure correct size of cuff.</a:t>
            </a:r>
          </a:p>
          <a:p>
            <a:r>
              <a:rPr lang="en-US" dirty="0"/>
              <a:t>Use right arm, at the level of the heart</a:t>
            </a:r>
          </a:p>
          <a:p>
            <a:r>
              <a:rPr lang="en-US" dirty="0"/>
              <a:t>The patient should be rested</a:t>
            </a:r>
          </a:p>
          <a:p>
            <a:r>
              <a:rPr lang="en-US" dirty="0"/>
              <a:t>The patient should not be on drugs, nicotine, coffee, certain stimulant foods, etc.</a:t>
            </a:r>
          </a:p>
          <a:p>
            <a:r>
              <a:rPr lang="en-US" dirty="0"/>
              <a:t>Take </a:t>
            </a:r>
            <a:r>
              <a:rPr lang="en-US" dirty="0" err="1"/>
              <a:t>auscultatry</a:t>
            </a:r>
            <a:r>
              <a:rPr lang="en-US" dirty="0"/>
              <a:t> BP readings (</a:t>
            </a:r>
            <a:r>
              <a:rPr lang="en-US" dirty="0">
                <a:solidFill>
                  <a:srgbClr val="FF0000"/>
                </a:solidFill>
              </a:rPr>
              <a:t>not electronic readings “also known as </a:t>
            </a:r>
            <a:r>
              <a:rPr lang="en-US" dirty="0" err="1">
                <a:solidFill>
                  <a:srgbClr val="FF0000"/>
                </a:solidFill>
              </a:rPr>
              <a:t>oscillometric</a:t>
            </a:r>
            <a:r>
              <a:rPr lang="en-US" dirty="0">
                <a:solidFill>
                  <a:srgbClr val="FF0000"/>
                </a:solidFill>
              </a:rPr>
              <a:t> or electronic devices</a:t>
            </a:r>
            <a:r>
              <a:rPr lang="en-US" dirty="0"/>
              <a:t>”)</a:t>
            </a:r>
          </a:p>
          <a:p>
            <a:r>
              <a:rPr lang="en-US" dirty="0"/>
              <a:t>In one setting, we should take 3 readings and then get the mean of them.</a:t>
            </a:r>
          </a:p>
          <a:p>
            <a:r>
              <a:rPr lang="en-US" dirty="0"/>
              <a:t>Be sure to use the correct chart for each patient.</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383211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F36BD1E-A607-41EC-97A3-05C768729000}"/>
              </a:ext>
            </a:extLst>
          </p:cNvPr>
          <p:cNvSpPr>
            <a:spLocks noGrp="1"/>
          </p:cNvSpPr>
          <p:nvPr>
            <p:ph type="ctrTitle" idx="4294967295"/>
          </p:nvPr>
        </p:nvSpPr>
        <p:spPr>
          <a:xfrm>
            <a:off x="327546" y="2103131"/>
            <a:ext cx="11582400" cy="1470025"/>
          </a:xfrm>
        </p:spPr>
        <p:txBody>
          <a:bodyPr>
            <a:normAutofit/>
          </a:bodyPr>
          <a:lstStyle/>
          <a:p>
            <a:pPr algn="ctr" eaLnBrk="1" fontAlgn="auto" hangingPunct="1">
              <a:spcAft>
                <a:spcPts val="0"/>
              </a:spcAft>
              <a:defRPr/>
            </a:pPr>
            <a:r>
              <a:rPr lang="en-US" sz="3600" b="1" dirty="0">
                <a:solidFill>
                  <a:schemeClr val="accent1">
                    <a:lumMod val="75000"/>
                  </a:schemeClr>
                </a:solidFill>
              </a:rPr>
              <a:t>Types, Causes &amp; Clinical Picture of Hypertension</a:t>
            </a:r>
          </a:p>
        </p:txBody>
      </p:sp>
    </p:spTree>
    <p:extLst>
      <p:ext uri="{BB962C8B-B14F-4D97-AF65-F5344CB8AC3E}">
        <p14:creationId xmlns:p14="http://schemas.microsoft.com/office/powerpoint/2010/main" val="84871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5">
            <a:extLst>
              <a:ext uri="{FF2B5EF4-FFF2-40B4-BE49-F238E27FC236}">
                <a16:creationId xmlns:a16="http://schemas.microsoft.com/office/drawing/2014/main" id="{C8BC1E9E-9F15-4FBD-93D1-74AFB0B77B6B}"/>
              </a:ext>
            </a:extLst>
          </p:cNvPr>
          <p:cNvSpPr>
            <a:spLocks noGrp="1"/>
          </p:cNvSpPr>
          <p:nvPr>
            <p:ph idx="4294967295"/>
          </p:nvPr>
        </p:nvSpPr>
        <p:spPr>
          <a:xfrm>
            <a:off x="1219200" y="2332038"/>
            <a:ext cx="10972800" cy="4525962"/>
          </a:xfrm>
        </p:spPr>
        <p:txBody>
          <a:bodyPr/>
          <a:lstStyle/>
          <a:p>
            <a:pPr eaLnBrk="1" hangingPunct="1">
              <a:buFont typeface="Wingdings" panose="05000000000000000000" pitchFamily="2" charset="2"/>
              <a:buNone/>
            </a:pPr>
            <a:r>
              <a:rPr lang="en-US" altLang="en-US"/>
              <a:t>-	</a:t>
            </a:r>
            <a:r>
              <a:rPr lang="en-US" altLang="en-US" sz="2400">
                <a:solidFill>
                  <a:srgbClr val="10253F"/>
                </a:solidFill>
                <a:latin typeface="Arial" panose="020B0604020202020204" pitchFamily="34" charset="0"/>
                <a:cs typeface="Arial" panose="020B0604020202020204" pitchFamily="34" charset="0"/>
              </a:rPr>
              <a:t>It’s Either </a:t>
            </a:r>
            <a:r>
              <a:rPr lang="en-US" altLang="en-US" sz="2400" b="1" u="sng">
                <a:solidFill>
                  <a:srgbClr val="10253F"/>
                </a:solidFill>
                <a:latin typeface="Arial" panose="020B0604020202020204" pitchFamily="34" charset="0"/>
                <a:cs typeface="Arial" panose="020B0604020202020204" pitchFamily="34" charset="0"/>
              </a:rPr>
              <a:t>Primary (Essential ) HTN </a:t>
            </a:r>
            <a:r>
              <a:rPr lang="en-US" altLang="en-US" sz="2400">
                <a:solidFill>
                  <a:srgbClr val="10253F"/>
                </a:solidFill>
                <a:latin typeface="Arial" panose="020B0604020202020204" pitchFamily="34" charset="0"/>
                <a:cs typeface="Arial" panose="020B0604020202020204" pitchFamily="34" charset="0"/>
              </a:rPr>
              <a:t>or </a:t>
            </a:r>
            <a:r>
              <a:rPr lang="en-US" altLang="en-US" sz="2400" b="1" u="sng">
                <a:solidFill>
                  <a:srgbClr val="10253F"/>
                </a:solidFill>
                <a:latin typeface="Arial" panose="020B0604020202020204" pitchFamily="34" charset="0"/>
                <a:cs typeface="Arial" panose="020B0604020202020204" pitchFamily="34" charset="0"/>
              </a:rPr>
              <a:t>Secondary HTN</a:t>
            </a:r>
          </a:p>
        </p:txBody>
      </p:sp>
    </p:spTree>
    <p:extLst>
      <p:ext uri="{BB962C8B-B14F-4D97-AF65-F5344CB8AC3E}">
        <p14:creationId xmlns:p14="http://schemas.microsoft.com/office/powerpoint/2010/main" val="289916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991C386-A96E-471B-8115-BC2E8F2A6D67}"/>
              </a:ext>
            </a:extLst>
          </p:cNvPr>
          <p:cNvSpPr>
            <a:spLocks noGrp="1"/>
          </p:cNvSpPr>
          <p:nvPr>
            <p:ph type="title" idx="4294967295"/>
          </p:nvPr>
        </p:nvSpPr>
        <p:spPr>
          <a:xfrm>
            <a:off x="0" y="533400"/>
            <a:ext cx="10972800" cy="1143000"/>
          </a:xfrm>
        </p:spPr>
        <p:txBody>
          <a:bodyPr/>
          <a:lstStyle/>
          <a:p>
            <a:pPr algn="ctr" eaLnBrk="1" fontAlgn="auto" hangingPunct="1">
              <a:spcAft>
                <a:spcPts val="0"/>
              </a:spcAft>
              <a:defRPr/>
            </a:pPr>
            <a:r>
              <a:rPr lang="en-US" sz="3600" b="0" dirty="0">
                <a:solidFill>
                  <a:schemeClr val="accent1">
                    <a:lumMod val="75000"/>
                  </a:schemeClr>
                </a:solidFill>
              </a:rPr>
              <a:t>Secondary HTN</a:t>
            </a:r>
          </a:p>
        </p:txBody>
      </p:sp>
      <p:sp>
        <p:nvSpPr>
          <p:cNvPr id="59395" name="Content Placeholder 2">
            <a:extLst>
              <a:ext uri="{FF2B5EF4-FFF2-40B4-BE49-F238E27FC236}">
                <a16:creationId xmlns:a16="http://schemas.microsoft.com/office/drawing/2014/main" id="{201D1AD9-C961-4DE6-BFD9-702FE6B3BB25}"/>
              </a:ext>
            </a:extLst>
          </p:cNvPr>
          <p:cNvSpPr>
            <a:spLocks noGrp="1"/>
          </p:cNvSpPr>
          <p:nvPr>
            <p:ph idx="4294967295"/>
          </p:nvPr>
        </p:nvSpPr>
        <p:spPr>
          <a:xfrm>
            <a:off x="395785" y="1997123"/>
            <a:ext cx="10972800" cy="4525963"/>
          </a:xfrm>
        </p:spPr>
        <p:txBody>
          <a:bodyPr/>
          <a:lstStyle/>
          <a:p>
            <a:pPr eaLnBrk="1" hangingPunct="1">
              <a:buFont typeface="Wingdings" panose="05000000000000000000" pitchFamily="2" charset="2"/>
              <a:buChar char="ü"/>
            </a:pPr>
            <a:r>
              <a:rPr lang="en-US" altLang="en-US" dirty="0"/>
              <a:t> </a:t>
            </a:r>
            <a:r>
              <a:rPr lang="en-US" altLang="en-US" sz="2400" b="1" dirty="0">
                <a:solidFill>
                  <a:srgbClr val="10253F"/>
                </a:solidFill>
              </a:rPr>
              <a:t>More common in pediatric age groups</a:t>
            </a:r>
          </a:p>
          <a:p>
            <a:pPr eaLnBrk="1" hangingPunct="1">
              <a:buFont typeface="Wingdings" panose="05000000000000000000" pitchFamily="2" charset="2"/>
              <a:buChar char="ü"/>
            </a:pPr>
            <a:r>
              <a:rPr lang="en-US" altLang="en-US" sz="2400" b="1" dirty="0" err="1">
                <a:solidFill>
                  <a:srgbClr val="10253F"/>
                </a:solidFill>
              </a:rPr>
              <a:t>Usualy</a:t>
            </a:r>
            <a:r>
              <a:rPr lang="en-US" altLang="en-US" sz="2400" b="1" dirty="0">
                <a:solidFill>
                  <a:srgbClr val="10253F"/>
                </a:solidFill>
              </a:rPr>
              <a:t> there is an underlying condition that causes elevated BP</a:t>
            </a:r>
          </a:p>
          <a:p>
            <a:pPr eaLnBrk="1" hangingPunct="1">
              <a:buFont typeface="Wingdings" panose="05000000000000000000" pitchFamily="2" charset="2"/>
              <a:buChar char="ü"/>
            </a:pPr>
            <a:r>
              <a:rPr lang="en-US" altLang="en-US" sz="2400" b="1" dirty="0">
                <a:solidFill>
                  <a:srgbClr val="10253F"/>
                </a:solidFill>
              </a:rPr>
              <a:t>Pt’s will have elevated BP Levels ranging from mild to severe</a:t>
            </a:r>
          </a:p>
          <a:p>
            <a:pPr eaLnBrk="1" hangingPunct="1">
              <a:buFont typeface="Wingdings" panose="05000000000000000000" pitchFamily="2" charset="2"/>
              <a:buNone/>
            </a:pPr>
            <a:endParaRPr lang="en-US" altLang="en-US" dirty="0">
              <a:solidFill>
                <a:srgbClr val="10253F"/>
              </a:solidFill>
            </a:endParaRPr>
          </a:p>
        </p:txBody>
      </p:sp>
    </p:spTree>
    <p:extLst>
      <p:ext uri="{BB962C8B-B14F-4D97-AF65-F5344CB8AC3E}">
        <p14:creationId xmlns:p14="http://schemas.microsoft.com/office/powerpoint/2010/main" val="1334480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CF7062FD-2BE5-4616-BDA8-63DB1FA9CAFF}"/>
              </a:ext>
            </a:extLst>
          </p:cNvPr>
          <p:cNvSpPr>
            <a:spLocks noGrp="1"/>
          </p:cNvSpPr>
          <p:nvPr>
            <p:ph idx="4294967295"/>
          </p:nvPr>
        </p:nvSpPr>
        <p:spPr>
          <a:xfrm>
            <a:off x="673290" y="795670"/>
            <a:ext cx="10972800" cy="5289550"/>
          </a:xfrm>
        </p:spPr>
        <p:txBody>
          <a:bodyPr/>
          <a:lstStyle/>
          <a:p>
            <a:pPr eaLnBrk="1" hangingPunct="1">
              <a:lnSpc>
                <a:spcPct val="90000"/>
              </a:lnSpc>
              <a:buFont typeface="Wingdings" panose="05000000000000000000" pitchFamily="2" charset="2"/>
              <a:buChar char="ü"/>
            </a:pPr>
            <a:r>
              <a:rPr lang="en-US" altLang="en-US" sz="2800" dirty="0">
                <a:solidFill>
                  <a:srgbClr val="10253F"/>
                </a:solidFill>
                <a:latin typeface="Arial" panose="020B0604020202020204" pitchFamily="34" charset="0"/>
                <a:cs typeface="Arial" panose="020B0604020202020204" pitchFamily="34" charset="0"/>
              </a:rPr>
              <a:t>Pt’s With Secondary  HTN vary in presentation: </a:t>
            </a:r>
          </a:p>
          <a:p>
            <a:pPr eaLnBrk="1" hangingPunct="1">
              <a:lnSpc>
                <a:spcPct val="90000"/>
              </a:lnSpc>
              <a:buFont typeface="Arial" panose="020B0604020202020204" pitchFamily="34" charset="0"/>
              <a:buAutoNum type="arabicParenR"/>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They are either Asymptomatic or symptoms of the underlying causative disease process (e.g. Growth failure in CKD)</a:t>
            </a: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Presents with headache, dizziness, epistaxis, anorexia, visual changes, and seizures may occur.</a:t>
            </a: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Hypertensive encephalopathy ( suggested by the presence of vomiting, temperature elevation, ataxia, stupor, CT abnormalities, and seizures). </a:t>
            </a:r>
          </a:p>
          <a:p>
            <a:pPr eaLnBrk="1" hangingPunct="1">
              <a:lnSpc>
                <a:spcPct val="90000"/>
              </a:lnSpc>
              <a:buFont typeface="Wingdings 3" panose="05040102010807070707" pitchFamily="18" charset="2"/>
              <a:buNone/>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ü"/>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ü"/>
            </a:pPr>
            <a:endParaRPr lang="en-US" altLang="en-US" sz="3000" b="1" dirty="0"/>
          </a:p>
        </p:txBody>
      </p:sp>
    </p:spTree>
    <p:extLst>
      <p:ext uri="{BB962C8B-B14F-4D97-AF65-F5344CB8AC3E}">
        <p14:creationId xmlns:p14="http://schemas.microsoft.com/office/powerpoint/2010/main" val="3748090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1">
            <a:extLst>
              <a:ext uri="{FF2B5EF4-FFF2-40B4-BE49-F238E27FC236}">
                <a16:creationId xmlns:a16="http://schemas.microsoft.com/office/drawing/2014/main" id="{8D562FC8-361F-47E8-94FB-3C18EB629C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1444" name="Rectangle 3">
            <a:extLst>
              <a:ext uri="{FF2B5EF4-FFF2-40B4-BE49-F238E27FC236}">
                <a16:creationId xmlns:a16="http://schemas.microsoft.com/office/drawing/2014/main" id="{0AD215D7-77FA-4405-8C2F-F285FE076021}"/>
              </a:ext>
            </a:extLst>
          </p:cNvPr>
          <p:cNvSpPr>
            <a:spLocks noChangeArrowheads="1"/>
          </p:cNvSpPr>
          <p:nvPr/>
        </p:nvSpPr>
        <p:spPr bwMode="auto">
          <a:xfrm>
            <a:off x="501935" y="144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Wingdings" panose="05000000000000000000" pitchFamily="2" charset="2"/>
              <a:buChar char="ü"/>
            </a:pPr>
            <a:r>
              <a:rPr lang="en-US" altLang="en-US" sz="2400" dirty="0">
                <a:solidFill>
                  <a:srgbClr val="10253F"/>
                </a:solidFill>
                <a:latin typeface="Arial" panose="020B0604020202020204" pitchFamily="34" charset="0"/>
              </a:rPr>
              <a:t>They might Present with picture of </a:t>
            </a:r>
            <a:r>
              <a:rPr lang="en-US" altLang="en-US" sz="2800" dirty="0">
                <a:solidFill>
                  <a:srgbClr val="C00000"/>
                </a:solidFill>
                <a:latin typeface="Arial" panose="020B0604020202020204" pitchFamily="34" charset="0"/>
              </a:rPr>
              <a:t>Malignant HTN   </a:t>
            </a:r>
            <a:r>
              <a:rPr lang="en-US" altLang="en-US" sz="2400" dirty="0">
                <a:solidFill>
                  <a:srgbClr val="10253F"/>
                </a:solidFill>
                <a:latin typeface="Arial" panose="020B0604020202020204" pitchFamily="34" charset="0"/>
              </a:rPr>
              <a:t>( Severely elevated BP with Cardiac failure, pulmonary edema, and renal dysfunction) </a:t>
            </a:r>
          </a:p>
          <a:p>
            <a:pPr>
              <a:lnSpc>
                <a:spcPct val="90000"/>
              </a:lnSpc>
              <a:buFont typeface="Wingdings" panose="05000000000000000000" pitchFamily="2" charset="2"/>
              <a:buChar char="ü"/>
            </a:pPr>
            <a:endParaRPr lang="en-US" altLang="en-US" sz="2400" b="1" dirty="0">
              <a:solidFill>
                <a:srgbClr val="10253F"/>
              </a:solidFill>
              <a:latin typeface="Arial" panose="020B0604020202020204" pitchFamily="34" charset="0"/>
            </a:endParaRPr>
          </a:p>
          <a:p>
            <a:pPr>
              <a:lnSpc>
                <a:spcPct val="90000"/>
              </a:lnSpc>
              <a:buFont typeface="Wingdings" panose="05000000000000000000" pitchFamily="2" charset="2"/>
              <a:buChar char="ü"/>
            </a:pPr>
            <a:r>
              <a:rPr lang="en-US" altLang="en-US" sz="2400" b="1" dirty="0">
                <a:solidFill>
                  <a:srgbClr val="10253F"/>
                </a:solidFill>
                <a:latin typeface="Arial" panose="020B0604020202020204" pitchFamily="34" charset="0"/>
              </a:rPr>
              <a:t> a </a:t>
            </a:r>
            <a:r>
              <a:rPr lang="en-US" altLang="en-US" sz="2800" b="1" dirty="0">
                <a:solidFill>
                  <a:srgbClr val="10253F"/>
                </a:solidFill>
                <a:latin typeface="Arial" panose="020B0604020202020204" pitchFamily="34" charset="0"/>
              </a:rPr>
              <a:t>Hypertensive crisis </a:t>
            </a:r>
            <a:r>
              <a:rPr lang="en-US" altLang="en-US" sz="2400" b="1" dirty="0">
                <a:solidFill>
                  <a:srgbClr val="10253F"/>
                </a:solidFill>
                <a:latin typeface="Arial" panose="020B0604020202020204" pitchFamily="34" charset="0"/>
              </a:rPr>
              <a:t>that’s  manifested by </a:t>
            </a:r>
            <a:r>
              <a:rPr lang="en-US" altLang="en-US" sz="2400" b="1" dirty="0">
                <a:solidFill>
                  <a:srgbClr val="C00000"/>
                </a:solidFill>
                <a:latin typeface="Arial" panose="020B0604020202020204" pitchFamily="34" charset="0"/>
              </a:rPr>
              <a:t>decreased vision </a:t>
            </a:r>
            <a:r>
              <a:rPr lang="en-US" altLang="en-US" sz="2400" b="1" dirty="0">
                <a:solidFill>
                  <a:srgbClr val="10253F"/>
                </a:solidFill>
                <a:latin typeface="Arial" panose="020B0604020202020204" pitchFamily="34" charset="0"/>
              </a:rPr>
              <a:t>(retinal hemorrhages of hypertensive retinopathy) and </a:t>
            </a:r>
            <a:r>
              <a:rPr lang="en-US" altLang="en-US" sz="2400" b="1" dirty="0" err="1">
                <a:solidFill>
                  <a:srgbClr val="C00000"/>
                </a:solidFill>
                <a:latin typeface="Arial" panose="020B0604020202020204" pitchFamily="34" charset="0"/>
              </a:rPr>
              <a:t>papilledema</a:t>
            </a:r>
            <a:r>
              <a:rPr lang="en-US" altLang="en-US" sz="2400" b="1" dirty="0">
                <a:solidFill>
                  <a:srgbClr val="10253F"/>
                </a:solidFill>
                <a:latin typeface="Arial" panose="020B0604020202020204" pitchFamily="34" charset="0"/>
              </a:rPr>
              <a:t>, </a:t>
            </a:r>
            <a:r>
              <a:rPr lang="en-US" altLang="en-US" sz="2400" b="1" dirty="0">
                <a:solidFill>
                  <a:srgbClr val="C00000"/>
                </a:solidFill>
                <a:latin typeface="Arial" panose="020B0604020202020204" pitchFamily="34" charset="0"/>
              </a:rPr>
              <a:t>encephalopathy</a:t>
            </a:r>
            <a:r>
              <a:rPr lang="en-US" altLang="en-US" sz="2400" b="1" dirty="0">
                <a:solidFill>
                  <a:srgbClr val="10253F"/>
                </a:solidFill>
                <a:latin typeface="Arial" panose="020B0604020202020204" pitchFamily="34" charset="0"/>
              </a:rPr>
              <a:t> (headache, seizures, depressed level of consciousness), </a:t>
            </a:r>
            <a:r>
              <a:rPr lang="en-US" altLang="en-US" sz="2400" b="1" dirty="0">
                <a:solidFill>
                  <a:srgbClr val="C00000"/>
                </a:solidFill>
                <a:latin typeface="Arial" panose="020B0604020202020204" pitchFamily="34" charset="0"/>
              </a:rPr>
              <a:t>heart failure</a:t>
            </a:r>
            <a:r>
              <a:rPr lang="en-US" altLang="en-US" sz="2400" b="1" dirty="0">
                <a:solidFill>
                  <a:srgbClr val="10253F"/>
                </a:solidFill>
                <a:latin typeface="Arial" panose="020B0604020202020204" pitchFamily="34" charset="0"/>
              </a:rPr>
              <a:t>, or accelerated </a:t>
            </a:r>
            <a:r>
              <a:rPr lang="en-US" altLang="en-US" sz="2400" b="1" dirty="0">
                <a:solidFill>
                  <a:srgbClr val="C00000"/>
                </a:solidFill>
                <a:latin typeface="Arial" panose="020B0604020202020204" pitchFamily="34" charset="0"/>
              </a:rPr>
              <a:t>deterioration of renal function</a:t>
            </a:r>
            <a:endParaRPr lang="en-US" altLang="en-US" sz="2400" dirty="0">
              <a:solidFill>
                <a:srgbClr val="10253F"/>
              </a:solidFill>
              <a:latin typeface="Arial" panose="020B0604020202020204" pitchFamily="34" charset="0"/>
            </a:endParaRPr>
          </a:p>
        </p:txBody>
      </p:sp>
    </p:spTree>
    <p:extLst>
      <p:ext uri="{BB962C8B-B14F-4D97-AF65-F5344CB8AC3E}">
        <p14:creationId xmlns:p14="http://schemas.microsoft.com/office/powerpoint/2010/main" val="2989668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EA16823-6C94-466A-9E02-F475CE44F038}"/>
              </a:ext>
            </a:extLst>
          </p:cNvPr>
          <p:cNvSpPr>
            <a:spLocks noGrp="1"/>
          </p:cNvSpPr>
          <p:nvPr>
            <p:ph type="title" idx="4294967295"/>
          </p:nvPr>
        </p:nvSpPr>
        <p:spPr>
          <a:xfrm>
            <a:off x="0" y="620713"/>
            <a:ext cx="10972800" cy="838200"/>
          </a:xfrm>
        </p:spPr>
        <p:txBody>
          <a:bodyPr anchor="b">
            <a:normAutofit/>
          </a:bodyPr>
          <a:lstStyle/>
          <a:p>
            <a:pPr algn="ctr" eaLnBrk="1" fontAlgn="auto" hangingPunct="1">
              <a:spcAft>
                <a:spcPts val="0"/>
              </a:spcAft>
              <a:defRPr/>
            </a:pPr>
            <a:r>
              <a:rPr lang="en-US" sz="3600" dirty="0">
                <a:solidFill>
                  <a:schemeClr val="accent1">
                    <a:lumMod val="75000"/>
                  </a:schemeClr>
                </a:solidFill>
                <a:latin typeface="Arial Rounded MT Bold" pitchFamily="34" charset="0"/>
              </a:rPr>
              <a:t>When to suspect secondary HTN</a:t>
            </a:r>
          </a:p>
        </p:txBody>
      </p:sp>
      <p:sp>
        <p:nvSpPr>
          <p:cNvPr id="62467" name="Content Placeholder 2">
            <a:extLst>
              <a:ext uri="{FF2B5EF4-FFF2-40B4-BE49-F238E27FC236}">
                <a16:creationId xmlns:a16="http://schemas.microsoft.com/office/drawing/2014/main" id="{D939047E-7A6E-4C06-A4FB-736F20B27692}"/>
              </a:ext>
            </a:extLst>
          </p:cNvPr>
          <p:cNvSpPr>
            <a:spLocks noGrp="1"/>
          </p:cNvSpPr>
          <p:nvPr>
            <p:ph idx="4294967295"/>
          </p:nvPr>
        </p:nvSpPr>
        <p:spPr>
          <a:xfrm>
            <a:off x="1219200" y="1557338"/>
            <a:ext cx="10972800" cy="4038600"/>
          </a:xfrm>
        </p:spPr>
        <p:txBody>
          <a:bodyPr>
            <a:normAutofit lnSpcReduction="10000"/>
          </a:bodyPr>
          <a:lstStyle/>
          <a:p>
            <a:pPr eaLnBrk="1" hangingPunct="1"/>
            <a:r>
              <a:rPr lang="en-US" altLang="en-US" sz="2400" dirty="0">
                <a:latin typeface="Arial" panose="020B0604020202020204" pitchFamily="34" charset="0"/>
                <a:cs typeface="Arial" panose="020B0604020202020204" pitchFamily="34" charset="0"/>
              </a:rPr>
              <a:t>A very young child (&lt;10 years).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Higher BP readings.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No family history of HTN.</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solidFill>
                  <a:srgbClr val="10253F"/>
                </a:solidFill>
                <a:latin typeface="Arial" panose="020B0604020202020204" pitchFamily="34" charset="0"/>
                <a:cs typeface="Arial" panose="020B0604020202020204" pitchFamily="34" charset="0"/>
              </a:rPr>
              <a:t>presence of </a:t>
            </a:r>
            <a:r>
              <a:rPr lang="en-US" altLang="en-US" sz="2400" u="sng" dirty="0">
                <a:solidFill>
                  <a:srgbClr val="10253F"/>
                </a:solidFill>
                <a:latin typeface="Arial" panose="020B0604020202020204" pitchFamily="34" charset="0"/>
                <a:cs typeface="Arial" panose="020B0604020202020204" pitchFamily="34" charset="0"/>
              </a:rPr>
              <a:t>symptoms</a:t>
            </a:r>
            <a:r>
              <a:rPr lang="en-US" altLang="en-US" sz="2400" dirty="0">
                <a:solidFill>
                  <a:srgbClr val="10253F"/>
                </a:solidFill>
                <a:latin typeface="Arial" panose="020B0604020202020204" pitchFamily="34" charset="0"/>
                <a:cs typeface="Arial" panose="020B0604020202020204" pitchFamily="34" charset="0"/>
              </a:rPr>
              <a:t> related to hypertension.</a:t>
            </a:r>
            <a:endParaRPr lang="en-US" alt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Poor response to treatment (suspect non-compliance!)</a:t>
            </a:r>
          </a:p>
        </p:txBody>
      </p:sp>
    </p:spTree>
    <p:extLst>
      <p:ext uri="{BB962C8B-B14F-4D97-AF65-F5344CB8AC3E}">
        <p14:creationId xmlns:p14="http://schemas.microsoft.com/office/powerpoint/2010/main" val="73461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diagnosis of persistent childhood HTN is made when repeat blood pressure (BP) values on </a:t>
            </a:r>
            <a:r>
              <a:rPr lang="en-US" b="1" dirty="0"/>
              <a:t>three</a:t>
            </a:r>
            <a:r>
              <a:rPr lang="en-US" dirty="0"/>
              <a:t> separate visits are </a:t>
            </a:r>
            <a:r>
              <a:rPr lang="en-US" b="1" dirty="0"/>
              <a:t>greater than the 95</a:t>
            </a:r>
            <a:r>
              <a:rPr lang="en-US" b="1" baseline="30000" dirty="0"/>
              <a:t>th</a:t>
            </a:r>
            <a:r>
              <a:rPr lang="en-US" b="1" dirty="0"/>
              <a:t> percentile for the age, gender, and height of the patient, or it is ≥130/80 mmHg </a:t>
            </a:r>
            <a:r>
              <a:rPr lang="en-US" dirty="0"/>
              <a:t>. </a:t>
            </a:r>
          </a:p>
          <a:p>
            <a:endParaRPr lang="en-US"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Copyrights apply</a:t>
            </a:r>
          </a:p>
        </p:txBody>
      </p:sp>
    </p:spTree>
    <p:extLst>
      <p:ext uri="{BB962C8B-B14F-4D97-AF65-F5344CB8AC3E}">
        <p14:creationId xmlns:p14="http://schemas.microsoft.com/office/powerpoint/2010/main" val="1812283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1E0475C-23F4-4358-A636-03779DEDB29F}"/>
              </a:ext>
            </a:extLst>
          </p:cNvPr>
          <p:cNvSpPr>
            <a:spLocks noGrp="1"/>
          </p:cNvSpPr>
          <p:nvPr>
            <p:ph type="title" idx="4294967295"/>
          </p:nvPr>
        </p:nvSpPr>
        <p:spPr>
          <a:xfrm>
            <a:off x="0" y="542925"/>
            <a:ext cx="10769600" cy="1093788"/>
          </a:xfrm>
        </p:spPr>
        <p:txBody>
          <a:bodyPr/>
          <a:lstStyle/>
          <a:p>
            <a:pPr algn="ctr" eaLnBrk="1" fontAlgn="auto" hangingPunct="1">
              <a:spcAft>
                <a:spcPts val="0"/>
              </a:spcAft>
              <a:defRPr/>
            </a:pPr>
            <a:r>
              <a:rPr lang="en-US" sz="3600" b="0" dirty="0">
                <a:solidFill>
                  <a:schemeClr val="accent1">
                    <a:lumMod val="75000"/>
                  </a:schemeClr>
                </a:solidFill>
              </a:rPr>
              <a:t>Causes…</a:t>
            </a:r>
          </a:p>
        </p:txBody>
      </p:sp>
      <p:sp>
        <p:nvSpPr>
          <p:cNvPr id="63491" name="Content Placeholder 2">
            <a:extLst>
              <a:ext uri="{FF2B5EF4-FFF2-40B4-BE49-F238E27FC236}">
                <a16:creationId xmlns:a16="http://schemas.microsoft.com/office/drawing/2014/main" id="{16795E95-B10A-4D09-9B88-4578BCAAC577}"/>
              </a:ext>
            </a:extLst>
          </p:cNvPr>
          <p:cNvSpPr>
            <a:spLocks noGrp="1"/>
          </p:cNvSpPr>
          <p:nvPr>
            <p:ph idx="4294967295"/>
          </p:nvPr>
        </p:nvSpPr>
        <p:spPr>
          <a:xfrm>
            <a:off x="627798" y="1481138"/>
            <a:ext cx="10345002" cy="4525962"/>
          </a:xfrm>
        </p:spPr>
        <p:txBody>
          <a:bodyPr/>
          <a:lstStyle/>
          <a:p>
            <a:pPr marL="514350" indent="-514350" eaLnBrk="1" hangingPunct="1">
              <a:lnSpc>
                <a:spcPct val="90000"/>
              </a:lnSpc>
              <a:buFont typeface="Arial" panose="020B0604020202020204" pitchFamily="34" charset="0"/>
              <a:buAutoNum type="arabicPeriod"/>
            </a:pPr>
            <a:endParaRPr lang="en-US" altLang="en-US" sz="2400" b="1" dirty="0">
              <a:solidFill>
                <a:srgbClr val="10253F"/>
              </a:solidFill>
              <a:latin typeface="Arial" panose="020B0604020202020204" pitchFamily="34" charset="0"/>
              <a:cs typeface="Arial" panose="020B0604020202020204" pitchFamily="34" charset="0"/>
            </a:endParaRP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Renal (Mostly, 90% due to renovascular causes)</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Cardiac</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Vascular</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Endocrine</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Neurological</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Drugs</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Others </a:t>
            </a:r>
          </a:p>
        </p:txBody>
      </p:sp>
    </p:spTree>
    <p:extLst>
      <p:ext uri="{BB962C8B-B14F-4D97-AF65-F5344CB8AC3E}">
        <p14:creationId xmlns:p14="http://schemas.microsoft.com/office/powerpoint/2010/main" val="3790376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1">
            <a:extLst>
              <a:ext uri="{FF2B5EF4-FFF2-40B4-BE49-F238E27FC236}">
                <a16:creationId xmlns:a16="http://schemas.microsoft.com/office/drawing/2014/main" id="{65B8ACAE-8308-4745-BA52-C7D60F3E95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4515" name="Slide Number Placeholder 2">
            <a:extLst>
              <a:ext uri="{FF2B5EF4-FFF2-40B4-BE49-F238E27FC236}">
                <a16:creationId xmlns:a16="http://schemas.microsoft.com/office/drawing/2014/main" id="{2AEF20B6-ABBC-4EE8-81A9-FF301F8FD7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4E6F52-372D-49FB-A6B4-D2FB7AA40B2C}" type="slidenum">
              <a:rPr lang="en-US" altLang="en-US"/>
              <a:pPr/>
              <a:t>51</a:t>
            </a:fld>
            <a:endParaRPr lang="en-US" altLang="en-US"/>
          </a:p>
        </p:txBody>
      </p:sp>
      <p:graphicFrame>
        <p:nvGraphicFramePr>
          <p:cNvPr id="64516" name="Object 2">
            <a:extLst>
              <a:ext uri="{FF2B5EF4-FFF2-40B4-BE49-F238E27FC236}">
                <a16:creationId xmlns:a16="http://schemas.microsoft.com/office/drawing/2014/main" id="{E5F39E94-1686-411F-A4EC-7680C06D52D3}"/>
              </a:ext>
            </a:extLst>
          </p:cNvPr>
          <p:cNvGraphicFramePr>
            <a:graphicFrameLocks noChangeAspect="1"/>
          </p:cNvGraphicFramePr>
          <p:nvPr>
            <p:extLst>
              <p:ext uri="{D42A27DB-BD31-4B8C-83A1-F6EECF244321}">
                <p14:modId xmlns:p14="http://schemas.microsoft.com/office/powerpoint/2010/main" val="1410876303"/>
              </p:ext>
            </p:extLst>
          </p:nvPr>
        </p:nvGraphicFramePr>
        <p:xfrm>
          <a:off x="532263" y="381000"/>
          <a:ext cx="11327642" cy="6347346"/>
        </p:xfrm>
        <a:graphic>
          <a:graphicData uri="http://schemas.openxmlformats.org/presentationml/2006/ole">
            <mc:AlternateContent xmlns:mc="http://schemas.openxmlformats.org/markup-compatibility/2006">
              <mc:Choice xmlns:v="urn:schemas-microsoft-com:vml" Requires="v">
                <p:oleObj spid="_x0000_s1034" name="Document" r:id="rId3" imgW="5310060" imgH="4409473" progId="Word.Document.12">
                  <p:embed/>
                </p:oleObj>
              </mc:Choice>
              <mc:Fallback>
                <p:oleObj name="Document" r:id="rId3" imgW="5310060" imgH="4409473" progId="Word.Document.12">
                  <p:embed/>
                  <p:pic>
                    <p:nvPicPr>
                      <p:cNvPr id="64516" name="Object 2">
                        <a:extLst>
                          <a:ext uri="{FF2B5EF4-FFF2-40B4-BE49-F238E27FC236}">
                            <a16:creationId xmlns:a16="http://schemas.microsoft.com/office/drawing/2014/main" id="{E5F39E94-1686-411F-A4EC-7680C06D5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63" y="381000"/>
                        <a:ext cx="11327642" cy="6347346"/>
                      </a:xfrm>
                      <a:prstGeom prst="rect">
                        <a:avLst/>
                      </a:prstGeom>
                      <a:noFill/>
                    </p:spPr>
                  </p:pic>
                </p:oleObj>
              </mc:Fallback>
            </mc:AlternateContent>
          </a:graphicData>
        </a:graphic>
      </p:graphicFrame>
    </p:spTree>
    <p:extLst>
      <p:ext uri="{BB962C8B-B14F-4D97-AF65-F5344CB8AC3E}">
        <p14:creationId xmlns:p14="http://schemas.microsoft.com/office/powerpoint/2010/main" val="202132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a:extLst>
              <a:ext uri="{FF2B5EF4-FFF2-40B4-BE49-F238E27FC236}">
                <a16:creationId xmlns:a16="http://schemas.microsoft.com/office/drawing/2014/main" id="{B99AD9FA-5F7D-4E79-9478-AE80A6393A5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5539" name="Slide Number Placeholder 2">
            <a:extLst>
              <a:ext uri="{FF2B5EF4-FFF2-40B4-BE49-F238E27FC236}">
                <a16:creationId xmlns:a16="http://schemas.microsoft.com/office/drawing/2014/main" id="{49E2BB58-4B04-41A4-B82F-143640F173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4F1DAD-6398-471F-B753-5B211C3410EC}" type="slidenum">
              <a:rPr lang="en-US" altLang="en-US"/>
              <a:pPr/>
              <a:t>52</a:t>
            </a:fld>
            <a:endParaRPr lang="en-US" altLang="en-US"/>
          </a:p>
        </p:txBody>
      </p:sp>
      <p:graphicFrame>
        <p:nvGraphicFramePr>
          <p:cNvPr id="65540" name="Object 2">
            <a:extLst>
              <a:ext uri="{FF2B5EF4-FFF2-40B4-BE49-F238E27FC236}">
                <a16:creationId xmlns:a16="http://schemas.microsoft.com/office/drawing/2014/main" id="{87549A4C-DF48-4F33-BA99-273862D43ACD}"/>
              </a:ext>
            </a:extLst>
          </p:cNvPr>
          <p:cNvGraphicFramePr>
            <a:graphicFrameLocks noChangeAspect="1"/>
          </p:cNvGraphicFramePr>
          <p:nvPr>
            <p:extLst>
              <p:ext uri="{D42A27DB-BD31-4B8C-83A1-F6EECF244321}">
                <p14:modId xmlns:p14="http://schemas.microsoft.com/office/powerpoint/2010/main" val="1566671202"/>
              </p:ext>
            </p:extLst>
          </p:nvPr>
        </p:nvGraphicFramePr>
        <p:xfrm>
          <a:off x="586854" y="479426"/>
          <a:ext cx="10792346" cy="6399213"/>
        </p:xfrm>
        <a:graphic>
          <a:graphicData uri="http://schemas.openxmlformats.org/presentationml/2006/ole">
            <mc:AlternateContent xmlns:mc="http://schemas.openxmlformats.org/markup-compatibility/2006">
              <mc:Choice xmlns:v="urn:schemas-microsoft-com:vml" Requires="v">
                <p:oleObj spid="_x0000_s2058" name="Document" r:id="rId3" imgW="5310060" imgH="3436800" progId="Word.Document.12">
                  <p:embed/>
                </p:oleObj>
              </mc:Choice>
              <mc:Fallback>
                <p:oleObj name="Document" r:id="rId3" imgW="5310060" imgH="3436800" progId="Word.Document.12">
                  <p:embed/>
                  <p:pic>
                    <p:nvPicPr>
                      <p:cNvPr id="65540" name="Object 2">
                        <a:extLst>
                          <a:ext uri="{FF2B5EF4-FFF2-40B4-BE49-F238E27FC236}">
                            <a16:creationId xmlns:a16="http://schemas.microsoft.com/office/drawing/2014/main" id="{87549A4C-DF48-4F33-BA99-273862D43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54" y="479426"/>
                        <a:ext cx="10792346" cy="6399213"/>
                      </a:xfrm>
                      <a:prstGeom prst="rect">
                        <a:avLst/>
                      </a:prstGeom>
                      <a:noFill/>
                    </p:spPr>
                  </p:pic>
                </p:oleObj>
              </mc:Fallback>
            </mc:AlternateContent>
          </a:graphicData>
        </a:graphic>
      </p:graphicFrame>
    </p:spTree>
    <p:extLst>
      <p:ext uri="{BB962C8B-B14F-4D97-AF65-F5344CB8AC3E}">
        <p14:creationId xmlns:p14="http://schemas.microsoft.com/office/powerpoint/2010/main" val="3845226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a:extLst>
              <a:ext uri="{FF2B5EF4-FFF2-40B4-BE49-F238E27FC236}">
                <a16:creationId xmlns:a16="http://schemas.microsoft.com/office/drawing/2014/main" id="{AC603A22-7DB4-48D6-A28A-A096B01DCF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7587" name="Slide Number Placeholder 2">
            <a:extLst>
              <a:ext uri="{FF2B5EF4-FFF2-40B4-BE49-F238E27FC236}">
                <a16:creationId xmlns:a16="http://schemas.microsoft.com/office/drawing/2014/main" id="{8B1BA1C4-E26F-4532-89D1-FF7C4D511D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9013C3-B30A-4653-B169-8C0A91DD312C}" type="slidenum">
              <a:rPr lang="en-US" altLang="en-US"/>
              <a:pPr/>
              <a:t>53</a:t>
            </a:fld>
            <a:endParaRPr lang="en-US" altLang="en-US"/>
          </a:p>
        </p:txBody>
      </p:sp>
      <p:pic>
        <p:nvPicPr>
          <p:cNvPr id="67588" name="Picture 3">
            <a:extLst>
              <a:ext uri="{FF2B5EF4-FFF2-40B4-BE49-F238E27FC236}">
                <a16:creationId xmlns:a16="http://schemas.microsoft.com/office/drawing/2014/main" id="{473CEF21-3F3E-4730-ACB5-6A6DB272B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762000"/>
            <a:ext cx="1099396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82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93FC646-3ACD-4037-A76C-9250C6AF2589}"/>
              </a:ext>
            </a:extLst>
          </p:cNvPr>
          <p:cNvSpPr>
            <a:spLocks noGrp="1"/>
          </p:cNvSpPr>
          <p:nvPr>
            <p:ph type="title" idx="4294967295"/>
          </p:nvPr>
        </p:nvSpPr>
        <p:spPr>
          <a:xfrm>
            <a:off x="0" y="274638"/>
            <a:ext cx="10972800" cy="1143000"/>
          </a:xfrm>
        </p:spPr>
        <p:txBody>
          <a:bodyPr/>
          <a:lstStyle/>
          <a:p>
            <a:pPr algn="ctr" eaLnBrk="1" fontAlgn="auto" hangingPunct="1">
              <a:spcAft>
                <a:spcPts val="0"/>
              </a:spcAft>
              <a:defRPr/>
            </a:pPr>
            <a:r>
              <a:rPr lang="en-US" sz="3600" b="0" dirty="0">
                <a:solidFill>
                  <a:schemeClr val="accent1">
                    <a:lumMod val="75000"/>
                  </a:schemeClr>
                </a:solidFill>
              </a:rPr>
              <a:t>Primary (Essential) HTN</a:t>
            </a:r>
          </a:p>
        </p:txBody>
      </p:sp>
      <p:sp>
        <p:nvSpPr>
          <p:cNvPr id="68611" name="Content Placeholder 2">
            <a:extLst>
              <a:ext uri="{FF2B5EF4-FFF2-40B4-BE49-F238E27FC236}">
                <a16:creationId xmlns:a16="http://schemas.microsoft.com/office/drawing/2014/main" id="{2E443E6E-116C-4B87-907C-234196B6F84B}"/>
              </a:ext>
            </a:extLst>
          </p:cNvPr>
          <p:cNvSpPr>
            <a:spLocks noGrp="1"/>
          </p:cNvSpPr>
          <p:nvPr>
            <p:ph idx="4294967295"/>
          </p:nvPr>
        </p:nvSpPr>
        <p:spPr>
          <a:xfrm>
            <a:off x="504966" y="1676401"/>
            <a:ext cx="10467833" cy="4525963"/>
          </a:xfrm>
        </p:spPr>
        <p:txBody>
          <a:bodyPr/>
          <a:lstStyle/>
          <a:p>
            <a:pPr eaLnBrk="1" hangingPunct="1">
              <a:buFont typeface="Wingdings" panose="05000000000000000000" pitchFamily="2" charset="2"/>
              <a:buChar char="ü"/>
            </a:pPr>
            <a:r>
              <a:rPr lang="en-US" altLang="en-US" b="1" dirty="0">
                <a:solidFill>
                  <a:srgbClr val="10253F"/>
                </a:solidFill>
              </a:rPr>
              <a:t> </a:t>
            </a:r>
            <a:r>
              <a:rPr lang="en-US" altLang="en-US" sz="2400" dirty="0">
                <a:solidFill>
                  <a:srgbClr val="10253F"/>
                </a:solidFill>
                <a:latin typeface="Arial" panose="020B0604020202020204" pitchFamily="34" charset="0"/>
                <a:cs typeface="Arial" panose="020B0604020202020204" pitchFamily="34" charset="0"/>
              </a:rPr>
              <a:t>No identifiable cause can be found.</a:t>
            </a: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Less common than Secondary HTN.</a:t>
            </a:r>
          </a:p>
          <a:p>
            <a:pPr eaLnBrk="1" hangingPunct="1"/>
            <a:r>
              <a:rPr lang="en-US" altLang="en-US" sz="2400" dirty="0">
                <a:solidFill>
                  <a:schemeClr val="tx2"/>
                </a:solidFill>
                <a:latin typeface="Arial" panose="020B0604020202020204" pitchFamily="34" charset="0"/>
                <a:cs typeface="Arial" panose="020B0604020202020204" pitchFamily="34" charset="0"/>
              </a:rPr>
              <a:t>usually characterized by mild or Stage 1 hypertension.</a:t>
            </a:r>
            <a:endParaRPr lang="en-US" altLang="en-US" sz="2400" dirty="0">
              <a:solidFill>
                <a:srgbClr val="10253F"/>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 Hereditary factors, Diet, Stress and Obesity Plays a role in it’s development</a:t>
            </a:r>
          </a:p>
          <a:p>
            <a:pPr eaLnBrk="1" hangingPunct="1"/>
            <a:r>
              <a:rPr lang="en-US" altLang="en-US" sz="2400" dirty="0">
                <a:solidFill>
                  <a:srgbClr val="10253F"/>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associated with a positive family history of hypertension or cardiovascular disease (CVD).</a:t>
            </a:r>
          </a:p>
        </p:txBody>
      </p:sp>
    </p:spTree>
    <p:extLst>
      <p:ext uri="{BB962C8B-B14F-4D97-AF65-F5344CB8AC3E}">
        <p14:creationId xmlns:p14="http://schemas.microsoft.com/office/powerpoint/2010/main" val="175315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D023093F-7172-4E8D-9324-BFA9B77A9512}"/>
              </a:ext>
            </a:extLst>
          </p:cNvPr>
          <p:cNvSpPr>
            <a:spLocks noGrp="1"/>
          </p:cNvSpPr>
          <p:nvPr>
            <p:ph idx="4294967295"/>
          </p:nvPr>
        </p:nvSpPr>
        <p:spPr>
          <a:xfrm>
            <a:off x="655092" y="1481138"/>
            <a:ext cx="10317707" cy="4525962"/>
          </a:xfrm>
        </p:spPr>
        <p:txBody>
          <a:bodyPr/>
          <a:lstStyle/>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As the child Grows (school aged</a:t>
            </a:r>
            <a:r>
              <a:rPr lang="en-US" altLang="en-US" sz="2400" dirty="0">
                <a:solidFill>
                  <a:srgbClr val="10253F"/>
                </a:solidFill>
                <a:latin typeface="Arial" panose="020B0604020202020204" pitchFamily="34" charset="0"/>
                <a:cs typeface="Arial" panose="020B0604020202020204" pitchFamily="34" charset="0"/>
                <a:sym typeface="Wingdings" panose="05000000000000000000" pitchFamily="2" charset="2"/>
              </a:rPr>
              <a:t></a:t>
            </a:r>
            <a:r>
              <a:rPr lang="en-US" altLang="en-US" sz="2400" dirty="0">
                <a:solidFill>
                  <a:srgbClr val="10253F"/>
                </a:solidFill>
                <a:latin typeface="Arial" panose="020B0604020202020204" pitchFamily="34" charset="0"/>
                <a:cs typeface="Arial" panose="020B0604020202020204" pitchFamily="34" charset="0"/>
              </a:rPr>
              <a:t> Adolescent ) it becomes increasingly common</a:t>
            </a: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Prevalence increases progressively with increasing body mass index (BMI &gt;95%) 30% have HTN .</a:t>
            </a:r>
          </a:p>
          <a:p>
            <a:pPr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Children and adolescents with primary (essential) hypertension are commonly </a:t>
            </a:r>
            <a:r>
              <a:rPr lang="en-US" altLang="en-US" sz="2400" dirty="0">
                <a:solidFill>
                  <a:srgbClr val="C00000"/>
                </a:solidFill>
                <a:latin typeface="Arial" panose="020B0604020202020204" pitchFamily="34" charset="0"/>
                <a:cs typeface="Arial" panose="020B0604020202020204" pitchFamily="34" charset="0"/>
              </a:rPr>
              <a:t>overweight</a:t>
            </a:r>
            <a:r>
              <a:rPr lang="en-US" altLang="en-US" sz="2400" dirty="0">
                <a:solidFill>
                  <a:srgbClr val="10253F"/>
                </a:solidFill>
                <a:latin typeface="Arial" panose="020B0604020202020204" pitchFamily="34" charset="0"/>
                <a:cs typeface="Arial" panose="020B0604020202020204" pitchFamily="34" charset="0"/>
              </a:rPr>
              <a:t>, often have a </a:t>
            </a:r>
            <a:r>
              <a:rPr lang="en-US" altLang="en-US" sz="2400" dirty="0">
                <a:solidFill>
                  <a:srgbClr val="C00000"/>
                </a:solidFill>
                <a:latin typeface="Arial" panose="020B0604020202020204" pitchFamily="34" charset="0"/>
                <a:cs typeface="Arial" panose="020B0604020202020204" pitchFamily="34" charset="0"/>
              </a:rPr>
              <a:t>strong family history </a:t>
            </a:r>
            <a:r>
              <a:rPr lang="en-US" altLang="en-US" sz="2400" dirty="0">
                <a:solidFill>
                  <a:srgbClr val="10253F"/>
                </a:solidFill>
                <a:latin typeface="Arial" panose="020B0604020202020204" pitchFamily="34" charset="0"/>
                <a:cs typeface="Arial" panose="020B0604020202020204" pitchFamily="34" charset="0"/>
              </a:rPr>
              <a:t>of hypertension, and usually have BP values at or only slightly above the 95th percentile for age</a:t>
            </a:r>
          </a:p>
          <a:p>
            <a:pPr eaLnBrk="1" hangingPunct="1">
              <a:buFont typeface="Wingdings" panose="05000000000000000000" pitchFamily="2" charset="2"/>
              <a:buNone/>
            </a:pPr>
            <a:endParaRPr lang="en-US" altLang="en-US" sz="2400" b="1" dirty="0">
              <a:solidFill>
                <a:srgbClr val="10253F"/>
              </a:solidFill>
            </a:endParaRPr>
          </a:p>
        </p:txBody>
      </p:sp>
      <p:pic>
        <p:nvPicPr>
          <p:cNvPr id="69635" name="Picture 4" descr="نتيجة بحث الصور عن ‪obese child‬‏">
            <a:extLst>
              <a:ext uri="{FF2B5EF4-FFF2-40B4-BE49-F238E27FC236}">
                <a16:creationId xmlns:a16="http://schemas.microsoft.com/office/drawing/2014/main" id="{FC3A6DEC-57A5-425D-ABC2-DDD0136A1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4800600"/>
            <a:ext cx="42545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014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4">
            <a:extLst>
              <a:ext uri="{FF2B5EF4-FFF2-40B4-BE49-F238E27FC236}">
                <a16:creationId xmlns:a16="http://schemas.microsoft.com/office/drawing/2014/main" id="{81AB855C-8560-48A7-8CC7-FDDF46474986}"/>
              </a:ext>
            </a:extLst>
          </p:cNvPr>
          <p:cNvSpPr>
            <a:spLocks noGrp="1"/>
          </p:cNvSpPr>
          <p:nvPr>
            <p:ph idx="4294967295"/>
          </p:nvPr>
        </p:nvSpPr>
        <p:spPr>
          <a:xfrm>
            <a:off x="1310185" y="1341438"/>
            <a:ext cx="9745167" cy="4525962"/>
          </a:xfrm>
        </p:spPr>
        <p:txBody>
          <a:bodyPr/>
          <a:lstStyle/>
          <a:p>
            <a:pPr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Overweight and high BP are components of the insulin-resistance syndrome (</a:t>
            </a:r>
            <a:r>
              <a:rPr lang="en-US" altLang="en-US" sz="2400" dirty="0">
                <a:solidFill>
                  <a:srgbClr val="C00000"/>
                </a:solidFill>
                <a:latin typeface="Arial" panose="020B0604020202020204" pitchFamily="34" charset="0"/>
                <a:cs typeface="Arial" panose="020B0604020202020204" pitchFamily="34" charset="0"/>
              </a:rPr>
              <a:t>metabolic syndrome</a:t>
            </a:r>
            <a:r>
              <a:rPr lang="en-US" altLang="en-US" sz="2400" dirty="0">
                <a:solidFill>
                  <a:srgbClr val="10253F"/>
                </a:solidFill>
                <a:latin typeface="Arial" panose="020B0604020202020204" pitchFamily="34" charset="0"/>
                <a:cs typeface="Arial" panose="020B0604020202020204" pitchFamily="34" charset="0"/>
              </a:rPr>
              <a:t>) that Further more exaggerated their individual CVS and diabetes risks. </a:t>
            </a:r>
          </a:p>
          <a:p>
            <a:pPr eaLnBrk="1" hangingPunct="1"/>
            <a:r>
              <a:rPr lang="en-US" altLang="en-US" sz="2400" dirty="0">
                <a:latin typeface="Arial" panose="020B0604020202020204" pitchFamily="34" charset="0"/>
                <a:cs typeface="Arial" panose="020B0604020202020204" pitchFamily="34" charset="0"/>
              </a:rPr>
              <a:t>     In a child with primary hypertension, the presence of any comorbidity that is associated with hypertension carries the potential to increase the risk for CVD and can have an adverse effect on health outcome.</a:t>
            </a:r>
            <a:endParaRPr lang="en-US" altLang="en-US" sz="2400" dirty="0">
              <a:solidFill>
                <a:srgbClr val="10253F"/>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b="1" dirty="0"/>
          </a:p>
        </p:txBody>
      </p:sp>
      <p:pic>
        <p:nvPicPr>
          <p:cNvPr id="71683" name="Picture 4" descr="نتيجة بحث الصور عن ‪metabolic syndrome‬‏">
            <a:extLst>
              <a:ext uri="{FF2B5EF4-FFF2-40B4-BE49-F238E27FC236}">
                <a16:creationId xmlns:a16="http://schemas.microsoft.com/office/drawing/2014/main" id="{CB015E3B-8732-4867-9968-AF14C34A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4648200"/>
            <a:ext cx="4978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52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C9B86516-2D8F-45F9-A4DF-2CDDA79A9BAC}"/>
              </a:ext>
            </a:extLst>
          </p:cNvPr>
          <p:cNvSpPr>
            <a:spLocks noGrp="1"/>
          </p:cNvSpPr>
          <p:nvPr>
            <p:ph idx="4294967295"/>
          </p:nvPr>
        </p:nvSpPr>
        <p:spPr>
          <a:xfrm>
            <a:off x="586852" y="713191"/>
            <a:ext cx="10003809" cy="5245100"/>
          </a:xfrm>
        </p:spPr>
        <p:txBody>
          <a:bodyPr>
            <a:normAutofit lnSpcReduction="10000"/>
          </a:bodyPr>
          <a:lstStyle/>
          <a:p>
            <a:pPr marL="365760" indent="-256032" eaLnBrk="1" fontAlgn="auto" hangingPunct="1">
              <a:lnSpc>
                <a:spcPct val="90000"/>
              </a:lnSpc>
              <a:spcAft>
                <a:spcPts val="0"/>
              </a:spcAft>
              <a:buFont typeface="Wingdings" pitchFamily="2" charset="2"/>
              <a:buNone/>
              <a:defRPr/>
            </a:pPr>
            <a:r>
              <a:rPr lang="en-US" sz="3000" dirty="0"/>
              <a:t> 	</a:t>
            </a:r>
            <a:r>
              <a:rPr lang="en-US" sz="3000" b="1" dirty="0">
                <a:solidFill>
                  <a:schemeClr val="accent1">
                    <a:lumMod val="75000"/>
                  </a:schemeClr>
                </a:solidFill>
                <a:latin typeface="Arial" pitchFamily="34" charset="0"/>
                <a:cs typeface="Arial" pitchFamily="34" charset="0"/>
              </a:rPr>
              <a:t>There is an association Between sleep disorders and higher blood pressure in Children.</a:t>
            </a:r>
          </a:p>
          <a:p>
            <a:pPr marL="365760" indent="-256032" eaLnBrk="1" fontAlgn="auto" hangingPunct="1">
              <a:spcAft>
                <a:spcPts val="0"/>
              </a:spcAft>
              <a:buFont typeface="Wingdings 3"/>
              <a:buChar char=""/>
              <a:defRPr/>
            </a:pPr>
            <a:endParaRPr lang="en-US" sz="2600" dirty="0">
              <a:latin typeface="Arial" pitchFamily="34" charset="0"/>
              <a:cs typeface="Arial" pitchFamily="34" charset="0"/>
            </a:endParaRPr>
          </a:p>
          <a:p>
            <a:pPr marL="365760" indent="-256032" eaLnBrk="1" fontAlgn="auto" hangingPunct="1">
              <a:spcAft>
                <a:spcPts val="0"/>
              </a:spcAft>
              <a:buFont typeface="Wingdings 3"/>
              <a:buChar char=""/>
              <a:defRPr/>
            </a:pPr>
            <a:r>
              <a:rPr lang="en-US" sz="2600" dirty="0">
                <a:latin typeface="Arial" pitchFamily="34" charset="0"/>
                <a:cs typeface="Arial" pitchFamily="34" charset="0"/>
              </a:rPr>
              <a:t>Approximately 15 percent of children snore , and at least 1–3 percent have sleep-disordered breathing have elevated BP.</a:t>
            </a:r>
            <a:endParaRPr lang="en-US" sz="2600" dirty="0">
              <a:solidFill>
                <a:srgbClr val="10253F"/>
              </a:solidFill>
              <a:latin typeface="Arial" pitchFamily="34" charset="0"/>
              <a:cs typeface="Arial" pitchFamily="34" charset="0"/>
            </a:endParaRPr>
          </a:p>
          <a:p>
            <a:pPr marL="365760" indent="-25603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So Brief Sleep </a:t>
            </a:r>
            <a:r>
              <a:rPr lang="en-US" sz="2600" dirty="0" err="1">
                <a:solidFill>
                  <a:srgbClr val="10253F"/>
                </a:solidFill>
                <a:latin typeface="Arial" pitchFamily="34" charset="0"/>
                <a:cs typeface="Arial" pitchFamily="34" charset="0"/>
              </a:rPr>
              <a:t>Hx</a:t>
            </a:r>
            <a:r>
              <a:rPr lang="en-US" sz="2600" dirty="0">
                <a:solidFill>
                  <a:srgbClr val="10253F"/>
                </a:solidFill>
                <a:latin typeface="Arial" pitchFamily="34" charset="0"/>
                <a:cs typeface="Arial" pitchFamily="34" charset="0"/>
              </a:rPr>
              <a:t> should be obtained Using </a:t>
            </a:r>
          </a:p>
          <a:p>
            <a:pPr marL="365760" indent="-25603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(BEARS)</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 Bedtime problems, </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E: Excessive daytime sleepiness </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A: Awakenings during the night</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R: Regularity and duration of sleep</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 : Sleep-disordered breathing (snoring) </a:t>
            </a:r>
          </a:p>
          <a:p>
            <a:pPr marL="365760" indent="-256032" eaLnBrk="1" fontAlgn="auto" hangingPunct="1">
              <a:lnSpc>
                <a:spcPct val="90000"/>
              </a:lnSpc>
              <a:spcAft>
                <a:spcPts val="0"/>
              </a:spcAft>
              <a:buFont typeface="Wingdings" pitchFamily="2" charset="2"/>
              <a:buNone/>
              <a:defRPr/>
            </a:pPr>
            <a:endParaRPr lang="en-US" sz="3000" dirty="0"/>
          </a:p>
          <a:p>
            <a:pPr marL="365760" indent="-256032" eaLnBrk="1" fontAlgn="auto" hangingPunct="1">
              <a:lnSpc>
                <a:spcPct val="90000"/>
              </a:lnSpc>
              <a:spcAft>
                <a:spcPts val="0"/>
              </a:spcAft>
              <a:buFont typeface="Wingdings" pitchFamily="2" charset="2"/>
              <a:buNone/>
              <a:defRPr/>
            </a:pPr>
            <a:endParaRPr lang="en-US" sz="3000" dirty="0"/>
          </a:p>
        </p:txBody>
      </p:sp>
      <p:pic>
        <p:nvPicPr>
          <p:cNvPr id="72707" name="Picture 4" descr="صورة ذات صلة">
            <a:extLst>
              <a:ext uri="{FF2B5EF4-FFF2-40B4-BE49-F238E27FC236}">
                <a16:creationId xmlns:a16="http://schemas.microsoft.com/office/drawing/2014/main" id="{D9C90647-2B5E-458C-BAFA-88F102404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868" y="3335741"/>
            <a:ext cx="4429809" cy="32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32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50163A41-D872-4DA2-930A-0911E1D1143F}"/>
              </a:ext>
            </a:extLst>
          </p:cNvPr>
          <p:cNvSpPr>
            <a:spLocks noGrp="1"/>
          </p:cNvSpPr>
          <p:nvPr>
            <p:ph idx="4294967295"/>
          </p:nvPr>
        </p:nvSpPr>
        <p:spPr>
          <a:xfrm>
            <a:off x="682388" y="1481138"/>
            <a:ext cx="10290412" cy="4525962"/>
          </a:xfrm>
        </p:spPr>
        <p:txBody>
          <a:bodyPr/>
          <a:lstStyle/>
          <a:p>
            <a:pPr eaLnBrk="1" hangingPunct="1">
              <a:buFont typeface="Wingdings" panose="05000000000000000000" pitchFamily="2" charset="2"/>
              <a:buNone/>
            </a:pPr>
            <a:r>
              <a:rPr lang="en-US" altLang="en-US" b="1" dirty="0">
                <a:solidFill>
                  <a:srgbClr val="10253F"/>
                </a:solidFill>
              </a:rPr>
              <a:t>		As Essential HTN is </a:t>
            </a:r>
            <a:r>
              <a:rPr lang="en-US" altLang="en-US" b="1" dirty="0">
                <a:solidFill>
                  <a:srgbClr val="C00000"/>
                </a:solidFill>
              </a:rPr>
              <a:t>Asymptomatic</a:t>
            </a:r>
            <a:r>
              <a:rPr lang="en-US" altLang="en-US" b="1" dirty="0">
                <a:solidFill>
                  <a:srgbClr val="10253F"/>
                </a:solidFill>
              </a:rPr>
              <a:t>, Doctors should always assess for </a:t>
            </a:r>
            <a:r>
              <a:rPr lang="en-US" altLang="en-US" b="1" dirty="0">
                <a:solidFill>
                  <a:srgbClr val="C00000"/>
                </a:solidFill>
              </a:rPr>
              <a:t>Target Organ damage</a:t>
            </a:r>
            <a:r>
              <a:rPr lang="en-US" altLang="en-US" b="1" dirty="0">
                <a:solidFill>
                  <a:srgbClr val="10253F"/>
                </a:solidFill>
              </a:rPr>
              <a:t> whenever  they diagnose it. </a:t>
            </a:r>
          </a:p>
        </p:txBody>
      </p:sp>
    </p:spTree>
    <p:extLst>
      <p:ext uri="{BB962C8B-B14F-4D97-AF65-F5344CB8AC3E}">
        <p14:creationId xmlns:p14="http://schemas.microsoft.com/office/powerpoint/2010/main" val="2239839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462FED-26AC-4984-B9E5-F044FB497F85}"/>
              </a:ext>
            </a:extLst>
          </p:cNvPr>
          <p:cNvSpPr>
            <a:spLocks noGrp="1" noChangeArrowheads="1"/>
          </p:cNvSpPr>
          <p:nvPr>
            <p:ph type="title"/>
          </p:nvPr>
        </p:nvSpPr>
        <p:spPr>
          <a:xfrm>
            <a:off x="609600" y="609600"/>
            <a:ext cx="10972800" cy="1371600"/>
          </a:xfrm>
        </p:spPr>
        <p:txBody>
          <a:bodyPr>
            <a:normAutofit fontScale="90000"/>
          </a:bodyPr>
          <a:lstStyle/>
          <a:p>
            <a:pPr algn="ctr" eaLnBrk="1" fontAlgn="auto" hangingPunct="1">
              <a:spcAft>
                <a:spcPts val="0"/>
              </a:spcAft>
              <a:defRPr/>
            </a:pPr>
            <a:r>
              <a:rPr lang="ar-JO" sz="3600" dirty="0">
                <a:solidFill>
                  <a:schemeClr val="accent1">
                    <a:lumMod val="75000"/>
                  </a:schemeClr>
                </a:solidFill>
                <a:latin typeface="Arial" pitchFamily="34" charset="0"/>
              </a:rPr>
              <a:t>Target-Organ Abnormalities</a:t>
            </a:r>
            <a:br>
              <a:rPr lang="ar-JO" sz="3600" dirty="0">
                <a:solidFill>
                  <a:schemeClr val="accent1">
                    <a:lumMod val="75000"/>
                  </a:schemeClr>
                </a:solidFill>
                <a:latin typeface="Arial" pitchFamily="34" charset="0"/>
              </a:rPr>
            </a:br>
            <a:r>
              <a:rPr lang="ar-JO" sz="3600" dirty="0">
                <a:solidFill>
                  <a:schemeClr val="accent1">
                    <a:lumMod val="75000"/>
                  </a:schemeClr>
                </a:solidFill>
                <a:latin typeface="Arial" pitchFamily="34" charset="0"/>
              </a:rPr>
              <a:t>in Childhood Hypertension</a:t>
            </a:r>
            <a:br>
              <a:rPr lang="ar-JO" sz="4000" dirty="0"/>
            </a:br>
            <a:endParaRPr lang="en-US" sz="4000" dirty="0"/>
          </a:p>
        </p:txBody>
      </p:sp>
      <p:sp>
        <p:nvSpPr>
          <p:cNvPr id="54275" name="Rectangle 3">
            <a:extLst>
              <a:ext uri="{FF2B5EF4-FFF2-40B4-BE49-F238E27FC236}">
                <a16:creationId xmlns:a16="http://schemas.microsoft.com/office/drawing/2014/main" id="{19FAE22D-4FDC-4BE3-AA97-CE8FA910FD63}"/>
              </a:ext>
            </a:extLst>
          </p:cNvPr>
          <p:cNvSpPr>
            <a:spLocks noGrp="1" noChangeArrowheads="1"/>
          </p:cNvSpPr>
          <p:nvPr>
            <p:ph sz="quarter" idx="1"/>
          </p:nvPr>
        </p:nvSpPr>
        <p:spPr>
          <a:xfrm>
            <a:off x="609600" y="1752600"/>
            <a:ext cx="10972800" cy="4254500"/>
          </a:xfrm>
        </p:spPr>
        <p:txBody>
          <a:bodyPr/>
          <a:lstStyle/>
          <a:p>
            <a:pPr marL="609600" indent="-609600" eaLnBrk="1" hangingPunct="1">
              <a:lnSpc>
                <a:spcPct val="90000"/>
              </a:lnSpc>
              <a:buFont typeface="Wingdings" pitchFamily="2" charset="2"/>
              <a:buNone/>
              <a:defRPr/>
            </a:pPr>
            <a:r>
              <a:rPr lang="en-US" sz="2400" i="1" dirty="0">
                <a:latin typeface="Arial" charset="0"/>
                <a:cs typeface="Arial" charset="0"/>
              </a:rPr>
              <a:t>Target-organ abnormalities are commonly associated with hypertension in children and adolescents.</a:t>
            </a:r>
          </a:p>
          <a:p>
            <a:pPr marL="609600" indent="-609600" eaLnBrk="1" hangingPunct="1">
              <a:lnSpc>
                <a:spcPct val="90000"/>
              </a:lnSpc>
              <a:buFont typeface="Wingdings 3" panose="05040102010807070707" pitchFamily="18" charset="2"/>
              <a:buNone/>
              <a:defRPr/>
            </a:pPr>
            <a:r>
              <a:rPr lang="en-US" sz="2400" i="1" dirty="0">
                <a:solidFill>
                  <a:schemeClr val="bg2">
                    <a:lumMod val="50000"/>
                  </a:schemeClr>
                </a:solidFill>
                <a:latin typeface="Arial" charset="0"/>
                <a:cs typeface="Arial" charset="0"/>
              </a:rPr>
              <a:t>1.  </a:t>
            </a:r>
            <a:r>
              <a:rPr lang="en-US" sz="2400" i="1" dirty="0">
                <a:latin typeface="Arial" charset="0"/>
                <a:cs typeface="Arial" charset="0"/>
              </a:rPr>
              <a:t>Left ventricular hypertrophy (LVH) is the most prominent evidence of target-organ damage.</a:t>
            </a:r>
          </a:p>
          <a:p>
            <a:pPr marL="609600" indent="-609600" eaLnBrk="1" hangingPunct="1">
              <a:lnSpc>
                <a:spcPct val="90000"/>
              </a:lnSpc>
              <a:buFont typeface="Wingdings" pitchFamily="2" charset="2"/>
              <a:buNone/>
              <a:defRPr/>
            </a:pPr>
            <a:r>
              <a:rPr lang="en-US" sz="2000" dirty="0">
                <a:latin typeface="Arial" charset="0"/>
                <a:cs typeface="Arial" charset="0"/>
              </a:rPr>
              <a:t>■LVH has been reported in 34–38 percent of children and adolescents with mild, untreated BP elevation</a:t>
            </a:r>
            <a:r>
              <a:rPr lang="en-US" sz="2400" dirty="0">
                <a:latin typeface="Arial" charset="0"/>
                <a:cs typeface="Arial" charset="0"/>
              </a:rPr>
              <a:t>.</a:t>
            </a:r>
          </a:p>
        </p:txBody>
      </p:sp>
      <p:sp>
        <p:nvSpPr>
          <p:cNvPr id="73732" name="Rectangle 3">
            <a:extLst>
              <a:ext uri="{FF2B5EF4-FFF2-40B4-BE49-F238E27FC236}">
                <a16:creationId xmlns:a16="http://schemas.microsoft.com/office/drawing/2014/main" id="{7F9DCC97-7C42-440A-9EF2-F976DB33E060}"/>
              </a:ext>
            </a:extLst>
          </p:cNvPr>
          <p:cNvSpPr txBox="1">
            <a:spLocks noChangeArrowheads="1"/>
          </p:cNvSpPr>
          <p:nvPr/>
        </p:nvSpPr>
        <p:spPr bwMode="auto">
          <a:xfrm>
            <a:off x="609600" y="4114800"/>
            <a:ext cx="10972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Bef>
                <a:spcPts val="400"/>
              </a:spcBef>
              <a:buClr>
                <a:schemeClr val="tx1"/>
              </a:buClr>
              <a:buSzPct val="68000"/>
              <a:buFont typeface="Wingdings" panose="05000000000000000000" pitchFamily="2" charset="2"/>
              <a:buChar char="§"/>
            </a:pPr>
            <a:r>
              <a:rPr lang="en-US" altLang="en-US" sz="2000" dirty="0">
                <a:latin typeface="Arial" panose="020B0604020202020204" pitchFamily="34" charset="0"/>
              </a:rPr>
              <a:t>Pediatric patients with established Hypertension should have </a:t>
            </a:r>
            <a:r>
              <a:rPr lang="en-US" altLang="en-US" sz="2000" dirty="0" err="1">
                <a:latin typeface="Arial" panose="020B0604020202020204" pitchFamily="34" charset="0"/>
              </a:rPr>
              <a:t>echocardiographic</a:t>
            </a:r>
            <a:r>
              <a:rPr lang="en-US" altLang="en-US" sz="2000" dirty="0">
                <a:latin typeface="Arial" panose="020B0604020202020204" pitchFamily="34" charset="0"/>
              </a:rPr>
              <a:t> assessment of left ventricular mass at diagnosis and periodically thereafter</a:t>
            </a:r>
            <a:r>
              <a:rPr lang="en-US" altLang="en-US" sz="2000" i="1" dirty="0">
                <a:latin typeface="Arial" panose="020B0604020202020204" pitchFamily="34" charset="0"/>
              </a:rPr>
              <a:t>.</a:t>
            </a:r>
          </a:p>
          <a:p>
            <a:pPr eaLnBrk="1" hangingPunct="1">
              <a:lnSpc>
                <a:spcPct val="90000"/>
              </a:lnSpc>
              <a:spcBef>
                <a:spcPts val="400"/>
              </a:spcBef>
              <a:buClr>
                <a:schemeClr val="accent1"/>
              </a:buClr>
              <a:buSzPct val="68000"/>
              <a:buFont typeface="Wingdings" panose="05000000000000000000" pitchFamily="2" charset="2"/>
              <a:buNone/>
            </a:pPr>
            <a:r>
              <a:rPr lang="en-US" altLang="en-US" sz="2000" dirty="0">
                <a:latin typeface="Arial" panose="020B0604020202020204" pitchFamily="34" charset="0"/>
              </a:rPr>
              <a:t>■ The presence of LVH is an indication to Initiate Or intensify antihypertensive therapy</a:t>
            </a:r>
          </a:p>
        </p:txBody>
      </p:sp>
      <p:pic>
        <p:nvPicPr>
          <p:cNvPr id="73733" name="Picture 8" descr="نتيجة بحث الصور عن ‪target organ damage in hypertension‬‏">
            <a:extLst>
              <a:ext uri="{FF2B5EF4-FFF2-40B4-BE49-F238E27FC236}">
                <a16:creationId xmlns:a16="http://schemas.microsoft.com/office/drawing/2014/main" id="{131A6986-122B-43F3-920F-6CB51144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5376864"/>
            <a:ext cx="47752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6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tretch>
            <a:fillRect/>
          </a:stretch>
        </p:blipFill>
        <p:spPr>
          <a:xfrm>
            <a:off x="5434642" y="-2"/>
            <a:ext cx="6757358" cy="5676183"/>
          </a:xfrm>
          <a:prstGeom prst="rect">
            <a:avLst/>
          </a:prstGeom>
        </p:spPr>
      </p:pic>
      <p:sp>
        <p:nvSpPr>
          <p:cNvPr id="7" name="مربع نص 6"/>
          <p:cNvSpPr txBox="1"/>
          <p:nvPr/>
        </p:nvSpPr>
        <p:spPr>
          <a:xfrm>
            <a:off x="-1" y="671691"/>
            <a:ext cx="4848045" cy="6186309"/>
          </a:xfrm>
          <a:prstGeom prst="rect">
            <a:avLst/>
          </a:prstGeom>
          <a:noFill/>
        </p:spPr>
        <p:txBody>
          <a:bodyPr wrap="square" rtlCol="0">
            <a:spAutoFit/>
          </a:bodyPr>
          <a:lstStyle/>
          <a:p>
            <a:r>
              <a:rPr lang="en-US" b="1" dirty="0">
                <a:solidFill>
                  <a:srgbClr val="FF0000"/>
                </a:solidFill>
              </a:rPr>
              <a:t>First</a:t>
            </a:r>
            <a:r>
              <a:rPr lang="en-US" dirty="0"/>
              <a:t> : check if the chart is correct for gender , age </a:t>
            </a:r>
          </a:p>
          <a:p>
            <a:endParaRPr lang="en-US" dirty="0"/>
          </a:p>
          <a:p>
            <a:r>
              <a:rPr lang="en-US" b="1" dirty="0">
                <a:solidFill>
                  <a:srgbClr val="FF0000"/>
                </a:solidFill>
              </a:rPr>
              <a:t>Second</a:t>
            </a:r>
            <a:r>
              <a:rPr lang="en-US" dirty="0">
                <a:solidFill>
                  <a:srgbClr val="FF0000"/>
                </a:solidFill>
              </a:rPr>
              <a:t> </a:t>
            </a:r>
            <a:r>
              <a:rPr lang="en-US" dirty="0"/>
              <a:t>: from the row of height (blue star ) ; find the height of </a:t>
            </a:r>
            <a:r>
              <a:rPr lang="en-US" dirty="0" err="1"/>
              <a:t>pt</a:t>
            </a:r>
            <a:r>
              <a:rPr lang="en-US" dirty="0"/>
              <a:t> \\ here = 80cm </a:t>
            </a:r>
          </a:p>
          <a:p>
            <a:endParaRPr lang="en-US" dirty="0"/>
          </a:p>
          <a:p>
            <a:r>
              <a:rPr lang="en-US" b="1" dirty="0">
                <a:solidFill>
                  <a:srgbClr val="FF0000"/>
                </a:solidFill>
              </a:rPr>
              <a:t>Third</a:t>
            </a:r>
            <a:r>
              <a:rPr lang="en-US" dirty="0">
                <a:solidFill>
                  <a:srgbClr val="FF0000"/>
                </a:solidFill>
              </a:rPr>
              <a:t> </a:t>
            </a:r>
            <a:r>
              <a:rPr lang="en-US" dirty="0"/>
              <a:t>: at the row of 90</a:t>
            </a:r>
            <a:r>
              <a:rPr lang="en-US" baseline="30000" dirty="0"/>
              <a:t>th</a:t>
            </a:r>
            <a:r>
              <a:rPr lang="en-US" dirty="0"/>
              <a:t> (green star )  and the row of 95</a:t>
            </a:r>
            <a:r>
              <a:rPr lang="en-US" baseline="30000" dirty="0"/>
              <a:t>th</a:t>
            </a:r>
            <a:r>
              <a:rPr lang="en-US" dirty="0"/>
              <a:t> (yellow star) and the row of 95</a:t>
            </a:r>
            <a:r>
              <a:rPr lang="en-US" baseline="30000" dirty="0"/>
              <a:t>th</a:t>
            </a:r>
            <a:r>
              <a:rPr lang="en-US" dirty="0"/>
              <a:t> +12 (red star ); take the crossing points with the column of </a:t>
            </a:r>
            <a:r>
              <a:rPr lang="en-US" dirty="0" err="1"/>
              <a:t>pt’s</a:t>
            </a:r>
            <a:r>
              <a:rPr lang="en-US" dirty="0"/>
              <a:t> height \\ here = 99 , 103 , 115 mmHg , respectively .</a:t>
            </a:r>
          </a:p>
          <a:p>
            <a:endParaRPr lang="en-US" dirty="0"/>
          </a:p>
          <a:p>
            <a:r>
              <a:rPr lang="en-US" dirty="0"/>
              <a:t>(so the normal  systolic </a:t>
            </a:r>
            <a:r>
              <a:rPr lang="en-US" dirty="0" err="1"/>
              <a:t>bp</a:t>
            </a:r>
            <a:r>
              <a:rPr lang="en-US" dirty="0"/>
              <a:t> for this </a:t>
            </a:r>
            <a:r>
              <a:rPr lang="en-US" dirty="0" err="1"/>
              <a:t>pt</a:t>
            </a:r>
            <a:r>
              <a:rPr lang="en-US" dirty="0"/>
              <a:t> according to his height should be less than 99 </a:t>
            </a:r>
            <a:r>
              <a:rPr lang="en-US" dirty="0" err="1"/>
              <a:t>mmgh</a:t>
            </a:r>
            <a:r>
              <a:rPr lang="en-US" dirty="0"/>
              <a:t> (less than 90</a:t>
            </a:r>
            <a:r>
              <a:rPr lang="en-US" baseline="30000" dirty="0"/>
              <a:t>th</a:t>
            </a:r>
            <a:r>
              <a:rPr lang="en-US" dirty="0"/>
              <a:t> centile) , </a:t>
            </a:r>
            <a:r>
              <a:rPr lang="en-US" dirty="0" err="1"/>
              <a:t>preHTN</a:t>
            </a:r>
            <a:r>
              <a:rPr lang="en-US" dirty="0"/>
              <a:t> = if his systolic </a:t>
            </a:r>
            <a:r>
              <a:rPr lang="en-US" dirty="0" err="1"/>
              <a:t>bp</a:t>
            </a:r>
            <a:r>
              <a:rPr lang="en-US" dirty="0"/>
              <a:t> is equal or  more than 99 to less than 103 </a:t>
            </a:r>
            <a:r>
              <a:rPr lang="en-US" dirty="0" err="1"/>
              <a:t>mmgh</a:t>
            </a:r>
            <a:r>
              <a:rPr lang="en-US" dirty="0"/>
              <a:t> (equal or more than90</a:t>
            </a:r>
            <a:r>
              <a:rPr lang="en-US" baseline="30000" dirty="0"/>
              <a:t>th</a:t>
            </a:r>
            <a:r>
              <a:rPr lang="en-US" dirty="0"/>
              <a:t> to less than  95</a:t>
            </a:r>
            <a:r>
              <a:rPr lang="en-US" baseline="30000" dirty="0"/>
              <a:t>th</a:t>
            </a:r>
            <a:r>
              <a:rPr lang="en-US" dirty="0"/>
              <a:t> ) , stage 1 HTN = if his  systolic </a:t>
            </a:r>
            <a:r>
              <a:rPr lang="en-US" dirty="0" err="1"/>
              <a:t>bp</a:t>
            </a:r>
            <a:r>
              <a:rPr lang="en-US" dirty="0"/>
              <a:t> is equal or more than 103 </a:t>
            </a:r>
            <a:r>
              <a:rPr lang="en-US" dirty="0" err="1"/>
              <a:t>mmgh</a:t>
            </a:r>
            <a:r>
              <a:rPr lang="en-US" dirty="0"/>
              <a:t> to less than 115  (equal or more than 95</a:t>
            </a:r>
            <a:r>
              <a:rPr lang="en-US" baseline="30000" dirty="0"/>
              <a:t>th</a:t>
            </a:r>
            <a:r>
              <a:rPr lang="en-US" dirty="0"/>
              <a:t> to less than 95</a:t>
            </a:r>
            <a:r>
              <a:rPr lang="en-US" baseline="30000" dirty="0"/>
              <a:t>th</a:t>
            </a:r>
            <a:r>
              <a:rPr lang="en-US" dirty="0"/>
              <a:t>+12) </a:t>
            </a:r>
          </a:p>
          <a:p>
            <a:r>
              <a:rPr lang="en-US" dirty="0"/>
              <a:t>, stage 2 HTN : if his systolic </a:t>
            </a:r>
            <a:r>
              <a:rPr lang="en-US" dirty="0" err="1"/>
              <a:t>bp</a:t>
            </a:r>
            <a:r>
              <a:rPr lang="en-US" dirty="0"/>
              <a:t> is equal or more than 115 (equal or more than 95</a:t>
            </a:r>
            <a:r>
              <a:rPr lang="en-US" baseline="30000" dirty="0"/>
              <a:t>th</a:t>
            </a:r>
            <a:r>
              <a:rPr lang="en-US" dirty="0"/>
              <a:t>+12) </a:t>
            </a:r>
          </a:p>
          <a:p>
            <a:endParaRPr lang="en-US" dirty="0"/>
          </a:p>
        </p:txBody>
      </p:sp>
      <p:sp>
        <p:nvSpPr>
          <p:cNvPr id="11" name="مربع نص 10"/>
          <p:cNvSpPr txBox="1"/>
          <p:nvPr/>
        </p:nvSpPr>
        <p:spPr>
          <a:xfrm>
            <a:off x="224286" y="56874"/>
            <a:ext cx="4399470" cy="369332"/>
          </a:xfrm>
          <a:prstGeom prst="rect">
            <a:avLst/>
          </a:prstGeom>
          <a:noFill/>
        </p:spPr>
        <p:txBody>
          <a:bodyPr wrap="square" rtlCol="0">
            <a:spAutoFit/>
          </a:bodyPr>
          <a:lstStyle/>
          <a:p>
            <a:r>
              <a:rPr lang="en-US" dirty="0"/>
              <a:t>Example : boy 1 y\o , his height is 80cm , </a:t>
            </a:r>
          </a:p>
        </p:txBody>
      </p:sp>
      <p:sp>
        <p:nvSpPr>
          <p:cNvPr id="12" name="نجمة ذات 5 نقاط 11"/>
          <p:cNvSpPr/>
          <p:nvPr/>
        </p:nvSpPr>
        <p:spPr>
          <a:xfrm>
            <a:off x="5250610" y="3506051"/>
            <a:ext cx="224287" cy="2242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نجمة ذات 5 نقاط 13"/>
          <p:cNvSpPr/>
          <p:nvPr/>
        </p:nvSpPr>
        <p:spPr>
          <a:xfrm>
            <a:off x="5250612" y="4244196"/>
            <a:ext cx="224287" cy="224287"/>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نجمة ذات 5 نقاط 14"/>
          <p:cNvSpPr/>
          <p:nvPr/>
        </p:nvSpPr>
        <p:spPr>
          <a:xfrm>
            <a:off x="5250610" y="5308121"/>
            <a:ext cx="224287" cy="2242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نجمة ذات 5 نقاط 15"/>
          <p:cNvSpPr/>
          <p:nvPr/>
        </p:nvSpPr>
        <p:spPr>
          <a:xfrm>
            <a:off x="5250612" y="4822167"/>
            <a:ext cx="224287" cy="2242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رابط كسهم مستقيم 17"/>
          <p:cNvCxnSpPr/>
          <p:nvPr/>
        </p:nvCxnSpPr>
        <p:spPr>
          <a:xfrm>
            <a:off x="5474899" y="3623094"/>
            <a:ext cx="20645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199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BDF032D2-9F56-42FB-B846-93741D33E5C5}"/>
              </a:ext>
            </a:extLst>
          </p:cNvPr>
          <p:cNvSpPr>
            <a:spLocks noGrp="1" noChangeArrowheads="1"/>
          </p:cNvSpPr>
          <p:nvPr>
            <p:ph sz="quarter" idx="1"/>
          </p:nvPr>
        </p:nvSpPr>
        <p:spPr/>
        <p:txBody>
          <a:bodyPr>
            <a:normAutofit/>
          </a:bodyPr>
          <a:lstStyle/>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2</a:t>
            </a:r>
            <a:r>
              <a:rPr lang="en-US" sz="2400" dirty="0">
                <a:latin typeface="Arial" pitchFamily="34" charset="0"/>
                <a:cs typeface="Arial" pitchFamily="34" charset="0"/>
              </a:rPr>
              <a:t>. hypertensive retinopathy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 3</a:t>
            </a:r>
            <a:r>
              <a:rPr lang="en-US" sz="2400" dirty="0">
                <a:latin typeface="Arial" pitchFamily="34" charset="0"/>
                <a:cs typeface="Arial" pitchFamily="34" charset="0"/>
              </a:rPr>
              <a:t>. Renal damage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4</a:t>
            </a:r>
            <a:r>
              <a:rPr lang="en-US" sz="2400" dirty="0">
                <a:latin typeface="Arial" pitchFamily="34" charset="0"/>
                <a:cs typeface="Arial" pitchFamily="34" charset="0"/>
              </a:rPr>
              <a:t>.atherosclorsis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the present time, additional testing for other</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target-organ abnormalities (such as determination</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of carotid </a:t>
            </a:r>
            <a:r>
              <a:rPr lang="en-US" sz="2400" dirty="0" err="1">
                <a:latin typeface="Arial" pitchFamily="34" charset="0"/>
                <a:cs typeface="Arial" pitchFamily="34" charset="0"/>
              </a:rPr>
              <a:t>intimal</a:t>
            </a:r>
            <a:r>
              <a:rPr lang="en-US" sz="2400" dirty="0">
                <a:latin typeface="Arial" pitchFamily="34" charset="0"/>
                <a:cs typeface="Arial" pitchFamily="34" charset="0"/>
              </a:rPr>
              <a:t>-medial thickness and evaluation of urine for </a:t>
            </a:r>
            <a:r>
              <a:rPr lang="en-US" sz="2400" dirty="0" err="1">
                <a:latin typeface="Arial" pitchFamily="34" charset="0"/>
                <a:cs typeface="Arial" pitchFamily="34" charset="0"/>
              </a:rPr>
              <a:t>microalbuminuria</a:t>
            </a:r>
            <a:r>
              <a:rPr lang="en-US" sz="2400" dirty="0">
                <a:latin typeface="Arial" pitchFamily="34" charset="0"/>
                <a:cs typeface="Arial" pitchFamily="34" charset="0"/>
              </a:rPr>
              <a:t>) is not recommended for routine clinical use.</a:t>
            </a:r>
          </a:p>
        </p:txBody>
      </p:sp>
    </p:spTree>
    <p:extLst>
      <p:ext uri="{BB962C8B-B14F-4D97-AF65-F5344CB8AC3E}">
        <p14:creationId xmlns:p14="http://schemas.microsoft.com/office/powerpoint/2010/main" val="2192355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عنصر نائب للتذييل 3">
            <a:extLst>
              <a:ext uri="{FF2B5EF4-FFF2-40B4-BE49-F238E27FC236}">
                <a16:creationId xmlns:a16="http://schemas.microsoft.com/office/drawing/2014/main" id="{9654EC88-874C-47B5-AA35-61E4DEFE9E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75781" name="عنصر نائب لرقم الشريحة 4">
            <a:extLst>
              <a:ext uri="{FF2B5EF4-FFF2-40B4-BE49-F238E27FC236}">
                <a16:creationId xmlns:a16="http://schemas.microsoft.com/office/drawing/2014/main" id="{239A32EC-6A11-497C-9819-117BFF479D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289B57-5DFC-4B0B-9616-032D264C88F3}" type="slidenum">
              <a:rPr lang="en-US" altLang="en-US"/>
              <a:pPr/>
              <a:t>61</a:t>
            </a:fld>
            <a:endParaRPr lang="en-US" altLang="en-US"/>
          </a:p>
        </p:txBody>
      </p:sp>
      <p:sp>
        <p:nvSpPr>
          <p:cNvPr id="75778" name="عنصر نائب للمحتوى 1">
            <a:extLst>
              <a:ext uri="{FF2B5EF4-FFF2-40B4-BE49-F238E27FC236}">
                <a16:creationId xmlns:a16="http://schemas.microsoft.com/office/drawing/2014/main" id="{17C83158-0DCE-40BB-86C7-7A3E228FF052}"/>
              </a:ext>
            </a:extLst>
          </p:cNvPr>
          <p:cNvSpPr>
            <a:spLocks noGrp="1"/>
          </p:cNvSpPr>
          <p:nvPr>
            <p:ph sz="quarter" idx="1"/>
          </p:nvPr>
        </p:nvSpPr>
        <p:spPr/>
        <p:txBody>
          <a:bodyPr/>
          <a:lstStyle/>
          <a:p>
            <a:endParaRPr lang="ar-SA" altLang="en-US"/>
          </a:p>
        </p:txBody>
      </p:sp>
      <p:pic>
        <p:nvPicPr>
          <p:cNvPr id="75782" name="Picture 2">
            <a:extLst>
              <a:ext uri="{FF2B5EF4-FFF2-40B4-BE49-F238E27FC236}">
                <a16:creationId xmlns:a16="http://schemas.microsoft.com/office/drawing/2014/main" id="{F48F6098-0DA3-4609-B1DC-8DC35CBEC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685800"/>
            <a:ext cx="1180888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966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E4B77B7C-E493-493D-B69F-2C920290C3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B1231-2762-4EC3-A34A-1C37ADE1E561}" type="slidenum">
              <a:rPr lang="en-US" altLang="en-US"/>
              <a:pPr/>
              <a:t>62</a:t>
            </a:fld>
            <a:endParaRPr lang="en-US" altLang="en-US"/>
          </a:p>
        </p:txBody>
      </p:sp>
      <p:pic>
        <p:nvPicPr>
          <p:cNvPr id="76803" name="Picture 4" descr="نتيجة بحث الصور عن ‪target organ damage in hypertension‬‏">
            <a:extLst>
              <a:ext uri="{FF2B5EF4-FFF2-40B4-BE49-F238E27FC236}">
                <a16:creationId xmlns:a16="http://schemas.microsoft.com/office/drawing/2014/main" id="{3B92649D-E644-4D41-A4CB-CCB56CE3FC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72955" y="330958"/>
            <a:ext cx="11505064" cy="5638800"/>
          </a:xfrm>
          <a:noFill/>
        </p:spPr>
      </p:pic>
      <p:sp>
        <p:nvSpPr>
          <p:cNvPr id="76804" name="مربع نص 1">
            <a:extLst>
              <a:ext uri="{FF2B5EF4-FFF2-40B4-BE49-F238E27FC236}">
                <a16:creationId xmlns:a16="http://schemas.microsoft.com/office/drawing/2014/main" id="{2C681628-3111-4CEE-9878-24AEB188A1AD}"/>
              </a:ext>
            </a:extLst>
          </p:cNvPr>
          <p:cNvSpPr txBox="1">
            <a:spLocks noChangeArrowheads="1"/>
          </p:cNvSpPr>
          <p:nvPr/>
        </p:nvSpPr>
        <p:spPr bwMode="auto">
          <a:xfrm>
            <a:off x="4572000" y="5976382"/>
            <a:ext cx="568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Azotemia : elevation of blood urea nitrogen (BUN) and serum creatinine levels</a:t>
            </a:r>
            <a:endParaRPr lang="ar-SA" altLang="en-US" dirty="0"/>
          </a:p>
        </p:txBody>
      </p:sp>
    </p:spTree>
    <p:extLst>
      <p:ext uri="{BB962C8B-B14F-4D97-AF65-F5344CB8AC3E}">
        <p14:creationId xmlns:p14="http://schemas.microsoft.com/office/powerpoint/2010/main" val="1699066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and physical examination</a:t>
            </a:r>
          </a:p>
        </p:txBody>
      </p:sp>
    </p:spTree>
    <p:extLst>
      <p:ext uri="{BB962C8B-B14F-4D97-AF65-F5344CB8AC3E}">
        <p14:creationId xmlns:p14="http://schemas.microsoft.com/office/powerpoint/2010/main" val="2965691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a:solidFill>
                  <a:srgbClr val="00B050"/>
                </a:solidFill>
              </a:rPr>
              <a:t>History </a:t>
            </a:r>
            <a:endParaRPr lang="en-US" dirty="0">
              <a:solidFill>
                <a:srgbClr val="00B050"/>
              </a:solidFill>
            </a:endParaRPr>
          </a:p>
        </p:txBody>
      </p:sp>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
        <p:nvSpPr>
          <p:cNvPr id="5" name="مربع نص 4"/>
          <p:cNvSpPr txBox="1"/>
          <p:nvPr/>
        </p:nvSpPr>
        <p:spPr>
          <a:xfrm>
            <a:off x="396814" y="2173857"/>
            <a:ext cx="10903789" cy="3693319"/>
          </a:xfrm>
          <a:prstGeom prst="rect">
            <a:avLst/>
          </a:prstGeom>
          <a:noFill/>
        </p:spPr>
        <p:txBody>
          <a:bodyPr wrap="square" rtlCol="0">
            <a:spAutoFit/>
          </a:bodyPr>
          <a:lstStyle/>
          <a:p>
            <a:r>
              <a:rPr lang="en-US" dirty="0">
                <a:solidFill>
                  <a:srgbClr val="00B050"/>
                </a:solidFill>
              </a:rPr>
              <a:t>Concepts of history taking for HTN  :</a:t>
            </a:r>
          </a:p>
          <a:p>
            <a:endParaRPr lang="en-US" dirty="0">
              <a:solidFill>
                <a:srgbClr val="00B050"/>
              </a:solidFill>
            </a:endParaRPr>
          </a:p>
          <a:p>
            <a:r>
              <a:rPr lang="en-US" dirty="0">
                <a:solidFill>
                  <a:srgbClr val="00B050"/>
                </a:solidFill>
              </a:rPr>
              <a:t>1- ask to know if this </a:t>
            </a:r>
            <a:r>
              <a:rPr lang="en-US" dirty="0" err="1">
                <a:solidFill>
                  <a:srgbClr val="00B050"/>
                </a:solidFill>
              </a:rPr>
              <a:t>pt</a:t>
            </a:r>
            <a:r>
              <a:rPr lang="en-US" dirty="0">
                <a:solidFill>
                  <a:srgbClr val="00B050"/>
                </a:solidFill>
              </a:rPr>
              <a:t> has symptoms of HTN = this regarding to age (neonates , older children ) see slides 63 ,64 </a:t>
            </a:r>
          </a:p>
          <a:p>
            <a:r>
              <a:rPr lang="en-US" dirty="0">
                <a:solidFill>
                  <a:srgbClr val="00B050"/>
                </a:solidFill>
              </a:rPr>
              <a:t> </a:t>
            </a:r>
          </a:p>
          <a:p>
            <a:r>
              <a:rPr lang="en-US" dirty="0">
                <a:solidFill>
                  <a:srgbClr val="00B050"/>
                </a:solidFill>
              </a:rPr>
              <a:t>2- if there are risk factors  for HTN development = see slide 61 </a:t>
            </a:r>
          </a:p>
          <a:p>
            <a:endParaRPr lang="en-US" dirty="0">
              <a:solidFill>
                <a:srgbClr val="00B050"/>
              </a:solidFill>
            </a:endParaRPr>
          </a:p>
          <a:p>
            <a:r>
              <a:rPr lang="en-US" dirty="0">
                <a:solidFill>
                  <a:srgbClr val="00B050"/>
                </a:solidFill>
              </a:rPr>
              <a:t>3- if this primary or secondary HTN =  some clues may help ( age &gt;10y , mild elevation , </a:t>
            </a:r>
            <a:r>
              <a:rPr lang="en-US" dirty="0" err="1">
                <a:solidFill>
                  <a:srgbClr val="00B050"/>
                </a:solidFill>
              </a:rPr>
              <a:t>Fx</a:t>
            </a:r>
            <a:r>
              <a:rPr lang="en-US" dirty="0">
                <a:solidFill>
                  <a:srgbClr val="00B050"/>
                </a:solidFill>
              </a:rPr>
              <a:t> = 1ry HTN \\ sever elevation , age&lt;10y  , symptomatic = 2ry HTN )</a:t>
            </a:r>
          </a:p>
          <a:p>
            <a:endParaRPr lang="en-US" dirty="0">
              <a:solidFill>
                <a:srgbClr val="00B050"/>
              </a:solidFill>
            </a:endParaRPr>
          </a:p>
          <a:p>
            <a:r>
              <a:rPr lang="en-US" dirty="0">
                <a:solidFill>
                  <a:srgbClr val="00B050"/>
                </a:solidFill>
              </a:rPr>
              <a:t>4- if secondary , try to catch the cause (chronic kidney dx , thyroid , </a:t>
            </a:r>
            <a:r>
              <a:rPr lang="en-US" dirty="0" err="1">
                <a:solidFill>
                  <a:srgbClr val="00B050"/>
                </a:solidFill>
              </a:rPr>
              <a:t>ect</a:t>
            </a:r>
            <a:r>
              <a:rPr lang="en-US" dirty="0">
                <a:solidFill>
                  <a:srgbClr val="00B050"/>
                </a:solidFill>
              </a:rPr>
              <a:t>) </a:t>
            </a:r>
          </a:p>
          <a:p>
            <a:endParaRPr lang="en-US" dirty="0">
              <a:solidFill>
                <a:srgbClr val="00B050"/>
              </a:solidFill>
            </a:endParaRPr>
          </a:p>
          <a:p>
            <a:r>
              <a:rPr lang="en-US" dirty="0">
                <a:solidFill>
                  <a:srgbClr val="00B050"/>
                </a:solidFill>
              </a:rPr>
              <a:t>5- if there are complications of HTN  ( </a:t>
            </a:r>
            <a:r>
              <a:rPr lang="en-US" dirty="0" err="1">
                <a:solidFill>
                  <a:srgbClr val="00B050"/>
                </a:solidFill>
              </a:rPr>
              <a:t>orhthopnea</a:t>
            </a:r>
            <a:r>
              <a:rPr lang="en-US" dirty="0">
                <a:solidFill>
                  <a:srgbClr val="00B050"/>
                </a:solidFill>
              </a:rPr>
              <a:t> , PND  , </a:t>
            </a:r>
            <a:r>
              <a:rPr lang="en-US" dirty="0" err="1">
                <a:solidFill>
                  <a:srgbClr val="00B050"/>
                </a:solidFill>
              </a:rPr>
              <a:t>frothey</a:t>
            </a:r>
            <a:r>
              <a:rPr lang="en-US" dirty="0">
                <a:solidFill>
                  <a:srgbClr val="00B050"/>
                </a:solidFill>
              </a:rPr>
              <a:t> </a:t>
            </a:r>
            <a:r>
              <a:rPr lang="en-US" dirty="0" err="1">
                <a:solidFill>
                  <a:srgbClr val="00B050"/>
                </a:solidFill>
              </a:rPr>
              <a:t>urin</a:t>
            </a:r>
            <a:r>
              <a:rPr lang="en-US" dirty="0">
                <a:solidFill>
                  <a:srgbClr val="00B050"/>
                </a:solidFill>
              </a:rPr>
              <a:t>, lower limb edema ..</a:t>
            </a:r>
            <a:r>
              <a:rPr lang="en-US" dirty="0" err="1">
                <a:solidFill>
                  <a:srgbClr val="00B050"/>
                </a:solidFill>
              </a:rPr>
              <a:t>ect</a:t>
            </a:r>
            <a:r>
              <a:rPr lang="en-US" dirty="0">
                <a:solidFill>
                  <a:srgbClr val="00B050"/>
                </a:solidFill>
              </a:rPr>
              <a:t>) </a:t>
            </a:r>
          </a:p>
          <a:p>
            <a:endParaRPr lang="en-US" dirty="0"/>
          </a:p>
        </p:txBody>
      </p:sp>
    </p:spTree>
    <p:extLst>
      <p:ext uri="{BB962C8B-B14F-4D97-AF65-F5344CB8AC3E}">
        <p14:creationId xmlns:p14="http://schemas.microsoft.com/office/powerpoint/2010/main" val="2940011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dirty="0"/>
              <a:t>History</a:t>
            </a:r>
          </a:p>
        </p:txBody>
      </p:sp>
      <p:sp>
        <p:nvSpPr>
          <p:cNvPr id="8195" name="Rectangle 6"/>
          <p:cNvSpPr>
            <a:spLocks noGrp="1" noChangeArrowheads="1"/>
          </p:cNvSpPr>
          <p:nvPr>
            <p:ph type="body" idx="1"/>
          </p:nvPr>
        </p:nvSpPr>
        <p:spPr/>
        <p:txBody>
          <a:bodyPr/>
          <a:lstStyle/>
          <a:p>
            <a:pPr eaLnBrk="1" hangingPunct="1">
              <a:buFont typeface="Wingdings" pitchFamily="2" charset="2"/>
              <a:buChar char="q"/>
            </a:pPr>
            <a:r>
              <a:rPr lang="en-US" altLang="en-US" sz="2400" dirty="0"/>
              <a:t>A well-taken history provides clues about the cause of hypertension and guides the selection and sequencing of the following investigations. </a:t>
            </a:r>
          </a:p>
          <a:p>
            <a:pPr eaLnBrk="1" hangingPunct="1">
              <a:buFont typeface="Wingdings" pitchFamily="2" charset="2"/>
              <a:buChar char="q"/>
            </a:pPr>
            <a:endParaRPr lang="en-US" altLang="en-US" sz="2400" dirty="0"/>
          </a:p>
          <a:p>
            <a:pPr eaLnBrk="1" hangingPunct="1">
              <a:buFont typeface="Wingdings" pitchFamily="2" charset="2"/>
              <a:buChar char="q"/>
            </a:pPr>
            <a:r>
              <a:rPr lang="en-US" altLang="en-US" sz="2400" dirty="0"/>
              <a:t>Presenting symptoms and signs are not specific in neonates and are absent in most older children unless the hypertension is severe.</a:t>
            </a:r>
          </a:p>
        </p:txBody>
      </p:sp>
    </p:spTree>
    <p:extLst>
      <p:ext uri="{BB962C8B-B14F-4D97-AF65-F5344CB8AC3E}">
        <p14:creationId xmlns:p14="http://schemas.microsoft.com/office/powerpoint/2010/main" val="3799680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a:t>History</a:t>
            </a:r>
          </a:p>
        </p:txBody>
      </p:sp>
      <p:sp>
        <p:nvSpPr>
          <p:cNvPr id="9220" name="Rectangle 3"/>
          <p:cNvSpPr>
            <a:spLocks noGrp="1" noChangeArrowheads="1"/>
          </p:cNvSpPr>
          <p:nvPr>
            <p:ph type="body" idx="1"/>
          </p:nvPr>
        </p:nvSpPr>
        <p:spPr>
          <a:xfrm>
            <a:off x="609600" y="1600201"/>
            <a:ext cx="10972800" cy="5199063"/>
          </a:xfrm>
        </p:spPr>
        <p:txBody>
          <a:bodyPr>
            <a:normAutofit lnSpcReduction="10000"/>
          </a:bodyPr>
          <a:lstStyle/>
          <a:p>
            <a:pPr>
              <a:buFont typeface="Wingdings" pitchFamily="2" charset="2"/>
              <a:buChar char="q"/>
            </a:pPr>
            <a:r>
              <a:rPr lang="en-US" altLang="en-US" sz="2400" dirty="0"/>
              <a:t>Relevant information includes the following:</a:t>
            </a:r>
          </a:p>
          <a:p>
            <a:endParaRPr lang="en-US" altLang="en-US" sz="2000" dirty="0"/>
          </a:p>
          <a:p>
            <a:r>
              <a:rPr lang="en-US" altLang="en-US" sz="2000" dirty="0"/>
              <a:t>Prematurity.</a:t>
            </a:r>
          </a:p>
          <a:p>
            <a:endParaRPr lang="en-US" altLang="en-US" sz="2000" dirty="0"/>
          </a:p>
          <a:p>
            <a:r>
              <a:rPr lang="en-US" altLang="en-US" sz="2000" dirty="0"/>
              <a:t>Bronchopulmonary dysplasia.</a:t>
            </a:r>
          </a:p>
          <a:p>
            <a:endParaRPr lang="en-US" altLang="en-US" sz="2000" dirty="0"/>
          </a:p>
          <a:p>
            <a:r>
              <a:rPr lang="en-US" altLang="en-US" sz="2000" dirty="0"/>
              <a:t>History of umbilical artery catheterization. </a:t>
            </a:r>
            <a:r>
              <a:rPr lang="en-US" altLang="en-US" sz="1800" dirty="0"/>
              <a:t>(may cause renal artery clot)</a:t>
            </a:r>
          </a:p>
          <a:p>
            <a:endParaRPr lang="en-US" altLang="en-US" sz="2000" dirty="0"/>
          </a:p>
          <a:p>
            <a:r>
              <a:rPr lang="en-US" altLang="en-US" sz="2000" dirty="0"/>
              <a:t>Failure to thrive.</a:t>
            </a:r>
          </a:p>
          <a:p>
            <a:endParaRPr lang="en-US" altLang="en-US" sz="2000" dirty="0"/>
          </a:p>
          <a:p>
            <a:r>
              <a:rPr lang="en-US" altLang="en-US" sz="2000" dirty="0"/>
              <a:t>History of head or abdominal trauma.</a:t>
            </a:r>
          </a:p>
          <a:p>
            <a:endParaRPr lang="en-US" altLang="en-US" sz="2000" dirty="0"/>
          </a:p>
          <a:p>
            <a:r>
              <a:rPr lang="en-US" altLang="en-US" sz="2000" dirty="0"/>
              <a:t>Family history of heritable diseases. (eg, neurofibromatosis, hypertension)</a:t>
            </a:r>
          </a:p>
        </p:txBody>
      </p:sp>
    </p:spTree>
    <p:extLst>
      <p:ext uri="{BB962C8B-B14F-4D97-AF65-F5344CB8AC3E}">
        <p14:creationId xmlns:p14="http://schemas.microsoft.com/office/powerpoint/2010/main" val="2181853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a:t>History</a:t>
            </a:r>
          </a:p>
        </p:txBody>
      </p:sp>
      <p:sp>
        <p:nvSpPr>
          <p:cNvPr id="10243" name="Rectangle 3"/>
          <p:cNvSpPr>
            <a:spLocks noGrp="1" noChangeArrowheads="1"/>
          </p:cNvSpPr>
          <p:nvPr>
            <p:ph type="body" idx="1"/>
          </p:nvPr>
        </p:nvSpPr>
        <p:spPr>
          <a:xfrm>
            <a:off x="609600" y="1600200"/>
            <a:ext cx="10972800" cy="5257800"/>
          </a:xfrm>
        </p:spPr>
        <p:txBody>
          <a:bodyPr/>
          <a:lstStyle/>
          <a:p>
            <a:pPr>
              <a:defRPr/>
            </a:pPr>
            <a:r>
              <a:rPr lang="en-US" altLang="en-US" sz="2000" dirty="0"/>
              <a:t>Medications. (eg, pressor substances, steroids, tricyclic antidepressants, cold remedies, medications for attention deficit hyperactivity disorder [ADHD])</a:t>
            </a:r>
          </a:p>
          <a:p>
            <a:pPr>
              <a:defRPr/>
            </a:pPr>
            <a:endParaRPr lang="en-US" altLang="en-US" sz="2000" dirty="0"/>
          </a:p>
          <a:p>
            <a:pPr>
              <a:defRPr/>
            </a:pPr>
            <a:r>
              <a:rPr lang="en-US" altLang="en-US" sz="2000" dirty="0"/>
              <a:t>Episodes of pyelonephritis (perhaps suggested by unexplained fevers) that may result in renal scarring.</a:t>
            </a:r>
          </a:p>
          <a:p>
            <a:pPr marL="0" indent="0">
              <a:buFontTx/>
              <a:buNone/>
              <a:defRPr/>
            </a:pPr>
            <a:endParaRPr lang="en-US" altLang="en-US" sz="2000" dirty="0"/>
          </a:p>
          <a:p>
            <a:pPr>
              <a:defRPr/>
            </a:pPr>
            <a:r>
              <a:rPr lang="en-US" altLang="en-US" sz="2000" dirty="0"/>
              <a:t>Dietary history, including caffeine, licorice, and salt        consumption.</a:t>
            </a:r>
          </a:p>
          <a:p>
            <a:pPr>
              <a:defRPr/>
            </a:pPr>
            <a:endParaRPr lang="en-US" altLang="en-US" sz="2000" dirty="0"/>
          </a:p>
          <a:p>
            <a:pPr>
              <a:defRPr/>
            </a:pPr>
            <a:r>
              <a:rPr lang="en-US" altLang="en-US" sz="2000" dirty="0"/>
              <a:t>Sleep history, especially snoring history.</a:t>
            </a:r>
          </a:p>
          <a:p>
            <a:pPr>
              <a:defRPr/>
            </a:pPr>
            <a:endParaRPr lang="en-US" altLang="en-US" sz="2000" dirty="0"/>
          </a:p>
          <a:p>
            <a:pPr>
              <a:defRPr/>
            </a:pPr>
            <a:r>
              <a:rPr lang="en-US" altLang="en-US" sz="2000" dirty="0"/>
              <a:t>Habits, such as smoking, drinking alcohol, and ingesting illicit substances.</a:t>
            </a:r>
          </a:p>
          <a:p>
            <a:pPr eaLnBrk="1" hangingPunct="1">
              <a:defRPr/>
            </a:pPr>
            <a:endParaRPr lang="en-US" altLang="en-US" sz="2000" dirty="0"/>
          </a:p>
        </p:txBody>
      </p:sp>
    </p:spTree>
    <p:extLst>
      <p:ext uri="{BB962C8B-B14F-4D97-AF65-F5344CB8AC3E}">
        <p14:creationId xmlns:p14="http://schemas.microsoft.com/office/powerpoint/2010/main" val="1559776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dirty="0"/>
              <a:t>History</a:t>
            </a:r>
          </a:p>
        </p:txBody>
      </p:sp>
      <p:sp>
        <p:nvSpPr>
          <p:cNvPr id="11267" name="Rectangle 3"/>
          <p:cNvSpPr>
            <a:spLocks noGrp="1" noChangeArrowheads="1"/>
          </p:cNvSpPr>
          <p:nvPr>
            <p:ph type="body" idx="1"/>
          </p:nvPr>
        </p:nvSpPr>
        <p:spPr>
          <a:xfrm>
            <a:off x="609600" y="1600201"/>
            <a:ext cx="10972800" cy="4716463"/>
          </a:xfrm>
        </p:spPr>
        <p:txBody>
          <a:bodyPr/>
          <a:lstStyle/>
          <a:p>
            <a:pPr>
              <a:buFont typeface="Wingdings" pitchFamily="2" charset="2"/>
              <a:buChar char="q"/>
            </a:pPr>
            <a:r>
              <a:rPr lang="en-US" altLang="en-US" sz="2400"/>
              <a:t>Signs and symptoms that should alert the physician to the possibility of hypertension in neonates include the following:</a:t>
            </a:r>
          </a:p>
          <a:p>
            <a:endParaRPr lang="en-US" altLang="en-US" sz="2000"/>
          </a:p>
          <a:p>
            <a:r>
              <a:rPr lang="en-US" altLang="en-US" sz="2000"/>
              <a:t>Seizure.</a:t>
            </a:r>
          </a:p>
          <a:p>
            <a:endParaRPr lang="en-US" altLang="en-US" sz="2000"/>
          </a:p>
          <a:p>
            <a:r>
              <a:rPr lang="en-US" altLang="en-US" sz="2000"/>
              <a:t>Irritability or lethargy.</a:t>
            </a:r>
          </a:p>
          <a:p>
            <a:endParaRPr lang="en-US" altLang="en-US" sz="2000"/>
          </a:p>
          <a:p>
            <a:r>
              <a:rPr lang="en-US" altLang="en-US" sz="2000"/>
              <a:t>Respiratory distress.</a:t>
            </a:r>
          </a:p>
          <a:p>
            <a:endParaRPr lang="en-US" altLang="en-US" sz="2000"/>
          </a:p>
          <a:p>
            <a:r>
              <a:rPr lang="en-US" altLang="en-US" sz="2000"/>
              <a:t>Congestive heart failure</a:t>
            </a:r>
            <a:r>
              <a:rPr lang="en-US" altLang="en-US" sz="2400"/>
              <a:t>.</a:t>
            </a:r>
            <a:endParaRPr lang="en-US" altLang="en-US" sz="2000"/>
          </a:p>
        </p:txBody>
      </p:sp>
    </p:spTree>
    <p:extLst>
      <p:ext uri="{BB962C8B-B14F-4D97-AF65-F5344CB8AC3E}">
        <p14:creationId xmlns:p14="http://schemas.microsoft.com/office/powerpoint/2010/main" val="794251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algn="ctr" eaLnBrk="1" hangingPunct="1"/>
            <a:r>
              <a:rPr lang="en-US" altLang="en-US" dirty="0"/>
              <a:t>History</a:t>
            </a:r>
          </a:p>
        </p:txBody>
      </p:sp>
      <p:sp>
        <p:nvSpPr>
          <p:cNvPr id="3075" name="Rectangle 7"/>
          <p:cNvSpPr>
            <a:spLocks noGrp="1" noChangeArrowheads="1"/>
          </p:cNvSpPr>
          <p:nvPr>
            <p:ph type="body" idx="1"/>
          </p:nvPr>
        </p:nvSpPr>
        <p:spPr>
          <a:xfrm>
            <a:off x="609600" y="1600200"/>
            <a:ext cx="10972800" cy="4997450"/>
          </a:xfrm>
        </p:spPr>
        <p:txBody>
          <a:bodyPr/>
          <a:lstStyle/>
          <a:p>
            <a:pPr>
              <a:buFont typeface="Wingdings" panose="05000000000000000000" pitchFamily="2" charset="2"/>
              <a:buChar char="q"/>
              <a:defRPr/>
            </a:pPr>
            <a:r>
              <a:rPr lang="en-US" sz="2400" dirty="0"/>
              <a:t>Signs and symptoms that should alert the physician to the possibility of hypertension in older children include all of the above, as well as the following:</a:t>
            </a:r>
          </a:p>
          <a:p>
            <a:pPr marL="0" indent="0">
              <a:buFontTx/>
              <a:buNone/>
              <a:defRPr/>
            </a:pPr>
            <a:endParaRPr lang="en-US" sz="2000" dirty="0"/>
          </a:p>
          <a:p>
            <a:pPr>
              <a:defRPr/>
            </a:pPr>
            <a:r>
              <a:rPr lang="en-US" sz="2000" dirty="0"/>
              <a:t>Headache.</a:t>
            </a:r>
          </a:p>
          <a:p>
            <a:pPr>
              <a:defRPr/>
            </a:pPr>
            <a:endParaRPr lang="en-US" sz="2000" dirty="0"/>
          </a:p>
          <a:p>
            <a:pPr>
              <a:defRPr/>
            </a:pPr>
            <a:r>
              <a:rPr lang="en-US" sz="2000" dirty="0"/>
              <a:t>Fatigue.</a:t>
            </a:r>
          </a:p>
          <a:p>
            <a:pPr>
              <a:defRPr/>
            </a:pPr>
            <a:endParaRPr lang="en-US" sz="2000" dirty="0"/>
          </a:p>
          <a:p>
            <a:pPr>
              <a:defRPr/>
            </a:pPr>
            <a:r>
              <a:rPr lang="en-US" sz="2000" dirty="0"/>
              <a:t>Blurred vision.</a:t>
            </a:r>
          </a:p>
          <a:p>
            <a:pPr>
              <a:defRPr/>
            </a:pPr>
            <a:endParaRPr lang="en-US" sz="2000" dirty="0"/>
          </a:p>
          <a:p>
            <a:pPr>
              <a:defRPr/>
            </a:pPr>
            <a:r>
              <a:rPr lang="en-US" sz="2000" dirty="0"/>
              <a:t>Epistaxis.</a:t>
            </a:r>
          </a:p>
          <a:p>
            <a:pPr>
              <a:defRPr/>
            </a:pPr>
            <a:endParaRPr lang="en-US" sz="2000" dirty="0"/>
          </a:p>
          <a:p>
            <a:pPr>
              <a:defRPr/>
            </a:pPr>
            <a:r>
              <a:rPr lang="en-US" sz="2000" dirty="0"/>
              <a:t>Bell palsy.</a:t>
            </a:r>
          </a:p>
          <a:p>
            <a:pPr eaLnBrk="1" hangingPunct="1">
              <a:defRPr/>
            </a:pPr>
            <a:endParaRPr lang="en-US" altLang="en-US" sz="2400" dirty="0"/>
          </a:p>
        </p:txBody>
      </p:sp>
    </p:spTree>
    <p:extLst>
      <p:ext uri="{BB962C8B-B14F-4D97-AF65-F5344CB8AC3E}">
        <p14:creationId xmlns:p14="http://schemas.microsoft.com/office/powerpoint/2010/main" val="303852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pic>
        <p:nvPicPr>
          <p:cNvPr id="5" name="Picture 3"/>
          <p:cNvPicPr>
            <a:picLocks noChangeAspect="1"/>
          </p:cNvPicPr>
          <p:nvPr/>
        </p:nvPicPr>
        <p:blipFill>
          <a:blip r:embed="rId2"/>
          <a:stretch>
            <a:fillRect/>
          </a:stretch>
        </p:blipFill>
        <p:spPr>
          <a:xfrm>
            <a:off x="3830128" y="345056"/>
            <a:ext cx="7827034" cy="6297283"/>
          </a:xfrm>
          <a:prstGeom prst="rect">
            <a:avLst/>
          </a:prstGeom>
        </p:spPr>
      </p:pic>
      <p:sp>
        <p:nvSpPr>
          <p:cNvPr id="6" name="مربع نص 5"/>
          <p:cNvSpPr txBox="1"/>
          <p:nvPr/>
        </p:nvSpPr>
        <p:spPr>
          <a:xfrm>
            <a:off x="2467153" y="6107502"/>
            <a:ext cx="1242204" cy="369332"/>
          </a:xfrm>
          <a:prstGeom prst="rect">
            <a:avLst/>
          </a:prstGeom>
          <a:noFill/>
        </p:spPr>
        <p:txBody>
          <a:bodyPr wrap="square" rtlCol="0">
            <a:spAutoFit/>
          </a:bodyPr>
          <a:lstStyle/>
          <a:p>
            <a:r>
              <a:rPr lang="en-US" dirty="0"/>
              <a:t>Stage 2</a:t>
            </a:r>
          </a:p>
        </p:txBody>
      </p:sp>
      <p:sp>
        <p:nvSpPr>
          <p:cNvPr id="7" name="مربع نص 6"/>
          <p:cNvSpPr txBox="1"/>
          <p:nvPr/>
        </p:nvSpPr>
        <p:spPr>
          <a:xfrm>
            <a:off x="2467153" y="5607170"/>
            <a:ext cx="1242204" cy="379562"/>
          </a:xfrm>
          <a:prstGeom prst="rect">
            <a:avLst/>
          </a:prstGeom>
          <a:noFill/>
        </p:spPr>
        <p:txBody>
          <a:bodyPr wrap="square" rtlCol="0">
            <a:spAutoFit/>
          </a:bodyPr>
          <a:lstStyle/>
          <a:p>
            <a:r>
              <a:rPr lang="en-US" dirty="0"/>
              <a:t>Stage 1</a:t>
            </a:r>
          </a:p>
        </p:txBody>
      </p:sp>
      <p:sp>
        <p:nvSpPr>
          <p:cNvPr id="8" name="مربع نص 7"/>
          <p:cNvSpPr txBox="1"/>
          <p:nvPr/>
        </p:nvSpPr>
        <p:spPr>
          <a:xfrm>
            <a:off x="2156602" y="5180162"/>
            <a:ext cx="1552755" cy="369332"/>
          </a:xfrm>
          <a:prstGeom prst="rect">
            <a:avLst/>
          </a:prstGeom>
          <a:noFill/>
        </p:spPr>
        <p:txBody>
          <a:bodyPr wrap="square" rtlCol="0">
            <a:spAutoFit/>
          </a:bodyPr>
          <a:lstStyle/>
          <a:p>
            <a:r>
              <a:rPr lang="en-US" dirty="0"/>
              <a:t>Elevated </a:t>
            </a:r>
            <a:r>
              <a:rPr lang="en-US" dirty="0" err="1"/>
              <a:t>bp</a:t>
            </a:r>
            <a:r>
              <a:rPr lang="en-US" dirty="0"/>
              <a:t> </a:t>
            </a:r>
          </a:p>
        </p:txBody>
      </p:sp>
    </p:spTree>
    <p:extLst>
      <p:ext uri="{BB962C8B-B14F-4D97-AF65-F5344CB8AC3E}">
        <p14:creationId xmlns:p14="http://schemas.microsoft.com/office/powerpoint/2010/main" val="2629641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400" dirty="0">
                <a:solidFill>
                  <a:srgbClr val="00B050"/>
                </a:solidFill>
              </a:rPr>
              <a:t>Physical examination </a:t>
            </a:r>
          </a:p>
        </p:txBody>
      </p:sp>
      <p:sp>
        <p:nvSpPr>
          <p:cNvPr id="3" name="عنصر نائب للمحتوى 2"/>
          <p:cNvSpPr>
            <a:spLocks noGrp="1"/>
          </p:cNvSpPr>
          <p:nvPr>
            <p:ph idx="1"/>
          </p:nvPr>
        </p:nvSpPr>
        <p:spPr/>
        <p:txBody>
          <a:bodyPr>
            <a:normAutofit/>
          </a:bodyPr>
          <a:lstStyle/>
          <a:p>
            <a:r>
              <a:rPr lang="en-US" sz="1600" dirty="0">
                <a:solidFill>
                  <a:srgbClr val="00B050"/>
                </a:solidFill>
              </a:rPr>
              <a:t>Concepts :</a:t>
            </a:r>
          </a:p>
          <a:p>
            <a:endParaRPr lang="en-US" sz="1600" dirty="0">
              <a:solidFill>
                <a:srgbClr val="00B050"/>
              </a:solidFill>
            </a:endParaRPr>
          </a:p>
          <a:p>
            <a:r>
              <a:rPr lang="en-US" sz="1600" dirty="0">
                <a:solidFill>
                  <a:srgbClr val="00B050"/>
                </a:solidFill>
              </a:rPr>
              <a:t>1- try to find the cause of secondary HTN </a:t>
            </a:r>
          </a:p>
          <a:p>
            <a:endParaRPr lang="en-US" sz="1600" dirty="0">
              <a:solidFill>
                <a:srgbClr val="00B050"/>
              </a:solidFill>
            </a:endParaRPr>
          </a:p>
          <a:p>
            <a:r>
              <a:rPr lang="en-US" sz="1600" dirty="0">
                <a:solidFill>
                  <a:srgbClr val="00B050"/>
                </a:solidFill>
              </a:rPr>
              <a:t>2- find out the complications of HTN </a:t>
            </a:r>
          </a:p>
          <a:p>
            <a:endParaRPr lang="en-US" sz="1600" dirty="0">
              <a:solidFill>
                <a:srgbClr val="00B050"/>
              </a:solidFill>
            </a:endParaRPr>
          </a:p>
          <a:p>
            <a:r>
              <a:rPr lang="en-US" sz="1600" dirty="0">
                <a:solidFill>
                  <a:srgbClr val="00B050"/>
                </a:solidFill>
              </a:rPr>
              <a:t>Slide  77 is important for how  to approach by examination </a:t>
            </a:r>
          </a:p>
        </p:txBody>
      </p:sp>
      <p:sp>
        <p:nvSpPr>
          <p:cNvPr id="4" name="عنصر نائب للتذييل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48173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dirty="0"/>
              <a:t>Physical Examination</a:t>
            </a:r>
          </a:p>
        </p:txBody>
      </p:sp>
      <p:sp>
        <p:nvSpPr>
          <p:cNvPr id="13315" name="Rectangle 6"/>
          <p:cNvSpPr>
            <a:spLocks noGrp="1" noChangeArrowheads="1"/>
          </p:cNvSpPr>
          <p:nvPr>
            <p:ph type="body" idx="1"/>
          </p:nvPr>
        </p:nvSpPr>
        <p:spPr/>
        <p:txBody>
          <a:bodyPr/>
          <a:lstStyle/>
          <a:p>
            <a:pPr eaLnBrk="1" hangingPunct="1">
              <a:buFont typeface="Wingdings" pitchFamily="2" charset="2"/>
              <a:buChar char="q"/>
              <a:defRPr/>
            </a:pPr>
            <a:r>
              <a:rPr lang="en-US" altLang="en-US" sz="2400" dirty="0"/>
              <a:t>A primary objective of the physical examination is to identify signs of secondary hypertension. </a:t>
            </a:r>
          </a:p>
          <a:p>
            <a:pPr eaLnBrk="1" hangingPunct="1">
              <a:buFont typeface="Wingdings" pitchFamily="2" charset="2"/>
              <a:buChar char="q"/>
              <a:defRPr/>
            </a:pPr>
            <a:endParaRPr lang="en-US" altLang="en-US" sz="2400" dirty="0"/>
          </a:p>
          <a:p>
            <a:pPr eaLnBrk="1" hangingPunct="1">
              <a:buFont typeface="Wingdings" pitchFamily="2" charset="2"/>
              <a:buChar char="q"/>
              <a:defRPr/>
            </a:pPr>
            <a:r>
              <a:rPr lang="en-US" altLang="en-US" sz="2400" dirty="0"/>
              <a:t>The child’s height, weight, and percentiles for age (growth parameters) should be determined at the start of the physical examination.</a:t>
            </a:r>
          </a:p>
          <a:p>
            <a:pPr marL="0" indent="0" eaLnBrk="1" hangingPunct="1">
              <a:buFontTx/>
              <a:buNone/>
              <a:defRPr/>
            </a:pPr>
            <a:endParaRPr lang="en-US" altLang="en-US" sz="2400" dirty="0"/>
          </a:p>
          <a:p>
            <a:pPr eaLnBrk="1" hangingPunct="1">
              <a:buFont typeface="Wingdings" pitchFamily="2" charset="2"/>
              <a:buChar char="q"/>
              <a:defRPr/>
            </a:pPr>
            <a:r>
              <a:rPr lang="en-US" altLang="en-US" sz="2400" dirty="0"/>
              <a:t>When hypertension is confirmed, BP should be measured in both arms and in both legs.</a:t>
            </a:r>
          </a:p>
          <a:p>
            <a:pPr eaLnBrk="1" hangingPunct="1">
              <a:buFont typeface="Wingdings" pitchFamily="2" charset="2"/>
              <a:buChar char="q"/>
              <a:defRPr/>
            </a:pPr>
            <a:endParaRPr lang="en-US" altLang="en-US" sz="2400" dirty="0"/>
          </a:p>
          <a:p>
            <a:pPr eaLnBrk="1" hangingPunct="1">
              <a:buFont typeface="Wingdings" pitchFamily="2" charset="2"/>
              <a:buChar char="q"/>
              <a:defRPr/>
            </a:pPr>
            <a:endParaRPr lang="en-US" altLang="en-US" sz="2400" dirty="0"/>
          </a:p>
          <a:p>
            <a:pPr eaLnBrk="1" hangingPunct="1">
              <a:defRPr/>
            </a:pPr>
            <a:endParaRPr lang="en-US" altLang="en-US" sz="2000" dirty="0"/>
          </a:p>
        </p:txBody>
      </p:sp>
    </p:spTree>
    <p:extLst>
      <p:ext uri="{BB962C8B-B14F-4D97-AF65-F5344CB8AC3E}">
        <p14:creationId xmlns:p14="http://schemas.microsoft.com/office/powerpoint/2010/main" val="369641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dirty="0"/>
              <a:t>Physical Examination</a:t>
            </a:r>
          </a:p>
        </p:txBody>
      </p:sp>
      <p:sp>
        <p:nvSpPr>
          <p:cNvPr id="14339" name="Rectangle 3"/>
          <p:cNvSpPr>
            <a:spLocks noGrp="1" noChangeArrowheads="1"/>
          </p:cNvSpPr>
          <p:nvPr>
            <p:ph type="body" idx="1"/>
          </p:nvPr>
        </p:nvSpPr>
        <p:spPr>
          <a:xfrm>
            <a:off x="609600" y="1600201"/>
            <a:ext cx="10972800" cy="5199063"/>
          </a:xfrm>
        </p:spPr>
        <p:txBody>
          <a:bodyPr/>
          <a:lstStyle/>
          <a:p>
            <a:pPr eaLnBrk="1" hangingPunct="1">
              <a:buFont typeface="Wingdings" pitchFamily="2" charset="2"/>
              <a:buChar char="q"/>
            </a:pPr>
            <a:r>
              <a:rPr lang="en-US" altLang="en-US" sz="2400">
                <a:solidFill>
                  <a:srgbClr val="000000"/>
                </a:solidFill>
              </a:rPr>
              <a:t>The following should be evaluated to assess for potential causes of the hypertension:</a:t>
            </a:r>
          </a:p>
          <a:p>
            <a:endParaRPr lang="en-US" altLang="en-US" sz="2000"/>
          </a:p>
          <a:p>
            <a:r>
              <a:rPr lang="en-US" altLang="en-US" sz="2000"/>
              <a:t>Body mass index may lead to an evaluation for metabolic syndrome.</a:t>
            </a:r>
          </a:p>
          <a:p>
            <a:endParaRPr lang="en-US" altLang="en-US" sz="2000"/>
          </a:p>
          <a:p>
            <a:r>
              <a:rPr lang="en-US" altLang="en-US" sz="2000"/>
              <a:t>Tachycardia may indicate hyperthyroidism, pheochromocytoma, and neuroblastoma.</a:t>
            </a:r>
          </a:p>
          <a:p>
            <a:endParaRPr lang="en-US" altLang="en-US" sz="2000"/>
          </a:p>
          <a:p>
            <a:r>
              <a:rPr lang="en-US" altLang="en-US" sz="2000"/>
              <a:t>Growth retardation may suggest chronic renal failure.</a:t>
            </a:r>
          </a:p>
          <a:p>
            <a:endParaRPr lang="en-US" altLang="en-US" sz="2000"/>
          </a:p>
          <a:p>
            <a:r>
              <a:rPr lang="en-US" altLang="en-US" sz="2000"/>
              <a:t>Café au lait spots may point to neurofibromatosis.</a:t>
            </a:r>
          </a:p>
          <a:p>
            <a:pPr eaLnBrk="1" hangingPunct="1"/>
            <a:endParaRPr lang="en-US" altLang="en-US" sz="2000"/>
          </a:p>
          <a:p>
            <a:r>
              <a:rPr lang="en-US" altLang="en-US" sz="2000"/>
              <a:t>An abdominal mass may lead to an evaluation for Wilms tumor and polycystic kidney disease.</a:t>
            </a:r>
          </a:p>
        </p:txBody>
      </p:sp>
      <p:sp>
        <p:nvSpPr>
          <p:cNvPr id="4" name="Rectangle 3"/>
          <p:cNvSpPr/>
          <p:nvPr/>
        </p:nvSpPr>
        <p:spPr>
          <a:xfrm>
            <a:off x="0" y="6742114"/>
            <a:ext cx="1102784" cy="1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90492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dirty="0"/>
              <a:t>Physical Examination</a:t>
            </a:r>
          </a:p>
        </p:txBody>
      </p:sp>
      <p:sp>
        <p:nvSpPr>
          <p:cNvPr id="15363" name="Rectangle 3"/>
          <p:cNvSpPr>
            <a:spLocks noGrp="1" noChangeArrowheads="1"/>
          </p:cNvSpPr>
          <p:nvPr>
            <p:ph type="body" idx="1"/>
          </p:nvPr>
        </p:nvSpPr>
        <p:spPr>
          <a:xfrm>
            <a:off x="609600" y="1600200"/>
            <a:ext cx="10972800" cy="5257800"/>
          </a:xfrm>
        </p:spPr>
        <p:txBody>
          <a:bodyPr/>
          <a:lstStyle/>
          <a:p>
            <a:r>
              <a:rPr lang="en-US" altLang="en-US" sz="2000" dirty="0"/>
              <a:t>Epigastric or abdominal bruit may lead to the diagnosis of coarctation of the abdominal aorta or renal artery stenosis.</a:t>
            </a:r>
          </a:p>
          <a:p>
            <a:endParaRPr lang="en-US" altLang="en-US" sz="2000" dirty="0"/>
          </a:p>
          <a:p>
            <a:r>
              <a:rPr lang="en-US" altLang="en-US" sz="2000" dirty="0"/>
              <a:t>BP difference between the upper and lower extremities indicates coarctation of the thoracic or abdominal aorta. </a:t>
            </a:r>
          </a:p>
          <a:p>
            <a:endParaRPr lang="en-US" altLang="en-US" sz="2000" dirty="0"/>
          </a:p>
          <a:p>
            <a:r>
              <a:rPr lang="en-US" altLang="en-US" sz="2000" dirty="0"/>
              <a:t>Thyromegaly may suggest hyperthyroidism.</a:t>
            </a:r>
          </a:p>
          <a:p>
            <a:endParaRPr lang="en-US" altLang="en-US" sz="2000" dirty="0"/>
          </a:p>
          <a:p>
            <a:r>
              <a:rPr lang="en-US" altLang="en-US" sz="2000" dirty="0"/>
              <a:t>Virilization or ambiguity may suggest adrenal hyperplasia.</a:t>
            </a:r>
          </a:p>
          <a:p>
            <a:endParaRPr lang="en-US" altLang="en-US" sz="2000" dirty="0"/>
          </a:p>
          <a:p>
            <a:r>
              <a:rPr lang="en-US" altLang="en-US" sz="2000" dirty="0"/>
              <a:t>Stigmata of von Hippel-Lindau, Williams, or Turner syndromes.</a:t>
            </a:r>
          </a:p>
          <a:p>
            <a:endParaRPr lang="en-US" altLang="en-US" sz="2000" dirty="0"/>
          </a:p>
          <a:p>
            <a:r>
              <a:rPr lang="en-US" altLang="en-US" sz="2000" dirty="0"/>
              <a:t>Acanthosis nigricans may indicate metabolic syndrome.</a:t>
            </a:r>
          </a:p>
        </p:txBody>
      </p:sp>
    </p:spTree>
    <p:extLst>
      <p:ext uri="{BB962C8B-B14F-4D97-AF65-F5344CB8AC3E}">
        <p14:creationId xmlns:p14="http://schemas.microsoft.com/office/powerpoint/2010/main" val="4286540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4" y="33340"/>
            <a:ext cx="3172472" cy="326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1" y="549276"/>
            <a:ext cx="4127500"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5" descr="https://www.momjunction.com/wp-content/uploads/2015/07/Acanthosis-Nigricans-In-Children.jpg"/>
          <p:cNvPicPr>
            <a:picLocks noChangeAspect="1" noChangeArrowheads="1"/>
          </p:cNvPicPr>
          <p:nvPr/>
        </p:nvPicPr>
        <p:blipFill>
          <a:blip r:embed="rId5">
            <a:extLst>
              <a:ext uri="{28A0092B-C50C-407E-A947-70E740481C1C}">
                <a14:useLocalDpi xmlns:a14="http://schemas.microsoft.com/office/drawing/2010/main" val="0"/>
              </a:ext>
            </a:extLst>
          </a:blip>
          <a:srcRect l="20532"/>
          <a:stretch>
            <a:fillRect/>
          </a:stretch>
        </p:blipFill>
        <p:spPr bwMode="auto">
          <a:xfrm>
            <a:off x="8233834" y="549276"/>
            <a:ext cx="394123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https://image.slidesharecdn.com/ambiguousgenitalia-161014171902/95/ambiguous-genitalia-23-638.jpg?cb=1476465974"/>
          <p:cNvPicPr>
            <a:picLocks noChangeAspect="1" noChangeArrowheads="1"/>
          </p:cNvPicPr>
          <p:nvPr/>
        </p:nvPicPr>
        <p:blipFill>
          <a:blip r:embed="rId6">
            <a:extLst>
              <a:ext uri="{28A0092B-C50C-407E-A947-70E740481C1C}">
                <a14:useLocalDpi xmlns:a14="http://schemas.microsoft.com/office/drawing/2010/main" val="0"/>
              </a:ext>
            </a:extLst>
          </a:blip>
          <a:srcRect l="7416" t="31157"/>
          <a:stretch>
            <a:fillRect/>
          </a:stretch>
        </p:blipFill>
        <p:spPr bwMode="auto">
          <a:xfrm>
            <a:off x="2190656" y="3354387"/>
            <a:ext cx="921596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05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s://knoji.com/images/user/Williams-synd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5" y="188913"/>
            <a:ext cx="542078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Image result for williams syndrome e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1" y="4508502"/>
            <a:ext cx="3004623" cy="22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Image result for turner syndrome sympt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134" y="1073151"/>
            <a:ext cx="6161617"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223501" y="2060576"/>
            <a:ext cx="1344084" cy="36036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20193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6"/>
          <p:cNvGrpSpPr>
            <a:grpSpLocks/>
          </p:cNvGrpSpPr>
          <p:nvPr/>
        </p:nvGrpSpPr>
        <p:grpSpPr bwMode="auto">
          <a:xfrm>
            <a:off x="67734" y="88900"/>
            <a:ext cx="8159751" cy="6650038"/>
            <a:chOff x="323528" y="-17060"/>
            <a:chExt cx="5719537" cy="6372833"/>
          </a:xfrm>
        </p:grpSpPr>
        <p:pic>
          <p:nvPicPr>
            <p:cNvPr id="18438" name="Picture 2"/>
            <p:cNvPicPr>
              <a:picLocks noChangeAspect="1" noChangeArrowheads="1"/>
            </p:cNvPicPr>
            <p:nvPr/>
          </p:nvPicPr>
          <p:blipFill>
            <a:blip r:embed="rId2">
              <a:extLst>
                <a:ext uri="{28A0092B-C50C-407E-A947-70E740481C1C}">
                  <a14:useLocalDpi xmlns:a14="http://schemas.microsoft.com/office/drawing/2010/main" val="0"/>
                </a:ext>
              </a:extLst>
            </a:blip>
            <a:srcRect l="18040" t="10960" r="14861" b="606"/>
            <a:stretch>
              <a:fillRect/>
            </a:stretch>
          </p:blipFill>
          <p:spPr bwMode="auto">
            <a:xfrm>
              <a:off x="323528" y="-17060"/>
              <a:ext cx="5719537" cy="42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l="18385" t="53871" r="15698" b="2142"/>
            <a:stretch>
              <a:fillRect/>
            </a:stretch>
          </p:blipFill>
          <p:spPr bwMode="auto">
            <a:xfrm>
              <a:off x="323528" y="4221088"/>
              <a:ext cx="5719537" cy="213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0024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1"/>
          <p:cNvGrpSpPr>
            <a:grpSpLocks/>
          </p:cNvGrpSpPr>
          <p:nvPr/>
        </p:nvGrpSpPr>
        <p:grpSpPr bwMode="auto">
          <a:xfrm>
            <a:off x="1678518" y="31751"/>
            <a:ext cx="9171516" cy="6773863"/>
            <a:chOff x="1259632" y="31619"/>
            <a:chExt cx="6877420" cy="6773384"/>
          </a:xfrm>
        </p:grpSpPr>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l="21748" t="11276" r="20245" b="27583"/>
            <a:stretch>
              <a:fillRect/>
            </a:stretch>
          </p:blipFill>
          <p:spPr bwMode="auto">
            <a:xfrm>
              <a:off x="1259632" y="31619"/>
              <a:ext cx="6877420" cy="40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l="21606" t="25932" r="20071" b="33023"/>
            <a:stretch>
              <a:fillRect/>
            </a:stretch>
          </p:blipFill>
          <p:spPr bwMode="auto">
            <a:xfrm>
              <a:off x="1259632" y="4075854"/>
              <a:ext cx="6877420" cy="272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1423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22140" y="2973886"/>
            <a:ext cx="10363200" cy="1362075"/>
          </a:xfrm>
        </p:spPr>
        <p:txBody>
          <a:bodyPr/>
          <a:lstStyle/>
          <a:p>
            <a:pPr algn="ctr"/>
            <a:r>
              <a:rPr lang="en-US" altLang="en-US" sz="6000" dirty="0"/>
              <a:t>Investigations</a:t>
            </a:r>
            <a:endParaRPr lang="en-US" altLang="en-US" sz="4800" dirty="0"/>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385" y="2804356"/>
            <a:ext cx="3256765" cy="311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761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algn="ctr" eaLnBrk="1" hangingPunct="1"/>
            <a:r>
              <a:rPr lang="en-US" altLang="en-US" dirty="0"/>
              <a:t>Basic Investigations</a:t>
            </a:r>
          </a:p>
        </p:txBody>
      </p:sp>
      <p:sp>
        <p:nvSpPr>
          <p:cNvPr id="21507" name="Rectangle 7"/>
          <p:cNvSpPr>
            <a:spLocks noGrp="1" noChangeArrowheads="1"/>
          </p:cNvSpPr>
          <p:nvPr>
            <p:ph type="body" idx="1"/>
          </p:nvPr>
        </p:nvSpPr>
        <p:spPr>
          <a:xfrm>
            <a:off x="609600" y="1600201"/>
            <a:ext cx="10972800" cy="4924425"/>
          </a:xfrm>
        </p:spPr>
        <p:txBody>
          <a:bodyPr>
            <a:normAutofit lnSpcReduction="10000"/>
          </a:bodyPr>
          <a:lstStyle/>
          <a:p>
            <a:pPr eaLnBrk="1" hangingPunct="1"/>
            <a:r>
              <a:rPr lang="en-US" altLang="en-US" sz="2400" dirty="0"/>
              <a:t>CBC : R/O anemia, consistent with chronic renal disease.</a:t>
            </a:r>
          </a:p>
          <a:p>
            <a:pPr eaLnBrk="1" hangingPunct="1"/>
            <a:endParaRPr lang="en-US" altLang="en-US" sz="2400" dirty="0"/>
          </a:p>
          <a:p>
            <a:pPr eaLnBrk="1" hangingPunct="1"/>
            <a:r>
              <a:rPr lang="en-US" altLang="en-US" sz="2400" dirty="0"/>
              <a:t>BUN, creatinine, electrolytes (</a:t>
            </a:r>
            <a:r>
              <a:rPr lang="en-US" altLang="en-US" sz="2400" dirty="0">
                <a:solidFill>
                  <a:srgbClr val="0070C0"/>
                </a:solidFill>
              </a:rPr>
              <a:t>K+) </a:t>
            </a:r>
            <a:r>
              <a:rPr lang="en-US" altLang="en-US" sz="2400" dirty="0"/>
              <a:t>, urinalysis and urine culture: R/O renal disease and chronic pyelonephritis.</a:t>
            </a:r>
          </a:p>
          <a:p>
            <a:pPr eaLnBrk="1" hangingPunct="1"/>
            <a:endParaRPr lang="en-US" altLang="en-US" sz="2400" dirty="0"/>
          </a:p>
          <a:p>
            <a:pPr eaLnBrk="1" hangingPunct="1"/>
            <a:r>
              <a:rPr lang="en-US" altLang="en-US" sz="2400" dirty="0"/>
              <a:t>Renal U/S : congenital anomaly, renal size.</a:t>
            </a:r>
          </a:p>
          <a:p>
            <a:pPr eaLnBrk="1" hangingPunct="1"/>
            <a:endParaRPr lang="en-US" altLang="en-US" sz="2400" dirty="0"/>
          </a:p>
          <a:p>
            <a:pPr eaLnBrk="1" hangingPunct="1"/>
            <a:r>
              <a:rPr lang="en-US" altLang="en-US" sz="2400" dirty="0"/>
              <a:t>Renal Doppler US.</a:t>
            </a:r>
          </a:p>
          <a:p>
            <a:pPr eaLnBrk="1" hangingPunct="1"/>
            <a:endParaRPr lang="en-US" altLang="en-US" sz="2400" dirty="0"/>
          </a:p>
          <a:p>
            <a:pPr eaLnBrk="1" hangingPunct="1"/>
            <a:r>
              <a:rPr lang="en-US" altLang="en-US" sz="2400" dirty="0"/>
              <a:t>Thyroid Function Test.</a:t>
            </a:r>
          </a:p>
          <a:p>
            <a:pPr eaLnBrk="1" hangingPunct="1"/>
            <a:endParaRPr lang="en-US" altLang="en-US" sz="2400" dirty="0"/>
          </a:p>
          <a:p>
            <a:pPr eaLnBrk="1" hangingPunct="1"/>
            <a:r>
              <a:rPr lang="en-US" altLang="en-US" sz="2400" dirty="0"/>
              <a:t>Echocardiogram(LVH).</a:t>
            </a:r>
          </a:p>
          <a:p>
            <a:pPr eaLnBrk="1" hangingPunct="1"/>
            <a:endParaRPr lang="en-US" altLang="en-US" sz="2000" dirty="0"/>
          </a:p>
        </p:txBody>
      </p:sp>
      <p:sp>
        <p:nvSpPr>
          <p:cNvPr id="2" name="مربع نص 1"/>
          <p:cNvSpPr txBox="1"/>
          <p:nvPr/>
        </p:nvSpPr>
        <p:spPr>
          <a:xfrm>
            <a:off x="8540150" y="3674853"/>
            <a:ext cx="3467820" cy="1754326"/>
          </a:xfrm>
          <a:prstGeom prst="rect">
            <a:avLst/>
          </a:prstGeom>
          <a:noFill/>
        </p:spPr>
        <p:txBody>
          <a:bodyPr wrap="square" rtlCol="0">
            <a:spAutoFit/>
          </a:bodyPr>
          <a:lstStyle/>
          <a:p>
            <a:r>
              <a:rPr lang="en-US" dirty="0" err="1">
                <a:solidFill>
                  <a:srgbClr val="0070C0"/>
                </a:solidFill>
              </a:rPr>
              <a:t>Ddx</a:t>
            </a:r>
            <a:r>
              <a:rPr lang="en-US" dirty="0">
                <a:solidFill>
                  <a:srgbClr val="0070C0"/>
                </a:solidFill>
              </a:rPr>
              <a:t> of (Hypokalemia + HTN ) :</a:t>
            </a:r>
          </a:p>
          <a:p>
            <a:r>
              <a:rPr lang="en-US" dirty="0">
                <a:solidFill>
                  <a:srgbClr val="0070C0"/>
                </a:solidFill>
              </a:rPr>
              <a:t>1- conn syndrome</a:t>
            </a:r>
          </a:p>
          <a:p>
            <a:r>
              <a:rPr lang="en-US" dirty="0">
                <a:solidFill>
                  <a:srgbClr val="0070C0"/>
                </a:solidFill>
              </a:rPr>
              <a:t>2-Liddle syndrome</a:t>
            </a:r>
          </a:p>
          <a:p>
            <a:r>
              <a:rPr lang="en-US" dirty="0">
                <a:solidFill>
                  <a:srgbClr val="0070C0"/>
                </a:solidFill>
              </a:rPr>
              <a:t>3- congenital adrenal hyperplasia (17a hydroxylase deficiency) </a:t>
            </a:r>
          </a:p>
          <a:p>
            <a:r>
              <a:rPr lang="en-US" dirty="0">
                <a:solidFill>
                  <a:srgbClr val="0070C0"/>
                </a:solidFill>
              </a:rPr>
              <a:t>4- renin secreting </a:t>
            </a:r>
            <a:r>
              <a:rPr lang="en-US" dirty="0" err="1">
                <a:solidFill>
                  <a:srgbClr val="0070C0"/>
                </a:solidFill>
              </a:rPr>
              <a:t>tumer</a:t>
            </a:r>
            <a:r>
              <a:rPr lang="en-US" dirty="0">
                <a:solidFill>
                  <a:srgbClr val="0070C0"/>
                </a:solidFill>
              </a:rPr>
              <a:t> </a:t>
            </a:r>
          </a:p>
        </p:txBody>
      </p:sp>
    </p:spTree>
    <p:extLst>
      <p:ext uri="{BB962C8B-B14F-4D97-AF65-F5344CB8AC3E}">
        <p14:creationId xmlns:p14="http://schemas.microsoft.com/office/powerpoint/2010/main" val="39170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52092" y="586594"/>
            <a:ext cx="10489720" cy="5909310"/>
          </a:xfrm>
          <a:prstGeom prst="rect">
            <a:avLst/>
          </a:prstGeom>
          <a:noFill/>
        </p:spPr>
        <p:txBody>
          <a:bodyPr wrap="square" rtlCol="0">
            <a:spAutoFit/>
          </a:bodyPr>
          <a:lstStyle/>
          <a:p>
            <a:r>
              <a:rPr lang="en-US" dirty="0"/>
              <a:t>This applied in the same manner for systolic and diastolic parts , but </a:t>
            </a:r>
            <a:r>
              <a:rPr lang="en-US" dirty="0" err="1"/>
              <a:t>remmeber</a:t>
            </a:r>
            <a:r>
              <a:rPr lang="en-US" dirty="0"/>
              <a:t> that; either  </a:t>
            </a:r>
            <a:r>
              <a:rPr lang="en-US" dirty="0" err="1"/>
              <a:t>sytolic</a:t>
            </a:r>
            <a:r>
              <a:rPr lang="en-US" dirty="0"/>
              <a:t> or diastolic  reading above the normal is enough for diagnosis  , even if the other one is normal   </a:t>
            </a:r>
          </a:p>
          <a:p>
            <a:endParaRPr lang="en-US" dirty="0"/>
          </a:p>
          <a:p>
            <a:r>
              <a:rPr lang="en-US" dirty="0"/>
              <a:t>You need 3 occasions of  </a:t>
            </a:r>
            <a:r>
              <a:rPr lang="en-US" dirty="0">
                <a:solidFill>
                  <a:srgbClr val="7030A0"/>
                </a:solidFill>
              </a:rPr>
              <a:t>abnormal</a:t>
            </a:r>
            <a:r>
              <a:rPr lang="en-US" dirty="0"/>
              <a:t> high reading to diagnose  </a:t>
            </a:r>
            <a:r>
              <a:rPr lang="en-US" dirty="0" err="1"/>
              <a:t>pt</a:t>
            </a:r>
            <a:r>
              <a:rPr lang="en-US" dirty="0"/>
              <a:t> with HTN  , unless  the </a:t>
            </a:r>
            <a:r>
              <a:rPr lang="en-US" dirty="0" err="1"/>
              <a:t>pt</a:t>
            </a:r>
            <a:r>
              <a:rPr lang="en-US" dirty="0"/>
              <a:t> is symptomatic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r>
              <a:rPr lang="en-US" dirty="0"/>
              <a:t>Generally , in pediatrics ,  </a:t>
            </a:r>
            <a:r>
              <a:rPr lang="en-US" dirty="0" err="1"/>
              <a:t>bp</a:t>
            </a:r>
            <a:r>
              <a:rPr lang="en-US" dirty="0"/>
              <a:t>  equal or above 120\80 is abnormal ,  </a:t>
            </a:r>
          </a:p>
        </p:txBody>
      </p:sp>
      <p:sp>
        <p:nvSpPr>
          <p:cNvPr id="7" name="مربع نص 6"/>
          <p:cNvSpPr txBox="1"/>
          <p:nvPr/>
        </p:nvSpPr>
        <p:spPr>
          <a:xfrm>
            <a:off x="2415395" y="2536166"/>
            <a:ext cx="7832785" cy="2585323"/>
          </a:xfrm>
          <a:prstGeom prst="rect">
            <a:avLst/>
          </a:prstGeom>
          <a:noFill/>
        </p:spPr>
        <p:txBody>
          <a:bodyPr wrap="square" rtlCol="0">
            <a:spAutoFit/>
          </a:bodyPr>
          <a:lstStyle/>
          <a:p>
            <a:r>
              <a:rPr lang="en-US" dirty="0">
                <a:solidFill>
                  <a:srgbClr val="7030A0"/>
                </a:solidFill>
              </a:rPr>
              <a:t>here we mean </a:t>
            </a:r>
            <a:r>
              <a:rPr lang="en-US" dirty="0" err="1">
                <a:solidFill>
                  <a:srgbClr val="7030A0"/>
                </a:solidFill>
              </a:rPr>
              <a:t>preHTN</a:t>
            </a:r>
            <a:r>
              <a:rPr lang="en-US" dirty="0">
                <a:solidFill>
                  <a:srgbClr val="7030A0"/>
                </a:solidFill>
              </a:rPr>
              <a:t> or HTN without symptoms(, repeat it 3 times 10 min apart in the same sitting then take the </a:t>
            </a:r>
            <a:r>
              <a:rPr lang="en-US" dirty="0" err="1">
                <a:solidFill>
                  <a:srgbClr val="7030A0"/>
                </a:solidFill>
              </a:rPr>
              <a:t>avarage</a:t>
            </a:r>
            <a:r>
              <a:rPr lang="en-US" dirty="0">
                <a:solidFill>
                  <a:srgbClr val="7030A0"/>
                </a:solidFill>
              </a:rPr>
              <a:t> of these three readings, if the </a:t>
            </a:r>
            <a:r>
              <a:rPr lang="en-US" dirty="0" err="1">
                <a:solidFill>
                  <a:srgbClr val="7030A0"/>
                </a:solidFill>
              </a:rPr>
              <a:t>bp</a:t>
            </a:r>
            <a:r>
              <a:rPr lang="en-US" dirty="0">
                <a:solidFill>
                  <a:srgbClr val="7030A0"/>
                </a:solidFill>
              </a:rPr>
              <a:t> is </a:t>
            </a:r>
            <a:r>
              <a:rPr lang="en-US" dirty="0" err="1">
                <a:solidFill>
                  <a:srgbClr val="7030A0"/>
                </a:solidFill>
              </a:rPr>
              <a:t>preHTN</a:t>
            </a:r>
            <a:r>
              <a:rPr lang="en-US" dirty="0">
                <a:solidFill>
                  <a:srgbClr val="7030A0"/>
                </a:solidFill>
              </a:rPr>
              <a:t>  or stage 1   with low risk , then , the next occasion is  within 1-2 weeks,  if high risk , admit the </a:t>
            </a:r>
            <a:r>
              <a:rPr lang="en-US" dirty="0" err="1">
                <a:solidFill>
                  <a:srgbClr val="7030A0"/>
                </a:solidFill>
              </a:rPr>
              <a:t>pt</a:t>
            </a:r>
            <a:r>
              <a:rPr lang="en-US" dirty="0">
                <a:solidFill>
                  <a:srgbClr val="7030A0"/>
                </a:solidFill>
              </a:rPr>
              <a:t>   ) </a:t>
            </a:r>
          </a:p>
          <a:p>
            <a:endParaRPr lang="en-US" dirty="0">
              <a:solidFill>
                <a:srgbClr val="7030A0"/>
              </a:solidFill>
            </a:endParaRPr>
          </a:p>
          <a:p>
            <a:r>
              <a:rPr lang="en-US" dirty="0">
                <a:solidFill>
                  <a:srgbClr val="7030A0"/>
                </a:solidFill>
              </a:rPr>
              <a:t>note that , in each occasion , out of three for diagnosis ; take the </a:t>
            </a:r>
            <a:r>
              <a:rPr lang="en-US" dirty="0" err="1">
                <a:solidFill>
                  <a:srgbClr val="7030A0"/>
                </a:solidFill>
              </a:rPr>
              <a:t>bp</a:t>
            </a:r>
            <a:r>
              <a:rPr lang="en-US" dirty="0">
                <a:solidFill>
                  <a:srgbClr val="7030A0"/>
                </a:solidFill>
              </a:rPr>
              <a:t> 3 times , 10min apart , then take the </a:t>
            </a:r>
            <a:r>
              <a:rPr lang="en-US" dirty="0" err="1">
                <a:solidFill>
                  <a:srgbClr val="7030A0"/>
                </a:solidFill>
              </a:rPr>
              <a:t>avarage</a:t>
            </a:r>
            <a:r>
              <a:rPr lang="en-US" dirty="0">
                <a:solidFill>
                  <a:srgbClr val="7030A0"/>
                </a:solidFill>
              </a:rPr>
              <a:t> of them</a:t>
            </a:r>
          </a:p>
          <a:p>
            <a:endParaRPr lang="en-US" dirty="0">
              <a:solidFill>
                <a:srgbClr val="7030A0"/>
              </a:solidFill>
            </a:endParaRPr>
          </a:p>
          <a:p>
            <a:endParaRPr lang="en-US" dirty="0">
              <a:solidFill>
                <a:srgbClr val="7030A0"/>
              </a:solidFill>
            </a:endParaRPr>
          </a:p>
        </p:txBody>
      </p:sp>
      <p:cxnSp>
        <p:nvCxnSpPr>
          <p:cNvPr id="9" name="رابط كسهم مستقيم 8"/>
          <p:cNvCxnSpPr/>
          <p:nvPr/>
        </p:nvCxnSpPr>
        <p:spPr>
          <a:xfrm>
            <a:off x="3278038" y="1690777"/>
            <a:ext cx="51758" cy="845389"/>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707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65" y="652628"/>
            <a:ext cx="92075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972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altLang="en-US" dirty="0"/>
              <a:t>Evaluation For comorbidity</a:t>
            </a:r>
          </a:p>
        </p:txBody>
      </p:sp>
      <p:sp>
        <p:nvSpPr>
          <p:cNvPr id="23555" name="Rectangle 3"/>
          <p:cNvSpPr>
            <a:spLocks noGrp="1" noChangeArrowheads="1"/>
          </p:cNvSpPr>
          <p:nvPr>
            <p:ph type="body" idx="1"/>
          </p:nvPr>
        </p:nvSpPr>
        <p:spPr/>
        <p:txBody>
          <a:bodyPr/>
          <a:lstStyle/>
          <a:p>
            <a:pPr eaLnBrk="1" hangingPunct="1"/>
            <a:r>
              <a:rPr lang="en-US" altLang="en-US" sz="2400" dirty="0">
                <a:solidFill>
                  <a:schemeClr val="tx2"/>
                </a:solidFill>
              </a:rPr>
              <a:t>Fasting lipid panel, fasting glucose : </a:t>
            </a:r>
            <a:r>
              <a:rPr lang="en-US" altLang="en-US" sz="2400" dirty="0"/>
              <a:t>hyperlipidemia and diabetes.</a:t>
            </a:r>
          </a:p>
          <a:p>
            <a:pPr eaLnBrk="1" hangingPunct="1"/>
            <a:endParaRPr lang="en-US" altLang="en-US" sz="2400" dirty="0"/>
          </a:p>
          <a:p>
            <a:pPr eaLnBrk="1" hangingPunct="1"/>
            <a:r>
              <a:rPr lang="en-US" altLang="en-US" sz="2400" dirty="0">
                <a:solidFill>
                  <a:schemeClr val="tx2"/>
                </a:solidFill>
              </a:rPr>
              <a:t>Drug screen : </a:t>
            </a:r>
            <a:r>
              <a:rPr lang="en-US" altLang="en-US" sz="2400" dirty="0"/>
              <a:t>Identify substances that might cause hypertension. (amphetamines, Corticosteroids, decongestants)</a:t>
            </a:r>
          </a:p>
          <a:p>
            <a:pPr eaLnBrk="1" hangingPunct="1"/>
            <a:endParaRPr lang="en-US" altLang="en-US" sz="2400" dirty="0"/>
          </a:p>
          <a:p>
            <a:pPr eaLnBrk="1" hangingPunct="1"/>
            <a:r>
              <a:rPr lang="en-US" altLang="en-US" sz="2400" dirty="0">
                <a:solidFill>
                  <a:schemeClr val="tx2"/>
                </a:solidFill>
              </a:rPr>
              <a:t>Polysomnography :</a:t>
            </a:r>
            <a:r>
              <a:rPr lang="en-US" altLang="en-US" sz="2400" dirty="0"/>
              <a:t> Identify sleep disorder, This test should be considered in obese children with a history of snoring, daytime sleepiness, or any sleep difficulties.</a:t>
            </a:r>
          </a:p>
          <a:p>
            <a:pPr eaLnBrk="1" hangingPunct="1"/>
            <a:endParaRPr lang="en-US" altLang="en-US" sz="2000" dirty="0"/>
          </a:p>
        </p:txBody>
      </p:sp>
    </p:spTree>
    <p:extLst>
      <p:ext uri="{BB962C8B-B14F-4D97-AF65-F5344CB8AC3E}">
        <p14:creationId xmlns:p14="http://schemas.microsoft.com/office/powerpoint/2010/main" val="2430977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dirty="0"/>
              <a:t>Evaluation For Target-Organ Damage</a:t>
            </a:r>
          </a:p>
        </p:txBody>
      </p:sp>
      <p:sp>
        <p:nvSpPr>
          <p:cNvPr id="23555" name="Rectangle 3"/>
          <p:cNvSpPr>
            <a:spLocks noGrp="1" noChangeArrowheads="1"/>
          </p:cNvSpPr>
          <p:nvPr>
            <p:ph type="body" idx="1"/>
          </p:nvPr>
        </p:nvSpPr>
        <p:spPr/>
        <p:txBody>
          <a:bodyPr>
            <a:normAutofit/>
          </a:bodyPr>
          <a:lstStyle/>
          <a:p>
            <a:pPr eaLnBrk="1" hangingPunct="1">
              <a:defRPr/>
            </a:pPr>
            <a:endParaRPr lang="en-US" altLang="en-US" sz="2400" dirty="0">
              <a:solidFill>
                <a:schemeClr val="tx2"/>
              </a:solidFill>
            </a:endParaRPr>
          </a:p>
          <a:p>
            <a:pPr>
              <a:defRPr/>
            </a:pPr>
            <a:r>
              <a:rPr lang="en-US" altLang="en-US" sz="2400" dirty="0">
                <a:solidFill>
                  <a:schemeClr val="tx2"/>
                </a:solidFill>
              </a:rPr>
              <a:t>Echocardiogram :</a:t>
            </a:r>
            <a:r>
              <a:rPr lang="en-US" altLang="en-US" sz="2400" dirty="0"/>
              <a:t> Identify LVH and other indications of cardiac involvement, </a:t>
            </a:r>
            <a:r>
              <a:rPr lang="en-US" sz="2400" dirty="0"/>
              <a:t>Left ventricular mass measurements should be indexed to height (m</a:t>
            </a:r>
            <a:r>
              <a:rPr lang="en-US" sz="2400" baseline="30000" dirty="0"/>
              <a:t>2.7</a:t>
            </a:r>
            <a:r>
              <a:rPr lang="en-US" sz="2400" dirty="0"/>
              <a:t>) to account for the effect of body size. The presence of LVH is an indication to treat the hypertension with pharmacologic therapy.</a:t>
            </a:r>
            <a:endParaRPr lang="en-US" altLang="en-US" sz="2400" dirty="0"/>
          </a:p>
          <a:p>
            <a:pPr>
              <a:defRPr/>
            </a:pPr>
            <a:r>
              <a:rPr lang="en-US" sz="2400" dirty="0"/>
              <a:t>Left ventricular hypertrophy is detected in up to 40% of hypertensive children.</a:t>
            </a:r>
            <a:endParaRPr lang="en-US" altLang="en-US" sz="2400" dirty="0"/>
          </a:p>
          <a:p>
            <a:pPr marL="0" indent="0" eaLnBrk="1" hangingPunct="1">
              <a:buFontTx/>
              <a:buNone/>
              <a:defRPr/>
            </a:pPr>
            <a:endParaRPr lang="en-US" altLang="en-US" sz="2400" dirty="0"/>
          </a:p>
          <a:p>
            <a:pPr>
              <a:defRPr/>
            </a:pPr>
            <a:r>
              <a:rPr lang="en-US" sz="2400" dirty="0"/>
              <a:t>Other markers of target organ damage that have been  demonstrated in hypertensive children include: </a:t>
            </a:r>
          </a:p>
          <a:p>
            <a:pPr marL="0" indent="0">
              <a:buFontTx/>
              <a:buNone/>
              <a:defRPr/>
            </a:pPr>
            <a:r>
              <a:rPr lang="en-US" sz="2400" dirty="0"/>
              <a:t>increased carotid intima–media thickness, hypertensive retinopathy, and microalbuminuria.</a:t>
            </a:r>
            <a:endParaRPr lang="en-US" altLang="en-US" sz="2400" dirty="0"/>
          </a:p>
        </p:txBody>
      </p:sp>
    </p:spTree>
    <p:extLst>
      <p:ext uri="{BB962C8B-B14F-4D97-AF65-F5344CB8AC3E}">
        <p14:creationId xmlns:p14="http://schemas.microsoft.com/office/powerpoint/2010/main" val="22416890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solidFill>
                  <a:schemeClr val="tx1"/>
                </a:solidFill>
              </a:rPr>
              <a:t>Further Evaluation As Indicated</a:t>
            </a:r>
          </a:p>
        </p:txBody>
      </p:sp>
      <p:pic>
        <p:nvPicPr>
          <p:cNvPr id="25604" name="Picture 6" descr="https://static01.nyt.com/images/2016/09/12/well/family/well-brody-hbp/well-brody-hbp-articleLarge.jpg?quality=75&amp;auto=webp&amp;disable=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326" y="173822"/>
            <a:ext cx="297603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Grp="1" noChangeArrowheads="1"/>
          </p:cNvSpPr>
          <p:nvPr>
            <p:ph type="body" idx="1"/>
          </p:nvPr>
        </p:nvSpPr>
        <p:spPr>
          <a:xfrm>
            <a:off x="609600" y="1268412"/>
            <a:ext cx="10972800" cy="5589587"/>
          </a:xfrm>
        </p:spPr>
        <p:txBody>
          <a:bodyPr>
            <a:normAutofit/>
          </a:bodyPr>
          <a:lstStyle/>
          <a:p>
            <a:pPr marL="182563" indent="-182563" eaLnBrk="1" hangingPunct="1"/>
            <a:endParaRPr lang="en-US" altLang="en-US" sz="2400" dirty="0"/>
          </a:p>
          <a:p>
            <a:pPr marL="182563" indent="-182563" eaLnBrk="1" hangingPunct="1"/>
            <a:r>
              <a:rPr lang="en-US" altLang="en-US" sz="2400" dirty="0"/>
              <a:t>Ambulatory BP monitoring: Identify white-coat hypertension, also useful to recognize subjects at risk, and in evaluating response to treatment.</a:t>
            </a:r>
            <a:r>
              <a:rPr lang="en-US" altLang="en-US" sz="2400" baseline="30000" dirty="0"/>
              <a:t> </a:t>
            </a:r>
            <a:endParaRPr lang="en-US" altLang="en-US" sz="2400" dirty="0"/>
          </a:p>
          <a:p>
            <a:pPr marL="182563" indent="-182563" eaLnBrk="1" hangingPunct="1"/>
            <a:endParaRPr lang="en-US" altLang="en-US" sz="2400" dirty="0"/>
          </a:p>
          <a:p>
            <a:pPr marL="182563" indent="-182563" eaLnBrk="1" hangingPunct="1"/>
            <a:r>
              <a:rPr lang="en-US" altLang="en-US" sz="2400" dirty="0"/>
              <a:t>Plasma renin determination (Plasma Renin Activity): low renin activity suggesting mineralocorticoid-related disease, while high plasma renin activity indicates renal vascular hypertension, including coarctation of the aorta.</a:t>
            </a:r>
          </a:p>
          <a:p>
            <a:pPr marL="182563" indent="-182563" eaLnBrk="1" hangingPunct="1"/>
            <a:r>
              <a:rPr lang="en-US" altLang="en-US" sz="2400" dirty="0"/>
              <a:t>Plasma and urine steroid levels </a:t>
            </a:r>
            <a:r>
              <a:rPr lang="en-US" altLang="en-US" sz="2400" dirty="0">
                <a:sym typeface="Wingdings" pitchFamily="2" charset="2"/>
              </a:rPr>
              <a:t>(CAH) </a:t>
            </a:r>
            <a:r>
              <a:rPr lang="en-US" altLang="en-US" sz="2400" dirty="0"/>
              <a:t>Identify steroid-mediated hypertension.</a:t>
            </a:r>
          </a:p>
          <a:p>
            <a:pPr marL="182563" indent="-182563" eaLnBrk="1" hangingPunct="1"/>
            <a:r>
              <a:rPr lang="en-US" altLang="en-US" sz="2400" dirty="0"/>
              <a:t>Plasma and urine catecholamines (neuroblastoma) : Identify catecholamine-mediated hypertension.</a:t>
            </a:r>
          </a:p>
          <a:p>
            <a:pPr marL="182563" indent="-182563" eaLnBrk="1" hangingPunct="1"/>
            <a:endParaRPr lang="en-US" altLang="en-US" sz="2400" dirty="0"/>
          </a:p>
          <a:p>
            <a:pPr marL="182563" indent="-182563" eaLnBrk="1" hangingPunct="1"/>
            <a:r>
              <a:rPr lang="en-US" altLang="en-US" sz="2400" dirty="0"/>
              <a:t>Urine sodium levels reflect dietary sodium intake and may be used as a marker to follow a patient after dietary changes are attempted.</a:t>
            </a:r>
          </a:p>
        </p:txBody>
      </p:sp>
    </p:spTree>
    <p:extLst>
      <p:ext uri="{BB962C8B-B14F-4D97-AF65-F5344CB8AC3E}">
        <p14:creationId xmlns:p14="http://schemas.microsoft.com/office/powerpoint/2010/main" val="3915508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pPr eaLnBrk="1" hangingPunct="1"/>
            <a:r>
              <a:rPr lang="en-US" altLang="en-US" dirty="0">
                <a:solidFill>
                  <a:schemeClr val="tx1"/>
                </a:solidFill>
              </a:rPr>
              <a:t>For Renal Artery Stenosis</a:t>
            </a:r>
            <a:endParaRPr lang="en-US" altLang="en-US" dirty="0"/>
          </a:p>
        </p:txBody>
      </p:sp>
      <p:sp>
        <p:nvSpPr>
          <p:cNvPr id="25603" name="Rectangle 7"/>
          <p:cNvSpPr>
            <a:spLocks noGrp="1" noChangeArrowheads="1"/>
          </p:cNvSpPr>
          <p:nvPr>
            <p:ph type="body" idx="1"/>
          </p:nvPr>
        </p:nvSpPr>
        <p:spPr>
          <a:xfrm>
            <a:off x="609600" y="1600200"/>
            <a:ext cx="10972800" cy="4997450"/>
          </a:xfrm>
        </p:spPr>
        <p:txBody>
          <a:bodyPr>
            <a:normAutofit lnSpcReduction="10000"/>
          </a:bodyPr>
          <a:lstStyle/>
          <a:p>
            <a:pPr eaLnBrk="1" hangingPunct="1">
              <a:defRPr/>
            </a:pPr>
            <a:r>
              <a:rPr lang="en-US" sz="2400" dirty="0">
                <a:solidFill>
                  <a:srgbClr val="000000"/>
                </a:solidFill>
              </a:rPr>
              <a:t>Isotope</a:t>
            </a:r>
            <a:r>
              <a:rPr lang="en-US" sz="2400" u="sng" dirty="0">
                <a:solidFill>
                  <a:srgbClr val="000000"/>
                </a:solidFill>
              </a:rPr>
              <a:t> </a:t>
            </a:r>
            <a:r>
              <a:rPr lang="en-US" sz="2400" dirty="0">
                <a:solidFill>
                  <a:srgbClr val="000000"/>
                </a:solidFill>
              </a:rPr>
              <a:t>scintigraphy</a:t>
            </a:r>
            <a:r>
              <a:rPr lang="en-US" altLang="en-US" sz="2400" dirty="0">
                <a:solidFill>
                  <a:srgbClr val="000000"/>
                </a:solidFill>
              </a:rPr>
              <a:t> (renal scan).</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 Magnetic resonance angiography.</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 Duplex Doppler flow studies.</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3-Dimensional CT.</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Arteriography:</a:t>
            </a:r>
            <a:r>
              <a:rPr lang="en-US" sz="2400" b="1" dirty="0"/>
              <a:t> </a:t>
            </a:r>
            <a:r>
              <a:rPr lang="en-US" sz="2400" dirty="0"/>
              <a:t>Digital subtraction angiography </a:t>
            </a:r>
            <a:r>
              <a:rPr lang="en-US" altLang="en-US" sz="2400" dirty="0">
                <a:solidFill>
                  <a:srgbClr val="000000"/>
                </a:solidFill>
              </a:rPr>
              <a:t>(DSA) or classic.</a:t>
            </a:r>
          </a:p>
          <a:p>
            <a:pPr eaLnBrk="1" hangingPunct="1">
              <a:defRPr/>
            </a:pPr>
            <a:endParaRPr lang="en-US" altLang="en-US" sz="2400" b="1" dirty="0">
              <a:solidFill>
                <a:srgbClr val="000000"/>
              </a:solidFill>
            </a:endParaRPr>
          </a:p>
          <a:p>
            <a:pPr eaLnBrk="1" hangingPunct="1">
              <a:defRPr/>
            </a:pPr>
            <a:r>
              <a:rPr lang="en-US" altLang="en-US" sz="2400" b="1" dirty="0">
                <a:solidFill>
                  <a:srgbClr val="000000"/>
                </a:solidFill>
              </a:rPr>
              <a:t>Conformation by : angiography or CT angiography.</a:t>
            </a:r>
            <a:r>
              <a:rPr lang="en-US" altLang="en-US" sz="2400" b="1" dirty="0"/>
              <a:t> </a:t>
            </a:r>
          </a:p>
          <a:p>
            <a:pPr marL="0" indent="0">
              <a:buFontTx/>
              <a:buNone/>
              <a:defRPr/>
            </a:pPr>
            <a:r>
              <a:rPr lang="en-US" altLang="en-US" sz="2000" dirty="0">
                <a:solidFill>
                  <a:srgbClr val="000000"/>
                </a:solidFill>
              </a:rPr>
              <a:t>(</a:t>
            </a:r>
            <a:r>
              <a:rPr lang="en-US" sz="2000" dirty="0"/>
              <a:t>fluoroscopic angiography may be needed, especially to detect intrarenal arterial stenosis</a:t>
            </a:r>
            <a:r>
              <a:rPr lang="en-US" altLang="en-US" sz="2000" dirty="0">
                <a:solidFill>
                  <a:srgbClr val="000000"/>
                </a:solidFill>
              </a:rPr>
              <a:t>)</a:t>
            </a:r>
          </a:p>
        </p:txBody>
      </p:sp>
    </p:spTree>
    <p:extLst>
      <p:ext uri="{BB962C8B-B14F-4D97-AF65-F5344CB8AC3E}">
        <p14:creationId xmlns:p14="http://schemas.microsoft.com/office/powerpoint/2010/main" val="1029372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6" descr="renal-artery-sten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7" y="188914"/>
            <a:ext cx="4552951"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C:\Users\ACER\Downloads\renal-artery-steno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51" y="188914"/>
            <a:ext cx="659553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image"/>
          <p:cNvPicPr>
            <a:picLocks noChangeAspect="1" noChangeArrowheads="1"/>
          </p:cNvPicPr>
          <p:nvPr/>
        </p:nvPicPr>
        <p:blipFill>
          <a:blip r:embed="rId4">
            <a:extLst>
              <a:ext uri="{28A0092B-C50C-407E-A947-70E740481C1C}">
                <a14:useLocalDpi xmlns:a14="http://schemas.microsoft.com/office/drawing/2010/main" val="0"/>
              </a:ext>
            </a:extLst>
          </a:blip>
          <a:srcRect r="44525"/>
          <a:stretch>
            <a:fillRect/>
          </a:stretch>
        </p:blipFill>
        <p:spPr bwMode="auto">
          <a:xfrm>
            <a:off x="3200273" y="3967273"/>
            <a:ext cx="6080205" cy="276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47" y="3429001"/>
            <a:ext cx="2320120" cy="400110"/>
          </a:xfrm>
          <a:prstGeom prst="rect">
            <a:avLst/>
          </a:prstGeom>
          <a:noFill/>
        </p:spPr>
        <p:txBody>
          <a:bodyPr wrap="square" rtlCol="0">
            <a:spAutoFit/>
          </a:bodyPr>
          <a:lstStyle/>
          <a:p>
            <a:pPr algn="ctr"/>
            <a:r>
              <a:rPr lang="en-US" sz="2000" b="1" dirty="0">
                <a:solidFill>
                  <a:srgbClr val="00B050"/>
                </a:solidFill>
              </a:rPr>
              <a:t>CT Angiography</a:t>
            </a:r>
          </a:p>
        </p:txBody>
      </p:sp>
      <p:sp>
        <p:nvSpPr>
          <p:cNvPr id="3" name="TextBox 2"/>
          <p:cNvSpPr txBox="1"/>
          <p:nvPr/>
        </p:nvSpPr>
        <p:spPr>
          <a:xfrm>
            <a:off x="6782937" y="3193990"/>
            <a:ext cx="2289097" cy="400110"/>
          </a:xfrm>
          <a:prstGeom prst="rect">
            <a:avLst/>
          </a:prstGeom>
          <a:noFill/>
        </p:spPr>
        <p:txBody>
          <a:bodyPr wrap="square" rtlCol="0">
            <a:spAutoFit/>
          </a:bodyPr>
          <a:lstStyle/>
          <a:p>
            <a:pPr algn="ctr"/>
            <a:r>
              <a:rPr lang="en-US" sz="2000" b="1" dirty="0">
                <a:solidFill>
                  <a:srgbClr val="FF0000"/>
                </a:solidFill>
              </a:rPr>
              <a:t>MRA</a:t>
            </a:r>
          </a:p>
        </p:txBody>
      </p:sp>
      <p:sp>
        <p:nvSpPr>
          <p:cNvPr id="6" name="TextBox 5"/>
          <p:cNvSpPr txBox="1"/>
          <p:nvPr/>
        </p:nvSpPr>
        <p:spPr>
          <a:xfrm>
            <a:off x="9280478" y="4681182"/>
            <a:ext cx="1132764" cy="400110"/>
          </a:xfrm>
          <a:prstGeom prst="rect">
            <a:avLst/>
          </a:prstGeom>
          <a:noFill/>
        </p:spPr>
        <p:txBody>
          <a:bodyPr wrap="square" rtlCol="0">
            <a:spAutoFit/>
          </a:bodyPr>
          <a:lstStyle/>
          <a:p>
            <a:r>
              <a:rPr lang="en-US" sz="2000" b="1" dirty="0">
                <a:solidFill>
                  <a:srgbClr val="0070C0"/>
                </a:solidFill>
              </a:rPr>
              <a:t>DSA</a:t>
            </a:r>
          </a:p>
        </p:txBody>
      </p:sp>
    </p:spTree>
    <p:extLst>
      <p:ext uri="{BB962C8B-B14F-4D97-AF65-F5344CB8AC3E}">
        <p14:creationId xmlns:p14="http://schemas.microsoft.com/office/powerpoint/2010/main" val="2838855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l="438" r="5034"/>
          <a:stretch>
            <a:fillRect/>
          </a:stretch>
        </p:blipFill>
        <p:spPr bwMode="auto">
          <a:xfrm>
            <a:off x="888716" y="1694549"/>
            <a:ext cx="9398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2"/>
          <p:cNvSpPr>
            <a:spLocks noGrp="1" noChangeArrowheads="1"/>
          </p:cNvSpPr>
          <p:nvPr>
            <p:ph type="title"/>
          </p:nvPr>
        </p:nvSpPr>
        <p:spPr/>
        <p:txBody>
          <a:bodyPr/>
          <a:lstStyle/>
          <a:p>
            <a:pPr algn="ctr" eaLnBrk="1" hangingPunct="1"/>
            <a:r>
              <a:rPr lang="en-US" altLang="en-US" dirty="0"/>
              <a:t>Secondary HTN-Screening Tests</a:t>
            </a:r>
          </a:p>
        </p:txBody>
      </p:sp>
    </p:spTree>
    <p:extLst>
      <p:ext uri="{BB962C8B-B14F-4D97-AF65-F5344CB8AC3E}">
        <p14:creationId xmlns:p14="http://schemas.microsoft.com/office/powerpoint/2010/main" val="321792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l="21783" t="13573" r="41084" b="4906"/>
          <a:stretch>
            <a:fillRect/>
          </a:stretch>
        </p:blipFill>
        <p:spPr bwMode="auto">
          <a:xfrm>
            <a:off x="2639485" y="23813"/>
            <a:ext cx="7393516" cy="684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8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5" descr="https://img.medscapestatic.com/pi/meds/ckb/79/425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367" y="0"/>
            <a:ext cx="848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37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1"/>
          <p:cNvGrpSpPr>
            <a:grpSpLocks/>
          </p:cNvGrpSpPr>
          <p:nvPr/>
        </p:nvGrpSpPr>
        <p:grpSpPr bwMode="auto">
          <a:xfrm>
            <a:off x="791633" y="0"/>
            <a:ext cx="10585451" cy="6858000"/>
            <a:chOff x="474960" y="0"/>
            <a:chExt cx="8393373" cy="7192370"/>
          </a:xfrm>
        </p:grpSpPr>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l="17400" t="12334" r="18405" b="25539"/>
            <a:stretch>
              <a:fillRect/>
            </a:stretch>
          </p:blipFill>
          <p:spPr bwMode="auto">
            <a:xfrm>
              <a:off x="515902" y="0"/>
              <a:ext cx="8352431" cy="454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l="17169" t="49577" r="18323" b="14229"/>
            <a:stretch>
              <a:fillRect/>
            </a:stretch>
          </p:blipFill>
          <p:spPr bwMode="auto">
            <a:xfrm>
              <a:off x="474960" y="4544704"/>
              <a:ext cx="8393373" cy="264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2418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43" y="0"/>
            <a:ext cx="12232943" cy="954107"/>
          </a:xfrm>
          <a:prstGeom prst="rect">
            <a:avLst/>
          </a:prstGeom>
        </p:spPr>
        <p:txBody>
          <a:bodyPr wrap="square">
            <a:spAutoFit/>
          </a:bodyPr>
          <a:lstStyle/>
          <a:p>
            <a:pPr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-Because height and gender are important determinants of pediatric BP, BP levels are interpreted based on gender, age, and height. </a:t>
            </a:r>
          </a:p>
        </p:txBody>
      </p:sp>
      <p:pic>
        <p:nvPicPr>
          <p:cNvPr id="4" name="Picture 3"/>
          <p:cNvPicPr>
            <a:picLocks noChangeAspect="1"/>
          </p:cNvPicPr>
          <p:nvPr/>
        </p:nvPicPr>
        <p:blipFill>
          <a:blip r:embed="rId2"/>
          <a:stretch>
            <a:fillRect/>
          </a:stretch>
        </p:blipFill>
        <p:spPr>
          <a:xfrm>
            <a:off x="0" y="1092809"/>
            <a:ext cx="12192000" cy="5751871"/>
          </a:xfrm>
          <a:prstGeom prst="rect">
            <a:avLst/>
          </a:prstGeom>
        </p:spPr>
      </p:pic>
      <p:sp>
        <p:nvSpPr>
          <p:cNvPr id="2" name="Oval 1"/>
          <p:cNvSpPr/>
          <p:nvPr/>
        </p:nvSpPr>
        <p:spPr>
          <a:xfrm>
            <a:off x="2756848"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32580"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32196" y="1030117"/>
            <a:ext cx="2028966" cy="5880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90468" y="1803778"/>
            <a:ext cx="4813109"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06018" y="1743171"/>
            <a:ext cx="4783541" cy="557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087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90723" y="1571612"/>
            <a:ext cx="8001056" cy="1754326"/>
          </a:xfrm>
          <a:prstGeom prst="rect">
            <a:avLst/>
          </a:prstGeom>
          <a:noFill/>
        </p:spPr>
        <p:txBody>
          <a:bodyPr wrap="square" rtlCol="1">
            <a:spAutoFit/>
          </a:bodyPr>
          <a:lstStyle/>
          <a:p>
            <a:pPr algn="ctr"/>
            <a:r>
              <a:rPr lang="en-US" sz="5400" b="1" dirty="0">
                <a:solidFill>
                  <a:schemeClr val="accent2">
                    <a:lumMod val="75000"/>
                  </a:schemeClr>
                </a:solidFill>
              </a:rPr>
              <a:t>Management of hypertension</a:t>
            </a:r>
            <a:endParaRPr lang="ar-JO" sz="5400" b="1" dirty="0">
              <a:solidFill>
                <a:schemeClr val="accent2">
                  <a:lumMod val="75000"/>
                </a:schemeClr>
              </a:solidFill>
            </a:endParaRPr>
          </a:p>
        </p:txBody>
      </p:sp>
    </p:spTree>
    <p:extLst>
      <p:ext uri="{BB962C8B-B14F-4D97-AF65-F5344CB8AC3E}">
        <p14:creationId xmlns:p14="http://schemas.microsoft.com/office/powerpoint/2010/main" val="29361910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chemeClr val="accent2">
                    <a:lumMod val="75000"/>
                  </a:schemeClr>
                </a:solidFill>
              </a:rPr>
              <a:t>Goals of management :</a:t>
            </a:r>
            <a:endParaRPr lang="ar-JO" b="1" dirty="0">
              <a:solidFill>
                <a:schemeClr val="accent2">
                  <a:lumMod val="75000"/>
                </a:schemeClr>
              </a:solidFill>
            </a:endParaRPr>
          </a:p>
        </p:txBody>
      </p:sp>
      <p:sp>
        <p:nvSpPr>
          <p:cNvPr id="3" name="عنصر نائب للمحتوى 2"/>
          <p:cNvSpPr>
            <a:spLocks noGrp="1"/>
          </p:cNvSpPr>
          <p:nvPr>
            <p:ph idx="1"/>
          </p:nvPr>
        </p:nvSpPr>
        <p:spPr/>
        <p:txBody>
          <a:bodyPr/>
          <a:lstStyle/>
          <a:p>
            <a:pPr algn="l">
              <a:buNone/>
            </a:pPr>
            <a:r>
              <a:rPr lang="en-US" dirty="0"/>
              <a:t>1-To reduce blood pressure below the 95</a:t>
            </a:r>
            <a:r>
              <a:rPr lang="en-US" baseline="30000" dirty="0"/>
              <a:t>th</a:t>
            </a:r>
            <a:r>
              <a:rPr lang="en-US" dirty="0"/>
              <a:t> percentile for age, height and gender.</a:t>
            </a:r>
          </a:p>
          <a:p>
            <a:pPr algn="l">
              <a:buNone/>
            </a:pPr>
            <a:endParaRPr lang="en-US" dirty="0"/>
          </a:p>
          <a:p>
            <a:pPr algn="l">
              <a:buNone/>
            </a:pPr>
            <a:r>
              <a:rPr lang="en-US" dirty="0"/>
              <a:t>2- To reduce blood pressure below the 90 </a:t>
            </a:r>
            <a:r>
              <a:rPr lang="en-US" dirty="0" err="1"/>
              <a:t>th</a:t>
            </a:r>
            <a:r>
              <a:rPr lang="en-US" dirty="0"/>
              <a:t> percentile for age, height and gender if CHD , CKD , DM , </a:t>
            </a:r>
            <a:r>
              <a:rPr lang="en-US" dirty="0" err="1"/>
              <a:t>terget</a:t>
            </a:r>
            <a:r>
              <a:rPr lang="en-US" dirty="0"/>
              <a:t> organs damage.</a:t>
            </a:r>
          </a:p>
          <a:p>
            <a:pPr algn="l">
              <a:buNone/>
            </a:pPr>
            <a:endParaRPr lang="en-US" dirty="0"/>
          </a:p>
          <a:p>
            <a:pPr algn="l">
              <a:buNone/>
            </a:pPr>
            <a:endParaRPr lang="ar-JO" dirty="0"/>
          </a:p>
        </p:txBody>
      </p:sp>
    </p:spTree>
    <p:extLst>
      <p:ext uri="{BB962C8B-B14F-4D97-AF65-F5344CB8AC3E}">
        <p14:creationId xmlns:p14="http://schemas.microsoft.com/office/powerpoint/2010/main" val="441047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htn.PNG">
            <a:extLst>
              <a:ext uri="{FF2B5EF4-FFF2-40B4-BE49-F238E27FC236}">
                <a16:creationId xmlns:a16="http://schemas.microsoft.com/office/drawing/2014/main" id="{31E2C3F1-5286-4287-82C0-8F3A26735A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22830"/>
            <a:ext cx="12126384" cy="6537277"/>
          </a:xfrm>
        </p:spPr>
      </p:pic>
    </p:spTree>
    <p:extLst>
      <p:ext uri="{BB962C8B-B14F-4D97-AF65-F5344CB8AC3E}">
        <p14:creationId xmlns:p14="http://schemas.microsoft.com/office/powerpoint/2010/main" val="353512824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81240BD-81C9-4608-AD08-9E802F285629}"/>
              </a:ext>
            </a:extLst>
          </p:cNvPr>
          <p:cNvSpPr>
            <a:spLocks noGrp="1"/>
          </p:cNvSpPr>
          <p:nvPr>
            <p:ph type="title"/>
          </p:nvPr>
        </p:nvSpPr>
        <p:spPr/>
        <p:txBody>
          <a:bodyPr/>
          <a:lstStyle/>
          <a:p>
            <a:pPr algn="ctr" eaLnBrk="1" fontAlgn="auto" hangingPunct="1">
              <a:spcAft>
                <a:spcPts val="0"/>
              </a:spcAft>
              <a:defRPr/>
            </a:pPr>
            <a:r>
              <a:rPr lang="en-US" altLang="en-US" b="1" dirty="0">
                <a:solidFill>
                  <a:schemeClr val="accent2">
                    <a:lumMod val="75000"/>
                  </a:schemeClr>
                </a:solidFill>
              </a:rPr>
              <a:t>Non pharmacologic measures</a:t>
            </a:r>
            <a:endParaRPr lang="ar-JO" altLang="en-US" b="1" dirty="0">
              <a:solidFill>
                <a:schemeClr val="accent2">
                  <a:lumMod val="75000"/>
                </a:schemeClr>
              </a:solidFill>
            </a:endParaRPr>
          </a:p>
        </p:txBody>
      </p:sp>
      <p:sp>
        <p:nvSpPr>
          <p:cNvPr id="26627" name="Content Placeholder 2">
            <a:extLst>
              <a:ext uri="{FF2B5EF4-FFF2-40B4-BE49-F238E27FC236}">
                <a16:creationId xmlns:a16="http://schemas.microsoft.com/office/drawing/2014/main" id="{D81DD867-8FC4-4C76-AD1D-061A8A06883C}"/>
              </a:ext>
            </a:extLst>
          </p:cNvPr>
          <p:cNvSpPr>
            <a:spLocks noGrp="1"/>
          </p:cNvSpPr>
          <p:nvPr>
            <p:ph idx="1"/>
          </p:nvPr>
        </p:nvSpPr>
        <p:spPr/>
        <p:txBody>
          <a:bodyPr>
            <a:normAutofit/>
          </a:bodyPr>
          <a:lstStyle/>
          <a:p>
            <a:pPr algn="l" rtl="0">
              <a:buNone/>
            </a:pPr>
            <a:r>
              <a:rPr lang="en-US" altLang="en-US" b="1" dirty="0">
                <a:solidFill>
                  <a:schemeClr val="tx2"/>
                </a:solidFill>
              </a:rPr>
              <a:t>Intervention focus on the risk factors :</a:t>
            </a:r>
          </a:p>
          <a:p>
            <a:pPr algn="l" rtl="0" eaLnBrk="1" hangingPunct="1">
              <a:buNone/>
            </a:pPr>
            <a:r>
              <a:rPr lang="en-US" altLang="en-US" dirty="0"/>
              <a:t>1- </a:t>
            </a:r>
            <a:r>
              <a:rPr lang="en-US" altLang="en-US" dirty="0">
                <a:solidFill>
                  <a:srgbClr val="FF0000"/>
                </a:solidFill>
              </a:rPr>
              <a:t>weight reduction </a:t>
            </a:r>
            <a:r>
              <a:rPr lang="en-US" altLang="en-US" dirty="0"/>
              <a:t>may result in a 5–10 mm Hg reduction in systolic pressure.</a:t>
            </a:r>
          </a:p>
          <a:p>
            <a:pPr algn="l" rtl="0" eaLnBrk="1" hangingPunct="1">
              <a:buNone/>
            </a:pPr>
            <a:r>
              <a:rPr lang="en-US" altLang="en-US" dirty="0"/>
              <a:t>2- </a:t>
            </a:r>
            <a:r>
              <a:rPr lang="en-US" altLang="en-US" dirty="0">
                <a:solidFill>
                  <a:srgbClr val="FF0000"/>
                </a:solidFill>
              </a:rPr>
              <a:t>A reduction in sodium intake </a:t>
            </a:r>
            <a:r>
              <a:rPr lang="en-US" altLang="en-US" dirty="0"/>
              <a:t>(reductions in BP, in the range of 1–3 mmHg)</a:t>
            </a:r>
          </a:p>
          <a:p>
            <a:pPr algn="l" rtl="0" eaLnBrk="1" hangingPunct="1">
              <a:buNone/>
            </a:pPr>
            <a:r>
              <a:rPr lang="en-US" altLang="en-US" dirty="0"/>
              <a:t>3- program of </a:t>
            </a:r>
            <a:r>
              <a:rPr lang="en-US" altLang="en-US" dirty="0">
                <a:solidFill>
                  <a:srgbClr val="FF0000"/>
                </a:solidFill>
              </a:rPr>
              <a:t>aerobic exercise </a:t>
            </a:r>
            <a:r>
              <a:rPr lang="en-US" altLang="en-US" dirty="0"/>
              <a:t>in patients with mild essential hypertension.</a:t>
            </a:r>
          </a:p>
          <a:p>
            <a:pPr algn="l" rtl="0" eaLnBrk="1" hangingPunct="1">
              <a:buNone/>
            </a:pPr>
            <a:r>
              <a:rPr lang="en-US" altLang="en-US" dirty="0"/>
              <a:t>4- Adolescents should be counseled about the adverse effects of  </a:t>
            </a:r>
            <a:r>
              <a:rPr lang="en-US" altLang="en-US" dirty="0">
                <a:solidFill>
                  <a:srgbClr val="FF0000"/>
                </a:solidFill>
              </a:rPr>
              <a:t>tobacco and alcohol </a:t>
            </a:r>
            <a:r>
              <a:rPr lang="en-US" altLang="en-US" dirty="0"/>
              <a:t>on blood pressure.</a:t>
            </a:r>
          </a:p>
          <a:p>
            <a:pPr algn="l" rtl="0" eaLnBrk="1" hangingPunct="1">
              <a:buNone/>
            </a:pPr>
            <a:endParaRPr lang="ar-JO" altLang="en-US" dirty="0"/>
          </a:p>
        </p:txBody>
      </p:sp>
    </p:spTree>
    <p:extLst>
      <p:ext uri="{BB962C8B-B14F-4D97-AF65-F5344CB8AC3E}">
        <p14:creationId xmlns:p14="http://schemas.microsoft.com/office/powerpoint/2010/main" val="160536814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2607B96E-876F-40D3-8761-47A82299960A}"/>
              </a:ext>
            </a:extLst>
          </p:cNvPr>
          <p:cNvSpPr>
            <a:spLocks noGrp="1"/>
          </p:cNvSpPr>
          <p:nvPr>
            <p:ph idx="1"/>
          </p:nvPr>
        </p:nvSpPr>
        <p:spPr>
          <a:xfrm>
            <a:off x="666712" y="1928803"/>
            <a:ext cx="10972800" cy="4525963"/>
          </a:xfrm>
        </p:spPr>
        <p:txBody>
          <a:bodyPr/>
          <a:lstStyle/>
          <a:p>
            <a:pPr algn="ctr" eaLnBrk="1" hangingPunct="1"/>
            <a:r>
              <a:rPr lang="en-US" altLang="en-US" b="1" dirty="0">
                <a:solidFill>
                  <a:schemeClr val="accent2"/>
                </a:solidFill>
              </a:rPr>
              <a:t>When the patient is unable to cooperate with the non pharmacologic approach or the reduction in blood pressure is insufficient, antihypertensive agents should be prescribed</a:t>
            </a:r>
          </a:p>
          <a:p>
            <a:pPr eaLnBrk="1" hangingPunct="1"/>
            <a:endParaRPr lang="ar-JO" altLang="en-US" dirty="0"/>
          </a:p>
        </p:txBody>
      </p:sp>
    </p:spTree>
    <p:extLst>
      <p:ext uri="{BB962C8B-B14F-4D97-AF65-F5344CB8AC3E}">
        <p14:creationId xmlns:p14="http://schemas.microsoft.com/office/powerpoint/2010/main" val="26677791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758A35A-EFB7-46BF-BDFE-A94AE41AFE3F}"/>
              </a:ext>
            </a:extLst>
          </p:cNvPr>
          <p:cNvSpPr>
            <a:spLocks noGrp="1"/>
          </p:cNvSpPr>
          <p:nvPr>
            <p:ph type="title"/>
          </p:nvPr>
        </p:nvSpPr>
        <p:spPr/>
        <p:txBody>
          <a:bodyPr/>
          <a:lstStyle/>
          <a:p>
            <a:pPr algn="ctr" eaLnBrk="1" fontAlgn="auto" hangingPunct="1">
              <a:spcAft>
                <a:spcPts val="0"/>
              </a:spcAft>
              <a:defRPr/>
            </a:pPr>
            <a:r>
              <a:rPr lang="en-US" altLang="en-US" b="1" dirty="0">
                <a:solidFill>
                  <a:schemeClr val="accent2"/>
                </a:solidFill>
              </a:rPr>
              <a:t>Pharmacologic measures</a:t>
            </a:r>
            <a:endParaRPr lang="ar-JO" altLang="en-US" b="1" dirty="0">
              <a:solidFill>
                <a:schemeClr val="accent2"/>
              </a:solidFill>
            </a:endParaRPr>
          </a:p>
        </p:txBody>
      </p:sp>
      <p:sp>
        <p:nvSpPr>
          <p:cNvPr id="28675" name="Content Placeholder 2">
            <a:extLst>
              <a:ext uri="{FF2B5EF4-FFF2-40B4-BE49-F238E27FC236}">
                <a16:creationId xmlns:a16="http://schemas.microsoft.com/office/drawing/2014/main" id="{AAE0B3C2-AE23-4771-B442-ACF07F120DD5}"/>
              </a:ext>
            </a:extLst>
          </p:cNvPr>
          <p:cNvSpPr>
            <a:spLocks noGrp="1"/>
          </p:cNvSpPr>
          <p:nvPr>
            <p:ph idx="1"/>
          </p:nvPr>
        </p:nvSpPr>
        <p:spPr/>
        <p:txBody>
          <a:bodyPr>
            <a:normAutofit/>
          </a:bodyPr>
          <a:lstStyle/>
          <a:p>
            <a:pPr algn="l" rtl="0" eaLnBrk="1" hangingPunct="1">
              <a:buFont typeface="Arial" panose="020B0604020202020204" pitchFamily="34" charset="0"/>
              <a:buNone/>
            </a:pPr>
            <a:r>
              <a:rPr lang="en-US" altLang="en-US" b="1" dirty="0">
                <a:solidFill>
                  <a:schemeClr val="accent2"/>
                </a:solidFill>
              </a:rPr>
              <a:t>Indications :</a:t>
            </a:r>
            <a:r>
              <a:rPr lang="en-US" altLang="en-US" dirty="0"/>
              <a:t>.</a:t>
            </a:r>
          </a:p>
          <a:p>
            <a:pPr algn="l" rtl="0">
              <a:buNone/>
            </a:pPr>
            <a:r>
              <a:rPr lang="en-US" altLang="en-US" dirty="0"/>
              <a:t>1- Symptomatic hypertension.</a:t>
            </a:r>
          </a:p>
          <a:p>
            <a:pPr algn="l" rtl="0">
              <a:buNone/>
            </a:pPr>
            <a:r>
              <a:rPr lang="en-US" altLang="en-US" dirty="0"/>
              <a:t>2- Secondary hypertension.</a:t>
            </a:r>
          </a:p>
          <a:p>
            <a:pPr algn="l" rtl="0">
              <a:buNone/>
            </a:pPr>
            <a:r>
              <a:rPr lang="en-US" altLang="en-US" dirty="0"/>
              <a:t>3- Hypertensive target-organ damage (LVH, retinopathy, proteinuria ).</a:t>
            </a:r>
          </a:p>
          <a:p>
            <a:pPr algn="l" rtl="0">
              <a:buNone/>
            </a:pPr>
            <a:r>
              <a:rPr lang="en-US" altLang="en-US" dirty="0"/>
              <a:t>4- Diabetes ( type 1 and 2 ).</a:t>
            </a:r>
          </a:p>
          <a:p>
            <a:pPr algn="l" rtl="0">
              <a:buNone/>
            </a:pPr>
            <a:r>
              <a:rPr lang="en-US" altLang="en-US" dirty="0"/>
              <a:t>5- Hypertension that persists despite non pharmacologic measures.</a:t>
            </a:r>
            <a:endParaRPr lang="ar-JO" altLang="en-US" dirty="0"/>
          </a:p>
        </p:txBody>
      </p:sp>
    </p:spTree>
    <p:extLst>
      <p:ext uri="{BB962C8B-B14F-4D97-AF65-F5344CB8AC3E}">
        <p14:creationId xmlns:p14="http://schemas.microsoft.com/office/powerpoint/2010/main" val="239933479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3CE732AB-C11B-445F-A943-DF9F634FFD45}"/>
              </a:ext>
            </a:extLst>
          </p:cNvPr>
          <p:cNvSpPr>
            <a:spLocks noGrp="1"/>
          </p:cNvSpPr>
          <p:nvPr>
            <p:ph idx="1"/>
          </p:nvPr>
        </p:nvSpPr>
        <p:spPr>
          <a:xfrm>
            <a:off x="571461" y="1285860"/>
            <a:ext cx="11192909" cy="5572140"/>
          </a:xfrm>
        </p:spPr>
        <p:txBody>
          <a:bodyPr>
            <a:normAutofit/>
          </a:bodyPr>
          <a:lstStyle/>
          <a:p>
            <a:pPr algn="l" rtl="0"/>
            <a:r>
              <a:rPr lang="en-US" altLang="en-US" sz="2800" dirty="0"/>
              <a:t>- pharmacotherapy should follow a </a:t>
            </a:r>
            <a:r>
              <a:rPr lang="en-US" altLang="en-US" sz="2800" dirty="0">
                <a:solidFill>
                  <a:schemeClr val="accent2"/>
                </a:solidFill>
              </a:rPr>
              <a:t>step-up plan</a:t>
            </a:r>
            <a:r>
              <a:rPr lang="en-US" altLang="en-US" sz="2800" dirty="0"/>
              <a:t>.</a:t>
            </a:r>
          </a:p>
          <a:p>
            <a:pPr algn="l" rtl="0"/>
            <a:endParaRPr lang="en-US" altLang="en-US" sz="2800" dirty="0"/>
          </a:p>
          <a:p>
            <a:pPr algn="l" rtl="0"/>
            <a:r>
              <a:rPr lang="en-US" altLang="en-US" sz="2800" b="1" dirty="0">
                <a:solidFill>
                  <a:srgbClr val="00B0F0"/>
                </a:solidFill>
              </a:rPr>
              <a:t>introducing one medication at a time at the lowest dose</a:t>
            </a:r>
            <a:r>
              <a:rPr lang="en-US" altLang="en-US" sz="2800" dirty="0">
                <a:solidFill>
                  <a:srgbClr val="00B0F0"/>
                </a:solidFill>
              </a:rPr>
              <a:t>, </a:t>
            </a:r>
            <a:r>
              <a:rPr lang="en-US" altLang="en-US" sz="2800" dirty="0"/>
              <a:t>then increasing the dose until </a:t>
            </a:r>
            <a:r>
              <a:rPr lang="en-US" altLang="en-US" sz="2800" dirty="0">
                <a:solidFill>
                  <a:schemeClr val="accent2"/>
                </a:solidFill>
              </a:rPr>
              <a:t>therapeutic effects are seen, side effects are </a:t>
            </a:r>
            <a:r>
              <a:rPr lang="en-US" altLang="en-US" dirty="0">
                <a:solidFill>
                  <a:schemeClr val="accent2"/>
                </a:solidFill>
              </a:rPr>
              <a:t>seen</a:t>
            </a:r>
            <a:r>
              <a:rPr lang="en-US" altLang="en-US" sz="2800" dirty="0">
                <a:solidFill>
                  <a:schemeClr val="accent2"/>
                </a:solidFill>
              </a:rPr>
              <a:t>, or the maximal dose is reached</a:t>
            </a:r>
            <a:r>
              <a:rPr lang="en-US" altLang="en-US" dirty="0">
                <a:solidFill>
                  <a:schemeClr val="accent2"/>
                </a:solidFill>
              </a:rPr>
              <a:t>.</a:t>
            </a:r>
          </a:p>
          <a:p>
            <a:pPr marL="274320" indent="-182880" algn="l" rtl="0">
              <a:buClr>
                <a:schemeClr val="tx1">
                  <a:lumMod val="75000"/>
                  <a:lumOff val="25000"/>
                </a:schemeClr>
              </a:buClr>
              <a:defRPr/>
            </a:pPr>
            <a:r>
              <a:rPr lang="en-US" sz="3000" dirty="0"/>
              <a:t>If BP is not controlled, a </a:t>
            </a:r>
            <a:r>
              <a:rPr lang="en-US" sz="3000" dirty="0">
                <a:solidFill>
                  <a:schemeClr val="accent2"/>
                </a:solidFill>
              </a:rPr>
              <a:t>drug from another class </a:t>
            </a:r>
            <a:r>
              <a:rPr lang="en-US" sz="3000" dirty="0"/>
              <a:t>should be added. </a:t>
            </a:r>
          </a:p>
          <a:p>
            <a:pPr marL="274320" indent="-182880" algn="l" rtl="0">
              <a:buClr>
                <a:schemeClr val="tx1">
                  <a:lumMod val="75000"/>
                  <a:lumOff val="25000"/>
                </a:schemeClr>
              </a:buClr>
              <a:defRPr/>
            </a:pPr>
            <a:r>
              <a:rPr lang="en-US" sz="2800" dirty="0"/>
              <a:t>If no control with 2 drugs, reconsider </a:t>
            </a:r>
            <a:r>
              <a:rPr lang="en-US" sz="2800" dirty="0">
                <a:solidFill>
                  <a:schemeClr val="accent2"/>
                </a:solidFill>
              </a:rPr>
              <a:t>the possibility of 2ry hypertension</a:t>
            </a:r>
            <a:r>
              <a:rPr lang="en-US" sz="2800" dirty="0"/>
              <a:t> before adding a third drug.</a:t>
            </a:r>
          </a:p>
          <a:p>
            <a:pPr algn="l" rtl="0"/>
            <a:endParaRPr lang="ar-JO" altLang="en-US" dirty="0"/>
          </a:p>
        </p:txBody>
      </p:sp>
      <p:sp>
        <p:nvSpPr>
          <p:cNvPr id="4" name="Title 1">
            <a:extLst>
              <a:ext uri="{FF2B5EF4-FFF2-40B4-BE49-F238E27FC236}">
                <a16:creationId xmlns:a16="http://schemas.microsoft.com/office/drawing/2014/main" id="{26E583CC-A760-40EA-9649-0BFA618D2C22}"/>
              </a:ext>
            </a:extLst>
          </p:cNvPr>
          <p:cNvSpPr txBox="1">
            <a:spLocks/>
          </p:cNvSpPr>
          <p:nvPr/>
        </p:nvSpPr>
        <p:spPr>
          <a:xfrm>
            <a:off x="1714470" y="330968"/>
            <a:ext cx="9133417" cy="616744"/>
          </a:xfrm>
          <a:prstGeom prst="rect">
            <a:avLst/>
          </a:prstGeom>
        </p:spPr>
        <p:txBody>
          <a:bodyPr anchor="b">
            <a:normAutofit/>
          </a:bodyPr>
          <a:lstStyle/>
          <a:p>
            <a:pPr algn="ctr" fontAlgn="auto">
              <a:lnSpc>
                <a:spcPct val="90000"/>
              </a:lnSpc>
              <a:spcAft>
                <a:spcPts val="0"/>
              </a:spcAft>
              <a:buFont typeface="Arial" pitchFamily="34" charset="0"/>
              <a:buNone/>
              <a:defRPr/>
            </a:pPr>
            <a:r>
              <a:rPr lang="en-US" sz="3400" b="1" dirty="0">
                <a:solidFill>
                  <a:schemeClr val="accent2"/>
                </a:solidFill>
                <a:latin typeface="+mj-lt"/>
                <a:ea typeface="+mj-ea"/>
                <a:cs typeface="+mj-cs"/>
              </a:rPr>
              <a:t>Pharmacologic measures</a:t>
            </a:r>
            <a:endParaRPr lang="ar-JO" sz="3400" b="1" dirty="0">
              <a:solidFill>
                <a:schemeClr val="accent2"/>
              </a:solidFill>
              <a:latin typeface="+mj-lt"/>
              <a:ea typeface="+mj-ea"/>
              <a:cs typeface="+mj-cs"/>
            </a:endParaRPr>
          </a:p>
        </p:txBody>
      </p:sp>
      <p:sp>
        <p:nvSpPr>
          <p:cNvPr id="2" name="مربع نص 1"/>
          <p:cNvSpPr txBox="1"/>
          <p:nvPr/>
        </p:nvSpPr>
        <p:spPr>
          <a:xfrm>
            <a:off x="9402792" y="466812"/>
            <a:ext cx="2789207" cy="1477328"/>
          </a:xfrm>
          <a:prstGeom prst="rect">
            <a:avLst/>
          </a:prstGeom>
          <a:noFill/>
        </p:spPr>
        <p:txBody>
          <a:bodyPr wrap="square" rtlCol="0">
            <a:spAutoFit/>
          </a:bodyPr>
          <a:lstStyle/>
          <a:p>
            <a:r>
              <a:rPr lang="en-US" dirty="0">
                <a:solidFill>
                  <a:srgbClr val="00B0F0"/>
                </a:solidFill>
              </a:rPr>
              <a:t>In adult measures we start with combination of drugs , but in pediatrics </a:t>
            </a:r>
            <a:r>
              <a:rPr lang="en-US" dirty="0" err="1">
                <a:solidFill>
                  <a:srgbClr val="00B0F0"/>
                </a:solidFill>
              </a:rPr>
              <a:t>strat</a:t>
            </a:r>
            <a:r>
              <a:rPr lang="en-US" dirty="0">
                <a:solidFill>
                  <a:srgbClr val="00B0F0"/>
                </a:solidFill>
              </a:rPr>
              <a:t> with one drug at the lowest dose then </a:t>
            </a:r>
            <a:r>
              <a:rPr lang="en-US" dirty="0" err="1">
                <a:solidFill>
                  <a:srgbClr val="00B0F0"/>
                </a:solidFill>
              </a:rPr>
              <a:t>incr</a:t>
            </a:r>
            <a:r>
              <a:rPr lang="en-US" dirty="0">
                <a:solidFill>
                  <a:srgbClr val="00B0F0"/>
                </a:solidFill>
              </a:rPr>
              <a:t> it if necessary  </a:t>
            </a:r>
          </a:p>
        </p:txBody>
      </p:sp>
      <p:sp>
        <p:nvSpPr>
          <p:cNvPr id="3" name="نجمة ذات 5 نقاط 2"/>
          <p:cNvSpPr/>
          <p:nvPr/>
        </p:nvSpPr>
        <p:spPr>
          <a:xfrm>
            <a:off x="120770" y="2139351"/>
            <a:ext cx="552090" cy="707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73013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0"/>
            <a:ext cx="10972800" cy="1143000"/>
          </a:xfrm>
        </p:spPr>
        <p:txBody>
          <a:bodyPr/>
          <a:lstStyle/>
          <a:p>
            <a:pPr algn="ctr"/>
            <a:r>
              <a:rPr lang="en-US" dirty="0">
                <a:solidFill>
                  <a:schemeClr val="accent2"/>
                </a:solidFill>
              </a:rPr>
              <a:t>Options : </a:t>
            </a:r>
            <a:endParaRPr lang="ar-JO" dirty="0">
              <a:solidFill>
                <a:schemeClr val="accent2"/>
              </a:solidFill>
            </a:endParaRPr>
          </a:p>
        </p:txBody>
      </p:sp>
      <p:sp>
        <p:nvSpPr>
          <p:cNvPr id="3" name="عنصر نائب للمحتوى 2"/>
          <p:cNvSpPr>
            <a:spLocks noGrp="1"/>
          </p:cNvSpPr>
          <p:nvPr>
            <p:ph idx="1"/>
          </p:nvPr>
        </p:nvSpPr>
        <p:spPr>
          <a:xfrm>
            <a:off x="968991" y="1428737"/>
            <a:ext cx="10481481" cy="4525963"/>
          </a:xfrm>
        </p:spPr>
        <p:txBody>
          <a:bodyPr>
            <a:normAutofit/>
          </a:bodyPr>
          <a:lstStyle/>
          <a:p>
            <a:pPr algn="l">
              <a:buNone/>
            </a:pPr>
            <a:r>
              <a:rPr lang="en-US" sz="2800" dirty="0">
                <a:solidFill>
                  <a:schemeClr val="accent2">
                    <a:lumMod val="75000"/>
                  </a:schemeClr>
                </a:solidFill>
              </a:rPr>
              <a:t>CCB</a:t>
            </a:r>
            <a:r>
              <a:rPr lang="en-US" sz="2800" dirty="0"/>
              <a:t> are most </a:t>
            </a:r>
            <a:r>
              <a:rPr lang="en-US" sz="2800" dirty="0" err="1"/>
              <a:t>frequentely</a:t>
            </a:r>
            <a:r>
              <a:rPr lang="en-US" sz="2800" dirty="0"/>
              <a:t> chosen first line .</a:t>
            </a:r>
            <a:endParaRPr lang="ar-JO" sz="2800" dirty="0"/>
          </a:p>
        </p:txBody>
      </p:sp>
      <p:sp>
        <p:nvSpPr>
          <p:cNvPr id="4" name="مربع نص 3"/>
          <p:cNvSpPr txBox="1"/>
          <p:nvPr/>
        </p:nvSpPr>
        <p:spPr>
          <a:xfrm>
            <a:off x="859809" y="3143248"/>
            <a:ext cx="10189268" cy="954107"/>
          </a:xfrm>
          <a:prstGeom prst="rect">
            <a:avLst/>
          </a:prstGeom>
          <a:noFill/>
        </p:spPr>
        <p:txBody>
          <a:bodyPr wrap="square" rtlCol="1">
            <a:spAutoFit/>
          </a:bodyPr>
          <a:lstStyle/>
          <a:p>
            <a:pPr algn="l" rtl="0"/>
            <a:r>
              <a:rPr lang="en-US" sz="2800" dirty="0">
                <a:solidFill>
                  <a:schemeClr val="accent2"/>
                </a:solidFill>
              </a:rPr>
              <a:t>Beta blockers , diuretics , ACEI </a:t>
            </a:r>
            <a:r>
              <a:rPr lang="en-US" sz="2800" dirty="0"/>
              <a:t> can be also considered as first line management  </a:t>
            </a:r>
            <a:endParaRPr lang="ar-JO" sz="2800" dirty="0"/>
          </a:p>
        </p:txBody>
      </p:sp>
      <p:sp>
        <p:nvSpPr>
          <p:cNvPr id="5" name="مربع نص 4"/>
          <p:cNvSpPr txBox="1"/>
          <p:nvPr/>
        </p:nvSpPr>
        <p:spPr>
          <a:xfrm>
            <a:off x="859809" y="4714884"/>
            <a:ext cx="10189268" cy="523220"/>
          </a:xfrm>
          <a:prstGeom prst="rect">
            <a:avLst/>
          </a:prstGeom>
          <a:noFill/>
        </p:spPr>
        <p:txBody>
          <a:bodyPr wrap="square" rtlCol="1">
            <a:spAutoFit/>
          </a:bodyPr>
          <a:lstStyle/>
          <a:p>
            <a:pPr algn="l"/>
            <a:r>
              <a:rPr lang="en-US" sz="2800" dirty="0">
                <a:solidFill>
                  <a:schemeClr val="accent2"/>
                </a:solidFill>
              </a:rPr>
              <a:t>Alpha blockers </a:t>
            </a:r>
            <a:r>
              <a:rPr lang="en-US" sz="2800" dirty="0"/>
              <a:t>also can be used</a:t>
            </a:r>
            <a:endParaRPr lang="ar-JO" sz="2800" dirty="0"/>
          </a:p>
        </p:txBody>
      </p:sp>
    </p:spTree>
    <p:extLst>
      <p:ext uri="{BB962C8B-B14F-4D97-AF65-F5344CB8AC3E}">
        <p14:creationId xmlns:p14="http://schemas.microsoft.com/office/powerpoint/2010/main" val="1010933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chemeClr val="accent2">
                    <a:lumMod val="75000"/>
                  </a:schemeClr>
                </a:solidFill>
              </a:rPr>
              <a:t>CCB</a:t>
            </a:r>
            <a:endParaRPr lang="ar-JO" dirty="0">
              <a:solidFill>
                <a:schemeClr val="accent2">
                  <a:lumMod val="75000"/>
                </a:schemeClr>
              </a:solidFill>
            </a:endParaRPr>
          </a:p>
        </p:txBody>
      </p:sp>
      <p:sp>
        <p:nvSpPr>
          <p:cNvPr id="3" name="عنصر نائب للمحتوى 2"/>
          <p:cNvSpPr>
            <a:spLocks noGrp="1"/>
          </p:cNvSpPr>
          <p:nvPr>
            <p:ph idx="1"/>
          </p:nvPr>
        </p:nvSpPr>
        <p:spPr/>
        <p:txBody>
          <a:bodyPr>
            <a:normAutofit/>
          </a:bodyPr>
          <a:lstStyle/>
          <a:p>
            <a:pPr algn="l" rtl="0">
              <a:buNone/>
            </a:pPr>
            <a:r>
              <a:rPr lang="ar-JO" dirty="0">
                <a:solidFill>
                  <a:schemeClr val="accent2">
                    <a:lumMod val="75000"/>
                  </a:schemeClr>
                </a:solidFill>
              </a:rPr>
              <a:t> </a:t>
            </a:r>
            <a:r>
              <a:rPr lang="en-US" dirty="0" err="1">
                <a:solidFill>
                  <a:schemeClr val="accent2">
                    <a:lumMod val="75000"/>
                  </a:schemeClr>
                </a:solidFill>
              </a:rPr>
              <a:t>Amlodipine</a:t>
            </a:r>
            <a:r>
              <a:rPr lang="en-US" dirty="0">
                <a:solidFill>
                  <a:schemeClr val="accent2">
                    <a:lumMod val="75000"/>
                  </a:schemeClr>
                </a:solidFill>
              </a:rPr>
              <a:t> .. </a:t>
            </a:r>
            <a:r>
              <a:rPr lang="en-US" dirty="0" err="1">
                <a:solidFill>
                  <a:schemeClr val="accent2">
                    <a:lumMod val="75000"/>
                  </a:schemeClr>
                </a:solidFill>
              </a:rPr>
              <a:t>Felodipine</a:t>
            </a:r>
            <a:r>
              <a:rPr lang="en-US" dirty="0"/>
              <a:t>.</a:t>
            </a:r>
          </a:p>
          <a:p>
            <a:pPr algn="l" rtl="0">
              <a:buNone/>
            </a:pPr>
            <a:r>
              <a:rPr lang="en-US" dirty="0"/>
              <a:t>They decrease systemic vascular </a:t>
            </a:r>
            <a:r>
              <a:rPr lang="en-US" dirty="0" err="1"/>
              <a:t>resistence</a:t>
            </a:r>
            <a:r>
              <a:rPr lang="en-US" dirty="0"/>
              <a:t> </a:t>
            </a:r>
          </a:p>
          <a:p>
            <a:pPr algn="l" rtl="0">
              <a:buNone/>
            </a:pPr>
            <a:endParaRPr lang="en-US" dirty="0"/>
          </a:p>
          <a:p>
            <a:pPr algn="l" rtl="0">
              <a:buNone/>
            </a:pPr>
            <a:r>
              <a:rPr lang="en-US" dirty="0"/>
              <a:t>Side effects :</a:t>
            </a:r>
          </a:p>
          <a:p>
            <a:pPr algn="l" rtl="0">
              <a:buNone/>
            </a:pPr>
            <a:r>
              <a:rPr lang="en-US" dirty="0"/>
              <a:t>1- edema</a:t>
            </a:r>
          </a:p>
          <a:p>
            <a:pPr algn="l" rtl="0">
              <a:buNone/>
            </a:pPr>
            <a:r>
              <a:rPr lang="en-US" dirty="0"/>
              <a:t>2- flushing .. Headache</a:t>
            </a:r>
          </a:p>
          <a:p>
            <a:pPr algn="l" rtl="0">
              <a:buNone/>
            </a:pPr>
            <a:r>
              <a:rPr lang="en-US" dirty="0"/>
              <a:t>3- reflex tachycardia</a:t>
            </a:r>
          </a:p>
          <a:p>
            <a:pPr algn="l" rtl="0">
              <a:buNone/>
            </a:pPr>
            <a:r>
              <a:rPr lang="en-US" dirty="0"/>
              <a:t>4- hypotension</a:t>
            </a:r>
          </a:p>
        </p:txBody>
      </p:sp>
    </p:spTree>
    <p:extLst>
      <p:ext uri="{BB962C8B-B14F-4D97-AF65-F5344CB8AC3E}">
        <p14:creationId xmlns:p14="http://schemas.microsoft.com/office/powerpoint/2010/main" val="31545359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777108-5ABB-4603-BF42-70C2AA9AB97D}"/>
              </a:ext>
            </a:extLst>
          </p:cNvPr>
          <p:cNvSpPr>
            <a:spLocks noGrp="1"/>
          </p:cNvSpPr>
          <p:nvPr>
            <p:ph type="title"/>
          </p:nvPr>
        </p:nvSpPr>
        <p:spPr>
          <a:xfrm>
            <a:off x="857213" y="95534"/>
            <a:ext cx="10972800" cy="895066"/>
          </a:xfrm>
        </p:spPr>
        <p:txBody>
          <a:bodyPr/>
          <a:lstStyle/>
          <a:p>
            <a:pPr algn="ctr" eaLnBrk="1" fontAlgn="auto" hangingPunct="1">
              <a:spcAft>
                <a:spcPts val="0"/>
              </a:spcAft>
              <a:defRPr/>
            </a:pPr>
            <a:r>
              <a:rPr lang="en-US" altLang="en-US" dirty="0">
                <a:solidFill>
                  <a:schemeClr val="accent1">
                    <a:lumMod val="75000"/>
                  </a:schemeClr>
                </a:solidFill>
              </a:rPr>
              <a:t>ACE inhibitors </a:t>
            </a:r>
            <a:endParaRPr lang="ar-JO" alt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EFEFD89-6A2C-48C8-B0D6-47208C37C7D3}"/>
              </a:ext>
            </a:extLst>
          </p:cNvPr>
          <p:cNvSpPr>
            <a:spLocks noGrp="1"/>
          </p:cNvSpPr>
          <p:nvPr>
            <p:ph idx="1"/>
          </p:nvPr>
        </p:nvSpPr>
        <p:spPr>
          <a:xfrm>
            <a:off x="996286" y="976863"/>
            <a:ext cx="10481481" cy="5715040"/>
          </a:xfrm>
        </p:spPr>
        <p:txBody>
          <a:bodyPr rtlCol="0">
            <a:noAutofit/>
          </a:bodyPr>
          <a:lstStyle/>
          <a:p>
            <a:pPr marL="514350" indent="-514350" algn="l" rtl="0">
              <a:buClr>
                <a:schemeClr val="tx1">
                  <a:lumMod val="75000"/>
                  <a:lumOff val="25000"/>
                </a:schemeClr>
              </a:buClr>
              <a:buNone/>
              <a:defRPr/>
            </a:pPr>
            <a:r>
              <a:rPr lang="en-US" altLang="en-US" sz="2400" dirty="0">
                <a:solidFill>
                  <a:srgbClr val="FF0000"/>
                </a:solidFill>
              </a:rPr>
              <a:t>*</a:t>
            </a:r>
            <a:r>
              <a:rPr lang="en-US" altLang="en-US" sz="2400" dirty="0" err="1">
                <a:solidFill>
                  <a:srgbClr val="FF0000"/>
                </a:solidFill>
              </a:rPr>
              <a:t>Prefered</a:t>
            </a:r>
            <a:r>
              <a:rPr lang="en-US" altLang="en-US" sz="2400" dirty="0">
                <a:solidFill>
                  <a:schemeClr val="tx2"/>
                </a:solidFill>
              </a:rPr>
              <a:t> f</a:t>
            </a:r>
            <a:r>
              <a:rPr lang="en-US" altLang="en-US" sz="2400" dirty="0"/>
              <a:t>or children with :</a:t>
            </a:r>
          </a:p>
          <a:p>
            <a:pPr marL="514350" indent="-514350" algn="l" rtl="0">
              <a:buClr>
                <a:schemeClr val="tx1">
                  <a:lumMod val="75000"/>
                  <a:lumOff val="25000"/>
                </a:schemeClr>
              </a:buClr>
              <a:buNone/>
              <a:defRPr/>
            </a:pPr>
            <a:r>
              <a:rPr lang="en-US" altLang="en-US" sz="2400" dirty="0"/>
              <a:t>1-  diabetes and </a:t>
            </a:r>
            <a:r>
              <a:rPr lang="en-US" altLang="en-US" sz="2400" dirty="0" err="1"/>
              <a:t>microalbuminuria</a:t>
            </a:r>
            <a:r>
              <a:rPr lang="en-US" altLang="en-US" sz="2400" dirty="0"/>
              <a:t> </a:t>
            </a:r>
          </a:p>
          <a:p>
            <a:pPr marL="514350" indent="-514350" algn="l" rtl="0">
              <a:buClr>
                <a:schemeClr val="tx1">
                  <a:lumMod val="75000"/>
                  <a:lumOff val="25000"/>
                </a:schemeClr>
              </a:buClr>
              <a:buNone/>
              <a:defRPr/>
            </a:pPr>
            <a:r>
              <a:rPr lang="en-US" altLang="en-US" sz="2400" dirty="0"/>
              <a:t>2- </a:t>
            </a:r>
            <a:r>
              <a:rPr lang="en-US" altLang="en-US" sz="2400" dirty="0" err="1"/>
              <a:t>proteinuric</a:t>
            </a:r>
            <a:r>
              <a:rPr lang="en-US" altLang="en-US" sz="2400" dirty="0"/>
              <a:t> renal disease</a:t>
            </a:r>
          </a:p>
          <a:p>
            <a:pPr marL="514350" indent="-514350" algn="l" rtl="0">
              <a:buClr>
                <a:schemeClr val="tx1">
                  <a:lumMod val="75000"/>
                  <a:lumOff val="25000"/>
                </a:schemeClr>
              </a:buClr>
              <a:buNone/>
              <a:defRPr/>
            </a:pPr>
            <a:r>
              <a:rPr lang="en-US" altLang="en-US" sz="2400" dirty="0"/>
              <a:t>3- high-</a:t>
            </a:r>
            <a:r>
              <a:rPr lang="en-US" altLang="en-US" sz="2400" dirty="0" err="1"/>
              <a:t>renin</a:t>
            </a:r>
            <a:r>
              <a:rPr lang="en-US" altLang="en-US" sz="2400" dirty="0"/>
              <a:t> hypertension 2ry to </a:t>
            </a:r>
            <a:r>
              <a:rPr lang="en-US" altLang="en-US" sz="2400" dirty="0" err="1"/>
              <a:t>renovascular</a:t>
            </a:r>
            <a:r>
              <a:rPr lang="en-US" altLang="en-US" sz="2400" dirty="0"/>
              <a:t> or renal </a:t>
            </a:r>
            <a:r>
              <a:rPr lang="en-US" altLang="en-US" sz="2400" dirty="0" err="1"/>
              <a:t>parenchymal</a:t>
            </a:r>
            <a:r>
              <a:rPr lang="en-US" altLang="en-US" sz="2400" dirty="0"/>
              <a:t> disease</a:t>
            </a:r>
          </a:p>
          <a:p>
            <a:pPr marL="514350" indent="-514350" algn="l" rtl="0">
              <a:buClr>
                <a:schemeClr val="tx1">
                  <a:lumMod val="75000"/>
                  <a:lumOff val="25000"/>
                </a:schemeClr>
              </a:buClr>
              <a:buNone/>
              <a:defRPr/>
            </a:pPr>
            <a:r>
              <a:rPr lang="en-US" altLang="en-US" sz="2400" dirty="0"/>
              <a:t>4- patients with high-</a:t>
            </a:r>
            <a:r>
              <a:rPr lang="en-US" altLang="en-US" sz="2400" dirty="0" err="1"/>
              <a:t>renin</a:t>
            </a:r>
            <a:r>
              <a:rPr lang="en-US" altLang="en-US" sz="2400" dirty="0"/>
              <a:t> essential hypertension.</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solidFill>
                <a:schemeClr val="tx2"/>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solidFill>
                  <a:srgbClr val="FF0000"/>
                </a:solidFill>
              </a:rPr>
              <a:t>*Contraindications :</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1- bilateral renal vascular diseases</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2- single </a:t>
            </a:r>
            <a:r>
              <a:rPr lang="en-US" sz="2400" dirty="0" err="1"/>
              <a:t>kideny</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3- renal perfusion is maintained by high level of </a:t>
            </a:r>
            <a:r>
              <a:rPr lang="en-US" sz="2400" dirty="0" err="1"/>
              <a:t>Angiotensin</a:t>
            </a:r>
            <a:r>
              <a:rPr lang="en-US" sz="2400" dirty="0"/>
              <a:t> 2 </a:t>
            </a:r>
          </a:p>
          <a:p>
            <a:pPr marL="0" indent="0" algn="l" rtl="0">
              <a:buClr>
                <a:schemeClr val="tx1">
                  <a:lumMod val="75000"/>
                  <a:lumOff val="25000"/>
                </a:schemeClr>
              </a:buClr>
              <a:buNone/>
              <a:defRPr/>
            </a:pPr>
            <a:r>
              <a:rPr lang="en-US" sz="2400" dirty="0"/>
              <a:t>* You have to </a:t>
            </a:r>
            <a:r>
              <a:rPr lang="en-US" sz="2400" dirty="0">
                <a:solidFill>
                  <a:srgbClr val="FF0000"/>
                </a:solidFill>
              </a:rPr>
              <a:t>check serum potassium and </a:t>
            </a:r>
            <a:r>
              <a:rPr lang="en-US" sz="2400" dirty="0" err="1">
                <a:solidFill>
                  <a:srgbClr val="FF0000"/>
                </a:solidFill>
              </a:rPr>
              <a:t>creatinine</a:t>
            </a:r>
            <a:r>
              <a:rPr lang="en-US" sz="2400" dirty="0">
                <a:solidFill>
                  <a:srgbClr val="FF0000"/>
                </a:solidFill>
              </a:rPr>
              <a:t> </a:t>
            </a:r>
            <a:r>
              <a:rPr lang="en-US" sz="2400" dirty="0"/>
              <a:t>before giving and periodically to monitor for </a:t>
            </a:r>
            <a:r>
              <a:rPr lang="en-US" sz="2400" dirty="0" err="1"/>
              <a:t>hyperkalemia</a:t>
            </a:r>
            <a:r>
              <a:rPr lang="en-US" sz="2400" dirty="0"/>
              <a:t> and </a:t>
            </a:r>
            <a:r>
              <a:rPr lang="en-US" sz="2400" dirty="0" err="1"/>
              <a:t>azotemia</a:t>
            </a:r>
            <a:r>
              <a:rPr lang="en-US" sz="2400" dirty="0"/>
              <a:t>.</a:t>
            </a:r>
            <a:r>
              <a:rPr lang="en-US" sz="2400" dirty="0">
                <a:solidFill>
                  <a:schemeClr val="tx2"/>
                </a:solidFill>
              </a:rPr>
              <a:t>.</a:t>
            </a:r>
            <a:endParaRPr lang="ar-JO"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p>
        </p:txBody>
      </p:sp>
    </p:spTree>
    <p:extLst>
      <p:ext uri="{BB962C8B-B14F-4D97-AF65-F5344CB8AC3E}">
        <p14:creationId xmlns:p14="http://schemas.microsoft.com/office/powerpoint/2010/main" val="3511520006"/>
      </p:ext>
    </p:extLst>
  </p:cSld>
  <p:clrMapOvr>
    <a:masterClrMapping/>
  </p:clrMapOvr>
  <p:transition/>
</p:sld>
</file>

<file path=ppt/theme/theme1.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1152</TotalTime>
  <Words>7780</Words>
  <Application>Microsoft Office PowerPoint</Application>
  <PresentationFormat>Widescreen</PresentationFormat>
  <Paragraphs>745</Paragraphs>
  <Slides>111</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20" baseType="lpstr">
      <vt:lpstr>Arial</vt:lpstr>
      <vt:lpstr>Arial Rounded MT Bold</vt:lpstr>
      <vt:lpstr>Calibri</vt:lpstr>
      <vt:lpstr>Calibri Light</vt:lpstr>
      <vt:lpstr>Comic Sans MS</vt:lpstr>
      <vt:lpstr>Wingdings</vt:lpstr>
      <vt:lpstr>Wingdings 3</vt:lpstr>
      <vt:lpstr>2_Custom Design</vt:lpstr>
      <vt:lpstr>Document</vt:lpstr>
      <vt:lpstr>Hypertension in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MEASUREMENT OF BLOOD PRESSURE </vt:lpstr>
      <vt:lpstr>PowerPoint Presentation</vt:lpstr>
      <vt:lpstr>PowerPoint Presentation</vt:lpstr>
      <vt:lpstr>Auscultation</vt:lpstr>
      <vt:lpstr>PowerPoint Presentation</vt:lpstr>
      <vt:lpstr>PowerPoint Presentation</vt:lpstr>
      <vt:lpstr>Number of measurements</vt:lpstr>
      <vt:lpstr>Oscillometric devices</vt:lpstr>
      <vt:lpstr>PowerPoint Presentation</vt:lpstr>
      <vt:lpstr>AMBULATORY BP MEASUREMENTS</vt:lpstr>
      <vt:lpstr>PowerPoint Presentation</vt:lpstr>
      <vt:lpstr>PowerPoint Presentation</vt:lpstr>
      <vt:lpstr>PowerPoint Presentation</vt:lpstr>
      <vt:lpstr>PowerPoint Presentation</vt:lpstr>
      <vt:lpstr>FOLLOW-UP </vt:lpstr>
      <vt:lpstr>PowerPoint Presentation</vt:lpstr>
      <vt:lpstr>PowerPoint Presentation</vt:lpstr>
      <vt:lpstr>PowerPoint Presentation</vt:lpstr>
      <vt:lpstr>PowerPoint Presentation</vt:lpstr>
      <vt:lpstr>Important Review </vt:lpstr>
      <vt:lpstr>Doctor Salma notes on the first part (from the beginning till slide 38)</vt:lpstr>
      <vt:lpstr>Taking blood pressure</vt:lpstr>
      <vt:lpstr>Types, Causes &amp; Clinical Picture of Hypertension</vt:lpstr>
      <vt:lpstr>PowerPoint Presentation</vt:lpstr>
      <vt:lpstr>Secondary HTN</vt:lpstr>
      <vt:lpstr>PowerPoint Presentation</vt:lpstr>
      <vt:lpstr>PowerPoint Presentation</vt:lpstr>
      <vt:lpstr>When to suspect secondary HTN</vt:lpstr>
      <vt:lpstr>Causes…</vt:lpstr>
      <vt:lpstr>PowerPoint Presentation</vt:lpstr>
      <vt:lpstr>PowerPoint Presentation</vt:lpstr>
      <vt:lpstr>PowerPoint Presentation</vt:lpstr>
      <vt:lpstr>Primary (Essential) HTN</vt:lpstr>
      <vt:lpstr>PowerPoint Presentation</vt:lpstr>
      <vt:lpstr>PowerPoint Presentation</vt:lpstr>
      <vt:lpstr>PowerPoint Presentation</vt:lpstr>
      <vt:lpstr>PowerPoint Presentation</vt:lpstr>
      <vt:lpstr>Target-Organ Abnormalities in Childhood Hypertension </vt:lpstr>
      <vt:lpstr>PowerPoint Presentation</vt:lpstr>
      <vt:lpstr>PowerPoint Presentation</vt:lpstr>
      <vt:lpstr>PowerPoint Presentation</vt:lpstr>
      <vt:lpstr>History and physical examination</vt:lpstr>
      <vt:lpstr>History </vt:lpstr>
      <vt:lpstr>History</vt:lpstr>
      <vt:lpstr>History</vt:lpstr>
      <vt:lpstr>History</vt:lpstr>
      <vt:lpstr>History</vt:lpstr>
      <vt:lpstr>History</vt:lpstr>
      <vt:lpstr>Physical examination </vt:lpstr>
      <vt:lpstr>Physical Examination</vt:lpstr>
      <vt:lpstr>Physical Examination</vt:lpstr>
      <vt:lpstr>Physical Examination</vt:lpstr>
      <vt:lpstr>PowerPoint Presentation</vt:lpstr>
      <vt:lpstr>PowerPoint Presentation</vt:lpstr>
      <vt:lpstr>PowerPoint Presentation</vt:lpstr>
      <vt:lpstr>PowerPoint Presentation</vt:lpstr>
      <vt:lpstr>Investigations</vt:lpstr>
      <vt:lpstr>Basic Investigations</vt:lpstr>
      <vt:lpstr>PowerPoint Presentation</vt:lpstr>
      <vt:lpstr>Evaluation For comorbidity</vt:lpstr>
      <vt:lpstr>Evaluation For Target-Organ Damage</vt:lpstr>
      <vt:lpstr>Further Evaluation As Indicated</vt:lpstr>
      <vt:lpstr>For Renal Artery Stenosis</vt:lpstr>
      <vt:lpstr>PowerPoint Presentation</vt:lpstr>
      <vt:lpstr>Secondary HTN-Screening Tests</vt:lpstr>
      <vt:lpstr>PowerPoint Presentation</vt:lpstr>
      <vt:lpstr>PowerPoint Presentation</vt:lpstr>
      <vt:lpstr>PowerPoint Presentation</vt:lpstr>
      <vt:lpstr>PowerPoint Presentation</vt:lpstr>
      <vt:lpstr>Goals of management :</vt:lpstr>
      <vt:lpstr>PowerPoint Presentation</vt:lpstr>
      <vt:lpstr>Non pharmacologic measures</vt:lpstr>
      <vt:lpstr>PowerPoint Presentation</vt:lpstr>
      <vt:lpstr>Pharmacologic measures</vt:lpstr>
      <vt:lpstr>PowerPoint Presentation</vt:lpstr>
      <vt:lpstr>Options : </vt:lpstr>
      <vt:lpstr>CCB</vt:lpstr>
      <vt:lpstr>ACE inhibitors </vt:lpstr>
      <vt:lpstr>PowerPoint Presentation</vt:lpstr>
      <vt:lpstr>Beta-blockers</vt:lpstr>
      <vt:lpstr>Diuretics </vt:lpstr>
      <vt:lpstr>α-Adrenergic blockers</vt:lpstr>
      <vt:lpstr>Medications</vt:lpstr>
      <vt:lpstr>PowerPoint Presentation</vt:lpstr>
      <vt:lpstr>Management of hypertensive crisis  (HTN emergency)</vt:lpstr>
      <vt:lpstr>Options for secondary HTN </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 omari</dc:creator>
  <cp:lastModifiedBy>Ibrahim Ghayyadah</cp:lastModifiedBy>
  <cp:revision>72</cp:revision>
  <dcterms:created xsi:type="dcterms:W3CDTF">2019-01-23T19:23:16Z</dcterms:created>
  <dcterms:modified xsi:type="dcterms:W3CDTF">2020-03-15T11:30:32Z</dcterms:modified>
</cp:coreProperties>
</file>