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 /><Relationship Id="rId2" Type="http://schemas.openxmlformats.org/package/2006/relationships/metadata/thumbnail" Target="docProps/thumbnail.jpeg" /><Relationship Id="rId1" Type="http://schemas.openxmlformats.org/officeDocument/2006/relationships/officeDocument" Target="ppt/presentation.xml" /><Relationship Id="rId5" Type="http://schemas.openxmlformats.org/officeDocument/2006/relationships/custom-properties" Target="docProps/custom.xml" /><Relationship Id="rId4" Type="http://schemas.openxmlformats.org/officeDocument/2006/relationships/extended-properties" Target="docProps/app.xml" 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32"/>
  </p:notesMasterIdLst>
  <p:sldIdLst>
    <p:sldId id="258" r:id="rId5"/>
    <p:sldId id="260" r:id="rId6"/>
    <p:sldId id="261" r:id="rId7"/>
    <p:sldId id="262" r:id="rId8"/>
    <p:sldId id="263" r:id="rId9"/>
    <p:sldId id="317" r:id="rId10"/>
    <p:sldId id="318" r:id="rId11"/>
    <p:sldId id="319" r:id="rId12"/>
    <p:sldId id="265" r:id="rId13"/>
    <p:sldId id="266" r:id="rId14"/>
    <p:sldId id="267" r:id="rId15"/>
    <p:sldId id="320" r:id="rId16"/>
    <p:sldId id="268" r:id="rId17"/>
    <p:sldId id="269" r:id="rId18"/>
    <p:sldId id="308" r:id="rId19"/>
    <p:sldId id="271" r:id="rId20"/>
    <p:sldId id="321" r:id="rId21"/>
    <p:sldId id="273" r:id="rId22"/>
    <p:sldId id="274" r:id="rId23"/>
    <p:sldId id="314" r:id="rId24"/>
    <p:sldId id="322" r:id="rId25"/>
    <p:sldId id="309" r:id="rId26"/>
    <p:sldId id="311" r:id="rId27"/>
    <p:sldId id="312" r:id="rId28"/>
    <p:sldId id="313" r:id="rId29"/>
    <p:sldId id="323" r:id="rId30"/>
    <p:sldId id="310" r:id="rId3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33CC"/>
    <a:srgbClr val="00FF00"/>
    <a:srgbClr val="33CC33"/>
    <a:srgbClr val="FF0066"/>
    <a:srgbClr val="66FF33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88" autoAdjust="0"/>
    <p:restoredTop sz="94624" autoAdjust="0"/>
  </p:normalViewPr>
  <p:slideViewPr>
    <p:cSldViewPr>
      <p:cViewPr varScale="1">
        <p:scale>
          <a:sx n="83" d="100"/>
          <a:sy n="83" d="100"/>
        </p:scale>
        <p:origin x="-1430" y="-77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 /><Relationship Id="rId13" Type="http://schemas.openxmlformats.org/officeDocument/2006/relationships/slide" Target="slides/slide9.xml" /><Relationship Id="rId18" Type="http://schemas.openxmlformats.org/officeDocument/2006/relationships/slide" Target="slides/slide14.xml" /><Relationship Id="rId26" Type="http://schemas.openxmlformats.org/officeDocument/2006/relationships/slide" Target="slides/slide22.xml" /><Relationship Id="rId3" Type="http://schemas.openxmlformats.org/officeDocument/2006/relationships/customXml" Target="../customXml/item3.xml" /><Relationship Id="rId21" Type="http://schemas.openxmlformats.org/officeDocument/2006/relationships/slide" Target="slides/slide17.xml" /><Relationship Id="rId34" Type="http://schemas.openxmlformats.org/officeDocument/2006/relationships/viewProps" Target="viewProps.xml" /><Relationship Id="rId7" Type="http://schemas.openxmlformats.org/officeDocument/2006/relationships/slide" Target="slides/slide3.xml" /><Relationship Id="rId12" Type="http://schemas.openxmlformats.org/officeDocument/2006/relationships/slide" Target="slides/slide8.xml" /><Relationship Id="rId17" Type="http://schemas.openxmlformats.org/officeDocument/2006/relationships/slide" Target="slides/slide13.xml" /><Relationship Id="rId25" Type="http://schemas.openxmlformats.org/officeDocument/2006/relationships/slide" Target="slides/slide21.xml" /><Relationship Id="rId33" Type="http://schemas.openxmlformats.org/officeDocument/2006/relationships/presProps" Target="presProps.xml" /><Relationship Id="rId2" Type="http://schemas.openxmlformats.org/officeDocument/2006/relationships/customXml" Target="../customXml/item2.xml" /><Relationship Id="rId16" Type="http://schemas.openxmlformats.org/officeDocument/2006/relationships/slide" Target="slides/slide12.xml" /><Relationship Id="rId20" Type="http://schemas.openxmlformats.org/officeDocument/2006/relationships/slide" Target="slides/slide16.xml" /><Relationship Id="rId29" Type="http://schemas.openxmlformats.org/officeDocument/2006/relationships/slide" Target="slides/slide25.xml" /><Relationship Id="rId1" Type="http://schemas.openxmlformats.org/officeDocument/2006/relationships/customXml" Target="../customXml/item1.xml" /><Relationship Id="rId6" Type="http://schemas.openxmlformats.org/officeDocument/2006/relationships/slide" Target="slides/slide2.xml" /><Relationship Id="rId11" Type="http://schemas.openxmlformats.org/officeDocument/2006/relationships/slide" Target="slides/slide7.xml" /><Relationship Id="rId24" Type="http://schemas.openxmlformats.org/officeDocument/2006/relationships/slide" Target="slides/slide20.xml" /><Relationship Id="rId32" Type="http://schemas.openxmlformats.org/officeDocument/2006/relationships/notesMaster" Target="notesMasters/notesMaster1.xml" /><Relationship Id="rId5" Type="http://schemas.openxmlformats.org/officeDocument/2006/relationships/slide" Target="slides/slide1.xml" /><Relationship Id="rId15" Type="http://schemas.openxmlformats.org/officeDocument/2006/relationships/slide" Target="slides/slide11.xml" /><Relationship Id="rId23" Type="http://schemas.openxmlformats.org/officeDocument/2006/relationships/slide" Target="slides/slide19.xml" /><Relationship Id="rId28" Type="http://schemas.openxmlformats.org/officeDocument/2006/relationships/slide" Target="slides/slide24.xml" /><Relationship Id="rId36" Type="http://schemas.openxmlformats.org/officeDocument/2006/relationships/tableStyles" Target="tableStyles.xml" /><Relationship Id="rId10" Type="http://schemas.openxmlformats.org/officeDocument/2006/relationships/slide" Target="slides/slide6.xml" /><Relationship Id="rId19" Type="http://schemas.openxmlformats.org/officeDocument/2006/relationships/slide" Target="slides/slide15.xml" /><Relationship Id="rId31" Type="http://schemas.openxmlformats.org/officeDocument/2006/relationships/slide" Target="slides/slide27.xml" /><Relationship Id="rId4" Type="http://schemas.openxmlformats.org/officeDocument/2006/relationships/slideMaster" Target="slideMasters/slideMaster1.xml" /><Relationship Id="rId9" Type="http://schemas.openxmlformats.org/officeDocument/2006/relationships/slide" Target="slides/slide5.xml" /><Relationship Id="rId14" Type="http://schemas.openxmlformats.org/officeDocument/2006/relationships/slide" Target="slides/slide10.xml" /><Relationship Id="rId22" Type="http://schemas.openxmlformats.org/officeDocument/2006/relationships/slide" Target="slides/slide18.xml" /><Relationship Id="rId27" Type="http://schemas.openxmlformats.org/officeDocument/2006/relationships/slide" Target="slides/slide23.xml" /><Relationship Id="rId30" Type="http://schemas.openxmlformats.org/officeDocument/2006/relationships/slide" Target="slides/slide26.xml" /><Relationship Id="rId35" Type="http://schemas.openxmlformats.org/officeDocument/2006/relationships/theme" Target="theme/theme1.xml" 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 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ar-IQ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B9C07E3B-C63C-4EB0-B42E-82FC6E601A2F}" type="datetimeFigureOut">
              <a:rPr lang="ar-IQ" smtClean="0"/>
              <a:pPr/>
              <a:t>17/07/1442</a:t>
            </a:fld>
            <a:endParaRPr lang="ar-IQ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ar-IQ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IQ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ar-IQ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86907D0E-69CC-4F27-8FE0-FEA6331EB928}" type="slidenum">
              <a:rPr lang="ar-IQ" smtClean="0"/>
              <a:pPr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196293541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 /><Relationship Id="rId1" Type="http://schemas.openxmlformats.org/officeDocument/2006/relationships/notesMaster" Target="../notesMasters/notesMaster1.xml" 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 /><Relationship Id="rId1" Type="http://schemas.openxmlformats.org/officeDocument/2006/relationships/notesMaster" Target="../notesMasters/notesMaster1.xml" 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 /><Relationship Id="rId1" Type="http://schemas.openxmlformats.org/officeDocument/2006/relationships/notesMaster" Target="../notesMasters/notesMaster1.xml" 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907D0E-69CC-4F27-8FE0-FEA6331EB928}" type="slidenum">
              <a:rPr lang="ar-IQ" smtClean="0"/>
              <a:pPr/>
              <a:t>13</a:t>
            </a:fld>
            <a:endParaRPr lang="ar-IQ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ar-IQ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278870-EB1C-485F-AA4F-459BDA97569E}" type="slidenum">
              <a:rPr lang="ar-IQ" smtClean="0"/>
              <a:pPr/>
              <a:t>15</a:t>
            </a:fld>
            <a:endParaRPr lang="ar-IQ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ar-IQ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907D0E-69CC-4F27-8FE0-FEA6331EB928}" type="slidenum">
              <a:rPr lang="ar-IQ" smtClean="0"/>
              <a:pPr/>
              <a:t>19</a:t>
            </a:fld>
            <a:endParaRPr lang="ar-IQ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Monday 1 March 2021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Dr. Aiman Qais Afar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Monday 1 March 2021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Dr. Aiman Qais Afar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Monday 1 March 2021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Dr. Aiman Qais Afar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Monday 1 March 2021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Dr. Aiman Qais Afar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Monday 1 March 2021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Dr. Aiman Qais Afar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Monday 1 March 2021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Dr. Aiman Qais Afar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Monday 1 March 2021</a:t>
            </a: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Dr. Aiman Qais Afar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Monday 1 March 2021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Dr. Aiman Qais Afar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Monday 1 March 2021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Dr. Aiman Qais Afar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Monday 1 March 2021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Dr. Aiman Qais Afar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Monday 1 March 2021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Dr. Aiman Qais Afar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 /><Relationship Id="rId3" Type="http://schemas.openxmlformats.org/officeDocument/2006/relationships/slideLayout" Target="../slideLayouts/slideLayout3.xml" /><Relationship Id="rId7" Type="http://schemas.openxmlformats.org/officeDocument/2006/relationships/slideLayout" Target="../slideLayouts/slideLayout7.xml" /><Relationship Id="rId12" Type="http://schemas.openxmlformats.org/officeDocument/2006/relationships/theme" Target="../theme/theme1.xml" /><Relationship Id="rId2" Type="http://schemas.openxmlformats.org/officeDocument/2006/relationships/slideLayout" Target="../slideLayouts/slideLayout2.xml" /><Relationship Id="rId1" Type="http://schemas.openxmlformats.org/officeDocument/2006/relationships/slideLayout" Target="../slideLayouts/slideLayout1.xml" /><Relationship Id="rId6" Type="http://schemas.openxmlformats.org/officeDocument/2006/relationships/slideLayout" Target="../slideLayouts/slideLayout6.xml" /><Relationship Id="rId11" Type="http://schemas.openxmlformats.org/officeDocument/2006/relationships/slideLayout" Target="../slideLayouts/slideLayout11.xml" /><Relationship Id="rId5" Type="http://schemas.openxmlformats.org/officeDocument/2006/relationships/slideLayout" Target="../slideLayouts/slideLayout5.xml" /><Relationship Id="rId10" Type="http://schemas.openxmlformats.org/officeDocument/2006/relationships/slideLayout" Target="../slideLayouts/slideLayout10.xml" /><Relationship Id="rId4" Type="http://schemas.openxmlformats.org/officeDocument/2006/relationships/slideLayout" Target="../slideLayouts/slideLayout4.xml" /><Relationship Id="rId9" Type="http://schemas.openxmlformats.org/officeDocument/2006/relationships/slideLayout" Target="../slideLayouts/slideLayout9.xml" 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Monday 1 March 2021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Dr. Aiman Qais Afar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 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 /><Relationship Id="rId1" Type="http://schemas.openxmlformats.org/officeDocument/2006/relationships/slideLayout" Target="../slideLayouts/slideLayout7.xml" 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 /><Relationship Id="rId1" Type="http://schemas.openxmlformats.org/officeDocument/2006/relationships/slideLayout" Target="../slideLayouts/slideLayout7.xml" 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 /><Relationship Id="rId2" Type="http://schemas.openxmlformats.org/officeDocument/2006/relationships/image" Target="../media/image16.jpeg" /><Relationship Id="rId1" Type="http://schemas.openxmlformats.org/officeDocument/2006/relationships/slideLayout" Target="../slideLayouts/slideLayout7.xml" 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 /><Relationship Id="rId2" Type="http://schemas.openxmlformats.org/officeDocument/2006/relationships/notesSlide" Target="../notesSlides/notesSlide1.xml" /><Relationship Id="rId1" Type="http://schemas.openxmlformats.org/officeDocument/2006/relationships/slideLayout" Target="../slideLayouts/slideLayout7.xml" /><Relationship Id="rId4" Type="http://schemas.openxmlformats.org/officeDocument/2006/relationships/image" Target="../media/image19.jpeg" 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 /><Relationship Id="rId2" Type="http://schemas.openxmlformats.org/officeDocument/2006/relationships/image" Target="../media/image13.png" /><Relationship Id="rId1" Type="http://schemas.openxmlformats.org/officeDocument/2006/relationships/slideLayout" Target="../slideLayouts/slideLayout7.xml" /><Relationship Id="rId4" Type="http://schemas.openxmlformats.org/officeDocument/2006/relationships/image" Target="../media/image21.png" 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 /><Relationship Id="rId2" Type="http://schemas.openxmlformats.org/officeDocument/2006/relationships/notesSlide" Target="../notesSlides/notesSlide2.xml" /><Relationship Id="rId1" Type="http://schemas.openxmlformats.org/officeDocument/2006/relationships/slideLayout" Target="../slideLayouts/slideLayout7.xml" /><Relationship Id="rId4" Type="http://schemas.openxmlformats.org/officeDocument/2006/relationships/image" Target="../media/image23.jpeg" 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 /><Relationship Id="rId1" Type="http://schemas.openxmlformats.org/officeDocument/2006/relationships/slideLayout" Target="../slideLayouts/slideLayout7.xml" 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 /><Relationship Id="rId1" Type="http://schemas.openxmlformats.org/officeDocument/2006/relationships/slideLayout" Target="../slideLayouts/slideLayout7.xml" 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 /><Relationship Id="rId1" Type="http://schemas.openxmlformats.org/officeDocument/2006/relationships/slideLayout" Target="../slideLayouts/slideLayout7.xml" 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 /><Relationship Id="rId2" Type="http://schemas.openxmlformats.org/officeDocument/2006/relationships/notesSlide" Target="../notesSlides/notesSlide3.xml" /><Relationship Id="rId1" Type="http://schemas.openxmlformats.org/officeDocument/2006/relationships/slideLayout" Target="../slideLayouts/slideLayout7.xml" 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 /><Relationship Id="rId2" Type="http://schemas.openxmlformats.org/officeDocument/2006/relationships/image" Target="../media/image1.jpeg" /><Relationship Id="rId1" Type="http://schemas.openxmlformats.org/officeDocument/2006/relationships/slideLayout" Target="../slideLayouts/slideLayout7.xml" 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 /><Relationship Id="rId1" Type="http://schemas.openxmlformats.org/officeDocument/2006/relationships/slideLayout" Target="../slideLayouts/slideLayout7.xml" 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 /><Relationship Id="rId2" Type="http://schemas.openxmlformats.org/officeDocument/2006/relationships/image" Target="../media/image29.jpeg" /><Relationship Id="rId1" Type="http://schemas.openxmlformats.org/officeDocument/2006/relationships/slideLayout" Target="../slideLayouts/slideLayout7.xml" /><Relationship Id="rId4" Type="http://schemas.openxmlformats.org/officeDocument/2006/relationships/image" Target="../media/image31.jpeg" 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 /><Relationship Id="rId1" Type="http://schemas.openxmlformats.org/officeDocument/2006/relationships/slideLayout" Target="../slideLayouts/slideLayout7.xml" 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 /><Relationship Id="rId2" Type="http://schemas.openxmlformats.org/officeDocument/2006/relationships/image" Target="../media/image33.png" /><Relationship Id="rId1" Type="http://schemas.openxmlformats.org/officeDocument/2006/relationships/slideLayout" Target="../slideLayouts/slideLayout7.xml" /><Relationship Id="rId4" Type="http://schemas.openxmlformats.org/officeDocument/2006/relationships/image" Target="../media/image35.png" 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 /><Relationship Id="rId2" Type="http://schemas.openxmlformats.org/officeDocument/2006/relationships/image" Target="../media/image36.png" /><Relationship Id="rId1" Type="http://schemas.openxmlformats.org/officeDocument/2006/relationships/slideLayout" Target="../slideLayouts/slideLayout7.xml" 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 /><Relationship Id="rId2" Type="http://schemas.openxmlformats.org/officeDocument/2006/relationships/image" Target="../media/image38.png" /><Relationship Id="rId1" Type="http://schemas.openxmlformats.org/officeDocument/2006/relationships/slideLayout" Target="../slideLayouts/slideLayout7.xml" 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 /><Relationship Id="rId1" Type="http://schemas.openxmlformats.org/officeDocument/2006/relationships/slideLayout" Target="../slideLayouts/slideLayout7.xml" 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 /><Relationship Id="rId1" Type="http://schemas.openxmlformats.org/officeDocument/2006/relationships/slideLayout" Target="../slideLayouts/slideLayout7.xml" 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 /><Relationship Id="rId2" Type="http://schemas.openxmlformats.org/officeDocument/2006/relationships/image" Target="../media/image3.png" /><Relationship Id="rId1" Type="http://schemas.openxmlformats.org/officeDocument/2006/relationships/slideLayout" Target="../slideLayouts/slideLayout7.xml" 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 /><Relationship Id="rId1" Type="http://schemas.openxmlformats.org/officeDocument/2006/relationships/slideLayout" Target="../slideLayouts/slideLayout7.xml" 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 /><Relationship Id="rId2" Type="http://schemas.openxmlformats.org/officeDocument/2006/relationships/image" Target="../media/image6.png" /><Relationship Id="rId1" Type="http://schemas.openxmlformats.org/officeDocument/2006/relationships/slideLayout" Target="../slideLayouts/slideLayout7.xml" 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 /><Relationship Id="rId1" Type="http://schemas.openxmlformats.org/officeDocument/2006/relationships/slideLayout" Target="../slideLayouts/slideLayout7.xml" 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 /><Relationship Id="rId2" Type="http://schemas.openxmlformats.org/officeDocument/2006/relationships/image" Target="../media/image9.gif" /><Relationship Id="rId1" Type="http://schemas.openxmlformats.org/officeDocument/2006/relationships/slideLayout" Target="../slideLayouts/slideLayout7.xml" 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 /><Relationship Id="rId2" Type="http://schemas.openxmlformats.org/officeDocument/2006/relationships/image" Target="../media/image11.png" /><Relationship Id="rId1" Type="http://schemas.openxmlformats.org/officeDocument/2006/relationships/slideLayout" Target="../slideLayouts/slideLayout7.xml" 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 /><Relationship Id="rId2" Type="http://schemas.openxmlformats.org/officeDocument/2006/relationships/image" Target="../media/image13.png" /><Relationship Id="rId1" Type="http://schemas.openxmlformats.org/officeDocument/2006/relationships/slideLayout" Target="../slideLayouts/slideLayout7.xml" 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38200" y="609600"/>
            <a:ext cx="7467600" cy="4031873"/>
          </a:xfrm>
          <a:prstGeom prst="rect">
            <a:avLst/>
          </a:prstGeom>
          <a:solidFill>
            <a:schemeClr val="bg1"/>
          </a:solidFill>
        </p:spPr>
        <p:txBody>
          <a:bodyPr wrap="square" rtlCol="1">
            <a:spAutoFit/>
          </a:bodyPr>
          <a:lstStyle/>
          <a:p>
            <a:pPr algn="ctr"/>
            <a:endParaRPr lang="en-US" sz="3200" b="1" i="1" dirty="0">
              <a:solidFill>
                <a:srgbClr val="FF0000"/>
              </a:solidFill>
              <a:latin typeface="Candara" panose="020E0502030303020204" pitchFamily="34" charset="0"/>
            </a:endParaRPr>
          </a:p>
          <a:p>
            <a:pPr algn="ctr"/>
            <a:r>
              <a:rPr lang="en-US" sz="3200" b="1" i="1" dirty="0">
                <a:solidFill>
                  <a:srgbClr val="5A2EFC"/>
                </a:solidFill>
                <a:latin typeface="Candara" panose="020E0502030303020204" pitchFamily="34" charset="0"/>
              </a:rPr>
              <a:t>ABDOMINAL WALL</a:t>
            </a:r>
          </a:p>
          <a:p>
            <a:pPr algn="ctr"/>
            <a:endParaRPr lang="en-US" sz="3200" b="1" i="1" dirty="0">
              <a:solidFill>
                <a:schemeClr val="tx2">
                  <a:lumMod val="60000"/>
                  <a:lumOff val="40000"/>
                </a:schemeClr>
              </a:solidFill>
              <a:latin typeface="Candara" panose="020E0502030303020204" pitchFamily="34" charset="0"/>
            </a:endParaRPr>
          </a:p>
          <a:p>
            <a:pPr algn="ctr"/>
            <a:r>
              <a:rPr lang="en-US" sz="3200" b="1" i="1" dirty="0">
                <a:solidFill>
                  <a:srgbClr val="FF0000"/>
                </a:solidFill>
                <a:latin typeface="Candara" panose="020E0502030303020204" pitchFamily="34" charset="0"/>
              </a:rPr>
              <a:t>Dr. Aiman Qais Afar</a:t>
            </a:r>
          </a:p>
          <a:p>
            <a:pPr algn="ctr"/>
            <a:r>
              <a:rPr lang="en-US" sz="3200" b="1" i="1" dirty="0">
                <a:solidFill>
                  <a:srgbClr val="00FF00"/>
                </a:solidFill>
                <a:latin typeface="Candara" panose="020E0502030303020204" pitchFamily="34" charset="0"/>
              </a:rPr>
              <a:t>Surgical Anatomist</a:t>
            </a:r>
          </a:p>
          <a:p>
            <a:pPr algn="ctr"/>
            <a:endParaRPr lang="en-US" sz="3200" b="1" i="1" dirty="0">
              <a:solidFill>
                <a:srgbClr val="FF0000"/>
              </a:solidFill>
              <a:latin typeface="Candara" panose="020E0502030303020204" pitchFamily="34" charset="0"/>
            </a:endParaRPr>
          </a:p>
          <a:p>
            <a:pPr algn="ctr"/>
            <a:r>
              <a:rPr lang="en-US" sz="3200" b="1" i="1" dirty="0">
                <a:solidFill>
                  <a:srgbClr val="5A2EFC"/>
                </a:solidFill>
                <a:latin typeface="Candara" panose="020E0502030303020204" pitchFamily="34" charset="0"/>
              </a:rPr>
              <a:t>College of Medicine / University of Mutah</a:t>
            </a:r>
          </a:p>
          <a:p>
            <a:pPr algn="ctr"/>
            <a:r>
              <a:rPr lang="en-US" sz="3200" b="1" i="1" dirty="0">
                <a:solidFill>
                  <a:srgbClr val="00FF00"/>
                </a:solidFill>
                <a:latin typeface="Candara" panose="020E0502030303020204" pitchFamily="34" charset="0"/>
              </a:rPr>
              <a:t>2020-2021</a:t>
            </a:r>
            <a:endParaRPr lang="ar-IQ" sz="3200" b="1" i="1" dirty="0">
              <a:solidFill>
                <a:srgbClr val="00FF00"/>
              </a:solidFill>
              <a:latin typeface="Candara" panose="020E0502030303020204" pitchFamily="34" charset="0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2438400" y="5460305"/>
            <a:ext cx="5334000" cy="365125"/>
          </a:xfrm>
        </p:spPr>
        <p:txBody>
          <a:bodyPr/>
          <a:lstStyle/>
          <a:p>
            <a:r>
              <a:rPr lang="en-US" sz="3200" b="1" i="1">
                <a:solidFill>
                  <a:srgbClr val="FF0000"/>
                </a:solidFill>
                <a:latin typeface="Candara" panose="020E0502030303020204" pitchFamily="34" charset="0"/>
              </a:rPr>
              <a:t>Monday 1 March 2021</a:t>
            </a:r>
            <a:endParaRPr lang="en-US" sz="3200" b="1" i="1" dirty="0">
              <a:solidFill>
                <a:srgbClr val="FF0000"/>
              </a:solidFill>
              <a:latin typeface="Candara" panose="020E0502030303020204" pitchFamily="34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ستطيل 1"/>
          <p:cNvSpPr/>
          <p:nvPr/>
        </p:nvSpPr>
        <p:spPr>
          <a:xfrm>
            <a:off x="76200" y="101025"/>
            <a:ext cx="5353080" cy="584775"/>
          </a:xfrm>
          <a:prstGeom prst="rect">
            <a:avLst/>
          </a:prstGeom>
          <a:ln w="57150">
            <a:solidFill>
              <a:srgbClr val="00FF00"/>
            </a:solidFill>
          </a:ln>
        </p:spPr>
        <p:txBody>
          <a:bodyPr wrap="square">
            <a:spAutoFit/>
          </a:bodyPr>
          <a:lstStyle/>
          <a:p>
            <a:pPr algn="l"/>
            <a:r>
              <a:rPr lang="en-US" sz="3200" b="1" dirty="0">
                <a:solidFill>
                  <a:srgbClr val="FF0000"/>
                </a:solidFill>
              </a:rPr>
              <a:t>Transverse Abdominal Muscle</a:t>
            </a:r>
          </a:p>
        </p:txBody>
      </p:sp>
      <p:sp>
        <p:nvSpPr>
          <p:cNvPr id="3" name="مربع نص 2"/>
          <p:cNvSpPr txBox="1"/>
          <p:nvPr/>
        </p:nvSpPr>
        <p:spPr>
          <a:xfrm>
            <a:off x="76200" y="685800"/>
            <a:ext cx="4191000" cy="5324535"/>
          </a:xfrm>
          <a:prstGeom prst="rect">
            <a:avLst/>
          </a:prstGeom>
          <a:noFill/>
          <a:ln>
            <a:noFill/>
          </a:ln>
        </p:spPr>
        <p:txBody>
          <a:bodyPr wrap="square" rtlCol="1">
            <a:spAutoFit/>
          </a:bodyPr>
          <a:lstStyle/>
          <a:p>
            <a:pPr algn="l" rtl="0">
              <a:buFont typeface="Wingdings" pitchFamily="2" charset="2"/>
              <a:buChar char="v"/>
            </a:pPr>
            <a:r>
              <a:rPr lang="en-US" sz="2000" b="1" dirty="0">
                <a:latin typeface="Candara" pitchFamily="34" charset="0"/>
              </a:rPr>
              <a:t>The innermost of the three flat </a:t>
            </a:r>
            <a:r>
              <a:rPr lang="en-US" sz="2000" dirty="0">
                <a:latin typeface="Candara" pitchFamily="34" charset="0"/>
              </a:rPr>
              <a:t>abdominal muscles </a:t>
            </a:r>
          </a:p>
          <a:p>
            <a:pPr algn="l" rtl="0"/>
            <a:endParaRPr lang="en-US" sz="2000" dirty="0">
              <a:latin typeface="Candara" pitchFamily="34" charset="0"/>
            </a:endParaRPr>
          </a:p>
          <a:p>
            <a:pPr algn="l" rtl="0">
              <a:buFont typeface="Wingdings" pitchFamily="2" charset="2"/>
              <a:buChar char="v"/>
            </a:pPr>
            <a:r>
              <a:rPr lang="en-US" sz="2000" dirty="0">
                <a:latin typeface="Candara" pitchFamily="34" charset="0"/>
              </a:rPr>
              <a:t>Run </a:t>
            </a:r>
            <a:r>
              <a:rPr lang="en-US" sz="2000" b="1" dirty="0">
                <a:latin typeface="Candara" pitchFamily="34" charset="0"/>
              </a:rPr>
              <a:t>more or less transversally</a:t>
            </a:r>
            <a:r>
              <a:rPr lang="en-US" sz="2000" dirty="0">
                <a:latin typeface="Candara" pitchFamily="34" charset="0"/>
              </a:rPr>
              <a:t>, except for the inferior ones, which run parallel to those of the internal oblique.</a:t>
            </a:r>
          </a:p>
          <a:p>
            <a:pPr algn="l" rtl="0"/>
            <a:endParaRPr lang="en-US" sz="2000" dirty="0">
              <a:latin typeface="Candara" pitchFamily="34" charset="0"/>
            </a:endParaRPr>
          </a:p>
          <a:p>
            <a:pPr>
              <a:buFont typeface="Wingdings" pitchFamily="2" charset="2"/>
              <a:buChar char="v"/>
            </a:pPr>
            <a:r>
              <a:rPr lang="en-US" sz="2000" b="1" dirty="0">
                <a:latin typeface="Candara" pitchFamily="34" charset="0"/>
              </a:rPr>
              <a:t>Origin:</a:t>
            </a:r>
            <a:r>
              <a:rPr lang="en-US" sz="2000" dirty="0">
                <a:latin typeface="Candara" pitchFamily="34" charset="0"/>
              </a:rPr>
              <a:t> </a:t>
            </a:r>
            <a:r>
              <a:rPr lang="en-US" sz="2000" b="1" dirty="0">
                <a:solidFill>
                  <a:srgbClr val="7030A0"/>
                </a:solidFill>
                <a:latin typeface="Candara" pitchFamily="34" charset="0"/>
              </a:rPr>
              <a:t>Internal surfaces of 7</a:t>
            </a:r>
            <a:r>
              <a:rPr lang="en-US" sz="2000" b="1" baseline="30000" dirty="0">
                <a:solidFill>
                  <a:srgbClr val="7030A0"/>
                </a:solidFill>
                <a:latin typeface="Candara" pitchFamily="34" charset="0"/>
              </a:rPr>
              <a:t>th_</a:t>
            </a:r>
            <a:r>
              <a:rPr lang="en-US" sz="2000" b="1" dirty="0">
                <a:solidFill>
                  <a:srgbClr val="7030A0"/>
                </a:solidFill>
                <a:latin typeface="Candara" pitchFamily="34" charset="0"/>
              </a:rPr>
              <a:t>12</a:t>
            </a:r>
            <a:r>
              <a:rPr lang="en-US" sz="2000" b="1" baseline="30000" dirty="0">
                <a:solidFill>
                  <a:srgbClr val="7030A0"/>
                </a:solidFill>
                <a:latin typeface="Candara" pitchFamily="34" charset="0"/>
              </a:rPr>
              <a:t>th</a:t>
            </a:r>
            <a:r>
              <a:rPr lang="en-US" sz="2000" b="1" dirty="0">
                <a:solidFill>
                  <a:srgbClr val="7030A0"/>
                </a:solidFill>
                <a:latin typeface="Candara" pitchFamily="34" charset="0"/>
              </a:rPr>
              <a:t>  </a:t>
            </a:r>
            <a:r>
              <a:rPr lang="en-US" sz="2000" dirty="0">
                <a:latin typeface="Candara" pitchFamily="34" charset="0"/>
              </a:rPr>
              <a:t>costal cartilages, </a:t>
            </a:r>
            <a:r>
              <a:rPr lang="en-US" sz="2000" b="1" dirty="0">
                <a:solidFill>
                  <a:srgbClr val="7030A0"/>
                </a:solidFill>
                <a:latin typeface="Candara" pitchFamily="34" charset="0"/>
              </a:rPr>
              <a:t>Thoracolumbar fascia</a:t>
            </a:r>
            <a:r>
              <a:rPr lang="en-US" sz="2000" dirty="0">
                <a:latin typeface="Candara" pitchFamily="34" charset="0"/>
              </a:rPr>
              <a:t>, </a:t>
            </a:r>
            <a:r>
              <a:rPr lang="en-US" sz="2000" b="1" dirty="0">
                <a:solidFill>
                  <a:srgbClr val="7030A0"/>
                </a:solidFill>
                <a:latin typeface="Candara" pitchFamily="34" charset="0"/>
              </a:rPr>
              <a:t>iliac crest</a:t>
            </a:r>
            <a:r>
              <a:rPr lang="en-US" sz="2000" dirty="0">
                <a:latin typeface="Candara" pitchFamily="34" charset="0"/>
              </a:rPr>
              <a:t>, and </a:t>
            </a:r>
            <a:r>
              <a:rPr lang="en-US" sz="2000" b="1" dirty="0">
                <a:solidFill>
                  <a:srgbClr val="7030A0"/>
                </a:solidFill>
                <a:latin typeface="Candara" pitchFamily="34" charset="0"/>
              </a:rPr>
              <a:t>lateral third of inguinal ligament</a:t>
            </a:r>
          </a:p>
          <a:p>
            <a:pPr algn="l" rtl="0"/>
            <a:endParaRPr lang="en-US" sz="2000" dirty="0">
              <a:latin typeface="Candara" pitchFamily="34" charset="0"/>
            </a:endParaRPr>
          </a:p>
          <a:p>
            <a:pPr algn="l" rtl="0">
              <a:buFont typeface="Wingdings" pitchFamily="2" charset="2"/>
              <a:buChar char="v"/>
            </a:pPr>
            <a:r>
              <a:rPr lang="en-US" sz="2000" b="1" dirty="0">
                <a:latin typeface="Candara" pitchFamily="34" charset="0"/>
              </a:rPr>
              <a:t>Insertion:</a:t>
            </a:r>
            <a:r>
              <a:rPr lang="en-US" sz="2000" dirty="0">
                <a:latin typeface="Candara" pitchFamily="34" charset="0"/>
              </a:rPr>
              <a:t> </a:t>
            </a:r>
            <a:r>
              <a:rPr lang="en-US" sz="2000" b="1" dirty="0">
                <a:solidFill>
                  <a:srgbClr val="7030A0"/>
                </a:solidFill>
                <a:latin typeface="Candara" pitchFamily="34" charset="0"/>
              </a:rPr>
              <a:t>Linea alba </a:t>
            </a:r>
            <a:r>
              <a:rPr lang="en-US" sz="2000" dirty="0">
                <a:latin typeface="Candara" pitchFamily="34" charset="0"/>
              </a:rPr>
              <a:t>with aponeurosis of internal oblique, </a:t>
            </a:r>
            <a:r>
              <a:rPr lang="en-US" sz="2000" b="1" dirty="0">
                <a:solidFill>
                  <a:srgbClr val="7030A0"/>
                </a:solidFill>
                <a:latin typeface="Candara" pitchFamily="34" charset="0"/>
              </a:rPr>
              <a:t>pubic crest</a:t>
            </a:r>
            <a:r>
              <a:rPr lang="en-US" sz="2000" dirty="0">
                <a:latin typeface="Candara" pitchFamily="34" charset="0"/>
              </a:rPr>
              <a:t>, and </a:t>
            </a:r>
            <a:r>
              <a:rPr lang="en-US" sz="2000" b="1" dirty="0">
                <a:solidFill>
                  <a:srgbClr val="7030A0"/>
                </a:solidFill>
                <a:latin typeface="Candara" pitchFamily="34" charset="0"/>
              </a:rPr>
              <a:t>pecten pubis </a:t>
            </a:r>
            <a:r>
              <a:rPr lang="en-US" sz="2000" dirty="0">
                <a:latin typeface="Candara" pitchFamily="34" charset="0"/>
              </a:rPr>
              <a:t>via </a:t>
            </a:r>
            <a:r>
              <a:rPr lang="en-US" sz="2000" b="1" dirty="0">
                <a:solidFill>
                  <a:srgbClr val="33CC33"/>
                </a:solidFill>
                <a:latin typeface="Candara" pitchFamily="34" charset="0"/>
              </a:rPr>
              <a:t>conjoint tendon</a:t>
            </a:r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 cstate="print"/>
          <a:srcRect l="2201"/>
          <a:stretch>
            <a:fillRect/>
          </a:stretch>
        </p:blipFill>
        <p:spPr bwMode="auto">
          <a:xfrm>
            <a:off x="4343400" y="890847"/>
            <a:ext cx="4485602" cy="3452553"/>
          </a:xfrm>
          <a:prstGeom prst="rect">
            <a:avLst/>
          </a:prstGeom>
          <a:noFill/>
          <a:ln w="76200">
            <a:solidFill>
              <a:srgbClr val="66FF33"/>
            </a:solidFill>
            <a:miter lim="800000"/>
            <a:headEnd/>
            <a:tailEnd/>
          </a:ln>
          <a:effectLst/>
        </p:spPr>
      </p:pic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b="1">
                <a:solidFill>
                  <a:srgbClr val="7030A0"/>
                </a:solidFill>
              </a:rPr>
              <a:t>Monday 1 March 2021</a:t>
            </a:r>
            <a:endParaRPr lang="en-US" b="1" dirty="0">
              <a:solidFill>
                <a:srgbClr val="7030A0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305800" y="6356350"/>
            <a:ext cx="381000" cy="365125"/>
          </a:xfrm>
        </p:spPr>
        <p:txBody>
          <a:bodyPr/>
          <a:lstStyle/>
          <a:p>
            <a:fld id="{B6F15528-21DE-4FAA-801E-634DDDAF4B2B}" type="slidenum">
              <a:rPr lang="en-US" b="1" smtClean="0">
                <a:solidFill>
                  <a:srgbClr val="7030A0"/>
                </a:solidFill>
              </a:rPr>
              <a:pPr/>
              <a:t>10</a:t>
            </a:fld>
            <a:endParaRPr lang="en-US" b="1" dirty="0">
              <a:solidFill>
                <a:srgbClr val="7030A0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4267200" y="4648200"/>
            <a:ext cx="4572000" cy="1631216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GB" sz="2000" dirty="0">
                <a:latin typeface="Candara" pitchFamily="34" charset="0"/>
              </a:rPr>
              <a:t>Between </a:t>
            </a:r>
            <a:r>
              <a:rPr lang="en-GB" sz="2000" b="1" dirty="0">
                <a:latin typeface="Candara" pitchFamily="34" charset="0"/>
              </a:rPr>
              <a:t>the internal oblique </a:t>
            </a:r>
            <a:r>
              <a:rPr lang="en-GB" sz="2000" dirty="0">
                <a:latin typeface="Candara" pitchFamily="34" charset="0"/>
              </a:rPr>
              <a:t>and the </a:t>
            </a:r>
            <a:r>
              <a:rPr lang="en-GB" sz="2000" b="1" dirty="0">
                <a:latin typeface="Candara" pitchFamily="34" charset="0"/>
              </a:rPr>
              <a:t>transversus abdominis </a:t>
            </a:r>
            <a:r>
              <a:rPr lang="en-GB" sz="2000" dirty="0">
                <a:latin typeface="Candara" pitchFamily="34" charset="0"/>
              </a:rPr>
              <a:t>muscles </a:t>
            </a:r>
            <a:r>
              <a:rPr lang="en-GB" sz="2000" b="1" dirty="0">
                <a:solidFill>
                  <a:srgbClr val="0033CC"/>
                </a:solidFill>
                <a:latin typeface="Candara" pitchFamily="34" charset="0"/>
              </a:rPr>
              <a:t>is a neurovascular plane</a:t>
            </a:r>
            <a:r>
              <a:rPr lang="en-GB" sz="2000" dirty="0">
                <a:latin typeface="Candara" pitchFamily="34" charset="0"/>
              </a:rPr>
              <a:t>, which corresponds with a similar plane in the intercostal spaces. </a:t>
            </a:r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b="1">
                <a:solidFill>
                  <a:schemeClr val="tx1"/>
                </a:solidFill>
              </a:rPr>
              <a:t>Dr. Aiman Qais Afar</a:t>
            </a:r>
            <a:endParaRPr lang="en-US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ستطيل 1"/>
          <p:cNvSpPr/>
          <p:nvPr/>
        </p:nvSpPr>
        <p:spPr>
          <a:xfrm>
            <a:off x="76200" y="152400"/>
            <a:ext cx="4572000" cy="584775"/>
          </a:xfrm>
          <a:prstGeom prst="rect">
            <a:avLst/>
          </a:prstGeom>
          <a:ln w="57150">
            <a:solidFill>
              <a:srgbClr val="00FF00"/>
            </a:solidFill>
          </a:ln>
        </p:spPr>
        <p:txBody>
          <a:bodyPr wrap="square">
            <a:spAutoFit/>
          </a:bodyPr>
          <a:lstStyle/>
          <a:p>
            <a:pPr algn="l"/>
            <a:r>
              <a:rPr lang="en-US" sz="3200" b="1" dirty="0">
                <a:solidFill>
                  <a:srgbClr val="FF0000"/>
                </a:solidFill>
              </a:rPr>
              <a:t>Rectus Abdominis Muscle</a:t>
            </a:r>
          </a:p>
        </p:txBody>
      </p:sp>
      <p:sp>
        <p:nvSpPr>
          <p:cNvPr id="3" name="مربع نص 2"/>
          <p:cNvSpPr txBox="1"/>
          <p:nvPr/>
        </p:nvSpPr>
        <p:spPr>
          <a:xfrm>
            <a:off x="152400" y="889337"/>
            <a:ext cx="3714744" cy="378565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l" rtl="0">
              <a:buFont typeface="Wingdings" pitchFamily="2" charset="2"/>
              <a:buChar char="q"/>
            </a:pPr>
            <a:r>
              <a:rPr lang="en-US" sz="2000" dirty="0">
                <a:latin typeface="Candara" pitchFamily="34" charset="0"/>
              </a:rPr>
              <a:t>Is the </a:t>
            </a:r>
            <a:r>
              <a:rPr lang="en-US" sz="2000" b="1" dirty="0">
                <a:latin typeface="Candara" pitchFamily="34" charset="0"/>
              </a:rPr>
              <a:t>principal vertical muscle </a:t>
            </a:r>
            <a:r>
              <a:rPr lang="en-US" sz="2000" dirty="0">
                <a:latin typeface="Candara" pitchFamily="34" charset="0"/>
              </a:rPr>
              <a:t>of the anterior abdominal wall</a:t>
            </a:r>
          </a:p>
          <a:p>
            <a:pPr algn="l" rtl="0"/>
            <a:r>
              <a:rPr lang="en-US" sz="2000" dirty="0">
                <a:latin typeface="Candara" pitchFamily="34" charset="0"/>
              </a:rPr>
              <a:t> </a:t>
            </a:r>
          </a:p>
          <a:p>
            <a:pPr algn="l" rtl="0">
              <a:buFont typeface="Wingdings" pitchFamily="2" charset="2"/>
              <a:buChar char="q"/>
            </a:pPr>
            <a:r>
              <a:rPr lang="en-US" sz="2000" b="1" dirty="0">
                <a:latin typeface="Candara" pitchFamily="34" charset="0"/>
              </a:rPr>
              <a:t>long, broad, strap-like muscle</a:t>
            </a:r>
          </a:p>
          <a:p>
            <a:pPr algn="l" rtl="0"/>
            <a:endParaRPr lang="en-US" sz="2000" dirty="0">
              <a:latin typeface="Candara" pitchFamily="34" charset="0"/>
            </a:endParaRPr>
          </a:p>
          <a:p>
            <a:pPr algn="l" rtl="0">
              <a:buFont typeface="Wingdings" pitchFamily="2" charset="2"/>
              <a:buChar char="q"/>
            </a:pPr>
            <a:r>
              <a:rPr lang="en-US" sz="2000" dirty="0">
                <a:latin typeface="Candara" pitchFamily="34" charset="0"/>
              </a:rPr>
              <a:t>The paired rectus muscles</a:t>
            </a:r>
          </a:p>
          <a:p>
            <a:pPr algn="l" rtl="0"/>
            <a:r>
              <a:rPr lang="en-US" sz="2000" dirty="0">
                <a:latin typeface="Candara" pitchFamily="34" charset="0"/>
              </a:rPr>
              <a:t> separated by </a:t>
            </a:r>
            <a:r>
              <a:rPr lang="en-US" sz="2000" b="1" dirty="0">
                <a:solidFill>
                  <a:srgbClr val="FF0000"/>
                </a:solidFill>
                <a:latin typeface="Candara" pitchFamily="34" charset="0"/>
              </a:rPr>
              <a:t>the </a:t>
            </a:r>
            <a:r>
              <a:rPr lang="en-US" sz="2000" b="1" dirty="0" err="1">
                <a:solidFill>
                  <a:srgbClr val="FF0000"/>
                </a:solidFill>
                <a:latin typeface="Candara" pitchFamily="34" charset="0"/>
              </a:rPr>
              <a:t>linea</a:t>
            </a:r>
            <a:r>
              <a:rPr lang="en-US" sz="2000" b="1" dirty="0">
                <a:solidFill>
                  <a:srgbClr val="FF0000"/>
                </a:solidFill>
                <a:latin typeface="Candara" pitchFamily="34" charset="0"/>
              </a:rPr>
              <a:t> alba</a:t>
            </a:r>
            <a:r>
              <a:rPr lang="en-US" sz="2000" dirty="0">
                <a:latin typeface="Candara" pitchFamily="34" charset="0"/>
              </a:rPr>
              <a:t>, lie close together inferiorly.</a:t>
            </a:r>
          </a:p>
          <a:p>
            <a:pPr algn="l" rtl="0"/>
            <a:endParaRPr lang="en-US" sz="2000" dirty="0">
              <a:latin typeface="Candara" pitchFamily="34" charset="0"/>
            </a:endParaRPr>
          </a:p>
          <a:p>
            <a:pPr algn="l" rtl="0">
              <a:buFont typeface="Wingdings" pitchFamily="2" charset="2"/>
              <a:buChar char="q"/>
            </a:pPr>
            <a:r>
              <a:rPr lang="en-US" sz="2000" dirty="0">
                <a:latin typeface="Candara" pitchFamily="34" charset="0"/>
              </a:rPr>
              <a:t>The rectus abdominis is </a:t>
            </a:r>
            <a:r>
              <a:rPr lang="en-US" sz="2000" b="1" dirty="0">
                <a:latin typeface="Candara" pitchFamily="34" charset="0"/>
              </a:rPr>
              <a:t>three times as wide superiorly </a:t>
            </a:r>
            <a:r>
              <a:rPr lang="en-US" sz="2000" dirty="0">
                <a:latin typeface="Candara" pitchFamily="34" charset="0"/>
              </a:rPr>
              <a:t>as </a:t>
            </a:r>
            <a:r>
              <a:rPr lang="en-US" sz="2000" b="1" dirty="0">
                <a:latin typeface="Candara" pitchFamily="34" charset="0"/>
              </a:rPr>
              <a:t>inferiorly</a:t>
            </a:r>
            <a:endParaRPr lang="ar-IQ" sz="2000" dirty="0">
              <a:latin typeface="Candara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28600" y="5232737"/>
            <a:ext cx="822960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q"/>
            </a:pPr>
            <a:r>
              <a:rPr lang="en-US" sz="2000" dirty="0">
                <a:latin typeface="Candara" pitchFamily="34" charset="0"/>
              </a:rPr>
              <a:t>The rectus muscle is anchored transversely by attachment </a:t>
            </a:r>
            <a:r>
              <a:rPr lang="en-US" sz="2000" b="1" dirty="0">
                <a:solidFill>
                  <a:srgbClr val="0033CC"/>
                </a:solidFill>
                <a:latin typeface="Candara" pitchFamily="34" charset="0"/>
              </a:rPr>
              <a:t>at three </a:t>
            </a:r>
            <a:r>
              <a:rPr lang="en-US" sz="2000" dirty="0">
                <a:latin typeface="Candara" pitchFamily="34" charset="0"/>
              </a:rPr>
              <a:t>or more </a:t>
            </a:r>
            <a:r>
              <a:rPr lang="en-US" sz="2000" b="1" dirty="0">
                <a:solidFill>
                  <a:srgbClr val="0033CC"/>
                </a:solidFill>
                <a:latin typeface="Candara" pitchFamily="34" charset="0"/>
              </a:rPr>
              <a:t>tendinous intersections</a:t>
            </a:r>
            <a:r>
              <a:rPr lang="en-US" sz="2000" dirty="0">
                <a:latin typeface="Candara" pitchFamily="34" charset="0"/>
              </a:rPr>
              <a:t>. These occur at the level of the </a:t>
            </a:r>
            <a:r>
              <a:rPr lang="en-US" sz="2000" b="1" dirty="0">
                <a:solidFill>
                  <a:srgbClr val="FF0000"/>
                </a:solidFill>
                <a:latin typeface="Candara" pitchFamily="34" charset="0"/>
              </a:rPr>
              <a:t>xiphoid process</a:t>
            </a:r>
            <a:r>
              <a:rPr lang="en-US" sz="2000" dirty="0">
                <a:latin typeface="Candara" pitchFamily="34" charset="0"/>
              </a:rPr>
              <a:t>, </a:t>
            </a:r>
            <a:r>
              <a:rPr lang="en-US" sz="2000" b="1" dirty="0">
                <a:solidFill>
                  <a:srgbClr val="FF0000"/>
                </a:solidFill>
                <a:latin typeface="Candara" pitchFamily="34" charset="0"/>
              </a:rPr>
              <a:t>umbilicus</a:t>
            </a:r>
            <a:r>
              <a:rPr lang="en-US" sz="2000" dirty="0">
                <a:latin typeface="Candara" pitchFamily="34" charset="0"/>
              </a:rPr>
              <a:t>, and </a:t>
            </a:r>
            <a:r>
              <a:rPr lang="en-US" sz="2000" b="1" dirty="0">
                <a:solidFill>
                  <a:srgbClr val="FF0000"/>
                </a:solidFill>
                <a:latin typeface="Candara" pitchFamily="34" charset="0"/>
              </a:rPr>
              <a:t>halfway between </a:t>
            </a:r>
            <a:r>
              <a:rPr lang="en-US" sz="2000" dirty="0">
                <a:latin typeface="Candara" pitchFamily="34" charset="0"/>
              </a:rPr>
              <a:t>these structures</a:t>
            </a:r>
            <a:endParaRPr lang="ar-IQ" sz="2000" dirty="0">
              <a:latin typeface="Candara" pitchFamily="34" charset="0"/>
            </a:endParaRP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b="1">
                <a:solidFill>
                  <a:srgbClr val="7030A0"/>
                </a:solidFill>
              </a:rPr>
              <a:t>Monday 1 March 2021</a:t>
            </a:r>
            <a:endParaRPr lang="en-US" b="1" dirty="0">
              <a:solidFill>
                <a:srgbClr val="7030A0"/>
              </a:solidFill>
            </a:endParaRPr>
          </a:p>
        </p:txBody>
      </p:sp>
      <p:pic>
        <p:nvPicPr>
          <p:cNvPr id="10" name="Picture 4" descr="http://droualb.faculty.mjc.edu/Course%20Materials/Elementary%20Anatomy%20and%20Physiology%2050/Lecture%20outlines/06_16Figureb-L.jpg"/>
          <p:cNvPicPr>
            <a:picLocks noChangeAspect="1" noChangeArrowheads="1"/>
          </p:cNvPicPr>
          <p:nvPr/>
        </p:nvPicPr>
        <p:blipFill>
          <a:blip r:embed="rId2" cstate="print"/>
          <a:srcRect t="1695" b="13559"/>
          <a:stretch>
            <a:fillRect/>
          </a:stretch>
        </p:blipFill>
        <p:spPr bwMode="auto">
          <a:xfrm>
            <a:off x="4010032" y="914400"/>
            <a:ext cx="4826256" cy="4038600"/>
          </a:xfrm>
          <a:prstGeom prst="rect">
            <a:avLst/>
          </a:prstGeom>
          <a:noFill/>
          <a:ln w="76200">
            <a:solidFill>
              <a:srgbClr val="00FF00"/>
            </a:solidFill>
          </a:ln>
        </p:spPr>
      </p:pic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>
          <a:xfrm>
            <a:off x="8305800" y="6356350"/>
            <a:ext cx="381000" cy="365125"/>
          </a:xfrm>
        </p:spPr>
        <p:txBody>
          <a:bodyPr/>
          <a:lstStyle/>
          <a:p>
            <a:fld id="{B6F15528-21DE-4FAA-801E-634DDDAF4B2B}" type="slidenum">
              <a:rPr lang="en-US" b="1" smtClean="0">
                <a:solidFill>
                  <a:srgbClr val="7030A0"/>
                </a:solidFill>
              </a:rPr>
              <a:pPr/>
              <a:t>11</a:t>
            </a:fld>
            <a:endParaRPr lang="en-US" b="1" dirty="0">
              <a:solidFill>
                <a:srgbClr val="7030A0"/>
              </a:solidFill>
            </a:endParaRPr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b="1">
                <a:solidFill>
                  <a:schemeClr val="tx1"/>
                </a:solidFill>
              </a:rPr>
              <a:t>Dr. Aiman Qais Afar</a:t>
            </a:r>
            <a:endParaRPr lang="en-US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b="1">
                <a:solidFill>
                  <a:srgbClr val="FF0000"/>
                </a:solidFill>
              </a:rPr>
              <a:t>Monday 1 March 2021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12</a:t>
            </a:fld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152400" y="162580"/>
            <a:ext cx="2659702" cy="584775"/>
          </a:xfrm>
          <a:prstGeom prst="rect">
            <a:avLst/>
          </a:prstGeom>
          <a:ln w="57150">
            <a:solidFill>
              <a:srgbClr val="00FF00"/>
            </a:solidFill>
          </a:ln>
        </p:spPr>
        <p:txBody>
          <a:bodyPr wrap="none">
            <a:spAutoFit/>
          </a:bodyPr>
          <a:lstStyle/>
          <a:p>
            <a:r>
              <a:rPr lang="en-GB" sz="3200" b="1" dirty="0">
                <a:solidFill>
                  <a:srgbClr val="FF0000"/>
                </a:solidFill>
                <a:latin typeface="Candara" pitchFamily="34" charset="0"/>
              </a:rPr>
              <a:t>PYRAMIDALIS</a:t>
            </a:r>
          </a:p>
        </p:txBody>
      </p:sp>
      <p:sp>
        <p:nvSpPr>
          <p:cNvPr id="6" name="Rectangle 5"/>
          <p:cNvSpPr/>
          <p:nvPr/>
        </p:nvSpPr>
        <p:spPr>
          <a:xfrm>
            <a:off x="152400" y="801624"/>
            <a:ext cx="4572000" cy="5632311"/>
          </a:xfrm>
          <a:prstGeom prst="rect">
            <a:avLst/>
          </a:prstGeom>
          <a:ln w="9525">
            <a:noFill/>
          </a:ln>
        </p:spPr>
        <p:txBody>
          <a:bodyPr>
            <a:spAutoFit/>
          </a:bodyPr>
          <a:lstStyle/>
          <a:p>
            <a:r>
              <a:rPr lang="en-GB" sz="2000" dirty="0">
                <a:latin typeface="Candara" pitchFamily="34" charset="0"/>
              </a:rPr>
              <a:t>The pyramidalis is a small, insignificant triangular muscle that is </a:t>
            </a:r>
            <a:r>
              <a:rPr lang="en-GB" sz="2000" b="1" dirty="0">
                <a:latin typeface="Candara" pitchFamily="34" charset="0"/>
              </a:rPr>
              <a:t>absent in approximately 20% of people</a:t>
            </a:r>
            <a:r>
              <a:rPr lang="en-GB" sz="2000" dirty="0">
                <a:latin typeface="Candara" pitchFamily="34" charset="0"/>
              </a:rPr>
              <a:t>. It lies anterior to the inferior part of the rectus abdominis and attaches to the anterior surface of the pubis and the anterior pubic ligament. </a:t>
            </a:r>
          </a:p>
          <a:p>
            <a:endParaRPr lang="en-GB" sz="2000" dirty="0">
              <a:latin typeface="Candara" pitchFamily="34" charset="0"/>
            </a:endParaRPr>
          </a:p>
          <a:p>
            <a:r>
              <a:rPr lang="en-GB" sz="2000" dirty="0">
                <a:latin typeface="Candara" pitchFamily="34" charset="0"/>
              </a:rPr>
              <a:t>It ends in the </a:t>
            </a:r>
            <a:r>
              <a:rPr lang="en-GB" sz="2000" dirty="0" err="1">
                <a:latin typeface="Candara" pitchFamily="34" charset="0"/>
              </a:rPr>
              <a:t>linea</a:t>
            </a:r>
            <a:r>
              <a:rPr lang="en-GB" sz="2000" dirty="0">
                <a:latin typeface="Candara" pitchFamily="34" charset="0"/>
              </a:rPr>
              <a:t> alba, which is especially </a:t>
            </a:r>
            <a:r>
              <a:rPr lang="en-GB" sz="2000" b="1" dirty="0">
                <a:latin typeface="Candara" pitchFamily="34" charset="0"/>
              </a:rPr>
              <a:t>thickened for a variable </a:t>
            </a:r>
            <a:r>
              <a:rPr lang="en-GB" sz="2000" dirty="0">
                <a:latin typeface="Candara" pitchFamily="34" charset="0"/>
              </a:rPr>
              <a:t>distance superior to the pubic symphysis. </a:t>
            </a:r>
            <a:r>
              <a:rPr lang="en-GB" sz="2000" b="1" dirty="0">
                <a:latin typeface="Candara" pitchFamily="34" charset="0"/>
              </a:rPr>
              <a:t>The pyramidalis tenses the </a:t>
            </a:r>
            <a:r>
              <a:rPr lang="en-GB" sz="2000" b="1" dirty="0" err="1">
                <a:latin typeface="Candara" pitchFamily="34" charset="0"/>
              </a:rPr>
              <a:t>linea</a:t>
            </a:r>
            <a:r>
              <a:rPr lang="en-GB" sz="2000" b="1" dirty="0">
                <a:latin typeface="Candara" pitchFamily="34" charset="0"/>
              </a:rPr>
              <a:t> alba. </a:t>
            </a:r>
          </a:p>
          <a:p>
            <a:endParaRPr lang="en-GB" sz="2000" dirty="0">
              <a:latin typeface="Candara" pitchFamily="34" charset="0"/>
            </a:endParaRPr>
          </a:p>
          <a:p>
            <a:r>
              <a:rPr lang="en-GB" sz="2000" b="1" dirty="0">
                <a:solidFill>
                  <a:srgbClr val="0070C0"/>
                </a:solidFill>
                <a:latin typeface="Candara" pitchFamily="34" charset="0"/>
              </a:rPr>
              <a:t>When present, surgeons use the attachment of the pyramidalis to the </a:t>
            </a:r>
            <a:r>
              <a:rPr lang="en-GB" sz="2000" b="1" dirty="0" err="1">
                <a:solidFill>
                  <a:srgbClr val="0070C0"/>
                </a:solidFill>
                <a:latin typeface="Candara" pitchFamily="34" charset="0"/>
              </a:rPr>
              <a:t>linea</a:t>
            </a:r>
            <a:r>
              <a:rPr lang="en-GB" sz="2000" b="1" dirty="0">
                <a:solidFill>
                  <a:srgbClr val="0070C0"/>
                </a:solidFill>
                <a:latin typeface="Candara" pitchFamily="34" charset="0"/>
              </a:rPr>
              <a:t> alba as a landmark for median abdominal incision </a:t>
            </a:r>
          </a:p>
        </p:txBody>
      </p:sp>
      <p:pic>
        <p:nvPicPr>
          <p:cNvPr id="40962" name="Picture 2" descr="Image result for pyramidali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91200" y="3657600"/>
            <a:ext cx="2895600" cy="2895601"/>
          </a:xfrm>
          <a:prstGeom prst="rect">
            <a:avLst/>
          </a:prstGeom>
          <a:noFill/>
          <a:ln w="57150">
            <a:solidFill>
              <a:srgbClr val="00FF00"/>
            </a:solidFill>
          </a:ln>
        </p:spPr>
      </p:pic>
      <p:pic>
        <p:nvPicPr>
          <p:cNvPr id="40964" name="Picture 4" descr="Image result for pyramidalis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27601" y="457200"/>
            <a:ext cx="4063999" cy="3048000"/>
          </a:xfrm>
          <a:prstGeom prst="rect">
            <a:avLst/>
          </a:prstGeom>
          <a:noFill/>
          <a:ln w="57150">
            <a:solidFill>
              <a:srgbClr val="00FF00"/>
            </a:solidFill>
          </a:ln>
        </p:spPr>
      </p:pic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b="1">
                <a:solidFill>
                  <a:schemeClr val="tx1"/>
                </a:solidFill>
              </a:rPr>
              <a:t>Dr. Aiman Qais Afar</a:t>
            </a:r>
            <a:endParaRPr lang="en-US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ستطيل 1"/>
          <p:cNvSpPr/>
          <p:nvPr/>
        </p:nvSpPr>
        <p:spPr>
          <a:xfrm>
            <a:off x="152401" y="101025"/>
            <a:ext cx="2590799" cy="584775"/>
          </a:xfrm>
          <a:prstGeom prst="rect">
            <a:avLst/>
          </a:prstGeom>
          <a:solidFill>
            <a:srgbClr val="FFFF00"/>
          </a:solidFill>
          <a:ln w="38100">
            <a:solidFill>
              <a:srgbClr val="0033CC"/>
            </a:solidFill>
          </a:ln>
        </p:spPr>
        <p:txBody>
          <a:bodyPr wrap="square">
            <a:spAutoFit/>
          </a:bodyPr>
          <a:lstStyle/>
          <a:p>
            <a:pPr algn="l"/>
            <a:r>
              <a:rPr lang="en-US" sz="3200" b="1" dirty="0">
                <a:solidFill>
                  <a:srgbClr val="FF0000"/>
                </a:solidFill>
              </a:rPr>
              <a:t>Rectus Sheath</a:t>
            </a:r>
            <a:endParaRPr lang="ar-IQ" sz="3200" b="1" dirty="0">
              <a:solidFill>
                <a:srgbClr val="FF0000"/>
              </a:solidFill>
            </a:endParaRPr>
          </a:p>
        </p:txBody>
      </p:sp>
      <p:sp>
        <p:nvSpPr>
          <p:cNvPr id="3" name="مربع نص 2"/>
          <p:cNvSpPr txBox="1"/>
          <p:nvPr/>
        </p:nvSpPr>
        <p:spPr>
          <a:xfrm>
            <a:off x="152400" y="838200"/>
            <a:ext cx="3886200" cy="470898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l">
              <a:buFont typeface="Wingdings" pitchFamily="2" charset="2"/>
              <a:buChar char="Ø"/>
            </a:pPr>
            <a:r>
              <a:rPr lang="en-US" sz="2000" dirty="0">
                <a:latin typeface="Candara" pitchFamily="34" charset="0"/>
              </a:rPr>
              <a:t>The </a:t>
            </a:r>
            <a:r>
              <a:rPr lang="en-US" sz="2000" b="1" dirty="0">
                <a:latin typeface="Candara" pitchFamily="34" charset="0"/>
              </a:rPr>
              <a:t>aponeurosis of the internal abdominal </a:t>
            </a:r>
            <a:r>
              <a:rPr lang="en-US" sz="2000" dirty="0">
                <a:latin typeface="Candara" pitchFamily="34" charset="0"/>
              </a:rPr>
              <a:t>m splits </a:t>
            </a:r>
            <a:r>
              <a:rPr lang="en-US" sz="2000" b="1" dirty="0">
                <a:solidFill>
                  <a:srgbClr val="0033CC"/>
                </a:solidFill>
                <a:latin typeface="Candara" pitchFamily="34" charset="0"/>
              </a:rPr>
              <a:t>into anterior &amp; posterior layers </a:t>
            </a:r>
            <a:r>
              <a:rPr lang="en-US" sz="2000" dirty="0">
                <a:latin typeface="Candara" pitchFamily="34" charset="0"/>
              </a:rPr>
              <a:t>to enclose the rectus .</a:t>
            </a:r>
          </a:p>
          <a:p>
            <a:pPr algn="l"/>
            <a:endParaRPr lang="en-US" sz="2000" dirty="0">
              <a:latin typeface="Candara" pitchFamily="34" charset="0"/>
            </a:endParaRPr>
          </a:p>
          <a:p>
            <a:pPr algn="l">
              <a:buFont typeface="Wingdings" pitchFamily="2" charset="2"/>
              <a:buChar char="Ø"/>
            </a:pPr>
            <a:r>
              <a:rPr lang="en-US" sz="2000" b="1" dirty="0">
                <a:latin typeface="Candara" pitchFamily="34" charset="0"/>
              </a:rPr>
              <a:t>The</a:t>
            </a:r>
            <a:r>
              <a:rPr lang="en-US" sz="2000" dirty="0">
                <a:latin typeface="Candara" pitchFamily="34" charset="0"/>
              </a:rPr>
              <a:t> </a:t>
            </a:r>
            <a:r>
              <a:rPr lang="en-US" sz="2000" b="1" dirty="0">
                <a:latin typeface="Candara" pitchFamily="34" charset="0"/>
              </a:rPr>
              <a:t>external oblique aponeurosis </a:t>
            </a:r>
            <a:r>
              <a:rPr lang="en-US" sz="2000" dirty="0">
                <a:latin typeface="Candara" pitchFamily="34" charset="0"/>
              </a:rPr>
              <a:t>fuses with </a:t>
            </a:r>
            <a:r>
              <a:rPr lang="en-US" sz="2000" b="1" dirty="0">
                <a:solidFill>
                  <a:srgbClr val="0033CC"/>
                </a:solidFill>
                <a:latin typeface="Candara" pitchFamily="34" charset="0"/>
              </a:rPr>
              <a:t>the anterior layer </a:t>
            </a:r>
            <a:r>
              <a:rPr lang="en-US" sz="2000" dirty="0">
                <a:latin typeface="Candara" pitchFamily="34" charset="0"/>
              </a:rPr>
              <a:t>to form </a:t>
            </a:r>
            <a:r>
              <a:rPr lang="en-US" sz="2000" b="1" dirty="0">
                <a:solidFill>
                  <a:srgbClr val="FF0000"/>
                </a:solidFill>
                <a:latin typeface="Candara" pitchFamily="34" charset="0"/>
              </a:rPr>
              <a:t>the anterior layer of the rectus sheath</a:t>
            </a:r>
            <a:r>
              <a:rPr lang="en-US" sz="2000" dirty="0">
                <a:latin typeface="Candara" pitchFamily="34" charset="0"/>
              </a:rPr>
              <a:t>.</a:t>
            </a:r>
          </a:p>
          <a:p>
            <a:pPr algn="l"/>
            <a:endParaRPr lang="en-US" sz="2000" dirty="0">
              <a:latin typeface="Candara" pitchFamily="34" charset="0"/>
            </a:endParaRPr>
          </a:p>
          <a:p>
            <a:pPr algn="l">
              <a:buFont typeface="Wingdings" pitchFamily="2" charset="2"/>
              <a:buChar char="Ø"/>
            </a:pPr>
            <a:r>
              <a:rPr lang="en-US" sz="2000" b="1" dirty="0">
                <a:latin typeface="Candara" pitchFamily="34" charset="0"/>
              </a:rPr>
              <a:t>The transverses aponeuroses </a:t>
            </a:r>
            <a:r>
              <a:rPr lang="en-US" sz="2000" dirty="0">
                <a:latin typeface="Candara" pitchFamily="34" charset="0"/>
              </a:rPr>
              <a:t>fuses with </a:t>
            </a:r>
            <a:r>
              <a:rPr lang="en-US" sz="2000" b="1" dirty="0">
                <a:solidFill>
                  <a:srgbClr val="0033CC"/>
                </a:solidFill>
                <a:latin typeface="Candara" pitchFamily="34" charset="0"/>
              </a:rPr>
              <a:t>the posterior layer </a:t>
            </a:r>
            <a:r>
              <a:rPr lang="en-US" sz="2000" dirty="0">
                <a:latin typeface="Candara" pitchFamily="34" charset="0"/>
              </a:rPr>
              <a:t>to form </a:t>
            </a:r>
            <a:r>
              <a:rPr lang="en-US" sz="2000" b="1" dirty="0">
                <a:solidFill>
                  <a:srgbClr val="FF0000"/>
                </a:solidFill>
                <a:latin typeface="Candara" pitchFamily="34" charset="0"/>
              </a:rPr>
              <a:t>the posterior layer of the rectus sheath</a:t>
            </a:r>
            <a:endParaRPr lang="ar-IQ" sz="2000" b="1" dirty="0">
              <a:solidFill>
                <a:srgbClr val="FF0000"/>
              </a:solidFill>
              <a:latin typeface="Candara" pitchFamily="34" charset="0"/>
            </a:endParaRPr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20497" y="3886200"/>
            <a:ext cx="5071103" cy="2819400"/>
          </a:xfrm>
          <a:prstGeom prst="rect">
            <a:avLst/>
          </a:prstGeom>
          <a:noFill/>
          <a:ln w="76200">
            <a:solidFill>
              <a:srgbClr val="66FF33"/>
            </a:solidFill>
            <a:miter lim="800000"/>
            <a:headEnd/>
            <a:tailEnd/>
          </a:ln>
          <a:effectLst/>
        </p:spPr>
      </p:pic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b="1">
                <a:solidFill>
                  <a:srgbClr val="7030A0"/>
                </a:solidFill>
              </a:rPr>
              <a:t>Monday 1 March 2021</a:t>
            </a:r>
            <a:endParaRPr lang="en-US" b="1" dirty="0">
              <a:solidFill>
                <a:srgbClr val="7030A0"/>
              </a:solidFill>
            </a:endParaRPr>
          </a:p>
        </p:txBody>
      </p:sp>
      <p:pic>
        <p:nvPicPr>
          <p:cNvPr id="44034" name="Picture 2" descr="https://classconnection.s3.amazonaws.com/962/flashcards/3550962/jpg/abdominal_fascia_arcuate_line-141F03478F911E19BE4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343400" y="228601"/>
            <a:ext cx="4559334" cy="3429000"/>
          </a:xfrm>
          <a:prstGeom prst="rect">
            <a:avLst/>
          </a:prstGeom>
          <a:noFill/>
          <a:ln w="57150">
            <a:solidFill>
              <a:srgbClr val="00FF00"/>
            </a:solidFill>
          </a:ln>
        </p:spPr>
      </p:pic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13</a:t>
            </a:fld>
            <a:endParaRPr lang="en-US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b="1">
                <a:solidFill>
                  <a:schemeClr val="tx1"/>
                </a:solidFill>
              </a:rPr>
              <a:t>Dr. Aiman Qais Afar</a:t>
            </a:r>
            <a:endParaRPr lang="en-US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ربع نص 1"/>
          <p:cNvSpPr txBox="1"/>
          <p:nvPr/>
        </p:nvSpPr>
        <p:spPr>
          <a:xfrm>
            <a:off x="152400" y="736937"/>
            <a:ext cx="8975188" cy="1015663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txBody>
          <a:bodyPr wrap="square" rtlCol="1">
            <a:spAutoFit/>
          </a:bodyPr>
          <a:lstStyle/>
          <a:p>
            <a:pPr algn="l"/>
            <a:r>
              <a:rPr lang="en-US" sz="2000" dirty="0">
                <a:latin typeface="Candara" pitchFamily="34" charset="0"/>
              </a:rPr>
              <a:t>From halfway between the </a:t>
            </a:r>
            <a:r>
              <a:rPr lang="en-US" sz="2000" b="1" dirty="0">
                <a:latin typeface="Candara" pitchFamily="34" charset="0"/>
              </a:rPr>
              <a:t>umbilicus</a:t>
            </a:r>
            <a:r>
              <a:rPr lang="en-US" sz="2000" dirty="0">
                <a:latin typeface="Candara" pitchFamily="34" charset="0"/>
              </a:rPr>
              <a:t> &amp; </a:t>
            </a:r>
            <a:r>
              <a:rPr lang="en-US" sz="2000" b="1" dirty="0">
                <a:latin typeface="Candara" pitchFamily="34" charset="0"/>
              </a:rPr>
              <a:t>pubic symphsis </a:t>
            </a:r>
            <a:r>
              <a:rPr lang="en-US" sz="2000" dirty="0">
                <a:latin typeface="Candara" pitchFamily="34" charset="0"/>
              </a:rPr>
              <a:t>all three aponeuroses passes in front of the rectus m. leaving only relatively </a:t>
            </a:r>
            <a:r>
              <a:rPr lang="en-US" sz="2000" b="1" dirty="0">
                <a:solidFill>
                  <a:srgbClr val="0033CC"/>
                </a:solidFill>
                <a:latin typeface="Candara" pitchFamily="34" charset="0"/>
              </a:rPr>
              <a:t>thin transverslis fascia</a:t>
            </a:r>
            <a:r>
              <a:rPr lang="en-US" sz="2000" dirty="0">
                <a:latin typeface="Candara" pitchFamily="34" charset="0"/>
              </a:rPr>
              <a:t> to cover the </a:t>
            </a:r>
            <a:r>
              <a:rPr lang="en-US" sz="2000" b="1" dirty="0">
                <a:solidFill>
                  <a:srgbClr val="C00000"/>
                </a:solidFill>
                <a:latin typeface="Candara" pitchFamily="34" charset="0"/>
              </a:rPr>
              <a:t>rectus abdominis posteriorly  </a:t>
            </a:r>
            <a:r>
              <a:rPr lang="en-US" sz="2000" dirty="0">
                <a:latin typeface="Candara" pitchFamily="34" charset="0"/>
              </a:rPr>
              <a:t>demarcating </a:t>
            </a:r>
            <a:r>
              <a:rPr lang="en-US" sz="2000" b="1" u="sng" dirty="0">
                <a:solidFill>
                  <a:srgbClr val="33CC33"/>
                </a:solidFill>
                <a:latin typeface="Candara" pitchFamily="34" charset="0"/>
              </a:rPr>
              <a:t>the arcuate line</a:t>
            </a:r>
            <a:r>
              <a:rPr lang="en-US" sz="2000" dirty="0">
                <a:latin typeface="Candara" pitchFamily="34" charset="0"/>
              </a:rPr>
              <a:t>.</a:t>
            </a:r>
            <a:endParaRPr lang="ar-SA" sz="2000" dirty="0">
              <a:latin typeface="Candara" pitchFamily="34" charset="0"/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90942" y="2370074"/>
            <a:ext cx="3835791" cy="3137668"/>
          </a:xfrm>
          <a:prstGeom prst="rect">
            <a:avLst/>
          </a:prstGeom>
          <a:noFill/>
          <a:ln w="57150">
            <a:solidFill>
              <a:srgbClr val="66FF33"/>
            </a:solidFill>
            <a:miter lim="800000"/>
            <a:headEnd/>
            <a:tailEnd/>
          </a:ln>
          <a:effectLst/>
        </p:spPr>
      </p:pic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b="1">
                <a:solidFill>
                  <a:srgbClr val="7030A0"/>
                </a:solidFill>
              </a:rPr>
              <a:t>Monday 1 March 2021</a:t>
            </a:r>
            <a:endParaRPr lang="en-US" b="1" dirty="0">
              <a:solidFill>
                <a:srgbClr val="7030A0"/>
              </a:solidFill>
            </a:endParaRPr>
          </a:p>
        </p:txBody>
      </p:sp>
      <p:pic>
        <p:nvPicPr>
          <p:cNvPr id="11" name="Picture 2" descr="http://www.wjso.com/content/figures/1477-7819-3-23-2-l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048000" y="3331051"/>
            <a:ext cx="1624597" cy="1015664"/>
          </a:xfrm>
          <a:prstGeom prst="rect">
            <a:avLst/>
          </a:prstGeom>
          <a:noFill/>
          <a:ln w="38100">
            <a:solidFill>
              <a:srgbClr val="00FF00"/>
            </a:solidFill>
          </a:ln>
        </p:spPr>
      </p:pic>
      <p:sp>
        <p:nvSpPr>
          <p:cNvPr id="12" name="مستطيل 1"/>
          <p:cNvSpPr/>
          <p:nvPr/>
        </p:nvSpPr>
        <p:spPr>
          <a:xfrm>
            <a:off x="152401" y="101025"/>
            <a:ext cx="2819399" cy="584775"/>
          </a:xfrm>
          <a:prstGeom prst="rect">
            <a:avLst/>
          </a:prstGeom>
          <a:solidFill>
            <a:srgbClr val="FFFF00"/>
          </a:solidFill>
          <a:ln w="38100">
            <a:solidFill>
              <a:srgbClr val="0033CC"/>
            </a:solidFill>
          </a:ln>
        </p:spPr>
        <p:txBody>
          <a:bodyPr wrap="square">
            <a:spAutoFit/>
          </a:bodyPr>
          <a:lstStyle/>
          <a:p>
            <a:pPr algn="l"/>
            <a:r>
              <a:rPr lang="en-US" sz="3200" b="1" i="1" dirty="0">
                <a:solidFill>
                  <a:srgbClr val="FF0000"/>
                </a:solidFill>
                <a:latin typeface="Candara" pitchFamily="34" charset="0"/>
              </a:rPr>
              <a:t>Rectus Sheath</a:t>
            </a:r>
            <a:endParaRPr lang="ar-IQ" sz="3200" b="1" i="1" dirty="0">
              <a:solidFill>
                <a:srgbClr val="FF0000"/>
              </a:solidFill>
              <a:latin typeface="Candara" pitchFamily="34" charset="0"/>
            </a:endParaRPr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2"/>
          </p:nvPr>
        </p:nvSpPr>
        <p:spPr>
          <a:xfrm>
            <a:off x="8305800" y="6356350"/>
            <a:ext cx="381000" cy="365125"/>
          </a:xfrm>
        </p:spPr>
        <p:txBody>
          <a:bodyPr/>
          <a:lstStyle/>
          <a:p>
            <a:fld id="{B6F15528-21DE-4FAA-801E-634DDDAF4B2B}" type="slidenum">
              <a:rPr lang="en-US" b="1" smtClean="0">
                <a:solidFill>
                  <a:srgbClr val="7030A0"/>
                </a:solidFill>
              </a:rPr>
              <a:pPr/>
              <a:t>14</a:t>
            </a:fld>
            <a:endParaRPr lang="en-US" b="1" dirty="0">
              <a:solidFill>
                <a:srgbClr val="7030A0"/>
              </a:solidFill>
            </a:endParaRPr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b="1">
                <a:solidFill>
                  <a:schemeClr val="tx1"/>
                </a:solidFill>
              </a:rPr>
              <a:t>Dr. Aiman Qais Afar</a:t>
            </a:r>
            <a:endParaRPr lang="en-US" b="1" dirty="0">
              <a:solidFill>
                <a:schemeClr val="tx1"/>
              </a:solidFill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2C996BD-7118-4AF6-8DD7-8FF2579F3C2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7268" y="2070929"/>
            <a:ext cx="4647420" cy="4025071"/>
          </a:xfrm>
          <a:prstGeom prst="rect">
            <a:avLst/>
          </a:prstGeom>
          <a:ln w="76200">
            <a:solidFill>
              <a:srgbClr val="0033CC"/>
            </a:solidFill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ربع نص 3"/>
          <p:cNvSpPr txBox="1"/>
          <p:nvPr/>
        </p:nvSpPr>
        <p:spPr>
          <a:xfrm>
            <a:off x="228600" y="152400"/>
            <a:ext cx="5486400" cy="584775"/>
          </a:xfrm>
          <a:prstGeom prst="rect">
            <a:avLst/>
          </a:prstGeom>
          <a:noFill/>
          <a:ln w="57150">
            <a:solidFill>
              <a:schemeClr val="tx1"/>
            </a:solidFill>
          </a:ln>
        </p:spPr>
        <p:txBody>
          <a:bodyPr wrap="square" rtlCol="1">
            <a:spAutoFit/>
          </a:bodyPr>
          <a:lstStyle/>
          <a:p>
            <a:pPr algn="l"/>
            <a:r>
              <a:rPr lang="en-US" sz="3200" b="1" dirty="0">
                <a:solidFill>
                  <a:srgbClr val="FF0000"/>
                </a:solidFill>
                <a:latin typeface="Candara" pitchFamily="34" charset="0"/>
              </a:rPr>
              <a:t>Contents of the rectus sheath</a:t>
            </a:r>
            <a:endParaRPr lang="ar-SA" sz="3200" b="1" dirty="0">
              <a:solidFill>
                <a:srgbClr val="FF0000"/>
              </a:solidFill>
              <a:latin typeface="Candara" pitchFamily="34" charset="0"/>
            </a:endParaRPr>
          </a:p>
        </p:txBody>
      </p:sp>
      <p:sp>
        <p:nvSpPr>
          <p:cNvPr id="3" name="مربع نص 2"/>
          <p:cNvSpPr txBox="1"/>
          <p:nvPr/>
        </p:nvSpPr>
        <p:spPr>
          <a:xfrm>
            <a:off x="152400" y="762000"/>
            <a:ext cx="5562600" cy="193899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l">
              <a:buFont typeface="Wingdings" pitchFamily="2" charset="2"/>
              <a:buChar char="ü"/>
            </a:pPr>
            <a:r>
              <a:rPr lang="en-US" sz="2400" b="1" dirty="0">
                <a:latin typeface="Candara" pitchFamily="34" charset="0"/>
              </a:rPr>
              <a:t>The rectus muscle</a:t>
            </a:r>
          </a:p>
          <a:p>
            <a:pPr algn="l">
              <a:buFont typeface="Wingdings" pitchFamily="2" charset="2"/>
              <a:buChar char="ü"/>
            </a:pPr>
            <a:r>
              <a:rPr lang="en-US" sz="2400" b="1" dirty="0">
                <a:latin typeface="Candara" pitchFamily="34" charset="0"/>
              </a:rPr>
              <a:t>Pyramidalis muscle</a:t>
            </a:r>
          </a:p>
          <a:p>
            <a:pPr algn="l">
              <a:buFont typeface="Wingdings" pitchFamily="2" charset="2"/>
              <a:buChar char="ü"/>
            </a:pPr>
            <a:r>
              <a:rPr lang="en-US" sz="2400" b="1" dirty="0">
                <a:latin typeface="Candara" pitchFamily="34" charset="0"/>
              </a:rPr>
              <a:t>Intercostal nerves  T 7 – T 11</a:t>
            </a:r>
          </a:p>
          <a:p>
            <a:pPr algn="l">
              <a:buFont typeface="Wingdings" pitchFamily="2" charset="2"/>
              <a:buChar char="ü"/>
            </a:pPr>
            <a:r>
              <a:rPr lang="en-US" sz="2400" b="1" dirty="0">
                <a:latin typeface="Candara" pitchFamily="34" charset="0"/>
              </a:rPr>
              <a:t>Superior &amp; Inferior Epigastric vessels</a:t>
            </a:r>
          </a:p>
          <a:p>
            <a:pPr algn="l">
              <a:buFont typeface="Wingdings" pitchFamily="2" charset="2"/>
              <a:buChar char="ü"/>
            </a:pPr>
            <a:r>
              <a:rPr lang="en-US" sz="2400" b="1" dirty="0">
                <a:latin typeface="Candara" pitchFamily="34" charset="0"/>
              </a:rPr>
              <a:t>Lymphatic vessels</a:t>
            </a:r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8200" y="2514600"/>
            <a:ext cx="4267200" cy="3613810"/>
          </a:xfrm>
          <a:prstGeom prst="rect">
            <a:avLst/>
          </a:prstGeom>
          <a:noFill/>
          <a:ln w="76200">
            <a:solidFill>
              <a:srgbClr val="0033CC"/>
            </a:solidFill>
            <a:miter lim="800000"/>
            <a:headEnd/>
            <a:tailEnd/>
          </a:ln>
          <a:effectLst/>
        </p:spPr>
      </p:pic>
      <p:pic>
        <p:nvPicPr>
          <p:cNvPr id="28674" name="Picture 2" descr="http://classconnection.s3.amazonaws.com/720/flashcards/1137720/jpg/4401349922813768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28600" y="2895600"/>
            <a:ext cx="4193557" cy="3124200"/>
          </a:xfrm>
          <a:prstGeom prst="rect">
            <a:avLst/>
          </a:prstGeom>
          <a:noFill/>
          <a:ln w="76200">
            <a:solidFill>
              <a:srgbClr val="0033CC"/>
            </a:solidFill>
          </a:ln>
        </p:spPr>
      </p:pic>
      <p:sp>
        <p:nvSpPr>
          <p:cNvPr id="9" name="Date Placeholder 7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</p:spPr>
        <p:txBody>
          <a:bodyPr/>
          <a:lstStyle/>
          <a:p>
            <a:r>
              <a:rPr lang="en-US" b="1">
                <a:solidFill>
                  <a:schemeClr val="tx1"/>
                </a:solidFill>
              </a:rPr>
              <a:t>Monday 1 March 2021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>
          <a:xfrm>
            <a:off x="8229600" y="6356350"/>
            <a:ext cx="457200" cy="365125"/>
          </a:xfrm>
        </p:spPr>
        <p:txBody>
          <a:bodyPr/>
          <a:lstStyle/>
          <a:p>
            <a:fld id="{B6F15528-21DE-4FAA-801E-634DDDAF4B2B}" type="slidenum">
              <a:rPr lang="en-US" b="1" smtClean="0">
                <a:solidFill>
                  <a:schemeClr val="tx1"/>
                </a:solidFill>
              </a:rPr>
              <a:pPr/>
              <a:t>15</a:t>
            </a:fld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b="1">
                <a:solidFill>
                  <a:schemeClr val="tx1"/>
                </a:solidFill>
              </a:rPr>
              <a:t>Dr. Aiman Qais Afar</a:t>
            </a:r>
            <a:endParaRPr lang="en-US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 l="40430" t="25313" r="13281" b="22187"/>
          <a:stretch>
            <a:fillRect/>
          </a:stretch>
        </p:blipFill>
        <p:spPr bwMode="auto">
          <a:xfrm>
            <a:off x="838200" y="838200"/>
            <a:ext cx="7807723" cy="5534589"/>
          </a:xfrm>
          <a:prstGeom prst="rect">
            <a:avLst/>
          </a:prstGeom>
          <a:noFill/>
          <a:ln w="57150">
            <a:solidFill>
              <a:srgbClr val="00FF00"/>
            </a:solidFill>
            <a:miter lim="800000"/>
            <a:headEnd/>
            <a:tailEnd/>
          </a:ln>
          <a:effectLst/>
        </p:spPr>
      </p:pic>
      <p:sp>
        <p:nvSpPr>
          <p:cNvPr id="3" name="مستطيل 2"/>
          <p:cNvSpPr/>
          <p:nvPr/>
        </p:nvSpPr>
        <p:spPr>
          <a:xfrm>
            <a:off x="152400" y="101025"/>
            <a:ext cx="7620000" cy="584775"/>
          </a:xfrm>
          <a:prstGeom prst="rect">
            <a:avLst/>
          </a:prstGeom>
          <a:ln w="5715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l"/>
            <a:r>
              <a:rPr lang="en-US" sz="3200" b="1" dirty="0">
                <a:solidFill>
                  <a:schemeClr val="accent6">
                    <a:lumMod val="75000"/>
                  </a:schemeClr>
                </a:solidFill>
              </a:rPr>
              <a:t>Nerves of the Anterolateral Abdominal Wall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492875"/>
            <a:ext cx="2133600" cy="365125"/>
          </a:xfrm>
        </p:spPr>
        <p:txBody>
          <a:bodyPr/>
          <a:lstStyle/>
          <a:p>
            <a:r>
              <a:rPr lang="en-US" b="1">
                <a:solidFill>
                  <a:schemeClr val="tx1"/>
                </a:solidFill>
              </a:rPr>
              <a:t>Monday 1 March 2021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229600" y="6492875"/>
            <a:ext cx="457200" cy="365125"/>
          </a:xfrm>
        </p:spPr>
        <p:txBody>
          <a:bodyPr/>
          <a:lstStyle/>
          <a:p>
            <a:fld id="{B6F15528-21DE-4FAA-801E-634DDDAF4B2B}" type="slidenum">
              <a:rPr lang="en-US" b="1" smtClean="0">
                <a:solidFill>
                  <a:schemeClr val="tx1"/>
                </a:solidFill>
              </a:rPr>
              <a:pPr/>
              <a:t>16</a:t>
            </a:fld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4191000" y="6492875"/>
            <a:ext cx="2895600" cy="365125"/>
          </a:xfrm>
        </p:spPr>
        <p:txBody>
          <a:bodyPr/>
          <a:lstStyle/>
          <a:p>
            <a:r>
              <a:rPr lang="en-US" b="1">
                <a:solidFill>
                  <a:srgbClr val="7030A0"/>
                </a:solidFill>
              </a:rPr>
              <a:t>Dr. Aiman Qais Afar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6280052" y="6339303"/>
            <a:ext cx="2133600" cy="365125"/>
          </a:xfrm>
        </p:spPr>
        <p:txBody>
          <a:bodyPr/>
          <a:lstStyle/>
          <a:p>
            <a:r>
              <a:rPr lang="en-US" b="1">
                <a:solidFill>
                  <a:srgbClr val="00FF00"/>
                </a:solidFill>
              </a:rPr>
              <a:t>Monday 1 March 2021</a:t>
            </a:r>
            <a:endParaRPr lang="en-US" b="1" dirty="0">
              <a:solidFill>
                <a:srgbClr val="00FF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b="1" smtClean="0">
                <a:solidFill>
                  <a:srgbClr val="00FF00"/>
                </a:solidFill>
              </a:rPr>
              <a:pPr/>
              <a:t>17</a:t>
            </a:fld>
            <a:endParaRPr lang="en-US" b="1">
              <a:solidFill>
                <a:srgbClr val="00FF00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28600" y="762000"/>
            <a:ext cx="868680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v"/>
            </a:pPr>
            <a:r>
              <a:rPr lang="en-GB" sz="2000" b="1" dirty="0">
                <a:solidFill>
                  <a:schemeClr val="accent6">
                    <a:lumMod val="75000"/>
                  </a:schemeClr>
                </a:solidFill>
              </a:rPr>
              <a:t>Thoracoabdominal nerves: </a:t>
            </a:r>
            <a:r>
              <a:rPr lang="en-GB" sz="2000" dirty="0"/>
              <a:t>these are the distal, abdominal parts of the anterior rami of the </a:t>
            </a:r>
            <a:r>
              <a:rPr lang="en-GB" sz="2000" b="1" dirty="0"/>
              <a:t>inferior six thoracic spinal nerves (T7-T11); </a:t>
            </a:r>
            <a:r>
              <a:rPr lang="en-GB" sz="2000" dirty="0"/>
              <a:t>they are the former inferior intercostal nerves distal to the costal margin.</a:t>
            </a:r>
          </a:p>
          <a:p>
            <a:pPr>
              <a:buFont typeface="Wingdings" pitchFamily="2" charset="2"/>
              <a:buChar char="v"/>
            </a:pPr>
            <a:endParaRPr lang="en-GB" sz="2000" dirty="0"/>
          </a:p>
        </p:txBody>
      </p:sp>
      <p:sp>
        <p:nvSpPr>
          <p:cNvPr id="6" name="مستطيل 2"/>
          <p:cNvSpPr/>
          <p:nvPr/>
        </p:nvSpPr>
        <p:spPr>
          <a:xfrm>
            <a:off x="76200" y="101025"/>
            <a:ext cx="7620000" cy="584775"/>
          </a:xfrm>
          <a:prstGeom prst="rect">
            <a:avLst/>
          </a:prstGeom>
          <a:ln w="5715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l"/>
            <a:r>
              <a:rPr lang="en-US" sz="3200" b="1" dirty="0">
                <a:solidFill>
                  <a:schemeClr val="accent6">
                    <a:lumMod val="75000"/>
                  </a:schemeClr>
                </a:solidFill>
              </a:rPr>
              <a:t>Nerves of the Anterolateral Abdominal Wall</a:t>
            </a:r>
          </a:p>
        </p:txBody>
      </p:sp>
      <p:sp>
        <p:nvSpPr>
          <p:cNvPr id="7" name="Rectangle 6"/>
          <p:cNvSpPr/>
          <p:nvPr/>
        </p:nvSpPr>
        <p:spPr>
          <a:xfrm>
            <a:off x="228600" y="1938278"/>
            <a:ext cx="5105400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v"/>
            </a:pPr>
            <a:r>
              <a:rPr lang="en-GB" sz="2000" b="1" dirty="0">
                <a:solidFill>
                  <a:schemeClr val="accent6">
                    <a:lumMod val="75000"/>
                  </a:schemeClr>
                </a:solidFill>
              </a:rPr>
              <a:t>Lateral (thoracic) cutaneous branches: </a:t>
            </a:r>
            <a:r>
              <a:rPr lang="en-GB" sz="2000" dirty="0"/>
              <a:t>of the thoracic spinal </a:t>
            </a:r>
            <a:r>
              <a:rPr lang="en-GB" sz="2000" b="1" dirty="0"/>
              <a:t>nerves T7-T9 or T10.</a:t>
            </a:r>
          </a:p>
          <a:p>
            <a:pPr>
              <a:buFont typeface="Wingdings" pitchFamily="2" charset="2"/>
              <a:buChar char="v"/>
            </a:pPr>
            <a:endParaRPr lang="en-US" sz="2000" b="1" dirty="0"/>
          </a:p>
          <a:p>
            <a:pPr>
              <a:buFont typeface="Wingdings" pitchFamily="2" charset="2"/>
              <a:buChar char="v"/>
            </a:pPr>
            <a:r>
              <a:rPr lang="en-GB" sz="2000" b="1" dirty="0">
                <a:solidFill>
                  <a:schemeClr val="accent6">
                    <a:lumMod val="75000"/>
                  </a:schemeClr>
                </a:solidFill>
              </a:rPr>
              <a:t>Subcostal nerve: </a:t>
            </a:r>
            <a:r>
              <a:rPr lang="en-GB" sz="2000" dirty="0"/>
              <a:t>the large anterior ramus of </a:t>
            </a:r>
            <a:r>
              <a:rPr lang="en-GB" sz="2000" b="1" dirty="0"/>
              <a:t>spinal nerve T12.</a:t>
            </a:r>
          </a:p>
          <a:p>
            <a:endParaRPr lang="en-GB" sz="2000" dirty="0"/>
          </a:p>
          <a:p>
            <a:pPr>
              <a:buFont typeface="Wingdings" pitchFamily="2" charset="2"/>
              <a:buChar char="v"/>
            </a:pPr>
            <a:r>
              <a:rPr lang="en-GB" sz="2000" b="1" dirty="0">
                <a:solidFill>
                  <a:schemeClr val="accent6">
                    <a:lumMod val="75000"/>
                  </a:schemeClr>
                </a:solidFill>
              </a:rPr>
              <a:t>Iliohypogastric and ilioinguinal nerves: </a:t>
            </a:r>
            <a:r>
              <a:rPr lang="en-GB" sz="2000" dirty="0"/>
              <a:t>terminal branches of the anterior ramus of </a:t>
            </a:r>
            <a:r>
              <a:rPr lang="en-GB" sz="2000" b="1" dirty="0"/>
              <a:t>spinal nerve L1.</a:t>
            </a:r>
          </a:p>
        </p:txBody>
      </p:sp>
      <p:sp>
        <p:nvSpPr>
          <p:cNvPr id="8" name="Rectangle 7"/>
          <p:cNvSpPr/>
          <p:nvPr/>
        </p:nvSpPr>
        <p:spPr>
          <a:xfrm>
            <a:off x="152400" y="5074384"/>
            <a:ext cx="9144000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000" b="1" dirty="0">
                <a:solidFill>
                  <a:schemeClr val="accent2"/>
                </a:solidFill>
              </a:rPr>
              <a:t>Anterior abdominal cutaneous branches of thoracoabdominal nerves:</a:t>
            </a:r>
          </a:p>
          <a:p>
            <a:r>
              <a:rPr lang="en-GB" sz="2000" b="1" dirty="0"/>
              <a:t>T7-T9</a:t>
            </a:r>
            <a:r>
              <a:rPr lang="en-GB" sz="2000" b="1" dirty="0">
                <a:solidFill>
                  <a:schemeClr val="accent6"/>
                </a:solidFill>
              </a:rPr>
              <a:t> </a:t>
            </a:r>
            <a:r>
              <a:rPr lang="en-GB" sz="2000" b="1" dirty="0"/>
              <a:t>supply the skin superior to the umbilicus.</a:t>
            </a:r>
          </a:p>
          <a:p>
            <a:r>
              <a:rPr lang="en-GB" sz="2000" b="1" dirty="0"/>
              <a:t>T10 supplies the skin around the umbilicus.</a:t>
            </a:r>
          </a:p>
          <a:p>
            <a:r>
              <a:rPr lang="en-GB" sz="2000" b="1" dirty="0"/>
              <a:t>T11, plus the cutaneous branches of the subcostal (T12), iliohypogastric, and ilioinguinal (L1), supply the skin inferior to the umbilicus.</a:t>
            </a:r>
          </a:p>
        </p:txBody>
      </p:sp>
      <p:pic>
        <p:nvPicPr>
          <p:cNvPr id="41986" name="Picture 2" descr="Image result for T7-T9 supply the skin superior to the umbilicus."/>
          <p:cNvPicPr>
            <a:picLocks noChangeAspect="1" noChangeArrowheads="1"/>
          </p:cNvPicPr>
          <p:nvPr/>
        </p:nvPicPr>
        <p:blipFill>
          <a:blip r:embed="rId2" cstate="print"/>
          <a:srcRect r="52083"/>
          <a:stretch>
            <a:fillRect/>
          </a:stretch>
        </p:blipFill>
        <p:spPr bwMode="auto">
          <a:xfrm>
            <a:off x="6553200" y="1447800"/>
            <a:ext cx="2209800" cy="3626956"/>
          </a:xfrm>
          <a:prstGeom prst="rect">
            <a:avLst/>
          </a:prstGeom>
          <a:noFill/>
          <a:ln w="57150">
            <a:solidFill>
              <a:srgbClr val="00FF00"/>
            </a:solidFill>
          </a:ln>
        </p:spPr>
      </p:pic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>
          <a:xfrm>
            <a:off x="6934200" y="0"/>
            <a:ext cx="2895600" cy="365125"/>
          </a:xfrm>
        </p:spPr>
        <p:txBody>
          <a:bodyPr/>
          <a:lstStyle/>
          <a:p>
            <a:r>
              <a:rPr lang="en-US">
                <a:solidFill>
                  <a:srgbClr val="7030A0"/>
                </a:solidFill>
              </a:rPr>
              <a:t>Dr. Aiman Qais Afar</a:t>
            </a:r>
            <a:endParaRPr lang="en-US" dirty="0">
              <a:solidFill>
                <a:srgbClr val="7030A0"/>
              </a:solidFill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 l="46875" t="25312" r="20898" b="10000"/>
          <a:stretch>
            <a:fillRect/>
          </a:stretch>
        </p:blipFill>
        <p:spPr bwMode="auto">
          <a:xfrm>
            <a:off x="4401730" y="856212"/>
            <a:ext cx="4480360" cy="5620788"/>
          </a:xfrm>
          <a:prstGeom prst="rect">
            <a:avLst/>
          </a:prstGeom>
          <a:noFill/>
          <a:ln w="57150">
            <a:solidFill>
              <a:srgbClr val="00FF00"/>
            </a:solidFill>
            <a:miter lim="800000"/>
            <a:headEnd/>
            <a:tailEnd/>
          </a:ln>
          <a:effectLst/>
        </p:spPr>
      </p:pic>
      <p:sp>
        <p:nvSpPr>
          <p:cNvPr id="3" name="مستطيل 2"/>
          <p:cNvSpPr/>
          <p:nvPr/>
        </p:nvSpPr>
        <p:spPr>
          <a:xfrm>
            <a:off x="152400" y="101025"/>
            <a:ext cx="7772400" cy="584775"/>
          </a:xfrm>
          <a:prstGeom prst="rect">
            <a:avLst/>
          </a:prstGeom>
          <a:ln w="5715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l"/>
            <a:r>
              <a:rPr lang="en-US" sz="3200" b="1" dirty="0">
                <a:solidFill>
                  <a:srgbClr val="FF0000"/>
                </a:solidFill>
              </a:rPr>
              <a:t>Arteries of the Anterolateral Abdominal Wall</a:t>
            </a:r>
            <a:endParaRPr lang="ar-IQ" sz="3200" b="1" dirty="0">
              <a:solidFill>
                <a:srgbClr val="FF0000"/>
              </a:solidFill>
            </a:endParaRPr>
          </a:p>
        </p:txBody>
      </p:sp>
      <p:sp>
        <p:nvSpPr>
          <p:cNvPr id="4" name="مستطيل 3"/>
          <p:cNvSpPr/>
          <p:nvPr/>
        </p:nvSpPr>
        <p:spPr>
          <a:xfrm>
            <a:off x="304800" y="1091148"/>
            <a:ext cx="4114800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 rtl="0">
              <a:buFont typeface="Wingdings" pitchFamily="2" charset="2"/>
              <a:buChar char="v"/>
            </a:pPr>
            <a:r>
              <a:rPr lang="en-US" sz="2400" b="1" dirty="0">
                <a:solidFill>
                  <a:srgbClr val="FF0066"/>
                </a:solidFill>
              </a:rPr>
              <a:t>Superior epigastric artery</a:t>
            </a:r>
          </a:p>
          <a:p>
            <a:pPr algn="l" rtl="0">
              <a:buFont typeface="Wingdings" pitchFamily="2" charset="2"/>
              <a:buChar char="v"/>
            </a:pPr>
            <a:r>
              <a:rPr lang="en-US" sz="2400" b="1" dirty="0">
                <a:solidFill>
                  <a:srgbClr val="FF0000"/>
                </a:solidFill>
              </a:rPr>
              <a:t> Inferior epigastric artery</a:t>
            </a:r>
          </a:p>
          <a:p>
            <a:pPr algn="l" rtl="0"/>
            <a:endParaRPr lang="en-US" sz="2400" b="1" dirty="0">
              <a:solidFill>
                <a:srgbClr val="FF0000"/>
              </a:solidFill>
            </a:endParaRPr>
          </a:p>
          <a:p>
            <a:pPr algn="l" rtl="0">
              <a:buFont typeface="Wingdings" pitchFamily="2" charset="2"/>
              <a:buChar char="v"/>
            </a:pPr>
            <a:r>
              <a:rPr lang="en-US" sz="2400" b="1" dirty="0">
                <a:solidFill>
                  <a:srgbClr val="FF0066"/>
                </a:solidFill>
              </a:rPr>
              <a:t>Deep circumflex iliac</a:t>
            </a:r>
          </a:p>
          <a:p>
            <a:pPr algn="l" rtl="0">
              <a:buFont typeface="Wingdings" pitchFamily="2" charset="2"/>
              <a:buChar char="v"/>
            </a:pPr>
            <a:r>
              <a:rPr lang="en-US" sz="2400" b="1" dirty="0">
                <a:solidFill>
                  <a:srgbClr val="FF0000"/>
                </a:solidFill>
              </a:rPr>
              <a:t>Superficial circumflex iliac a.</a:t>
            </a:r>
          </a:p>
          <a:p>
            <a:pPr algn="l" rtl="0"/>
            <a:endParaRPr lang="en-US" sz="2400" b="1" dirty="0">
              <a:solidFill>
                <a:srgbClr val="FF0000"/>
              </a:solidFill>
            </a:endParaRPr>
          </a:p>
          <a:p>
            <a:pPr algn="l" rtl="0">
              <a:buFont typeface="Wingdings" pitchFamily="2" charset="2"/>
              <a:buChar char="v"/>
            </a:pPr>
            <a:r>
              <a:rPr lang="en-US" sz="2400" b="1" dirty="0">
                <a:solidFill>
                  <a:srgbClr val="FF0066"/>
                </a:solidFill>
              </a:rPr>
              <a:t>Superficial epigastric a.</a:t>
            </a:r>
          </a:p>
          <a:p>
            <a:pPr algn="l" rtl="0">
              <a:buFont typeface="Wingdings" pitchFamily="2" charset="2"/>
              <a:buChar char="v"/>
            </a:pPr>
            <a:r>
              <a:rPr lang="en-US" sz="2400" b="1" dirty="0">
                <a:solidFill>
                  <a:srgbClr val="FF0000"/>
                </a:solidFill>
              </a:rPr>
              <a:t>Subcostal artery a.</a:t>
            </a:r>
          </a:p>
          <a:p>
            <a:pPr algn="l" rtl="0"/>
            <a:endParaRPr lang="en-US" sz="2400" b="1" dirty="0">
              <a:solidFill>
                <a:srgbClr val="FF0000"/>
              </a:solidFill>
            </a:endParaRPr>
          </a:p>
          <a:p>
            <a:pPr algn="l" rtl="0">
              <a:buFont typeface="Wingdings" pitchFamily="2" charset="2"/>
              <a:buChar char="v"/>
            </a:pPr>
            <a:r>
              <a:rPr lang="en-US" sz="2400" b="1" dirty="0">
                <a:solidFill>
                  <a:srgbClr val="FF0066"/>
                </a:solidFill>
              </a:rPr>
              <a:t>Musculophrenic  a.</a:t>
            </a:r>
            <a:endParaRPr lang="en-US" sz="2400" dirty="0"/>
          </a:p>
          <a:p>
            <a:pPr algn="l" rtl="0">
              <a:buFont typeface="Wingdings" pitchFamily="2" charset="2"/>
              <a:buChar char="v"/>
            </a:pPr>
            <a:r>
              <a:rPr lang="en-US" sz="2400" b="1" dirty="0">
                <a:solidFill>
                  <a:srgbClr val="FF0000"/>
                </a:solidFill>
              </a:rPr>
              <a:t>10th and 11th posterior intercostal   arteries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b="1">
                <a:solidFill>
                  <a:schemeClr val="tx1"/>
                </a:solidFill>
              </a:rPr>
              <a:t>Monday 1 March 2021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914400" y="6553200"/>
            <a:ext cx="533400" cy="365125"/>
          </a:xfrm>
        </p:spPr>
        <p:txBody>
          <a:bodyPr/>
          <a:lstStyle/>
          <a:p>
            <a:fld id="{B6F15528-21DE-4FAA-801E-634DDDAF4B2B}" type="slidenum">
              <a:rPr lang="en-US" b="1" smtClean="0">
                <a:solidFill>
                  <a:schemeClr val="tx1"/>
                </a:solidFill>
              </a:rPr>
              <a:pPr/>
              <a:t>18</a:t>
            </a:fld>
            <a:endParaRPr lang="en-US" b="1">
              <a:solidFill>
                <a:schemeClr val="tx1"/>
              </a:solidFill>
            </a:endParaRPr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>
          <a:xfrm>
            <a:off x="3124200" y="6492875"/>
            <a:ext cx="2895600" cy="365125"/>
          </a:xfrm>
        </p:spPr>
        <p:txBody>
          <a:bodyPr/>
          <a:lstStyle/>
          <a:p>
            <a:r>
              <a:rPr lang="en-US" b="1">
                <a:solidFill>
                  <a:srgbClr val="FF0066"/>
                </a:solidFill>
              </a:rPr>
              <a:t>Dr. Aiman Qais Afar</a:t>
            </a:r>
            <a:endParaRPr lang="en-US" b="1" dirty="0">
              <a:solidFill>
                <a:srgbClr val="FF0066"/>
              </a:solidFill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ستطيل 1"/>
          <p:cNvSpPr/>
          <p:nvPr/>
        </p:nvSpPr>
        <p:spPr>
          <a:xfrm>
            <a:off x="152401" y="76200"/>
            <a:ext cx="6477000" cy="584775"/>
          </a:xfrm>
          <a:prstGeom prst="rect">
            <a:avLst/>
          </a:prstGeom>
          <a:ln w="57150"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pPr algn="l"/>
            <a:r>
              <a:rPr lang="en-US" sz="3200" b="1" dirty="0">
                <a:solidFill>
                  <a:srgbClr val="0033CC"/>
                </a:solidFill>
              </a:rPr>
              <a:t>Veins of the Anterior Abdominal Wall</a:t>
            </a:r>
          </a:p>
        </p:txBody>
      </p:sp>
      <p:sp>
        <p:nvSpPr>
          <p:cNvPr id="3" name="مستطيل 2"/>
          <p:cNvSpPr/>
          <p:nvPr/>
        </p:nvSpPr>
        <p:spPr>
          <a:xfrm>
            <a:off x="206757" y="848380"/>
            <a:ext cx="2917443" cy="52322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5715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l"/>
            <a:r>
              <a:rPr lang="en-US" sz="2800" b="1" dirty="0">
                <a:solidFill>
                  <a:srgbClr val="0033CC"/>
                </a:solidFill>
              </a:rPr>
              <a:t>Superficial Veins :  </a:t>
            </a:r>
          </a:p>
        </p:txBody>
      </p:sp>
      <p:sp>
        <p:nvSpPr>
          <p:cNvPr id="4" name="مستطيل 3"/>
          <p:cNvSpPr/>
          <p:nvPr/>
        </p:nvSpPr>
        <p:spPr>
          <a:xfrm>
            <a:off x="152400" y="1501914"/>
            <a:ext cx="39624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en-US" sz="2000" dirty="0"/>
              <a:t>form a network that radiates out from the umbilicus </a:t>
            </a:r>
            <a:endParaRPr lang="ar-IQ" sz="2000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/>
          <a:srcRect l="32191" t="14063" r="27343" b="25000"/>
          <a:stretch>
            <a:fillRect/>
          </a:stretch>
        </p:blipFill>
        <p:spPr bwMode="auto">
          <a:xfrm>
            <a:off x="4038600" y="838200"/>
            <a:ext cx="4538632" cy="4271682"/>
          </a:xfrm>
          <a:prstGeom prst="rect">
            <a:avLst/>
          </a:prstGeom>
          <a:noFill/>
          <a:ln w="57150">
            <a:solidFill>
              <a:srgbClr val="00FF00"/>
            </a:solidFill>
            <a:miter lim="800000"/>
            <a:headEnd/>
            <a:tailEnd/>
          </a:ln>
          <a:effectLst/>
        </p:spPr>
      </p:pic>
      <p:sp>
        <p:nvSpPr>
          <p:cNvPr id="6" name="مستطيل 5"/>
          <p:cNvSpPr/>
          <p:nvPr/>
        </p:nvSpPr>
        <p:spPr>
          <a:xfrm>
            <a:off x="152400" y="2430720"/>
            <a:ext cx="3429000" cy="23698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en-US" sz="2400" b="1" u="sng" dirty="0">
                <a:solidFill>
                  <a:srgbClr val="7030A0"/>
                </a:solidFill>
              </a:rPr>
              <a:t>Above</a:t>
            </a:r>
            <a:r>
              <a:rPr lang="en-US" sz="2400" b="1" dirty="0">
                <a:solidFill>
                  <a:srgbClr val="7030A0"/>
                </a:solidFill>
              </a:rPr>
              <a:t>,</a:t>
            </a:r>
            <a:r>
              <a:rPr lang="en-US" sz="2000" dirty="0"/>
              <a:t> the network is drained into the </a:t>
            </a:r>
            <a:r>
              <a:rPr lang="en-US" sz="2000" b="1" dirty="0">
                <a:solidFill>
                  <a:srgbClr val="0033CC"/>
                </a:solidFill>
              </a:rPr>
              <a:t>axillary vein </a:t>
            </a:r>
            <a:r>
              <a:rPr lang="en-US" sz="2000" dirty="0"/>
              <a:t>via the </a:t>
            </a:r>
            <a:r>
              <a:rPr lang="en-US" sz="2000" b="1" dirty="0">
                <a:solidFill>
                  <a:srgbClr val="0033CC"/>
                </a:solidFill>
              </a:rPr>
              <a:t>lateral thoracic vein</a:t>
            </a:r>
          </a:p>
          <a:p>
            <a:pPr algn="l"/>
            <a:endParaRPr lang="en-US" sz="2000" u="sng" dirty="0"/>
          </a:p>
          <a:p>
            <a:pPr algn="l"/>
            <a:r>
              <a:rPr lang="en-US" sz="2400" b="1" u="sng" dirty="0">
                <a:solidFill>
                  <a:srgbClr val="7030A0"/>
                </a:solidFill>
              </a:rPr>
              <a:t>below</a:t>
            </a:r>
            <a:r>
              <a:rPr lang="en-US" sz="2400" b="1" dirty="0">
                <a:solidFill>
                  <a:srgbClr val="7030A0"/>
                </a:solidFill>
              </a:rPr>
              <a:t>,</a:t>
            </a:r>
            <a:r>
              <a:rPr lang="en-US" sz="2000" b="1" dirty="0">
                <a:solidFill>
                  <a:srgbClr val="7030A0"/>
                </a:solidFill>
              </a:rPr>
              <a:t> </a:t>
            </a:r>
            <a:r>
              <a:rPr lang="en-US" sz="2000" dirty="0"/>
              <a:t>into the </a:t>
            </a:r>
            <a:r>
              <a:rPr lang="en-US" sz="2000" b="1" dirty="0">
                <a:solidFill>
                  <a:srgbClr val="0033CC"/>
                </a:solidFill>
              </a:rPr>
              <a:t>femoral vein </a:t>
            </a:r>
            <a:r>
              <a:rPr lang="en-US" sz="2000" dirty="0"/>
              <a:t>via the </a:t>
            </a:r>
            <a:r>
              <a:rPr lang="en-US" sz="2000" b="1" dirty="0">
                <a:solidFill>
                  <a:srgbClr val="0033CC"/>
                </a:solidFill>
              </a:rPr>
              <a:t>superficial epigastric </a:t>
            </a:r>
            <a:r>
              <a:rPr lang="en-US" sz="2000" dirty="0"/>
              <a:t>and </a:t>
            </a:r>
            <a:r>
              <a:rPr lang="en-US" sz="2000" b="1" dirty="0">
                <a:solidFill>
                  <a:srgbClr val="0033CC"/>
                </a:solidFill>
              </a:rPr>
              <a:t>great saphenous veins</a:t>
            </a:r>
            <a:endParaRPr lang="ar-IQ" sz="2000" b="1" dirty="0">
              <a:solidFill>
                <a:srgbClr val="0033CC"/>
              </a:solidFill>
            </a:endParaRPr>
          </a:p>
        </p:txBody>
      </p:sp>
      <p:sp>
        <p:nvSpPr>
          <p:cNvPr id="7" name="مستطيل 1"/>
          <p:cNvSpPr/>
          <p:nvPr/>
        </p:nvSpPr>
        <p:spPr>
          <a:xfrm>
            <a:off x="228600" y="5323582"/>
            <a:ext cx="8382000" cy="1077218"/>
          </a:xfrm>
          <a:prstGeom prst="rect">
            <a:avLst/>
          </a:prstGeom>
          <a:ln>
            <a:solidFill>
              <a:srgbClr val="0033CC"/>
            </a:solidFill>
          </a:ln>
        </p:spPr>
        <p:txBody>
          <a:bodyPr wrap="square">
            <a:spAutoFit/>
          </a:bodyPr>
          <a:lstStyle/>
          <a:p>
            <a:pPr algn="l">
              <a:buFont typeface="Wingdings" pitchFamily="2" charset="2"/>
              <a:buChar char="v"/>
            </a:pPr>
            <a:r>
              <a:rPr lang="en-US" sz="2000" b="1" dirty="0">
                <a:solidFill>
                  <a:srgbClr val="0033CC"/>
                </a:solidFill>
              </a:rPr>
              <a:t>The </a:t>
            </a:r>
            <a:r>
              <a:rPr lang="en-US" sz="2000" b="1" u="sng" dirty="0" err="1">
                <a:solidFill>
                  <a:srgbClr val="0033CC"/>
                </a:solidFill>
              </a:rPr>
              <a:t>paraumbilical</a:t>
            </a:r>
            <a:r>
              <a:rPr lang="en-US" sz="2000" b="1" u="sng" dirty="0">
                <a:solidFill>
                  <a:srgbClr val="0033CC"/>
                </a:solidFill>
              </a:rPr>
              <a:t> veins</a:t>
            </a:r>
            <a:r>
              <a:rPr lang="en-US" sz="2000" dirty="0"/>
              <a:t>, connect the network through the umbilicus and along  </a:t>
            </a:r>
            <a:r>
              <a:rPr lang="en-US" sz="2000" b="1" dirty="0">
                <a:solidFill>
                  <a:schemeClr val="accent6">
                    <a:lumMod val="50000"/>
                  </a:schemeClr>
                </a:solidFill>
              </a:rPr>
              <a:t>the ligamentum teres </a:t>
            </a:r>
            <a:r>
              <a:rPr lang="en-US" sz="2000" dirty="0"/>
              <a:t>to </a:t>
            </a:r>
            <a:r>
              <a:rPr lang="en-US" sz="2000" b="1" dirty="0">
                <a:solidFill>
                  <a:srgbClr val="0033CC"/>
                </a:solidFill>
              </a:rPr>
              <a:t>the portal vein</a:t>
            </a:r>
            <a:r>
              <a:rPr lang="en-US" sz="2000" dirty="0"/>
              <a:t>.</a:t>
            </a:r>
          </a:p>
          <a:p>
            <a:pPr algn="l">
              <a:buFont typeface="Wingdings" pitchFamily="2" charset="2"/>
              <a:buChar char="v"/>
            </a:pPr>
            <a:r>
              <a:rPr lang="en-US" sz="2000" dirty="0"/>
              <a:t> This forms an important </a:t>
            </a:r>
            <a:r>
              <a:rPr lang="en-US" sz="2400" b="1" u="sng" dirty="0">
                <a:solidFill>
                  <a:srgbClr val="0033CC"/>
                </a:solidFill>
              </a:rPr>
              <a:t>portal systemic venous anastomosis</a:t>
            </a:r>
            <a:endParaRPr lang="ar-IQ" sz="2000" b="1" u="sng" dirty="0">
              <a:solidFill>
                <a:srgbClr val="0033CC"/>
              </a:solidFill>
            </a:endParaRP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b="1">
                <a:solidFill>
                  <a:schemeClr val="tx1"/>
                </a:solidFill>
              </a:rPr>
              <a:t>Monday 1 March 2021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>
          <a:xfrm>
            <a:off x="8153400" y="6356350"/>
            <a:ext cx="533400" cy="365125"/>
          </a:xfrm>
        </p:spPr>
        <p:txBody>
          <a:bodyPr/>
          <a:lstStyle/>
          <a:p>
            <a:fld id="{B6F15528-21DE-4FAA-801E-634DDDAF4B2B}" type="slidenum">
              <a:rPr lang="en-US" b="1" smtClean="0">
                <a:solidFill>
                  <a:schemeClr val="tx1"/>
                </a:solidFill>
              </a:rPr>
              <a:pPr/>
              <a:t>19</a:t>
            </a:fld>
            <a:endParaRPr lang="en-US" b="1">
              <a:solidFill>
                <a:schemeClr val="tx1"/>
              </a:solidFill>
            </a:endParaRPr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b="1">
                <a:solidFill>
                  <a:srgbClr val="FF0066"/>
                </a:solidFill>
              </a:rPr>
              <a:t>Dr. Aiman Qais Afar</a:t>
            </a:r>
            <a:endParaRPr lang="en-US" b="1" dirty="0">
              <a:solidFill>
                <a:srgbClr val="FF0066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ستطيل 1"/>
          <p:cNvSpPr/>
          <p:nvPr/>
        </p:nvSpPr>
        <p:spPr>
          <a:xfrm>
            <a:off x="152400" y="76200"/>
            <a:ext cx="6858000" cy="584775"/>
          </a:xfrm>
          <a:prstGeom prst="rect">
            <a:avLst/>
          </a:prstGeom>
          <a:ln w="57150">
            <a:solidFill>
              <a:srgbClr val="0033CC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US" sz="3200" b="1" dirty="0">
                <a:solidFill>
                  <a:srgbClr val="FF0000"/>
                </a:solidFill>
              </a:rPr>
              <a:t>ANTERIO- LATERAL ABDOMINAL WALL</a:t>
            </a:r>
            <a:endParaRPr lang="ar-IQ" sz="3200" b="1" dirty="0"/>
          </a:p>
        </p:txBody>
      </p:sp>
      <p:sp>
        <p:nvSpPr>
          <p:cNvPr id="4" name="مستطيل 3"/>
          <p:cNvSpPr/>
          <p:nvPr/>
        </p:nvSpPr>
        <p:spPr>
          <a:xfrm>
            <a:off x="152400" y="1905000"/>
            <a:ext cx="2971800" cy="40934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>
              <a:buFont typeface="Wingdings" pitchFamily="2" charset="2"/>
              <a:buChar char="q"/>
            </a:pPr>
            <a:r>
              <a:rPr lang="en-US" sz="2000" dirty="0"/>
              <a:t> </a:t>
            </a:r>
            <a:r>
              <a:rPr lang="en-US" sz="2000" b="1" dirty="0"/>
              <a:t>For  clinical purposes </a:t>
            </a:r>
            <a:r>
              <a:rPr lang="en-US" sz="2000" dirty="0"/>
              <a:t>the abdomen is divided into nine regions by</a:t>
            </a:r>
            <a:r>
              <a:rPr lang="en-US" sz="2000" b="1" dirty="0"/>
              <a:t>:</a:t>
            </a:r>
          </a:p>
          <a:p>
            <a:pPr algn="l"/>
            <a:endParaRPr lang="en-US" sz="2000" b="1" dirty="0"/>
          </a:p>
          <a:p>
            <a:pPr algn="l">
              <a:buFont typeface="Wingdings" pitchFamily="2" charset="2"/>
              <a:buChar char="ü"/>
            </a:pPr>
            <a:r>
              <a:rPr lang="en-US" sz="2000" b="1" dirty="0"/>
              <a:t>Two vertical lines </a:t>
            </a:r>
            <a:r>
              <a:rPr lang="en-US" sz="2000" b="1" dirty="0">
                <a:solidFill>
                  <a:srgbClr val="0033CC"/>
                </a:solidFill>
              </a:rPr>
              <a:t>(midclavicular, midinguinal )</a:t>
            </a:r>
          </a:p>
          <a:p>
            <a:pPr algn="l"/>
            <a:endParaRPr lang="en-US" sz="2000" b="1" dirty="0"/>
          </a:p>
          <a:p>
            <a:pPr algn="l">
              <a:buFont typeface="Wingdings" pitchFamily="2" charset="2"/>
              <a:buChar char="ü"/>
            </a:pPr>
            <a:r>
              <a:rPr lang="en-US" sz="2000" b="1" dirty="0"/>
              <a:t>Two horizontal lines </a:t>
            </a:r>
            <a:r>
              <a:rPr lang="en-US" sz="2000" b="1" dirty="0">
                <a:solidFill>
                  <a:srgbClr val="0033CC"/>
                </a:solidFill>
              </a:rPr>
              <a:t>(intertubercular plane)  </a:t>
            </a:r>
            <a:r>
              <a:rPr lang="en-US" sz="2000" b="1" dirty="0"/>
              <a:t>between the tubercles of the iliac crest and the </a:t>
            </a:r>
            <a:r>
              <a:rPr lang="en-US" sz="2000" b="1" dirty="0">
                <a:solidFill>
                  <a:srgbClr val="0033CC"/>
                </a:solidFill>
              </a:rPr>
              <a:t>(transpyloric plane)</a:t>
            </a:r>
            <a:endParaRPr lang="ar-IQ" sz="2000" dirty="0">
              <a:solidFill>
                <a:srgbClr val="0033CC"/>
              </a:solidFill>
            </a:endParaRPr>
          </a:p>
        </p:txBody>
      </p:sp>
      <p:pic>
        <p:nvPicPr>
          <p:cNvPr id="5" name="صورة 4" descr="abdomenplanes9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715000" y="1371599"/>
            <a:ext cx="3279197" cy="4235441"/>
          </a:xfrm>
          <a:prstGeom prst="rect">
            <a:avLst/>
          </a:prstGeom>
          <a:ln w="57150">
            <a:solidFill>
              <a:srgbClr val="66FF33"/>
            </a:solidFill>
          </a:ln>
        </p:spPr>
      </p:pic>
      <p:sp>
        <p:nvSpPr>
          <p:cNvPr id="6" name="عنوان فرعي 2"/>
          <p:cNvSpPr txBox="1">
            <a:spLocks/>
          </p:cNvSpPr>
          <p:nvPr/>
        </p:nvSpPr>
        <p:spPr>
          <a:xfrm>
            <a:off x="152400" y="762000"/>
            <a:ext cx="3124200" cy="1066800"/>
          </a:xfrm>
          <a:prstGeom prst="rect">
            <a:avLst/>
          </a:prstGeom>
          <a:solidFill>
            <a:schemeClr val="bg1"/>
          </a:solidFill>
        </p:spPr>
        <p:txBody>
          <a:bodyPr>
            <a:noAutofit/>
          </a:bodyPr>
          <a:lstStyle/>
          <a:p>
            <a:pPr marL="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Char char="q"/>
              <a:tabLst/>
              <a:defRPr/>
            </a:pPr>
            <a:r>
              <a:rPr kumimoji="0" lang="en-US" sz="20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The abdomen is the part of the trunk between the thorax and the pelvis </a:t>
            </a:r>
            <a:endParaRPr kumimoji="0" lang="ar-IQ" sz="200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ar-SA" sz="20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b="1">
                <a:solidFill>
                  <a:srgbClr val="7030A0"/>
                </a:solidFill>
              </a:rPr>
              <a:t>Monday 1 March 2021</a:t>
            </a:r>
            <a:endParaRPr lang="en-US" b="1" dirty="0">
              <a:solidFill>
                <a:srgbClr val="7030A0"/>
              </a:solidFill>
            </a:endParaRPr>
          </a:p>
        </p:txBody>
      </p:sp>
      <p:pic>
        <p:nvPicPr>
          <p:cNvPr id="10" name="Picture 9" descr="http://classconnection.s3.amazonaws.com/563/flashcards/2624563/jpg/cardimage_5201458_1367487771358911401289.jpg"/>
          <p:cNvPicPr/>
          <p:nvPr/>
        </p:nvPicPr>
        <p:blipFill>
          <a:blip r:embed="rId3" cstate="print"/>
          <a:srcRect t="10111" r="51493"/>
          <a:stretch>
            <a:fillRect/>
          </a:stretch>
        </p:blipFill>
        <p:spPr bwMode="auto">
          <a:xfrm>
            <a:off x="2971800" y="1371601"/>
            <a:ext cx="2590800" cy="4191000"/>
          </a:xfrm>
          <a:prstGeom prst="rect">
            <a:avLst/>
          </a:prstGeom>
          <a:noFill/>
          <a:ln w="57150">
            <a:solidFill>
              <a:srgbClr val="66FF33"/>
            </a:solidFill>
            <a:miter lim="800000"/>
            <a:headEnd/>
            <a:tailEnd/>
          </a:ln>
        </p:spPr>
      </p:pic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>
          <a:xfrm>
            <a:off x="8305800" y="6356350"/>
            <a:ext cx="381000" cy="365125"/>
          </a:xfrm>
        </p:spPr>
        <p:txBody>
          <a:bodyPr/>
          <a:lstStyle/>
          <a:p>
            <a:fld id="{B6F15528-21DE-4FAA-801E-634DDDAF4B2B}" type="slidenum">
              <a:rPr lang="en-US" b="1" smtClean="0">
                <a:solidFill>
                  <a:srgbClr val="7030A0"/>
                </a:solidFill>
              </a:rPr>
              <a:pPr/>
              <a:t>2</a:t>
            </a:fld>
            <a:endParaRPr lang="en-US" b="1" dirty="0">
              <a:solidFill>
                <a:srgbClr val="7030A0"/>
              </a:solidFill>
            </a:endParaRPr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b="1">
                <a:solidFill>
                  <a:schemeClr val="tx1"/>
                </a:solidFill>
              </a:rPr>
              <a:t>Dr. Aiman Qais Afar</a:t>
            </a:r>
            <a:endParaRPr lang="en-US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ستطيل 1"/>
          <p:cNvSpPr/>
          <p:nvPr/>
        </p:nvSpPr>
        <p:spPr>
          <a:xfrm>
            <a:off x="152400" y="152400"/>
            <a:ext cx="7715304" cy="523220"/>
          </a:xfrm>
          <a:prstGeom prst="rect">
            <a:avLst/>
          </a:prstGeom>
          <a:solidFill>
            <a:schemeClr val="tx1"/>
          </a:solidFill>
        </p:spPr>
        <p:txBody>
          <a:bodyPr wrap="square">
            <a:spAutoFit/>
          </a:bodyPr>
          <a:lstStyle/>
          <a:p>
            <a:pPr algn="l"/>
            <a:r>
              <a:rPr lang="en-US" sz="2800" b="1" dirty="0">
                <a:solidFill>
                  <a:srgbClr val="33CC33"/>
                </a:solidFill>
              </a:rPr>
              <a:t>Lymph Drainage of the Anterior Abdominal Wall</a:t>
            </a:r>
          </a:p>
        </p:txBody>
      </p:sp>
      <p:sp>
        <p:nvSpPr>
          <p:cNvPr id="3" name="مستطيل 2"/>
          <p:cNvSpPr/>
          <p:nvPr/>
        </p:nvSpPr>
        <p:spPr>
          <a:xfrm>
            <a:off x="228600" y="1295400"/>
            <a:ext cx="3643338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>
              <a:buFont typeface="Wingdings" pitchFamily="2" charset="2"/>
              <a:buChar char="v"/>
            </a:pPr>
            <a:r>
              <a:rPr lang="en-US" sz="2000" dirty="0"/>
              <a:t>The lymph drainage of </a:t>
            </a:r>
            <a:r>
              <a:rPr lang="en-US" sz="2000" b="1" dirty="0">
                <a:solidFill>
                  <a:srgbClr val="0033CC"/>
                </a:solidFill>
              </a:rPr>
              <a:t>the skin of the anterior abdominal wall above the level of the umbilicus</a:t>
            </a:r>
            <a:r>
              <a:rPr lang="en-US" sz="2000" dirty="0"/>
              <a:t> is upward to the anterior </a:t>
            </a:r>
            <a:r>
              <a:rPr lang="en-US" sz="2000" b="1" dirty="0" err="1">
                <a:solidFill>
                  <a:srgbClr val="33CC33"/>
                </a:solidFill>
              </a:rPr>
              <a:t>axillary</a:t>
            </a:r>
            <a:r>
              <a:rPr lang="en-US" sz="2000" b="1" dirty="0">
                <a:solidFill>
                  <a:srgbClr val="33CC33"/>
                </a:solidFill>
              </a:rPr>
              <a:t> (pectoral) group of nodes</a:t>
            </a:r>
            <a:endParaRPr lang="ar-IQ" sz="2000" b="1" dirty="0">
              <a:solidFill>
                <a:srgbClr val="33CC33"/>
              </a:solidFill>
            </a:endParaRPr>
          </a:p>
        </p:txBody>
      </p:sp>
      <p:sp>
        <p:nvSpPr>
          <p:cNvPr id="4" name="مستطيل 3"/>
          <p:cNvSpPr/>
          <p:nvPr/>
        </p:nvSpPr>
        <p:spPr>
          <a:xfrm>
            <a:off x="304800" y="3200400"/>
            <a:ext cx="3357586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>
              <a:buFont typeface="Wingdings" pitchFamily="2" charset="2"/>
              <a:buChar char="v"/>
            </a:pPr>
            <a:r>
              <a:rPr lang="en-US" sz="2000" b="1" dirty="0">
                <a:solidFill>
                  <a:srgbClr val="0033CC"/>
                </a:solidFill>
              </a:rPr>
              <a:t>Below the level of the umbilicus</a:t>
            </a:r>
            <a:r>
              <a:rPr lang="en-US" sz="2000" dirty="0"/>
              <a:t>, the lymph drains downward and laterally to the </a:t>
            </a:r>
            <a:r>
              <a:rPr lang="en-US" sz="2000" b="1" dirty="0">
                <a:solidFill>
                  <a:srgbClr val="33CC33"/>
                </a:solidFill>
              </a:rPr>
              <a:t>superficial inguinal nodes </a:t>
            </a:r>
            <a:endParaRPr lang="ar-IQ" sz="2000" b="1" dirty="0">
              <a:solidFill>
                <a:srgbClr val="33CC33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 l="28711" t="25313" r="49023" b="20312"/>
          <a:stretch>
            <a:fillRect/>
          </a:stretch>
        </p:blipFill>
        <p:spPr bwMode="auto">
          <a:xfrm>
            <a:off x="4800602" y="786066"/>
            <a:ext cx="3624256" cy="5531759"/>
          </a:xfrm>
          <a:prstGeom prst="rect">
            <a:avLst/>
          </a:prstGeom>
          <a:noFill/>
          <a:ln w="57150">
            <a:solidFill>
              <a:schemeClr val="tx2">
                <a:lumMod val="60000"/>
                <a:lumOff val="40000"/>
              </a:schemeClr>
            </a:solidFill>
            <a:miter lim="800000"/>
            <a:headEnd/>
            <a:tailEnd/>
          </a:ln>
          <a:effectLst/>
        </p:spPr>
      </p:pic>
      <p:sp>
        <p:nvSpPr>
          <p:cNvPr id="6" name="مستطيل 3"/>
          <p:cNvSpPr/>
          <p:nvPr/>
        </p:nvSpPr>
        <p:spPr>
          <a:xfrm>
            <a:off x="152400" y="5001161"/>
            <a:ext cx="419100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>
              <a:buFont typeface="Wingdings" pitchFamily="2" charset="2"/>
              <a:buChar char="v"/>
            </a:pPr>
            <a:r>
              <a:rPr lang="en-US" sz="2000" dirty="0"/>
              <a:t>They follow the arteries and drain into the </a:t>
            </a:r>
            <a:r>
              <a:rPr lang="en-US" sz="2000" b="1" dirty="0">
                <a:solidFill>
                  <a:srgbClr val="7030A0"/>
                </a:solidFill>
              </a:rPr>
              <a:t>internal thoracic, external iliac, posterior mediastinal, </a:t>
            </a:r>
            <a:r>
              <a:rPr lang="en-US" sz="2000" b="1" dirty="0"/>
              <a:t>and </a:t>
            </a:r>
            <a:r>
              <a:rPr lang="en-US" sz="2000" b="1" dirty="0" err="1">
                <a:solidFill>
                  <a:srgbClr val="7030A0"/>
                </a:solidFill>
              </a:rPr>
              <a:t>para</a:t>
            </a:r>
            <a:r>
              <a:rPr lang="en-US" sz="2000" b="1" dirty="0">
                <a:solidFill>
                  <a:srgbClr val="7030A0"/>
                </a:solidFill>
              </a:rPr>
              <a:t>-aortic (lumbar) nodes</a:t>
            </a:r>
            <a:endParaRPr lang="ar-IQ" sz="2000" b="1" dirty="0">
              <a:solidFill>
                <a:srgbClr val="7030A0"/>
              </a:solidFill>
            </a:endParaRP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b="1">
                <a:solidFill>
                  <a:schemeClr val="tx1"/>
                </a:solidFill>
              </a:rPr>
              <a:t>Monday 1 March 2021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b="1" smtClean="0">
                <a:solidFill>
                  <a:schemeClr val="tx1"/>
                </a:solidFill>
              </a:rPr>
              <a:pPr/>
              <a:t>20</a:t>
            </a:fld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52400" y="833735"/>
            <a:ext cx="3434530" cy="461665"/>
          </a:xfrm>
          <a:prstGeom prst="rect">
            <a:avLst/>
          </a:prstGeom>
          <a:solidFill>
            <a:schemeClr val="tx1"/>
          </a:solidFill>
        </p:spPr>
        <p:txBody>
          <a:bodyPr wrap="none">
            <a:spAutoFit/>
          </a:bodyPr>
          <a:lstStyle/>
          <a:p>
            <a:r>
              <a:rPr lang="en-US" sz="2400" b="1" dirty="0">
                <a:solidFill>
                  <a:srgbClr val="33CC33"/>
                </a:solidFill>
              </a:rPr>
              <a:t>Superficial Lymph Vessels</a:t>
            </a:r>
          </a:p>
        </p:txBody>
      </p:sp>
      <p:sp>
        <p:nvSpPr>
          <p:cNvPr id="11" name="Rectangle 10"/>
          <p:cNvSpPr/>
          <p:nvPr/>
        </p:nvSpPr>
        <p:spPr>
          <a:xfrm>
            <a:off x="152400" y="4491335"/>
            <a:ext cx="3275577" cy="461665"/>
          </a:xfrm>
          <a:prstGeom prst="rect">
            <a:avLst/>
          </a:prstGeom>
          <a:solidFill>
            <a:schemeClr val="tx1"/>
          </a:solidFill>
        </p:spPr>
        <p:txBody>
          <a:bodyPr wrap="none">
            <a:spAutoFit/>
          </a:bodyPr>
          <a:lstStyle/>
          <a:p>
            <a:r>
              <a:rPr lang="en-US" sz="2400" b="1" dirty="0">
                <a:solidFill>
                  <a:srgbClr val="33CC33"/>
                </a:solidFill>
              </a:rPr>
              <a:t>The deep lymph vessels </a:t>
            </a:r>
            <a:endParaRPr lang="en-GB" sz="2400" dirty="0">
              <a:solidFill>
                <a:srgbClr val="33CC33"/>
              </a:solidFill>
            </a:endParaRPr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b="1">
                <a:solidFill>
                  <a:srgbClr val="FF0066"/>
                </a:solidFill>
              </a:rPr>
              <a:t>Dr. Aiman Qais Afar</a:t>
            </a:r>
            <a:endParaRPr lang="en-US" b="1" dirty="0">
              <a:solidFill>
                <a:srgbClr val="FF0066"/>
              </a:solidFill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b="1">
                <a:solidFill>
                  <a:srgbClr val="FF0000"/>
                </a:solidFill>
              </a:rPr>
              <a:t>Monday 1 March 2021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21</a:t>
            </a:fld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152400" y="76200"/>
            <a:ext cx="3441968" cy="584775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57150">
            <a:solidFill>
              <a:schemeClr val="tx1"/>
            </a:solidFill>
          </a:ln>
        </p:spPr>
        <p:txBody>
          <a:bodyPr wrap="none">
            <a:spAutoFit/>
          </a:bodyPr>
          <a:lstStyle/>
          <a:p>
            <a:r>
              <a:rPr lang="en-GB" sz="3200" b="1" dirty="0">
                <a:solidFill>
                  <a:srgbClr val="FF0000"/>
                </a:solidFill>
              </a:rPr>
              <a:t>Abdominal Hernias</a:t>
            </a:r>
          </a:p>
        </p:txBody>
      </p:sp>
      <p:sp>
        <p:nvSpPr>
          <p:cNvPr id="6" name="Rectangle 5"/>
          <p:cNvSpPr/>
          <p:nvPr/>
        </p:nvSpPr>
        <p:spPr>
          <a:xfrm>
            <a:off x="152400" y="762000"/>
            <a:ext cx="5257800" cy="5632311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ü"/>
            </a:pPr>
            <a:r>
              <a:rPr lang="en-GB" sz="2000" dirty="0">
                <a:latin typeface="Candara" pitchFamily="34" charset="0"/>
              </a:rPr>
              <a:t> Most hernias occur in the inguinal, umbilical, and epigastric regions </a:t>
            </a:r>
          </a:p>
          <a:p>
            <a:pPr>
              <a:buFont typeface="Wingdings" pitchFamily="2" charset="2"/>
              <a:buChar char="ü"/>
            </a:pPr>
            <a:endParaRPr lang="en-GB" sz="2000" dirty="0">
              <a:latin typeface="Candara" pitchFamily="34" charset="0"/>
            </a:endParaRPr>
          </a:p>
          <a:p>
            <a:pPr>
              <a:buFont typeface="Wingdings" pitchFamily="2" charset="2"/>
              <a:buChar char="ü"/>
            </a:pPr>
            <a:r>
              <a:rPr lang="en-GB" sz="2000" b="1" dirty="0">
                <a:solidFill>
                  <a:srgbClr val="FF0000"/>
                </a:solidFill>
                <a:latin typeface="Candara" pitchFamily="34" charset="0"/>
              </a:rPr>
              <a:t>Umbilical hernias</a:t>
            </a:r>
            <a:r>
              <a:rPr lang="en-GB" sz="2000" dirty="0">
                <a:latin typeface="Candara" pitchFamily="34" charset="0"/>
              </a:rPr>
              <a:t> are common in newborns because the anterior abdominal wall is relatively weak in the umbilical ring, </a:t>
            </a:r>
          </a:p>
          <a:p>
            <a:pPr>
              <a:buFont typeface="Wingdings" pitchFamily="2" charset="2"/>
              <a:buChar char="ü"/>
            </a:pPr>
            <a:endParaRPr lang="en-GB" sz="2000" dirty="0">
              <a:latin typeface="Candara" pitchFamily="34" charset="0"/>
            </a:endParaRPr>
          </a:p>
          <a:p>
            <a:pPr>
              <a:buFont typeface="Wingdings" pitchFamily="2" charset="2"/>
              <a:buChar char="ü"/>
            </a:pPr>
            <a:r>
              <a:rPr lang="en-GB" sz="2000" b="1" dirty="0">
                <a:solidFill>
                  <a:srgbClr val="FF0000"/>
                </a:solidFill>
                <a:latin typeface="Candara" pitchFamily="34" charset="0"/>
              </a:rPr>
              <a:t>Acquired umbilical hernias </a:t>
            </a:r>
            <a:r>
              <a:rPr lang="en-GB" sz="2000" dirty="0">
                <a:latin typeface="Candara" pitchFamily="34" charset="0"/>
              </a:rPr>
              <a:t>occur most commonly in women and obese people. </a:t>
            </a:r>
          </a:p>
          <a:p>
            <a:pPr>
              <a:buFont typeface="Wingdings" pitchFamily="2" charset="2"/>
              <a:buChar char="ü"/>
            </a:pPr>
            <a:endParaRPr lang="en-GB" sz="2000" dirty="0">
              <a:latin typeface="Candara" pitchFamily="34" charset="0"/>
            </a:endParaRPr>
          </a:p>
          <a:p>
            <a:pPr>
              <a:buFont typeface="Wingdings" pitchFamily="2" charset="2"/>
              <a:buChar char="ü"/>
            </a:pPr>
            <a:r>
              <a:rPr lang="en-GB" sz="2000" b="1" dirty="0">
                <a:solidFill>
                  <a:srgbClr val="FF0000"/>
                </a:solidFill>
                <a:latin typeface="Candara" pitchFamily="34" charset="0"/>
              </a:rPr>
              <a:t>An epigastric hernia</a:t>
            </a:r>
            <a:r>
              <a:rPr lang="en-GB" sz="2000" dirty="0">
                <a:latin typeface="Candara" pitchFamily="34" charset="0"/>
              </a:rPr>
              <a:t>, a hernia in the epigastric region through the </a:t>
            </a:r>
            <a:r>
              <a:rPr lang="en-GB" sz="2000" dirty="0" err="1">
                <a:latin typeface="Candara" pitchFamily="34" charset="0"/>
              </a:rPr>
              <a:t>linea</a:t>
            </a:r>
            <a:r>
              <a:rPr lang="en-GB" sz="2000" dirty="0">
                <a:latin typeface="Candara" pitchFamily="34" charset="0"/>
              </a:rPr>
              <a:t> alba, occurs in the midline between the xiphoid process and the umbilicus. </a:t>
            </a:r>
          </a:p>
          <a:p>
            <a:pPr>
              <a:buFont typeface="Wingdings" pitchFamily="2" charset="2"/>
              <a:buChar char="ü"/>
            </a:pPr>
            <a:endParaRPr lang="en-GB" sz="2000" dirty="0">
              <a:latin typeface="Candara" pitchFamily="34" charset="0"/>
            </a:endParaRPr>
          </a:p>
          <a:p>
            <a:pPr>
              <a:buFont typeface="Wingdings" pitchFamily="2" charset="2"/>
              <a:buChar char="ü"/>
            </a:pPr>
            <a:endParaRPr lang="en-GB" sz="2000" dirty="0">
              <a:latin typeface="Candara" pitchFamily="34" charset="0"/>
            </a:endParaRPr>
          </a:p>
          <a:p>
            <a:pPr>
              <a:buFont typeface="Wingdings" pitchFamily="2" charset="2"/>
              <a:buChar char="ü"/>
            </a:pPr>
            <a:r>
              <a:rPr lang="en-GB" sz="2000" b="1" dirty="0">
                <a:solidFill>
                  <a:srgbClr val="FF0000"/>
                </a:solidFill>
                <a:latin typeface="Candara" pitchFamily="34" charset="0"/>
              </a:rPr>
              <a:t>Spigelian hernias </a:t>
            </a:r>
            <a:r>
              <a:rPr lang="en-GB" sz="2000" dirty="0">
                <a:latin typeface="Candara" pitchFamily="34" charset="0"/>
              </a:rPr>
              <a:t>are those occurring along the semilunar lines</a:t>
            </a:r>
          </a:p>
        </p:txBody>
      </p:sp>
      <p:pic>
        <p:nvPicPr>
          <p:cNvPr id="43010" name="Picture 2" descr="Image result for epigastric herni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5000" y="4875657"/>
            <a:ext cx="2900068" cy="1829943"/>
          </a:xfrm>
          <a:prstGeom prst="rect">
            <a:avLst/>
          </a:prstGeom>
          <a:noFill/>
          <a:ln w="57150">
            <a:solidFill>
              <a:srgbClr val="00FF00"/>
            </a:solidFill>
          </a:ln>
        </p:spPr>
      </p:pic>
      <p:sp>
        <p:nvSpPr>
          <p:cNvPr id="43012" name="AutoShape 4" descr="Image result for Acquired umbilical hernia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43014" name="AutoShape 6" descr="Image result for Acquired umbilical hernia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43016" name="Picture 8" descr="Image result for Acquired umbilical hernias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15000" y="3048000"/>
            <a:ext cx="2922640" cy="1656341"/>
          </a:xfrm>
          <a:prstGeom prst="rect">
            <a:avLst/>
          </a:prstGeom>
          <a:noFill/>
          <a:ln w="57150">
            <a:solidFill>
              <a:srgbClr val="00FF00"/>
            </a:solidFill>
          </a:ln>
        </p:spPr>
      </p:pic>
      <p:pic>
        <p:nvPicPr>
          <p:cNvPr id="43018" name="Picture 10" descr="Image result for Acquired umbilical hernias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19800" y="117796"/>
            <a:ext cx="2252990" cy="2777804"/>
          </a:xfrm>
          <a:prstGeom prst="rect">
            <a:avLst/>
          </a:prstGeom>
          <a:noFill/>
          <a:ln w="57150">
            <a:solidFill>
              <a:srgbClr val="00FF00"/>
            </a:solidFill>
          </a:ln>
        </p:spPr>
      </p:pic>
      <p:sp>
        <p:nvSpPr>
          <p:cNvPr id="12" name="Footer Placeholder 1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b="1">
                <a:solidFill>
                  <a:srgbClr val="FF0066"/>
                </a:solidFill>
              </a:rPr>
              <a:t>Dr. Aiman Qais Afar</a:t>
            </a:r>
            <a:endParaRPr lang="en-US" b="1" dirty="0">
              <a:solidFill>
                <a:srgbClr val="FF0066"/>
              </a:solidFill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228600" y="6356350"/>
            <a:ext cx="2133600" cy="365125"/>
          </a:xfrm>
        </p:spPr>
        <p:txBody>
          <a:bodyPr/>
          <a:lstStyle/>
          <a:p>
            <a:r>
              <a:rPr lang="en-US" b="1">
                <a:solidFill>
                  <a:srgbClr val="FF0000"/>
                </a:solidFill>
              </a:rPr>
              <a:t>Monday 1 March 2021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305800" y="6356350"/>
            <a:ext cx="381000" cy="365125"/>
          </a:xfrm>
        </p:spPr>
        <p:txBody>
          <a:bodyPr/>
          <a:lstStyle/>
          <a:p>
            <a:fld id="{B6F15528-21DE-4FAA-801E-634DDDAF4B2B}" type="slidenum">
              <a:rPr lang="en-US" b="1" smtClean="0">
                <a:solidFill>
                  <a:srgbClr val="FF0000"/>
                </a:solidFill>
              </a:rPr>
              <a:pPr/>
              <a:t>22</a:t>
            </a:fld>
            <a:endParaRPr lang="en-US" b="1">
              <a:solidFill>
                <a:srgbClr val="FF0000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 l="24597" t="21875" r="42606" b="6250"/>
          <a:stretch>
            <a:fillRect/>
          </a:stretch>
        </p:blipFill>
        <p:spPr bwMode="auto">
          <a:xfrm>
            <a:off x="2590800" y="228600"/>
            <a:ext cx="5120368" cy="6407604"/>
          </a:xfrm>
          <a:prstGeom prst="rect">
            <a:avLst/>
          </a:prstGeom>
          <a:noFill/>
          <a:ln w="76200">
            <a:solidFill>
              <a:srgbClr val="00FF00"/>
            </a:solidFill>
            <a:miter lim="800000"/>
            <a:headEnd/>
            <a:tailEnd/>
          </a:ln>
        </p:spPr>
      </p:pic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Dr. Aiman Qais Afar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0" y="6188075"/>
            <a:ext cx="2133600" cy="365125"/>
          </a:xfrm>
        </p:spPr>
        <p:txBody>
          <a:bodyPr/>
          <a:lstStyle/>
          <a:p>
            <a:r>
              <a:rPr lang="en-US" b="1">
                <a:solidFill>
                  <a:srgbClr val="FF0000"/>
                </a:solidFill>
              </a:rPr>
              <a:t>Monday 1 March 2021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934200" y="6356350"/>
            <a:ext cx="2133600" cy="365125"/>
          </a:xfrm>
        </p:spPr>
        <p:txBody>
          <a:bodyPr/>
          <a:lstStyle/>
          <a:p>
            <a:fld id="{B6F15528-21DE-4FAA-801E-634DDDAF4B2B}" type="slidenum">
              <a:rPr lang="en-US" b="1" smtClean="0">
                <a:solidFill>
                  <a:srgbClr val="FF0000"/>
                </a:solidFill>
              </a:rPr>
              <a:pPr/>
              <a:t>23</a:t>
            </a:fld>
            <a:endParaRPr lang="en-US" b="1" dirty="0">
              <a:solidFill>
                <a:srgbClr val="FF0000"/>
              </a:solidFill>
            </a:endParaRPr>
          </a:p>
        </p:txBody>
      </p:sp>
      <p:pic>
        <p:nvPicPr>
          <p:cNvPr id="5" name="صورة 6" descr="ABD INC  1).bmp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172200" y="228600"/>
            <a:ext cx="2538362" cy="3137111"/>
          </a:xfrm>
          <a:prstGeom prst="rect">
            <a:avLst/>
          </a:prstGeom>
          <a:ln w="57150">
            <a:solidFill>
              <a:srgbClr val="00FF00"/>
            </a:solidFill>
          </a:ln>
        </p:spPr>
      </p:pic>
      <p:sp>
        <p:nvSpPr>
          <p:cNvPr id="6" name="مربع نص 5"/>
          <p:cNvSpPr txBox="1"/>
          <p:nvPr/>
        </p:nvSpPr>
        <p:spPr>
          <a:xfrm rot="10800000" flipV="1">
            <a:off x="152400" y="762000"/>
            <a:ext cx="4495800" cy="230832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l"/>
            <a:r>
              <a:rPr lang="en-US" sz="2400" b="1" dirty="0">
                <a:solidFill>
                  <a:srgbClr val="0033CC"/>
                </a:solidFill>
                <a:latin typeface="Candara" pitchFamily="34" charset="0"/>
              </a:rPr>
              <a:t>MIDLINE INCISION</a:t>
            </a:r>
          </a:p>
          <a:p>
            <a:pPr algn="l"/>
            <a:r>
              <a:rPr lang="en-US" sz="2000" dirty="0">
                <a:latin typeface="Candara" pitchFamily="34" charset="0"/>
              </a:rPr>
              <a:t>Is the simplest abdominal incision </a:t>
            </a:r>
            <a:r>
              <a:rPr lang="en-US" sz="2000" b="1" dirty="0">
                <a:latin typeface="Candara" pitchFamily="34" charset="0"/>
              </a:rPr>
              <a:t>above  or below the umbilicus </a:t>
            </a:r>
            <a:r>
              <a:rPr lang="en-US" sz="2000" dirty="0">
                <a:latin typeface="Candara" pitchFamily="34" charset="0"/>
              </a:rPr>
              <a:t>passing through the </a:t>
            </a:r>
            <a:r>
              <a:rPr lang="en-US" sz="2000" b="1" dirty="0">
                <a:solidFill>
                  <a:srgbClr val="C00000"/>
                </a:solidFill>
                <a:latin typeface="Candara" pitchFamily="34" charset="0"/>
              </a:rPr>
              <a:t>skin , subcutaneous tissue , the linea alba , transversalis fascia , extra peritoneal fat and the peritoneum </a:t>
            </a:r>
            <a:r>
              <a:rPr lang="en-US" sz="2000" dirty="0">
                <a:latin typeface="Candara" pitchFamily="34" charset="0"/>
              </a:rPr>
              <a:t>. No major blood vessels</a:t>
            </a:r>
            <a:r>
              <a:rPr lang="en-US" sz="2000" b="1" dirty="0">
                <a:latin typeface="Candara" pitchFamily="34" charset="0"/>
              </a:rPr>
              <a:t>.</a:t>
            </a:r>
          </a:p>
        </p:txBody>
      </p:sp>
      <p:sp>
        <p:nvSpPr>
          <p:cNvPr id="7" name="مربع نص 3"/>
          <p:cNvSpPr txBox="1"/>
          <p:nvPr/>
        </p:nvSpPr>
        <p:spPr>
          <a:xfrm>
            <a:off x="152400" y="152400"/>
            <a:ext cx="3810000" cy="523220"/>
          </a:xfrm>
          <a:prstGeom prst="rect">
            <a:avLst/>
          </a:prstGeom>
          <a:solidFill>
            <a:srgbClr val="FFFF00"/>
          </a:solidFill>
          <a:ln w="57150">
            <a:solidFill>
              <a:srgbClr val="00FF00"/>
            </a:solidFill>
          </a:ln>
        </p:spPr>
        <p:txBody>
          <a:bodyPr wrap="square" rtlCol="1">
            <a:spAutoFit/>
          </a:bodyPr>
          <a:lstStyle/>
          <a:p>
            <a:pPr algn="l"/>
            <a:r>
              <a:rPr lang="en-US" sz="2800" b="1" dirty="0">
                <a:solidFill>
                  <a:srgbClr val="FF0000"/>
                </a:solidFill>
              </a:rPr>
              <a:t>ABDOMINAL</a:t>
            </a:r>
            <a:r>
              <a:rPr lang="en-US" sz="2800" b="1" dirty="0"/>
              <a:t> </a:t>
            </a:r>
            <a:r>
              <a:rPr lang="en-US" sz="2800" b="1" dirty="0">
                <a:solidFill>
                  <a:srgbClr val="FF0000"/>
                </a:solidFill>
              </a:rPr>
              <a:t>INCISIONS</a:t>
            </a:r>
            <a:endParaRPr lang="ar-SA" sz="2800" b="1" dirty="0">
              <a:solidFill>
                <a:srgbClr val="FF0000"/>
              </a:solidFill>
            </a:endParaRPr>
          </a:p>
        </p:txBody>
      </p:sp>
      <p:sp>
        <p:nvSpPr>
          <p:cNvPr id="8" name="مربع نص 1"/>
          <p:cNvSpPr txBox="1"/>
          <p:nvPr/>
        </p:nvSpPr>
        <p:spPr>
          <a:xfrm>
            <a:off x="152399" y="3124200"/>
            <a:ext cx="4822767" cy="2000548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l"/>
            <a:r>
              <a:rPr lang="en-US" sz="2400" b="1" dirty="0">
                <a:solidFill>
                  <a:srgbClr val="0033CC"/>
                </a:solidFill>
                <a:latin typeface="Candara" pitchFamily="34" charset="0"/>
              </a:rPr>
              <a:t>PARAMEDAIN INCISION</a:t>
            </a:r>
          </a:p>
          <a:p>
            <a:pPr algn="l"/>
            <a:r>
              <a:rPr lang="en-US" sz="2000" dirty="0">
                <a:latin typeface="Candara" pitchFamily="34" charset="0"/>
              </a:rPr>
              <a:t>The </a:t>
            </a:r>
            <a:r>
              <a:rPr lang="en-US" sz="2000" b="1" dirty="0">
                <a:latin typeface="Candara" pitchFamily="34" charset="0"/>
              </a:rPr>
              <a:t>anterior wall of the rectus sheath is incised vertically 2 cm from the midline </a:t>
            </a:r>
            <a:r>
              <a:rPr lang="en-US" sz="2000" dirty="0">
                <a:latin typeface="Candara" pitchFamily="34" charset="0"/>
              </a:rPr>
              <a:t>and the rectus m. retracted laterally so that the posterior wall of the sheath is incised.</a:t>
            </a:r>
            <a:endParaRPr lang="ar-SA" sz="2000" dirty="0">
              <a:latin typeface="Candara" pitchFamily="34" charset="0"/>
            </a:endParaRPr>
          </a:p>
        </p:txBody>
      </p:sp>
      <p:pic>
        <p:nvPicPr>
          <p:cNvPr id="9" name="صورة 2" descr="ABD INC 2.bmp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172200" y="3634658"/>
            <a:ext cx="2393276" cy="3070942"/>
          </a:xfrm>
          <a:prstGeom prst="rect">
            <a:avLst/>
          </a:prstGeom>
          <a:ln w="57150">
            <a:solidFill>
              <a:srgbClr val="00FF00"/>
            </a:solidFill>
          </a:ln>
        </p:spPr>
      </p:pic>
      <p:pic>
        <p:nvPicPr>
          <p:cNvPr id="10" name="صورة 4" descr="ABD INC 3.bmp"/>
          <p:cNvPicPr>
            <a:picLocks noChangeAspect="1"/>
          </p:cNvPicPr>
          <p:nvPr/>
        </p:nvPicPr>
        <p:blipFill>
          <a:blip r:embed="rId4" cstate="print"/>
          <a:srcRect r="3344" b="34388"/>
          <a:stretch>
            <a:fillRect/>
          </a:stretch>
        </p:blipFill>
        <p:spPr>
          <a:xfrm>
            <a:off x="2971800" y="4800600"/>
            <a:ext cx="2971800" cy="1981200"/>
          </a:xfrm>
          <a:prstGeom prst="rect">
            <a:avLst/>
          </a:prstGeom>
          <a:ln w="57150">
            <a:solidFill>
              <a:srgbClr val="00FF00"/>
            </a:solidFill>
          </a:ln>
        </p:spPr>
      </p:pic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b="1">
                <a:solidFill>
                  <a:srgbClr val="FF0066"/>
                </a:solidFill>
              </a:rPr>
              <a:t>Dr. Aiman Qais Afar</a:t>
            </a:r>
            <a:endParaRPr lang="en-US" b="1" dirty="0">
              <a:solidFill>
                <a:srgbClr val="FF0066"/>
              </a:solidFill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b="1">
                <a:solidFill>
                  <a:srgbClr val="FF0066"/>
                </a:solidFill>
              </a:rPr>
              <a:t>Monday 1 March 2021</a:t>
            </a:r>
            <a:endParaRPr lang="en-US" b="1" dirty="0">
              <a:solidFill>
                <a:srgbClr val="FF0066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b="1" smtClean="0">
                <a:solidFill>
                  <a:srgbClr val="FF0066"/>
                </a:solidFill>
              </a:rPr>
              <a:pPr/>
              <a:t>24</a:t>
            </a:fld>
            <a:endParaRPr lang="en-US" b="1" dirty="0">
              <a:solidFill>
                <a:srgbClr val="FF0066"/>
              </a:solidFill>
            </a:endParaRPr>
          </a:p>
        </p:txBody>
      </p:sp>
      <p:sp>
        <p:nvSpPr>
          <p:cNvPr id="5" name="مربع نص 3"/>
          <p:cNvSpPr txBox="1"/>
          <p:nvPr/>
        </p:nvSpPr>
        <p:spPr>
          <a:xfrm>
            <a:off x="152400" y="152400"/>
            <a:ext cx="3810000" cy="523220"/>
          </a:xfrm>
          <a:prstGeom prst="rect">
            <a:avLst/>
          </a:prstGeom>
          <a:solidFill>
            <a:srgbClr val="FFFF00"/>
          </a:solidFill>
          <a:ln w="57150">
            <a:solidFill>
              <a:srgbClr val="00FF00"/>
            </a:solidFill>
          </a:ln>
        </p:spPr>
        <p:txBody>
          <a:bodyPr wrap="square" rtlCol="1">
            <a:spAutoFit/>
          </a:bodyPr>
          <a:lstStyle/>
          <a:p>
            <a:pPr algn="l"/>
            <a:r>
              <a:rPr lang="en-US" sz="2800" b="1" dirty="0">
                <a:solidFill>
                  <a:srgbClr val="FF0000"/>
                </a:solidFill>
                <a:latin typeface="Candara" pitchFamily="34" charset="0"/>
              </a:rPr>
              <a:t>ABDOMINAL</a:t>
            </a:r>
            <a:r>
              <a:rPr lang="en-US" sz="2800" b="1" dirty="0">
                <a:latin typeface="Candara" pitchFamily="34" charset="0"/>
              </a:rPr>
              <a:t> </a:t>
            </a:r>
            <a:r>
              <a:rPr lang="en-US" sz="2800" b="1" dirty="0">
                <a:solidFill>
                  <a:srgbClr val="FF0000"/>
                </a:solidFill>
                <a:latin typeface="Candara" pitchFamily="34" charset="0"/>
              </a:rPr>
              <a:t>INCISIONS</a:t>
            </a:r>
            <a:endParaRPr lang="ar-SA" sz="2800" b="1" dirty="0">
              <a:solidFill>
                <a:srgbClr val="FF0000"/>
              </a:solidFill>
              <a:latin typeface="Candara" pitchFamily="34" charset="0"/>
            </a:endParaRPr>
          </a:p>
        </p:txBody>
      </p:sp>
      <p:pic>
        <p:nvPicPr>
          <p:cNvPr id="6" name="صورة 4" descr="ABD INC 4.bmp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400800" y="228600"/>
            <a:ext cx="2209800" cy="2974408"/>
          </a:xfrm>
          <a:prstGeom prst="rect">
            <a:avLst/>
          </a:prstGeom>
          <a:ln w="57150">
            <a:solidFill>
              <a:srgbClr val="00FF00"/>
            </a:solidFill>
          </a:ln>
        </p:spPr>
      </p:pic>
      <p:sp>
        <p:nvSpPr>
          <p:cNvPr id="7" name="مربع نص 2"/>
          <p:cNvSpPr txBox="1"/>
          <p:nvPr/>
        </p:nvSpPr>
        <p:spPr>
          <a:xfrm>
            <a:off x="152400" y="1343561"/>
            <a:ext cx="4343400" cy="132343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l" rtl="0"/>
            <a:r>
              <a:rPr lang="en-US" sz="2000" dirty="0">
                <a:latin typeface="Candara" pitchFamily="34" charset="0"/>
              </a:rPr>
              <a:t>Is made </a:t>
            </a:r>
            <a:r>
              <a:rPr lang="en-US" sz="2000" b="1" dirty="0">
                <a:latin typeface="Candara" pitchFamily="34" charset="0"/>
              </a:rPr>
              <a:t>3 cm parallel to &amp; below the right costal margin</a:t>
            </a:r>
            <a:r>
              <a:rPr lang="en-US" sz="2000" dirty="0">
                <a:latin typeface="Candara" pitchFamily="34" charset="0"/>
              </a:rPr>
              <a:t> from midline to beyond the lateral border of the rectus sheath.</a:t>
            </a:r>
          </a:p>
        </p:txBody>
      </p:sp>
      <p:sp>
        <p:nvSpPr>
          <p:cNvPr id="8" name="Rectangle 7"/>
          <p:cNvSpPr/>
          <p:nvPr/>
        </p:nvSpPr>
        <p:spPr>
          <a:xfrm>
            <a:off x="76200" y="838200"/>
            <a:ext cx="534640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>
                <a:solidFill>
                  <a:srgbClr val="0033CC"/>
                </a:solidFill>
                <a:latin typeface="Candara" pitchFamily="34" charset="0"/>
              </a:rPr>
              <a:t>RIGTH SUBCOSTAL (KOCHER INCISION)</a:t>
            </a:r>
            <a:endParaRPr lang="ar-SA" sz="2400" b="1" dirty="0">
              <a:solidFill>
                <a:srgbClr val="0033CC"/>
              </a:solidFill>
              <a:latin typeface="Candara" pitchFamily="34" charset="0"/>
            </a:endParaRPr>
          </a:p>
        </p:txBody>
      </p:sp>
      <p:sp>
        <p:nvSpPr>
          <p:cNvPr id="9" name="مربع نص 1"/>
          <p:cNvSpPr txBox="1"/>
          <p:nvPr/>
        </p:nvSpPr>
        <p:spPr>
          <a:xfrm>
            <a:off x="152400" y="3048000"/>
            <a:ext cx="4876800" cy="267765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l"/>
            <a:r>
              <a:rPr lang="en-US" sz="2400" b="1" dirty="0">
                <a:solidFill>
                  <a:srgbClr val="0033CC"/>
                </a:solidFill>
                <a:latin typeface="Candara" pitchFamily="34" charset="0"/>
                <a:cs typeface="+mj-cs"/>
              </a:rPr>
              <a:t>MCBURNEY’S GRID IRON INCISION</a:t>
            </a:r>
          </a:p>
          <a:p>
            <a:pPr algn="l"/>
            <a:endParaRPr lang="en-US" sz="2400" b="1" dirty="0">
              <a:solidFill>
                <a:srgbClr val="0033CC"/>
              </a:solidFill>
              <a:latin typeface="Candara" pitchFamily="34" charset="0"/>
              <a:cs typeface="+mj-cs"/>
            </a:endParaRPr>
          </a:p>
          <a:p>
            <a:pPr algn="l"/>
            <a:r>
              <a:rPr lang="en-US" sz="2000" dirty="0">
                <a:latin typeface="Candara" pitchFamily="34" charset="0"/>
                <a:cs typeface="+mj-cs"/>
              </a:rPr>
              <a:t>Is lower oblique muscle  splitting incision long used for </a:t>
            </a:r>
            <a:r>
              <a:rPr lang="en-US" sz="2000" b="1" dirty="0" err="1">
                <a:latin typeface="Candara" pitchFamily="34" charset="0"/>
                <a:cs typeface="+mj-cs"/>
              </a:rPr>
              <a:t>appendicectoy</a:t>
            </a:r>
            <a:r>
              <a:rPr lang="en-US" sz="2000" dirty="0">
                <a:latin typeface="Candara" pitchFamily="34" charset="0"/>
                <a:cs typeface="+mj-cs"/>
              </a:rPr>
              <a:t>. The  skin incision runs downward medially through the junction of the </a:t>
            </a:r>
            <a:r>
              <a:rPr lang="en-US" sz="2000" b="1" dirty="0">
                <a:latin typeface="Candara" pitchFamily="34" charset="0"/>
                <a:cs typeface="+mj-cs"/>
              </a:rPr>
              <a:t>outer &amp; middle 1/3 </a:t>
            </a:r>
            <a:r>
              <a:rPr lang="en-US" sz="2000" dirty="0">
                <a:latin typeface="Candara" pitchFamily="34" charset="0"/>
                <a:cs typeface="+mj-cs"/>
              </a:rPr>
              <a:t>of line drawn form the </a:t>
            </a:r>
            <a:r>
              <a:rPr lang="en-US" sz="2000" b="1" dirty="0">
                <a:latin typeface="Candara" pitchFamily="34" charset="0"/>
                <a:cs typeface="+mj-cs"/>
              </a:rPr>
              <a:t>anterior superior iliac spine to the umbilicus</a:t>
            </a:r>
            <a:r>
              <a:rPr lang="en-US" sz="1400" b="1" dirty="0">
                <a:latin typeface="Candara" pitchFamily="34" charset="0"/>
                <a:cs typeface="+mj-cs"/>
              </a:rPr>
              <a:t>. </a:t>
            </a:r>
          </a:p>
        </p:txBody>
      </p:sp>
      <p:pic>
        <p:nvPicPr>
          <p:cNvPr id="10" name="صورة 4" descr="ABD INC5.bmp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715000" y="3429000"/>
            <a:ext cx="2209800" cy="3207220"/>
          </a:xfrm>
          <a:prstGeom prst="rect">
            <a:avLst/>
          </a:prstGeom>
          <a:ln w="57150">
            <a:solidFill>
              <a:srgbClr val="00FF00"/>
            </a:solidFill>
          </a:ln>
        </p:spPr>
      </p:pic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srgbClr val="FF0066"/>
                </a:solidFill>
              </a:rPr>
              <a:t>Dr. Aiman Qais Afar</a:t>
            </a:r>
            <a:endParaRPr lang="en-US" dirty="0">
              <a:solidFill>
                <a:srgbClr val="FF0066"/>
              </a:solidFill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b="1">
                <a:solidFill>
                  <a:srgbClr val="FF0066"/>
                </a:solidFill>
              </a:rPr>
              <a:t>Monday 1 March 2021</a:t>
            </a:r>
            <a:endParaRPr lang="en-US" b="1" dirty="0">
              <a:solidFill>
                <a:srgbClr val="FF0066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934200" y="6356350"/>
            <a:ext cx="2133600" cy="365125"/>
          </a:xfrm>
        </p:spPr>
        <p:txBody>
          <a:bodyPr/>
          <a:lstStyle/>
          <a:p>
            <a:fld id="{B6F15528-21DE-4FAA-801E-634DDDAF4B2B}" type="slidenum">
              <a:rPr lang="en-US" b="1" smtClean="0">
                <a:solidFill>
                  <a:srgbClr val="FF0066"/>
                </a:solidFill>
              </a:rPr>
              <a:pPr/>
              <a:t>25</a:t>
            </a:fld>
            <a:endParaRPr lang="en-US" b="1" dirty="0">
              <a:solidFill>
                <a:srgbClr val="FF0066"/>
              </a:solidFill>
            </a:endParaRPr>
          </a:p>
        </p:txBody>
      </p:sp>
      <p:pic>
        <p:nvPicPr>
          <p:cNvPr id="5" name="صورة 3" descr="New Picture (26).bmp"/>
          <p:cNvPicPr>
            <a:picLocks noChangeAspect="1"/>
          </p:cNvPicPr>
          <p:nvPr/>
        </p:nvPicPr>
        <p:blipFill>
          <a:blip r:embed="rId2" cstate="print"/>
          <a:srcRect l="42500" t="25697" r="23333" b="31030"/>
          <a:stretch>
            <a:fillRect/>
          </a:stretch>
        </p:blipFill>
        <p:spPr>
          <a:xfrm>
            <a:off x="5317566" y="4038601"/>
            <a:ext cx="3369234" cy="2666999"/>
          </a:xfrm>
          <a:prstGeom prst="rect">
            <a:avLst/>
          </a:prstGeom>
          <a:ln w="57150">
            <a:solidFill>
              <a:srgbClr val="00FF00"/>
            </a:solidFill>
          </a:ln>
        </p:spPr>
      </p:pic>
      <p:sp>
        <p:nvSpPr>
          <p:cNvPr id="6" name="مربع نص 2"/>
          <p:cNvSpPr txBox="1"/>
          <p:nvPr/>
        </p:nvSpPr>
        <p:spPr>
          <a:xfrm>
            <a:off x="152400" y="4001631"/>
            <a:ext cx="4419600" cy="224676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l" rtl="0"/>
            <a:r>
              <a:rPr lang="en-US" sz="2400" b="1" dirty="0">
                <a:solidFill>
                  <a:srgbClr val="0033CC"/>
                </a:solidFill>
                <a:latin typeface="Candara" pitchFamily="34" charset="0"/>
              </a:rPr>
              <a:t>LUMBER INCISIONS </a:t>
            </a:r>
            <a:r>
              <a:rPr lang="en-US" sz="1600" dirty="0">
                <a:solidFill>
                  <a:srgbClr val="0033CC"/>
                </a:solidFill>
                <a:latin typeface="Candara" pitchFamily="34" charset="0"/>
              </a:rPr>
              <a:t>:</a:t>
            </a:r>
          </a:p>
          <a:p>
            <a:pPr algn="l" rtl="0"/>
            <a:endParaRPr lang="en-US" sz="1600" dirty="0">
              <a:latin typeface="Candara" pitchFamily="34" charset="0"/>
            </a:endParaRPr>
          </a:p>
          <a:p>
            <a:pPr algn="l" rtl="0"/>
            <a:r>
              <a:rPr lang="en-US" sz="1600" dirty="0">
                <a:latin typeface="Candara" pitchFamily="34" charset="0"/>
              </a:rPr>
              <a:t> </a:t>
            </a:r>
            <a:r>
              <a:rPr lang="en-US" sz="2000" dirty="0">
                <a:latin typeface="Candara" pitchFamily="34" charset="0"/>
              </a:rPr>
              <a:t>used for </a:t>
            </a:r>
            <a:r>
              <a:rPr lang="en-US" sz="2000" b="1" dirty="0">
                <a:solidFill>
                  <a:srgbClr val="C00000"/>
                </a:solidFill>
                <a:latin typeface="Candara" pitchFamily="34" charset="0"/>
              </a:rPr>
              <a:t>extra peritoneal approach </a:t>
            </a:r>
            <a:r>
              <a:rPr lang="en-US" sz="2000" dirty="0">
                <a:latin typeface="Candara" pitchFamily="34" charset="0"/>
              </a:rPr>
              <a:t>to the </a:t>
            </a:r>
            <a:r>
              <a:rPr lang="en-US" sz="2000" b="1" dirty="0">
                <a:solidFill>
                  <a:srgbClr val="C00000"/>
                </a:solidFill>
                <a:latin typeface="Candara" pitchFamily="34" charset="0"/>
              </a:rPr>
              <a:t>kidney &amp; upper ureter</a:t>
            </a:r>
            <a:r>
              <a:rPr lang="en-US" sz="2000" dirty="0">
                <a:latin typeface="Candara" pitchFamily="34" charset="0"/>
              </a:rPr>
              <a:t>. It extend below the 12 th rib from the lateral border of erector spinae toward the anterior superior iliac spine</a:t>
            </a:r>
            <a:r>
              <a:rPr lang="en-US" sz="2000" b="1" dirty="0">
                <a:latin typeface="Candara" pitchFamily="34" charset="0"/>
              </a:rPr>
              <a:t>.</a:t>
            </a:r>
          </a:p>
        </p:txBody>
      </p:sp>
      <p:sp>
        <p:nvSpPr>
          <p:cNvPr id="7" name="مربع نص 3"/>
          <p:cNvSpPr txBox="1"/>
          <p:nvPr/>
        </p:nvSpPr>
        <p:spPr>
          <a:xfrm>
            <a:off x="152400" y="152400"/>
            <a:ext cx="3810000" cy="523220"/>
          </a:xfrm>
          <a:prstGeom prst="rect">
            <a:avLst/>
          </a:prstGeom>
          <a:solidFill>
            <a:srgbClr val="FFFF00"/>
          </a:solidFill>
          <a:ln w="57150">
            <a:solidFill>
              <a:srgbClr val="00FF00"/>
            </a:solidFill>
          </a:ln>
        </p:spPr>
        <p:txBody>
          <a:bodyPr wrap="square" rtlCol="1">
            <a:spAutoFit/>
          </a:bodyPr>
          <a:lstStyle/>
          <a:p>
            <a:pPr algn="l"/>
            <a:r>
              <a:rPr lang="en-US" sz="2800" b="1" dirty="0">
                <a:solidFill>
                  <a:srgbClr val="FF0000"/>
                </a:solidFill>
                <a:latin typeface="Candara" pitchFamily="34" charset="0"/>
              </a:rPr>
              <a:t>ABDOMINAL</a:t>
            </a:r>
            <a:r>
              <a:rPr lang="en-US" sz="2800" b="1" dirty="0">
                <a:latin typeface="Candara" pitchFamily="34" charset="0"/>
              </a:rPr>
              <a:t> </a:t>
            </a:r>
            <a:r>
              <a:rPr lang="en-US" sz="2800" b="1" dirty="0">
                <a:solidFill>
                  <a:srgbClr val="FF0000"/>
                </a:solidFill>
                <a:latin typeface="Candara" pitchFamily="34" charset="0"/>
              </a:rPr>
              <a:t>INCISIONS</a:t>
            </a:r>
            <a:endParaRPr lang="ar-SA" sz="2800" b="1" dirty="0">
              <a:solidFill>
                <a:srgbClr val="FF0000"/>
              </a:solidFill>
              <a:latin typeface="Candara" pitchFamily="34" charset="0"/>
            </a:endParaRPr>
          </a:p>
        </p:txBody>
      </p:sp>
      <p:sp>
        <p:nvSpPr>
          <p:cNvPr id="9" name="مربع نص 1"/>
          <p:cNvSpPr txBox="1"/>
          <p:nvPr/>
        </p:nvSpPr>
        <p:spPr>
          <a:xfrm>
            <a:off x="152400" y="914400"/>
            <a:ext cx="4114800" cy="2985433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l"/>
            <a:r>
              <a:rPr lang="en-US" sz="2400" b="1" dirty="0">
                <a:solidFill>
                  <a:srgbClr val="0033CC"/>
                </a:solidFill>
                <a:latin typeface="Candara" pitchFamily="34" charset="0"/>
              </a:rPr>
              <a:t>PFANNENSTIEL’S INCISION</a:t>
            </a:r>
          </a:p>
          <a:p>
            <a:pPr algn="l"/>
            <a:endParaRPr lang="en-US" sz="2400" b="1" dirty="0">
              <a:solidFill>
                <a:srgbClr val="0070C0"/>
              </a:solidFill>
              <a:latin typeface="Candara" pitchFamily="34" charset="0"/>
            </a:endParaRPr>
          </a:p>
          <a:p>
            <a:pPr algn="l"/>
            <a:r>
              <a:rPr lang="en-US" sz="2000" dirty="0">
                <a:latin typeface="Candara" pitchFamily="34" charset="0"/>
              </a:rPr>
              <a:t>The </a:t>
            </a:r>
            <a:r>
              <a:rPr lang="en-US" sz="2000" b="1" dirty="0">
                <a:latin typeface="Candara" pitchFamily="34" charset="0"/>
              </a:rPr>
              <a:t>lower transverse abdominal incisions</a:t>
            </a:r>
            <a:r>
              <a:rPr lang="en-US" sz="2000" dirty="0">
                <a:latin typeface="Candara" pitchFamily="34" charset="0"/>
              </a:rPr>
              <a:t> commonly used for </a:t>
            </a:r>
            <a:r>
              <a:rPr lang="en-US" sz="2000" b="1" dirty="0">
                <a:solidFill>
                  <a:srgbClr val="7030A0"/>
                </a:solidFill>
                <a:latin typeface="Candara" pitchFamily="34" charset="0"/>
              </a:rPr>
              <a:t>approach to the pelvic organs</a:t>
            </a:r>
            <a:r>
              <a:rPr lang="en-US" sz="2000" dirty="0">
                <a:latin typeface="Candara" pitchFamily="34" charset="0"/>
              </a:rPr>
              <a:t>.</a:t>
            </a:r>
          </a:p>
          <a:p>
            <a:pPr algn="l"/>
            <a:r>
              <a:rPr lang="en-US" sz="2000" dirty="0">
                <a:latin typeface="Candara" pitchFamily="34" charset="0"/>
              </a:rPr>
              <a:t>A skin crease incision is made above the symphsis pubis just below the hair line as far as the lateral border of the rectus sheath.</a:t>
            </a:r>
            <a:endParaRPr lang="ar-SA" sz="2000" dirty="0">
              <a:latin typeface="Candara" pitchFamily="34" charset="0"/>
            </a:endParaRPr>
          </a:p>
        </p:txBody>
      </p:sp>
      <p:pic>
        <p:nvPicPr>
          <p:cNvPr id="10" name="صورة 4" descr="New Picture (20).bmp"/>
          <p:cNvPicPr>
            <a:picLocks noChangeAspect="1"/>
          </p:cNvPicPr>
          <p:nvPr/>
        </p:nvPicPr>
        <p:blipFill>
          <a:blip r:embed="rId3" cstate="print"/>
          <a:srcRect l="40833" t="14000" r="38334" b="40667"/>
          <a:stretch>
            <a:fillRect/>
          </a:stretch>
        </p:blipFill>
        <p:spPr>
          <a:xfrm>
            <a:off x="5638800" y="341378"/>
            <a:ext cx="2550457" cy="3468622"/>
          </a:xfrm>
          <a:prstGeom prst="rect">
            <a:avLst/>
          </a:prstGeom>
          <a:ln w="57150">
            <a:solidFill>
              <a:srgbClr val="00FF00"/>
            </a:solidFill>
          </a:ln>
        </p:spPr>
      </p:pic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>
          <a:xfrm>
            <a:off x="3048000" y="6324600"/>
            <a:ext cx="2895600" cy="365125"/>
          </a:xfrm>
        </p:spPr>
        <p:txBody>
          <a:bodyPr/>
          <a:lstStyle/>
          <a:p>
            <a:r>
              <a:rPr lang="en-US" b="1">
                <a:solidFill>
                  <a:srgbClr val="FF0066"/>
                </a:solidFill>
              </a:rPr>
              <a:t>Dr. Aiman Qais Afar</a:t>
            </a:r>
            <a:endParaRPr lang="en-US" b="1" dirty="0">
              <a:solidFill>
                <a:srgbClr val="FF0066"/>
              </a:solidFill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40475"/>
            <a:ext cx="2133600" cy="365125"/>
          </a:xfrm>
        </p:spPr>
        <p:txBody>
          <a:bodyPr/>
          <a:lstStyle/>
          <a:p>
            <a:r>
              <a:rPr lang="en-US" b="1">
                <a:solidFill>
                  <a:schemeClr val="accent6">
                    <a:lumMod val="50000"/>
                  </a:schemeClr>
                </a:solidFill>
              </a:rPr>
              <a:t>Monday 1 March 2021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b="1" smtClean="0">
                <a:solidFill>
                  <a:schemeClr val="accent6">
                    <a:lumMod val="50000"/>
                  </a:schemeClr>
                </a:solidFill>
              </a:rPr>
              <a:pPr/>
              <a:t>26</a:t>
            </a:fld>
            <a:endParaRPr lang="en-US" b="1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28600" y="152400"/>
            <a:ext cx="3156633" cy="52322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57150">
            <a:solidFill>
              <a:schemeClr val="tx1"/>
            </a:solidFill>
          </a:ln>
        </p:spPr>
        <p:txBody>
          <a:bodyPr wrap="none">
            <a:spAutoFit/>
          </a:bodyPr>
          <a:lstStyle/>
          <a:p>
            <a:r>
              <a:rPr lang="en-GB" sz="2800" b="1" dirty="0">
                <a:solidFill>
                  <a:srgbClr val="FF0000"/>
                </a:solidFill>
              </a:rPr>
              <a:t>INCISIONAL HERNIA</a:t>
            </a:r>
          </a:p>
        </p:txBody>
      </p:sp>
      <p:sp>
        <p:nvSpPr>
          <p:cNvPr id="6" name="Rectangle 5"/>
          <p:cNvSpPr/>
          <p:nvPr/>
        </p:nvSpPr>
        <p:spPr>
          <a:xfrm>
            <a:off x="228600" y="762000"/>
            <a:ext cx="8534400" cy="1015663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en-GB" sz="2000" dirty="0">
                <a:latin typeface="Candara" pitchFamily="34" charset="0"/>
              </a:rPr>
              <a:t>An incisional hernia is a </a:t>
            </a:r>
            <a:r>
              <a:rPr lang="en-GB" sz="2000" b="1" dirty="0">
                <a:latin typeface="Candara" pitchFamily="34" charset="0"/>
              </a:rPr>
              <a:t>protrusion of omentum </a:t>
            </a:r>
            <a:r>
              <a:rPr lang="en-GB" sz="2000" dirty="0">
                <a:latin typeface="Candara" pitchFamily="34" charset="0"/>
              </a:rPr>
              <a:t>(</a:t>
            </a:r>
            <a:r>
              <a:rPr lang="en-GB" sz="2000" b="1" dirty="0">
                <a:latin typeface="Candara" pitchFamily="34" charset="0"/>
              </a:rPr>
              <a:t>a fold of peritoneum</a:t>
            </a:r>
            <a:r>
              <a:rPr lang="en-GB" sz="2000" dirty="0">
                <a:latin typeface="Candara" pitchFamily="34" charset="0"/>
              </a:rPr>
              <a:t>) or an organ </a:t>
            </a:r>
            <a:r>
              <a:rPr lang="en-GB" sz="2000" b="1" dirty="0">
                <a:solidFill>
                  <a:srgbClr val="C00000"/>
                </a:solidFill>
                <a:latin typeface="Candara" pitchFamily="34" charset="0"/>
              </a:rPr>
              <a:t>through a surgical incision</a:t>
            </a:r>
            <a:r>
              <a:rPr lang="en-GB" sz="2000" dirty="0">
                <a:latin typeface="Candara" pitchFamily="34" charset="0"/>
              </a:rPr>
              <a:t>. If the muscular and aponeurotic layers of the abdomen do not heal properly, an incisional hernia can result.</a:t>
            </a:r>
          </a:p>
        </p:txBody>
      </p:sp>
      <p:sp>
        <p:nvSpPr>
          <p:cNvPr id="7" name="Rectangle 6"/>
          <p:cNvSpPr/>
          <p:nvPr/>
        </p:nvSpPr>
        <p:spPr>
          <a:xfrm>
            <a:off x="228600" y="1905000"/>
            <a:ext cx="3355406" cy="52322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57150">
            <a:solidFill>
              <a:schemeClr val="tx1"/>
            </a:solidFill>
          </a:ln>
        </p:spPr>
        <p:txBody>
          <a:bodyPr wrap="none">
            <a:spAutoFit/>
          </a:bodyPr>
          <a:lstStyle/>
          <a:p>
            <a:r>
              <a:rPr lang="en-GB" sz="2800" b="1" dirty="0">
                <a:solidFill>
                  <a:srgbClr val="FF0000"/>
                </a:solidFill>
              </a:rPr>
              <a:t>HIGH-RISK INCISIONS</a:t>
            </a:r>
          </a:p>
        </p:txBody>
      </p:sp>
      <p:sp>
        <p:nvSpPr>
          <p:cNvPr id="8" name="Rectangle 7"/>
          <p:cNvSpPr/>
          <p:nvPr/>
        </p:nvSpPr>
        <p:spPr>
          <a:xfrm>
            <a:off x="228600" y="2514600"/>
            <a:ext cx="3810000" cy="3785652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en-GB" sz="2000" dirty="0">
                <a:latin typeface="Candara" pitchFamily="34" charset="0"/>
              </a:rPr>
              <a:t>High-risk incisions include </a:t>
            </a:r>
            <a:r>
              <a:rPr lang="en-GB" sz="2000" b="1" dirty="0">
                <a:latin typeface="Candara" pitchFamily="34" charset="0"/>
              </a:rPr>
              <a:t>pararectus and inguinal incisions. </a:t>
            </a:r>
          </a:p>
          <a:p>
            <a:endParaRPr lang="en-GB" sz="2000" dirty="0">
              <a:latin typeface="Candara" pitchFamily="34" charset="0"/>
            </a:endParaRPr>
          </a:p>
          <a:p>
            <a:r>
              <a:rPr lang="en-GB" sz="2000" b="1" dirty="0">
                <a:latin typeface="Candara" pitchFamily="34" charset="0"/>
              </a:rPr>
              <a:t>Pararectus incisions </a:t>
            </a:r>
            <a:r>
              <a:rPr lang="en-GB" sz="2000" dirty="0">
                <a:latin typeface="Candara" pitchFamily="34" charset="0"/>
              </a:rPr>
              <a:t>along the lateral border of the rectus sheath are undesirable because they </a:t>
            </a:r>
            <a:r>
              <a:rPr lang="en-GB" sz="2000" b="1" dirty="0">
                <a:solidFill>
                  <a:schemeClr val="accent6">
                    <a:lumMod val="50000"/>
                  </a:schemeClr>
                </a:solidFill>
                <a:latin typeface="Candara" pitchFamily="34" charset="0"/>
              </a:rPr>
              <a:t>may cut the nerve supply to the rectus abdominis.</a:t>
            </a:r>
          </a:p>
          <a:p>
            <a:endParaRPr lang="en-GB" sz="2000" dirty="0">
              <a:latin typeface="Candara" pitchFamily="34" charset="0"/>
            </a:endParaRPr>
          </a:p>
          <a:p>
            <a:r>
              <a:rPr lang="en-GB" sz="2000" dirty="0">
                <a:latin typeface="Candara" pitchFamily="34" charset="0"/>
              </a:rPr>
              <a:t> </a:t>
            </a:r>
            <a:r>
              <a:rPr lang="en-GB" sz="2000" b="1" dirty="0">
                <a:latin typeface="Candara" pitchFamily="34" charset="0"/>
              </a:rPr>
              <a:t>Inguinal incisions </a:t>
            </a:r>
            <a:r>
              <a:rPr lang="en-GB" sz="2000" dirty="0">
                <a:latin typeface="Candara" pitchFamily="34" charset="0"/>
              </a:rPr>
              <a:t>for repairing hernias may injure </a:t>
            </a:r>
            <a:r>
              <a:rPr lang="en-GB" sz="2000" b="1" dirty="0">
                <a:solidFill>
                  <a:schemeClr val="accent6">
                    <a:lumMod val="50000"/>
                  </a:schemeClr>
                </a:solidFill>
                <a:latin typeface="Candara" pitchFamily="34" charset="0"/>
              </a:rPr>
              <a:t>the ilioinguinal nerve.</a:t>
            </a:r>
          </a:p>
        </p:txBody>
      </p:sp>
      <p:sp>
        <p:nvSpPr>
          <p:cNvPr id="44034" name="AutoShape 2" descr="pb100015a2-300x3001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44036" name="Picture 4" descr="Image result for incisional hernia image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95800" y="2209800"/>
            <a:ext cx="4114800" cy="4114800"/>
          </a:xfrm>
          <a:prstGeom prst="rect">
            <a:avLst/>
          </a:prstGeom>
          <a:noFill/>
          <a:ln w="57150">
            <a:solidFill>
              <a:srgbClr val="00FF00"/>
            </a:solidFill>
          </a:ln>
        </p:spPr>
      </p:pic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srgbClr val="FF0066"/>
                </a:solidFill>
              </a:rPr>
              <a:t>Dr. Aiman Qais Afar</a:t>
            </a:r>
            <a:endParaRPr lang="en-US" dirty="0">
              <a:solidFill>
                <a:srgbClr val="FF0066"/>
              </a:solidFill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5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701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27</a:t>
            </a:fld>
            <a:endParaRPr lang="en-US"/>
          </a:p>
        </p:txBody>
      </p:sp>
      <p:sp>
        <p:nvSpPr>
          <p:cNvPr id="6" name="Date Placeholder 1"/>
          <p:cNvSpPr>
            <a:spLocks noGrp="1"/>
          </p:cNvSpPr>
          <p:nvPr>
            <p:ph type="dt" sz="half" idx="10"/>
          </p:nvPr>
        </p:nvSpPr>
        <p:spPr>
          <a:xfrm>
            <a:off x="609600" y="5943600"/>
            <a:ext cx="6324600" cy="365125"/>
          </a:xfrm>
        </p:spPr>
        <p:txBody>
          <a:bodyPr/>
          <a:lstStyle/>
          <a:p>
            <a:r>
              <a:rPr lang="en-US" sz="4000" b="1" i="1" dirty="0">
                <a:solidFill>
                  <a:srgbClr val="FFFF00"/>
                </a:solidFill>
                <a:latin typeface="Candara" panose="020E0502030303020204" pitchFamily="34" charset="0"/>
              </a:rPr>
              <a:t>Monday 1 March 2021</a:t>
            </a:r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457200" y="5410200"/>
            <a:ext cx="4722368" cy="365125"/>
          </a:xfrm>
        </p:spPr>
        <p:txBody>
          <a:bodyPr/>
          <a:lstStyle/>
          <a:p>
            <a:r>
              <a:rPr lang="en-US" sz="4000" b="1" i="1" dirty="0">
                <a:solidFill>
                  <a:srgbClr val="FFFF00"/>
                </a:solidFill>
                <a:latin typeface="Candara" panose="020E0502030303020204" pitchFamily="34" charset="0"/>
              </a:rPr>
              <a:t>Dr. Aiman Qais Afar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ستطيل 1"/>
          <p:cNvSpPr/>
          <p:nvPr/>
        </p:nvSpPr>
        <p:spPr>
          <a:xfrm>
            <a:off x="76200" y="76200"/>
            <a:ext cx="6705600" cy="584775"/>
          </a:xfrm>
          <a:prstGeom prst="rect">
            <a:avLst/>
          </a:prstGeom>
          <a:ln w="57150">
            <a:solidFill>
              <a:srgbClr val="0033CC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US" sz="3200" b="1" dirty="0">
                <a:solidFill>
                  <a:srgbClr val="FF0000"/>
                </a:solidFill>
              </a:rPr>
              <a:t>ANTERIO-LATERAL ABDOMINAL WALL</a:t>
            </a:r>
            <a:endParaRPr lang="ar-IQ" sz="3200" dirty="0"/>
          </a:p>
        </p:txBody>
      </p:sp>
      <p:sp>
        <p:nvSpPr>
          <p:cNvPr id="3" name="مربع نص 2"/>
          <p:cNvSpPr txBox="1"/>
          <p:nvPr/>
        </p:nvSpPr>
        <p:spPr>
          <a:xfrm>
            <a:off x="152400" y="1828800"/>
            <a:ext cx="8991600" cy="70788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l" rtl="0">
              <a:buFont typeface="Wingdings" pitchFamily="2" charset="2"/>
              <a:buChar char="v"/>
            </a:pPr>
            <a:r>
              <a:rPr lang="en-US" sz="2000" b="1" u="sng" dirty="0">
                <a:solidFill>
                  <a:srgbClr val="0033CC"/>
                </a:solidFill>
              </a:rPr>
              <a:t>The subcutaneous </a:t>
            </a:r>
            <a:r>
              <a:rPr lang="en-US" sz="2000" dirty="0"/>
              <a:t>tissue here has two layers: a </a:t>
            </a:r>
            <a:r>
              <a:rPr lang="en-US" sz="2000" b="1" dirty="0"/>
              <a:t>superficial fatty layer </a:t>
            </a:r>
            <a:r>
              <a:rPr lang="en-US" sz="2000" b="1" dirty="0">
                <a:solidFill>
                  <a:srgbClr val="FF0000"/>
                </a:solidFill>
              </a:rPr>
              <a:t>(Camper fascia) </a:t>
            </a:r>
            <a:r>
              <a:rPr lang="en-US" sz="2000" dirty="0"/>
              <a:t>and a </a:t>
            </a:r>
            <a:r>
              <a:rPr lang="en-US" sz="2000" b="1" dirty="0"/>
              <a:t>deep membranous layer </a:t>
            </a:r>
            <a:r>
              <a:rPr lang="en-US" sz="2000" b="1" dirty="0">
                <a:solidFill>
                  <a:srgbClr val="FF0000"/>
                </a:solidFill>
              </a:rPr>
              <a:t>(Scarpa fascia). </a:t>
            </a:r>
            <a:endParaRPr lang="ar-IQ" sz="2000" b="1" dirty="0">
              <a:solidFill>
                <a:srgbClr val="FF0000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 l="26749" t="38438" r="46094" b="35922"/>
          <a:stretch>
            <a:fillRect/>
          </a:stretch>
        </p:blipFill>
        <p:spPr bwMode="auto">
          <a:xfrm>
            <a:off x="10134600" y="3429000"/>
            <a:ext cx="1937072" cy="1142999"/>
          </a:xfrm>
          <a:prstGeom prst="rect">
            <a:avLst/>
          </a:prstGeom>
          <a:noFill/>
          <a:ln w="57150">
            <a:solidFill>
              <a:srgbClr val="66FF33"/>
            </a:solidFill>
            <a:miter lim="800000"/>
            <a:headEnd/>
            <a:tailEnd/>
          </a:ln>
          <a:effectLst/>
        </p:spPr>
      </p:pic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934200" y="168275"/>
            <a:ext cx="2133600" cy="365125"/>
          </a:xfrm>
        </p:spPr>
        <p:txBody>
          <a:bodyPr/>
          <a:lstStyle/>
          <a:p>
            <a:r>
              <a:rPr lang="en-US" b="1">
                <a:solidFill>
                  <a:schemeClr val="tx1"/>
                </a:solidFill>
              </a:rPr>
              <a:t>Monday 1 March 2021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8305800" y="6356350"/>
            <a:ext cx="381000" cy="365125"/>
          </a:xfrm>
        </p:spPr>
        <p:txBody>
          <a:bodyPr/>
          <a:lstStyle/>
          <a:p>
            <a:fld id="{B6F15528-21DE-4FAA-801E-634DDDAF4B2B}" type="slidenum">
              <a:rPr lang="en-US" b="1" smtClean="0">
                <a:solidFill>
                  <a:srgbClr val="7030A0"/>
                </a:solidFill>
              </a:rPr>
              <a:pPr/>
              <a:t>3</a:t>
            </a:fld>
            <a:endParaRPr lang="en-US" b="1" dirty="0">
              <a:solidFill>
                <a:srgbClr val="7030A0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76200" y="685800"/>
            <a:ext cx="883920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/>
              <a:t>The wall consists of </a:t>
            </a:r>
            <a:r>
              <a:rPr lang="en-US" sz="2000" dirty="0"/>
              <a:t>:</a:t>
            </a:r>
          </a:p>
          <a:p>
            <a:pPr>
              <a:buFont typeface="Wingdings" pitchFamily="2" charset="2"/>
              <a:buChar char="v"/>
            </a:pPr>
            <a:r>
              <a:rPr lang="en-US" sz="2000" b="1" u="sng" dirty="0">
                <a:solidFill>
                  <a:srgbClr val="0033CC"/>
                </a:solidFill>
              </a:rPr>
              <a:t>Skin</a:t>
            </a:r>
            <a:r>
              <a:rPr lang="en-US" sz="2000" b="1" dirty="0">
                <a:solidFill>
                  <a:srgbClr val="0033CC"/>
                </a:solidFill>
              </a:rPr>
              <a:t> </a:t>
            </a:r>
            <a:r>
              <a:rPr lang="ar-IQ" sz="2000" dirty="0"/>
              <a:t> </a:t>
            </a:r>
            <a:r>
              <a:rPr lang="en-US" sz="2000" dirty="0"/>
              <a:t>attaches loosely to the subcutaneous tissue, except at </a:t>
            </a:r>
            <a:r>
              <a:rPr lang="en-US" sz="2000" b="1" dirty="0"/>
              <a:t>the umbilicus</a:t>
            </a:r>
            <a:r>
              <a:rPr lang="en-US" sz="2000" dirty="0"/>
              <a:t>, where it </a:t>
            </a:r>
            <a:r>
              <a:rPr lang="en-US" sz="2000" b="1" dirty="0"/>
              <a:t>adheres firmly</a:t>
            </a:r>
            <a:r>
              <a:rPr lang="en-US" sz="2000" dirty="0"/>
              <a:t>.</a:t>
            </a:r>
          </a:p>
        </p:txBody>
      </p:sp>
      <p:pic>
        <p:nvPicPr>
          <p:cNvPr id="22530" name="Picture 2" descr="Image result for superficial fatty layer (Camper fascia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50776" y="3352800"/>
            <a:ext cx="7194848" cy="3352800"/>
          </a:xfrm>
          <a:prstGeom prst="rect">
            <a:avLst/>
          </a:prstGeom>
          <a:noFill/>
          <a:ln w="57150">
            <a:solidFill>
              <a:srgbClr val="66FF33"/>
            </a:solidFill>
          </a:ln>
        </p:spPr>
      </p:pic>
      <p:sp>
        <p:nvSpPr>
          <p:cNvPr id="11" name="Rectangle 10"/>
          <p:cNvSpPr/>
          <p:nvPr/>
        </p:nvSpPr>
        <p:spPr>
          <a:xfrm>
            <a:off x="76200" y="2514600"/>
            <a:ext cx="8915400" cy="707886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en-GB" sz="2000" b="1" dirty="0">
                <a:solidFill>
                  <a:srgbClr val="0033CC"/>
                </a:solidFill>
                <a:latin typeface="Candara" pitchFamily="34" charset="0"/>
              </a:rPr>
              <a:t>Males are especially susceptible to subcutaneous accumulation of fat in the lower anterior abdominal wall</a:t>
            </a:r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1"/>
          </p:nvPr>
        </p:nvSpPr>
        <p:spPr>
          <a:xfrm>
            <a:off x="6324600" y="320675"/>
            <a:ext cx="2895600" cy="365125"/>
          </a:xfrm>
        </p:spPr>
        <p:txBody>
          <a:bodyPr/>
          <a:lstStyle/>
          <a:p>
            <a:r>
              <a:rPr lang="en-US" b="1">
                <a:solidFill>
                  <a:schemeClr val="tx1"/>
                </a:solidFill>
              </a:rPr>
              <a:t>Dr. Aiman Qais Afar</a:t>
            </a:r>
            <a:endParaRPr lang="en-US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مستطيل 2"/>
          <p:cNvSpPr/>
          <p:nvPr/>
        </p:nvSpPr>
        <p:spPr>
          <a:xfrm>
            <a:off x="76200" y="152400"/>
            <a:ext cx="7772400" cy="584775"/>
          </a:xfrm>
          <a:prstGeom prst="rect">
            <a:avLst/>
          </a:prstGeom>
          <a:ln w="57150">
            <a:solidFill>
              <a:srgbClr val="0033CC"/>
            </a:solidFill>
          </a:ln>
        </p:spPr>
        <p:txBody>
          <a:bodyPr wrap="square">
            <a:spAutoFit/>
          </a:bodyPr>
          <a:lstStyle/>
          <a:p>
            <a:pPr algn="l"/>
            <a:r>
              <a:rPr lang="en-US" sz="3200" b="1" dirty="0">
                <a:solidFill>
                  <a:srgbClr val="FF0000"/>
                </a:solidFill>
              </a:rPr>
              <a:t>Muscles of the Anterolateral Abdominal Wall</a:t>
            </a:r>
          </a:p>
        </p:txBody>
      </p:sp>
      <p:sp>
        <p:nvSpPr>
          <p:cNvPr id="4" name="مستطيل 3"/>
          <p:cNvSpPr/>
          <p:nvPr/>
        </p:nvSpPr>
        <p:spPr>
          <a:xfrm>
            <a:off x="228600" y="990600"/>
            <a:ext cx="4000528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 rtl="0"/>
            <a:r>
              <a:rPr lang="en-US" sz="2400" b="1" i="1" u="sng" dirty="0">
                <a:solidFill>
                  <a:srgbClr val="33CC33"/>
                </a:solidFill>
                <a:latin typeface="Candara" panose="020E0502030303020204" pitchFamily="34" charset="0"/>
              </a:rPr>
              <a:t>3 flat muscles</a:t>
            </a:r>
            <a:r>
              <a:rPr lang="en-US" sz="2400" b="1" i="1" dirty="0">
                <a:solidFill>
                  <a:srgbClr val="33CC33"/>
                </a:solidFill>
                <a:latin typeface="Candara" panose="020E0502030303020204" pitchFamily="34" charset="0"/>
              </a:rPr>
              <a:t>:</a:t>
            </a:r>
          </a:p>
          <a:p>
            <a:pPr algn="l" rtl="0"/>
            <a:endParaRPr lang="en-US" sz="2400" i="1" dirty="0">
              <a:latin typeface="Candara" panose="020E0502030303020204" pitchFamily="34" charset="0"/>
            </a:endParaRPr>
          </a:p>
          <a:p>
            <a:pPr algn="l" rtl="0"/>
            <a:r>
              <a:rPr lang="en-US" sz="2400" b="1" i="1" dirty="0">
                <a:latin typeface="Candara" panose="020E0502030303020204" pitchFamily="34" charset="0"/>
              </a:rPr>
              <a:t>External oblique      </a:t>
            </a:r>
          </a:p>
          <a:p>
            <a:pPr algn="l"/>
            <a:r>
              <a:rPr lang="en-US" sz="2400" b="1" i="1" dirty="0">
                <a:latin typeface="Candara" panose="020E0502030303020204" pitchFamily="34" charset="0"/>
              </a:rPr>
              <a:t>Internal oblique</a:t>
            </a:r>
          </a:p>
          <a:p>
            <a:pPr algn="l" rtl="0"/>
            <a:r>
              <a:rPr lang="en-US" sz="2400" b="1" i="1" dirty="0">
                <a:latin typeface="Candara" panose="020E0502030303020204" pitchFamily="34" charset="0"/>
              </a:rPr>
              <a:t>Transversus </a:t>
            </a:r>
            <a:r>
              <a:rPr lang="ar-SA" sz="2400" b="1" i="1" dirty="0">
                <a:latin typeface="Candara" panose="020E0502030303020204" pitchFamily="34" charset="0"/>
              </a:rPr>
              <a:t> </a:t>
            </a:r>
            <a:r>
              <a:rPr lang="en-US" sz="2400" b="1" i="1" dirty="0">
                <a:latin typeface="Candara" panose="020E0502030303020204" pitchFamily="34" charset="0"/>
              </a:rPr>
              <a:t>abdominis</a:t>
            </a:r>
          </a:p>
          <a:p>
            <a:pPr algn="l" rtl="0"/>
            <a:endParaRPr lang="en-US" sz="2400" i="1" dirty="0">
              <a:latin typeface="Candara" panose="020E0502030303020204" pitchFamily="34" charset="0"/>
            </a:endParaRPr>
          </a:p>
          <a:p>
            <a:pPr algn="l" rtl="0"/>
            <a:r>
              <a:rPr lang="en-US" sz="2400" b="1" i="1" u="sng" dirty="0">
                <a:solidFill>
                  <a:srgbClr val="33CC33"/>
                </a:solidFill>
                <a:latin typeface="Candara" panose="020E0502030303020204" pitchFamily="34" charset="0"/>
              </a:rPr>
              <a:t>2 Vertical muscles</a:t>
            </a:r>
            <a:r>
              <a:rPr lang="en-US" sz="2400" i="1" dirty="0">
                <a:solidFill>
                  <a:srgbClr val="33CC33"/>
                </a:solidFill>
                <a:latin typeface="Candara" panose="020E0502030303020204" pitchFamily="34" charset="0"/>
              </a:rPr>
              <a:t>:</a:t>
            </a:r>
          </a:p>
          <a:p>
            <a:pPr algn="l" rtl="0"/>
            <a:endParaRPr lang="en-US" sz="2400" i="1" dirty="0">
              <a:latin typeface="Candara" panose="020E0502030303020204" pitchFamily="34" charset="0"/>
            </a:endParaRPr>
          </a:p>
          <a:p>
            <a:pPr algn="l" rtl="0"/>
            <a:r>
              <a:rPr lang="en-US" sz="2400" b="1" i="1" dirty="0">
                <a:latin typeface="Candara" panose="020E0502030303020204" pitchFamily="34" charset="0"/>
              </a:rPr>
              <a:t>Rectus abdominis </a:t>
            </a:r>
          </a:p>
          <a:p>
            <a:pPr algn="l" rtl="0"/>
            <a:r>
              <a:rPr lang="en-US" sz="2400" b="1" i="1" dirty="0">
                <a:latin typeface="Candara" panose="020E0502030303020204" pitchFamily="34" charset="0"/>
              </a:rPr>
              <a:t>Pyramidalis </a:t>
            </a:r>
            <a:endParaRPr lang="ar-SA" sz="2400" b="1" i="1" dirty="0">
              <a:latin typeface="Candara" panose="020E0502030303020204" pitchFamily="34" charset="0"/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/>
          <a:srcRect l="3955"/>
          <a:stretch>
            <a:fillRect/>
          </a:stretch>
        </p:blipFill>
        <p:spPr bwMode="auto">
          <a:xfrm>
            <a:off x="4191000" y="1447800"/>
            <a:ext cx="4572000" cy="3857652"/>
          </a:xfrm>
          <a:prstGeom prst="rect">
            <a:avLst/>
          </a:prstGeom>
          <a:noFill/>
          <a:ln w="57150">
            <a:solidFill>
              <a:srgbClr val="66FF33"/>
            </a:solidFill>
            <a:miter lim="800000"/>
            <a:headEnd/>
            <a:tailEnd/>
          </a:ln>
          <a:effectLst/>
        </p:spPr>
      </p:pic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b="1">
                <a:solidFill>
                  <a:srgbClr val="7030A0"/>
                </a:solidFill>
              </a:rPr>
              <a:t>Monday 1 March 2021</a:t>
            </a:r>
            <a:endParaRPr lang="en-US" b="1" dirty="0">
              <a:solidFill>
                <a:srgbClr val="7030A0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305800" y="6356350"/>
            <a:ext cx="381000" cy="365125"/>
          </a:xfrm>
        </p:spPr>
        <p:txBody>
          <a:bodyPr/>
          <a:lstStyle/>
          <a:p>
            <a:fld id="{B6F15528-21DE-4FAA-801E-634DDDAF4B2B}" type="slidenum">
              <a:rPr lang="en-US" b="1" smtClean="0">
                <a:solidFill>
                  <a:srgbClr val="7030A0"/>
                </a:solidFill>
              </a:rPr>
              <a:pPr/>
              <a:t>4</a:t>
            </a:fld>
            <a:endParaRPr lang="en-US" b="1" dirty="0">
              <a:solidFill>
                <a:srgbClr val="7030A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b="1">
                <a:solidFill>
                  <a:schemeClr val="tx1"/>
                </a:solidFill>
              </a:rPr>
              <a:t>Dr. Aiman Qais Afar</a:t>
            </a:r>
            <a:endParaRPr lang="en-US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ستطيل 1"/>
          <p:cNvSpPr/>
          <p:nvPr/>
        </p:nvSpPr>
        <p:spPr>
          <a:xfrm>
            <a:off x="76200" y="87868"/>
            <a:ext cx="5029200" cy="584775"/>
          </a:xfrm>
          <a:prstGeom prst="rect">
            <a:avLst/>
          </a:prstGeom>
          <a:ln w="57150">
            <a:solidFill>
              <a:srgbClr val="00FF00"/>
            </a:solidFill>
          </a:ln>
        </p:spPr>
        <p:txBody>
          <a:bodyPr wrap="square">
            <a:spAutoFit/>
          </a:bodyPr>
          <a:lstStyle/>
          <a:p>
            <a:pPr algn="l"/>
            <a:r>
              <a:rPr lang="en-US" sz="3200" b="1" dirty="0">
                <a:solidFill>
                  <a:srgbClr val="FF0000"/>
                </a:solidFill>
                <a:latin typeface="Candara" pitchFamily="34" charset="0"/>
              </a:rPr>
              <a:t>External Oblique Muscle</a:t>
            </a:r>
          </a:p>
        </p:txBody>
      </p:sp>
      <p:sp>
        <p:nvSpPr>
          <p:cNvPr id="3" name="مربع نص 2"/>
          <p:cNvSpPr txBox="1"/>
          <p:nvPr/>
        </p:nvSpPr>
        <p:spPr>
          <a:xfrm>
            <a:off x="76199" y="697468"/>
            <a:ext cx="5562601" cy="378565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l" rtl="0">
              <a:buFont typeface="Wingdings" pitchFamily="2" charset="2"/>
              <a:buChar char="v"/>
            </a:pPr>
            <a:r>
              <a:rPr lang="en-US" sz="2400" dirty="0">
                <a:latin typeface="Candara" pitchFamily="34" charset="0"/>
              </a:rPr>
              <a:t> Is the largest and most superficial of the three flat anterolateral abdominal muscles.</a:t>
            </a:r>
          </a:p>
          <a:p>
            <a:pPr algn="l" rtl="0"/>
            <a:endParaRPr lang="en-US" sz="2400" dirty="0">
              <a:latin typeface="Candara" pitchFamily="34" charset="0"/>
            </a:endParaRPr>
          </a:p>
          <a:p>
            <a:pPr algn="l" rtl="0">
              <a:buFont typeface="Wingdings" pitchFamily="2" charset="2"/>
              <a:buChar char="v"/>
            </a:pPr>
            <a:r>
              <a:rPr lang="en-US" sz="2400" b="1" dirty="0">
                <a:solidFill>
                  <a:srgbClr val="0033CC"/>
                </a:solidFill>
                <a:latin typeface="Candara" pitchFamily="34" charset="0"/>
              </a:rPr>
              <a:t>The fleshy part </a:t>
            </a:r>
            <a:r>
              <a:rPr lang="en-US" sz="2400" dirty="0">
                <a:latin typeface="Candara" pitchFamily="34" charset="0"/>
              </a:rPr>
              <a:t>of the muscle contributes primarily to </a:t>
            </a:r>
            <a:r>
              <a:rPr lang="en-US" sz="2400" b="1" dirty="0">
                <a:latin typeface="Candara" pitchFamily="34" charset="0"/>
              </a:rPr>
              <a:t>the</a:t>
            </a:r>
            <a:r>
              <a:rPr lang="en-US" sz="2400" dirty="0">
                <a:latin typeface="Candara" pitchFamily="34" charset="0"/>
              </a:rPr>
              <a:t> </a:t>
            </a:r>
            <a:r>
              <a:rPr lang="en-US" sz="2400" b="1" dirty="0">
                <a:latin typeface="Candara" pitchFamily="34" charset="0"/>
              </a:rPr>
              <a:t>lateral part of the abdominal wall.</a:t>
            </a:r>
          </a:p>
          <a:p>
            <a:pPr algn="l" rtl="0"/>
            <a:endParaRPr lang="en-US" sz="2400" dirty="0">
              <a:latin typeface="Candara" pitchFamily="34" charset="0"/>
            </a:endParaRPr>
          </a:p>
          <a:p>
            <a:pPr algn="l" rtl="0">
              <a:buFont typeface="Wingdings" pitchFamily="2" charset="2"/>
              <a:buChar char="v"/>
            </a:pPr>
            <a:r>
              <a:rPr lang="en-US" sz="2400" b="1" dirty="0">
                <a:solidFill>
                  <a:srgbClr val="0033CC"/>
                </a:solidFill>
                <a:latin typeface="Candara" pitchFamily="34" charset="0"/>
              </a:rPr>
              <a:t>Its aponeurosis </a:t>
            </a:r>
            <a:r>
              <a:rPr lang="en-US" sz="2400" dirty="0">
                <a:latin typeface="Candara" pitchFamily="34" charset="0"/>
              </a:rPr>
              <a:t>contributes to </a:t>
            </a:r>
            <a:r>
              <a:rPr lang="en-US" sz="2400" b="1" dirty="0">
                <a:latin typeface="Candara" pitchFamily="34" charset="0"/>
              </a:rPr>
              <a:t>the anterior part of the wall.</a:t>
            </a:r>
            <a:endParaRPr lang="ar-IQ" sz="2400" b="1" dirty="0">
              <a:latin typeface="Candara" pitchFamily="34" charset="0"/>
            </a:endParaRPr>
          </a:p>
        </p:txBody>
      </p:sp>
      <p:sp>
        <p:nvSpPr>
          <p:cNvPr id="5" name="مربع نص 7"/>
          <p:cNvSpPr txBox="1"/>
          <p:nvPr/>
        </p:nvSpPr>
        <p:spPr>
          <a:xfrm>
            <a:off x="152400" y="4461808"/>
            <a:ext cx="5643218" cy="193899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l" rtl="0">
              <a:buFont typeface="Wingdings" pitchFamily="2" charset="2"/>
              <a:buChar char="v"/>
            </a:pPr>
            <a:r>
              <a:rPr lang="en-US" sz="2400" b="1" dirty="0">
                <a:latin typeface="Candara" pitchFamily="34" charset="0"/>
              </a:rPr>
              <a:t>Origin :</a:t>
            </a:r>
            <a:r>
              <a:rPr lang="en-US" sz="2400" dirty="0">
                <a:latin typeface="Candara" pitchFamily="34" charset="0"/>
              </a:rPr>
              <a:t> </a:t>
            </a:r>
            <a:r>
              <a:rPr lang="en-US" sz="2400" b="1" dirty="0">
                <a:solidFill>
                  <a:srgbClr val="7030A0"/>
                </a:solidFill>
                <a:latin typeface="Candara" pitchFamily="34" charset="0"/>
              </a:rPr>
              <a:t>External surfaces </a:t>
            </a:r>
            <a:r>
              <a:rPr lang="en-US" sz="2400" dirty="0">
                <a:latin typeface="Candara" pitchFamily="34" charset="0"/>
              </a:rPr>
              <a:t>of </a:t>
            </a:r>
            <a:r>
              <a:rPr lang="en-US" sz="2400" b="1" dirty="0">
                <a:solidFill>
                  <a:srgbClr val="7030A0"/>
                </a:solidFill>
                <a:latin typeface="Candara" pitchFamily="34" charset="0"/>
              </a:rPr>
              <a:t>5</a:t>
            </a:r>
            <a:r>
              <a:rPr lang="en-US" sz="2400" b="1" baseline="30000" dirty="0">
                <a:solidFill>
                  <a:srgbClr val="7030A0"/>
                </a:solidFill>
                <a:latin typeface="Candara" pitchFamily="34" charset="0"/>
              </a:rPr>
              <a:t>th</a:t>
            </a:r>
            <a:r>
              <a:rPr lang="en-US" sz="2400" b="1" dirty="0">
                <a:solidFill>
                  <a:srgbClr val="7030A0"/>
                </a:solidFill>
                <a:latin typeface="Candara" pitchFamily="34" charset="0"/>
              </a:rPr>
              <a:t>--12th ribs</a:t>
            </a:r>
          </a:p>
          <a:p>
            <a:pPr algn="l" rtl="0"/>
            <a:endParaRPr lang="en-US" sz="2400" b="1" dirty="0">
              <a:solidFill>
                <a:srgbClr val="7030A0"/>
              </a:solidFill>
              <a:latin typeface="Candara" pitchFamily="34" charset="0"/>
            </a:endParaRPr>
          </a:p>
          <a:p>
            <a:pPr algn="l" rtl="0">
              <a:buFont typeface="Wingdings" pitchFamily="2" charset="2"/>
              <a:buChar char="v"/>
            </a:pPr>
            <a:r>
              <a:rPr lang="en-US" sz="2400" b="1" dirty="0">
                <a:latin typeface="Candara" pitchFamily="34" charset="0"/>
              </a:rPr>
              <a:t>Insertion :</a:t>
            </a:r>
            <a:r>
              <a:rPr lang="en-US" sz="2400" dirty="0">
                <a:latin typeface="Candara" pitchFamily="34" charset="0"/>
              </a:rPr>
              <a:t> </a:t>
            </a:r>
            <a:r>
              <a:rPr lang="en-US" sz="2400" b="1" dirty="0">
                <a:solidFill>
                  <a:srgbClr val="7030A0"/>
                </a:solidFill>
                <a:latin typeface="Candara" pitchFamily="34" charset="0"/>
              </a:rPr>
              <a:t>Linea alba</a:t>
            </a:r>
            <a:r>
              <a:rPr lang="en-US" sz="2400" dirty="0">
                <a:latin typeface="Candara" pitchFamily="34" charset="0"/>
              </a:rPr>
              <a:t>, </a:t>
            </a:r>
            <a:r>
              <a:rPr lang="en-US" sz="2400" b="1" dirty="0">
                <a:solidFill>
                  <a:srgbClr val="7030A0"/>
                </a:solidFill>
                <a:latin typeface="Candara" pitchFamily="34" charset="0"/>
              </a:rPr>
              <a:t>pubic tubercle</a:t>
            </a:r>
            <a:r>
              <a:rPr lang="en-US" sz="2400" dirty="0">
                <a:latin typeface="Candara" pitchFamily="34" charset="0"/>
              </a:rPr>
              <a:t>, and </a:t>
            </a:r>
            <a:r>
              <a:rPr lang="en-US" sz="2400" b="1" dirty="0">
                <a:solidFill>
                  <a:srgbClr val="7030A0"/>
                </a:solidFill>
                <a:latin typeface="Candara" pitchFamily="34" charset="0"/>
              </a:rPr>
              <a:t>anterior half of iliac crest</a:t>
            </a:r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2" cstate="print"/>
          <a:srcRect l="58203" t="21875" r="12500" b="18125"/>
          <a:stretch>
            <a:fillRect/>
          </a:stretch>
        </p:blipFill>
        <p:spPr bwMode="auto">
          <a:xfrm>
            <a:off x="6096000" y="3486893"/>
            <a:ext cx="2819400" cy="3218707"/>
          </a:xfrm>
          <a:prstGeom prst="rect">
            <a:avLst/>
          </a:prstGeom>
          <a:noFill/>
          <a:ln w="57150">
            <a:solidFill>
              <a:srgbClr val="66FF33"/>
            </a:solidFill>
            <a:miter lim="800000"/>
            <a:headEnd/>
            <a:tailEnd/>
          </a:ln>
          <a:effectLst/>
        </p:spPr>
      </p:pic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b="1">
                <a:solidFill>
                  <a:srgbClr val="7030A0"/>
                </a:solidFill>
              </a:rPr>
              <a:t>Monday 1 March 2021</a:t>
            </a:r>
            <a:endParaRPr lang="en-US" b="1" dirty="0">
              <a:solidFill>
                <a:srgbClr val="7030A0"/>
              </a:solidFill>
            </a:endParaRPr>
          </a:p>
        </p:txBody>
      </p:sp>
      <p:pic>
        <p:nvPicPr>
          <p:cNvPr id="48130" name="Picture 2" descr="http://img.tfd.com/MosbyMD/thumb/external-abdominal-obliqu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91201" y="114775"/>
            <a:ext cx="3048000" cy="3161826"/>
          </a:xfrm>
          <a:prstGeom prst="rect">
            <a:avLst/>
          </a:prstGeom>
          <a:noFill/>
          <a:ln w="57150">
            <a:solidFill>
              <a:srgbClr val="00FF00"/>
            </a:solidFill>
          </a:ln>
        </p:spPr>
      </p:pic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>
          <a:xfrm>
            <a:off x="8229600" y="6416675"/>
            <a:ext cx="457200" cy="365125"/>
          </a:xfrm>
        </p:spPr>
        <p:txBody>
          <a:bodyPr/>
          <a:lstStyle/>
          <a:p>
            <a:fld id="{B6F15528-21DE-4FAA-801E-634DDDAF4B2B}" type="slidenum">
              <a:rPr lang="en-US" b="1" smtClean="0">
                <a:solidFill>
                  <a:srgbClr val="7030A0"/>
                </a:solidFill>
              </a:rPr>
              <a:pPr/>
              <a:t>5</a:t>
            </a:fld>
            <a:endParaRPr lang="en-US" b="1" dirty="0">
              <a:solidFill>
                <a:srgbClr val="7030A0"/>
              </a:solidFill>
            </a:endParaRPr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b="1">
                <a:solidFill>
                  <a:schemeClr val="tx1"/>
                </a:solidFill>
              </a:rPr>
              <a:t>Dr. Aiman Qais Afar</a:t>
            </a:r>
            <a:endParaRPr lang="en-US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6822831" y="295850"/>
            <a:ext cx="2133600" cy="365125"/>
          </a:xfrm>
        </p:spPr>
        <p:txBody>
          <a:bodyPr/>
          <a:lstStyle/>
          <a:p>
            <a:r>
              <a:rPr lang="en-US" b="1">
                <a:solidFill>
                  <a:srgbClr val="FF0066"/>
                </a:solidFill>
              </a:rPr>
              <a:t>Monday 1 March 2021</a:t>
            </a:r>
            <a:endParaRPr lang="en-US" b="1" dirty="0">
              <a:solidFill>
                <a:srgbClr val="FF0066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306973" y="102150"/>
            <a:ext cx="457200" cy="365125"/>
          </a:xfrm>
        </p:spPr>
        <p:txBody>
          <a:bodyPr/>
          <a:lstStyle/>
          <a:p>
            <a:fld id="{B6F15528-21DE-4FAA-801E-634DDDAF4B2B}" type="slidenum">
              <a:rPr lang="en-US" b="1" smtClean="0">
                <a:solidFill>
                  <a:srgbClr val="FF0066"/>
                </a:solidFill>
              </a:rPr>
              <a:pPr/>
              <a:t>6</a:t>
            </a:fld>
            <a:endParaRPr lang="en-US" b="1">
              <a:solidFill>
                <a:srgbClr val="FF0066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 l="25183" t="14583" r="28551" b="43750"/>
          <a:stretch>
            <a:fillRect/>
          </a:stretch>
        </p:blipFill>
        <p:spPr bwMode="auto">
          <a:xfrm>
            <a:off x="1518101" y="2971800"/>
            <a:ext cx="7473499" cy="3784050"/>
          </a:xfrm>
          <a:prstGeom prst="rect">
            <a:avLst/>
          </a:prstGeom>
          <a:noFill/>
          <a:ln w="57150">
            <a:solidFill>
              <a:srgbClr val="0033CC"/>
            </a:solidFill>
            <a:miter lim="800000"/>
            <a:headEnd/>
            <a:tailEnd/>
          </a:ln>
        </p:spPr>
      </p:pic>
      <p:sp>
        <p:nvSpPr>
          <p:cNvPr id="6" name="Rectangle 5"/>
          <p:cNvSpPr/>
          <p:nvPr/>
        </p:nvSpPr>
        <p:spPr>
          <a:xfrm>
            <a:off x="0" y="685800"/>
            <a:ext cx="8966983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Wingdings" panose="05000000000000000000" pitchFamily="2" charset="2"/>
              <a:buChar char="v"/>
            </a:pPr>
            <a:r>
              <a:rPr lang="en-GB" sz="2000" i="1" dirty="0">
                <a:latin typeface="Candara" panose="020E0502030303020204" pitchFamily="34" charset="0"/>
              </a:rPr>
              <a:t>The muscle fibers become aponeurotic approximately </a:t>
            </a:r>
            <a:r>
              <a:rPr lang="en-GB" sz="2000" b="1" i="1" dirty="0">
                <a:latin typeface="Candara" panose="020E0502030303020204" pitchFamily="34" charset="0"/>
              </a:rPr>
              <a:t>at the MCL </a:t>
            </a:r>
            <a:r>
              <a:rPr lang="en-GB" sz="2000" i="1" dirty="0">
                <a:latin typeface="Candara" panose="020E0502030303020204" pitchFamily="34" charset="0"/>
              </a:rPr>
              <a:t>medially and at the </a:t>
            </a:r>
            <a:r>
              <a:rPr lang="en-GB" sz="2000" b="1" i="1" dirty="0" err="1">
                <a:solidFill>
                  <a:srgbClr val="FF0000"/>
                </a:solidFill>
                <a:latin typeface="Candara" panose="020E0502030303020204" pitchFamily="34" charset="0"/>
              </a:rPr>
              <a:t>spinoumbilical</a:t>
            </a:r>
            <a:r>
              <a:rPr lang="en-GB" sz="2000" b="1" i="1" dirty="0">
                <a:solidFill>
                  <a:srgbClr val="FF0000"/>
                </a:solidFill>
                <a:latin typeface="Candara" panose="020E0502030303020204" pitchFamily="34" charset="0"/>
              </a:rPr>
              <a:t> line </a:t>
            </a:r>
            <a:r>
              <a:rPr lang="en-GB" sz="2000" b="1" i="1" dirty="0">
                <a:latin typeface="Candara" panose="020E0502030303020204" pitchFamily="34" charset="0"/>
              </a:rPr>
              <a:t>(line running from the umbilicus to the ASIS</a:t>
            </a:r>
            <a:r>
              <a:rPr lang="en-GB" sz="2000" i="1" dirty="0">
                <a:latin typeface="Candara" panose="020E0502030303020204" pitchFamily="34" charset="0"/>
              </a:rPr>
              <a:t>) inferiorly, forming a sheet of tendinous fibers that </a:t>
            </a:r>
            <a:r>
              <a:rPr lang="en-GB" sz="2000" b="1" i="1" dirty="0">
                <a:latin typeface="Candara" panose="020E0502030303020204" pitchFamily="34" charset="0"/>
              </a:rPr>
              <a:t>decussate</a:t>
            </a:r>
            <a:r>
              <a:rPr lang="en-GB" sz="2000" i="1" dirty="0">
                <a:latin typeface="Candara" panose="020E0502030303020204" pitchFamily="34" charset="0"/>
              </a:rPr>
              <a:t> at the </a:t>
            </a:r>
            <a:r>
              <a:rPr lang="en-GB" sz="2000" i="1" dirty="0" err="1">
                <a:latin typeface="Candara" panose="020E0502030303020204" pitchFamily="34" charset="0"/>
              </a:rPr>
              <a:t>linea</a:t>
            </a:r>
            <a:r>
              <a:rPr lang="en-GB" sz="2000" i="1" dirty="0">
                <a:latin typeface="Candara" panose="020E0502030303020204" pitchFamily="34" charset="0"/>
              </a:rPr>
              <a:t> alba, </a:t>
            </a:r>
            <a:r>
              <a:rPr lang="en-GB" sz="2000" b="1" i="1" dirty="0">
                <a:solidFill>
                  <a:srgbClr val="FF0000"/>
                </a:solidFill>
                <a:latin typeface="Candara" panose="020E0502030303020204" pitchFamily="34" charset="0"/>
              </a:rPr>
              <a:t>most becoming continuous with tendinous fibers of the contralateral internal oblique </a:t>
            </a:r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en-GB" sz="2000" i="1" dirty="0">
                <a:latin typeface="Candara" panose="020E0502030303020204" pitchFamily="34" charset="0"/>
              </a:rPr>
              <a:t>Thus the contralateral external and internal oblique muscles together form a </a:t>
            </a:r>
            <a:r>
              <a:rPr lang="en-GB" sz="2000" b="1" i="1" dirty="0">
                <a:latin typeface="Candara" panose="020E0502030303020204" pitchFamily="34" charset="0"/>
              </a:rPr>
              <a:t>“digastric muscle,” </a:t>
            </a:r>
            <a:r>
              <a:rPr lang="en-GB" sz="2000" i="1" dirty="0">
                <a:latin typeface="Candara" panose="020E0502030303020204" pitchFamily="34" charset="0"/>
              </a:rPr>
              <a:t>a two-bellied muscle sharing a common central tendon that works as a unit </a:t>
            </a:r>
          </a:p>
        </p:txBody>
      </p:sp>
      <p:sp>
        <p:nvSpPr>
          <p:cNvPr id="7" name="مستطيل 1"/>
          <p:cNvSpPr/>
          <p:nvPr/>
        </p:nvSpPr>
        <p:spPr>
          <a:xfrm>
            <a:off x="76200" y="76200"/>
            <a:ext cx="4419600" cy="584775"/>
          </a:xfrm>
          <a:prstGeom prst="rect">
            <a:avLst/>
          </a:prstGeom>
          <a:ln w="57150">
            <a:solidFill>
              <a:srgbClr val="00FF00"/>
            </a:solidFill>
          </a:ln>
        </p:spPr>
        <p:txBody>
          <a:bodyPr wrap="square">
            <a:spAutoFit/>
          </a:bodyPr>
          <a:lstStyle/>
          <a:p>
            <a:pPr algn="l"/>
            <a:r>
              <a:rPr lang="en-US" sz="3200" b="1" dirty="0">
                <a:solidFill>
                  <a:srgbClr val="FF0000"/>
                </a:solidFill>
              </a:rPr>
              <a:t>External Oblique Muscle</a:t>
            </a: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6172200" y="76200"/>
            <a:ext cx="2895600" cy="365125"/>
          </a:xfrm>
        </p:spPr>
        <p:txBody>
          <a:bodyPr/>
          <a:lstStyle/>
          <a:p>
            <a:r>
              <a:rPr lang="en-US" b="1">
                <a:solidFill>
                  <a:schemeClr val="tx1"/>
                </a:solidFill>
              </a:rPr>
              <a:t>Dr. Aiman Qais Afar</a:t>
            </a:r>
            <a:endParaRPr lang="en-US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b="1">
                <a:solidFill>
                  <a:schemeClr val="accent2">
                    <a:lumMod val="75000"/>
                  </a:schemeClr>
                </a:solidFill>
              </a:rPr>
              <a:t>Monday 1 March 2021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305800" y="6356350"/>
            <a:ext cx="381000" cy="365125"/>
          </a:xfrm>
        </p:spPr>
        <p:txBody>
          <a:bodyPr/>
          <a:lstStyle/>
          <a:p>
            <a:fld id="{B6F15528-21DE-4FAA-801E-634DDDAF4B2B}" type="slidenum">
              <a:rPr lang="en-US" b="1" smtClean="0">
                <a:solidFill>
                  <a:schemeClr val="accent2">
                    <a:lumMod val="75000"/>
                  </a:schemeClr>
                </a:solidFill>
              </a:rPr>
              <a:pPr/>
              <a:t>7</a:t>
            </a:fld>
            <a:endParaRPr lang="en-US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52400" y="762000"/>
            <a:ext cx="8839200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000" dirty="0">
                <a:latin typeface="Candara" pitchFamily="34" charset="0"/>
              </a:rPr>
              <a:t>The free posterior border of the muscle forms the anterior boundary of the </a:t>
            </a:r>
            <a:r>
              <a:rPr lang="en-GB" sz="2000" b="1" dirty="0">
                <a:solidFill>
                  <a:schemeClr val="accent2">
                    <a:lumMod val="75000"/>
                  </a:schemeClr>
                </a:solidFill>
                <a:latin typeface="Candara" pitchFamily="34" charset="0"/>
              </a:rPr>
              <a:t>lumbar triangle (of Petit)</a:t>
            </a:r>
          </a:p>
          <a:p>
            <a:r>
              <a:rPr lang="en-GB" sz="2000" dirty="0">
                <a:latin typeface="Candara" pitchFamily="34" charset="0"/>
              </a:rPr>
              <a:t>that is floored in by </a:t>
            </a:r>
            <a:r>
              <a:rPr lang="en-GB" sz="2000" b="1" dirty="0">
                <a:latin typeface="Candara" pitchFamily="34" charset="0"/>
              </a:rPr>
              <a:t>the internal oblique </a:t>
            </a:r>
            <a:r>
              <a:rPr lang="en-GB" sz="2000" dirty="0">
                <a:latin typeface="Candara" pitchFamily="34" charset="0"/>
              </a:rPr>
              <a:t>and bounded behind by the anterior border of </a:t>
            </a:r>
            <a:r>
              <a:rPr lang="en-GB" sz="2000" b="1" dirty="0">
                <a:latin typeface="Candara" pitchFamily="34" charset="0"/>
              </a:rPr>
              <a:t>latissimus dorsi </a:t>
            </a:r>
            <a:r>
              <a:rPr lang="en-GB" sz="2000" dirty="0">
                <a:latin typeface="Candara" pitchFamily="34" charset="0"/>
              </a:rPr>
              <a:t>and below by the iliac crest. </a:t>
            </a:r>
            <a:r>
              <a:rPr lang="en-GB" sz="2000" b="1" dirty="0">
                <a:solidFill>
                  <a:srgbClr val="0033CC"/>
                </a:solidFill>
                <a:latin typeface="Candara" pitchFamily="34" charset="0"/>
              </a:rPr>
              <a:t>The triangle may be the site of a rare lumbar hernia</a:t>
            </a:r>
          </a:p>
        </p:txBody>
      </p:sp>
      <p:pic>
        <p:nvPicPr>
          <p:cNvPr id="38914" name="Picture 2" descr="Image result for lumbar triangle of petit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00600" y="2438400"/>
            <a:ext cx="3639671" cy="3867151"/>
          </a:xfrm>
          <a:prstGeom prst="rect">
            <a:avLst/>
          </a:prstGeom>
          <a:noFill/>
          <a:ln w="57150">
            <a:solidFill>
              <a:srgbClr val="66FF33"/>
            </a:solidFill>
          </a:ln>
        </p:spPr>
      </p:pic>
      <p:sp>
        <p:nvSpPr>
          <p:cNvPr id="38916" name="AutoShape 4" descr="Image result for lumbar herni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38918" name="AutoShape 6" descr="Image result for lumbar herni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38919" name="Picture 7"/>
          <p:cNvPicPr>
            <a:picLocks noChangeAspect="1" noChangeArrowheads="1"/>
          </p:cNvPicPr>
          <p:nvPr/>
        </p:nvPicPr>
        <p:blipFill>
          <a:blip r:embed="rId3" cstate="print"/>
          <a:srcRect t="2083" r="50000"/>
          <a:stretch>
            <a:fillRect/>
          </a:stretch>
        </p:blipFill>
        <p:spPr bwMode="auto">
          <a:xfrm>
            <a:off x="457200" y="2667000"/>
            <a:ext cx="4085615" cy="3429000"/>
          </a:xfrm>
          <a:prstGeom prst="rect">
            <a:avLst/>
          </a:prstGeom>
          <a:noFill/>
          <a:ln w="57150">
            <a:solidFill>
              <a:srgbClr val="66FF33"/>
            </a:solidFill>
            <a:miter lim="800000"/>
            <a:headEnd/>
            <a:tailEnd/>
          </a:ln>
        </p:spPr>
      </p:pic>
      <p:sp>
        <p:nvSpPr>
          <p:cNvPr id="11" name="مستطيل 1"/>
          <p:cNvSpPr/>
          <p:nvPr/>
        </p:nvSpPr>
        <p:spPr>
          <a:xfrm>
            <a:off x="76200" y="76200"/>
            <a:ext cx="4648200" cy="584775"/>
          </a:xfrm>
          <a:prstGeom prst="rect">
            <a:avLst/>
          </a:prstGeom>
          <a:ln w="57150">
            <a:solidFill>
              <a:srgbClr val="00FF00"/>
            </a:solidFill>
          </a:ln>
        </p:spPr>
        <p:txBody>
          <a:bodyPr wrap="square">
            <a:spAutoFit/>
          </a:bodyPr>
          <a:lstStyle/>
          <a:p>
            <a:pPr algn="l"/>
            <a:r>
              <a:rPr lang="en-US" sz="3200" b="1" dirty="0">
                <a:solidFill>
                  <a:srgbClr val="FF0000"/>
                </a:solidFill>
                <a:latin typeface="Candara" pitchFamily="34" charset="0"/>
              </a:rPr>
              <a:t>External Oblique Muscle</a:t>
            </a:r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b="1">
                <a:solidFill>
                  <a:schemeClr val="tx1"/>
                </a:solidFill>
              </a:rPr>
              <a:t>Dr. Aiman Qais Afar</a:t>
            </a:r>
            <a:endParaRPr lang="en-US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228600" y="6248400"/>
            <a:ext cx="2133600" cy="365125"/>
          </a:xfrm>
        </p:spPr>
        <p:txBody>
          <a:bodyPr/>
          <a:lstStyle/>
          <a:p>
            <a:r>
              <a:rPr lang="en-US" b="1">
                <a:solidFill>
                  <a:schemeClr val="tx1"/>
                </a:solidFill>
              </a:rPr>
              <a:t>Monday 1 March 2021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62000" y="6416675"/>
            <a:ext cx="457200" cy="365125"/>
          </a:xfrm>
        </p:spPr>
        <p:txBody>
          <a:bodyPr/>
          <a:lstStyle/>
          <a:p>
            <a:fld id="{B6F15528-21DE-4FAA-801E-634DDDAF4B2B}" type="slidenum">
              <a:rPr lang="en-US" b="1" smtClean="0">
                <a:solidFill>
                  <a:schemeClr val="tx1"/>
                </a:solidFill>
              </a:rPr>
              <a:pPr/>
              <a:t>8</a:t>
            </a:fld>
            <a:endParaRPr lang="en-US" b="1">
              <a:solidFill>
                <a:schemeClr val="tx1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685800"/>
            <a:ext cx="891540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Wingdings" panose="05000000000000000000" pitchFamily="2" charset="2"/>
              <a:buChar char="ü"/>
            </a:pPr>
            <a:r>
              <a:rPr lang="en-GB" sz="2400" dirty="0">
                <a:latin typeface="Candara" pitchFamily="34" charset="0"/>
              </a:rPr>
              <a:t>Inferiorly, the external oblique aponeurosis attaches to the </a:t>
            </a:r>
            <a:r>
              <a:rPr lang="en-GB" sz="2400" b="1" dirty="0">
                <a:latin typeface="Candara" pitchFamily="34" charset="0"/>
              </a:rPr>
              <a:t>pubic crest </a:t>
            </a:r>
            <a:r>
              <a:rPr lang="en-GB" sz="2400" dirty="0">
                <a:latin typeface="Candara" pitchFamily="34" charset="0"/>
              </a:rPr>
              <a:t>medial to the </a:t>
            </a:r>
            <a:r>
              <a:rPr lang="en-GB" sz="2400" b="1" dirty="0">
                <a:latin typeface="Candara" pitchFamily="34" charset="0"/>
              </a:rPr>
              <a:t>pubic tubercle</a:t>
            </a:r>
            <a:r>
              <a:rPr lang="en-GB" sz="2400" dirty="0">
                <a:latin typeface="Candara" pitchFamily="34" charset="0"/>
              </a:rPr>
              <a:t>.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en-GB" sz="2400" dirty="0">
                <a:latin typeface="Candara" pitchFamily="34" charset="0"/>
              </a:rPr>
              <a:t> The inferior margin of the external oblique aponeurosis is </a:t>
            </a:r>
            <a:r>
              <a:rPr lang="en-GB" sz="2400" b="1" dirty="0">
                <a:latin typeface="Candara" pitchFamily="34" charset="0"/>
              </a:rPr>
              <a:t>thickened</a:t>
            </a:r>
            <a:r>
              <a:rPr lang="en-GB" sz="2400" dirty="0">
                <a:latin typeface="Candara" pitchFamily="34" charset="0"/>
              </a:rPr>
              <a:t> as an </a:t>
            </a:r>
            <a:r>
              <a:rPr lang="en-GB" sz="2400" b="1" dirty="0">
                <a:latin typeface="Candara" pitchFamily="34" charset="0"/>
              </a:rPr>
              <a:t>undercurving fibrous band </a:t>
            </a:r>
            <a:r>
              <a:rPr lang="en-GB" sz="2400" dirty="0">
                <a:latin typeface="Candara" pitchFamily="34" charset="0"/>
              </a:rPr>
              <a:t>with a free posterior edge that spans between the </a:t>
            </a:r>
            <a:r>
              <a:rPr lang="en-GB" sz="2400" b="1" dirty="0">
                <a:latin typeface="Candara" pitchFamily="34" charset="0"/>
              </a:rPr>
              <a:t>ASIS </a:t>
            </a:r>
            <a:r>
              <a:rPr lang="en-GB" sz="2400" dirty="0">
                <a:latin typeface="Candara" pitchFamily="34" charset="0"/>
              </a:rPr>
              <a:t>and the </a:t>
            </a:r>
            <a:r>
              <a:rPr lang="en-GB" sz="2400" b="1" dirty="0">
                <a:latin typeface="Candara" pitchFamily="34" charset="0"/>
              </a:rPr>
              <a:t>pubic tubercle </a:t>
            </a:r>
            <a:r>
              <a:rPr lang="en-GB" sz="2400" dirty="0">
                <a:latin typeface="Candara" pitchFamily="34" charset="0"/>
              </a:rPr>
              <a:t>as the </a:t>
            </a:r>
            <a:r>
              <a:rPr lang="en-GB" sz="2400" b="1" dirty="0">
                <a:solidFill>
                  <a:srgbClr val="0033CC"/>
                </a:solidFill>
                <a:latin typeface="Candara" pitchFamily="34" charset="0"/>
              </a:rPr>
              <a:t>inguinal ligament (Poupart ligament)</a:t>
            </a:r>
          </a:p>
        </p:txBody>
      </p:sp>
      <p:sp>
        <p:nvSpPr>
          <p:cNvPr id="6" name="مستطيل 1"/>
          <p:cNvSpPr/>
          <p:nvPr/>
        </p:nvSpPr>
        <p:spPr>
          <a:xfrm>
            <a:off x="76200" y="76200"/>
            <a:ext cx="4648200" cy="584775"/>
          </a:xfrm>
          <a:prstGeom prst="rect">
            <a:avLst/>
          </a:prstGeom>
          <a:ln w="57150">
            <a:solidFill>
              <a:srgbClr val="00FF00"/>
            </a:solidFill>
          </a:ln>
        </p:spPr>
        <p:txBody>
          <a:bodyPr wrap="square">
            <a:spAutoFit/>
          </a:bodyPr>
          <a:lstStyle/>
          <a:p>
            <a:pPr algn="l"/>
            <a:r>
              <a:rPr lang="en-US" sz="3200" b="1" dirty="0">
                <a:solidFill>
                  <a:srgbClr val="FF0000"/>
                </a:solidFill>
                <a:latin typeface="Candara" pitchFamily="34" charset="0"/>
              </a:rPr>
              <a:t>External Oblique Muscle</a:t>
            </a:r>
          </a:p>
        </p:txBody>
      </p:sp>
      <p:pic>
        <p:nvPicPr>
          <p:cNvPr id="1026" name="Picture 2" descr="Image result for inguinal ligament (Poupart ligament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17995" y="3149025"/>
            <a:ext cx="6311705" cy="3525555"/>
          </a:xfrm>
          <a:prstGeom prst="rect">
            <a:avLst/>
          </a:prstGeom>
          <a:noFill/>
          <a:ln w="57150">
            <a:solidFill>
              <a:srgbClr val="00FF00"/>
            </a:solidFill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 l="26940" t="31250" r="26794" b="21875"/>
          <a:stretch>
            <a:fillRect/>
          </a:stretch>
        </p:blipFill>
        <p:spPr bwMode="auto">
          <a:xfrm>
            <a:off x="9906000" y="1905000"/>
            <a:ext cx="1337734" cy="762000"/>
          </a:xfrm>
          <a:prstGeom prst="rect">
            <a:avLst/>
          </a:prstGeom>
          <a:noFill/>
          <a:ln w="57150">
            <a:solidFill>
              <a:srgbClr val="00FF00"/>
            </a:solidFill>
            <a:miter lim="800000"/>
            <a:headEnd/>
            <a:tailEnd/>
          </a:ln>
        </p:spPr>
      </p:pic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-304800" y="6096000"/>
            <a:ext cx="2895600" cy="365125"/>
          </a:xfrm>
        </p:spPr>
        <p:txBody>
          <a:bodyPr/>
          <a:lstStyle/>
          <a:p>
            <a:r>
              <a:rPr lang="en-US" b="1">
                <a:solidFill>
                  <a:schemeClr val="tx1"/>
                </a:solidFill>
              </a:rPr>
              <a:t>Dr. Aiman Qais Afar</a:t>
            </a:r>
            <a:endParaRPr lang="en-US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ستطيل 1"/>
          <p:cNvSpPr/>
          <p:nvPr/>
        </p:nvSpPr>
        <p:spPr>
          <a:xfrm>
            <a:off x="76200" y="76200"/>
            <a:ext cx="4390391" cy="584775"/>
          </a:xfrm>
          <a:prstGeom prst="rect">
            <a:avLst/>
          </a:prstGeom>
          <a:ln w="57150">
            <a:solidFill>
              <a:srgbClr val="00FF00"/>
            </a:solidFill>
          </a:ln>
        </p:spPr>
        <p:txBody>
          <a:bodyPr wrap="square">
            <a:spAutoFit/>
          </a:bodyPr>
          <a:lstStyle/>
          <a:p>
            <a:pPr algn="l"/>
            <a:r>
              <a:rPr lang="en-US" sz="3200" b="1" dirty="0">
                <a:solidFill>
                  <a:srgbClr val="FF0000"/>
                </a:solidFill>
              </a:rPr>
              <a:t>Internal Oblique Muscle</a:t>
            </a:r>
          </a:p>
        </p:txBody>
      </p:sp>
      <p:sp>
        <p:nvSpPr>
          <p:cNvPr id="3" name="مربع نص 2"/>
          <p:cNvSpPr txBox="1"/>
          <p:nvPr/>
        </p:nvSpPr>
        <p:spPr>
          <a:xfrm>
            <a:off x="76200" y="725031"/>
            <a:ext cx="4495800" cy="224676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l" rtl="0">
              <a:buFont typeface="Wingdings" pitchFamily="2" charset="2"/>
              <a:buChar char="v"/>
            </a:pPr>
            <a:r>
              <a:rPr lang="en-US" sz="2000" dirty="0">
                <a:latin typeface="Candara" pitchFamily="34" charset="0"/>
              </a:rPr>
              <a:t>The intermediate of the three flat abdominal muscles</a:t>
            </a:r>
          </a:p>
          <a:p>
            <a:pPr algn="l" rtl="0"/>
            <a:endParaRPr lang="en-US" sz="2000" dirty="0">
              <a:latin typeface="Candara" pitchFamily="34" charset="0"/>
            </a:endParaRPr>
          </a:p>
          <a:p>
            <a:pPr>
              <a:buFont typeface="Wingdings" pitchFamily="2" charset="2"/>
              <a:buChar char="v"/>
            </a:pPr>
            <a:r>
              <a:rPr lang="en-US" sz="2000" dirty="0">
                <a:latin typeface="Candara" pitchFamily="34" charset="0"/>
              </a:rPr>
              <a:t>its fleshy fibers run </a:t>
            </a:r>
            <a:r>
              <a:rPr lang="en-US" sz="2000" b="1" dirty="0">
                <a:latin typeface="Candara" pitchFamily="34" charset="0"/>
              </a:rPr>
              <a:t>perpendicular to those of the external oblique, </a:t>
            </a:r>
            <a:r>
              <a:rPr lang="en-US" sz="2000" dirty="0">
                <a:latin typeface="Candara" pitchFamily="34" charset="0"/>
              </a:rPr>
              <a:t>running superomedially </a:t>
            </a:r>
            <a:r>
              <a:rPr lang="en-US" sz="2000" b="1" u="sng" dirty="0">
                <a:solidFill>
                  <a:srgbClr val="C00000"/>
                </a:solidFill>
                <a:latin typeface="Candara" pitchFamily="34" charset="0"/>
              </a:rPr>
              <a:t>(</a:t>
            </a:r>
            <a:r>
              <a:rPr lang="en-GB" sz="2000" b="1" u="sng" dirty="0">
                <a:solidFill>
                  <a:srgbClr val="C00000"/>
                </a:solidFill>
                <a:latin typeface="Candara" pitchFamily="34" charset="0"/>
              </a:rPr>
              <a:t>like your fingers when the hand is placed over your chest). </a:t>
            </a:r>
            <a:endParaRPr lang="ar-IQ" sz="2000" b="1" u="sng" dirty="0">
              <a:solidFill>
                <a:srgbClr val="C00000"/>
              </a:solidFill>
              <a:latin typeface="Candara" pitchFamily="34" charset="0"/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21136" y="838200"/>
            <a:ext cx="4470464" cy="3505200"/>
          </a:xfrm>
          <a:prstGeom prst="rect">
            <a:avLst/>
          </a:prstGeom>
          <a:noFill/>
          <a:ln w="57150">
            <a:solidFill>
              <a:srgbClr val="66FF33"/>
            </a:solidFill>
            <a:miter lim="800000"/>
            <a:headEnd/>
            <a:tailEnd/>
          </a:ln>
          <a:effectLst/>
        </p:spPr>
      </p:pic>
      <p:sp>
        <p:nvSpPr>
          <p:cNvPr id="6" name="مربع نص 1"/>
          <p:cNvSpPr txBox="1"/>
          <p:nvPr/>
        </p:nvSpPr>
        <p:spPr>
          <a:xfrm>
            <a:off x="2749296" y="4572000"/>
            <a:ext cx="5943600" cy="163121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l" rtl="0">
              <a:buFont typeface="Wingdings" pitchFamily="2" charset="2"/>
              <a:buChar char="v"/>
            </a:pPr>
            <a:r>
              <a:rPr lang="en-US" sz="2000" b="1" dirty="0">
                <a:latin typeface="Candara" pitchFamily="34" charset="0"/>
              </a:rPr>
              <a:t>Origin:</a:t>
            </a:r>
            <a:r>
              <a:rPr lang="en-US" sz="2000" dirty="0">
                <a:latin typeface="Candara" pitchFamily="34" charset="0"/>
              </a:rPr>
              <a:t> </a:t>
            </a:r>
            <a:r>
              <a:rPr lang="en-US" sz="2000" b="1" dirty="0">
                <a:solidFill>
                  <a:srgbClr val="7030A0"/>
                </a:solidFill>
                <a:latin typeface="Candara" pitchFamily="34" charset="0"/>
              </a:rPr>
              <a:t>Thoracolumbar fascia</a:t>
            </a:r>
            <a:r>
              <a:rPr lang="en-US" sz="2000" dirty="0">
                <a:latin typeface="Candara" pitchFamily="34" charset="0"/>
              </a:rPr>
              <a:t>, </a:t>
            </a:r>
            <a:r>
              <a:rPr lang="en-US" sz="2000" b="1" dirty="0">
                <a:solidFill>
                  <a:srgbClr val="7030A0"/>
                </a:solidFill>
                <a:latin typeface="Candara" pitchFamily="34" charset="0"/>
              </a:rPr>
              <a:t>anterior two-thirds of iliac crest</a:t>
            </a:r>
            <a:r>
              <a:rPr lang="en-US" sz="2000" dirty="0">
                <a:latin typeface="Candara" pitchFamily="34" charset="0"/>
              </a:rPr>
              <a:t>, and </a:t>
            </a:r>
            <a:r>
              <a:rPr lang="en-US" sz="2000" b="1" dirty="0">
                <a:solidFill>
                  <a:srgbClr val="7030A0"/>
                </a:solidFill>
                <a:latin typeface="Candara" pitchFamily="34" charset="0"/>
              </a:rPr>
              <a:t>lateral half of inguinal ligament</a:t>
            </a:r>
            <a:endParaRPr lang="en-US" sz="2000" dirty="0">
              <a:latin typeface="Candara" pitchFamily="34" charset="0"/>
            </a:endParaRPr>
          </a:p>
          <a:p>
            <a:pPr algn="l" rtl="0"/>
            <a:endParaRPr lang="en-US" sz="2000" dirty="0">
              <a:latin typeface="Candara" pitchFamily="34" charset="0"/>
            </a:endParaRPr>
          </a:p>
          <a:p>
            <a:pPr algn="l" rtl="0">
              <a:buFont typeface="Wingdings" pitchFamily="2" charset="2"/>
              <a:buChar char="v"/>
            </a:pPr>
            <a:r>
              <a:rPr lang="en-US" sz="2000" b="1" dirty="0">
                <a:latin typeface="Candara" pitchFamily="34" charset="0"/>
              </a:rPr>
              <a:t>Insertion: </a:t>
            </a:r>
            <a:r>
              <a:rPr lang="en-US" sz="2000" b="1" dirty="0">
                <a:solidFill>
                  <a:srgbClr val="7030A0"/>
                </a:solidFill>
                <a:latin typeface="Candara" pitchFamily="34" charset="0"/>
              </a:rPr>
              <a:t>Inferior borders of 10</a:t>
            </a:r>
            <a:r>
              <a:rPr lang="en-US" sz="2000" b="1" baseline="30000" dirty="0">
                <a:solidFill>
                  <a:srgbClr val="7030A0"/>
                </a:solidFill>
                <a:latin typeface="Candara" pitchFamily="34" charset="0"/>
              </a:rPr>
              <a:t>th</a:t>
            </a:r>
            <a:r>
              <a:rPr lang="en-US" sz="2000" b="1" dirty="0">
                <a:solidFill>
                  <a:srgbClr val="7030A0"/>
                </a:solidFill>
                <a:latin typeface="Candara" pitchFamily="34" charset="0"/>
              </a:rPr>
              <a:t>--12th ribs</a:t>
            </a:r>
            <a:r>
              <a:rPr lang="en-US" sz="2000" dirty="0">
                <a:latin typeface="Candara" pitchFamily="34" charset="0"/>
              </a:rPr>
              <a:t>, </a:t>
            </a:r>
            <a:r>
              <a:rPr lang="en-US" sz="2000" b="1" dirty="0" err="1">
                <a:solidFill>
                  <a:srgbClr val="7030A0"/>
                </a:solidFill>
                <a:latin typeface="Candara" pitchFamily="34" charset="0"/>
              </a:rPr>
              <a:t>linea</a:t>
            </a:r>
            <a:r>
              <a:rPr lang="en-US" sz="2000" b="1" dirty="0">
                <a:solidFill>
                  <a:srgbClr val="7030A0"/>
                </a:solidFill>
                <a:latin typeface="Candara" pitchFamily="34" charset="0"/>
              </a:rPr>
              <a:t> alba</a:t>
            </a:r>
            <a:r>
              <a:rPr lang="en-US" sz="2000" dirty="0">
                <a:latin typeface="Candara" pitchFamily="34" charset="0"/>
              </a:rPr>
              <a:t>, and </a:t>
            </a:r>
            <a:r>
              <a:rPr lang="en-US" sz="2000" b="1" dirty="0">
                <a:solidFill>
                  <a:srgbClr val="7030A0"/>
                </a:solidFill>
                <a:latin typeface="Candara" pitchFamily="34" charset="0"/>
              </a:rPr>
              <a:t>pecten pubis via conjoint tendon</a:t>
            </a:r>
            <a:endParaRPr lang="ar-IQ" sz="2000" b="1" dirty="0">
              <a:solidFill>
                <a:srgbClr val="7030A0"/>
              </a:solidFill>
              <a:latin typeface="Candara" pitchFamily="34" charset="0"/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 cstate="print"/>
          <a:srcRect l="51396"/>
          <a:stretch>
            <a:fillRect/>
          </a:stretch>
        </p:blipFill>
        <p:spPr bwMode="auto">
          <a:xfrm>
            <a:off x="304800" y="2971800"/>
            <a:ext cx="2239382" cy="3733800"/>
          </a:xfrm>
          <a:prstGeom prst="rect">
            <a:avLst/>
          </a:prstGeom>
          <a:noFill/>
          <a:ln w="57150">
            <a:solidFill>
              <a:srgbClr val="66FF33"/>
            </a:solidFill>
            <a:miter lim="800000"/>
            <a:headEnd/>
            <a:tailEnd/>
          </a:ln>
          <a:effectLst/>
        </p:spPr>
      </p:pic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>
          <a:xfrm>
            <a:off x="6400800" y="186024"/>
            <a:ext cx="2133600" cy="365125"/>
          </a:xfrm>
        </p:spPr>
        <p:txBody>
          <a:bodyPr/>
          <a:lstStyle/>
          <a:p>
            <a:r>
              <a:rPr lang="en-US" b="1">
                <a:solidFill>
                  <a:srgbClr val="7030A0"/>
                </a:solidFill>
              </a:rPr>
              <a:t>Monday 1 March 2021</a:t>
            </a:r>
            <a:endParaRPr lang="en-US" b="1" dirty="0">
              <a:solidFill>
                <a:srgbClr val="7030A0"/>
              </a:solidFill>
            </a:endParaRPr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>
          <a:xfrm>
            <a:off x="8305800" y="6356350"/>
            <a:ext cx="381000" cy="365125"/>
          </a:xfrm>
        </p:spPr>
        <p:txBody>
          <a:bodyPr/>
          <a:lstStyle/>
          <a:p>
            <a:fld id="{B6F15528-21DE-4FAA-801E-634DDDAF4B2B}" type="slidenum">
              <a:rPr lang="en-US" b="1" smtClean="0">
                <a:solidFill>
                  <a:srgbClr val="7030A0"/>
                </a:solidFill>
              </a:rPr>
              <a:pPr/>
              <a:t>9</a:t>
            </a:fld>
            <a:endParaRPr lang="en-US" b="1" dirty="0">
              <a:solidFill>
                <a:srgbClr val="7030A0"/>
              </a:solidFill>
            </a:endParaRPr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b="1">
                <a:solidFill>
                  <a:schemeClr val="tx1"/>
                </a:solidFill>
              </a:rPr>
              <a:t>Dr. Aiman Qais Afar</a:t>
            </a:r>
            <a:endParaRPr lang="en-US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 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 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 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EA44E5D5E6FD0640B03A4C36A36CCC48" ma:contentTypeVersion="2" ma:contentTypeDescription="Create a new document." ma:contentTypeScope="" ma:versionID="0a261ae55af15d1f4d425a45099986ed">
  <xsd:schema xmlns:xsd="http://www.w3.org/2001/XMLSchema" xmlns:xs="http://www.w3.org/2001/XMLSchema" xmlns:p="http://schemas.microsoft.com/office/2006/metadata/properties" xmlns:ns2="f813cc38-748d-45e5-8a1e-18a9340b0733" targetNamespace="http://schemas.microsoft.com/office/2006/metadata/properties" ma:root="true" ma:fieldsID="3219db038919e52e4afa6beb8faee7ee" ns2:_="">
    <xsd:import namespace="f813cc38-748d-45e5-8a1e-18a9340b073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813cc38-748d-45e5-8a1e-18a9340b0733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201F43EB-F038-4DEF-95E3-E34D82A23095}">
  <ds:schemaRefs>
    <ds:schemaRef ds:uri="http://schemas.microsoft.com/office/2006/metadata/contentType"/>
    <ds:schemaRef ds:uri="http://schemas.microsoft.com/office/2006/metadata/properties/metaAttributes"/>
    <ds:schemaRef ds:uri="http://www.w3.org/2000/xmlns/"/>
    <ds:schemaRef ds:uri="http://www.w3.org/2001/XMLSchema"/>
    <ds:schemaRef ds:uri="f813cc38-748d-45e5-8a1e-18a9340b0733"/>
  </ds:schemaRefs>
</ds:datastoreItem>
</file>

<file path=customXml/itemProps2.xml><?xml version="1.0" encoding="utf-8"?>
<ds:datastoreItem xmlns:ds="http://schemas.openxmlformats.org/officeDocument/2006/customXml" ds:itemID="{AC1A0C8B-7C5D-4264-B8B1-E5444E3DA531}">
  <ds:schemaRefs>
    <ds:schemaRef ds:uri="http://schemas.microsoft.com/office/2006/metadata/properties"/>
    <ds:schemaRef ds:uri="http://www.w3.org/2000/xmlns/"/>
  </ds:schemaRefs>
</ds:datastoreItem>
</file>

<file path=customXml/itemProps3.xml><?xml version="1.0" encoding="utf-8"?>
<ds:datastoreItem xmlns:ds="http://schemas.openxmlformats.org/officeDocument/2006/customXml" ds:itemID="{919146A9-3F06-4FE4-BC35-687B3908688D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3983</TotalTime>
  <Words>1911</Words>
  <Application>Microsoft Office PowerPoint</Application>
  <PresentationFormat>عرض على الشاشة (4:3)</PresentationFormat>
  <Paragraphs>254</Paragraphs>
  <Slides>27</Slides>
  <Notes>3</Notes>
  <HiddenSlides>0</HiddenSlides>
  <MMClips>0</MMClips>
  <ScaleCrop>false</ScaleCrop>
  <HeadingPairs>
    <vt:vector size="4" baseType="variant">
      <vt:variant>
        <vt:lpstr>نسق</vt:lpstr>
      </vt:variant>
      <vt:variant>
        <vt:i4>1</vt:i4>
      </vt:variant>
      <vt:variant>
        <vt:lpstr>عناوين الشرائح</vt:lpstr>
      </vt:variant>
      <vt:variant>
        <vt:i4>27</vt:i4>
      </vt:variant>
    </vt:vector>
  </HeadingPairs>
  <TitlesOfParts>
    <vt:vector size="28" baseType="lpstr">
      <vt:lpstr>Office Theme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DELL</dc:creator>
  <cp:lastModifiedBy>Ahmad Maaitah</cp:lastModifiedBy>
  <cp:revision>123</cp:revision>
  <dcterms:created xsi:type="dcterms:W3CDTF">2006-08-16T00:00:00Z</dcterms:created>
  <dcterms:modified xsi:type="dcterms:W3CDTF">2021-02-28T19:54:13Z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0x010100EA44E5D5E6FD0640B03A4C36A36CCC48</vt:lpwstr>
  </property>
</Properties>
</file>