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5"/>
  </p:notesMasterIdLst>
  <p:sldIdLst>
    <p:sldId id="256" r:id="rId5"/>
    <p:sldId id="257" r:id="rId6"/>
    <p:sldId id="313" r:id="rId7"/>
    <p:sldId id="314" r:id="rId8"/>
    <p:sldId id="316" r:id="rId9"/>
    <p:sldId id="317" r:id="rId10"/>
    <p:sldId id="329" r:id="rId11"/>
    <p:sldId id="318" r:id="rId12"/>
    <p:sldId id="319" r:id="rId13"/>
    <p:sldId id="330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296" r:id="rId24"/>
  </p:sldIdLst>
  <p:sldSz cx="9144000" cy="5143500" type="screen16x9"/>
  <p:notesSz cx="6858000" cy="9144000"/>
  <p:embeddedFontLst>
    <p:embeddedFont>
      <p:font typeface="Lexend Deca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SimSun" pitchFamily="2" charset="-12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AE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98" d="100"/>
          <a:sy n="98" d="100"/>
        </p:scale>
        <p:origin x="-51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6194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433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FFC000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95536" y="1563638"/>
            <a:ext cx="475252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4- </a:t>
            </a: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Spinal cord reflexes.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Medicine.</a:t>
            </a:r>
            <a:r>
              <a:rPr lang="en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7365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89CDDD-4EAF-4DD4-8E85-5E482D08065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611560" y="195486"/>
            <a:ext cx="7776864" cy="484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of the muscle spindle;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There are two types of afferent fibers and also two types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efferents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fibers 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A)  Afferent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:- There are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types: 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1- Type-I afferent fibers, primary endings (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annulo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-spiral) 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These are thick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myelinated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16 µ in diameter and the rate of conduction up to 100 meter/second. These fibers end by making spirals or rings around the central part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of both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nuclear bag and nuclear chain fibers.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2- Type II afferent fibers or secondary (flower spray) endings 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These are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myelinated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nerve fibers having diameter 8 µ and rate of conduction 40 meter/second. This type of afferent fiber end by making flower spray endings only on the nuclear chain fibers.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Both type I and type II sensory fibers enter the spinal cord through the dorsal roots to synapse directly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with the alpha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cells in the anterior horn (no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B) Efferent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leaves the spinal cord with ventral roots. They are also two types: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(1) Alpha fibers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which innervate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muscle fibers they are the axons of the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large alpha cells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anterior horn having a diameter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14 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a velocity of conduction 60 m/sec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(2) The 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gamma efferent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neurons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the anterior horn of the spinal cord send their γ- efferent motor fibers which have a diameter of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 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velocity of conduction 4 m/sec to supply the peripheral contractile parts of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muscle fibers.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-Stimulation of the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γ- efferent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motor fibers will lead to contraction of the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peripheral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contractile parts of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muscle fibers and stretching of their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non contractile part, resulting in stimulation of the primary or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annulo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-spiral endings or dynamic receptors and secondary endings or flower spray or static receptors.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Mode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of stimulation of the muscle spindle ;-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1-Application of a sudden stretch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muscle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fibers like during tapping on muscle's tendons (tendon jerk), stimulate the nuclear bags in the spindle and evokes 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response.</a:t>
            </a:r>
          </a:p>
          <a:p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2-Contraction of the periphery of the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fibers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due to efferent discharge from gamma γ fibers that innervate both the nuclear bag (γ-d) and the nuclear chain (γ-S) evoke 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response of the stretch reflex. </a:t>
            </a:r>
          </a:p>
          <a:p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3-Contraction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of antagonist of any muscle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leads to it's stretch and stimulation of muscle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pindle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 it e.g.  contraction of biceps leads to stretch of triceps and stimulation of muscle spindle in it.</a:t>
            </a:r>
          </a:p>
          <a:p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4-Pulling effect of gravity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exerts a sort of stretch specially in the antigravity muscles stimulating the static phase of the stretch reflex.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Maximal stimulation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the muscle spindle occurs when the muscle is passively stretched (like during tapping its tendon). However,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minimal stimulation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the spindle occurs during voluntary contraction, as the activity of alpha cells leads to shortening of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fibers which release tension on the muscle spindle.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-The most important differences between 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two phases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the stretch reflex are :-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1" y="491491"/>
          <a:ext cx="8064896" cy="4475787"/>
        </p:xfrm>
        <a:graphic>
          <a:graphicData uri="http://schemas.openxmlformats.org/drawingml/2006/table">
            <a:tbl>
              <a:tblPr/>
              <a:tblGrid>
                <a:gridCol w="4032448"/>
                <a:gridCol w="4032448"/>
              </a:tblGrid>
              <a:tr h="392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6464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Static phase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6464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Dynamic phase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064307"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1-Receptors are nuclear chain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2-Discharge in both primary and secondary afferent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3-Its receptors are stimulated with maintained stretch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4-Activity in  muscle fibers are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alternating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5-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Physiologically it is represented by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the muscle tone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6- The proper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stimulus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is the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continuous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stretch by effect of gravity.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1-Receptors are nuclear bag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2-Discharge only in the primary afferent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3-Its receptors are stimulated with sudden stretch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4-The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whole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muscle fibers are stimulated at the same time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5-Physiologically it is represented by   the tendon jerk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6- The proper stimulus is the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sudden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tap on the tendon of the muscle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7494"/>
            <a:ext cx="8892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Types of the stretch reflex;-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Static stretch reflex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monosynaptic)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Dynamic stretch reflex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monosynaptic)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Negative stretch reflex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monosynaptic)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shortening of the muscle by its contraction, leads to reflex relaxation.</a:t>
            </a: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4-Cerebella stretch reflex "load reflex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",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polysynaptic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):. When your forearm is flexed, your biceps muscle is contracted, if we suddenly apply an extra-weight on your hand, your forearm will not fall down but remains flexed by the assist of this reflex. Here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proprioceptive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impulses reach cerebellum, which responds by sending strong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facilitatory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impulses from the new-cerebellum to the gamma motor neurons leading to increase in muscle tone, and strengthen your forearm contraction.</a:t>
            </a:r>
          </a:p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5-Inverse stretch reflex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polysynaptic)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marked over stretch of the muscle leads to reflex relaxation (inhibition), the receptors are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Golgi tendon organ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over stretch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sends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impulses to the muscle  protecting it from rupture either by inhibitory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by inhibitory cerebellar impulses over AHC.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6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-Function of stretch reflex: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1-Keeping equilibrium and adjusting body posture.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2-Help venous return through muscle tone and help lymphatic drainage.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3-Muscle tone causes heat production and regulates body temperature.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4-Tone of the abdominal muscle keeps viscera in position. Also tone of mastication muscle prevents drop of the mandible 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Damping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function 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Signal averaging function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): it prevent skeletal muscle oscillations. This is because motor area "4" sends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unequal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discharge to anterior horn cells, with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impulses the muscle tone becomes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stronger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with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impulses the muscle tone becomes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thus all the contractions becomes more or less finally homogenous which prevent oscillations.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6-Servo - assist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(α-γ co- activation):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this means that the stretch of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muscle   fibers   can   assist   or increase force of contraction of 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fiber without   increasing discharge from higher motor areas and thus increasing force of contraction of the whole muscle producing stronger contraction with minimal energy consumption.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This servo-assist function is especially active when the muscle lifts a heavy weight against gravity. This weight all the time exerts stretching effect on the tendon of the muscle stimulating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fibers.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-The most-important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of the stretch reflex are:-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1-The muscle tone is deep, spinal, monosynaptic reflex. 2-The muscle tone is the static phase of the stretch reflex.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3-Skeletal muscle tone consumes very little energy and never fatigued and is very slowly adapting.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4-When the tone is increased in a certain muscle, it is inhibited in its antagonistic one.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5-Because there is no interneuron in the reflex arc of the stretch reflex, there is no after discharge or reverberating circuits and the reflex is extremely localized.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6F7C65-24BE-4971-9395-2D765D1A71C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/>
          </a:blip>
          <a:srcRect t="1915"/>
          <a:stretch>
            <a:fillRect/>
          </a:stretch>
        </p:blipFill>
        <p:spPr>
          <a:xfrm>
            <a:off x="827584" y="2715766"/>
            <a:ext cx="7128792" cy="242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Differences between Golgi tendon organ and the muscle spindle:-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3" y="539750"/>
          <a:ext cx="8136904" cy="4144981"/>
        </p:xfrm>
        <a:graphic>
          <a:graphicData uri="http://schemas.openxmlformats.org/drawingml/2006/table">
            <a:tbl>
              <a:tblPr/>
              <a:tblGrid>
                <a:gridCol w="4068452"/>
                <a:gridCol w="4068452"/>
              </a:tblGrid>
              <a:tr h="239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74747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Muscle spindle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74747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Golgi tendon organ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824941"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1- Receptor is found in fleshy muscle fibers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2-Formed     of    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intrafusal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 &amp;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extrafusal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m. fibers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3-Stimulated by muscle stretch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4-When stimulated it leads to muscle contraction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5-Monosynaptic connection in the    spinal    cord   only.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6-Connected by two types of afferent fibers to the spinal cord (primary &amp; secondary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 endings).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7-Its stimulation elicits "stretch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reflex"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8-Has static and dynamic components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1 - Receptor is   found in tendons of muscles.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 Encapsulated network of knobby nerve endings.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3-Stimulated by over stretch.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4-When stimulated it leads to muscle inhibition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5-Polysynaptic connection in the spinal cord and may reach cerebellum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6- Only one afferent rapidly conducting fibers 16 µ in diameter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7-Its stimulation elicits the "inverse stretch reflex"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8- Has static and dynamic components.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749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-N.B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:- The γ cells in the anterior horn which innervate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muscle fibers are controlled by many higher centers through the descending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tracts.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Some of these centers increase the activity of the stretch reflex and are called "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supraspinal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facilitatory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centers". While others diminish it's activity and are called "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supraspinal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inhibitory centers":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1851670"/>
          <a:ext cx="8208912" cy="2476182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311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Supra-spinal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facilitatory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centers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Supra-spinal inhibitory centers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064702"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1-Primary motor area "4"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2-Facilitatory pontine reticular  formation.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3-Neocerebellum 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4-Vestibular nucleus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5- caudate nucleus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of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the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basal ganglia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1-Suppressor cortical   areas "4s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2-Inhibitory medullary reticular formation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3-Paleocerebellum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 Red      nucleus.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5-lentiform nucleus.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742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-Clinical abnormalities of the tendon jerk: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Tendon jerk may be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"Exaggerated"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hypereflexia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:-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1-Upper motor neuron lesion due to damage in the internal capsule which destroys the descending tracts.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Hyperthyrodisim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      3-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Tetany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(Ca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deficiency).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4- Anxiety.                    5-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Paleocerebellum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syndrome.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(toxicity of pregnancy).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Tendon jerk may be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"Inhibited",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hyporeflexia in :-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1 - Sleep                    2 - Come           3 - Shock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Anathesia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5-Myxodema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hypothyrodisim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Completely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absent,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"Areflexia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 in: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1-Advanced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tabes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dorsalis.      2- Lower motor neuron lesion.  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3- shock Stage of complete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transection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 spinal cord.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Pendular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knee jerk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hypotonia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): looks like the "pendulum" of the watch; this is abnormal condition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hypotonia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On tapping the tendon there will be a weak contraction of the muscle, then the limb is dropped like a dead object which causes another stretch of the tendon and a second weaker contraction occurs and the limb oscillates for few times then stops.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Pendular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knee jerk occurs in :-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Neocerebellar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syndrome        2 - Thalamic syndrome   3- Chorea (lesion in basal ganglia)     4-     Anterior    quadrant lesion of the spinal cord      5- Pure motor area "4" lesion.   6-Pyramid lesion in medulla oblongata.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06" y="32081"/>
            <a:ext cx="88174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Classification of human reflexes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Human reflexes can be classified into two groups: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I-Peripheral reflexes: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which have no centers inside C.N.S. but outside it, most of these reflexes are found in the G.I.T 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Local enteric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reflex  which causes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gastrin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hormone release from the stomach or the duodenum.  </a:t>
            </a:r>
          </a:p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</a:rPr>
              <a:t>Ganglionic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 reflex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; gastro-colic reflex, here center lies in the collateral autonomic ganglia.</a:t>
            </a:r>
          </a:p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c- Local   axon   reflex: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dromic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response) which occur in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tripple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response and the primary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hyperalgesia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Central reflexes: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these reflexes have a  center inside C.N.S. These are further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sub-divided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into two groups: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Inborn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unconditioned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reflexes: which need no education and all of us have them since birth and they are essential for life and have great vital and protective functions e.g.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micturition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reflex.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These reflexes are classified according to the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site of their centers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into: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1-Spinal reflexes: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their centers lie in the spinal cord.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2- Brain stem reflexes;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centers lie in the brain stem. As vomiting, deglutition, cough reflexes, which have their centers in the medulla. Also Herring - Breuer and righting reflexes which have their centers in the pons or in the mid brain.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3-Hypothalamic reflexes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centers lie in the hypothalamus. An example of it is adrenaline secretion due to drop in B.P or reflex skin vessels vasoconstriction secondly to exposure to cold.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4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9644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Conditioned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reflexes: they are so called because they need: previous education or training, intact cerebral cortex (consciousness) and  Stimulus must be present.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 when we think in delicious food while we are hungry, a reflex salivation occur to us. Also we can develop speech, education and even our experience through many conditioned reflexes.</a:t>
            </a:r>
          </a:p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Spinal reflexes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These are unconditioned reflexes which have their centers in the spinal cord. Spinal reflexes are further subdivided into 3 main groups according to site of their receptors into: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Cutanous spinal reflexes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which receptors lie in the skin they are also called "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superficial reflexes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Deep reflexes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which their receptors lie in the deep structures as muscles, ligaments Joints and inner ear.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Visceral reflexes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which their receptors lie in the viscera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micturition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defecation, and erection reflexes.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-The most important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superficial reflexes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are: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 Planter reflex: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Scratch in lateral aspect of the foot by blunt object causes reflex planter flexion of the big toe and other toes, this is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"normal planter response".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This normal response means intact pyramidal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extra-pyramidal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systems. The abnormal response in planter reflex is called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</a:rPr>
              <a:t>Babiniski's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 sign"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as the scratch causes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-flexion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the big toe   (indicates   pyramidal   lesion) or fanning  in other toe (indicates extra pyramidal lesion).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</a:rPr>
              <a:t>Babiniski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 sign may occur normally 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newly born due to lack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meylination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 tracts, deep sleep,  Coma and in anesthesia.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2-Withdrawal reflex;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injurious stimulus to the skin leads to reflex muscle contraction to withdraw body from this harmful stimulus.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is lost 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tabes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dorsalis and stage of the spinal shock in complete transaction of the spinal cord.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3-Positive supporting reflex: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Pressure on the sole of the foot even by body weight leads to reflex contraction of both the flexors and the extensors muscles of the lower limb to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support standing position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to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keep equilibrium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is the exception of "reciprocal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4- Crossed extensor reflex;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injurious stimulus to one limb leads to reflex withdrawal of that limb and reflex extension of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limb to support body equilibrium.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Cremasteric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reflex: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Scratch in medial side of the thigh in males leads to reflex contraction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cremasteric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muscle as indicated by elevation of the testicles.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6- Abdominal reflex: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touching the skin over the abdomen leads to reflex contraction of the abdominal muscles. The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of this reflex is that it masks examination of abdominal    organs  as  liver 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spleen  during clinical examination by the contracted abdominal muscles.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-The most important deep 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</a:rPr>
              <a:t>reflexs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 are: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1-Stretch reflex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myotatic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reflex)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2- Stepping reflexes (direct - crossed - diagonal).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3- The "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lengthening reaction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" which is evoked by the Golgi organ tendon.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4- In pathological conditions the "ankle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clonus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" and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Philipson's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reflex (passive flexion of one limb leads to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extention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of other limb) are considered as  deep reflexes.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Stretch reflex and skeletal muscle tone</a:t>
            </a: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stretch reflex means stretch of a muscle leads to reflex contraction. In the skeletal muscle it is deep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mono-synaptic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reflex mediated by a center in the spinal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cord.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state of maintained stretch initiate in our muscles a state of sub-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tetanic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maintained rhythmic contraction called the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"skeletal muscle tone"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which enable us to keep our erect posture.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 the other hand, sudden tap on a tendon of any muscle leads to its sudden stretch which stimulate a deep receptor in its fleshy fibers called "the muscle spindle" with subsequent sudden visible reflex contraction 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"tendon jerk"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-Thus 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stretch reflex 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two phases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:-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1 - 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phase, the muscle tone 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2 - The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dynamic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phase, the tendon jerk.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C:\Users\Administrator\Desktop\CNS presentations 2021-2022\3-s2.0-B9780123858702000287-f28-06-9780123858702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51520" y="627534"/>
            <a:ext cx="4608512" cy="3240360"/>
          </a:xfrm>
          <a:prstGeom prst="rect">
            <a:avLst/>
          </a:prstGeom>
          <a:noFill/>
        </p:spPr>
      </p:pic>
      <p:pic>
        <p:nvPicPr>
          <p:cNvPr id="40963" name="Picture 3" descr="C:\Users\Administrator\Desktop\CNS presentations 2021-2022\untitled-picfewture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627534"/>
            <a:ext cx="3384376" cy="32491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9592" y="408391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Stretch reflex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408391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Muscle Spindles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receptor of both static and dynamic phases is deep receptor situated in the fleshy part of the muscle called "the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muscle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spindle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Structure of the muscle spindle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has an outer skeleton of ordinary contractile fibers called "the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muscle fibers".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It is about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 mm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length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0.2 mm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width. It is spindle in shape and contains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3-10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muscle fibers which are smaller than the surrounding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muscle fibers and their striations are not clear. The ends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muscle fibers are contractile, tapering and are connected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sarcolemma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muscle fibers. The spindle is surrounded by connective tissue capsule.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-There are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two types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muscle fibers in the muscle spindle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1-Nuclear bag fibers 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2-3/ spindle, the central part of the fibers is dilated as a bag and contains many nuclei in its center, while the two terminal regions of the fiber are striated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contractile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However,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part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contractile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2-Nuclcar chain fibers 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4-5/ spindle also they are shorter and more thinner than the nuclear bag, they are so called "chain" because the central part of which contain a raw of nuclei.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central part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muscle fibers does not contain actin or myosin filaments, thus it is also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contractile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On the other hand, the peripheral parts of it contains actin and myosin filaments, thus they are contractile.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central part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muscle fibers is called sensory receptor area. The muscle spindle is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mechano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-receptors which is very slowly adapting receptors.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7B78342248B4624A8A33C850FCB6D635" ma:contentTypeVersion="8" ma:contentTypeDescription="إنشاء مستند جديد." ma:contentTypeScope="" ma:versionID="a859f114f38ed531bd520af863474367">
  <xsd:schema xmlns:xsd="http://www.w3.org/2001/XMLSchema" xmlns:xs="http://www.w3.org/2001/XMLSchema" xmlns:p="http://schemas.microsoft.com/office/2006/metadata/properties" xmlns:ns2="e11282cd-d3f3-4f65-830d-21c57242a7aa" xmlns:ns3="58730a6f-4fb2-4698-8b3e-b2e68dfc8f8b" targetNamespace="http://schemas.microsoft.com/office/2006/metadata/properties" ma:root="true" ma:fieldsID="a237ee54a44cc3b201d2f6146bc601de" ns2:_="" ns3:_="">
    <xsd:import namespace="e11282cd-d3f3-4f65-830d-21c57242a7aa"/>
    <xsd:import namespace="58730a6f-4fb2-4698-8b3e-b2e68dfc8f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282cd-d3f3-4f65-830d-21c57242a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30a6f-4fb2-4698-8b3e-b2e68dfc8f8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b1209e-ca28-4477-91ec-be0d10c0fa2d}" ma:internalName="TaxCatchAll" ma:showField="CatchAllData" ma:web="58730a6f-4fb2-4698-8b3e-b2e68dfc8f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730a6f-4fb2-4698-8b3e-b2e68dfc8f8b" xsi:nil="true"/>
    <lcf76f155ced4ddcb4097134ff3c332f xmlns="e11282cd-d3f3-4f65-830d-21c57242a7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53A0D4-71C8-4BDE-AFEB-C152C24262FD}"/>
</file>

<file path=customXml/itemProps2.xml><?xml version="1.0" encoding="utf-8"?>
<ds:datastoreItem xmlns:ds="http://schemas.openxmlformats.org/officeDocument/2006/customXml" ds:itemID="{4E738AF5-BB05-4C7A-924B-A281106346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AB37A3-342A-42F5-9CCD-D1227B8E2DA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2846</Words>
  <Application>Microsoft Office PowerPoint</Application>
  <PresentationFormat>On-screen Show (16:9)</PresentationFormat>
  <Paragraphs>205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Lexend Deca</vt:lpstr>
      <vt:lpstr>Times New Roman</vt:lpstr>
      <vt:lpstr>Calibri</vt:lpstr>
      <vt:lpstr>SimSun</vt:lpstr>
      <vt:lpstr>Muli</vt:lpstr>
      <vt:lpstr>Aliena template</vt:lpstr>
      <vt:lpstr>   4- Spinal cord reflexes.  By Prof. Sherif W. Mansour Physiology dpt., Mutah school of Medicine.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mutah</cp:lastModifiedBy>
  <cp:revision>88</cp:revision>
  <dcterms:modified xsi:type="dcterms:W3CDTF">2021-12-14T09:05:06Z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0x0101007B78342248B4624A8A33C850FCB6D635</vt:lpwstr>
  </property>
  <property fmtid="{D5CDD505-2E9C-101B-9397-08002B2CF9AE}" pid="3" name="MediaServiceImageTags">
    <vt:lpwstr/>
  </property>
</Properties>
</file>