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67742" autoAdjust="0"/>
  </p:normalViewPr>
  <p:slideViewPr>
    <p:cSldViewPr snapToGrid="0">
      <p:cViewPr varScale="1">
        <p:scale>
          <a:sx n="50" d="100"/>
          <a:sy n="50" d="100"/>
        </p:scale>
        <p:origin x="162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C67B7BE-C4E1-4B9E-A724-EC6CD83A6A81}" type="datetimeFigureOut">
              <a:rPr lang="ar-SA" smtClean="0"/>
              <a:pPr/>
              <a:t>27/09/1444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32B4932-B83E-408D-9D1C-E54C6C28946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14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20</a:t>
            </a:fld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24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67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3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05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81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93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3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8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27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466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5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7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1525587"/>
          </a:xfrm>
        </p:spPr>
        <p:txBody>
          <a:bodyPr/>
          <a:lstStyle/>
          <a:p>
            <a:r>
              <a:rPr lang="en-US" dirty="0" smtClean="0"/>
              <a:t>Acute Rheumatic Fever (ARF) 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2782888"/>
            <a:ext cx="6858000" cy="58896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30/3/2023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9377"/>
            <a:ext cx="7886700" cy="1006474"/>
          </a:xfrm>
        </p:spPr>
        <p:txBody>
          <a:bodyPr/>
          <a:lstStyle/>
          <a:p>
            <a:r>
              <a:rPr lang="en-US" dirty="0" smtClean="0"/>
              <a:t>Migratory </a:t>
            </a:r>
            <a:r>
              <a:rPr lang="en-US" dirty="0" err="1" smtClean="0"/>
              <a:t>Polyarthritis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0638"/>
            <a:ext cx="7886700" cy="5224461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Arthritis occurs in approximately </a:t>
            </a:r>
            <a:r>
              <a:rPr lang="en-US" sz="2200" dirty="0" smtClean="0">
                <a:solidFill>
                  <a:srgbClr val="FF0000"/>
                </a:solidFill>
              </a:rPr>
              <a:t>75%</a:t>
            </a:r>
            <a:r>
              <a:rPr lang="en-US" sz="2200" dirty="0" smtClean="0"/>
              <a:t> of patients with acute rheumatic fever.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Typically involves </a:t>
            </a:r>
            <a:r>
              <a:rPr lang="en-US" sz="2200" dirty="0" smtClean="0">
                <a:solidFill>
                  <a:srgbClr val="FF0000"/>
                </a:solidFill>
              </a:rPr>
              <a:t>larger joints</a:t>
            </a:r>
            <a:r>
              <a:rPr lang="en-US" sz="2200" dirty="0" smtClean="0"/>
              <a:t>, particularly the knees, ankles, wrists, and elbows.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Rheumatic joints are classically hot, red, swollen, and exquisitely tender, with even the friction of bedclothes being uncomfortable. ( at least 2 )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The joint involvement is characteristically </a:t>
            </a:r>
            <a:r>
              <a:rPr lang="en-US" sz="2200" dirty="0" smtClean="0">
                <a:solidFill>
                  <a:srgbClr val="FF0000"/>
                </a:solidFill>
              </a:rPr>
              <a:t>migratory in nature</a:t>
            </a:r>
            <a:r>
              <a:rPr lang="en-US" sz="2200" dirty="0" smtClean="0"/>
              <a:t>; that is, a severely inflamed joint can become normal within 1-3 days without treatment, even as 1 or more other large joints become involved.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742950"/>
            <a:ext cx="8229600" cy="5029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Rheumatic arthritis is almost </a:t>
            </a:r>
            <a:r>
              <a:rPr lang="en-US" sz="2400" dirty="0" smtClean="0">
                <a:solidFill>
                  <a:srgbClr val="FF0000"/>
                </a:solidFill>
              </a:rPr>
              <a:t>never deforming</a:t>
            </a:r>
            <a:r>
              <a:rPr lang="en-US" sz="2400" dirty="0" smtClean="0"/>
              <a:t>. 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Synovial fluid in acute rheumatic fever usually has :</a:t>
            </a:r>
          </a:p>
          <a:p>
            <a:pPr lvl="1" algn="just"/>
            <a:r>
              <a:rPr lang="en-US" sz="2400" dirty="0" smtClean="0"/>
              <a:t>10,000-100,000 white blood cells/</a:t>
            </a:r>
            <a:r>
              <a:rPr lang="en-US" sz="2400" dirty="0" err="1" smtClean="0"/>
              <a:t>μL</a:t>
            </a:r>
            <a:r>
              <a:rPr lang="en-US" sz="2400" dirty="0" smtClean="0"/>
              <a:t> with a predominance of </a:t>
            </a:r>
            <a:r>
              <a:rPr lang="en-US" sz="2400" dirty="0" err="1" smtClean="0"/>
              <a:t>neutrophils</a:t>
            </a:r>
            <a:endParaRPr lang="en-US" sz="2400" dirty="0" smtClean="0"/>
          </a:p>
          <a:p>
            <a:pPr lvl="1" algn="just"/>
            <a:r>
              <a:rPr lang="en-US" sz="2400" dirty="0" smtClean="0"/>
              <a:t>Protein level of approximately 4 g/</a:t>
            </a:r>
            <a:r>
              <a:rPr lang="en-US" sz="2400" dirty="0" err="1" smtClean="0"/>
              <a:t>dL</a:t>
            </a:r>
            <a:r>
              <a:rPr lang="en-US" sz="2400" dirty="0" smtClean="0"/>
              <a:t>, </a:t>
            </a:r>
          </a:p>
          <a:p>
            <a:pPr lvl="1" algn="just"/>
            <a:r>
              <a:rPr lang="en-US" sz="2400" dirty="0" smtClean="0"/>
              <a:t>Normal glucose level.</a:t>
            </a:r>
          </a:p>
          <a:p>
            <a:pPr lvl="1" algn="just"/>
            <a:endParaRPr lang="en-US" sz="2400" dirty="0" smtClean="0"/>
          </a:p>
          <a:p>
            <a:pPr algn="just"/>
            <a:r>
              <a:rPr lang="en-US" sz="2400" dirty="0" smtClean="0"/>
              <a:t>Frequently, arthritis is the </a:t>
            </a:r>
            <a:r>
              <a:rPr lang="en-US" sz="2400" b="1" dirty="0" smtClean="0"/>
              <a:t>earliest manifestation </a:t>
            </a:r>
            <a:r>
              <a:rPr lang="en-US" sz="2400" dirty="0" smtClean="0"/>
              <a:t>of acute rheumatic fever and may correlate temporally with peak </a:t>
            </a:r>
            <a:r>
              <a:rPr lang="en-US" sz="2400" dirty="0" err="1" smtClean="0"/>
              <a:t>antistreptococcal</a:t>
            </a:r>
            <a:r>
              <a:rPr lang="en-US" sz="2400" dirty="0" smtClean="0"/>
              <a:t> antibody titers. </a:t>
            </a:r>
          </a:p>
          <a:p>
            <a:pPr marL="0" indent="0" algn="just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0827"/>
            <a:ext cx="7886700" cy="777874"/>
          </a:xfrm>
        </p:spPr>
        <p:txBody>
          <a:bodyPr/>
          <a:lstStyle/>
          <a:p>
            <a:r>
              <a:rPr lang="en-US" dirty="0" err="1" smtClean="0"/>
              <a:t>Carditis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57300"/>
            <a:ext cx="8153400" cy="5200650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 smtClean="0"/>
              <a:t>Carditis</a:t>
            </a:r>
            <a:r>
              <a:rPr lang="en-US" sz="2200" dirty="0" smtClean="0"/>
              <a:t> and resultant chronic rheumatic heart disease are the most serious manifestations of acute rheumatic fever and account for essentially all of </a:t>
            </a:r>
            <a:r>
              <a:rPr lang="en-US" sz="2200" dirty="0" smtClean="0">
                <a:solidFill>
                  <a:srgbClr val="FF0000"/>
                </a:solidFill>
              </a:rPr>
              <a:t>the associated morbidity and mortality.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err="1" smtClean="0"/>
              <a:t>Carditis</a:t>
            </a:r>
            <a:r>
              <a:rPr lang="en-US" sz="2200" dirty="0" smtClean="0"/>
              <a:t> occurs in approximately </a:t>
            </a:r>
            <a:r>
              <a:rPr lang="en-US" sz="2200" dirty="0" smtClean="0">
                <a:solidFill>
                  <a:srgbClr val="FF0000"/>
                </a:solidFill>
              </a:rPr>
              <a:t>50-60% of </a:t>
            </a:r>
            <a:r>
              <a:rPr lang="en-US" sz="2200" dirty="0" smtClean="0"/>
              <a:t>all cases of acute rheumatic fever.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Acute rheumatic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usually presents as tachycardia and cardiac murmurs.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Rheumatic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is characterized by </a:t>
            </a:r>
            <a:r>
              <a:rPr lang="en-US" sz="2200" dirty="0" err="1" smtClean="0">
                <a:solidFill>
                  <a:srgbClr val="FF0000"/>
                </a:solidFill>
              </a:rPr>
              <a:t>pancarditis</a:t>
            </a:r>
            <a:r>
              <a:rPr lang="en-US" sz="2200" dirty="0" smtClean="0"/>
              <a:t>, with active inflammation of myocardium, pericardium, and </a:t>
            </a:r>
            <a:r>
              <a:rPr lang="en-US" sz="2200" dirty="0" err="1" smtClean="0">
                <a:solidFill>
                  <a:srgbClr val="FF0000"/>
                </a:solidFill>
              </a:rPr>
              <a:t>endocardium</a:t>
            </a:r>
            <a:endParaRPr lang="en-US" sz="2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704850"/>
            <a:ext cx="8229600" cy="5143500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pPr algn="just"/>
            <a:r>
              <a:rPr lang="en-US" sz="2200" dirty="0" smtClean="0"/>
              <a:t>Cardiac involvement during acute rheumatic fever </a:t>
            </a:r>
            <a:r>
              <a:rPr lang="en-US" sz="2200" dirty="0" smtClean="0">
                <a:solidFill>
                  <a:srgbClr val="FF0000"/>
                </a:solidFill>
              </a:rPr>
              <a:t>varies in severity </a:t>
            </a:r>
            <a:r>
              <a:rPr lang="en-US" sz="2200" dirty="0" smtClean="0"/>
              <a:t>from </a:t>
            </a:r>
            <a:r>
              <a:rPr lang="en-US" sz="2200" dirty="0" err="1" smtClean="0"/>
              <a:t>fulminant</a:t>
            </a:r>
            <a:r>
              <a:rPr lang="en-US" sz="2200" dirty="0" smtClean="0"/>
              <a:t>, potentially fatal </a:t>
            </a:r>
            <a:r>
              <a:rPr lang="en-US" sz="2200" dirty="0" err="1" smtClean="0"/>
              <a:t>exudative</a:t>
            </a:r>
            <a:r>
              <a:rPr lang="en-US" sz="2200" dirty="0" smtClean="0"/>
              <a:t> </a:t>
            </a:r>
            <a:r>
              <a:rPr lang="en-US" sz="2200" dirty="0" err="1" smtClean="0"/>
              <a:t>pancarditis</a:t>
            </a:r>
            <a:r>
              <a:rPr lang="en-US" sz="2200" dirty="0" smtClean="0"/>
              <a:t> to mild, transient cardiac involvement.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Most rheumatic heart disease is isolated </a:t>
            </a:r>
            <a:r>
              <a:rPr lang="en-US" sz="2200" dirty="0" smtClean="0">
                <a:solidFill>
                  <a:srgbClr val="FF0000"/>
                </a:solidFill>
              </a:rPr>
              <a:t>mitral </a:t>
            </a:r>
            <a:r>
              <a:rPr lang="en-US" sz="2200" dirty="0" err="1" smtClean="0">
                <a:solidFill>
                  <a:srgbClr val="FF0000"/>
                </a:solidFill>
              </a:rPr>
              <a:t>valvular</a:t>
            </a:r>
            <a:r>
              <a:rPr lang="en-US" sz="2200" dirty="0" smtClean="0"/>
              <a:t> disease or combined aortic and mitral </a:t>
            </a:r>
            <a:r>
              <a:rPr lang="en-US" sz="2200" dirty="0" err="1" smtClean="0"/>
              <a:t>valvular</a:t>
            </a:r>
            <a:r>
              <a:rPr lang="en-US" sz="2200" dirty="0" smtClean="0"/>
              <a:t> disease.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Mitral regurgitation is characterized typically by a high-pitched apical </a:t>
            </a:r>
            <a:r>
              <a:rPr lang="en-US" sz="2200" dirty="0" err="1" smtClean="0">
                <a:solidFill>
                  <a:srgbClr val="FF0000"/>
                </a:solidFill>
              </a:rPr>
              <a:t>holosystolic</a:t>
            </a:r>
            <a:r>
              <a:rPr lang="en-US" sz="2200" dirty="0" smtClean="0">
                <a:solidFill>
                  <a:srgbClr val="FF0000"/>
                </a:solidFill>
              </a:rPr>
              <a:t> murmur radiating to the </a:t>
            </a:r>
            <a:r>
              <a:rPr lang="en-US" sz="2200" dirty="0" err="1" smtClean="0">
                <a:solidFill>
                  <a:srgbClr val="FF0000"/>
                </a:solidFill>
              </a:rPr>
              <a:t>axilla</a:t>
            </a:r>
            <a:r>
              <a:rPr lang="en-US" sz="2200" dirty="0" smtClean="0">
                <a:solidFill>
                  <a:srgbClr val="FF0000"/>
                </a:solidFill>
              </a:rPr>
              <a:t>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>
                <a:solidFill>
                  <a:srgbClr val="FF0000"/>
                </a:solidFill>
              </a:rPr>
              <a:t>Aortic insufficiency </a:t>
            </a:r>
            <a:r>
              <a:rPr lang="en-US" sz="2200" dirty="0" smtClean="0"/>
              <a:t>is characterized by a high-pitched decrescendo diastolic murmur at the left </a:t>
            </a:r>
            <a:r>
              <a:rPr lang="en-US" sz="2200" dirty="0" err="1" smtClean="0"/>
              <a:t>sternal</a:t>
            </a:r>
            <a:r>
              <a:rPr lang="en-US" sz="2200" dirty="0" smtClean="0"/>
              <a:t> border.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46077"/>
            <a:ext cx="7886700" cy="663574"/>
          </a:xfrm>
        </p:spPr>
        <p:txBody>
          <a:bodyPr/>
          <a:lstStyle/>
          <a:p>
            <a:r>
              <a:rPr lang="en-US" dirty="0" smtClean="0"/>
              <a:t>Chorea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009650"/>
            <a:ext cx="7886700" cy="4933949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pPr algn="just"/>
            <a:r>
              <a:rPr lang="en-US" sz="2200" dirty="0" smtClean="0"/>
              <a:t>Sydenham chorea occurs in approximately </a:t>
            </a:r>
            <a:r>
              <a:rPr lang="en-US" sz="2200" dirty="0" smtClean="0">
                <a:solidFill>
                  <a:srgbClr val="FF0000"/>
                </a:solidFill>
              </a:rPr>
              <a:t>10-15% of patients </a:t>
            </a:r>
            <a:r>
              <a:rPr lang="en-US" sz="2200" dirty="0" smtClean="0"/>
              <a:t>with acute rheumatic fever and usually presents as an </a:t>
            </a:r>
            <a:r>
              <a:rPr lang="en-US" sz="2200" dirty="0" smtClean="0">
                <a:solidFill>
                  <a:srgbClr val="FF0000"/>
                </a:solidFill>
              </a:rPr>
              <a:t>isolated</a:t>
            </a:r>
            <a:r>
              <a:rPr lang="en-US" sz="2200" dirty="0" smtClean="0"/>
              <a:t>, frequently subtle, movement disorder.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Emotional </a:t>
            </a:r>
            <a:r>
              <a:rPr lang="en-US" sz="2200" dirty="0" err="1" smtClean="0"/>
              <a:t>lability</a:t>
            </a:r>
            <a:r>
              <a:rPr lang="en-US" sz="2200" dirty="0" smtClean="0"/>
              <a:t>, </a:t>
            </a:r>
            <a:r>
              <a:rPr lang="en-US" sz="2200" dirty="0" err="1" smtClean="0"/>
              <a:t>incoordination</a:t>
            </a:r>
            <a:r>
              <a:rPr lang="en-US" sz="2200" dirty="0" smtClean="0"/>
              <a:t>, poor school performance, uncontrollable movements, and facial grimacing, all exacerbated by stress and disappearing with sleep, are characteristic.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The </a:t>
            </a:r>
            <a:r>
              <a:rPr lang="en-US" sz="2200" dirty="0" smtClean="0">
                <a:solidFill>
                  <a:srgbClr val="FF0000"/>
                </a:solidFill>
              </a:rPr>
              <a:t>latent period </a:t>
            </a:r>
            <a:r>
              <a:rPr lang="en-US" sz="2200" dirty="0" smtClean="0"/>
              <a:t>from acute GAS infection to chorea can be months. ( latest and may be the only manifestation ) 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776"/>
            <a:ext cx="7886700" cy="671511"/>
          </a:xfrm>
        </p:spPr>
        <p:txBody>
          <a:bodyPr>
            <a:normAutofit/>
          </a:bodyPr>
          <a:lstStyle/>
          <a:p>
            <a:r>
              <a:rPr lang="en-US" dirty="0" err="1" smtClean="0"/>
              <a:t>Erythema</a:t>
            </a:r>
            <a:r>
              <a:rPr lang="en-US" dirty="0" smtClean="0"/>
              <a:t> </a:t>
            </a:r>
            <a:r>
              <a:rPr lang="en-US" dirty="0" err="1" smtClean="0"/>
              <a:t>Marginatum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4876800" cy="4362450"/>
          </a:xfrm>
        </p:spPr>
        <p:txBody>
          <a:bodyPr>
            <a:normAutofit/>
          </a:bodyPr>
          <a:lstStyle/>
          <a:p>
            <a:pPr algn="just"/>
            <a:r>
              <a:rPr lang="en-US" sz="2200" dirty="0" smtClean="0"/>
              <a:t>Rare but characteristic rash of acute rheumatic fever (approximately </a:t>
            </a:r>
            <a:r>
              <a:rPr lang="en-US" sz="2200" dirty="0" smtClean="0">
                <a:solidFill>
                  <a:srgbClr val="FF0000"/>
                </a:solidFill>
              </a:rPr>
              <a:t>1% </a:t>
            </a:r>
            <a:r>
              <a:rPr lang="en-US" sz="2200" dirty="0" smtClean="0"/>
              <a:t>of patients with acute rheumatic fever).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It consists of </a:t>
            </a:r>
            <a:r>
              <a:rPr lang="en-US" sz="2200" dirty="0" err="1" smtClean="0"/>
              <a:t>erythematous</a:t>
            </a:r>
            <a:r>
              <a:rPr lang="en-US" sz="2200" dirty="0" smtClean="0"/>
              <a:t>, </a:t>
            </a:r>
            <a:r>
              <a:rPr lang="en-US" sz="2200" dirty="0" err="1" smtClean="0"/>
              <a:t>serpiginous</a:t>
            </a:r>
            <a:r>
              <a:rPr lang="en-US" sz="2200" dirty="0" smtClean="0"/>
              <a:t>, macular lesions with pale centers that are </a:t>
            </a:r>
            <a:r>
              <a:rPr lang="en-US" sz="2200" dirty="0" smtClean="0">
                <a:solidFill>
                  <a:srgbClr val="FF0000"/>
                </a:solidFill>
              </a:rPr>
              <a:t>not </a:t>
            </a:r>
            <a:r>
              <a:rPr lang="en-US" sz="2200" dirty="0" err="1" smtClean="0">
                <a:solidFill>
                  <a:srgbClr val="FF0000"/>
                </a:solidFill>
              </a:rPr>
              <a:t>pruritic</a:t>
            </a:r>
            <a:r>
              <a:rPr lang="en-US" sz="2200" dirty="0" smtClean="0"/>
              <a:t>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It occurs primarily on the trunk and extremities, but </a:t>
            </a:r>
            <a:r>
              <a:rPr lang="en-US" sz="2200" dirty="0" smtClean="0">
                <a:solidFill>
                  <a:srgbClr val="FF0000"/>
                </a:solidFill>
              </a:rPr>
              <a:t>not on the face</a:t>
            </a:r>
            <a:r>
              <a:rPr lang="en-US" sz="2200" dirty="0" smtClean="0"/>
              <a:t>, and it can be accentuated by warming the skin.</a:t>
            </a:r>
          </a:p>
        </p:txBody>
      </p:sp>
      <p:pic>
        <p:nvPicPr>
          <p:cNvPr id="4" name="Picture 3" descr="ERYTHEMA MARGINAT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0" y="1257300"/>
            <a:ext cx="3352800" cy="4362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835"/>
            <a:ext cx="7886700" cy="1006474"/>
          </a:xfrm>
        </p:spPr>
        <p:txBody>
          <a:bodyPr>
            <a:normAutofit/>
          </a:bodyPr>
          <a:lstStyle/>
          <a:p>
            <a:r>
              <a:rPr lang="en-US" dirty="0" smtClean="0"/>
              <a:t>Subcutaneous Nodules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9250"/>
            <a:ext cx="3886200" cy="4076700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Subcutaneous nodules are a </a:t>
            </a:r>
            <a:r>
              <a:rPr lang="en-US" sz="2200" dirty="0" smtClean="0">
                <a:solidFill>
                  <a:srgbClr val="FF0000"/>
                </a:solidFill>
              </a:rPr>
              <a:t>rare</a:t>
            </a:r>
            <a:r>
              <a:rPr lang="en-US" sz="2200" dirty="0" smtClean="0"/>
              <a:t> finding  (≤1% of patients with acute rheumatic fever).</a:t>
            </a:r>
          </a:p>
          <a:p>
            <a:pPr algn="just">
              <a:buNone/>
            </a:pPr>
            <a:r>
              <a:rPr lang="en-US" sz="2200" dirty="0" smtClean="0"/>
              <a:t> </a:t>
            </a:r>
          </a:p>
          <a:p>
            <a:pPr algn="just"/>
            <a:r>
              <a:rPr lang="en-US" sz="2200" dirty="0" smtClean="0"/>
              <a:t>Consist of firm </a:t>
            </a:r>
            <a:r>
              <a:rPr lang="en-US" sz="2200" dirty="0" smtClean="0">
                <a:solidFill>
                  <a:srgbClr val="FF0000"/>
                </a:solidFill>
              </a:rPr>
              <a:t>nodules</a:t>
            </a:r>
            <a:r>
              <a:rPr lang="en-US" sz="2200" dirty="0" smtClean="0"/>
              <a:t> approximately 1 cm in diameter along the extensor surfaces of tendons near bony prominences.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/>
              <a:t>associated with </a:t>
            </a:r>
            <a:r>
              <a:rPr lang="en-US" sz="2200" dirty="0" smtClean="0"/>
              <a:t>repeated episodes </a:t>
            </a:r>
            <a:r>
              <a:rPr lang="en-US" sz="2200" dirty="0"/>
              <a:t>and </a:t>
            </a:r>
            <a:r>
              <a:rPr lang="en-US" sz="2200" dirty="0">
                <a:solidFill>
                  <a:srgbClr val="FF0000"/>
                </a:solidFill>
              </a:rPr>
              <a:t>severe </a:t>
            </a:r>
            <a:r>
              <a:rPr lang="en-US" sz="2200" dirty="0" err="1">
                <a:solidFill>
                  <a:srgbClr val="FF0000"/>
                </a:solidFill>
              </a:rPr>
              <a:t>carditis</a:t>
            </a:r>
            <a:endParaRPr lang="ar-SA" sz="2200" dirty="0">
              <a:solidFill>
                <a:srgbClr val="FF0000"/>
              </a:solidFill>
            </a:endParaRPr>
          </a:p>
        </p:txBody>
      </p:sp>
      <p:pic>
        <p:nvPicPr>
          <p:cNvPr id="4" name="Picture 3" descr="N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619250"/>
            <a:ext cx="4610744" cy="4076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8374"/>
          </a:xfrm>
        </p:spPr>
        <p:txBody>
          <a:bodyPr/>
          <a:lstStyle/>
          <a:p>
            <a:r>
              <a:rPr lang="en-US" dirty="0" smtClean="0"/>
              <a:t>Minor Criteria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3501"/>
            <a:ext cx="7711404" cy="33467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If the patient has </a:t>
            </a:r>
            <a:r>
              <a:rPr lang="en-US" sz="2200" dirty="0" err="1" smtClean="0"/>
              <a:t>artheritis</a:t>
            </a:r>
            <a:r>
              <a:rPr lang="en-US" sz="2200" dirty="0" smtClean="0"/>
              <a:t> then </a:t>
            </a:r>
            <a:r>
              <a:rPr lang="en-US" sz="2200" dirty="0" err="1" smtClean="0"/>
              <a:t>polyarthralgia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can not</a:t>
            </a:r>
            <a:r>
              <a:rPr lang="en-US" sz="2200" dirty="0" smtClean="0"/>
              <a:t> be considered as a minor criteria.</a:t>
            </a:r>
          </a:p>
          <a:p>
            <a:pPr algn="just"/>
            <a:endParaRPr lang="en-US" sz="2200" dirty="0" smtClean="0"/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If the patient has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the prolonged P-R interval </a:t>
            </a:r>
            <a:r>
              <a:rPr lang="en-US" sz="2200" dirty="0" smtClean="0">
                <a:solidFill>
                  <a:srgbClr val="FF0000"/>
                </a:solidFill>
              </a:rPr>
              <a:t>can not</a:t>
            </a:r>
            <a:r>
              <a:rPr lang="en-US" sz="2200" dirty="0" smtClean="0"/>
              <a:t> be considered as minor criteria.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438"/>
            <a:ext cx="8229600" cy="601662"/>
          </a:xfrm>
        </p:spPr>
        <p:txBody>
          <a:bodyPr>
            <a:normAutofit/>
          </a:bodyPr>
          <a:lstStyle/>
          <a:p>
            <a:r>
              <a:rPr lang="en-US" dirty="0" smtClean="0"/>
              <a:t>Recent GAS Infection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00100"/>
            <a:ext cx="8382000" cy="5886450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Acute rheumatic fever typically develops </a:t>
            </a:r>
            <a:r>
              <a:rPr lang="en-US" sz="2200" dirty="0" smtClean="0">
                <a:solidFill>
                  <a:srgbClr val="FF0000"/>
                </a:solidFill>
              </a:rPr>
              <a:t>2-4 wk after </a:t>
            </a:r>
            <a:r>
              <a:rPr lang="en-US" sz="2200" dirty="0" smtClean="0"/>
              <a:t>an acute episode of GAS pharyngitis at a time when clinical findings of pharyngitis are no longer present and when only 10-20% of patients still harbor GAS in the throat.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One-third of patients with acute rheumatic fever have </a:t>
            </a:r>
            <a:r>
              <a:rPr lang="en-US" sz="2200" dirty="0" smtClean="0">
                <a:solidFill>
                  <a:srgbClr val="FF0000"/>
                </a:solidFill>
              </a:rPr>
              <a:t>no history </a:t>
            </a:r>
            <a:r>
              <a:rPr lang="en-US" sz="2200" dirty="0" smtClean="0"/>
              <a:t>of an antecedent pharyngitis.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evidence of an antecedent GAS infection is usually based on elevated or rising serum </a:t>
            </a:r>
            <a:r>
              <a:rPr lang="en-US" sz="2200" dirty="0" err="1" smtClean="0">
                <a:solidFill>
                  <a:srgbClr val="FF0000"/>
                </a:solidFill>
              </a:rPr>
              <a:t>antistreptococcal</a:t>
            </a:r>
            <a:r>
              <a:rPr lang="en-US" sz="2200" dirty="0" smtClean="0">
                <a:solidFill>
                  <a:srgbClr val="FF0000"/>
                </a:solidFill>
              </a:rPr>
              <a:t> antibody titers</a:t>
            </a:r>
            <a:r>
              <a:rPr lang="en-US" sz="2200" dirty="0" smtClean="0"/>
              <a:t>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If only a single antibody is measured (usually </a:t>
            </a:r>
            <a:r>
              <a:rPr lang="en-US" sz="2200" dirty="0" err="1" smtClean="0">
                <a:solidFill>
                  <a:srgbClr val="FF0000"/>
                </a:solidFill>
              </a:rPr>
              <a:t>antistreptolysin</a:t>
            </a:r>
            <a:r>
              <a:rPr lang="en-US" sz="2200" dirty="0" smtClean="0">
                <a:solidFill>
                  <a:srgbClr val="FF0000"/>
                </a:solidFill>
              </a:rPr>
              <a:t> O</a:t>
            </a:r>
            <a:r>
              <a:rPr lang="en-US" sz="2200" dirty="0" smtClean="0"/>
              <a:t>), only 80-85% of patients with acute rheumatic fever have an elevated titer.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>
                <a:solidFill>
                  <a:srgbClr val="FF0000"/>
                </a:solidFill>
              </a:rPr>
              <a:t>95-100% have an elevation if 3 </a:t>
            </a:r>
            <a:r>
              <a:rPr lang="en-US" sz="2200" dirty="0" smtClean="0"/>
              <a:t>different antibodies (</a:t>
            </a:r>
            <a:r>
              <a:rPr lang="en-US" sz="2200" dirty="0" err="1" smtClean="0"/>
              <a:t>antistreptolysin</a:t>
            </a:r>
            <a:r>
              <a:rPr lang="en-US" sz="2200" dirty="0" smtClean="0"/>
              <a:t> O, anti–</a:t>
            </a:r>
            <a:r>
              <a:rPr lang="en-US" sz="2200" dirty="0" err="1" smtClean="0"/>
              <a:t>DNase</a:t>
            </a:r>
            <a:r>
              <a:rPr lang="en-US" sz="2200" dirty="0" smtClean="0"/>
              <a:t> B, </a:t>
            </a:r>
            <a:r>
              <a:rPr lang="en-US" sz="2200" dirty="0" err="1" smtClean="0"/>
              <a:t>antihyaluronidase</a:t>
            </a:r>
            <a:r>
              <a:rPr lang="en-US" sz="2200" dirty="0" smtClean="0"/>
              <a:t>) are measured.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06424"/>
          </a:xfrm>
        </p:spPr>
        <p:txBody>
          <a:bodyPr/>
          <a:lstStyle/>
          <a:p>
            <a:r>
              <a:rPr lang="en-US" dirty="0" smtClean="0"/>
              <a:t>Differential Diagnosis</a:t>
            </a:r>
            <a:endParaRPr lang="ar-SA" dirty="0"/>
          </a:p>
        </p:txBody>
      </p:sp>
      <p:pic>
        <p:nvPicPr>
          <p:cNvPr id="4" name="Content Placeholder 3" descr="DD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62000" y="1200150"/>
            <a:ext cx="7600950" cy="5220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Rheumatic Fever (ARF)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3050"/>
            <a:ext cx="7254204" cy="3651504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An </a:t>
            </a:r>
            <a:r>
              <a:rPr lang="en-US" sz="2200" dirty="0" smtClean="0">
                <a:solidFill>
                  <a:srgbClr val="FF0000"/>
                </a:solidFill>
              </a:rPr>
              <a:t>autoimmune inflammatory </a:t>
            </a:r>
            <a:r>
              <a:rPr lang="en-US" sz="2200" dirty="0" smtClean="0"/>
              <a:t>process that develops as a sequel of streptococcal infection.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 ARF has extremely variable manifestations and remains a </a:t>
            </a:r>
            <a:r>
              <a:rPr lang="en-US" sz="2200" dirty="0" smtClean="0">
                <a:solidFill>
                  <a:srgbClr val="FF0000"/>
                </a:solidFill>
              </a:rPr>
              <a:t>clinical syndrome</a:t>
            </a:r>
            <a:r>
              <a:rPr lang="en-US" sz="2200" dirty="0" smtClean="0"/>
              <a:t> for which no specific diagnostic test exists.</a:t>
            </a:r>
          </a:p>
          <a:p>
            <a:pPr>
              <a:buNone/>
            </a:pPr>
            <a:r>
              <a:rPr lang="en-US" sz="2200" dirty="0" smtClean="0"/>
              <a:t> </a:t>
            </a:r>
          </a:p>
          <a:p>
            <a:r>
              <a:rPr lang="en-US" sz="2200" dirty="0" smtClean="0"/>
              <a:t>The most significant </a:t>
            </a:r>
            <a:r>
              <a:rPr lang="en-US" sz="2200" dirty="0" smtClean="0">
                <a:solidFill>
                  <a:srgbClr val="FF0000"/>
                </a:solidFill>
              </a:rPr>
              <a:t>complication</a:t>
            </a:r>
            <a:r>
              <a:rPr lang="en-US" sz="2200" dirty="0" smtClean="0"/>
              <a:t> of ARF is rheumatic heart disease.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787" y="136527"/>
            <a:ext cx="7886700" cy="701674"/>
          </a:xfrm>
        </p:spPr>
        <p:txBody>
          <a:bodyPr/>
          <a:lstStyle/>
          <a:p>
            <a:r>
              <a:rPr lang="en-US" dirty="0" smtClean="0"/>
              <a:t>Treatment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787" y="838200"/>
            <a:ext cx="8229600" cy="5657849"/>
          </a:xfrm>
        </p:spPr>
        <p:txBody>
          <a:bodyPr>
            <a:normAutofit/>
          </a:bodyPr>
          <a:lstStyle/>
          <a:p>
            <a:pPr algn="just"/>
            <a:r>
              <a:rPr lang="en-US" sz="2200" dirty="0" smtClean="0"/>
              <a:t>All patients with acute rheumatic fever should be placed on bed rest and monitored closely for evidence of </a:t>
            </a:r>
            <a:r>
              <a:rPr lang="en-US" sz="2200" dirty="0" err="1" smtClean="0">
                <a:solidFill>
                  <a:srgbClr val="FF0000"/>
                </a:solidFill>
              </a:rPr>
              <a:t>carditis</a:t>
            </a:r>
            <a:r>
              <a:rPr lang="en-US" sz="2200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Once the diagnosis of acute rheumatic fever has been established and regardless of the throat culture results, the patient should receive </a:t>
            </a:r>
            <a:r>
              <a:rPr lang="en-US" sz="2200" dirty="0" smtClean="0">
                <a:solidFill>
                  <a:srgbClr val="FF0000"/>
                </a:solidFill>
              </a:rPr>
              <a:t>10 days of orally administered penicillin </a:t>
            </a:r>
            <a:r>
              <a:rPr lang="en-US" sz="2200" dirty="0" smtClean="0"/>
              <a:t>or amoxicillin or a single intramuscular injection of </a:t>
            </a:r>
            <a:r>
              <a:rPr lang="en-US" sz="2200" dirty="0" err="1" smtClean="0"/>
              <a:t>benzathine</a:t>
            </a:r>
            <a:r>
              <a:rPr lang="en-US" sz="2200" dirty="0" smtClean="0"/>
              <a:t> penicillin to ensure eradication of GAS from the upper respiratory tract.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If penicillin-allergic, 10 days of </a:t>
            </a:r>
            <a:r>
              <a:rPr lang="en-US" sz="2200" dirty="0" smtClean="0">
                <a:solidFill>
                  <a:srgbClr val="FF0000"/>
                </a:solidFill>
              </a:rPr>
              <a:t>erythromycin</a:t>
            </a:r>
            <a:r>
              <a:rPr lang="en-US" sz="2200" dirty="0" smtClean="0"/>
              <a:t>, </a:t>
            </a:r>
            <a:r>
              <a:rPr lang="en-US" sz="2200" dirty="0" err="1" smtClean="0"/>
              <a:t>azithromycin</a:t>
            </a:r>
            <a:r>
              <a:rPr lang="en-US" sz="2200" dirty="0" smtClean="0"/>
              <a:t> (5 days) or </a:t>
            </a:r>
            <a:r>
              <a:rPr lang="en-US" sz="2200" dirty="0" err="1" smtClean="0"/>
              <a:t>clindamycin</a:t>
            </a:r>
            <a:r>
              <a:rPr lang="en-US" sz="2200" dirty="0" smtClean="0"/>
              <a:t> is indicated.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After this initial course of antibiotic therapy, long-term antibiotic </a:t>
            </a:r>
            <a:r>
              <a:rPr lang="en-US" sz="2200" dirty="0" smtClean="0">
                <a:solidFill>
                  <a:srgbClr val="FF0000"/>
                </a:solidFill>
              </a:rPr>
              <a:t>prophylaxis</a:t>
            </a:r>
            <a:r>
              <a:rPr lang="en-US" sz="2200" dirty="0" smtClean="0"/>
              <a:t> should be instituted.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419100"/>
            <a:ext cx="8534400" cy="5962650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>
                <a:solidFill>
                  <a:srgbClr val="FF0000"/>
                </a:solidFill>
              </a:rPr>
              <a:t>Acetaminophen</a:t>
            </a:r>
            <a:r>
              <a:rPr lang="en-US" sz="2200" dirty="0" smtClean="0"/>
              <a:t> can be used to control pain and fever while the patient is being observed for more definite signs of acute rheumatic fever or for evidence of another disease.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Patients with typical migratory </a:t>
            </a:r>
            <a:r>
              <a:rPr lang="en-US" sz="2200" dirty="0" err="1" smtClean="0"/>
              <a:t>polyarthritis</a:t>
            </a:r>
            <a:r>
              <a:rPr lang="en-US" sz="2200" dirty="0" smtClean="0"/>
              <a:t> and those with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without </a:t>
            </a:r>
            <a:r>
              <a:rPr lang="en-US" sz="2200" dirty="0" err="1" smtClean="0"/>
              <a:t>cardiomegaly</a:t>
            </a:r>
            <a:r>
              <a:rPr lang="en-US" sz="2200" dirty="0" smtClean="0"/>
              <a:t> or congestive heart failure should be treated with </a:t>
            </a:r>
            <a:r>
              <a:rPr lang="en-US" sz="2200" dirty="0" smtClean="0">
                <a:solidFill>
                  <a:srgbClr val="FF0000"/>
                </a:solidFill>
              </a:rPr>
              <a:t>oral </a:t>
            </a:r>
            <a:r>
              <a:rPr lang="en-US" sz="2200" dirty="0" err="1" smtClean="0">
                <a:solidFill>
                  <a:srgbClr val="FF0000"/>
                </a:solidFill>
              </a:rPr>
              <a:t>salicylates</a:t>
            </a:r>
            <a:r>
              <a:rPr lang="en-US" sz="2200" dirty="0" smtClean="0"/>
              <a:t>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There is no evidence that </a:t>
            </a:r>
            <a:r>
              <a:rPr lang="en-US" sz="2200" dirty="0" err="1" smtClean="0"/>
              <a:t>nonsteroidal</a:t>
            </a:r>
            <a:r>
              <a:rPr lang="en-US" sz="2200" dirty="0" smtClean="0"/>
              <a:t> </a:t>
            </a:r>
            <a:r>
              <a:rPr lang="en-US" sz="2200" dirty="0" err="1" smtClean="0"/>
              <a:t>antiinflammatory</a:t>
            </a:r>
            <a:r>
              <a:rPr lang="en-US" sz="2200" dirty="0" smtClean="0"/>
              <a:t> agents are any more effective than </a:t>
            </a:r>
            <a:r>
              <a:rPr lang="en-US" sz="2200" dirty="0" err="1" smtClean="0"/>
              <a:t>salicylates</a:t>
            </a:r>
            <a:r>
              <a:rPr lang="en-US" sz="2200" dirty="0" smtClean="0"/>
              <a:t>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Patients with </a:t>
            </a:r>
            <a:r>
              <a:rPr lang="en-US" sz="2200" dirty="0" err="1" smtClean="0">
                <a:solidFill>
                  <a:srgbClr val="FF0000"/>
                </a:solidFill>
              </a:rPr>
              <a:t>carditis</a:t>
            </a:r>
            <a:r>
              <a:rPr lang="en-US" sz="2200" dirty="0" smtClean="0"/>
              <a:t> and more than minimal </a:t>
            </a:r>
            <a:r>
              <a:rPr lang="en-US" sz="2200" dirty="0" err="1" smtClean="0">
                <a:solidFill>
                  <a:srgbClr val="FF0000"/>
                </a:solidFill>
              </a:rPr>
              <a:t>cardiomegaly</a:t>
            </a:r>
            <a:r>
              <a:rPr lang="en-US" sz="2200" dirty="0" smtClean="0"/>
              <a:t> and/or congestive heart failure should receive </a:t>
            </a:r>
            <a:r>
              <a:rPr lang="en-US" sz="2200" dirty="0" smtClean="0">
                <a:solidFill>
                  <a:srgbClr val="FF0000"/>
                </a:solidFill>
              </a:rPr>
              <a:t>corticosteroids</a:t>
            </a:r>
            <a:r>
              <a:rPr lang="en-US" sz="2200" dirty="0" smtClean="0"/>
              <a:t>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>
                <a:solidFill>
                  <a:srgbClr val="FF0000"/>
                </a:solidFill>
              </a:rPr>
              <a:t>Supportive therapies </a:t>
            </a:r>
            <a:r>
              <a:rPr lang="en-US" sz="2200" dirty="0" smtClean="0"/>
              <a:t>for patients with moderate to severe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include </a:t>
            </a:r>
            <a:r>
              <a:rPr lang="en-US" sz="2200" dirty="0" err="1" smtClean="0"/>
              <a:t>digoxin</a:t>
            </a:r>
            <a:r>
              <a:rPr lang="en-US" sz="2200" dirty="0" smtClean="0"/>
              <a:t>, fluid and salt restriction, diuretics, and oxygen.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625475"/>
            <a:ext cx="7886700" cy="4351338"/>
          </a:xfrm>
        </p:spPr>
        <p:txBody>
          <a:bodyPr>
            <a:normAutofit/>
          </a:bodyPr>
          <a:lstStyle/>
          <a:p>
            <a:pPr algn="just"/>
            <a:r>
              <a:rPr lang="en-US" sz="2200" dirty="0" smtClean="0"/>
              <a:t>Sedatives may be helpful early in the course of </a:t>
            </a:r>
            <a:r>
              <a:rPr lang="en-US" sz="2200" dirty="0" smtClean="0">
                <a:solidFill>
                  <a:srgbClr val="FF0000"/>
                </a:solidFill>
              </a:rPr>
              <a:t>chorea:</a:t>
            </a:r>
          </a:p>
          <a:p>
            <a:pPr algn="just"/>
            <a:endParaRPr lang="en-US" sz="2200" dirty="0" smtClean="0"/>
          </a:p>
          <a:p>
            <a:pPr lvl="1" algn="just"/>
            <a:r>
              <a:rPr lang="en-US" sz="2200" dirty="0" smtClean="0">
                <a:solidFill>
                  <a:srgbClr val="FF0000"/>
                </a:solidFill>
              </a:rPr>
              <a:t>Phenobarbital</a:t>
            </a:r>
            <a:r>
              <a:rPr lang="en-US" sz="2200" dirty="0" smtClean="0"/>
              <a:t> is the drug of choice. </a:t>
            </a:r>
          </a:p>
          <a:p>
            <a:pPr lvl="1" algn="just"/>
            <a:r>
              <a:rPr lang="en-US" sz="2200" dirty="0" smtClean="0"/>
              <a:t>Haloperidol </a:t>
            </a:r>
          </a:p>
          <a:p>
            <a:pPr lvl="1" algn="just"/>
            <a:r>
              <a:rPr lang="en-US" sz="2200" dirty="0" smtClean="0"/>
              <a:t>Chlorpromazine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978" y="250827"/>
            <a:ext cx="7886700" cy="377824"/>
          </a:xfrm>
        </p:spPr>
        <p:txBody>
          <a:bodyPr>
            <a:noAutofit/>
          </a:bodyPr>
          <a:lstStyle/>
          <a:p>
            <a:r>
              <a:rPr lang="en-US" dirty="0" smtClean="0"/>
              <a:t>Prognosis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978" y="647702"/>
            <a:ext cx="8373422" cy="5986239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The prognosis for patients with acute rheumatic fever depends on </a:t>
            </a:r>
          </a:p>
          <a:p>
            <a:pPr lvl="1" algn="just"/>
            <a:r>
              <a:rPr lang="en-US" sz="2200" dirty="0" smtClean="0"/>
              <a:t>The clinical manifestations present at the time of the initial episode</a:t>
            </a:r>
          </a:p>
          <a:p>
            <a:pPr lvl="1" algn="just"/>
            <a:r>
              <a:rPr lang="en-US" sz="2200" dirty="0" smtClean="0"/>
              <a:t>The severity of the initial episode</a:t>
            </a:r>
          </a:p>
          <a:p>
            <a:pPr lvl="1" algn="just"/>
            <a:r>
              <a:rPr lang="en-US" sz="2200" dirty="0" smtClean="0"/>
              <a:t>The presence of recurrences.</a:t>
            </a:r>
          </a:p>
          <a:p>
            <a:pPr marL="342900" lvl="1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Approximately </a:t>
            </a:r>
            <a:r>
              <a:rPr lang="en-US" sz="2200" dirty="0" smtClean="0">
                <a:solidFill>
                  <a:srgbClr val="FF0000"/>
                </a:solidFill>
              </a:rPr>
              <a:t>50-70%</a:t>
            </a:r>
            <a:r>
              <a:rPr lang="en-US" sz="2200" dirty="0" smtClean="0"/>
              <a:t> of patients with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during the initial episode of acute rheumatic fever </a:t>
            </a:r>
            <a:r>
              <a:rPr lang="en-US" sz="2200" dirty="0" smtClean="0">
                <a:solidFill>
                  <a:srgbClr val="FF0000"/>
                </a:solidFill>
              </a:rPr>
              <a:t>recover</a:t>
            </a:r>
            <a:r>
              <a:rPr lang="en-US" sz="2200" dirty="0" smtClean="0"/>
              <a:t> with no residual heart disease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The more severe the initial cardiac involvement, the greater the risk is for residual heart disease.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Patients who have had acute rheumatic fever are susceptible to recurrent attacks following reinfection of the upper respiratory tract with GAS, with approximately 50% risk with each GAS pharyngitis.</a:t>
            </a:r>
          </a:p>
          <a:p>
            <a:pPr algn="just"/>
            <a:r>
              <a:rPr lang="en-US" sz="2200" dirty="0" smtClean="0"/>
              <a:t>The risk of recurrence is highest in the </a:t>
            </a:r>
            <a:r>
              <a:rPr lang="en-US" sz="2200" dirty="0" smtClean="0">
                <a:solidFill>
                  <a:srgbClr val="FF0000"/>
                </a:solidFill>
              </a:rPr>
              <a:t>1st 5 </a:t>
            </a:r>
            <a:r>
              <a:rPr lang="en-US" sz="2200" dirty="0" err="1" smtClean="0">
                <a:solidFill>
                  <a:srgbClr val="FF0000"/>
                </a:solidFill>
              </a:rPr>
              <a:t>yr</a:t>
            </a:r>
            <a:r>
              <a:rPr lang="en-US" sz="2200" dirty="0" smtClean="0">
                <a:solidFill>
                  <a:srgbClr val="FF0000"/>
                </a:solidFill>
              </a:rPr>
              <a:t> after </a:t>
            </a:r>
            <a:r>
              <a:rPr lang="en-US" sz="2200" dirty="0" smtClean="0"/>
              <a:t>the initial episode and decreases with time.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Prevention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6975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algn="just"/>
            <a:r>
              <a:rPr lang="en-US" sz="2200" dirty="0" smtClean="0"/>
              <a:t>Prevention of both initial and recurrent episodes of acute rheumatic fever depends on controlling GAS infections of the upper respiratory tract.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571500"/>
            <a:ext cx="77152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ROPHYLAXI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76300" y="857250"/>
            <a:ext cx="7353300" cy="5048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24150"/>
            <a:ext cx="5219700" cy="1143000"/>
          </a:xfrm>
        </p:spPr>
        <p:txBody>
          <a:bodyPr>
            <a:noAutofit/>
          </a:bodyPr>
          <a:lstStyle/>
          <a:p>
            <a:r>
              <a:rPr lang="en-US" sz="8000" dirty="0" smtClean="0"/>
              <a:t>THANK YOU</a:t>
            </a:r>
            <a:endParaRPr lang="ar-SA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i="1" dirty="0" smtClean="0"/>
              <a:t>Streptococcus pyogenes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0352"/>
            <a:ext cx="7886700" cy="5319711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Group A  beta hemolytic streptococcus </a:t>
            </a:r>
            <a:r>
              <a:rPr lang="en-US" sz="2200" dirty="0" smtClean="0">
                <a:solidFill>
                  <a:srgbClr val="FF0000"/>
                </a:solidFill>
              </a:rPr>
              <a:t>(GAS).</a:t>
            </a:r>
          </a:p>
          <a:p>
            <a:pPr algn="just"/>
            <a:endParaRPr lang="en-US" sz="2200" i="1" dirty="0" smtClean="0"/>
          </a:p>
          <a:p>
            <a:pPr algn="just"/>
            <a:r>
              <a:rPr lang="en-US" sz="2200" dirty="0" smtClean="0"/>
              <a:t>It is a very common cause of infections of the upper respiratory tract (</a:t>
            </a:r>
            <a:r>
              <a:rPr lang="en-US" sz="2200" dirty="0" smtClean="0">
                <a:solidFill>
                  <a:srgbClr val="FF0000"/>
                </a:solidFill>
              </a:rPr>
              <a:t>pharyngitis) and the skin (impetigo, pyoderma</a:t>
            </a:r>
            <a:r>
              <a:rPr lang="en-US" sz="2200" dirty="0" smtClean="0"/>
              <a:t>) in children and less frequently causes </a:t>
            </a:r>
            <a:r>
              <a:rPr lang="en-US" sz="2200" dirty="0" err="1" smtClean="0"/>
              <a:t>perianal</a:t>
            </a:r>
            <a:r>
              <a:rPr lang="en-US" sz="2200" dirty="0" smtClean="0"/>
              <a:t> </a:t>
            </a:r>
            <a:r>
              <a:rPr lang="en-US" sz="2200" dirty="0" err="1" smtClean="0"/>
              <a:t>cellulitis</a:t>
            </a:r>
            <a:r>
              <a:rPr lang="en-US" sz="2200" dirty="0" smtClean="0"/>
              <a:t>, </a:t>
            </a:r>
            <a:r>
              <a:rPr lang="en-US" sz="2200" dirty="0" err="1" smtClean="0"/>
              <a:t>vaginitis</a:t>
            </a:r>
            <a:r>
              <a:rPr lang="en-US" sz="2200" dirty="0" smtClean="0"/>
              <a:t>, septicemia, pneumonia, </a:t>
            </a:r>
            <a:r>
              <a:rPr lang="en-US" sz="2200" dirty="0" err="1" smtClean="0"/>
              <a:t>endocarditis</a:t>
            </a:r>
            <a:r>
              <a:rPr lang="en-US" sz="2200" dirty="0" smtClean="0"/>
              <a:t>, </a:t>
            </a:r>
            <a:r>
              <a:rPr lang="en-US" sz="2200" dirty="0" err="1" smtClean="0"/>
              <a:t>pericarditis</a:t>
            </a:r>
            <a:r>
              <a:rPr lang="en-US" sz="2200" dirty="0" smtClean="0"/>
              <a:t>, </a:t>
            </a:r>
            <a:r>
              <a:rPr lang="en-US" sz="2200" dirty="0" err="1" smtClean="0"/>
              <a:t>osteomyelitis</a:t>
            </a:r>
            <a:r>
              <a:rPr lang="en-US" sz="2200" dirty="0" smtClean="0"/>
              <a:t>, </a:t>
            </a:r>
            <a:r>
              <a:rPr lang="en-US" sz="2200" dirty="0" err="1" smtClean="0"/>
              <a:t>suppurative</a:t>
            </a:r>
            <a:r>
              <a:rPr lang="en-US" sz="2200" dirty="0" smtClean="0"/>
              <a:t> arthritis, </a:t>
            </a:r>
            <a:r>
              <a:rPr lang="en-US" sz="2200" dirty="0" err="1" smtClean="0"/>
              <a:t>myositis</a:t>
            </a:r>
            <a:r>
              <a:rPr lang="en-US" sz="2200" dirty="0" smtClean="0"/>
              <a:t>, </a:t>
            </a:r>
            <a:r>
              <a:rPr lang="en-US" sz="2200" dirty="0" err="1" smtClean="0"/>
              <a:t>cellulitis</a:t>
            </a:r>
            <a:r>
              <a:rPr lang="en-US" sz="2200" dirty="0" smtClean="0"/>
              <a:t>, and </a:t>
            </a:r>
            <a:r>
              <a:rPr lang="en-US" sz="2200" dirty="0" err="1" smtClean="0"/>
              <a:t>omphalitis</a:t>
            </a:r>
            <a:r>
              <a:rPr lang="en-US" sz="2200" dirty="0" smtClean="0"/>
              <a:t>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This organism also causes distinct clinical entities (</a:t>
            </a:r>
            <a:r>
              <a:rPr lang="en-US" sz="2200" dirty="0" smtClean="0">
                <a:solidFill>
                  <a:srgbClr val="FF0000"/>
                </a:solidFill>
              </a:rPr>
              <a:t>scarlet fever and erysipelas</a:t>
            </a:r>
            <a:r>
              <a:rPr lang="en-US" sz="2200" dirty="0" smtClean="0"/>
              <a:t>), as well as streptococcal toxic shock syndrome and necrotizing fasciitis.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GAS is also the cause of 2 potentially serious </a:t>
            </a:r>
            <a:r>
              <a:rPr lang="en-US" sz="2200" dirty="0" err="1" smtClean="0">
                <a:solidFill>
                  <a:srgbClr val="FF0000"/>
                </a:solidFill>
              </a:rPr>
              <a:t>nonsuppurative</a:t>
            </a:r>
            <a:r>
              <a:rPr lang="en-US" sz="2200" dirty="0" smtClean="0">
                <a:solidFill>
                  <a:srgbClr val="FF0000"/>
                </a:solidFill>
              </a:rPr>
              <a:t> complications: rheumatic fever and acute </a:t>
            </a:r>
            <a:r>
              <a:rPr lang="en-US" sz="2200" dirty="0" err="1" smtClean="0">
                <a:solidFill>
                  <a:srgbClr val="FF0000"/>
                </a:solidFill>
              </a:rPr>
              <a:t>glomerulonephritis</a:t>
            </a:r>
            <a:r>
              <a:rPr lang="en-US" sz="2200" dirty="0" smtClean="0"/>
              <a:t>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7650"/>
            <a:ext cx="2362200" cy="819150"/>
          </a:xfrm>
        </p:spPr>
        <p:txBody>
          <a:bodyPr/>
          <a:lstStyle/>
          <a:p>
            <a:r>
              <a:rPr lang="en-US" dirty="0" smtClean="0"/>
              <a:t>Etiology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1409700"/>
            <a:ext cx="7940004" cy="4914900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Considerable evidence supports </a:t>
            </a:r>
            <a:r>
              <a:rPr lang="en-US" sz="2200" dirty="0" smtClean="0">
                <a:solidFill>
                  <a:srgbClr val="FF0000"/>
                </a:solidFill>
              </a:rPr>
              <a:t>the link </a:t>
            </a:r>
            <a:r>
              <a:rPr lang="en-US" sz="2200" dirty="0" smtClean="0"/>
              <a:t>between antecedent GAS upper pharyngitis tract infections and acute rheumatic fever and rheumatic heart disease.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As many as </a:t>
            </a:r>
            <a:r>
              <a:rPr lang="en-US" sz="2200" dirty="0" smtClean="0">
                <a:solidFill>
                  <a:srgbClr val="FF0000"/>
                </a:solidFill>
              </a:rPr>
              <a:t>two-thirds of patients</a:t>
            </a:r>
            <a:r>
              <a:rPr lang="en-US" sz="2200" dirty="0" smtClean="0"/>
              <a:t> with an acute episode of rheumatic fever have history of an upper respiratory tract infection several weeks before.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Not all serotypes of GAS can cause rheumatic fever.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Certain serotypes of GAS (</a:t>
            </a:r>
            <a:r>
              <a:rPr lang="en-US" sz="2200" dirty="0" smtClean="0">
                <a:solidFill>
                  <a:srgbClr val="FF0000"/>
                </a:solidFill>
              </a:rPr>
              <a:t>M types 1, 3, 5, 6, 18, 29</a:t>
            </a:r>
            <a:r>
              <a:rPr lang="en-US" sz="2200" dirty="0" smtClean="0"/>
              <a:t>) are more frequently isolated from patients with acute rheumatic fever than are other serotypes.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3676"/>
            <a:ext cx="7886700" cy="1325563"/>
          </a:xfrm>
        </p:spPr>
        <p:txBody>
          <a:bodyPr/>
          <a:lstStyle/>
          <a:p>
            <a:r>
              <a:rPr lang="en-US" dirty="0" smtClean="0"/>
              <a:t>Epidemiology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19239"/>
            <a:ext cx="7254204" cy="5129211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The annual incidence of acute rheumatic fever in some developing countries exceeds </a:t>
            </a:r>
            <a:r>
              <a:rPr lang="en-US" sz="2200" dirty="0" smtClean="0">
                <a:solidFill>
                  <a:srgbClr val="FF0000"/>
                </a:solidFill>
              </a:rPr>
              <a:t>50 per 100,000 </a:t>
            </a:r>
            <a:r>
              <a:rPr lang="en-US" sz="2200" dirty="0" smtClean="0"/>
              <a:t>children.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Worldwide, rheumatic heart disease remains the most common form of </a:t>
            </a:r>
            <a:r>
              <a:rPr lang="en-US" sz="2200" dirty="0" smtClean="0">
                <a:solidFill>
                  <a:srgbClr val="FF0000"/>
                </a:solidFill>
              </a:rPr>
              <a:t>acquired heart disease in all age groups</a:t>
            </a:r>
            <a:r>
              <a:rPr lang="en-US" sz="2200" dirty="0" smtClean="0"/>
              <a:t>, accounting for as much as 50% of all cardiovascular disease and as much as </a:t>
            </a:r>
            <a:r>
              <a:rPr lang="en-US" sz="2200" dirty="0" smtClean="0">
                <a:solidFill>
                  <a:srgbClr val="FF0000"/>
                </a:solidFill>
              </a:rPr>
              <a:t>50% of all cardiac admissions </a:t>
            </a:r>
            <a:r>
              <a:rPr lang="en-US" sz="2200" dirty="0" smtClean="0"/>
              <a:t>in many developing countries.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The incidence of both </a:t>
            </a:r>
            <a:r>
              <a:rPr lang="en-US" sz="2200" dirty="0" smtClean="0">
                <a:solidFill>
                  <a:srgbClr val="FF0000"/>
                </a:solidFill>
              </a:rPr>
              <a:t>initial</a:t>
            </a:r>
            <a:r>
              <a:rPr lang="en-US" sz="2200" dirty="0" smtClean="0"/>
              <a:t> attacks and recurrences of acute rheumatic fever peaks in </a:t>
            </a:r>
            <a:r>
              <a:rPr lang="en-US" sz="2200" dirty="0" smtClean="0">
                <a:solidFill>
                  <a:srgbClr val="FF0000"/>
                </a:solidFill>
              </a:rPr>
              <a:t>children 5-15 yr </a:t>
            </a:r>
            <a:r>
              <a:rPr lang="en-US" sz="2200" dirty="0" smtClean="0"/>
              <a:t>of age, the age of greatest risk for GAS pharyngitis.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3050"/>
            <a:ext cx="7559004" cy="3651504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pPr algn="just"/>
            <a:r>
              <a:rPr lang="en-US" sz="2200" dirty="0" smtClean="0">
                <a:solidFill>
                  <a:srgbClr val="FF0000"/>
                </a:solidFill>
              </a:rPr>
              <a:t>Antibody cross-reactivity </a:t>
            </a:r>
            <a:r>
              <a:rPr lang="en-US" sz="2200" dirty="0" smtClean="0"/>
              <a:t>(molecular mimicry).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Cell wall of group A </a:t>
            </a:r>
            <a:r>
              <a:rPr lang="en-US" sz="2200" dirty="0" err="1" smtClean="0"/>
              <a:t>strept</a:t>
            </a:r>
            <a:r>
              <a:rPr lang="en-US" sz="2200" dirty="0" smtClean="0"/>
              <a:t>. contains a highly antigenic protein (M protein).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Anti- M proteins may cross react with cardiac and smooth muscle myosin inducing cytokine release and tissue destruction.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15684"/>
            <a:ext cx="6673174" cy="1560716"/>
          </a:xfrm>
        </p:spPr>
        <p:txBody>
          <a:bodyPr>
            <a:normAutofit/>
          </a:bodyPr>
          <a:lstStyle/>
          <a:p>
            <a:r>
              <a:rPr lang="en-US" dirty="0" smtClean="0"/>
              <a:t>Clinical Manifestations And Diagnosis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374" y="1676400"/>
            <a:ext cx="4876800" cy="4906963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No clinical or laboratory finding is </a:t>
            </a:r>
            <a:r>
              <a:rPr lang="en-US" sz="2200" dirty="0" err="1" smtClean="0"/>
              <a:t>pathognomonic</a:t>
            </a:r>
            <a:r>
              <a:rPr lang="en-US" sz="2200" dirty="0" smtClean="0"/>
              <a:t> for ARF.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>
                <a:solidFill>
                  <a:srgbClr val="FF0000"/>
                </a:solidFill>
              </a:rPr>
              <a:t>T. </a:t>
            </a:r>
            <a:r>
              <a:rPr lang="en-US" sz="2200" dirty="0" err="1" smtClean="0">
                <a:solidFill>
                  <a:srgbClr val="FF0000"/>
                </a:solidFill>
              </a:rPr>
              <a:t>Duckett</a:t>
            </a:r>
            <a:r>
              <a:rPr lang="en-US" sz="2200" dirty="0" smtClean="0">
                <a:solidFill>
                  <a:srgbClr val="FF0000"/>
                </a:solidFill>
              </a:rPr>
              <a:t> Jones</a:t>
            </a:r>
            <a:r>
              <a:rPr lang="en-US" sz="2200" dirty="0" smtClean="0"/>
              <a:t>, in 1944, proposed guidelines to aid in diagnosis and to limit </a:t>
            </a:r>
            <a:r>
              <a:rPr lang="en-US" sz="2200" dirty="0" err="1" smtClean="0"/>
              <a:t>overdiagnosis</a:t>
            </a:r>
            <a:r>
              <a:rPr lang="en-US" sz="2200" dirty="0" smtClean="0"/>
              <a:t>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There are </a:t>
            </a:r>
            <a:r>
              <a:rPr lang="en-US" sz="2200" b="1" dirty="0" smtClean="0"/>
              <a:t>5 major and 4 minor criteria.</a:t>
            </a:r>
            <a:endParaRPr lang="en-US" sz="2200" dirty="0" smtClean="0"/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smtClean="0"/>
              <a:t>Diagnosis can be established when a patient fulfills 2 major or 1 major and 2 minor criteria with evidence of preceding GAS infection.</a:t>
            </a:r>
            <a:endParaRPr lang="ar-SA" sz="2200" dirty="0"/>
          </a:p>
        </p:txBody>
      </p:sp>
      <p:pic>
        <p:nvPicPr>
          <p:cNvPr id="1026" name="Picture 2" descr="C:\Users\user\Desktop\ABC\Mutah lectures\RF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676400"/>
            <a:ext cx="2895600" cy="4019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" y="5886450"/>
            <a:ext cx="2743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1899-1954</a:t>
            </a:r>
            <a:endParaRPr lang="ar-S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03237"/>
            <a:ext cx="7886700" cy="868363"/>
          </a:xfrm>
        </p:spPr>
        <p:txBody>
          <a:bodyPr/>
          <a:lstStyle/>
          <a:p>
            <a:r>
              <a:rPr lang="en-US" dirty="0" smtClean="0"/>
              <a:t>Jones Criteria</a:t>
            </a:r>
            <a:endParaRPr lang="ar-SA" dirty="0"/>
          </a:p>
        </p:txBody>
      </p:sp>
      <p:pic>
        <p:nvPicPr>
          <p:cNvPr id="4" name="Content Placeholder 3" descr="jones criteria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2900" y="1638300"/>
            <a:ext cx="8553450" cy="4438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68345"/>
            <a:ext cx="7863804" cy="1560716"/>
          </a:xfrm>
        </p:spPr>
        <p:txBody>
          <a:bodyPr>
            <a:normAutofit/>
          </a:bodyPr>
          <a:lstStyle/>
          <a:p>
            <a:r>
              <a:rPr lang="en-US" dirty="0"/>
              <a:t>J♥NES criteria for rheumatic fever: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47013"/>
            <a:ext cx="7711404" cy="3651504"/>
          </a:xfrm>
        </p:spPr>
        <p:txBody>
          <a:bodyPr>
            <a:noAutofit/>
          </a:bodyPr>
          <a:lstStyle/>
          <a:p>
            <a:endParaRPr lang="en-US" dirty="0" smtClean="0"/>
          </a:p>
          <a:p>
            <a:pPr lvl="3" algn="just"/>
            <a:r>
              <a:rPr lang="en-US" sz="2200" dirty="0" smtClean="0"/>
              <a:t>Joints—polyarthritis.</a:t>
            </a:r>
          </a:p>
          <a:p>
            <a:pPr lvl="3" algn="just"/>
            <a:endParaRPr lang="en-US" sz="2200" dirty="0" smtClean="0"/>
          </a:p>
          <a:p>
            <a:pPr lvl="3" algn="just"/>
            <a:r>
              <a:rPr lang="en-US" sz="2200" dirty="0" smtClean="0"/>
              <a:t>♥—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.</a:t>
            </a:r>
          </a:p>
          <a:p>
            <a:pPr lvl="3" algn="just"/>
            <a:endParaRPr lang="en-US" sz="2200" dirty="0" smtClean="0"/>
          </a:p>
          <a:p>
            <a:pPr lvl="3" algn="just"/>
            <a:r>
              <a:rPr lang="en-US" sz="2200" dirty="0" smtClean="0"/>
              <a:t>Nodules (subcutaneous).</a:t>
            </a:r>
          </a:p>
          <a:p>
            <a:pPr lvl="3" algn="just"/>
            <a:endParaRPr lang="en-US" sz="2200" dirty="0" smtClean="0"/>
          </a:p>
          <a:p>
            <a:pPr lvl="3" algn="just"/>
            <a:r>
              <a:rPr lang="en-US" sz="2200" dirty="0" smtClean="0"/>
              <a:t>Erythema </a:t>
            </a:r>
            <a:r>
              <a:rPr lang="en-US" sz="2200" dirty="0" err="1" smtClean="0"/>
              <a:t>marginatum</a:t>
            </a:r>
            <a:r>
              <a:rPr lang="en-US" sz="2200" dirty="0" smtClean="0"/>
              <a:t>.</a:t>
            </a:r>
          </a:p>
          <a:p>
            <a:pPr lvl="3" algn="just"/>
            <a:endParaRPr lang="en-US" sz="2200" dirty="0" smtClean="0"/>
          </a:p>
          <a:p>
            <a:pPr lvl="3" algn="just"/>
            <a:r>
              <a:rPr lang="en-US" sz="2200" dirty="0" smtClean="0"/>
              <a:t>Sydenham chorea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1517</Words>
  <Application>Microsoft Office PowerPoint</Application>
  <PresentationFormat>On-screen Show (4:3)</PresentationFormat>
  <Paragraphs>182</Paragraphs>
  <Slides>27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Theme</vt:lpstr>
      <vt:lpstr>Acute Rheumatic Fever (ARF) </vt:lpstr>
      <vt:lpstr>Acute Rheumatic Fever (ARF) </vt:lpstr>
      <vt:lpstr>Streptococcus pyogenes</vt:lpstr>
      <vt:lpstr>Etiology</vt:lpstr>
      <vt:lpstr>Epidemiology</vt:lpstr>
      <vt:lpstr>Pathophysiology</vt:lpstr>
      <vt:lpstr>Clinical Manifestations And Diagnosis</vt:lpstr>
      <vt:lpstr>Jones Criteria</vt:lpstr>
      <vt:lpstr>J♥NES criteria for rheumatic fever: </vt:lpstr>
      <vt:lpstr>Migratory Polyarthritis</vt:lpstr>
      <vt:lpstr>PowerPoint Presentation</vt:lpstr>
      <vt:lpstr>Carditis</vt:lpstr>
      <vt:lpstr>PowerPoint Presentation</vt:lpstr>
      <vt:lpstr>Chorea</vt:lpstr>
      <vt:lpstr>Erythema Marginatum</vt:lpstr>
      <vt:lpstr>Subcutaneous Nodules</vt:lpstr>
      <vt:lpstr>Minor Criteria</vt:lpstr>
      <vt:lpstr>Recent GAS Infection</vt:lpstr>
      <vt:lpstr>Differential Diagnosis</vt:lpstr>
      <vt:lpstr>Treatment</vt:lpstr>
      <vt:lpstr>PowerPoint Presentation</vt:lpstr>
      <vt:lpstr>PowerPoint Presentation</vt:lpstr>
      <vt:lpstr>Prognosis</vt:lpstr>
      <vt:lpstr> Prevention 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Rheumatic Fever (ARF) </dc:title>
  <cp:lastModifiedBy>pc</cp:lastModifiedBy>
  <cp:revision>9</cp:revision>
  <dcterms:modified xsi:type="dcterms:W3CDTF">2023-04-17T08:42:55Z</dcterms:modified>
</cp:coreProperties>
</file>