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 id="2147483693" r:id="rId2"/>
    <p:sldMasterId id="2147483696" r:id="rId3"/>
    <p:sldMasterId id="2147483699" r:id="rId4"/>
  </p:sldMasterIdLst>
  <p:notesMasterIdLst>
    <p:notesMasterId r:id="rId94"/>
  </p:notesMasterIdLst>
  <p:sldIdLst>
    <p:sldId id="256" r:id="rId5"/>
    <p:sldId id="300" r:id="rId6"/>
    <p:sldId id="302" r:id="rId7"/>
    <p:sldId id="309" r:id="rId8"/>
    <p:sldId id="310" r:id="rId9"/>
    <p:sldId id="311" r:id="rId10"/>
    <p:sldId id="313" r:id="rId11"/>
    <p:sldId id="314" r:id="rId12"/>
    <p:sldId id="315" r:id="rId13"/>
    <p:sldId id="268" r:id="rId14"/>
    <p:sldId id="319" r:id="rId15"/>
    <p:sldId id="320" r:id="rId16"/>
    <p:sldId id="321" r:id="rId17"/>
    <p:sldId id="322" r:id="rId18"/>
    <p:sldId id="323" r:id="rId19"/>
    <p:sldId id="324" r:id="rId20"/>
    <p:sldId id="318" r:id="rId21"/>
    <p:sldId id="325" r:id="rId22"/>
    <p:sldId id="327" r:id="rId23"/>
    <p:sldId id="328" r:id="rId24"/>
    <p:sldId id="329" r:id="rId25"/>
    <p:sldId id="331" r:id="rId26"/>
    <p:sldId id="332" r:id="rId27"/>
    <p:sldId id="350" r:id="rId28"/>
    <p:sldId id="368" r:id="rId29"/>
    <p:sldId id="351" r:id="rId30"/>
    <p:sldId id="352" r:id="rId31"/>
    <p:sldId id="369" r:id="rId32"/>
    <p:sldId id="353" r:id="rId33"/>
    <p:sldId id="326" r:id="rId34"/>
    <p:sldId id="333" r:id="rId35"/>
    <p:sldId id="330" r:id="rId36"/>
    <p:sldId id="334" r:id="rId37"/>
    <p:sldId id="335" r:id="rId38"/>
    <p:sldId id="337" r:id="rId39"/>
    <p:sldId id="336" r:id="rId40"/>
    <p:sldId id="348" r:id="rId41"/>
    <p:sldId id="370" r:id="rId42"/>
    <p:sldId id="349" r:id="rId43"/>
    <p:sldId id="338" r:id="rId44"/>
    <p:sldId id="339" r:id="rId45"/>
    <p:sldId id="340" r:id="rId46"/>
    <p:sldId id="341" r:id="rId47"/>
    <p:sldId id="342" r:id="rId48"/>
    <p:sldId id="371" r:id="rId49"/>
    <p:sldId id="354"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8A4165-A086-451F-BFD7-2E899DBDC2F5}">
  <a:tblStyle styleId="{218A4165-A086-451F-BFD7-2E899DBDC2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86" y="13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juvenile-subtype granulosa cell tumors typically present with precocious puberty and an adnexal mass.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874D3-C0E2-493F-B5B8-F7AAA83BB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48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with a rapid onset (less than 1 year ) of virilization should be evaluated for an androgen-secreting tumor of ovarian or adrenal origin. An elevated testosterone level and normal dehydroepiandrosterone sulfate (DHEAS) level are typically due to an ovarian source (</a:t>
            </a:r>
            <a:r>
              <a:rPr lang="en-US" dirty="0" err="1"/>
              <a:t>eg</a:t>
            </a:r>
            <a:r>
              <a:rPr lang="en-US" dirty="0"/>
              <a:t>, Sertoli-Leydig cell tumor). In contrast, elevated DHEAS and normal testosterone levels are typically due to an adrenal tumor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874D3-C0E2-493F-B5B8-F7AAA83BB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15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a:t>signs and symptoms:</a:t>
            </a:r>
          </a:p>
          <a:p>
            <a:pPr algn="l" rtl="0"/>
            <a:r>
              <a:rPr lang="en-US" sz="1200" dirty="0"/>
              <a:t>1) Abdominal </a:t>
            </a:r>
            <a:r>
              <a:rPr lang="en-US" sz="1200" b="1" u="sng" dirty="0"/>
              <a:t>enlargement</a:t>
            </a:r>
            <a:r>
              <a:rPr lang="en-US" sz="1200" dirty="0"/>
              <a:t> — from the mass itself, ascites, or both.</a:t>
            </a:r>
          </a:p>
          <a:p>
            <a:pPr algn="l" rtl="0"/>
            <a:r>
              <a:rPr lang="en-US" sz="1200" dirty="0"/>
              <a:t>2) Abdominal </a:t>
            </a:r>
            <a:r>
              <a:rPr lang="en-US" sz="1200" b="1" u="sng" dirty="0"/>
              <a:t>pain </a:t>
            </a:r>
            <a:r>
              <a:rPr lang="en-US" sz="1200" dirty="0"/>
              <a:t>— from rupture or torsion.</a:t>
            </a:r>
          </a:p>
          <a:p>
            <a:pPr algn="l" rtl="0"/>
            <a:r>
              <a:rPr lang="en-US" sz="1200" dirty="0"/>
              <a:t>3) </a:t>
            </a:r>
            <a:r>
              <a:rPr lang="en-US" sz="1200" u="sng" dirty="0"/>
              <a:t>Precocious puberty</a:t>
            </a:r>
            <a:r>
              <a:rPr lang="en-US" sz="1200" dirty="0"/>
              <a:t>, </a:t>
            </a:r>
            <a:r>
              <a:rPr lang="en-US" sz="1200" u="sng" dirty="0"/>
              <a:t>abnormal vaginal bleeding </a:t>
            </a:r>
            <a:r>
              <a:rPr lang="en-US" sz="1200" dirty="0"/>
              <a:t>— presumably from </a:t>
            </a:r>
            <a:r>
              <a:rPr lang="en-US" sz="1200" dirty="0" err="1"/>
              <a:t>hCG</a:t>
            </a:r>
            <a:r>
              <a:rPr lang="en-US" sz="1200" dirty="0"/>
              <a:t> production.</a:t>
            </a:r>
          </a:p>
          <a:p>
            <a:pPr algn="l" rtl="0"/>
            <a:r>
              <a:rPr lang="en-US" sz="1200" dirty="0"/>
              <a:t>4) </a:t>
            </a:r>
            <a:r>
              <a:rPr lang="en-US" sz="1200" u="sng" dirty="0"/>
              <a:t>Symptoms of pregnancy </a:t>
            </a:r>
            <a:r>
              <a:rPr lang="en-US" sz="1200" dirty="0"/>
              <a:t>— from </a:t>
            </a:r>
            <a:r>
              <a:rPr lang="en-US" sz="1200" dirty="0" err="1"/>
              <a:t>hCG</a:t>
            </a:r>
            <a:r>
              <a:rPr lang="en-US" sz="1200" dirty="0"/>
              <a:t> production.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874D3-C0E2-493F-B5B8-F7AAA83BB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54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6FB59-8EE1-4847-A3D8-C095A16D96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36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15a68d507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15a68d507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ar-JO" dirty="0"/>
          </a:p>
        </p:txBody>
      </p:sp>
    </p:spTree>
    <p:extLst>
      <p:ext uri="{BB962C8B-B14F-4D97-AF65-F5344CB8AC3E}">
        <p14:creationId xmlns:p14="http://schemas.microsoft.com/office/powerpoint/2010/main" val="258918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ar-JO" dirty="0"/>
          </a:p>
        </p:txBody>
      </p:sp>
    </p:spTree>
    <p:extLst>
      <p:ext uri="{BB962C8B-B14F-4D97-AF65-F5344CB8AC3E}">
        <p14:creationId xmlns:p14="http://schemas.microsoft.com/office/powerpoint/2010/main" val="61401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ar-JO" dirty="0"/>
          </a:p>
        </p:txBody>
      </p:sp>
    </p:spTree>
    <p:extLst>
      <p:ext uri="{BB962C8B-B14F-4D97-AF65-F5344CB8AC3E}">
        <p14:creationId xmlns:p14="http://schemas.microsoft.com/office/powerpoint/2010/main" val="286436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ar-JO" dirty="0"/>
          </a:p>
        </p:txBody>
      </p:sp>
    </p:spTree>
    <p:extLst>
      <p:ext uri="{BB962C8B-B14F-4D97-AF65-F5344CB8AC3E}">
        <p14:creationId xmlns:p14="http://schemas.microsoft.com/office/powerpoint/2010/main" val="127019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ar-JO" dirty="0"/>
          </a:p>
        </p:txBody>
      </p:sp>
    </p:spTree>
    <p:extLst>
      <p:ext uri="{BB962C8B-B14F-4D97-AF65-F5344CB8AC3E}">
        <p14:creationId xmlns:p14="http://schemas.microsoft.com/office/powerpoint/2010/main" val="1737991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Granulosa cells convert testosterone to estradiol (via aromatase) and secrete inhibin (which typically inhibits FSH)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874D3-C0E2-493F-B5B8-F7AAA83BB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927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Granulosa cell tumors are malignant sex cord- stromal tumors of the ovary that secrete estradiol. Patients typically present with a large ovarian mass and postmenopausal bleeding (due to associated endometrial hyperplasia from chronic unopposed estrogen exposure).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874D3-C0E2-493F-B5B8-F7AAA83BB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6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6625"/>
            <a:ext cx="9144000" cy="5150075"/>
            <a:chOff x="0" y="-6625"/>
            <a:chExt cx="9144000" cy="5150075"/>
          </a:xfrm>
        </p:grpSpPr>
        <p:sp>
          <p:nvSpPr>
            <p:cNvPr id="10" name="Google Shape;10;p2"/>
            <p:cNvSpPr/>
            <p:nvPr/>
          </p:nvSpPr>
          <p:spPr>
            <a:xfrm>
              <a:off x="25" y="-6625"/>
              <a:ext cx="72756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2578750"/>
              <a:ext cx="9144000" cy="2564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rot="728">
            <a:off x="2910212" y="2104838"/>
            <a:ext cx="4248000" cy="1692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5200"/>
              <a:buNone/>
              <a:defRPr sz="3600">
                <a:solidFill>
                  <a:schemeClr val="accent1"/>
                </a:solidFill>
                <a:latin typeface="Nunito SemiBold"/>
                <a:ea typeface="Nunito SemiBold"/>
                <a:cs typeface="Nunito SemiBold"/>
                <a:sym typeface="Nunito SemiBold"/>
              </a:defRPr>
            </a:lvl1pPr>
            <a:lvl2pPr lvl="1"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2pPr>
            <a:lvl3pPr lvl="2"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3pPr>
            <a:lvl4pPr lvl="3"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4pPr>
            <a:lvl5pPr lvl="4"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5pPr>
            <a:lvl6pPr lvl="5"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6pPr>
            <a:lvl7pPr lvl="6"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7pPr>
            <a:lvl8pPr lvl="7"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8pPr>
            <a:lvl9pPr lvl="8"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9pPr>
          </a:lstStyle>
          <a:p>
            <a:endParaRPr/>
          </a:p>
        </p:txBody>
      </p:sp>
      <p:sp>
        <p:nvSpPr>
          <p:cNvPr id="13" name="Google Shape;13;p2"/>
          <p:cNvSpPr txBox="1">
            <a:spLocks noGrp="1"/>
          </p:cNvSpPr>
          <p:nvPr>
            <p:ph type="subTitle" idx="1"/>
          </p:nvPr>
        </p:nvSpPr>
        <p:spPr>
          <a:xfrm rot="1389">
            <a:off x="3444812" y="3798938"/>
            <a:ext cx="37134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1"/>
              </a:buClr>
              <a:buSzPts val="2800"/>
              <a:buFont typeface="PT Serif"/>
              <a:buNone/>
              <a:defRPr sz="1600">
                <a:solidFill>
                  <a:schemeClr val="accent1"/>
                </a:solidFill>
              </a:defRPr>
            </a:lvl1pPr>
            <a:lvl2pPr lvl="1"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2pPr>
            <a:lvl3pPr lvl="2"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3pPr>
            <a:lvl4pPr lvl="3"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4pPr>
            <a:lvl5pPr lvl="4"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5pPr>
            <a:lvl6pPr lvl="5"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6pPr>
            <a:lvl7pPr lvl="6"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7pPr>
            <a:lvl8pPr lvl="7"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8pPr>
            <a:lvl9pPr lvl="8"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1_1_1">
    <p:bg>
      <p:bgPr>
        <a:solidFill>
          <a:schemeClr val="lt1"/>
        </a:solidFill>
        <a:effectLst/>
      </p:bgPr>
    </p:bg>
    <p:spTree>
      <p:nvGrpSpPr>
        <p:cNvPr id="1" name="Shape 79"/>
        <p:cNvGrpSpPr/>
        <p:nvPr/>
      </p:nvGrpSpPr>
      <p:grpSpPr>
        <a:xfrm>
          <a:off x="0" y="0"/>
          <a:ext cx="0" cy="0"/>
          <a:chOff x="0" y="0"/>
          <a:chExt cx="0" cy="0"/>
        </a:xfrm>
      </p:grpSpPr>
      <p:grpSp>
        <p:nvGrpSpPr>
          <p:cNvPr id="80" name="Google Shape;80;p14"/>
          <p:cNvGrpSpPr/>
          <p:nvPr/>
        </p:nvGrpSpPr>
        <p:grpSpPr>
          <a:xfrm>
            <a:off x="-31975" y="917225"/>
            <a:ext cx="6129948" cy="4226350"/>
            <a:chOff x="-31975" y="917225"/>
            <a:chExt cx="6129948" cy="4226350"/>
          </a:xfrm>
        </p:grpSpPr>
        <p:sp>
          <p:nvSpPr>
            <p:cNvPr id="81" name="Google Shape;81;p14"/>
            <p:cNvSpPr/>
            <p:nvPr/>
          </p:nvSpPr>
          <p:spPr>
            <a:xfrm>
              <a:off x="3043973" y="917225"/>
              <a:ext cx="3054000" cy="211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31975" y="3030375"/>
              <a:ext cx="3093600" cy="211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3043973" y="3030363"/>
              <a:ext cx="3036300" cy="2113200"/>
            </a:xfrm>
            <a:prstGeom prst="rect">
              <a:avLst/>
            </a:prstGeom>
            <a:solidFill>
              <a:srgbClr val="AA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14"/>
          <p:cNvSpPr/>
          <p:nvPr/>
        </p:nvSpPr>
        <p:spPr>
          <a:xfrm>
            <a:off x="-31975" y="425"/>
            <a:ext cx="9191100" cy="91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txBox="1">
            <a:spLocks noGrp="1"/>
          </p:cNvSpPr>
          <p:nvPr>
            <p:ph type="title"/>
          </p:nvPr>
        </p:nvSpPr>
        <p:spPr>
          <a:xfrm>
            <a:off x="716775" y="378009"/>
            <a:ext cx="33936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4"/>
          <p:cNvSpPr txBox="1">
            <a:spLocks noGrp="1"/>
          </p:cNvSpPr>
          <p:nvPr>
            <p:ph type="ctrTitle" idx="2"/>
          </p:nvPr>
        </p:nvSpPr>
        <p:spPr>
          <a:xfrm flipH="1">
            <a:off x="3817913" y="124216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rgbClr val="FFFFFF"/>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87" name="Google Shape;87;p14"/>
          <p:cNvSpPr txBox="1">
            <a:spLocks noGrp="1"/>
          </p:cNvSpPr>
          <p:nvPr>
            <p:ph type="subTitle" idx="1"/>
          </p:nvPr>
        </p:nvSpPr>
        <p:spPr>
          <a:xfrm flipH="1">
            <a:off x="3540863" y="1830031"/>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rgbClr val="FFFFFF"/>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8" name="Google Shape;88;p14"/>
          <p:cNvSpPr txBox="1">
            <a:spLocks noGrp="1"/>
          </p:cNvSpPr>
          <p:nvPr>
            <p:ph type="ctrTitle" idx="3"/>
          </p:nvPr>
        </p:nvSpPr>
        <p:spPr>
          <a:xfrm flipH="1">
            <a:off x="3817913" y="335303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rgbClr val="FFFFFF"/>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89" name="Google Shape;89;p14"/>
          <p:cNvSpPr txBox="1">
            <a:spLocks noGrp="1"/>
          </p:cNvSpPr>
          <p:nvPr>
            <p:ph type="subTitle" idx="4"/>
          </p:nvPr>
        </p:nvSpPr>
        <p:spPr>
          <a:xfrm flipH="1">
            <a:off x="3540863" y="394550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rgbClr val="FFFFFF"/>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0" name="Google Shape;90;p14"/>
          <p:cNvSpPr txBox="1">
            <a:spLocks noGrp="1"/>
          </p:cNvSpPr>
          <p:nvPr>
            <p:ph type="ctrTitle" idx="5"/>
          </p:nvPr>
        </p:nvSpPr>
        <p:spPr>
          <a:xfrm flipH="1">
            <a:off x="993814" y="335304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rgbClr val="FFFFFF"/>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91" name="Google Shape;91;p14"/>
          <p:cNvSpPr txBox="1">
            <a:spLocks noGrp="1"/>
          </p:cNvSpPr>
          <p:nvPr>
            <p:ph type="subTitle" idx="6"/>
          </p:nvPr>
        </p:nvSpPr>
        <p:spPr>
          <a:xfrm flipH="1">
            <a:off x="716763" y="3945520"/>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rgbClr val="FFFFFF"/>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CUSTOM_3_1">
    <p:spTree>
      <p:nvGrpSpPr>
        <p:cNvPr id="1" name="Shape 92"/>
        <p:cNvGrpSpPr/>
        <p:nvPr/>
      </p:nvGrpSpPr>
      <p:grpSpPr>
        <a:xfrm>
          <a:off x="0" y="0"/>
          <a:ext cx="0" cy="0"/>
          <a:chOff x="0" y="0"/>
          <a:chExt cx="0" cy="0"/>
        </a:xfrm>
      </p:grpSpPr>
      <p:sp>
        <p:nvSpPr>
          <p:cNvPr id="93" name="Google Shape;93;p15"/>
          <p:cNvSpPr/>
          <p:nvPr/>
        </p:nvSpPr>
        <p:spPr>
          <a:xfrm>
            <a:off x="-31975" y="425"/>
            <a:ext cx="9191100" cy="91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txBox="1">
            <a:spLocks noGrp="1"/>
          </p:cNvSpPr>
          <p:nvPr>
            <p:ph type="title"/>
          </p:nvPr>
        </p:nvSpPr>
        <p:spPr>
          <a:xfrm>
            <a:off x="716775" y="378000"/>
            <a:ext cx="54633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95" name="Google Shape;95;p15"/>
          <p:cNvGrpSpPr/>
          <p:nvPr/>
        </p:nvGrpSpPr>
        <p:grpSpPr>
          <a:xfrm>
            <a:off x="-17775" y="917225"/>
            <a:ext cx="9169632" cy="4226350"/>
            <a:chOff x="-17775" y="917225"/>
            <a:chExt cx="9169632" cy="4226350"/>
          </a:xfrm>
        </p:grpSpPr>
        <p:sp>
          <p:nvSpPr>
            <p:cNvPr id="96" name="Google Shape;96;p15"/>
            <p:cNvSpPr/>
            <p:nvPr/>
          </p:nvSpPr>
          <p:spPr>
            <a:xfrm>
              <a:off x="-17775" y="917225"/>
              <a:ext cx="3061800" cy="211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43973" y="917225"/>
              <a:ext cx="3054000" cy="2113200"/>
            </a:xfrm>
            <a:prstGeom prst="rect">
              <a:avLst/>
            </a:prstGeom>
            <a:solidFill>
              <a:srgbClr val="CB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6097857" y="917225"/>
              <a:ext cx="3036300" cy="211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0" y="3030375"/>
              <a:ext cx="3061800" cy="211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043973" y="3030363"/>
              <a:ext cx="3036300" cy="211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6097857" y="3030369"/>
              <a:ext cx="3054000" cy="211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5"/>
          <p:cNvSpPr txBox="1">
            <a:spLocks noGrp="1"/>
          </p:cNvSpPr>
          <p:nvPr>
            <p:ph type="ctrTitle" idx="2"/>
          </p:nvPr>
        </p:nvSpPr>
        <p:spPr>
          <a:xfrm flipH="1">
            <a:off x="6517144" y="1316000"/>
            <a:ext cx="1647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400"/>
              <a:buNone/>
              <a:defRPr sz="1800">
                <a:solidFill>
                  <a:srgbClr val="FFFFFF"/>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3" name="Google Shape;103;p15"/>
          <p:cNvSpPr txBox="1">
            <a:spLocks noGrp="1"/>
          </p:cNvSpPr>
          <p:nvPr>
            <p:ph type="subTitle" idx="1"/>
          </p:nvPr>
        </p:nvSpPr>
        <p:spPr>
          <a:xfrm flipH="1">
            <a:off x="6517500" y="1827674"/>
            <a:ext cx="19098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4" name="Google Shape;104;p15"/>
          <p:cNvSpPr txBox="1">
            <a:spLocks noGrp="1"/>
          </p:cNvSpPr>
          <p:nvPr>
            <p:ph type="ctrTitle" idx="3"/>
          </p:nvPr>
        </p:nvSpPr>
        <p:spPr>
          <a:xfrm flipH="1">
            <a:off x="3495997" y="1316000"/>
            <a:ext cx="14553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400"/>
              <a:buNone/>
              <a:defRPr sz="1800">
                <a:solidFill>
                  <a:schemeClr val="accent2"/>
                </a:solidFill>
              </a:defRPr>
            </a:lvl1pPr>
            <a:lvl2pPr lvl="1" algn="ctr" rtl="0">
              <a:spcBef>
                <a:spcPts val="0"/>
              </a:spcBef>
              <a:spcAft>
                <a:spcPts val="0"/>
              </a:spcAft>
              <a:buClr>
                <a:schemeClr val="accent2"/>
              </a:buClr>
              <a:buSzPts val="1400"/>
              <a:buNone/>
              <a:defRPr sz="1400">
                <a:solidFill>
                  <a:schemeClr val="accent2"/>
                </a:solidFill>
              </a:defRPr>
            </a:lvl2pPr>
            <a:lvl3pPr lvl="2" algn="ctr" rtl="0">
              <a:spcBef>
                <a:spcPts val="0"/>
              </a:spcBef>
              <a:spcAft>
                <a:spcPts val="0"/>
              </a:spcAft>
              <a:buClr>
                <a:schemeClr val="accent2"/>
              </a:buClr>
              <a:buSzPts val="1400"/>
              <a:buNone/>
              <a:defRPr sz="1400">
                <a:solidFill>
                  <a:schemeClr val="accent2"/>
                </a:solidFill>
              </a:defRPr>
            </a:lvl3pPr>
            <a:lvl4pPr lvl="3" algn="ctr" rtl="0">
              <a:spcBef>
                <a:spcPts val="0"/>
              </a:spcBef>
              <a:spcAft>
                <a:spcPts val="0"/>
              </a:spcAft>
              <a:buClr>
                <a:schemeClr val="accent2"/>
              </a:buClr>
              <a:buSzPts val="1400"/>
              <a:buNone/>
              <a:defRPr sz="1400">
                <a:solidFill>
                  <a:schemeClr val="accent2"/>
                </a:solidFill>
              </a:defRPr>
            </a:lvl4pPr>
            <a:lvl5pPr lvl="4" algn="ctr" rtl="0">
              <a:spcBef>
                <a:spcPts val="0"/>
              </a:spcBef>
              <a:spcAft>
                <a:spcPts val="0"/>
              </a:spcAft>
              <a:buClr>
                <a:schemeClr val="accent2"/>
              </a:buClr>
              <a:buSzPts val="1400"/>
              <a:buNone/>
              <a:defRPr sz="1400">
                <a:solidFill>
                  <a:schemeClr val="accent2"/>
                </a:solidFill>
              </a:defRPr>
            </a:lvl5pPr>
            <a:lvl6pPr lvl="5" algn="ctr" rtl="0">
              <a:spcBef>
                <a:spcPts val="0"/>
              </a:spcBef>
              <a:spcAft>
                <a:spcPts val="0"/>
              </a:spcAft>
              <a:buClr>
                <a:schemeClr val="accent2"/>
              </a:buClr>
              <a:buSzPts val="1400"/>
              <a:buNone/>
              <a:defRPr sz="1400">
                <a:solidFill>
                  <a:schemeClr val="accent2"/>
                </a:solidFill>
              </a:defRPr>
            </a:lvl6pPr>
            <a:lvl7pPr lvl="6" algn="ctr" rtl="0">
              <a:spcBef>
                <a:spcPts val="0"/>
              </a:spcBef>
              <a:spcAft>
                <a:spcPts val="0"/>
              </a:spcAft>
              <a:buClr>
                <a:schemeClr val="accent2"/>
              </a:buClr>
              <a:buSzPts val="1400"/>
              <a:buNone/>
              <a:defRPr sz="1400">
                <a:solidFill>
                  <a:schemeClr val="accent2"/>
                </a:solidFill>
              </a:defRPr>
            </a:lvl7pPr>
            <a:lvl8pPr lvl="7" algn="ctr" rtl="0">
              <a:spcBef>
                <a:spcPts val="0"/>
              </a:spcBef>
              <a:spcAft>
                <a:spcPts val="0"/>
              </a:spcAft>
              <a:buClr>
                <a:schemeClr val="accent2"/>
              </a:buClr>
              <a:buSzPts val="1400"/>
              <a:buNone/>
              <a:defRPr sz="1400">
                <a:solidFill>
                  <a:schemeClr val="accent2"/>
                </a:solidFill>
              </a:defRPr>
            </a:lvl8pPr>
            <a:lvl9pPr lvl="8" algn="ctr" rtl="0">
              <a:spcBef>
                <a:spcPts val="0"/>
              </a:spcBef>
              <a:spcAft>
                <a:spcPts val="0"/>
              </a:spcAft>
              <a:buClr>
                <a:schemeClr val="accent2"/>
              </a:buClr>
              <a:buSzPts val="1400"/>
              <a:buNone/>
              <a:defRPr sz="1400">
                <a:solidFill>
                  <a:schemeClr val="accent2"/>
                </a:solidFill>
              </a:defRPr>
            </a:lvl9pPr>
          </a:lstStyle>
          <a:p>
            <a:endParaRPr/>
          </a:p>
        </p:txBody>
      </p:sp>
      <p:sp>
        <p:nvSpPr>
          <p:cNvPr id="105" name="Google Shape;105;p15"/>
          <p:cNvSpPr txBox="1">
            <a:spLocks noGrp="1"/>
          </p:cNvSpPr>
          <p:nvPr>
            <p:ph type="subTitle" idx="4"/>
          </p:nvPr>
        </p:nvSpPr>
        <p:spPr>
          <a:xfrm flipH="1">
            <a:off x="3495850" y="1827682"/>
            <a:ext cx="19098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200"/>
              <a:buNone/>
              <a:defRPr sz="1400">
                <a:solidFill>
                  <a:schemeClr val="accent2"/>
                </a:solidFill>
              </a:defRPr>
            </a:lvl1pPr>
            <a:lvl2pPr lvl="1" algn="ctr" rtl="0">
              <a:lnSpc>
                <a:spcPct val="100000"/>
              </a:lnSpc>
              <a:spcBef>
                <a:spcPts val="0"/>
              </a:spcBef>
              <a:spcAft>
                <a:spcPts val="0"/>
              </a:spcAft>
              <a:buClr>
                <a:schemeClr val="accent2"/>
              </a:buClr>
              <a:buSzPts val="1200"/>
              <a:buNone/>
              <a:defRPr sz="1200">
                <a:solidFill>
                  <a:schemeClr val="accent2"/>
                </a:solidFill>
              </a:defRPr>
            </a:lvl2pPr>
            <a:lvl3pPr lvl="2" algn="ctr" rtl="0">
              <a:lnSpc>
                <a:spcPct val="100000"/>
              </a:lnSpc>
              <a:spcBef>
                <a:spcPts val="0"/>
              </a:spcBef>
              <a:spcAft>
                <a:spcPts val="0"/>
              </a:spcAft>
              <a:buClr>
                <a:schemeClr val="accent2"/>
              </a:buClr>
              <a:buSzPts val="1200"/>
              <a:buNone/>
              <a:defRPr sz="1200">
                <a:solidFill>
                  <a:schemeClr val="accent2"/>
                </a:solidFill>
              </a:defRPr>
            </a:lvl3pPr>
            <a:lvl4pPr lvl="3" algn="ctr" rtl="0">
              <a:lnSpc>
                <a:spcPct val="100000"/>
              </a:lnSpc>
              <a:spcBef>
                <a:spcPts val="0"/>
              </a:spcBef>
              <a:spcAft>
                <a:spcPts val="0"/>
              </a:spcAft>
              <a:buClr>
                <a:schemeClr val="accent2"/>
              </a:buClr>
              <a:buSzPts val="1200"/>
              <a:buNone/>
              <a:defRPr sz="1200">
                <a:solidFill>
                  <a:schemeClr val="accent2"/>
                </a:solidFill>
              </a:defRPr>
            </a:lvl4pPr>
            <a:lvl5pPr lvl="4" algn="ctr" rtl="0">
              <a:lnSpc>
                <a:spcPct val="100000"/>
              </a:lnSpc>
              <a:spcBef>
                <a:spcPts val="0"/>
              </a:spcBef>
              <a:spcAft>
                <a:spcPts val="0"/>
              </a:spcAft>
              <a:buClr>
                <a:schemeClr val="accent2"/>
              </a:buClr>
              <a:buSzPts val="1200"/>
              <a:buNone/>
              <a:defRPr sz="1200">
                <a:solidFill>
                  <a:schemeClr val="accent2"/>
                </a:solidFill>
              </a:defRPr>
            </a:lvl5pPr>
            <a:lvl6pPr lvl="5" algn="ctr" rtl="0">
              <a:lnSpc>
                <a:spcPct val="100000"/>
              </a:lnSpc>
              <a:spcBef>
                <a:spcPts val="0"/>
              </a:spcBef>
              <a:spcAft>
                <a:spcPts val="0"/>
              </a:spcAft>
              <a:buClr>
                <a:schemeClr val="accent2"/>
              </a:buClr>
              <a:buSzPts val="1200"/>
              <a:buNone/>
              <a:defRPr sz="1200">
                <a:solidFill>
                  <a:schemeClr val="accent2"/>
                </a:solidFill>
              </a:defRPr>
            </a:lvl6pPr>
            <a:lvl7pPr lvl="6" algn="ctr" rtl="0">
              <a:lnSpc>
                <a:spcPct val="100000"/>
              </a:lnSpc>
              <a:spcBef>
                <a:spcPts val="0"/>
              </a:spcBef>
              <a:spcAft>
                <a:spcPts val="0"/>
              </a:spcAft>
              <a:buClr>
                <a:schemeClr val="accent2"/>
              </a:buClr>
              <a:buSzPts val="1200"/>
              <a:buNone/>
              <a:defRPr sz="1200">
                <a:solidFill>
                  <a:schemeClr val="accent2"/>
                </a:solidFill>
              </a:defRPr>
            </a:lvl7pPr>
            <a:lvl8pPr lvl="7" algn="ctr" rtl="0">
              <a:lnSpc>
                <a:spcPct val="100000"/>
              </a:lnSpc>
              <a:spcBef>
                <a:spcPts val="0"/>
              </a:spcBef>
              <a:spcAft>
                <a:spcPts val="0"/>
              </a:spcAft>
              <a:buClr>
                <a:schemeClr val="accent2"/>
              </a:buClr>
              <a:buSzPts val="1200"/>
              <a:buNone/>
              <a:defRPr sz="1200">
                <a:solidFill>
                  <a:schemeClr val="accent2"/>
                </a:solidFill>
              </a:defRPr>
            </a:lvl8pPr>
            <a:lvl9pPr lvl="8" algn="ctr" rtl="0">
              <a:lnSpc>
                <a:spcPct val="100000"/>
              </a:lnSpc>
              <a:spcBef>
                <a:spcPts val="0"/>
              </a:spcBef>
              <a:spcAft>
                <a:spcPts val="0"/>
              </a:spcAft>
              <a:buClr>
                <a:schemeClr val="accent2"/>
              </a:buClr>
              <a:buSzPts val="1200"/>
              <a:buNone/>
              <a:defRPr sz="1200">
                <a:solidFill>
                  <a:schemeClr val="accent2"/>
                </a:solidFill>
              </a:defRPr>
            </a:lvl9pPr>
          </a:lstStyle>
          <a:p>
            <a:endParaRPr/>
          </a:p>
        </p:txBody>
      </p:sp>
      <p:sp>
        <p:nvSpPr>
          <p:cNvPr id="106" name="Google Shape;106;p15"/>
          <p:cNvSpPr txBox="1">
            <a:spLocks noGrp="1"/>
          </p:cNvSpPr>
          <p:nvPr>
            <p:ph type="ctrTitle" idx="5"/>
          </p:nvPr>
        </p:nvSpPr>
        <p:spPr>
          <a:xfrm flipH="1">
            <a:off x="6517146" y="3355598"/>
            <a:ext cx="14097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400"/>
              <a:buNone/>
              <a:defRPr sz="1800">
                <a:solidFill>
                  <a:schemeClr val="accent2"/>
                </a:solidFill>
              </a:defRPr>
            </a:lvl1pPr>
            <a:lvl2pPr lvl="1" algn="ctr" rtl="0">
              <a:spcBef>
                <a:spcPts val="0"/>
              </a:spcBef>
              <a:spcAft>
                <a:spcPts val="0"/>
              </a:spcAft>
              <a:buClr>
                <a:schemeClr val="accent2"/>
              </a:buClr>
              <a:buSzPts val="1400"/>
              <a:buNone/>
              <a:defRPr sz="1400">
                <a:solidFill>
                  <a:schemeClr val="accent2"/>
                </a:solidFill>
              </a:defRPr>
            </a:lvl2pPr>
            <a:lvl3pPr lvl="2" algn="ctr" rtl="0">
              <a:spcBef>
                <a:spcPts val="0"/>
              </a:spcBef>
              <a:spcAft>
                <a:spcPts val="0"/>
              </a:spcAft>
              <a:buClr>
                <a:schemeClr val="accent2"/>
              </a:buClr>
              <a:buSzPts val="1400"/>
              <a:buNone/>
              <a:defRPr sz="1400">
                <a:solidFill>
                  <a:schemeClr val="accent2"/>
                </a:solidFill>
              </a:defRPr>
            </a:lvl3pPr>
            <a:lvl4pPr lvl="3" algn="ctr" rtl="0">
              <a:spcBef>
                <a:spcPts val="0"/>
              </a:spcBef>
              <a:spcAft>
                <a:spcPts val="0"/>
              </a:spcAft>
              <a:buClr>
                <a:schemeClr val="accent2"/>
              </a:buClr>
              <a:buSzPts val="1400"/>
              <a:buNone/>
              <a:defRPr sz="1400">
                <a:solidFill>
                  <a:schemeClr val="accent2"/>
                </a:solidFill>
              </a:defRPr>
            </a:lvl4pPr>
            <a:lvl5pPr lvl="4" algn="ctr" rtl="0">
              <a:spcBef>
                <a:spcPts val="0"/>
              </a:spcBef>
              <a:spcAft>
                <a:spcPts val="0"/>
              </a:spcAft>
              <a:buClr>
                <a:schemeClr val="accent2"/>
              </a:buClr>
              <a:buSzPts val="1400"/>
              <a:buNone/>
              <a:defRPr sz="1400">
                <a:solidFill>
                  <a:schemeClr val="accent2"/>
                </a:solidFill>
              </a:defRPr>
            </a:lvl5pPr>
            <a:lvl6pPr lvl="5" algn="ctr" rtl="0">
              <a:spcBef>
                <a:spcPts val="0"/>
              </a:spcBef>
              <a:spcAft>
                <a:spcPts val="0"/>
              </a:spcAft>
              <a:buClr>
                <a:schemeClr val="accent2"/>
              </a:buClr>
              <a:buSzPts val="1400"/>
              <a:buNone/>
              <a:defRPr sz="1400">
                <a:solidFill>
                  <a:schemeClr val="accent2"/>
                </a:solidFill>
              </a:defRPr>
            </a:lvl6pPr>
            <a:lvl7pPr lvl="6" algn="ctr" rtl="0">
              <a:spcBef>
                <a:spcPts val="0"/>
              </a:spcBef>
              <a:spcAft>
                <a:spcPts val="0"/>
              </a:spcAft>
              <a:buClr>
                <a:schemeClr val="accent2"/>
              </a:buClr>
              <a:buSzPts val="1400"/>
              <a:buNone/>
              <a:defRPr sz="1400">
                <a:solidFill>
                  <a:schemeClr val="accent2"/>
                </a:solidFill>
              </a:defRPr>
            </a:lvl7pPr>
            <a:lvl8pPr lvl="7" algn="ctr" rtl="0">
              <a:spcBef>
                <a:spcPts val="0"/>
              </a:spcBef>
              <a:spcAft>
                <a:spcPts val="0"/>
              </a:spcAft>
              <a:buClr>
                <a:schemeClr val="accent2"/>
              </a:buClr>
              <a:buSzPts val="1400"/>
              <a:buNone/>
              <a:defRPr sz="1400">
                <a:solidFill>
                  <a:schemeClr val="accent2"/>
                </a:solidFill>
              </a:defRPr>
            </a:lvl8pPr>
            <a:lvl9pPr lvl="8" algn="ctr" rtl="0">
              <a:spcBef>
                <a:spcPts val="0"/>
              </a:spcBef>
              <a:spcAft>
                <a:spcPts val="0"/>
              </a:spcAft>
              <a:buClr>
                <a:schemeClr val="accent2"/>
              </a:buClr>
              <a:buSzPts val="1400"/>
              <a:buNone/>
              <a:defRPr sz="1400">
                <a:solidFill>
                  <a:schemeClr val="accent2"/>
                </a:solidFill>
              </a:defRPr>
            </a:lvl9pPr>
          </a:lstStyle>
          <a:p>
            <a:endParaRPr/>
          </a:p>
        </p:txBody>
      </p:sp>
      <p:sp>
        <p:nvSpPr>
          <p:cNvPr id="107" name="Google Shape;107;p15"/>
          <p:cNvSpPr txBox="1">
            <a:spLocks noGrp="1"/>
          </p:cNvSpPr>
          <p:nvPr>
            <p:ph type="subTitle" idx="6"/>
          </p:nvPr>
        </p:nvSpPr>
        <p:spPr>
          <a:xfrm flipH="1">
            <a:off x="6517500" y="3871873"/>
            <a:ext cx="19098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200"/>
              <a:buNone/>
              <a:defRPr sz="1400">
                <a:solidFill>
                  <a:schemeClr val="accent2"/>
                </a:solidFill>
              </a:defRPr>
            </a:lvl1pPr>
            <a:lvl2pPr lvl="1" algn="ctr" rtl="0">
              <a:lnSpc>
                <a:spcPct val="100000"/>
              </a:lnSpc>
              <a:spcBef>
                <a:spcPts val="0"/>
              </a:spcBef>
              <a:spcAft>
                <a:spcPts val="0"/>
              </a:spcAft>
              <a:buClr>
                <a:schemeClr val="accent2"/>
              </a:buClr>
              <a:buSzPts val="1200"/>
              <a:buNone/>
              <a:defRPr sz="1200">
                <a:solidFill>
                  <a:schemeClr val="accent2"/>
                </a:solidFill>
              </a:defRPr>
            </a:lvl2pPr>
            <a:lvl3pPr lvl="2" algn="ctr" rtl="0">
              <a:lnSpc>
                <a:spcPct val="100000"/>
              </a:lnSpc>
              <a:spcBef>
                <a:spcPts val="0"/>
              </a:spcBef>
              <a:spcAft>
                <a:spcPts val="0"/>
              </a:spcAft>
              <a:buClr>
                <a:schemeClr val="accent2"/>
              </a:buClr>
              <a:buSzPts val="1200"/>
              <a:buNone/>
              <a:defRPr sz="1200">
                <a:solidFill>
                  <a:schemeClr val="accent2"/>
                </a:solidFill>
              </a:defRPr>
            </a:lvl3pPr>
            <a:lvl4pPr lvl="3" algn="ctr" rtl="0">
              <a:lnSpc>
                <a:spcPct val="100000"/>
              </a:lnSpc>
              <a:spcBef>
                <a:spcPts val="0"/>
              </a:spcBef>
              <a:spcAft>
                <a:spcPts val="0"/>
              </a:spcAft>
              <a:buClr>
                <a:schemeClr val="accent2"/>
              </a:buClr>
              <a:buSzPts val="1200"/>
              <a:buNone/>
              <a:defRPr sz="1200">
                <a:solidFill>
                  <a:schemeClr val="accent2"/>
                </a:solidFill>
              </a:defRPr>
            </a:lvl4pPr>
            <a:lvl5pPr lvl="4" algn="ctr" rtl="0">
              <a:lnSpc>
                <a:spcPct val="100000"/>
              </a:lnSpc>
              <a:spcBef>
                <a:spcPts val="0"/>
              </a:spcBef>
              <a:spcAft>
                <a:spcPts val="0"/>
              </a:spcAft>
              <a:buClr>
                <a:schemeClr val="accent2"/>
              </a:buClr>
              <a:buSzPts val="1200"/>
              <a:buNone/>
              <a:defRPr sz="1200">
                <a:solidFill>
                  <a:schemeClr val="accent2"/>
                </a:solidFill>
              </a:defRPr>
            </a:lvl5pPr>
            <a:lvl6pPr lvl="5" algn="ctr" rtl="0">
              <a:lnSpc>
                <a:spcPct val="100000"/>
              </a:lnSpc>
              <a:spcBef>
                <a:spcPts val="0"/>
              </a:spcBef>
              <a:spcAft>
                <a:spcPts val="0"/>
              </a:spcAft>
              <a:buClr>
                <a:schemeClr val="accent2"/>
              </a:buClr>
              <a:buSzPts val="1200"/>
              <a:buNone/>
              <a:defRPr sz="1200">
                <a:solidFill>
                  <a:schemeClr val="accent2"/>
                </a:solidFill>
              </a:defRPr>
            </a:lvl6pPr>
            <a:lvl7pPr lvl="6" algn="ctr" rtl="0">
              <a:lnSpc>
                <a:spcPct val="100000"/>
              </a:lnSpc>
              <a:spcBef>
                <a:spcPts val="0"/>
              </a:spcBef>
              <a:spcAft>
                <a:spcPts val="0"/>
              </a:spcAft>
              <a:buClr>
                <a:schemeClr val="accent2"/>
              </a:buClr>
              <a:buSzPts val="1200"/>
              <a:buNone/>
              <a:defRPr sz="1200">
                <a:solidFill>
                  <a:schemeClr val="accent2"/>
                </a:solidFill>
              </a:defRPr>
            </a:lvl7pPr>
            <a:lvl8pPr lvl="7" algn="ctr" rtl="0">
              <a:lnSpc>
                <a:spcPct val="100000"/>
              </a:lnSpc>
              <a:spcBef>
                <a:spcPts val="0"/>
              </a:spcBef>
              <a:spcAft>
                <a:spcPts val="0"/>
              </a:spcAft>
              <a:buClr>
                <a:schemeClr val="accent2"/>
              </a:buClr>
              <a:buSzPts val="1200"/>
              <a:buNone/>
              <a:defRPr sz="1200">
                <a:solidFill>
                  <a:schemeClr val="accent2"/>
                </a:solidFill>
              </a:defRPr>
            </a:lvl8pPr>
            <a:lvl9pPr lvl="8" algn="ctr" rtl="0">
              <a:lnSpc>
                <a:spcPct val="100000"/>
              </a:lnSpc>
              <a:spcBef>
                <a:spcPts val="0"/>
              </a:spcBef>
              <a:spcAft>
                <a:spcPts val="0"/>
              </a:spcAft>
              <a:buClr>
                <a:schemeClr val="accent2"/>
              </a:buClr>
              <a:buSzPts val="1200"/>
              <a:buNone/>
              <a:defRPr sz="1200">
                <a:solidFill>
                  <a:schemeClr val="accent2"/>
                </a:solidFill>
              </a:defRPr>
            </a:lvl9pPr>
          </a:lstStyle>
          <a:p>
            <a:endParaRPr/>
          </a:p>
        </p:txBody>
      </p:sp>
      <p:sp>
        <p:nvSpPr>
          <p:cNvPr id="108" name="Google Shape;108;p15"/>
          <p:cNvSpPr txBox="1">
            <a:spLocks noGrp="1"/>
          </p:cNvSpPr>
          <p:nvPr>
            <p:ph type="ctrTitle" idx="7"/>
          </p:nvPr>
        </p:nvSpPr>
        <p:spPr>
          <a:xfrm flipH="1">
            <a:off x="716787" y="1459400"/>
            <a:ext cx="1409400" cy="43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400"/>
              <a:buNone/>
              <a:defRPr sz="1800">
                <a:solidFill>
                  <a:schemeClr val="accen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9" name="Google Shape;109;p15"/>
          <p:cNvSpPr txBox="1">
            <a:spLocks noGrp="1"/>
          </p:cNvSpPr>
          <p:nvPr>
            <p:ph type="subTitle" idx="8"/>
          </p:nvPr>
        </p:nvSpPr>
        <p:spPr>
          <a:xfrm flipH="1">
            <a:off x="716799" y="1827669"/>
            <a:ext cx="19098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0" name="Google Shape;110;p15"/>
          <p:cNvSpPr txBox="1">
            <a:spLocks noGrp="1"/>
          </p:cNvSpPr>
          <p:nvPr>
            <p:ph type="ctrTitle" idx="9"/>
          </p:nvPr>
        </p:nvSpPr>
        <p:spPr>
          <a:xfrm flipH="1">
            <a:off x="3495997" y="3355604"/>
            <a:ext cx="14553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400"/>
              <a:buNone/>
              <a:defRPr sz="1800">
                <a:solidFill>
                  <a:schemeClr val="accen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11" name="Google Shape;111;p15"/>
          <p:cNvSpPr txBox="1">
            <a:spLocks noGrp="1"/>
          </p:cNvSpPr>
          <p:nvPr>
            <p:ph type="subTitle" idx="13"/>
          </p:nvPr>
        </p:nvSpPr>
        <p:spPr>
          <a:xfrm flipH="1">
            <a:off x="3495850" y="3871873"/>
            <a:ext cx="19098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2" name="Google Shape;112;p15"/>
          <p:cNvSpPr txBox="1">
            <a:spLocks noGrp="1"/>
          </p:cNvSpPr>
          <p:nvPr>
            <p:ph type="ctrTitle" idx="14"/>
          </p:nvPr>
        </p:nvSpPr>
        <p:spPr>
          <a:xfrm flipH="1">
            <a:off x="716787" y="3355596"/>
            <a:ext cx="1409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400"/>
              <a:buNone/>
              <a:defRPr sz="1800">
                <a:solidFill>
                  <a:schemeClr val="accent2"/>
                </a:solidFill>
              </a:defRPr>
            </a:lvl1pPr>
            <a:lvl2pPr lvl="1" algn="ctr" rtl="0">
              <a:spcBef>
                <a:spcPts val="0"/>
              </a:spcBef>
              <a:spcAft>
                <a:spcPts val="0"/>
              </a:spcAft>
              <a:buClr>
                <a:schemeClr val="accent2"/>
              </a:buClr>
              <a:buSzPts val="1400"/>
              <a:buNone/>
              <a:defRPr sz="1400">
                <a:solidFill>
                  <a:schemeClr val="accent2"/>
                </a:solidFill>
              </a:defRPr>
            </a:lvl2pPr>
            <a:lvl3pPr lvl="2" algn="ctr" rtl="0">
              <a:spcBef>
                <a:spcPts val="0"/>
              </a:spcBef>
              <a:spcAft>
                <a:spcPts val="0"/>
              </a:spcAft>
              <a:buClr>
                <a:schemeClr val="accent2"/>
              </a:buClr>
              <a:buSzPts val="1400"/>
              <a:buNone/>
              <a:defRPr sz="1400">
                <a:solidFill>
                  <a:schemeClr val="accent2"/>
                </a:solidFill>
              </a:defRPr>
            </a:lvl3pPr>
            <a:lvl4pPr lvl="3" algn="ctr" rtl="0">
              <a:spcBef>
                <a:spcPts val="0"/>
              </a:spcBef>
              <a:spcAft>
                <a:spcPts val="0"/>
              </a:spcAft>
              <a:buClr>
                <a:schemeClr val="accent2"/>
              </a:buClr>
              <a:buSzPts val="1400"/>
              <a:buNone/>
              <a:defRPr sz="1400">
                <a:solidFill>
                  <a:schemeClr val="accent2"/>
                </a:solidFill>
              </a:defRPr>
            </a:lvl4pPr>
            <a:lvl5pPr lvl="4" algn="ctr" rtl="0">
              <a:spcBef>
                <a:spcPts val="0"/>
              </a:spcBef>
              <a:spcAft>
                <a:spcPts val="0"/>
              </a:spcAft>
              <a:buClr>
                <a:schemeClr val="accent2"/>
              </a:buClr>
              <a:buSzPts val="1400"/>
              <a:buNone/>
              <a:defRPr sz="1400">
                <a:solidFill>
                  <a:schemeClr val="accent2"/>
                </a:solidFill>
              </a:defRPr>
            </a:lvl5pPr>
            <a:lvl6pPr lvl="5" algn="ctr" rtl="0">
              <a:spcBef>
                <a:spcPts val="0"/>
              </a:spcBef>
              <a:spcAft>
                <a:spcPts val="0"/>
              </a:spcAft>
              <a:buClr>
                <a:schemeClr val="accent2"/>
              </a:buClr>
              <a:buSzPts val="1400"/>
              <a:buNone/>
              <a:defRPr sz="1400">
                <a:solidFill>
                  <a:schemeClr val="accent2"/>
                </a:solidFill>
              </a:defRPr>
            </a:lvl6pPr>
            <a:lvl7pPr lvl="6" algn="ctr" rtl="0">
              <a:spcBef>
                <a:spcPts val="0"/>
              </a:spcBef>
              <a:spcAft>
                <a:spcPts val="0"/>
              </a:spcAft>
              <a:buClr>
                <a:schemeClr val="accent2"/>
              </a:buClr>
              <a:buSzPts val="1400"/>
              <a:buNone/>
              <a:defRPr sz="1400">
                <a:solidFill>
                  <a:schemeClr val="accent2"/>
                </a:solidFill>
              </a:defRPr>
            </a:lvl7pPr>
            <a:lvl8pPr lvl="7" algn="ctr" rtl="0">
              <a:spcBef>
                <a:spcPts val="0"/>
              </a:spcBef>
              <a:spcAft>
                <a:spcPts val="0"/>
              </a:spcAft>
              <a:buClr>
                <a:schemeClr val="accent2"/>
              </a:buClr>
              <a:buSzPts val="1400"/>
              <a:buNone/>
              <a:defRPr sz="1400">
                <a:solidFill>
                  <a:schemeClr val="accent2"/>
                </a:solidFill>
              </a:defRPr>
            </a:lvl8pPr>
            <a:lvl9pPr lvl="8" algn="ctr" rtl="0">
              <a:spcBef>
                <a:spcPts val="0"/>
              </a:spcBef>
              <a:spcAft>
                <a:spcPts val="0"/>
              </a:spcAft>
              <a:buClr>
                <a:schemeClr val="accent2"/>
              </a:buClr>
              <a:buSzPts val="1400"/>
              <a:buNone/>
              <a:defRPr sz="1400">
                <a:solidFill>
                  <a:schemeClr val="accent2"/>
                </a:solidFill>
              </a:defRPr>
            </a:lvl9pPr>
          </a:lstStyle>
          <a:p>
            <a:endParaRPr/>
          </a:p>
        </p:txBody>
      </p:sp>
      <p:sp>
        <p:nvSpPr>
          <p:cNvPr id="113" name="Google Shape;113;p15"/>
          <p:cNvSpPr txBox="1">
            <a:spLocks noGrp="1"/>
          </p:cNvSpPr>
          <p:nvPr>
            <p:ph type="subTitle" idx="15"/>
          </p:nvPr>
        </p:nvSpPr>
        <p:spPr>
          <a:xfrm flipH="1">
            <a:off x="716799" y="3871874"/>
            <a:ext cx="19098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200"/>
              <a:buNone/>
              <a:defRPr sz="1400">
                <a:solidFill>
                  <a:schemeClr val="accent2"/>
                </a:solidFill>
              </a:defRPr>
            </a:lvl1pPr>
            <a:lvl2pPr lvl="1" algn="ctr" rtl="0">
              <a:lnSpc>
                <a:spcPct val="100000"/>
              </a:lnSpc>
              <a:spcBef>
                <a:spcPts val="0"/>
              </a:spcBef>
              <a:spcAft>
                <a:spcPts val="0"/>
              </a:spcAft>
              <a:buClr>
                <a:schemeClr val="accent2"/>
              </a:buClr>
              <a:buSzPts val="1200"/>
              <a:buNone/>
              <a:defRPr sz="1200">
                <a:solidFill>
                  <a:schemeClr val="accent2"/>
                </a:solidFill>
              </a:defRPr>
            </a:lvl2pPr>
            <a:lvl3pPr lvl="2" algn="ctr" rtl="0">
              <a:lnSpc>
                <a:spcPct val="100000"/>
              </a:lnSpc>
              <a:spcBef>
                <a:spcPts val="0"/>
              </a:spcBef>
              <a:spcAft>
                <a:spcPts val="0"/>
              </a:spcAft>
              <a:buClr>
                <a:schemeClr val="accent2"/>
              </a:buClr>
              <a:buSzPts val="1200"/>
              <a:buNone/>
              <a:defRPr sz="1200">
                <a:solidFill>
                  <a:schemeClr val="accent2"/>
                </a:solidFill>
              </a:defRPr>
            </a:lvl3pPr>
            <a:lvl4pPr lvl="3" algn="ctr" rtl="0">
              <a:lnSpc>
                <a:spcPct val="100000"/>
              </a:lnSpc>
              <a:spcBef>
                <a:spcPts val="0"/>
              </a:spcBef>
              <a:spcAft>
                <a:spcPts val="0"/>
              </a:spcAft>
              <a:buClr>
                <a:schemeClr val="accent2"/>
              </a:buClr>
              <a:buSzPts val="1200"/>
              <a:buNone/>
              <a:defRPr sz="1200">
                <a:solidFill>
                  <a:schemeClr val="accent2"/>
                </a:solidFill>
              </a:defRPr>
            </a:lvl4pPr>
            <a:lvl5pPr lvl="4" algn="ctr" rtl="0">
              <a:lnSpc>
                <a:spcPct val="100000"/>
              </a:lnSpc>
              <a:spcBef>
                <a:spcPts val="0"/>
              </a:spcBef>
              <a:spcAft>
                <a:spcPts val="0"/>
              </a:spcAft>
              <a:buClr>
                <a:schemeClr val="accent2"/>
              </a:buClr>
              <a:buSzPts val="1200"/>
              <a:buNone/>
              <a:defRPr sz="1200">
                <a:solidFill>
                  <a:schemeClr val="accent2"/>
                </a:solidFill>
              </a:defRPr>
            </a:lvl5pPr>
            <a:lvl6pPr lvl="5" algn="ctr" rtl="0">
              <a:lnSpc>
                <a:spcPct val="100000"/>
              </a:lnSpc>
              <a:spcBef>
                <a:spcPts val="0"/>
              </a:spcBef>
              <a:spcAft>
                <a:spcPts val="0"/>
              </a:spcAft>
              <a:buClr>
                <a:schemeClr val="accent2"/>
              </a:buClr>
              <a:buSzPts val="1200"/>
              <a:buNone/>
              <a:defRPr sz="1200">
                <a:solidFill>
                  <a:schemeClr val="accent2"/>
                </a:solidFill>
              </a:defRPr>
            </a:lvl6pPr>
            <a:lvl7pPr lvl="6" algn="ctr" rtl="0">
              <a:lnSpc>
                <a:spcPct val="100000"/>
              </a:lnSpc>
              <a:spcBef>
                <a:spcPts val="0"/>
              </a:spcBef>
              <a:spcAft>
                <a:spcPts val="0"/>
              </a:spcAft>
              <a:buClr>
                <a:schemeClr val="accent2"/>
              </a:buClr>
              <a:buSzPts val="1200"/>
              <a:buNone/>
              <a:defRPr sz="1200">
                <a:solidFill>
                  <a:schemeClr val="accent2"/>
                </a:solidFill>
              </a:defRPr>
            </a:lvl7pPr>
            <a:lvl8pPr lvl="7" algn="ctr" rtl="0">
              <a:lnSpc>
                <a:spcPct val="100000"/>
              </a:lnSpc>
              <a:spcBef>
                <a:spcPts val="0"/>
              </a:spcBef>
              <a:spcAft>
                <a:spcPts val="0"/>
              </a:spcAft>
              <a:buClr>
                <a:schemeClr val="accent2"/>
              </a:buClr>
              <a:buSzPts val="1200"/>
              <a:buNone/>
              <a:defRPr sz="1200">
                <a:solidFill>
                  <a:schemeClr val="accent2"/>
                </a:solidFill>
              </a:defRPr>
            </a:lvl8pPr>
            <a:lvl9pPr lvl="8" algn="ctr" rtl="0">
              <a:lnSpc>
                <a:spcPct val="100000"/>
              </a:lnSpc>
              <a:spcBef>
                <a:spcPts val="0"/>
              </a:spcBef>
              <a:spcAft>
                <a:spcPts val="0"/>
              </a:spcAft>
              <a:buClr>
                <a:schemeClr val="accent2"/>
              </a:buClr>
              <a:buSzPts val="1200"/>
              <a:buNone/>
              <a:defRPr sz="1200">
                <a:solidFill>
                  <a:schemeClr val="accen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1">
  <p:cSld name="CUSTOM_3_1_1">
    <p:bg>
      <p:bgPr>
        <a:solidFill>
          <a:schemeClr val="lt1"/>
        </a:solidFill>
        <a:effectLst/>
      </p:bgPr>
    </p:bg>
    <p:spTree>
      <p:nvGrpSpPr>
        <p:cNvPr id="1" name="Shape 114"/>
        <p:cNvGrpSpPr/>
        <p:nvPr/>
      </p:nvGrpSpPr>
      <p:grpSpPr>
        <a:xfrm>
          <a:off x="0" y="0"/>
          <a:ext cx="0" cy="0"/>
          <a:chOff x="0" y="0"/>
          <a:chExt cx="0" cy="0"/>
        </a:xfrm>
      </p:grpSpPr>
      <p:sp>
        <p:nvSpPr>
          <p:cNvPr id="115" name="Google Shape;115;p16"/>
          <p:cNvSpPr/>
          <p:nvPr/>
        </p:nvSpPr>
        <p:spPr>
          <a:xfrm>
            <a:off x="-31975" y="3030375"/>
            <a:ext cx="4604100" cy="211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4572000" y="917225"/>
            <a:ext cx="4572000" cy="211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31975" y="425"/>
            <a:ext cx="9191100" cy="91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txBox="1">
            <a:spLocks noGrp="1"/>
          </p:cNvSpPr>
          <p:nvPr>
            <p:ph type="title"/>
          </p:nvPr>
        </p:nvSpPr>
        <p:spPr>
          <a:xfrm>
            <a:off x="716775" y="378000"/>
            <a:ext cx="54633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16"/>
          <p:cNvSpPr txBox="1">
            <a:spLocks noGrp="1"/>
          </p:cNvSpPr>
          <p:nvPr>
            <p:ph type="ctrTitle" idx="2"/>
          </p:nvPr>
        </p:nvSpPr>
        <p:spPr>
          <a:xfrm>
            <a:off x="1097335" y="2266813"/>
            <a:ext cx="2892000" cy="27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120" name="Google Shape;120;p16"/>
          <p:cNvSpPr txBox="1">
            <a:spLocks noGrp="1"/>
          </p:cNvSpPr>
          <p:nvPr>
            <p:ph type="subTitle" idx="1"/>
          </p:nvPr>
        </p:nvSpPr>
        <p:spPr>
          <a:xfrm>
            <a:off x="713635" y="1383400"/>
            <a:ext cx="32709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1" name="Google Shape;121;p16"/>
          <p:cNvSpPr txBox="1">
            <a:spLocks noGrp="1"/>
          </p:cNvSpPr>
          <p:nvPr>
            <p:ph type="ctrTitle" idx="3"/>
          </p:nvPr>
        </p:nvSpPr>
        <p:spPr>
          <a:xfrm>
            <a:off x="5532130" y="2266813"/>
            <a:ext cx="2892000" cy="277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400"/>
              <a:buNone/>
              <a:defRPr sz="1400">
                <a:solidFill>
                  <a:schemeClr val="accent2"/>
                </a:solidFill>
              </a:defRPr>
            </a:lvl1pPr>
            <a:lvl2pPr lvl="1" algn="r" rtl="0">
              <a:spcBef>
                <a:spcPts val="0"/>
              </a:spcBef>
              <a:spcAft>
                <a:spcPts val="0"/>
              </a:spcAft>
              <a:buClr>
                <a:schemeClr val="accent2"/>
              </a:buClr>
              <a:buSzPts val="1400"/>
              <a:buNone/>
              <a:defRPr sz="1400">
                <a:solidFill>
                  <a:schemeClr val="accent2"/>
                </a:solidFill>
              </a:defRPr>
            </a:lvl2pPr>
            <a:lvl3pPr lvl="2" algn="r" rtl="0">
              <a:spcBef>
                <a:spcPts val="0"/>
              </a:spcBef>
              <a:spcAft>
                <a:spcPts val="0"/>
              </a:spcAft>
              <a:buClr>
                <a:schemeClr val="accent2"/>
              </a:buClr>
              <a:buSzPts val="1400"/>
              <a:buNone/>
              <a:defRPr sz="1400">
                <a:solidFill>
                  <a:schemeClr val="accent2"/>
                </a:solidFill>
              </a:defRPr>
            </a:lvl3pPr>
            <a:lvl4pPr lvl="3" algn="r" rtl="0">
              <a:spcBef>
                <a:spcPts val="0"/>
              </a:spcBef>
              <a:spcAft>
                <a:spcPts val="0"/>
              </a:spcAft>
              <a:buClr>
                <a:schemeClr val="accent2"/>
              </a:buClr>
              <a:buSzPts val="1400"/>
              <a:buNone/>
              <a:defRPr sz="1400">
                <a:solidFill>
                  <a:schemeClr val="accent2"/>
                </a:solidFill>
              </a:defRPr>
            </a:lvl4pPr>
            <a:lvl5pPr lvl="4" algn="r" rtl="0">
              <a:spcBef>
                <a:spcPts val="0"/>
              </a:spcBef>
              <a:spcAft>
                <a:spcPts val="0"/>
              </a:spcAft>
              <a:buClr>
                <a:schemeClr val="accent2"/>
              </a:buClr>
              <a:buSzPts val="1400"/>
              <a:buNone/>
              <a:defRPr sz="1400">
                <a:solidFill>
                  <a:schemeClr val="accent2"/>
                </a:solidFill>
              </a:defRPr>
            </a:lvl5pPr>
            <a:lvl6pPr lvl="5" algn="r" rtl="0">
              <a:spcBef>
                <a:spcPts val="0"/>
              </a:spcBef>
              <a:spcAft>
                <a:spcPts val="0"/>
              </a:spcAft>
              <a:buClr>
                <a:schemeClr val="accent2"/>
              </a:buClr>
              <a:buSzPts val="1400"/>
              <a:buNone/>
              <a:defRPr sz="1400">
                <a:solidFill>
                  <a:schemeClr val="accent2"/>
                </a:solidFill>
              </a:defRPr>
            </a:lvl6pPr>
            <a:lvl7pPr lvl="6" algn="r" rtl="0">
              <a:spcBef>
                <a:spcPts val="0"/>
              </a:spcBef>
              <a:spcAft>
                <a:spcPts val="0"/>
              </a:spcAft>
              <a:buClr>
                <a:schemeClr val="accent2"/>
              </a:buClr>
              <a:buSzPts val="1400"/>
              <a:buNone/>
              <a:defRPr sz="1400">
                <a:solidFill>
                  <a:schemeClr val="accent2"/>
                </a:solidFill>
              </a:defRPr>
            </a:lvl7pPr>
            <a:lvl8pPr lvl="7" algn="r" rtl="0">
              <a:spcBef>
                <a:spcPts val="0"/>
              </a:spcBef>
              <a:spcAft>
                <a:spcPts val="0"/>
              </a:spcAft>
              <a:buClr>
                <a:schemeClr val="accent2"/>
              </a:buClr>
              <a:buSzPts val="1400"/>
              <a:buNone/>
              <a:defRPr sz="1400">
                <a:solidFill>
                  <a:schemeClr val="accent2"/>
                </a:solidFill>
              </a:defRPr>
            </a:lvl8pPr>
            <a:lvl9pPr lvl="8" algn="r" rtl="0">
              <a:spcBef>
                <a:spcPts val="0"/>
              </a:spcBef>
              <a:spcAft>
                <a:spcPts val="0"/>
              </a:spcAft>
              <a:buClr>
                <a:schemeClr val="accent2"/>
              </a:buClr>
              <a:buSzPts val="1400"/>
              <a:buNone/>
              <a:defRPr sz="1400">
                <a:solidFill>
                  <a:schemeClr val="accent2"/>
                </a:solidFill>
              </a:defRPr>
            </a:lvl9pPr>
          </a:lstStyle>
          <a:p>
            <a:endParaRPr/>
          </a:p>
        </p:txBody>
      </p:sp>
      <p:sp>
        <p:nvSpPr>
          <p:cNvPr id="122" name="Google Shape;122;p16"/>
          <p:cNvSpPr txBox="1">
            <a:spLocks noGrp="1"/>
          </p:cNvSpPr>
          <p:nvPr>
            <p:ph type="subTitle" idx="4"/>
          </p:nvPr>
        </p:nvSpPr>
        <p:spPr>
          <a:xfrm>
            <a:off x="5148430" y="1383400"/>
            <a:ext cx="32709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algn="ctr" rtl="0">
              <a:lnSpc>
                <a:spcPct val="100000"/>
              </a:lnSpc>
              <a:spcBef>
                <a:spcPts val="0"/>
              </a:spcBef>
              <a:spcAft>
                <a:spcPts val="0"/>
              </a:spcAft>
              <a:buClr>
                <a:schemeClr val="accent2"/>
              </a:buClr>
              <a:buSzPts val="1600"/>
              <a:buNone/>
              <a:defRPr sz="1600">
                <a:solidFill>
                  <a:schemeClr val="accent2"/>
                </a:solidFill>
              </a:defRPr>
            </a:lvl2pPr>
            <a:lvl3pPr lvl="2" algn="ctr" rtl="0">
              <a:lnSpc>
                <a:spcPct val="100000"/>
              </a:lnSpc>
              <a:spcBef>
                <a:spcPts val="0"/>
              </a:spcBef>
              <a:spcAft>
                <a:spcPts val="0"/>
              </a:spcAft>
              <a:buClr>
                <a:schemeClr val="accent2"/>
              </a:buClr>
              <a:buSzPts val="1600"/>
              <a:buNone/>
              <a:defRPr sz="1600">
                <a:solidFill>
                  <a:schemeClr val="accent2"/>
                </a:solidFill>
              </a:defRPr>
            </a:lvl3pPr>
            <a:lvl4pPr lvl="3" algn="ctr" rtl="0">
              <a:lnSpc>
                <a:spcPct val="100000"/>
              </a:lnSpc>
              <a:spcBef>
                <a:spcPts val="0"/>
              </a:spcBef>
              <a:spcAft>
                <a:spcPts val="0"/>
              </a:spcAft>
              <a:buClr>
                <a:schemeClr val="accent2"/>
              </a:buClr>
              <a:buSzPts val="1600"/>
              <a:buNone/>
              <a:defRPr sz="1600">
                <a:solidFill>
                  <a:schemeClr val="accent2"/>
                </a:solidFill>
              </a:defRPr>
            </a:lvl4pPr>
            <a:lvl5pPr lvl="4" algn="ctr" rtl="0">
              <a:lnSpc>
                <a:spcPct val="100000"/>
              </a:lnSpc>
              <a:spcBef>
                <a:spcPts val="0"/>
              </a:spcBef>
              <a:spcAft>
                <a:spcPts val="0"/>
              </a:spcAft>
              <a:buClr>
                <a:schemeClr val="accent2"/>
              </a:buClr>
              <a:buSzPts val="1600"/>
              <a:buNone/>
              <a:defRPr sz="1600">
                <a:solidFill>
                  <a:schemeClr val="accent2"/>
                </a:solidFill>
              </a:defRPr>
            </a:lvl5pPr>
            <a:lvl6pPr lvl="5" algn="ctr" rtl="0">
              <a:lnSpc>
                <a:spcPct val="100000"/>
              </a:lnSpc>
              <a:spcBef>
                <a:spcPts val="0"/>
              </a:spcBef>
              <a:spcAft>
                <a:spcPts val="0"/>
              </a:spcAft>
              <a:buClr>
                <a:schemeClr val="accent2"/>
              </a:buClr>
              <a:buSzPts val="1600"/>
              <a:buNone/>
              <a:defRPr sz="1600">
                <a:solidFill>
                  <a:schemeClr val="accent2"/>
                </a:solidFill>
              </a:defRPr>
            </a:lvl6pPr>
            <a:lvl7pPr lvl="6" algn="ctr" rtl="0">
              <a:lnSpc>
                <a:spcPct val="100000"/>
              </a:lnSpc>
              <a:spcBef>
                <a:spcPts val="0"/>
              </a:spcBef>
              <a:spcAft>
                <a:spcPts val="0"/>
              </a:spcAft>
              <a:buClr>
                <a:schemeClr val="accent2"/>
              </a:buClr>
              <a:buSzPts val="1600"/>
              <a:buNone/>
              <a:defRPr sz="1600">
                <a:solidFill>
                  <a:schemeClr val="accent2"/>
                </a:solidFill>
              </a:defRPr>
            </a:lvl7pPr>
            <a:lvl8pPr lvl="7" algn="ctr" rtl="0">
              <a:lnSpc>
                <a:spcPct val="100000"/>
              </a:lnSpc>
              <a:spcBef>
                <a:spcPts val="0"/>
              </a:spcBef>
              <a:spcAft>
                <a:spcPts val="0"/>
              </a:spcAft>
              <a:buClr>
                <a:schemeClr val="accent2"/>
              </a:buClr>
              <a:buSzPts val="1600"/>
              <a:buNone/>
              <a:defRPr sz="1600">
                <a:solidFill>
                  <a:schemeClr val="accent2"/>
                </a:solidFill>
              </a:defRPr>
            </a:lvl8pPr>
            <a:lvl9pPr lvl="8" algn="ctr"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23" name="Google Shape;123;p16"/>
          <p:cNvSpPr txBox="1">
            <a:spLocks noGrp="1"/>
          </p:cNvSpPr>
          <p:nvPr>
            <p:ph type="ctrTitle" idx="5"/>
          </p:nvPr>
        </p:nvSpPr>
        <p:spPr>
          <a:xfrm>
            <a:off x="1094935" y="4335888"/>
            <a:ext cx="2892000" cy="277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2"/>
              </a:buClr>
              <a:buSzPts val="1400"/>
              <a:buNone/>
              <a:defRPr sz="1400">
                <a:solidFill>
                  <a:schemeClr val="accent2"/>
                </a:solidFill>
              </a:defRPr>
            </a:lvl1pPr>
            <a:lvl2pPr lvl="1" algn="r" rtl="0">
              <a:spcBef>
                <a:spcPts val="0"/>
              </a:spcBef>
              <a:spcAft>
                <a:spcPts val="0"/>
              </a:spcAft>
              <a:buClr>
                <a:schemeClr val="accent2"/>
              </a:buClr>
              <a:buSzPts val="1400"/>
              <a:buNone/>
              <a:defRPr sz="1400">
                <a:solidFill>
                  <a:schemeClr val="accent2"/>
                </a:solidFill>
              </a:defRPr>
            </a:lvl2pPr>
            <a:lvl3pPr lvl="2" algn="r" rtl="0">
              <a:spcBef>
                <a:spcPts val="0"/>
              </a:spcBef>
              <a:spcAft>
                <a:spcPts val="0"/>
              </a:spcAft>
              <a:buClr>
                <a:schemeClr val="accent2"/>
              </a:buClr>
              <a:buSzPts val="1400"/>
              <a:buNone/>
              <a:defRPr sz="1400">
                <a:solidFill>
                  <a:schemeClr val="accent2"/>
                </a:solidFill>
              </a:defRPr>
            </a:lvl3pPr>
            <a:lvl4pPr lvl="3" algn="r" rtl="0">
              <a:spcBef>
                <a:spcPts val="0"/>
              </a:spcBef>
              <a:spcAft>
                <a:spcPts val="0"/>
              </a:spcAft>
              <a:buClr>
                <a:schemeClr val="accent2"/>
              </a:buClr>
              <a:buSzPts val="1400"/>
              <a:buNone/>
              <a:defRPr sz="1400">
                <a:solidFill>
                  <a:schemeClr val="accent2"/>
                </a:solidFill>
              </a:defRPr>
            </a:lvl4pPr>
            <a:lvl5pPr lvl="4" algn="r" rtl="0">
              <a:spcBef>
                <a:spcPts val="0"/>
              </a:spcBef>
              <a:spcAft>
                <a:spcPts val="0"/>
              </a:spcAft>
              <a:buClr>
                <a:schemeClr val="accent2"/>
              </a:buClr>
              <a:buSzPts val="1400"/>
              <a:buNone/>
              <a:defRPr sz="1400">
                <a:solidFill>
                  <a:schemeClr val="accent2"/>
                </a:solidFill>
              </a:defRPr>
            </a:lvl5pPr>
            <a:lvl6pPr lvl="5" algn="r" rtl="0">
              <a:spcBef>
                <a:spcPts val="0"/>
              </a:spcBef>
              <a:spcAft>
                <a:spcPts val="0"/>
              </a:spcAft>
              <a:buClr>
                <a:schemeClr val="accent2"/>
              </a:buClr>
              <a:buSzPts val="1400"/>
              <a:buNone/>
              <a:defRPr sz="1400">
                <a:solidFill>
                  <a:schemeClr val="accent2"/>
                </a:solidFill>
              </a:defRPr>
            </a:lvl6pPr>
            <a:lvl7pPr lvl="6" algn="r" rtl="0">
              <a:spcBef>
                <a:spcPts val="0"/>
              </a:spcBef>
              <a:spcAft>
                <a:spcPts val="0"/>
              </a:spcAft>
              <a:buClr>
                <a:schemeClr val="accent2"/>
              </a:buClr>
              <a:buSzPts val="1400"/>
              <a:buNone/>
              <a:defRPr sz="1400">
                <a:solidFill>
                  <a:schemeClr val="accent2"/>
                </a:solidFill>
              </a:defRPr>
            </a:lvl7pPr>
            <a:lvl8pPr lvl="7" algn="r" rtl="0">
              <a:spcBef>
                <a:spcPts val="0"/>
              </a:spcBef>
              <a:spcAft>
                <a:spcPts val="0"/>
              </a:spcAft>
              <a:buClr>
                <a:schemeClr val="accent2"/>
              </a:buClr>
              <a:buSzPts val="1400"/>
              <a:buNone/>
              <a:defRPr sz="1400">
                <a:solidFill>
                  <a:schemeClr val="accent2"/>
                </a:solidFill>
              </a:defRPr>
            </a:lvl8pPr>
            <a:lvl9pPr lvl="8" algn="r" rtl="0">
              <a:spcBef>
                <a:spcPts val="0"/>
              </a:spcBef>
              <a:spcAft>
                <a:spcPts val="0"/>
              </a:spcAft>
              <a:buClr>
                <a:schemeClr val="accent2"/>
              </a:buClr>
              <a:buSzPts val="1400"/>
              <a:buNone/>
              <a:defRPr sz="1400">
                <a:solidFill>
                  <a:schemeClr val="accent2"/>
                </a:solidFill>
              </a:defRPr>
            </a:lvl9pPr>
          </a:lstStyle>
          <a:p>
            <a:endParaRPr/>
          </a:p>
        </p:txBody>
      </p:sp>
      <p:sp>
        <p:nvSpPr>
          <p:cNvPr id="124" name="Google Shape;124;p16"/>
          <p:cNvSpPr txBox="1">
            <a:spLocks noGrp="1"/>
          </p:cNvSpPr>
          <p:nvPr>
            <p:ph type="subTitle" idx="6"/>
          </p:nvPr>
        </p:nvSpPr>
        <p:spPr>
          <a:xfrm>
            <a:off x="711235" y="3452475"/>
            <a:ext cx="32709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algn="ctr" rtl="0">
              <a:lnSpc>
                <a:spcPct val="100000"/>
              </a:lnSpc>
              <a:spcBef>
                <a:spcPts val="0"/>
              </a:spcBef>
              <a:spcAft>
                <a:spcPts val="0"/>
              </a:spcAft>
              <a:buClr>
                <a:schemeClr val="accent2"/>
              </a:buClr>
              <a:buSzPts val="1600"/>
              <a:buNone/>
              <a:defRPr sz="1600">
                <a:solidFill>
                  <a:schemeClr val="accent2"/>
                </a:solidFill>
              </a:defRPr>
            </a:lvl2pPr>
            <a:lvl3pPr lvl="2" algn="ctr" rtl="0">
              <a:lnSpc>
                <a:spcPct val="100000"/>
              </a:lnSpc>
              <a:spcBef>
                <a:spcPts val="0"/>
              </a:spcBef>
              <a:spcAft>
                <a:spcPts val="0"/>
              </a:spcAft>
              <a:buClr>
                <a:schemeClr val="accent2"/>
              </a:buClr>
              <a:buSzPts val="1600"/>
              <a:buNone/>
              <a:defRPr sz="1600">
                <a:solidFill>
                  <a:schemeClr val="accent2"/>
                </a:solidFill>
              </a:defRPr>
            </a:lvl3pPr>
            <a:lvl4pPr lvl="3" algn="ctr" rtl="0">
              <a:lnSpc>
                <a:spcPct val="100000"/>
              </a:lnSpc>
              <a:spcBef>
                <a:spcPts val="0"/>
              </a:spcBef>
              <a:spcAft>
                <a:spcPts val="0"/>
              </a:spcAft>
              <a:buClr>
                <a:schemeClr val="accent2"/>
              </a:buClr>
              <a:buSzPts val="1600"/>
              <a:buNone/>
              <a:defRPr sz="1600">
                <a:solidFill>
                  <a:schemeClr val="accent2"/>
                </a:solidFill>
              </a:defRPr>
            </a:lvl4pPr>
            <a:lvl5pPr lvl="4" algn="ctr" rtl="0">
              <a:lnSpc>
                <a:spcPct val="100000"/>
              </a:lnSpc>
              <a:spcBef>
                <a:spcPts val="0"/>
              </a:spcBef>
              <a:spcAft>
                <a:spcPts val="0"/>
              </a:spcAft>
              <a:buClr>
                <a:schemeClr val="accent2"/>
              </a:buClr>
              <a:buSzPts val="1600"/>
              <a:buNone/>
              <a:defRPr sz="1600">
                <a:solidFill>
                  <a:schemeClr val="accent2"/>
                </a:solidFill>
              </a:defRPr>
            </a:lvl5pPr>
            <a:lvl6pPr lvl="5" algn="ctr" rtl="0">
              <a:lnSpc>
                <a:spcPct val="100000"/>
              </a:lnSpc>
              <a:spcBef>
                <a:spcPts val="0"/>
              </a:spcBef>
              <a:spcAft>
                <a:spcPts val="0"/>
              </a:spcAft>
              <a:buClr>
                <a:schemeClr val="accent2"/>
              </a:buClr>
              <a:buSzPts val="1600"/>
              <a:buNone/>
              <a:defRPr sz="1600">
                <a:solidFill>
                  <a:schemeClr val="accent2"/>
                </a:solidFill>
              </a:defRPr>
            </a:lvl6pPr>
            <a:lvl7pPr lvl="6" algn="ctr" rtl="0">
              <a:lnSpc>
                <a:spcPct val="100000"/>
              </a:lnSpc>
              <a:spcBef>
                <a:spcPts val="0"/>
              </a:spcBef>
              <a:spcAft>
                <a:spcPts val="0"/>
              </a:spcAft>
              <a:buClr>
                <a:schemeClr val="accent2"/>
              </a:buClr>
              <a:buSzPts val="1600"/>
              <a:buNone/>
              <a:defRPr sz="1600">
                <a:solidFill>
                  <a:schemeClr val="accent2"/>
                </a:solidFill>
              </a:defRPr>
            </a:lvl7pPr>
            <a:lvl8pPr lvl="7" algn="ctr" rtl="0">
              <a:lnSpc>
                <a:spcPct val="100000"/>
              </a:lnSpc>
              <a:spcBef>
                <a:spcPts val="0"/>
              </a:spcBef>
              <a:spcAft>
                <a:spcPts val="0"/>
              </a:spcAft>
              <a:buClr>
                <a:schemeClr val="accent2"/>
              </a:buClr>
              <a:buSzPts val="1600"/>
              <a:buNone/>
              <a:defRPr sz="1600">
                <a:solidFill>
                  <a:schemeClr val="accent2"/>
                </a:solidFill>
              </a:defRPr>
            </a:lvl8pPr>
            <a:lvl9pPr lvl="8" algn="ctr"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25" name="Google Shape;125;p16"/>
          <p:cNvSpPr txBox="1">
            <a:spLocks noGrp="1"/>
          </p:cNvSpPr>
          <p:nvPr>
            <p:ph type="ctrTitle" idx="7"/>
          </p:nvPr>
        </p:nvSpPr>
        <p:spPr>
          <a:xfrm>
            <a:off x="5532130" y="4335888"/>
            <a:ext cx="2892000" cy="27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126" name="Google Shape;126;p16"/>
          <p:cNvSpPr txBox="1">
            <a:spLocks noGrp="1"/>
          </p:cNvSpPr>
          <p:nvPr>
            <p:ph type="subTitle" idx="8"/>
          </p:nvPr>
        </p:nvSpPr>
        <p:spPr>
          <a:xfrm>
            <a:off x="5148430" y="3452475"/>
            <a:ext cx="32709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mall numbers">
  <p:cSld name="CUSTOM_4_1">
    <p:spTree>
      <p:nvGrpSpPr>
        <p:cNvPr id="1" name="Shape 148"/>
        <p:cNvGrpSpPr/>
        <p:nvPr/>
      </p:nvGrpSpPr>
      <p:grpSpPr>
        <a:xfrm>
          <a:off x="0" y="0"/>
          <a:ext cx="0" cy="0"/>
          <a:chOff x="0" y="0"/>
          <a:chExt cx="0" cy="0"/>
        </a:xfrm>
      </p:grpSpPr>
      <p:grpSp>
        <p:nvGrpSpPr>
          <p:cNvPr id="149" name="Google Shape;149;p22"/>
          <p:cNvGrpSpPr/>
          <p:nvPr/>
        </p:nvGrpSpPr>
        <p:grpSpPr>
          <a:xfrm>
            <a:off x="-7275" y="3030375"/>
            <a:ext cx="9158999" cy="2113200"/>
            <a:chOff x="-7275" y="3030375"/>
            <a:chExt cx="9158999" cy="2113200"/>
          </a:xfrm>
        </p:grpSpPr>
        <p:sp>
          <p:nvSpPr>
            <p:cNvPr id="150" name="Google Shape;150;p22"/>
            <p:cNvSpPr/>
            <p:nvPr/>
          </p:nvSpPr>
          <p:spPr>
            <a:xfrm>
              <a:off x="4572224" y="3030375"/>
              <a:ext cx="4579500" cy="2113200"/>
            </a:xfrm>
            <a:prstGeom prst="rect">
              <a:avLst/>
            </a:prstGeom>
            <a:solidFill>
              <a:srgbClr val="CB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p:nvPr/>
          </p:nvSpPr>
          <p:spPr>
            <a:xfrm>
              <a:off x="-7275" y="3030375"/>
              <a:ext cx="4579500" cy="211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22"/>
          <p:cNvSpPr/>
          <p:nvPr/>
        </p:nvSpPr>
        <p:spPr>
          <a:xfrm>
            <a:off x="-31975" y="425"/>
            <a:ext cx="9191100" cy="91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2"/>
          <p:cNvSpPr txBox="1">
            <a:spLocks noGrp="1"/>
          </p:cNvSpPr>
          <p:nvPr>
            <p:ph type="title"/>
          </p:nvPr>
        </p:nvSpPr>
        <p:spPr>
          <a:xfrm>
            <a:off x="716775" y="378009"/>
            <a:ext cx="33936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1"/>
                </a:solidFill>
              </a:defRPr>
            </a:lvl1pPr>
            <a:lvl2pPr lvl="1" rtl="0">
              <a:spcBef>
                <a:spcPts val="0"/>
              </a:spcBef>
              <a:spcAft>
                <a:spcPts val="0"/>
              </a:spcAft>
              <a:buNone/>
              <a:defRPr>
                <a:solidFill>
                  <a:schemeClr val="accent1"/>
                </a:solidFill>
              </a:defRPr>
            </a:lvl2pPr>
            <a:lvl3pPr lvl="2" rtl="0">
              <a:spcBef>
                <a:spcPts val="0"/>
              </a:spcBef>
              <a:spcAft>
                <a:spcPts val="0"/>
              </a:spcAft>
              <a:buNone/>
              <a:defRPr>
                <a:solidFill>
                  <a:schemeClr val="accent1"/>
                </a:solidFill>
              </a:defRPr>
            </a:lvl3pPr>
            <a:lvl4pPr lvl="3" rtl="0">
              <a:spcBef>
                <a:spcPts val="0"/>
              </a:spcBef>
              <a:spcAft>
                <a:spcPts val="0"/>
              </a:spcAft>
              <a:buNone/>
              <a:defRPr>
                <a:solidFill>
                  <a:schemeClr val="accent1"/>
                </a:solidFill>
              </a:defRPr>
            </a:lvl4pPr>
            <a:lvl5pPr lvl="4" rtl="0">
              <a:spcBef>
                <a:spcPts val="0"/>
              </a:spcBef>
              <a:spcAft>
                <a:spcPts val="0"/>
              </a:spcAft>
              <a:buNone/>
              <a:defRPr>
                <a:solidFill>
                  <a:schemeClr val="accent1"/>
                </a:solidFill>
              </a:defRPr>
            </a:lvl5pPr>
            <a:lvl6pPr lvl="5" rtl="0">
              <a:spcBef>
                <a:spcPts val="0"/>
              </a:spcBef>
              <a:spcAft>
                <a:spcPts val="0"/>
              </a:spcAft>
              <a:buNone/>
              <a:defRPr>
                <a:solidFill>
                  <a:schemeClr val="accent1"/>
                </a:solidFill>
              </a:defRPr>
            </a:lvl6pPr>
            <a:lvl7pPr lvl="6" rtl="0">
              <a:spcBef>
                <a:spcPts val="0"/>
              </a:spcBef>
              <a:spcAft>
                <a:spcPts val="0"/>
              </a:spcAft>
              <a:buNone/>
              <a:defRPr>
                <a:solidFill>
                  <a:schemeClr val="accent1"/>
                </a:solidFill>
              </a:defRPr>
            </a:lvl7pPr>
            <a:lvl8pPr lvl="7" rtl="0">
              <a:spcBef>
                <a:spcPts val="0"/>
              </a:spcBef>
              <a:spcAft>
                <a:spcPts val="0"/>
              </a:spcAft>
              <a:buNone/>
              <a:defRPr>
                <a:solidFill>
                  <a:schemeClr val="accent1"/>
                </a:solidFill>
              </a:defRPr>
            </a:lvl8pPr>
            <a:lvl9pPr lvl="8" rtl="0">
              <a:spcBef>
                <a:spcPts val="0"/>
              </a:spcBef>
              <a:spcAft>
                <a:spcPts val="0"/>
              </a:spcAft>
              <a:buNone/>
              <a:defRPr>
                <a:solidFill>
                  <a:schemeClr val="accent1"/>
                </a:solidFill>
              </a:defRPr>
            </a:lvl9pPr>
          </a:lstStyle>
          <a:p>
            <a:endParaRPr/>
          </a:p>
        </p:txBody>
      </p:sp>
      <p:sp>
        <p:nvSpPr>
          <p:cNvPr id="154" name="Google Shape;154;p22"/>
          <p:cNvSpPr txBox="1">
            <a:spLocks noGrp="1"/>
          </p:cNvSpPr>
          <p:nvPr>
            <p:ph type="title" idx="2" hasCustomPrompt="1"/>
          </p:nvPr>
        </p:nvSpPr>
        <p:spPr>
          <a:xfrm>
            <a:off x="5304150" y="3356175"/>
            <a:ext cx="3123000" cy="96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800" b="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155" name="Google Shape;155;p22"/>
          <p:cNvSpPr txBox="1">
            <a:spLocks noGrp="1"/>
          </p:cNvSpPr>
          <p:nvPr>
            <p:ph type="subTitle" idx="1"/>
          </p:nvPr>
        </p:nvSpPr>
        <p:spPr>
          <a:xfrm flipH="1">
            <a:off x="5215050" y="4321575"/>
            <a:ext cx="3301500" cy="49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200"/>
              <a:buNone/>
              <a:defRPr sz="1600">
                <a:solidFill>
                  <a:schemeClr val="accent1"/>
                </a:solidFill>
              </a:defRPr>
            </a:lvl1pPr>
            <a:lvl2pPr lvl="1" algn="ctr" rtl="0">
              <a:lnSpc>
                <a:spcPct val="100000"/>
              </a:lnSpc>
              <a:spcBef>
                <a:spcPts val="0"/>
              </a:spcBef>
              <a:spcAft>
                <a:spcPts val="0"/>
              </a:spcAft>
              <a:buClr>
                <a:schemeClr val="accent1"/>
              </a:buClr>
              <a:buSzPts val="1200"/>
              <a:buNone/>
              <a:defRPr sz="1200">
                <a:solidFill>
                  <a:schemeClr val="accent1"/>
                </a:solidFill>
              </a:defRPr>
            </a:lvl2pPr>
            <a:lvl3pPr lvl="2" algn="ctr" rtl="0">
              <a:lnSpc>
                <a:spcPct val="100000"/>
              </a:lnSpc>
              <a:spcBef>
                <a:spcPts val="0"/>
              </a:spcBef>
              <a:spcAft>
                <a:spcPts val="0"/>
              </a:spcAft>
              <a:buClr>
                <a:schemeClr val="accent1"/>
              </a:buClr>
              <a:buSzPts val="1200"/>
              <a:buNone/>
              <a:defRPr sz="1200">
                <a:solidFill>
                  <a:schemeClr val="accent1"/>
                </a:solidFill>
              </a:defRPr>
            </a:lvl3pPr>
            <a:lvl4pPr lvl="3" algn="ctr" rtl="0">
              <a:lnSpc>
                <a:spcPct val="100000"/>
              </a:lnSpc>
              <a:spcBef>
                <a:spcPts val="0"/>
              </a:spcBef>
              <a:spcAft>
                <a:spcPts val="0"/>
              </a:spcAft>
              <a:buClr>
                <a:schemeClr val="accent1"/>
              </a:buClr>
              <a:buSzPts val="1200"/>
              <a:buNone/>
              <a:defRPr sz="1200">
                <a:solidFill>
                  <a:schemeClr val="accent1"/>
                </a:solidFill>
              </a:defRPr>
            </a:lvl4pPr>
            <a:lvl5pPr lvl="4" algn="ctr" rtl="0">
              <a:lnSpc>
                <a:spcPct val="100000"/>
              </a:lnSpc>
              <a:spcBef>
                <a:spcPts val="0"/>
              </a:spcBef>
              <a:spcAft>
                <a:spcPts val="0"/>
              </a:spcAft>
              <a:buClr>
                <a:schemeClr val="accent1"/>
              </a:buClr>
              <a:buSzPts val="1200"/>
              <a:buNone/>
              <a:defRPr sz="1200">
                <a:solidFill>
                  <a:schemeClr val="accent1"/>
                </a:solidFill>
              </a:defRPr>
            </a:lvl5pPr>
            <a:lvl6pPr lvl="5" algn="ctr" rtl="0">
              <a:lnSpc>
                <a:spcPct val="100000"/>
              </a:lnSpc>
              <a:spcBef>
                <a:spcPts val="0"/>
              </a:spcBef>
              <a:spcAft>
                <a:spcPts val="0"/>
              </a:spcAft>
              <a:buClr>
                <a:schemeClr val="accent1"/>
              </a:buClr>
              <a:buSzPts val="1200"/>
              <a:buNone/>
              <a:defRPr sz="1200">
                <a:solidFill>
                  <a:schemeClr val="accent1"/>
                </a:solidFill>
              </a:defRPr>
            </a:lvl6pPr>
            <a:lvl7pPr lvl="6" algn="ctr" rtl="0">
              <a:lnSpc>
                <a:spcPct val="100000"/>
              </a:lnSpc>
              <a:spcBef>
                <a:spcPts val="0"/>
              </a:spcBef>
              <a:spcAft>
                <a:spcPts val="0"/>
              </a:spcAft>
              <a:buClr>
                <a:schemeClr val="accent1"/>
              </a:buClr>
              <a:buSzPts val="1200"/>
              <a:buNone/>
              <a:defRPr sz="1200">
                <a:solidFill>
                  <a:schemeClr val="accent1"/>
                </a:solidFill>
              </a:defRPr>
            </a:lvl7pPr>
            <a:lvl8pPr lvl="7" algn="ctr" rtl="0">
              <a:lnSpc>
                <a:spcPct val="100000"/>
              </a:lnSpc>
              <a:spcBef>
                <a:spcPts val="0"/>
              </a:spcBef>
              <a:spcAft>
                <a:spcPts val="0"/>
              </a:spcAft>
              <a:buClr>
                <a:schemeClr val="accent1"/>
              </a:buClr>
              <a:buSzPts val="1200"/>
              <a:buNone/>
              <a:defRPr sz="1200">
                <a:solidFill>
                  <a:schemeClr val="accent1"/>
                </a:solidFill>
              </a:defRPr>
            </a:lvl8pPr>
            <a:lvl9pPr lvl="8" algn="ctr"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56" name="Google Shape;156;p22"/>
          <p:cNvSpPr txBox="1">
            <a:spLocks noGrp="1"/>
          </p:cNvSpPr>
          <p:nvPr>
            <p:ph type="title" idx="3" hasCustomPrompt="1"/>
          </p:nvPr>
        </p:nvSpPr>
        <p:spPr>
          <a:xfrm>
            <a:off x="732225" y="3356175"/>
            <a:ext cx="3123000" cy="96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200"/>
              <a:buNone/>
              <a:defRPr sz="4800" b="0">
                <a:solidFill>
                  <a:schemeClr val="accent2"/>
                </a:solidFill>
              </a:defRPr>
            </a:lvl1pPr>
            <a:lvl2pPr lvl="1" algn="ctr" rtl="0">
              <a:spcBef>
                <a:spcPts val="0"/>
              </a:spcBef>
              <a:spcAft>
                <a:spcPts val="0"/>
              </a:spcAft>
              <a:buClr>
                <a:schemeClr val="accent2"/>
              </a:buClr>
              <a:buSzPts val="7200"/>
              <a:buNone/>
              <a:defRPr sz="7200">
                <a:solidFill>
                  <a:schemeClr val="accent2"/>
                </a:solidFill>
              </a:defRPr>
            </a:lvl2pPr>
            <a:lvl3pPr lvl="2" algn="ctr" rtl="0">
              <a:spcBef>
                <a:spcPts val="0"/>
              </a:spcBef>
              <a:spcAft>
                <a:spcPts val="0"/>
              </a:spcAft>
              <a:buClr>
                <a:schemeClr val="accent2"/>
              </a:buClr>
              <a:buSzPts val="7200"/>
              <a:buNone/>
              <a:defRPr sz="7200">
                <a:solidFill>
                  <a:schemeClr val="accent2"/>
                </a:solidFill>
              </a:defRPr>
            </a:lvl3pPr>
            <a:lvl4pPr lvl="3" algn="ctr" rtl="0">
              <a:spcBef>
                <a:spcPts val="0"/>
              </a:spcBef>
              <a:spcAft>
                <a:spcPts val="0"/>
              </a:spcAft>
              <a:buClr>
                <a:schemeClr val="accent2"/>
              </a:buClr>
              <a:buSzPts val="7200"/>
              <a:buNone/>
              <a:defRPr sz="7200">
                <a:solidFill>
                  <a:schemeClr val="accent2"/>
                </a:solidFill>
              </a:defRPr>
            </a:lvl4pPr>
            <a:lvl5pPr lvl="4" algn="ctr" rtl="0">
              <a:spcBef>
                <a:spcPts val="0"/>
              </a:spcBef>
              <a:spcAft>
                <a:spcPts val="0"/>
              </a:spcAft>
              <a:buClr>
                <a:schemeClr val="accent2"/>
              </a:buClr>
              <a:buSzPts val="7200"/>
              <a:buNone/>
              <a:defRPr sz="7200">
                <a:solidFill>
                  <a:schemeClr val="accent2"/>
                </a:solidFill>
              </a:defRPr>
            </a:lvl5pPr>
            <a:lvl6pPr lvl="5" algn="ctr" rtl="0">
              <a:spcBef>
                <a:spcPts val="0"/>
              </a:spcBef>
              <a:spcAft>
                <a:spcPts val="0"/>
              </a:spcAft>
              <a:buClr>
                <a:schemeClr val="accent2"/>
              </a:buClr>
              <a:buSzPts val="7200"/>
              <a:buNone/>
              <a:defRPr sz="7200">
                <a:solidFill>
                  <a:schemeClr val="accent2"/>
                </a:solidFill>
              </a:defRPr>
            </a:lvl6pPr>
            <a:lvl7pPr lvl="6" algn="ctr" rtl="0">
              <a:spcBef>
                <a:spcPts val="0"/>
              </a:spcBef>
              <a:spcAft>
                <a:spcPts val="0"/>
              </a:spcAft>
              <a:buClr>
                <a:schemeClr val="accent2"/>
              </a:buClr>
              <a:buSzPts val="7200"/>
              <a:buNone/>
              <a:defRPr sz="7200">
                <a:solidFill>
                  <a:schemeClr val="accent2"/>
                </a:solidFill>
              </a:defRPr>
            </a:lvl7pPr>
            <a:lvl8pPr lvl="7" algn="ctr" rtl="0">
              <a:spcBef>
                <a:spcPts val="0"/>
              </a:spcBef>
              <a:spcAft>
                <a:spcPts val="0"/>
              </a:spcAft>
              <a:buClr>
                <a:schemeClr val="accent2"/>
              </a:buClr>
              <a:buSzPts val="7200"/>
              <a:buNone/>
              <a:defRPr sz="7200">
                <a:solidFill>
                  <a:schemeClr val="accent2"/>
                </a:solidFill>
              </a:defRPr>
            </a:lvl8pPr>
            <a:lvl9pPr lvl="8" algn="ctr" rtl="0">
              <a:spcBef>
                <a:spcPts val="0"/>
              </a:spcBef>
              <a:spcAft>
                <a:spcPts val="0"/>
              </a:spcAft>
              <a:buClr>
                <a:schemeClr val="accent2"/>
              </a:buClr>
              <a:buSzPts val="7200"/>
              <a:buNone/>
              <a:defRPr sz="7200">
                <a:solidFill>
                  <a:schemeClr val="accent2"/>
                </a:solidFill>
              </a:defRPr>
            </a:lvl9pPr>
          </a:lstStyle>
          <a:p>
            <a:r>
              <a:t>xx%</a:t>
            </a:r>
          </a:p>
        </p:txBody>
      </p:sp>
      <p:sp>
        <p:nvSpPr>
          <p:cNvPr id="157" name="Google Shape;157;p22"/>
          <p:cNvSpPr txBox="1">
            <a:spLocks noGrp="1"/>
          </p:cNvSpPr>
          <p:nvPr>
            <p:ph type="subTitle" idx="4"/>
          </p:nvPr>
        </p:nvSpPr>
        <p:spPr>
          <a:xfrm flipH="1">
            <a:off x="642975" y="4321575"/>
            <a:ext cx="3301500" cy="49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0"/>
              </a:spcBef>
              <a:spcAft>
                <a:spcPts val="0"/>
              </a:spcAft>
              <a:buClr>
                <a:schemeClr val="accent2"/>
              </a:buClr>
              <a:buSzPts val="1200"/>
              <a:buNone/>
              <a:defRPr sz="1200">
                <a:solidFill>
                  <a:schemeClr val="accent2"/>
                </a:solidFill>
              </a:defRPr>
            </a:lvl2pPr>
            <a:lvl3pPr lvl="2" algn="ctr" rtl="0">
              <a:lnSpc>
                <a:spcPct val="100000"/>
              </a:lnSpc>
              <a:spcBef>
                <a:spcPts val="0"/>
              </a:spcBef>
              <a:spcAft>
                <a:spcPts val="0"/>
              </a:spcAft>
              <a:buClr>
                <a:schemeClr val="accent2"/>
              </a:buClr>
              <a:buSzPts val="1200"/>
              <a:buNone/>
              <a:defRPr sz="1200">
                <a:solidFill>
                  <a:schemeClr val="accent2"/>
                </a:solidFill>
              </a:defRPr>
            </a:lvl3pPr>
            <a:lvl4pPr lvl="3" algn="ctr" rtl="0">
              <a:lnSpc>
                <a:spcPct val="100000"/>
              </a:lnSpc>
              <a:spcBef>
                <a:spcPts val="0"/>
              </a:spcBef>
              <a:spcAft>
                <a:spcPts val="0"/>
              </a:spcAft>
              <a:buClr>
                <a:schemeClr val="accent2"/>
              </a:buClr>
              <a:buSzPts val="1200"/>
              <a:buNone/>
              <a:defRPr sz="1200">
                <a:solidFill>
                  <a:schemeClr val="accent2"/>
                </a:solidFill>
              </a:defRPr>
            </a:lvl4pPr>
            <a:lvl5pPr lvl="4" algn="ctr" rtl="0">
              <a:lnSpc>
                <a:spcPct val="100000"/>
              </a:lnSpc>
              <a:spcBef>
                <a:spcPts val="0"/>
              </a:spcBef>
              <a:spcAft>
                <a:spcPts val="0"/>
              </a:spcAft>
              <a:buClr>
                <a:schemeClr val="accent2"/>
              </a:buClr>
              <a:buSzPts val="1200"/>
              <a:buNone/>
              <a:defRPr sz="1200">
                <a:solidFill>
                  <a:schemeClr val="accent2"/>
                </a:solidFill>
              </a:defRPr>
            </a:lvl5pPr>
            <a:lvl6pPr lvl="5" algn="ctr" rtl="0">
              <a:lnSpc>
                <a:spcPct val="100000"/>
              </a:lnSpc>
              <a:spcBef>
                <a:spcPts val="0"/>
              </a:spcBef>
              <a:spcAft>
                <a:spcPts val="0"/>
              </a:spcAft>
              <a:buClr>
                <a:schemeClr val="accent2"/>
              </a:buClr>
              <a:buSzPts val="1200"/>
              <a:buNone/>
              <a:defRPr sz="1200">
                <a:solidFill>
                  <a:schemeClr val="accent2"/>
                </a:solidFill>
              </a:defRPr>
            </a:lvl6pPr>
            <a:lvl7pPr lvl="6" algn="ctr" rtl="0">
              <a:lnSpc>
                <a:spcPct val="100000"/>
              </a:lnSpc>
              <a:spcBef>
                <a:spcPts val="0"/>
              </a:spcBef>
              <a:spcAft>
                <a:spcPts val="0"/>
              </a:spcAft>
              <a:buClr>
                <a:schemeClr val="accent2"/>
              </a:buClr>
              <a:buSzPts val="1200"/>
              <a:buNone/>
              <a:defRPr sz="1200">
                <a:solidFill>
                  <a:schemeClr val="accent2"/>
                </a:solidFill>
              </a:defRPr>
            </a:lvl7pPr>
            <a:lvl8pPr lvl="7" algn="ctr" rtl="0">
              <a:lnSpc>
                <a:spcPct val="100000"/>
              </a:lnSpc>
              <a:spcBef>
                <a:spcPts val="0"/>
              </a:spcBef>
              <a:spcAft>
                <a:spcPts val="0"/>
              </a:spcAft>
              <a:buClr>
                <a:schemeClr val="accent2"/>
              </a:buClr>
              <a:buSzPts val="1200"/>
              <a:buNone/>
              <a:defRPr sz="1200">
                <a:solidFill>
                  <a:schemeClr val="accent2"/>
                </a:solidFill>
              </a:defRPr>
            </a:lvl8pPr>
            <a:lvl9pPr lvl="8" algn="ctr" rtl="0">
              <a:lnSpc>
                <a:spcPct val="100000"/>
              </a:lnSpc>
              <a:spcBef>
                <a:spcPts val="0"/>
              </a:spcBef>
              <a:spcAft>
                <a:spcPts val="0"/>
              </a:spcAft>
              <a:buClr>
                <a:schemeClr val="accent2"/>
              </a:buClr>
              <a:buSzPts val="1200"/>
              <a:buNone/>
              <a:defRPr sz="1200">
                <a:solidFill>
                  <a:schemeClr val="accent2"/>
                </a:solidFill>
              </a:defRPr>
            </a:lvl9pPr>
          </a:lstStyle>
          <a:p>
            <a:endParaRPr/>
          </a:p>
        </p:txBody>
      </p:sp>
      <p:sp>
        <p:nvSpPr>
          <p:cNvPr id="158" name="Google Shape;158;p22"/>
          <p:cNvSpPr txBox="1">
            <a:spLocks noGrp="1"/>
          </p:cNvSpPr>
          <p:nvPr>
            <p:ph type="title" idx="5" hasCustomPrompt="1"/>
          </p:nvPr>
        </p:nvSpPr>
        <p:spPr>
          <a:xfrm>
            <a:off x="1314750" y="1243000"/>
            <a:ext cx="6514500" cy="965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800" b="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159" name="Google Shape;159;p22"/>
          <p:cNvSpPr txBox="1">
            <a:spLocks noGrp="1"/>
          </p:cNvSpPr>
          <p:nvPr>
            <p:ph type="subTitle" idx="6"/>
          </p:nvPr>
        </p:nvSpPr>
        <p:spPr>
          <a:xfrm flipH="1">
            <a:off x="2608975" y="2208400"/>
            <a:ext cx="3926100" cy="49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200"/>
              <a:buNone/>
              <a:defRPr sz="1600">
                <a:solidFill>
                  <a:schemeClr val="accent1"/>
                </a:solidFill>
              </a:defRPr>
            </a:lvl1pPr>
            <a:lvl2pPr lvl="1" algn="ctr" rtl="0">
              <a:lnSpc>
                <a:spcPct val="100000"/>
              </a:lnSpc>
              <a:spcBef>
                <a:spcPts val="0"/>
              </a:spcBef>
              <a:spcAft>
                <a:spcPts val="0"/>
              </a:spcAft>
              <a:buClr>
                <a:schemeClr val="accent1"/>
              </a:buClr>
              <a:buSzPts val="1200"/>
              <a:buNone/>
              <a:defRPr sz="1200">
                <a:solidFill>
                  <a:schemeClr val="accent1"/>
                </a:solidFill>
              </a:defRPr>
            </a:lvl2pPr>
            <a:lvl3pPr lvl="2" algn="ctr" rtl="0">
              <a:lnSpc>
                <a:spcPct val="100000"/>
              </a:lnSpc>
              <a:spcBef>
                <a:spcPts val="0"/>
              </a:spcBef>
              <a:spcAft>
                <a:spcPts val="0"/>
              </a:spcAft>
              <a:buClr>
                <a:schemeClr val="accent1"/>
              </a:buClr>
              <a:buSzPts val="1200"/>
              <a:buNone/>
              <a:defRPr sz="1200">
                <a:solidFill>
                  <a:schemeClr val="accent1"/>
                </a:solidFill>
              </a:defRPr>
            </a:lvl3pPr>
            <a:lvl4pPr lvl="3" algn="ctr" rtl="0">
              <a:lnSpc>
                <a:spcPct val="100000"/>
              </a:lnSpc>
              <a:spcBef>
                <a:spcPts val="0"/>
              </a:spcBef>
              <a:spcAft>
                <a:spcPts val="0"/>
              </a:spcAft>
              <a:buClr>
                <a:schemeClr val="accent1"/>
              </a:buClr>
              <a:buSzPts val="1200"/>
              <a:buNone/>
              <a:defRPr sz="1200">
                <a:solidFill>
                  <a:schemeClr val="accent1"/>
                </a:solidFill>
              </a:defRPr>
            </a:lvl4pPr>
            <a:lvl5pPr lvl="4" algn="ctr" rtl="0">
              <a:lnSpc>
                <a:spcPct val="100000"/>
              </a:lnSpc>
              <a:spcBef>
                <a:spcPts val="0"/>
              </a:spcBef>
              <a:spcAft>
                <a:spcPts val="0"/>
              </a:spcAft>
              <a:buClr>
                <a:schemeClr val="accent1"/>
              </a:buClr>
              <a:buSzPts val="1200"/>
              <a:buNone/>
              <a:defRPr sz="1200">
                <a:solidFill>
                  <a:schemeClr val="accent1"/>
                </a:solidFill>
              </a:defRPr>
            </a:lvl5pPr>
            <a:lvl6pPr lvl="5" algn="ctr" rtl="0">
              <a:lnSpc>
                <a:spcPct val="100000"/>
              </a:lnSpc>
              <a:spcBef>
                <a:spcPts val="0"/>
              </a:spcBef>
              <a:spcAft>
                <a:spcPts val="0"/>
              </a:spcAft>
              <a:buClr>
                <a:schemeClr val="accent1"/>
              </a:buClr>
              <a:buSzPts val="1200"/>
              <a:buNone/>
              <a:defRPr sz="1200">
                <a:solidFill>
                  <a:schemeClr val="accent1"/>
                </a:solidFill>
              </a:defRPr>
            </a:lvl6pPr>
            <a:lvl7pPr lvl="6" algn="ctr" rtl="0">
              <a:lnSpc>
                <a:spcPct val="100000"/>
              </a:lnSpc>
              <a:spcBef>
                <a:spcPts val="0"/>
              </a:spcBef>
              <a:spcAft>
                <a:spcPts val="0"/>
              </a:spcAft>
              <a:buClr>
                <a:schemeClr val="accent1"/>
              </a:buClr>
              <a:buSzPts val="1200"/>
              <a:buNone/>
              <a:defRPr sz="1200">
                <a:solidFill>
                  <a:schemeClr val="accent1"/>
                </a:solidFill>
              </a:defRPr>
            </a:lvl7pPr>
            <a:lvl8pPr lvl="7" algn="ctr" rtl="0">
              <a:lnSpc>
                <a:spcPct val="100000"/>
              </a:lnSpc>
              <a:spcBef>
                <a:spcPts val="0"/>
              </a:spcBef>
              <a:spcAft>
                <a:spcPts val="0"/>
              </a:spcAft>
              <a:buClr>
                <a:schemeClr val="accent1"/>
              </a:buClr>
              <a:buSzPts val="1200"/>
              <a:buNone/>
              <a:defRPr sz="1200">
                <a:solidFill>
                  <a:schemeClr val="accent1"/>
                </a:solidFill>
              </a:defRPr>
            </a:lvl8pPr>
            <a:lvl9pPr lvl="8" algn="ctr"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CUSTOM_1">
    <p:spTree>
      <p:nvGrpSpPr>
        <p:cNvPr id="1" name="Shape 160"/>
        <p:cNvGrpSpPr/>
        <p:nvPr/>
      </p:nvGrpSpPr>
      <p:grpSpPr>
        <a:xfrm>
          <a:off x="0" y="0"/>
          <a:ext cx="0" cy="0"/>
          <a:chOff x="0" y="0"/>
          <a:chExt cx="0" cy="0"/>
        </a:xfrm>
      </p:grpSpPr>
      <p:grpSp>
        <p:nvGrpSpPr>
          <p:cNvPr id="161" name="Google Shape;161;p23"/>
          <p:cNvGrpSpPr/>
          <p:nvPr/>
        </p:nvGrpSpPr>
        <p:grpSpPr>
          <a:xfrm>
            <a:off x="7725" y="917225"/>
            <a:ext cx="9143988" cy="4226400"/>
            <a:chOff x="7725" y="917225"/>
            <a:chExt cx="9143988" cy="4226400"/>
          </a:xfrm>
        </p:grpSpPr>
        <p:sp>
          <p:nvSpPr>
            <p:cNvPr id="162" name="Google Shape;162;p23"/>
            <p:cNvSpPr/>
            <p:nvPr/>
          </p:nvSpPr>
          <p:spPr>
            <a:xfrm>
              <a:off x="7725" y="917225"/>
              <a:ext cx="3048000" cy="4226400"/>
            </a:xfrm>
            <a:prstGeom prst="rect">
              <a:avLst/>
            </a:prstGeom>
            <a:solidFill>
              <a:srgbClr val="AA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3055719" y="917225"/>
              <a:ext cx="30480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6103713" y="917225"/>
              <a:ext cx="3048000" cy="4226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23"/>
          <p:cNvSpPr/>
          <p:nvPr/>
        </p:nvSpPr>
        <p:spPr>
          <a:xfrm>
            <a:off x="-31975" y="425"/>
            <a:ext cx="9191100" cy="91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txBox="1">
            <a:spLocks noGrp="1"/>
          </p:cNvSpPr>
          <p:nvPr>
            <p:ph type="title"/>
          </p:nvPr>
        </p:nvSpPr>
        <p:spPr>
          <a:xfrm>
            <a:off x="716775" y="378009"/>
            <a:ext cx="33936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7" name="Google Shape;167;p23"/>
          <p:cNvSpPr txBox="1">
            <a:spLocks noGrp="1"/>
          </p:cNvSpPr>
          <p:nvPr>
            <p:ph type="ctrTitle" idx="2"/>
          </p:nvPr>
        </p:nvSpPr>
        <p:spPr>
          <a:xfrm flipH="1">
            <a:off x="716775" y="2023025"/>
            <a:ext cx="1963200" cy="87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68" name="Google Shape;168;p23"/>
          <p:cNvSpPr txBox="1">
            <a:spLocks noGrp="1"/>
          </p:cNvSpPr>
          <p:nvPr>
            <p:ph type="subTitle" idx="1"/>
          </p:nvPr>
        </p:nvSpPr>
        <p:spPr>
          <a:xfrm flipH="1">
            <a:off x="716775" y="3209625"/>
            <a:ext cx="19632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9" name="Google Shape;169;p23"/>
          <p:cNvSpPr txBox="1">
            <a:spLocks noGrp="1"/>
          </p:cNvSpPr>
          <p:nvPr>
            <p:ph type="ctrTitle" idx="3"/>
          </p:nvPr>
        </p:nvSpPr>
        <p:spPr>
          <a:xfrm flipH="1">
            <a:off x="3598125" y="2023025"/>
            <a:ext cx="1963200" cy="875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4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70" name="Google Shape;170;p23"/>
          <p:cNvSpPr txBox="1">
            <a:spLocks noGrp="1"/>
          </p:cNvSpPr>
          <p:nvPr>
            <p:ph type="subTitle" idx="4"/>
          </p:nvPr>
        </p:nvSpPr>
        <p:spPr>
          <a:xfrm flipH="1">
            <a:off x="3598125" y="3209625"/>
            <a:ext cx="19632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0"/>
              </a:spcBef>
              <a:spcAft>
                <a:spcPts val="0"/>
              </a:spcAft>
              <a:buClr>
                <a:schemeClr val="accent2"/>
              </a:buClr>
              <a:buSzPts val="1200"/>
              <a:buNone/>
              <a:defRPr sz="1200">
                <a:solidFill>
                  <a:schemeClr val="accent2"/>
                </a:solidFill>
              </a:defRPr>
            </a:lvl2pPr>
            <a:lvl3pPr lvl="2" algn="ctr" rtl="0">
              <a:lnSpc>
                <a:spcPct val="100000"/>
              </a:lnSpc>
              <a:spcBef>
                <a:spcPts val="0"/>
              </a:spcBef>
              <a:spcAft>
                <a:spcPts val="0"/>
              </a:spcAft>
              <a:buClr>
                <a:schemeClr val="accent2"/>
              </a:buClr>
              <a:buSzPts val="1200"/>
              <a:buNone/>
              <a:defRPr sz="1200">
                <a:solidFill>
                  <a:schemeClr val="accent2"/>
                </a:solidFill>
              </a:defRPr>
            </a:lvl3pPr>
            <a:lvl4pPr lvl="3" algn="ctr" rtl="0">
              <a:lnSpc>
                <a:spcPct val="100000"/>
              </a:lnSpc>
              <a:spcBef>
                <a:spcPts val="0"/>
              </a:spcBef>
              <a:spcAft>
                <a:spcPts val="0"/>
              </a:spcAft>
              <a:buClr>
                <a:schemeClr val="accent2"/>
              </a:buClr>
              <a:buSzPts val="1200"/>
              <a:buNone/>
              <a:defRPr sz="1200">
                <a:solidFill>
                  <a:schemeClr val="accent2"/>
                </a:solidFill>
              </a:defRPr>
            </a:lvl4pPr>
            <a:lvl5pPr lvl="4" algn="ctr" rtl="0">
              <a:lnSpc>
                <a:spcPct val="100000"/>
              </a:lnSpc>
              <a:spcBef>
                <a:spcPts val="0"/>
              </a:spcBef>
              <a:spcAft>
                <a:spcPts val="0"/>
              </a:spcAft>
              <a:buClr>
                <a:schemeClr val="accent2"/>
              </a:buClr>
              <a:buSzPts val="1200"/>
              <a:buNone/>
              <a:defRPr sz="1200">
                <a:solidFill>
                  <a:schemeClr val="accent2"/>
                </a:solidFill>
              </a:defRPr>
            </a:lvl5pPr>
            <a:lvl6pPr lvl="5" algn="ctr" rtl="0">
              <a:lnSpc>
                <a:spcPct val="100000"/>
              </a:lnSpc>
              <a:spcBef>
                <a:spcPts val="0"/>
              </a:spcBef>
              <a:spcAft>
                <a:spcPts val="0"/>
              </a:spcAft>
              <a:buClr>
                <a:schemeClr val="accent2"/>
              </a:buClr>
              <a:buSzPts val="1200"/>
              <a:buNone/>
              <a:defRPr sz="1200">
                <a:solidFill>
                  <a:schemeClr val="accent2"/>
                </a:solidFill>
              </a:defRPr>
            </a:lvl6pPr>
            <a:lvl7pPr lvl="6" algn="ctr" rtl="0">
              <a:lnSpc>
                <a:spcPct val="100000"/>
              </a:lnSpc>
              <a:spcBef>
                <a:spcPts val="0"/>
              </a:spcBef>
              <a:spcAft>
                <a:spcPts val="0"/>
              </a:spcAft>
              <a:buClr>
                <a:schemeClr val="accent2"/>
              </a:buClr>
              <a:buSzPts val="1200"/>
              <a:buNone/>
              <a:defRPr sz="1200">
                <a:solidFill>
                  <a:schemeClr val="accent2"/>
                </a:solidFill>
              </a:defRPr>
            </a:lvl7pPr>
            <a:lvl8pPr lvl="7" algn="ctr" rtl="0">
              <a:lnSpc>
                <a:spcPct val="100000"/>
              </a:lnSpc>
              <a:spcBef>
                <a:spcPts val="0"/>
              </a:spcBef>
              <a:spcAft>
                <a:spcPts val="0"/>
              </a:spcAft>
              <a:buClr>
                <a:schemeClr val="accent2"/>
              </a:buClr>
              <a:buSzPts val="1200"/>
              <a:buNone/>
              <a:defRPr sz="1200">
                <a:solidFill>
                  <a:schemeClr val="accent2"/>
                </a:solidFill>
              </a:defRPr>
            </a:lvl8pPr>
            <a:lvl9pPr lvl="8" algn="ctr" rtl="0">
              <a:lnSpc>
                <a:spcPct val="100000"/>
              </a:lnSpc>
              <a:spcBef>
                <a:spcPts val="0"/>
              </a:spcBef>
              <a:spcAft>
                <a:spcPts val="0"/>
              </a:spcAft>
              <a:buClr>
                <a:schemeClr val="accent2"/>
              </a:buClr>
              <a:buSzPts val="1200"/>
              <a:buNone/>
              <a:defRPr sz="1200">
                <a:solidFill>
                  <a:schemeClr val="accent2"/>
                </a:solidFill>
              </a:defRPr>
            </a:lvl9pPr>
          </a:lstStyle>
          <a:p>
            <a:endParaRPr/>
          </a:p>
        </p:txBody>
      </p:sp>
      <p:sp>
        <p:nvSpPr>
          <p:cNvPr id="171" name="Google Shape;171;p23"/>
          <p:cNvSpPr txBox="1">
            <a:spLocks noGrp="1"/>
          </p:cNvSpPr>
          <p:nvPr>
            <p:ph type="ctrTitle" idx="5"/>
          </p:nvPr>
        </p:nvSpPr>
        <p:spPr>
          <a:xfrm flipH="1">
            <a:off x="6479475" y="2023025"/>
            <a:ext cx="1963200" cy="875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4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172" name="Google Shape;172;p23"/>
          <p:cNvSpPr txBox="1">
            <a:spLocks noGrp="1"/>
          </p:cNvSpPr>
          <p:nvPr>
            <p:ph type="subTitle" idx="6"/>
          </p:nvPr>
        </p:nvSpPr>
        <p:spPr>
          <a:xfrm flipH="1">
            <a:off x="6479475" y="3209625"/>
            <a:ext cx="19632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200"/>
              <a:buNone/>
              <a:defRPr sz="1600">
                <a:solidFill>
                  <a:schemeClr val="accent2"/>
                </a:solidFill>
              </a:defRPr>
            </a:lvl1pPr>
            <a:lvl2pPr lvl="1" algn="ctr" rtl="0">
              <a:lnSpc>
                <a:spcPct val="100000"/>
              </a:lnSpc>
              <a:spcBef>
                <a:spcPts val="0"/>
              </a:spcBef>
              <a:spcAft>
                <a:spcPts val="0"/>
              </a:spcAft>
              <a:buClr>
                <a:schemeClr val="accent2"/>
              </a:buClr>
              <a:buSzPts val="1200"/>
              <a:buNone/>
              <a:defRPr sz="1200">
                <a:solidFill>
                  <a:schemeClr val="accent2"/>
                </a:solidFill>
              </a:defRPr>
            </a:lvl2pPr>
            <a:lvl3pPr lvl="2" algn="ctr" rtl="0">
              <a:lnSpc>
                <a:spcPct val="100000"/>
              </a:lnSpc>
              <a:spcBef>
                <a:spcPts val="0"/>
              </a:spcBef>
              <a:spcAft>
                <a:spcPts val="0"/>
              </a:spcAft>
              <a:buClr>
                <a:schemeClr val="accent2"/>
              </a:buClr>
              <a:buSzPts val="1200"/>
              <a:buNone/>
              <a:defRPr sz="1200">
                <a:solidFill>
                  <a:schemeClr val="accent2"/>
                </a:solidFill>
              </a:defRPr>
            </a:lvl3pPr>
            <a:lvl4pPr lvl="3" algn="ctr" rtl="0">
              <a:lnSpc>
                <a:spcPct val="100000"/>
              </a:lnSpc>
              <a:spcBef>
                <a:spcPts val="0"/>
              </a:spcBef>
              <a:spcAft>
                <a:spcPts val="0"/>
              </a:spcAft>
              <a:buClr>
                <a:schemeClr val="accent2"/>
              </a:buClr>
              <a:buSzPts val="1200"/>
              <a:buNone/>
              <a:defRPr sz="1200">
                <a:solidFill>
                  <a:schemeClr val="accent2"/>
                </a:solidFill>
              </a:defRPr>
            </a:lvl4pPr>
            <a:lvl5pPr lvl="4" algn="ctr" rtl="0">
              <a:lnSpc>
                <a:spcPct val="100000"/>
              </a:lnSpc>
              <a:spcBef>
                <a:spcPts val="0"/>
              </a:spcBef>
              <a:spcAft>
                <a:spcPts val="0"/>
              </a:spcAft>
              <a:buClr>
                <a:schemeClr val="accent2"/>
              </a:buClr>
              <a:buSzPts val="1200"/>
              <a:buNone/>
              <a:defRPr sz="1200">
                <a:solidFill>
                  <a:schemeClr val="accent2"/>
                </a:solidFill>
              </a:defRPr>
            </a:lvl5pPr>
            <a:lvl6pPr lvl="5" algn="ctr" rtl="0">
              <a:lnSpc>
                <a:spcPct val="100000"/>
              </a:lnSpc>
              <a:spcBef>
                <a:spcPts val="0"/>
              </a:spcBef>
              <a:spcAft>
                <a:spcPts val="0"/>
              </a:spcAft>
              <a:buClr>
                <a:schemeClr val="accent2"/>
              </a:buClr>
              <a:buSzPts val="1200"/>
              <a:buNone/>
              <a:defRPr sz="1200">
                <a:solidFill>
                  <a:schemeClr val="accent2"/>
                </a:solidFill>
              </a:defRPr>
            </a:lvl6pPr>
            <a:lvl7pPr lvl="6" algn="ctr" rtl="0">
              <a:lnSpc>
                <a:spcPct val="100000"/>
              </a:lnSpc>
              <a:spcBef>
                <a:spcPts val="0"/>
              </a:spcBef>
              <a:spcAft>
                <a:spcPts val="0"/>
              </a:spcAft>
              <a:buClr>
                <a:schemeClr val="accent2"/>
              </a:buClr>
              <a:buSzPts val="1200"/>
              <a:buNone/>
              <a:defRPr sz="1200">
                <a:solidFill>
                  <a:schemeClr val="accent2"/>
                </a:solidFill>
              </a:defRPr>
            </a:lvl7pPr>
            <a:lvl8pPr lvl="7" algn="ctr" rtl="0">
              <a:lnSpc>
                <a:spcPct val="100000"/>
              </a:lnSpc>
              <a:spcBef>
                <a:spcPts val="0"/>
              </a:spcBef>
              <a:spcAft>
                <a:spcPts val="0"/>
              </a:spcAft>
              <a:buClr>
                <a:schemeClr val="accent2"/>
              </a:buClr>
              <a:buSzPts val="1200"/>
              <a:buNone/>
              <a:defRPr sz="1200">
                <a:solidFill>
                  <a:schemeClr val="accent2"/>
                </a:solidFill>
              </a:defRPr>
            </a:lvl8pPr>
            <a:lvl9pPr lvl="8" algn="ctr" rtl="0">
              <a:lnSpc>
                <a:spcPct val="100000"/>
              </a:lnSpc>
              <a:spcBef>
                <a:spcPts val="0"/>
              </a:spcBef>
              <a:spcAft>
                <a:spcPts val="0"/>
              </a:spcAft>
              <a:buClr>
                <a:schemeClr val="accent2"/>
              </a:buClr>
              <a:buSzPts val="1200"/>
              <a:buNone/>
              <a:defRPr sz="1200">
                <a:solidFill>
                  <a:schemeClr val="accent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chnology design 1">
  <p:cSld name="CUSTOM_10">
    <p:bg>
      <p:bgPr>
        <a:solidFill>
          <a:schemeClr val="dk2"/>
        </a:solidFill>
        <a:effectLst/>
      </p:bgPr>
    </p:bg>
    <p:spTree>
      <p:nvGrpSpPr>
        <p:cNvPr id="1" name="Shape 173"/>
        <p:cNvGrpSpPr/>
        <p:nvPr/>
      </p:nvGrpSpPr>
      <p:grpSpPr>
        <a:xfrm>
          <a:off x="0" y="0"/>
          <a:ext cx="0" cy="0"/>
          <a:chOff x="0" y="0"/>
          <a:chExt cx="0" cy="0"/>
        </a:xfrm>
      </p:grpSpPr>
      <p:sp>
        <p:nvSpPr>
          <p:cNvPr id="174" name="Google Shape;174;p24"/>
          <p:cNvSpPr/>
          <p:nvPr/>
        </p:nvSpPr>
        <p:spPr>
          <a:xfrm>
            <a:off x="-31975" y="425"/>
            <a:ext cx="9191100" cy="916800"/>
          </a:xfrm>
          <a:prstGeom prst="rect">
            <a:avLst/>
          </a:prstGeom>
          <a:solidFill>
            <a:srgbClr val="8ED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txBox="1">
            <a:spLocks noGrp="1"/>
          </p:cNvSpPr>
          <p:nvPr>
            <p:ph type="title"/>
          </p:nvPr>
        </p:nvSpPr>
        <p:spPr>
          <a:xfrm>
            <a:off x="716775" y="378009"/>
            <a:ext cx="33936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6" name="Google Shape;176;p24"/>
          <p:cNvSpPr txBox="1">
            <a:spLocks noGrp="1"/>
          </p:cNvSpPr>
          <p:nvPr>
            <p:ph type="subTitle" idx="1"/>
          </p:nvPr>
        </p:nvSpPr>
        <p:spPr>
          <a:xfrm flipH="1">
            <a:off x="716650" y="3495725"/>
            <a:ext cx="2010300" cy="112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SECTION_TITLE_AND_DESCRIPTION_1">
    <p:bg>
      <p:bgPr>
        <a:solidFill>
          <a:schemeClr val="dk2"/>
        </a:solidFill>
        <a:effectLst/>
      </p:bgPr>
    </p:bg>
    <p:spTree>
      <p:nvGrpSpPr>
        <p:cNvPr id="1" name="Shape 177"/>
        <p:cNvGrpSpPr/>
        <p:nvPr/>
      </p:nvGrpSpPr>
      <p:grpSpPr>
        <a:xfrm>
          <a:off x="0" y="0"/>
          <a:ext cx="0" cy="0"/>
          <a:chOff x="0" y="0"/>
          <a:chExt cx="0" cy="0"/>
        </a:xfrm>
      </p:grpSpPr>
      <p:grpSp>
        <p:nvGrpSpPr>
          <p:cNvPr id="178" name="Google Shape;178;p25"/>
          <p:cNvGrpSpPr/>
          <p:nvPr/>
        </p:nvGrpSpPr>
        <p:grpSpPr>
          <a:xfrm>
            <a:off x="0" y="-6625"/>
            <a:ext cx="9144000" cy="5150075"/>
            <a:chOff x="0" y="-6625"/>
            <a:chExt cx="9144000" cy="5150075"/>
          </a:xfrm>
        </p:grpSpPr>
        <p:sp>
          <p:nvSpPr>
            <p:cNvPr id="179" name="Google Shape;179;p25"/>
            <p:cNvSpPr/>
            <p:nvPr/>
          </p:nvSpPr>
          <p:spPr>
            <a:xfrm>
              <a:off x="25" y="-6625"/>
              <a:ext cx="72756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a:off x="0" y="2578750"/>
              <a:ext cx="9144000" cy="2564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25"/>
          <p:cNvSpPr txBox="1">
            <a:spLocks noGrp="1"/>
          </p:cNvSpPr>
          <p:nvPr>
            <p:ph type="ctrTitle"/>
          </p:nvPr>
        </p:nvSpPr>
        <p:spPr>
          <a:xfrm rot="728">
            <a:off x="2910212" y="720788"/>
            <a:ext cx="4248000" cy="169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3600">
                <a:latin typeface="Nunito SemiBold"/>
                <a:ea typeface="Nunito SemiBold"/>
                <a:cs typeface="Nunito SemiBold"/>
                <a:sym typeface="Nunito SemiBold"/>
              </a:defRPr>
            </a:lvl1pPr>
            <a:lvl2pPr lvl="1" algn="ctr" rtl="0">
              <a:spcBef>
                <a:spcPts val="0"/>
              </a:spcBef>
              <a:spcAft>
                <a:spcPts val="0"/>
              </a:spcAft>
              <a:buSzPts val="5200"/>
              <a:buFont typeface="Thasadith"/>
              <a:buNone/>
              <a:defRPr sz="5200">
                <a:latin typeface="Thasadith"/>
                <a:ea typeface="Thasadith"/>
                <a:cs typeface="Thasadith"/>
                <a:sym typeface="Thasadith"/>
              </a:defRPr>
            </a:lvl2pPr>
            <a:lvl3pPr lvl="2" algn="ctr" rtl="0">
              <a:spcBef>
                <a:spcPts val="0"/>
              </a:spcBef>
              <a:spcAft>
                <a:spcPts val="0"/>
              </a:spcAft>
              <a:buSzPts val="5200"/>
              <a:buFont typeface="Thasadith"/>
              <a:buNone/>
              <a:defRPr sz="5200">
                <a:latin typeface="Thasadith"/>
                <a:ea typeface="Thasadith"/>
                <a:cs typeface="Thasadith"/>
                <a:sym typeface="Thasadith"/>
              </a:defRPr>
            </a:lvl3pPr>
            <a:lvl4pPr lvl="3" algn="ctr" rtl="0">
              <a:spcBef>
                <a:spcPts val="0"/>
              </a:spcBef>
              <a:spcAft>
                <a:spcPts val="0"/>
              </a:spcAft>
              <a:buSzPts val="5200"/>
              <a:buFont typeface="Thasadith"/>
              <a:buNone/>
              <a:defRPr sz="5200">
                <a:latin typeface="Thasadith"/>
                <a:ea typeface="Thasadith"/>
                <a:cs typeface="Thasadith"/>
                <a:sym typeface="Thasadith"/>
              </a:defRPr>
            </a:lvl4pPr>
            <a:lvl5pPr lvl="4" algn="ctr" rtl="0">
              <a:spcBef>
                <a:spcPts val="0"/>
              </a:spcBef>
              <a:spcAft>
                <a:spcPts val="0"/>
              </a:spcAft>
              <a:buSzPts val="5200"/>
              <a:buFont typeface="Thasadith"/>
              <a:buNone/>
              <a:defRPr sz="5200">
                <a:latin typeface="Thasadith"/>
                <a:ea typeface="Thasadith"/>
                <a:cs typeface="Thasadith"/>
                <a:sym typeface="Thasadith"/>
              </a:defRPr>
            </a:lvl5pPr>
            <a:lvl6pPr lvl="5" algn="ctr" rtl="0">
              <a:spcBef>
                <a:spcPts val="0"/>
              </a:spcBef>
              <a:spcAft>
                <a:spcPts val="0"/>
              </a:spcAft>
              <a:buSzPts val="5200"/>
              <a:buFont typeface="Thasadith"/>
              <a:buNone/>
              <a:defRPr sz="5200">
                <a:latin typeface="Thasadith"/>
                <a:ea typeface="Thasadith"/>
                <a:cs typeface="Thasadith"/>
                <a:sym typeface="Thasadith"/>
              </a:defRPr>
            </a:lvl6pPr>
            <a:lvl7pPr lvl="6" algn="ctr" rtl="0">
              <a:spcBef>
                <a:spcPts val="0"/>
              </a:spcBef>
              <a:spcAft>
                <a:spcPts val="0"/>
              </a:spcAft>
              <a:buSzPts val="5200"/>
              <a:buFont typeface="Thasadith"/>
              <a:buNone/>
              <a:defRPr sz="5200">
                <a:latin typeface="Thasadith"/>
                <a:ea typeface="Thasadith"/>
                <a:cs typeface="Thasadith"/>
                <a:sym typeface="Thasadith"/>
              </a:defRPr>
            </a:lvl7pPr>
            <a:lvl8pPr lvl="7" algn="ctr" rtl="0">
              <a:spcBef>
                <a:spcPts val="0"/>
              </a:spcBef>
              <a:spcAft>
                <a:spcPts val="0"/>
              </a:spcAft>
              <a:buSzPts val="5200"/>
              <a:buFont typeface="Thasadith"/>
              <a:buNone/>
              <a:defRPr sz="5200">
                <a:latin typeface="Thasadith"/>
                <a:ea typeface="Thasadith"/>
                <a:cs typeface="Thasadith"/>
                <a:sym typeface="Thasadith"/>
              </a:defRPr>
            </a:lvl8pPr>
            <a:lvl9pPr lvl="8" algn="ctr" rtl="0">
              <a:spcBef>
                <a:spcPts val="0"/>
              </a:spcBef>
              <a:spcAft>
                <a:spcPts val="0"/>
              </a:spcAft>
              <a:buSzPts val="5200"/>
              <a:buFont typeface="Thasadith"/>
              <a:buNone/>
              <a:defRPr sz="5200">
                <a:latin typeface="Thasadith"/>
                <a:ea typeface="Thasadith"/>
                <a:cs typeface="Thasadith"/>
                <a:sym typeface="Thasadith"/>
              </a:defRPr>
            </a:lvl9pPr>
          </a:lstStyle>
          <a:p>
            <a:endParaRPr/>
          </a:p>
        </p:txBody>
      </p:sp>
      <p:sp>
        <p:nvSpPr>
          <p:cNvPr id="182" name="Google Shape;182;p25"/>
          <p:cNvSpPr txBox="1">
            <a:spLocks noGrp="1"/>
          </p:cNvSpPr>
          <p:nvPr>
            <p:ph type="subTitle" idx="1"/>
          </p:nvPr>
        </p:nvSpPr>
        <p:spPr>
          <a:xfrm rot="1389">
            <a:off x="716775" y="2769068"/>
            <a:ext cx="3713400" cy="1847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PT Serif"/>
              <a:buNone/>
              <a:defRPr sz="1600">
                <a:latin typeface="Didact Gothic"/>
                <a:ea typeface="Didact Gothic"/>
                <a:cs typeface="Didact Gothic"/>
                <a:sym typeface="Didact Gothic"/>
              </a:defRPr>
            </a:lvl1pPr>
            <a:lvl2pPr lvl="1" algn="ctr" rtl="0">
              <a:lnSpc>
                <a:spcPct val="100000"/>
              </a:lnSpc>
              <a:spcBef>
                <a:spcPts val="0"/>
              </a:spcBef>
              <a:spcAft>
                <a:spcPts val="0"/>
              </a:spcAft>
              <a:buSzPts val="2800"/>
              <a:buFont typeface="PT Serif"/>
              <a:buNone/>
              <a:defRPr sz="2800">
                <a:latin typeface="PT Serif"/>
                <a:ea typeface="PT Serif"/>
                <a:cs typeface="PT Serif"/>
                <a:sym typeface="PT Serif"/>
              </a:defRPr>
            </a:lvl2pPr>
            <a:lvl3pPr lvl="2" algn="ctr" rtl="0">
              <a:lnSpc>
                <a:spcPct val="100000"/>
              </a:lnSpc>
              <a:spcBef>
                <a:spcPts val="0"/>
              </a:spcBef>
              <a:spcAft>
                <a:spcPts val="0"/>
              </a:spcAft>
              <a:buSzPts val="2800"/>
              <a:buFont typeface="PT Serif"/>
              <a:buNone/>
              <a:defRPr sz="2800">
                <a:latin typeface="PT Serif"/>
                <a:ea typeface="PT Serif"/>
                <a:cs typeface="PT Serif"/>
                <a:sym typeface="PT Serif"/>
              </a:defRPr>
            </a:lvl3pPr>
            <a:lvl4pPr lvl="3" algn="ctr" rtl="0">
              <a:lnSpc>
                <a:spcPct val="100000"/>
              </a:lnSpc>
              <a:spcBef>
                <a:spcPts val="0"/>
              </a:spcBef>
              <a:spcAft>
                <a:spcPts val="0"/>
              </a:spcAft>
              <a:buSzPts val="2800"/>
              <a:buFont typeface="PT Serif"/>
              <a:buNone/>
              <a:defRPr sz="2800">
                <a:latin typeface="PT Serif"/>
                <a:ea typeface="PT Serif"/>
                <a:cs typeface="PT Serif"/>
                <a:sym typeface="PT Serif"/>
              </a:defRPr>
            </a:lvl4pPr>
            <a:lvl5pPr lvl="4" algn="ctr" rtl="0">
              <a:lnSpc>
                <a:spcPct val="100000"/>
              </a:lnSpc>
              <a:spcBef>
                <a:spcPts val="0"/>
              </a:spcBef>
              <a:spcAft>
                <a:spcPts val="0"/>
              </a:spcAft>
              <a:buSzPts val="2800"/>
              <a:buFont typeface="PT Serif"/>
              <a:buNone/>
              <a:defRPr sz="2800">
                <a:latin typeface="PT Serif"/>
                <a:ea typeface="PT Serif"/>
                <a:cs typeface="PT Serif"/>
                <a:sym typeface="PT Serif"/>
              </a:defRPr>
            </a:lvl5pPr>
            <a:lvl6pPr lvl="5" algn="ctr" rtl="0">
              <a:lnSpc>
                <a:spcPct val="100000"/>
              </a:lnSpc>
              <a:spcBef>
                <a:spcPts val="0"/>
              </a:spcBef>
              <a:spcAft>
                <a:spcPts val="0"/>
              </a:spcAft>
              <a:buSzPts val="2800"/>
              <a:buFont typeface="PT Serif"/>
              <a:buNone/>
              <a:defRPr sz="2800">
                <a:latin typeface="PT Serif"/>
                <a:ea typeface="PT Serif"/>
                <a:cs typeface="PT Serif"/>
                <a:sym typeface="PT Serif"/>
              </a:defRPr>
            </a:lvl6pPr>
            <a:lvl7pPr lvl="6" algn="ctr" rtl="0">
              <a:lnSpc>
                <a:spcPct val="100000"/>
              </a:lnSpc>
              <a:spcBef>
                <a:spcPts val="0"/>
              </a:spcBef>
              <a:spcAft>
                <a:spcPts val="0"/>
              </a:spcAft>
              <a:buSzPts val="2800"/>
              <a:buFont typeface="PT Serif"/>
              <a:buNone/>
              <a:defRPr sz="2800">
                <a:latin typeface="PT Serif"/>
                <a:ea typeface="PT Serif"/>
                <a:cs typeface="PT Serif"/>
                <a:sym typeface="PT Serif"/>
              </a:defRPr>
            </a:lvl7pPr>
            <a:lvl8pPr lvl="7" algn="ctr" rtl="0">
              <a:lnSpc>
                <a:spcPct val="100000"/>
              </a:lnSpc>
              <a:spcBef>
                <a:spcPts val="0"/>
              </a:spcBef>
              <a:spcAft>
                <a:spcPts val="0"/>
              </a:spcAft>
              <a:buSzPts val="2800"/>
              <a:buFont typeface="PT Serif"/>
              <a:buNone/>
              <a:defRPr sz="2800">
                <a:latin typeface="PT Serif"/>
                <a:ea typeface="PT Serif"/>
                <a:cs typeface="PT Serif"/>
                <a:sym typeface="PT Serif"/>
              </a:defRPr>
            </a:lvl8pPr>
            <a:lvl9pPr lvl="8" algn="ctr" rtl="0">
              <a:lnSpc>
                <a:spcPct val="100000"/>
              </a:lnSpc>
              <a:spcBef>
                <a:spcPts val="0"/>
              </a:spcBef>
              <a:spcAft>
                <a:spcPts val="0"/>
              </a:spcAft>
              <a:buSzPts val="2800"/>
              <a:buFont typeface="PT Serif"/>
              <a:buNone/>
              <a:defRPr sz="2800">
                <a:latin typeface="PT Serif"/>
                <a:ea typeface="PT Serif"/>
                <a:cs typeface="PT Serif"/>
                <a:sym typeface="PT Serif"/>
              </a:defRPr>
            </a:lvl9pPr>
          </a:lstStyle>
          <a:p>
            <a:endParaRPr/>
          </a:p>
        </p:txBody>
      </p:sp>
      <p:sp>
        <p:nvSpPr>
          <p:cNvPr id="183" name="Google Shape;183;p25"/>
          <p:cNvSpPr txBox="1"/>
          <p:nvPr/>
        </p:nvSpPr>
        <p:spPr>
          <a:xfrm>
            <a:off x="5656018" y="3504375"/>
            <a:ext cx="2768700" cy="9315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300"/>
              </a:spcBef>
              <a:spcAft>
                <a:spcPts val="0"/>
              </a:spcAft>
              <a:buNone/>
            </a:pPr>
            <a:r>
              <a:rPr lang="en" sz="1000">
                <a:solidFill>
                  <a:schemeClr val="accent1"/>
                </a:solidFill>
                <a:latin typeface="Assistant"/>
                <a:ea typeface="Assistant"/>
                <a:cs typeface="Assistant"/>
                <a:sym typeface="Assistant"/>
              </a:rPr>
              <a:t>CREDITS: This presentation template was created by </a:t>
            </a:r>
            <a:r>
              <a:rPr lang="en" sz="1000" b="1">
                <a:solidFill>
                  <a:schemeClr val="accent1"/>
                </a:solidFill>
                <a:uFill>
                  <a:noFill/>
                </a:uFill>
                <a:latin typeface="Assistant"/>
                <a:ea typeface="Assistant"/>
                <a:cs typeface="Assistant"/>
                <a:sym typeface="Assistant"/>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000">
                <a:solidFill>
                  <a:schemeClr val="accent1"/>
                </a:solidFill>
                <a:latin typeface="Assistant"/>
                <a:ea typeface="Assistant"/>
                <a:cs typeface="Assistant"/>
                <a:sym typeface="Assistant"/>
              </a:rPr>
              <a:t>, including icons by </a:t>
            </a:r>
            <a:r>
              <a:rPr lang="en" sz="1000" b="1">
                <a:solidFill>
                  <a:schemeClr val="accent1"/>
                </a:solidFill>
                <a:uFill>
                  <a:noFill/>
                </a:uFill>
                <a:latin typeface="Assistant"/>
                <a:ea typeface="Assistant"/>
                <a:cs typeface="Assistant"/>
                <a:sym typeface="Assistant"/>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000">
                <a:solidFill>
                  <a:schemeClr val="accent1"/>
                </a:solidFill>
                <a:latin typeface="Assistant"/>
                <a:ea typeface="Assistant"/>
                <a:cs typeface="Assistant"/>
                <a:sym typeface="Assistant"/>
              </a:rPr>
              <a:t>, and infographics &amp; images by </a:t>
            </a:r>
            <a:r>
              <a:rPr lang="en" sz="1000" b="1">
                <a:solidFill>
                  <a:schemeClr val="accent1"/>
                </a:solidFill>
                <a:uFill>
                  <a:noFill/>
                </a:uFill>
                <a:latin typeface="Assistant"/>
                <a:ea typeface="Assistant"/>
                <a:cs typeface="Assistant"/>
                <a:sym typeface="Assistant"/>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000" b="1">
              <a:solidFill>
                <a:schemeClr val="accent1"/>
              </a:solidFill>
              <a:latin typeface="Assistant"/>
              <a:ea typeface="Assistant"/>
              <a:cs typeface="Assistant"/>
              <a:sym typeface="Assistan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apositiva con título 1">
  <p:cSld name="TITLE_1">
    <p:bg>
      <p:bgPr>
        <a:solidFill>
          <a:schemeClr val="dk2"/>
        </a:solidFill>
        <a:effectLst/>
      </p:bgPr>
    </p:bg>
    <p:spTree>
      <p:nvGrpSpPr>
        <p:cNvPr id="1" name="Shape 186"/>
        <p:cNvGrpSpPr/>
        <p:nvPr/>
      </p:nvGrpSpPr>
      <p:grpSpPr>
        <a:xfrm>
          <a:off x="0" y="0"/>
          <a:ext cx="0" cy="0"/>
          <a:chOff x="0" y="0"/>
          <a:chExt cx="0" cy="0"/>
        </a:xfrm>
      </p:grpSpPr>
      <p:grpSp>
        <p:nvGrpSpPr>
          <p:cNvPr id="187" name="Google Shape;187;p28"/>
          <p:cNvGrpSpPr/>
          <p:nvPr/>
        </p:nvGrpSpPr>
        <p:grpSpPr>
          <a:xfrm>
            <a:off x="0" y="-6625"/>
            <a:ext cx="9144000" cy="5150075"/>
            <a:chOff x="0" y="-6625"/>
            <a:chExt cx="9144000" cy="5150075"/>
          </a:xfrm>
        </p:grpSpPr>
        <p:sp>
          <p:nvSpPr>
            <p:cNvPr id="188" name="Google Shape;188;p28"/>
            <p:cNvSpPr/>
            <p:nvPr/>
          </p:nvSpPr>
          <p:spPr>
            <a:xfrm>
              <a:off x="25" y="-6625"/>
              <a:ext cx="72756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0" y="2578750"/>
              <a:ext cx="9144000" cy="2564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8"/>
          <p:cNvSpPr txBox="1">
            <a:spLocks noGrp="1"/>
          </p:cNvSpPr>
          <p:nvPr>
            <p:ph type="ctrTitle"/>
          </p:nvPr>
        </p:nvSpPr>
        <p:spPr>
          <a:xfrm rot="728">
            <a:off x="2910212" y="2104838"/>
            <a:ext cx="4248000" cy="1692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5200"/>
              <a:buNone/>
              <a:defRPr sz="3600">
                <a:solidFill>
                  <a:schemeClr val="accent1"/>
                </a:solidFill>
                <a:latin typeface="Nunito SemiBold"/>
                <a:ea typeface="Nunito SemiBold"/>
                <a:cs typeface="Nunito SemiBold"/>
                <a:sym typeface="Nunito SemiBold"/>
              </a:defRPr>
            </a:lvl1pPr>
            <a:lvl2pPr lvl="1"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2pPr>
            <a:lvl3pPr lvl="2"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3pPr>
            <a:lvl4pPr lvl="3"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4pPr>
            <a:lvl5pPr lvl="4"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5pPr>
            <a:lvl6pPr lvl="5"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6pPr>
            <a:lvl7pPr lvl="6"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7pPr>
            <a:lvl8pPr lvl="7"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8pPr>
            <a:lvl9pPr lvl="8"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9pPr>
          </a:lstStyle>
          <a:p>
            <a:endParaRPr/>
          </a:p>
        </p:txBody>
      </p:sp>
      <p:sp>
        <p:nvSpPr>
          <p:cNvPr id="191" name="Google Shape;191;p28"/>
          <p:cNvSpPr txBox="1">
            <a:spLocks noGrp="1"/>
          </p:cNvSpPr>
          <p:nvPr>
            <p:ph type="subTitle" idx="1"/>
          </p:nvPr>
        </p:nvSpPr>
        <p:spPr>
          <a:xfrm rot="1389">
            <a:off x="3444812" y="3798938"/>
            <a:ext cx="37134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1"/>
              </a:buClr>
              <a:buSzPts val="2800"/>
              <a:buFont typeface="PT Serif"/>
              <a:buNone/>
              <a:defRPr sz="1600">
                <a:solidFill>
                  <a:schemeClr val="accent1"/>
                </a:solidFill>
              </a:defRPr>
            </a:lvl1pPr>
            <a:lvl2pPr lvl="1"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2pPr>
            <a:lvl3pPr lvl="2"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3pPr>
            <a:lvl4pPr lvl="3"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4pPr>
            <a:lvl5pPr lvl="4"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5pPr>
            <a:lvl6pPr lvl="5"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6pPr>
            <a:lvl7pPr lvl="6"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7pPr>
            <a:lvl8pPr lvl="7"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8pPr>
            <a:lvl9pPr lvl="8"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3">
  <p:cSld name="BLANK_1_1_1_1_1_1">
    <p:bg>
      <p:bgPr>
        <a:solidFill>
          <a:schemeClr val="lt1"/>
        </a:solidFill>
        <a:effectLst/>
      </p:bgPr>
    </p:bg>
    <p:spTree>
      <p:nvGrpSpPr>
        <p:cNvPr id="1" name="Shape 281"/>
        <p:cNvGrpSpPr/>
        <p:nvPr/>
      </p:nvGrpSpPr>
      <p:grpSpPr>
        <a:xfrm>
          <a:off x="0" y="0"/>
          <a:ext cx="0" cy="0"/>
          <a:chOff x="0" y="0"/>
          <a:chExt cx="0" cy="0"/>
        </a:xfrm>
      </p:grpSpPr>
      <p:sp>
        <p:nvSpPr>
          <p:cNvPr id="282" name="Google Shape;282;p38"/>
          <p:cNvSpPr/>
          <p:nvPr/>
        </p:nvSpPr>
        <p:spPr>
          <a:xfrm>
            <a:off x="2900" y="917225"/>
            <a:ext cx="4569000" cy="423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8"/>
          <p:cNvSpPr/>
          <p:nvPr/>
        </p:nvSpPr>
        <p:spPr>
          <a:xfrm>
            <a:off x="-31975" y="425"/>
            <a:ext cx="9191100" cy="91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8"/>
          <p:cNvSpPr txBox="1">
            <a:spLocks noGrp="1"/>
          </p:cNvSpPr>
          <p:nvPr>
            <p:ph type="title"/>
          </p:nvPr>
        </p:nvSpPr>
        <p:spPr>
          <a:xfrm>
            <a:off x="716775" y="378000"/>
            <a:ext cx="54633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22"/>
        <p:cNvGrpSpPr/>
        <p:nvPr/>
      </p:nvGrpSpPr>
      <p:grpSpPr>
        <a:xfrm>
          <a:off x="0" y="0"/>
          <a:ext cx="0" cy="0"/>
          <a:chOff x="0" y="0"/>
          <a:chExt cx="0" cy="0"/>
        </a:xfrm>
      </p:grpSpPr>
      <p:sp>
        <p:nvSpPr>
          <p:cNvPr id="23" name="Google Shape;23;p4"/>
          <p:cNvSpPr/>
          <p:nvPr/>
        </p:nvSpPr>
        <p:spPr>
          <a:xfrm>
            <a:off x="0" y="2571750"/>
            <a:ext cx="9157200" cy="257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flipH="1">
            <a:off x="3036000" y="1407675"/>
            <a:ext cx="5391300" cy="804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4800">
                <a:solidFill>
                  <a:schemeClr val="accent1"/>
                </a:solidFill>
              </a:defRPr>
            </a:lvl1pPr>
            <a:lvl2pPr lvl="1" algn="r" rtl="0">
              <a:spcBef>
                <a:spcPts val="0"/>
              </a:spcBef>
              <a:spcAft>
                <a:spcPts val="0"/>
              </a:spcAft>
              <a:buNone/>
              <a:defRPr sz="4800">
                <a:solidFill>
                  <a:schemeClr val="accent1"/>
                </a:solidFill>
              </a:defRPr>
            </a:lvl2pPr>
            <a:lvl3pPr lvl="2" algn="r" rtl="0">
              <a:spcBef>
                <a:spcPts val="0"/>
              </a:spcBef>
              <a:spcAft>
                <a:spcPts val="0"/>
              </a:spcAft>
              <a:buNone/>
              <a:defRPr sz="4800">
                <a:solidFill>
                  <a:schemeClr val="accent1"/>
                </a:solidFill>
              </a:defRPr>
            </a:lvl3pPr>
            <a:lvl4pPr lvl="3" algn="r" rtl="0">
              <a:spcBef>
                <a:spcPts val="0"/>
              </a:spcBef>
              <a:spcAft>
                <a:spcPts val="0"/>
              </a:spcAft>
              <a:buNone/>
              <a:defRPr sz="4800">
                <a:solidFill>
                  <a:schemeClr val="accent1"/>
                </a:solidFill>
              </a:defRPr>
            </a:lvl4pPr>
            <a:lvl5pPr lvl="4" algn="r" rtl="0">
              <a:spcBef>
                <a:spcPts val="0"/>
              </a:spcBef>
              <a:spcAft>
                <a:spcPts val="0"/>
              </a:spcAft>
              <a:buNone/>
              <a:defRPr sz="4800">
                <a:solidFill>
                  <a:schemeClr val="accent1"/>
                </a:solidFill>
              </a:defRPr>
            </a:lvl5pPr>
            <a:lvl6pPr lvl="5" algn="r" rtl="0">
              <a:spcBef>
                <a:spcPts val="0"/>
              </a:spcBef>
              <a:spcAft>
                <a:spcPts val="0"/>
              </a:spcAft>
              <a:buNone/>
              <a:defRPr sz="4800">
                <a:solidFill>
                  <a:schemeClr val="accent1"/>
                </a:solidFill>
              </a:defRPr>
            </a:lvl6pPr>
            <a:lvl7pPr lvl="6" algn="r" rtl="0">
              <a:spcBef>
                <a:spcPts val="0"/>
              </a:spcBef>
              <a:spcAft>
                <a:spcPts val="0"/>
              </a:spcAft>
              <a:buNone/>
              <a:defRPr sz="4800">
                <a:solidFill>
                  <a:schemeClr val="accent1"/>
                </a:solidFill>
              </a:defRPr>
            </a:lvl7pPr>
            <a:lvl8pPr lvl="7" algn="r" rtl="0">
              <a:spcBef>
                <a:spcPts val="0"/>
              </a:spcBef>
              <a:spcAft>
                <a:spcPts val="0"/>
              </a:spcAft>
              <a:buNone/>
              <a:defRPr sz="4800">
                <a:solidFill>
                  <a:schemeClr val="accent1"/>
                </a:solidFill>
              </a:defRPr>
            </a:lvl8pPr>
            <a:lvl9pPr lvl="8" algn="r" rtl="0">
              <a:spcBef>
                <a:spcPts val="0"/>
              </a:spcBef>
              <a:spcAft>
                <a:spcPts val="0"/>
              </a:spcAft>
              <a:buNone/>
              <a:defRPr sz="4800">
                <a:solidFill>
                  <a:schemeClr val="accent1"/>
                </a:solidFill>
              </a:defRPr>
            </a:lvl9pPr>
          </a:lstStyle>
          <a:p>
            <a:endParaRPr/>
          </a:p>
        </p:txBody>
      </p:sp>
      <p:sp>
        <p:nvSpPr>
          <p:cNvPr id="25" name="Google Shape;25;p4"/>
          <p:cNvSpPr txBox="1">
            <a:spLocks noGrp="1"/>
          </p:cNvSpPr>
          <p:nvPr>
            <p:ph type="subTitle" idx="1"/>
          </p:nvPr>
        </p:nvSpPr>
        <p:spPr>
          <a:xfrm rot="1530">
            <a:off x="3036050" y="3066250"/>
            <a:ext cx="5391301" cy="136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PT Serif"/>
              <a:buNone/>
              <a:defRPr sz="1600">
                <a:solidFill>
                  <a:schemeClr val="accent1"/>
                </a:solidFill>
              </a:defRPr>
            </a:lvl1pPr>
            <a:lvl2pPr lvl="1"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2pPr>
            <a:lvl3pPr lvl="2"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3pPr>
            <a:lvl4pPr lvl="3"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4pPr>
            <a:lvl5pPr lvl="4"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5pPr>
            <a:lvl6pPr lvl="5"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6pPr>
            <a:lvl7pPr lvl="6"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7pPr>
            <a:lvl8pPr lvl="7"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8pPr>
            <a:lvl9pPr lvl="8"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CACC-B41F-43CA-B928-515822633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6E111-BBBD-4A93-9F42-C908C4BA5F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8C071-BA2F-493B-A4FC-F7F2DEA0086E}"/>
              </a:ext>
            </a:extLst>
          </p:cNvPr>
          <p:cNvSpPr>
            <a:spLocks noGrp="1"/>
          </p:cNvSpPr>
          <p:nvPr>
            <p:ph type="dt" sz="half" idx="10"/>
          </p:nvPr>
        </p:nvSpPr>
        <p:spPr/>
        <p:txBody>
          <a:bodyPr/>
          <a:lstStyle/>
          <a:p>
            <a:pPr defTabSz="685800">
              <a:buClrTx/>
            </a:pPr>
            <a:fld id="{73C4D56E-C09B-47D1-B3E0-8192B876813F}" type="datetimeFigureOut">
              <a:rPr lang="en-US" kern="1200" smtClean="0">
                <a:solidFill>
                  <a:prstClr val="black">
                    <a:tint val="75000"/>
                  </a:prstClr>
                </a:solidFill>
                <a:latin typeface="Calibri" panose="020F0502020204030204"/>
                <a:ea typeface="+mn-ea"/>
                <a:cs typeface="+mn-cs"/>
              </a:rPr>
              <a:pPr defTabSz="685800">
                <a:buClrTx/>
              </a:pPr>
              <a:t>12/16/2021</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A463B7F0-F9F3-4A0D-A822-9F15823C388D}"/>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B36E9DB-4E89-4BC7-935F-9300E6E06D86}"/>
              </a:ext>
            </a:extLst>
          </p:cNvPr>
          <p:cNvSpPr>
            <a:spLocks noGrp="1"/>
          </p:cNvSpPr>
          <p:nvPr>
            <p:ph type="sldNum" sz="quarter" idx="12"/>
          </p:nvPr>
        </p:nvSpPr>
        <p:spPr/>
        <p:txBody>
          <a:bodyPr/>
          <a:lstStyle/>
          <a:p>
            <a:pPr defTabSz="685800">
              <a:buClrTx/>
            </a:pPr>
            <a:fld id="{822D1A13-9FC1-4115-B7B5-9CBB3CAE7CF0}"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879613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DA28-CB62-4B03-AC07-20295D9130F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6C86EEC-F824-4424-8818-096270437D3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2FFD8DE-ACC8-4CB8-AA48-BAABC82EC310}"/>
              </a:ext>
            </a:extLst>
          </p:cNvPr>
          <p:cNvSpPr>
            <a:spLocks noGrp="1"/>
          </p:cNvSpPr>
          <p:nvPr>
            <p:ph type="dt" sz="half" idx="10"/>
          </p:nvPr>
        </p:nvSpPr>
        <p:spPr/>
        <p:txBody>
          <a:bodyPr/>
          <a:lstStyle/>
          <a:p>
            <a:pPr defTabSz="685800">
              <a:buClrTx/>
            </a:pPr>
            <a:fld id="{73C4D56E-C09B-47D1-B3E0-8192B876813F}" type="datetimeFigureOut">
              <a:rPr lang="en-US" kern="1200" smtClean="0">
                <a:solidFill>
                  <a:prstClr val="black">
                    <a:tint val="75000"/>
                  </a:prstClr>
                </a:solidFill>
                <a:latin typeface="Calibri" panose="020F0502020204030204"/>
                <a:ea typeface="+mn-ea"/>
                <a:cs typeface="+mn-cs"/>
              </a:rPr>
              <a:pPr defTabSz="685800">
                <a:buClrTx/>
              </a:pPr>
              <a:t>12/16/2021</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90C3704-92C3-4259-A6A1-1C8DA0F6BDC0}"/>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013F79-003C-4FE8-BBFC-23118FBF09FF}"/>
              </a:ext>
            </a:extLst>
          </p:cNvPr>
          <p:cNvSpPr>
            <a:spLocks noGrp="1"/>
          </p:cNvSpPr>
          <p:nvPr>
            <p:ph type="sldNum" sz="quarter" idx="12"/>
          </p:nvPr>
        </p:nvSpPr>
        <p:spPr/>
        <p:txBody>
          <a:bodyPr/>
          <a:lstStyle/>
          <a:p>
            <a:pPr defTabSz="685800">
              <a:buClrTx/>
            </a:pPr>
            <a:fld id="{822D1A13-9FC1-4115-B7B5-9CBB3CAE7CF0}"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30663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89" name="Group 88"/>
          <p:cNvGrpSpPr/>
          <p:nvPr/>
        </p:nvGrpSpPr>
        <p:grpSpPr>
          <a:xfrm>
            <a:off x="-247255"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889863"/>
            <a:ext cx="6636259" cy="335845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1556628"/>
            <a:ext cx="6509936" cy="1311547"/>
          </a:xfrm>
        </p:spPr>
        <p:txBody>
          <a:bodyPr bIns="0" anchor="b">
            <a:normAutofit/>
          </a:bodyPr>
          <a:lstStyle>
            <a:lvl1pPr algn="ctr">
              <a:lnSpc>
                <a:spcPct val="80000"/>
              </a:lnSpc>
              <a:defRPr sz="405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pPr defTabSz="685800">
              <a:buClrTx/>
            </a:pPr>
            <a:fld id="{F7B229F9-E9C1-7742-9768-3560C202914E}" type="datetimeFigureOut">
              <a:rPr lang="ar-JO" kern="1200" smtClean="0">
                <a:solidFill>
                  <a:prstClr val="black">
                    <a:tint val="75000"/>
                  </a:prstClr>
                </a:solidFill>
                <a:latin typeface="Rockwell" panose="02060603020205020403"/>
                <a:ea typeface="+mn-ea"/>
                <a:cs typeface="+mn-cs"/>
              </a:rPr>
              <a:pPr defTabSz="685800">
                <a:buClrTx/>
              </a:pPr>
              <a:t>12/16/2021</a:t>
            </a:fld>
            <a:endParaRPr lang="ar-JO" kern="120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pPr defTabSz="685800">
              <a:buClrTx/>
            </a:pPr>
            <a:endParaRPr lang="en-US" kern="120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a:xfrm>
            <a:off x="7852410" y="240030"/>
            <a:ext cx="685800" cy="240030"/>
          </a:xfrm>
        </p:spPr>
        <p:txBody>
          <a:bodyPr/>
          <a:lstStyle/>
          <a:p>
            <a:pPr defTabSz="685800">
              <a:buClrTx/>
            </a:pPr>
            <a:fld id="{E5522E99-BC96-2148-BCE5-F19CE9BD4420}" type="slidenum">
              <a:rPr lang="en-US" kern="1200" smtClean="0">
                <a:solidFill>
                  <a:prstClr val="black">
                    <a:tint val="75000"/>
                  </a:prstClr>
                </a:solidFill>
                <a:latin typeface="Rockwell" panose="02060603020205020403"/>
                <a:ea typeface="+mn-ea"/>
                <a:cs typeface="+mn-cs"/>
              </a:rPr>
              <a:pPr defTabSz="685800">
                <a:buClrTx/>
              </a:pPr>
              <a:t>‹#›</a:t>
            </a:fld>
            <a:endParaRPr lang="en-US" kern="120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val="2437436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80" name="Group 79"/>
          <p:cNvGrpSpPr/>
          <p:nvPr/>
        </p:nvGrpSpPr>
        <p:grpSpPr>
          <a:xfrm>
            <a:off x="-313135" y="0"/>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274692"/>
            <a:ext cx="2755857" cy="2602816"/>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4234" cy="184233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8836" y="602389"/>
            <a:ext cx="4711405" cy="3936467"/>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pPr>
            <a:fld id="{F7B229F9-E9C1-7742-9768-3560C202914E}" type="datetimeFigureOut">
              <a:rPr lang="en-US" kern="1200" smtClean="0">
                <a:solidFill>
                  <a:prstClr val="black">
                    <a:tint val="75000"/>
                  </a:prstClr>
                </a:solidFill>
                <a:latin typeface="Rockwell" panose="02060603020205020403"/>
                <a:ea typeface="+mn-ea"/>
                <a:cs typeface="+mn-cs"/>
              </a:rPr>
              <a:pPr defTabSz="685800">
                <a:buClrTx/>
              </a:pPr>
              <a:t>12/16/2021</a:t>
            </a:fld>
            <a:endParaRPr lang="en-US" kern="1200">
              <a:solidFill>
                <a:prstClr val="black">
                  <a:tint val="75000"/>
                </a:prstClr>
              </a:solidFill>
              <a:latin typeface="Rockwell" panose="02060603020205020403"/>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Rockwell" panose="02060603020205020403"/>
              <a:ea typeface="+mn-ea"/>
              <a:cs typeface="+mn-cs"/>
            </a:endParaRPr>
          </a:p>
        </p:txBody>
      </p:sp>
      <p:sp>
        <p:nvSpPr>
          <p:cNvPr id="6" name="Slide Number Placeholder 5"/>
          <p:cNvSpPr>
            <a:spLocks noGrp="1"/>
          </p:cNvSpPr>
          <p:nvPr>
            <p:ph type="sldNum" sz="quarter" idx="12"/>
          </p:nvPr>
        </p:nvSpPr>
        <p:spPr/>
        <p:txBody>
          <a:bodyPr/>
          <a:lstStyle/>
          <a:p>
            <a:pPr defTabSz="685800">
              <a:buClrTx/>
            </a:pPr>
            <a:fld id="{E5522E99-BC96-2148-BCE5-F19CE9BD4420}" type="slidenum">
              <a:rPr lang="en-US" kern="1200" smtClean="0">
                <a:solidFill>
                  <a:prstClr val="black">
                    <a:tint val="75000"/>
                  </a:prstClr>
                </a:solidFill>
                <a:latin typeface="Rockwell" panose="02060603020205020403"/>
                <a:ea typeface="+mn-ea"/>
                <a:cs typeface="+mn-cs"/>
              </a:rPr>
              <a:pPr defTabSz="685800">
                <a:buClrTx/>
              </a:pPr>
              <a:t>‹#›</a:t>
            </a:fld>
            <a:endParaRPr lang="en-US" kern="1200">
              <a:solidFill>
                <a:prstClr val="black">
                  <a:tint val="75000"/>
                </a:prstClr>
              </a:solidFill>
              <a:latin typeface="Rockwell" panose="02060603020205020403"/>
              <a:ea typeface="+mn-ea"/>
              <a:cs typeface="+mn-cs"/>
            </a:endParaRPr>
          </a:p>
        </p:txBody>
      </p:sp>
    </p:spTree>
    <p:extLst>
      <p:ext uri="{BB962C8B-B14F-4D97-AF65-F5344CB8AC3E}">
        <p14:creationId xmlns:p14="http://schemas.microsoft.com/office/powerpoint/2010/main" val="571889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0" name="Freeform 9"/>
          <p:cNvSpPr/>
          <p:nvPr/>
        </p:nvSpPr>
        <p:spPr>
          <a:xfrm rot="10800000">
            <a:off x="891822" y="4213330"/>
            <a:ext cx="7382935"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Rectangle 10"/>
          <p:cNvSpPr/>
          <p:nvPr/>
        </p:nvSpPr>
        <p:spPr>
          <a:xfrm>
            <a:off x="989952" y="762743"/>
            <a:ext cx="7179733" cy="362373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Rectangle 11"/>
          <p:cNvSpPr/>
          <p:nvPr/>
        </p:nvSpPr>
        <p:spPr>
          <a:xfrm>
            <a:off x="990601" y="757238"/>
            <a:ext cx="7179733" cy="362373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2" y="526552"/>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926299" y="491424"/>
            <a:ext cx="425196" cy="566928"/>
          </a:xfrm>
          <a:prstGeom prst="rect">
            <a:avLst/>
          </a:prstGeom>
          <a:noFill/>
        </p:spPr>
      </p:pic>
      <p:sp>
        <p:nvSpPr>
          <p:cNvPr id="2" name="Title 1"/>
          <p:cNvSpPr>
            <a:spLocks noGrp="1"/>
          </p:cNvSpPr>
          <p:nvPr>
            <p:ph type="ctrTitle" hasCustomPrompt="1"/>
          </p:nvPr>
        </p:nvSpPr>
        <p:spPr>
          <a:xfrm>
            <a:off x="1727201" y="1346201"/>
            <a:ext cx="5723468" cy="1371068"/>
          </a:xfrm>
        </p:spPr>
        <p:txBody>
          <a:bodyPr anchor="b">
            <a:normAutofit/>
          </a:bodyPr>
          <a:lstStyle>
            <a:lvl1pPr>
              <a:defRPr sz="3600"/>
            </a:lvl1pPr>
          </a:lstStyle>
          <a:p>
            <a:r>
              <a:rPr lang="ar-SA" smtClean="0"/>
              <a:t>انقر لتحرير نمط العنوان الرئيسي</a:t>
            </a:r>
            <a:endParaRPr lang="en-US"/>
          </a:p>
        </p:txBody>
      </p:sp>
      <p:sp>
        <p:nvSpPr>
          <p:cNvPr id="3" name="Subtitle 2"/>
          <p:cNvSpPr>
            <a:spLocks noGrp="1"/>
          </p:cNvSpPr>
          <p:nvPr>
            <p:ph type="subTitle" idx="1" hasCustomPrompt="1"/>
          </p:nvPr>
        </p:nvSpPr>
        <p:spPr>
          <a:xfrm>
            <a:off x="1727201" y="2802467"/>
            <a:ext cx="5712179" cy="114300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4018194"/>
            <a:ext cx="1213821" cy="273844"/>
          </a:xfrm>
        </p:spPr>
        <p:txBody>
          <a:bodyPr/>
          <a:lstStyle/>
          <a:p>
            <a:pPr defTabSz="685800">
              <a:buClrTx/>
            </a:pPr>
            <a:fld id="{C46A1A82-7C0E-4E3D-BDE7-6C71435FB208}" type="datetimeFigureOut">
              <a:rPr lang="en-US" kern="1200" smtClean="0">
                <a:solidFill>
                  <a:srgbClr val="465E9C"/>
                </a:solidFill>
                <a:ea typeface="+mn-ea"/>
                <a:cs typeface="+mn-cs"/>
              </a:rPr>
              <a:pPr defTabSz="685800">
                <a:buClrTx/>
              </a:pPr>
              <a:t>12/16/2021</a:t>
            </a:fld>
            <a:endParaRPr lang="en-US" kern="1200">
              <a:solidFill>
                <a:srgbClr val="465E9C"/>
              </a:solidFill>
              <a:ea typeface="+mn-ea"/>
              <a:cs typeface="+mn-cs"/>
            </a:endParaRPr>
          </a:p>
        </p:txBody>
      </p:sp>
      <p:sp>
        <p:nvSpPr>
          <p:cNvPr id="5" name="Footer Placeholder 4"/>
          <p:cNvSpPr>
            <a:spLocks noGrp="1"/>
          </p:cNvSpPr>
          <p:nvPr>
            <p:ph type="ftr" sz="quarter" idx="11"/>
          </p:nvPr>
        </p:nvSpPr>
        <p:spPr>
          <a:xfrm>
            <a:off x="1174045" y="4018194"/>
            <a:ext cx="5034845" cy="273844"/>
          </a:xfrm>
        </p:spPr>
        <p:txBody>
          <a:bodyPr/>
          <a:lstStyle/>
          <a:p>
            <a:pPr defTabSz="685800">
              <a:buClrTx/>
            </a:pPr>
            <a:endParaRPr lang="en-US" kern="1200">
              <a:solidFill>
                <a:srgbClr val="465E9C"/>
              </a:solidFill>
              <a:ea typeface="+mn-ea"/>
              <a:cs typeface="+mn-cs"/>
            </a:endParaRPr>
          </a:p>
        </p:txBody>
      </p:sp>
      <p:sp>
        <p:nvSpPr>
          <p:cNvPr id="6" name="Slide Number Placeholder 5"/>
          <p:cNvSpPr>
            <a:spLocks noGrp="1"/>
          </p:cNvSpPr>
          <p:nvPr>
            <p:ph type="sldNum" sz="quarter" idx="12"/>
          </p:nvPr>
        </p:nvSpPr>
        <p:spPr>
          <a:xfrm>
            <a:off x="6213931" y="4018194"/>
            <a:ext cx="554023" cy="273844"/>
          </a:xfrm>
        </p:spPr>
        <p:txBody>
          <a:bodyPr/>
          <a:lstStyle>
            <a:lvl1pPr algn="ctr">
              <a:defRPr/>
            </a:lvl1pPr>
          </a:lstStyle>
          <a:p>
            <a:pPr defTabSz="685800">
              <a:buClrTx/>
            </a:pPr>
            <a:fld id="{F732D5B7-B629-423F-9565-838C636A0FA1}" type="slidenum">
              <a:rPr lang="en-US" kern="1200" smtClean="0">
                <a:solidFill>
                  <a:srgbClr val="465E9C"/>
                </a:solidFill>
                <a:ea typeface="+mn-ea"/>
                <a:cs typeface="+mn-cs"/>
              </a:rPr>
              <a:pPr defTabSz="685800">
                <a:buClrTx/>
              </a:pPr>
              <a:t>‹#›</a:t>
            </a:fld>
            <a:endParaRPr lang="en-US" kern="1200">
              <a:solidFill>
                <a:srgbClr val="465E9C"/>
              </a:solidFill>
              <a:ea typeface="+mn-ea"/>
              <a:cs typeface="+mn-cs"/>
            </a:endParaRPr>
          </a:p>
        </p:txBody>
      </p:sp>
    </p:spTree>
    <p:extLst>
      <p:ext uri="{BB962C8B-B14F-4D97-AF65-F5344CB8AC3E}">
        <p14:creationId xmlns:p14="http://schemas.microsoft.com/office/powerpoint/2010/main" val="3661750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محتويين">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pPr defTabSz="685800">
              <a:buClrTx/>
            </a:pPr>
            <a:fld id="{C46A1A82-7C0E-4E3D-BDE7-6C71435FB208}" type="datetimeFigureOut">
              <a:rPr lang="en-US" kern="1200" smtClean="0">
                <a:solidFill>
                  <a:srgbClr val="465E9C"/>
                </a:solidFill>
                <a:ea typeface="+mn-ea"/>
                <a:cs typeface="+mn-cs"/>
              </a:rPr>
              <a:pPr defTabSz="685800">
                <a:buClrTx/>
              </a:pPr>
              <a:t>12/16/2021</a:t>
            </a:fld>
            <a:endParaRPr lang="en-US" kern="1200">
              <a:solidFill>
                <a:srgbClr val="465E9C"/>
              </a:solidFill>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srgbClr val="465E9C"/>
              </a:solidFill>
              <a:ea typeface="+mn-ea"/>
              <a:cs typeface="+mn-cs"/>
            </a:endParaRPr>
          </a:p>
        </p:txBody>
      </p:sp>
      <p:sp>
        <p:nvSpPr>
          <p:cNvPr id="7" name="Slide Number Placeholder 6"/>
          <p:cNvSpPr>
            <a:spLocks noGrp="1"/>
          </p:cNvSpPr>
          <p:nvPr>
            <p:ph type="sldNum" sz="quarter" idx="12"/>
          </p:nvPr>
        </p:nvSpPr>
        <p:spPr/>
        <p:txBody>
          <a:bodyPr/>
          <a:lstStyle/>
          <a:p>
            <a:pPr defTabSz="685800">
              <a:buClrTx/>
            </a:pPr>
            <a:fld id="{F732D5B7-B629-423F-9565-838C636A0FA1}" type="slidenum">
              <a:rPr lang="en-US" kern="1200" smtClean="0">
                <a:solidFill>
                  <a:srgbClr val="465E9C"/>
                </a:solidFill>
                <a:ea typeface="+mn-ea"/>
                <a:cs typeface="+mn-cs"/>
              </a:rPr>
              <a:pPr defTabSz="685800">
                <a:buClrTx/>
              </a:pPr>
              <a:t>‹#›</a:t>
            </a:fld>
            <a:endParaRPr lang="en-US" kern="1200">
              <a:solidFill>
                <a:srgbClr val="465E9C"/>
              </a:solidFill>
              <a:ea typeface="+mn-ea"/>
              <a:cs typeface="+mn-cs"/>
            </a:endParaRPr>
          </a:p>
        </p:txBody>
      </p:sp>
      <p:sp>
        <p:nvSpPr>
          <p:cNvPr id="9" name="Content Placeholder 8"/>
          <p:cNvSpPr>
            <a:spLocks noGrp="1"/>
          </p:cNvSpPr>
          <p:nvPr>
            <p:ph sz="quarter" idx="13" hasCustomPrompt="1"/>
          </p:nvPr>
        </p:nvSpPr>
        <p:spPr>
          <a:xfrm>
            <a:off x="1298448" y="1591055"/>
            <a:ext cx="3200400" cy="270205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hasCustomPrompt="1"/>
          </p:nvPr>
        </p:nvSpPr>
        <p:spPr>
          <a:xfrm>
            <a:off x="4663440" y="1589485"/>
            <a:ext cx="3200400" cy="270390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4048255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smtClean="0"/>
              <a:t>انقر لتحرير نمط العنوان الرئيسي</a:t>
            </a:r>
            <a:endParaRPr lang="en-US"/>
          </a:p>
        </p:txBody>
      </p:sp>
      <p:sp>
        <p:nvSpPr>
          <p:cNvPr id="3" name="Content Placeholder 2"/>
          <p:cNvSpPr>
            <a:spLocks noGrp="1"/>
          </p:cNvSpPr>
          <p:nvPr>
            <p:ph idx="1" hasCustomPrompt="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pPr defTabSz="685800">
              <a:buClrTx/>
            </a:pPr>
            <a:fld id="{C46A1A82-7C0E-4E3D-BDE7-6C71435FB208}" type="datetimeFigureOut">
              <a:rPr lang="en-US" kern="1200" smtClean="0">
                <a:solidFill>
                  <a:srgbClr val="465E9C"/>
                </a:solidFill>
                <a:ea typeface="+mn-ea"/>
                <a:cs typeface="+mn-cs"/>
              </a:rPr>
              <a:pPr defTabSz="685800">
                <a:buClrTx/>
              </a:pPr>
              <a:t>12/16/2021</a:t>
            </a:fld>
            <a:endParaRPr lang="en-US" kern="1200">
              <a:solidFill>
                <a:srgbClr val="465E9C"/>
              </a:solidFill>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srgbClr val="465E9C"/>
              </a:solidFill>
              <a:ea typeface="+mn-ea"/>
              <a:cs typeface="+mn-cs"/>
            </a:endParaRPr>
          </a:p>
        </p:txBody>
      </p:sp>
      <p:sp>
        <p:nvSpPr>
          <p:cNvPr id="6" name="Slide Number Placeholder 5"/>
          <p:cNvSpPr>
            <a:spLocks noGrp="1"/>
          </p:cNvSpPr>
          <p:nvPr>
            <p:ph type="sldNum" sz="quarter" idx="12"/>
          </p:nvPr>
        </p:nvSpPr>
        <p:spPr/>
        <p:txBody>
          <a:bodyPr/>
          <a:lstStyle/>
          <a:p>
            <a:pPr defTabSz="685800">
              <a:buClrTx/>
            </a:pPr>
            <a:fld id="{F732D5B7-B629-423F-9565-838C636A0FA1}" type="slidenum">
              <a:rPr lang="en-US" kern="1200" smtClean="0">
                <a:solidFill>
                  <a:srgbClr val="465E9C"/>
                </a:solidFill>
                <a:ea typeface="+mn-ea"/>
                <a:cs typeface="+mn-cs"/>
              </a:rPr>
              <a:pPr defTabSz="685800">
                <a:buClrTx/>
              </a:pPr>
              <a:t>‹#›</a:t>
            </a:fld>
            <a:endParaRPr lang="en-US" kern="1200">
              <a:solidFill>
                <a:srgbClr val="465E9C"/>
              </a:solidFill>
              <a:ea typeface="+mn-ea"/>
              <a:cs typeface="+mn-cs"/>
            </a:endParaRPr>
          </a:p>
        </p:txBody>
      </p:sp>
    </p:spTree>
    <p:extLst>
      <p:ext uri="{BB962C8B-B14F-4D97-AF65-F5344CB8AC3E}">
        <p14:creationId xmlns:p14="http://schemas.microsoft.com/office/powerpoint/2010/main" val="315366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6"/>
        <p:cNvGrpSpPr/>
        <p:nvPr/>
      </p:nvGrpSpPr>
      <p:grpSpPr>
        <a:xfrm>
          <a:off x="0" y="0"/>
          <a:ext cx="0" cy="0"/>
          <a:chOff x="0" y="0"/>
          <a:chExt cx="0" cy="0"/>
        </a:xfrm>
      </p:grpSpPr>
      <p:grpSp>
        <p:nvGrpSpPr>
          <p:cNvPr id="27" name="Google Shape;27;p5"/>
          <p:cNvGrpSpPr/>
          <p:nvPr/>
        </p:nvGrpSpPr>
        <p:grpSpPr>
          <a:xfrm>
            <a:off x="-31975" y="425"/>
            <a:ext cx="9191100" cy="5143200"/>
            <a:chOff x="-31975" y="425"/>
            <a:chExt cx="9191100" cy="5143200"/>
          </a:xfrm>
        </p:grpSpPr>
        <p:sp>
          <p:nvSpPr>
            <p:cNvPr id="28" name="Google Shape;28;p5"/>
            <p:cNvSpPr/>
            <p:nvPr/>
          </p:nvSpPr>
          <p:spPr>
            <a:xfrm>
              <a:off x="-31975" y="917225"/>
              <a:ext cx="3087600" cy="4226400"/>
            </a:xfrm>
            <a:prstGeom prst="rect">
              <a:avLst/>
            </a:prstGeom>
            <a:solidFill>
              <a:srgbClr val="AA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3055719" y="917225"/>
              <a:ext cx="30480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31975" y="425"/>
              <a:ext cx="9191100" cy="916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5"/>
          <p:cNvSpPr txBox="1">
            <a:spLocks noGrp="1"/>
          </p:cNvSpPr>
          <p:nvPr>
            <p:ph type="ctrTitle"/>
          </p:nvPr>
        </p:nvSpPr>
        <p:spPr>
          <a:xfrm flipH="1">
            <a:off x="716775" y="2445725"/>
            <a:ext cx="1963200" cy="793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4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32" name="Google Shape;32;p5"/>
          <p:cNvSpPr txBox="1">
            <a:spLocks noGrp="1"/>
          </p:cNvSpPr>
          <p:nvPr>
            <p:ph type="subTitle" idx="1"/>
          </p:nvPr>
        </p:nvSpPr>
        <p:spPr>
          <a:xfrm flipH="1">
            <a:off x="716775" y="3209625"/>
            <a:ext cx="19632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200"/>
              <a:buNone/>
              <a:defRPr sz="1400">
                <a:solidFill>
                  <a:schemeClr val="accent1"/>
                </a:solidFill>
              </a:defRPr>
            </a:lvl1pPr>
            <a:lvl2pPr lvl="1" algn="ctr" rtl="0">
              <a:lnSpc>
                <a:spcPct val="100000"/>
              </a:lnSpc>
              <a:spcBef>
                <a:spcPts val="0"/>
              </a:spcBef>
              <a:spcAft>
                <a:spcPts val="0"/>
              </a:spcAft>
              <a:buClr>
                <a:schemeClr val="accent1"/>
              </a:buClr>
              <a:buSzPts val="1200"/>
              <a:buNone/>
              <a:defRPr sz="1200">
                <a:solidFill>
                  <a:schemeClr val="accent1"/>
                </a:solidFill>
              </a:defRPr>
            </a:lvl2pPr>
            <a:lvl3pPr lvl="2" algn="ctr" rtl="0">
              <a:lnSpc>
                <a:spcPct val="100000"/>
              </a:lnSpc>
              <a:spcBef>
                <a:spcPts val="0"/>
              </a:spcBef>
              <a:spcAft>
                <a:spcPts val="0"/>
              </a:spcAft>
              <a:buClr>
                <a:schemeClr val="accent1"/>
              </a:buClr>
              <a:buSzPts val="1200"/>
              <a:buNone/>
              <a:defRPr sz="1200">
                <a:solidFill>
                  <a:schemeClr val="accent1"/>
                </a:solidFill>
              </a:defRPr>
            </a:lvl3pPr>
            <a:lvl4pPr lvl="3" algn="ctr" rtl="0">
              <a:lnSpc>
                <a:spcPct val="100000"/>
              </a:lnSpc>
              <a:spcBef>
                <a:spcPts val="0"/>
              </a:spcBef>
              <a:spcAft>
                <a:spcPts val="0"/>
              </a:spcAft>
              <a:buClr>
                <a:schemeClr val="accent1"/>
              </a:buClr>
              <a:buSzPts val="1200"/>
              <a:buNone/>
              <a:defRPr sz="1200">
                <a:solidFill>
                  <a:schemeClr val="accent1"/>
                </a:solidFill>
              </a:defRPr>
            </a:lvl4pPr>
            <a:lvl5pPr lvl="4" algn="ctr" rtl="0">
              <a:lnSpc>
                <a:spcPct val="100000"/>
              </a:lnSpc>
              <a:spcBef>
                <a:spcPts val="0"/>
              </a:spcBef>
              <a:spcAft>
                <a:spcPts val="0"/>
              </a:spcAft>
              <a:buClr>
                <a:schemeClr val="accent1"/>
              </a:buClr>
              <a:buSzPts val="1200"/>
              <a:buNone/>
              <a:defRPr sz="1200">
                <a:solidFill>
                  <a:schemeClr val="accent1"/>
                </a:solidFill>
              </a:defRPr>
            </a:lvl5pPr>
            <a:lvl6pPr lvl="5" algn="ctr" rtl="0">
              <a:lnSpc>
                <a:spcPct val="100000"/>
              </a:lnSpc>
              <a:spcBef>
                <a:spcPts val="0"/>
              </a:spcBef>
              <a:spcAft>
                <a:spcPts val="0"/>
              </a:spcAft>
              <a:buClr>
                <a:schemeClr val="accent1"/>
              </a:buClr>
              <a:buSzPts val="1200"/>
              <a:buNone/>
              <a:defRPr sz="1200">
                <a:solidFill>
                  <a:schemeClr val="accent1"/>
                </a:solidFill>
              </a:defRPr>
            </a:lvl6pPr>
            <a:lvl7pPr lvl="6" algn="ctr" rtl="0">
              <a:lnSpc>
                <a:spcPct val="100000"/>
              </a:lnSpc>
              <a:spcBef>
                <a:spcPts val="0"/>
              </a:spcBef>
              <a:spcAft>
                <a:spcPts val="0"/>
              </a:spcAft>
              <a:buClr>
                <a:schemeClr val="accent1"/>
              </a:buClr>
              <a:buSzPts val="1200"/>
              <a:buNone/>
              <a:defRPr sz="1200">
                <a:solidFill>
                  <a:schemeClr val="accent1"/>
                </a:solidFill>
              </a:defRPr>
            </a:lvl7pPr>
            <a:lvl8pPr lvl="7" algn="ctr" rtl="0">
              <a:lnSpc>
                <a:spcPct val="100000"/>
              </a:lnSpc>
              <a:spcBef>
                <a:spcPts val="0"/>
              </a:spcBef>
              <a:spcAft>
                <a:spcPts val="0"/>
              </a:spcAft>
              <a:buClr>
                <a:schemeClr val="accent1"/>
              </a:buClr>
              <a:buSzPts val="1200"/>
              <a:buNone/>
              <a:defRPr sz="1200">
                <a:solidFill>
                  <a:schemeClr val="accent1"/>
                </a:solidFill>
              </a:defRPr>
            </a:lvl8pPr>
            <a:lvl9pPr lvl="8" algn="ctr"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33" name="Google Shape;33;p5"/>
          <p:cNvSpPr txBox="1">
            <a:spLocks noGrp="1"/>
          </p:cNvSpPr>
          <p:nvPr>
            <p:ph type="title" idx="2"/>
          </p:nvPr>
        </p:nvSpPr>
        <p:spPr>
          <a:xfrm>
            <a:off x="716775" y="378009"/>
            <a:ext cx="33936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1"/>
                </a:solidFill>
              </a:defRPr>
            </a:lvl1pPr>
            <a:lvl2pPr lvl="1" rtl="0">
              <a:spcBef>
                <a:spcPts val="0"/>
              </a:spcBef>
              <a:spcAft>
                <a:spcPts val="0"/>
              </a:spcAft>
              <a:buNone/>
              <a:defRPr>
                <a:solidFill>
                  <a:schemeClr val="accent1"/>
                </a:solidFill>
              </a:defRPr>
            </a:lvl2pPr>
            <a:lvl3pPr lvl="2" rtl="0">
              <a:spcBef>
                <a:spcPts val="0"/>
              </a:spcBef>
              <a:spcAft>
                <a:spcPts val="0"/>
              </a:spcAft>
              <a:buNone/>
              <a:defRPr>
                <a:solidFill>
                  <a:schemeClr val="accent1"/>
                </a:solidFill>
              </a:defRPr>
            </a:lvl3pPr>
            <a:lvl4pPr lvl="3" rtl="0">
              <a:spcBef>
                <a:spcPts val="0"/>
              </a:spcBef>
              <a:spcAft>
                <a:spcPts val="0"/>
              </a:spcAft>
              <a:buNone/>
              <a:defRPr>
                <a:solidFill>
                  <a:schemeClr val="accent1"/>
                </a:solidFill>
              </a:defRPr>
            </a:lvl4pPr>
            <a:lvl5pPr lvl="4" rtl="0">
              <a:spcBef>
                <a:spcPts val="0"/>
              </a:spcBef>
              <a:spcAft>
                <a:spcPts val="0"/>
              </a:spcAft>
              <a:buNone/>
              <a:defRPr>
                <a:solidFill>
                  <a:schemeClr val="accent1"/>
                </a:solidFill>
              </a:defRPr>
            </a:lvl5pPr>
            <a:lvl6pPr lvl="5" rtl="0">
              <a:spcBef>
                <a:spcPts val="0"/>
              </a:spcBef>
              <a:spcAft>
                <a:spcPts val="0"/>
              </a:spcAft>
              <a:buNone/>
              <a:defRPr>
                <a:solidFill>
                  <a:schemeClr val="accent1"/>
                </a:solidFill>
              </a:defRPr>
            </a:lvl6pPr>
            <a:lvl7pPr lvl="6" rtl="0">
              <a:spcBef>
                <a:spcPts val="0"/>
              </a:spcBef>
              <a:spcAft>
                <a:spcPts val="0"/>
              </a:spcAft>
              <a:buNone/>
              <a:defRPr>
                <a:solidFill>
                  <a:schemeClr val="accent1"/>
                </a:solidFill>
              </a:defRPr>
            </a:lvl7pPr>
            <a:lvl8pPr lvl="7" rtl="0">
              <a:spcBef>
                <a:spcPts val="0"/>
              </a:spcBef>
              <a:spcAft>
                <a:spcPts val="0"/>
              </a:spcAft>
              <a:buNone/>
              <a:defRPr>
                <a:solidFill>
                  <a:schemeClr val="accent1"/>
                </a:solidFill>
              </a:defRPr>
            </a:lvl8pPr>
            <a:lvl9pPr lvl="8" rtl="0">
              <a:spcBef>
                <a:spcPts val="0"/>
              </a:spcBef>
              <a:spcAft>
                <a:spcPts val="0"/>
              </a:spcAft>
              <a:buNone/>
              <a:defRPr>
                <a:solidFill>
                  <a:schemeClr val="accent1"/>
                </a:solidFill>
              </a:defRPr>
            </a:lvl9pPr>
          </a:lstStyle>
          <a:p>
            <a:endParaRPr/>
          </a:p>
        </p:txBody>
      </p:sp>
      <p:sp>
        <p:nvSpPr>
          <p:cNvPr id="34" name="Google Shape;34;p5"/>
          <p:cNvSpPr txBox="1">
            <a:spLocks noGrp="1"/>
          </p:cNvSpPr>
          <p:nvPr>
            <p:ph type="ctrTitle" idx="3"/>
          </p:nvPr>
        </p:nvSpPr>
        <p:spPr>
          <a:xfrm flipH="1">
            <a:off x="3598125" y="2445725"/>
            <a:ext cx="1896000" cy="793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4800">
                <a:solidFill>
                  <a:schemeClr val="accent2"/>
                </a:solidFill>
              </a:defRPr>
            </a:lvl1pPr>
            <a:lvl2pPr lvl="1" algn="ctr" rtl="0">
              <a:spcBef>
                <a:spcPts val="0"/>
              </a:spcBef>
              <a:spcAft>
                <a:spcPts val="0"/>
              </a:spcAft>
              <a:buClr>
                <a:schemeClr val="accent2"/>
              </a:buClr>
              <a:buSzPts val="1800"/>
              <a:buNone/>
              <a:defRPr sz="1800">
                <a:solidFill>
                  <a:schemeClr val="accent2"/>
                </a:solidFill>
              </a:defRPr>
            </a:lvl2pPr>
            <a:lvl3pPr lvl="2" algn="ctr" rtl="0">
              <a:spcBef>
                <a:spcPts val="0"/>
              </a:spcBef>
              <a:spcAft>
                <a:spcPts val="0"/>
              </a:spcAft>
              <a:buClr>
                <a:schemeClr val="accent2"/>
              </a:buClr>
              <a:buSzPts val="1800"/>
              <a:buNone/>
              <a:defRPr sz="1800">
                <a:solidFill>
                  <a:schemeClr val="accent2"/>
                </a:solidFill>
              </a:defRPr>
            </a:lvl3pPr>
            <a:lvl4pPr lvl="3" algn="ctr" rtl="0">
              <a:spcBef>
                <a:spcPts val="0"/>
              </a:spcBef>
              <a:spcAft>
                <a:spcPts val="0"/>
              </a:spcAft>
              <a:buClr>
                <a:schemeClr val="accent2"/>
              </a:buClr>
              <a:buSzPts val="1800"/>
              <a:buNone/>
              <a:defRPr sz="1800">
                <a:solidFill>
                  <a:schemeClr val="accent2"/>
                </a:solidFill>
              </a:defRPr>
            </a:lvl4pPr>
            <a:lvl5pPr lvl="4" algn="ctr" rtl="0">
              <a:spcBef>
                <a:spcPts val="0"/>
              </a:spcBef>
              <a:spcAft>
                <a:spcPts val="0"/>
              </a:spcAft>
              <a:buClr>
                <a:schemeClr val="accent2"/>
              </a:buClr>
              <a:buSzPts val="1800"/>
              <a:buNone/>
              <a:defRPr sz="1800">
                <a:solidFill>
                  <a:schemeClr val="accent2"/>
                </a:solidFill>
              </a:defRPr>
            </a:lvl5pPr>
            <a:lvl6pPr lvl="5" algn="ctr" rtl="0">
              <a:spcBef>
                <a:spcPts val="0"/>
              </a:spcBef>
              <a:spcAft>
                <a:spcPts val="0"/>
              </a:spcAft>
              <a:buClr>
                <a:schemeClr val="accent2"/>
              </a:buClr>
              <a:buSzPts val="1800"/>
              <a:buNone/>
              <a:defRPr sz="1800">
                <a:solidFill>
                  <a:schemeClr val="accent2"/>
                </a:solidFill>
              </a:defRPr>
            </a:lvl6pPr>
            <a:lvl7pPr lvl="6" algn="ctr" rtl="0">
              <a:spcBef>
                <a:spcPts val="0"/>
              </a:spcBef>
              <a:spcAft>
                <a:spcPts val="0"/>
              </a:spcAft>
              <a:buClr>
                <a:schemeClr val="accent2"/>
              </a:buClr>
              <a:buSzPts val="1800"/>
              <a:buNone/>
              <a:defRPr sz="1800">
                <a:solidFill>
                  <a:schemeClr val="accent2"/>
                </a:solidFill>
              </a:defRPr>
            </a:lvl7pPr>
            <a:lvl8pPr lvl="7" algn="ctr" rtl="0">
              <a:spcBef>
                <a:spcPts val="0"/>
              </a:spcBef>
              <a:spcAft>
                <a:spcPts val="0"/>
              </a:spcAft>
              <a:buClr>
                <a:schemeClr val="accent2"/>
              </a:buClr>
              <a:buSzPts val="1800"/>
              <a:buNone/>
              <a:defRPr sz="1800">
                <a:solidFill>
                  <a:schemeClr val="accent2"/>
                </a:solidFill>
              </a:defRPr>
            </a:lvl8pPr>
            <a:lvl9pPr lvl="8" algn="ctr" rtl="0">
              <a:spcBef>
                <a:spcPts val="0"/>
              </a:spcBef>
              <a:spcAft>
                <a:spcPts val="0"/>
              </a:spcAft>
              <a:buClr>
                <a:schemeClr val="accent2"/>
              </a:buClr>
              <a:buSzPts val="1800"/>
              <a:buNone/>
              <a:defRPr sz="1800">
                <a:solidFill>
                  <a:schemeClr val="accent2"/>
                </a:solidFill>
              </a:defRPr>
            </a:lvl9pPr>
          </a:lstStyle>
          <a:p>
            <a:endParaRPr/>
          </a:p>
        </p:txBody>
      </p:sp>
      <p:sp>
        <p:nvSpPr>
          <p:cNvPr id="35" name="Google Shape;35;p5"/>
          <p:cNvSpPr txBox="1">
            <a:spLocks noGrp="1"/>
          </p:cNvSpPr>
          <p:nvPr>
            <p:ph type="subTitle" idx="4"/>
          </p:nvPr>
        </p:nvSpPr>
        <p:spPr>
          <a:xfrm flipH="1">
            <a:off x="3597975" y="3209625"/>
            <a:ext cx="18960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200"/>
              <a:buNone/>
              <a:defRPr sz="1400">
                <a:solidFill>
                  <a:schemeClr val="accent2"/>
                </a:solidFill>
              </a:defRPr>
            </a:lvl1pPr>
            <a:lvl2pPr lvl="1" algn="ctr" rtl="0">
              <a:lnSpc>
                <a:spcPct val="100000"/>
              </a:lnSpc>
              <a:spcBef>
                <a:spcPts val="0"/>
              </a:spcBef>
              <a:spcAft>
                <a:spcPts val="0"/>
              </a:spcAft>
              <a:buClr>
                <a:schemeClr val="accent2"/>
              </a:buClr>
              <a:buSzPts val="1200"/>
              <a:buNone/>
              <a:defRPr sz="1200">
                <a:solidFill>
                  <a:schemeClr val="accent2"/>
                </a:solidFill>
              </a:defRPr>
            </a:lvl2pPr>
            <a:lvl3pPr lvl="2" algn="ctr" rtl="0">
              <a:lnSpc>
                <a:spcPct val="100000"/>
              </a:lnSpc>
              <a:spcBef>
                <a:spcPts val="0"/>
              </a:spcBef>
              <a:spcAft>
                <a:spcPts val="0"/>
              </a:spcAft>
              <a:buClr>
                <a:schemeClr val="accent2"/>
              </a:buClr>
              <a:buSzPts val="1200"/>
              <a:buNone/>
              <a:defRPr sz="1200">
                <a:solidFill>
                  <a:schemeClr val="accent2"/>
                </a:solidFill>
              </a:defRPr>
            </a:lvl3pPr>
            <a:lvl4pPr lvl="3" algn="ctr" rtl="0">
              <a:lnSpc>
                <a:spcPct val="100000"/>
              </a:lnSpc>
              <a:spcBef>
                <a:spcPts val="0"/>
              </a:spcBef>
              <a:spcAft>
                <a:spcPts val="0"/>
              </a:spcAft>
              <a:buClr>
                <a:schemeClr val="accent2"/>
              </a:buClr>
              <a:buSzPts val="1200"/>
              <a:buNone/>
              <a:defRPr sz="1200">
                <a:solidFill>
                  <a:schemeClr val="accent2"/>
                </a:solidFill>
              </a:defRPr>
            </a:lvl4pPr>
            <a:lvl5pPr lvl="4" algn="ctr" rtl="0">
              <a:lnSpc>
                <a:spcPct val="100000"/>
              </a:lnSpc>
              <a:spcBef>
                <a:spcPts val="0"/>
              </a:spcBef>
              <a:spcAft>
                <a:spcPts val="0"/>
              </a:spcAft>
              <a:buClr>
                <a:schemeClr val="accent2"/>
              </a:buClr>
              <a:buSzPts val="1200"/>
              <a:buNone/>
              <a:defRPr sz="1200">
                <a:solidFill>
                  <a:schemeClr val="accent2"/>
                </a:solidFill>
              </a:defRPr>
            </a:lvl5pPr>
            <a:lvl6pPr lvl="5" algn="ctr" rtl="0">
              <a:lnSpc>
                <a:spcPct val="100000"/>
              </a:lnSpc>
              <a:spcBef>
                <a:spcPts val="0"/>
              </a:spcBef>
              <a:spcAft>
                <a:spcPts val="0"/>
              </a:spcAft>
              <a:buClr>
                <a:schemeClr val="accent2"/>
              </a:buClr>
              <a:buSzPts val="1200"/>
              <a:buNone/>
              <a:defRPr sz="1200">
                <a:solidFill>
                  <a:schemeClr val="accent2"/>
                </a:solidFill>
              </a:defRPr>
            </a:lvl6pPr>
            <a:lvl7pPr lvl="6" algn="ctr" rtl="0">
              <a:lnSpc>
                <a:spcPct val="100000"/>
              </a:lnSpc>
              <a:spcBef>
                <a:spcPts val="0"/>
              </a:spcBef>
              <a:spcAft>
                <a:spcPts val="0"/>
              </a:spcAft>
              <a:buClr>
                <a:schemeClr val="accent2"/>
              </a:buClr>
              <a:buSzPts val="1200"/>
              <a:buNone/>
              <a:defRPr sz="1200">
                <a:solidFill>
                  <a:schemeClr val="accent2"/>
                </a:solidFill>
              </a:defRPr>
            </a:lvl7pPr>
            <a:lvl8pPr lvl="7" algn="ctr" rtl="0">
              <a:lnSpc>
                <a:spcPct val="100000"/>
              </a:lnSpc>
              <a:spcBef>
                <a:spcPts val="0"/>
              </a:spcBef>
              <a:spcAft>
                <a:spcPts val="0"/>
              </a:spcAft>
              <a:buClr>
                <a:schemeClr val="accent2"/>
              </a:buClr>
              <a:buSzPts val="1200"/>
              <a:buNone/>
              <a:defRPr sz="1200">
                <a:solidFill>
                  <a:schemeClr val="accent2"/>
                </a:solidFill>
              </a:defRPr>
            </a:lvl8pPr>
            <a:lvl9pPr lvl="8" algn="ctr" rtl="0">
              <a:lnSpc>
                <a:spcPct val="100000"/>
              </a:lnSpc>
              <a:spcBef>
                <a:spcPts val="0"/>
              </a:spcBef>
              <a:spcAft>
                <a:spcPts val="0"/>
              </a:spcAft>
              <a:buClr>
                <a:schemeClr val="accent2"/>
              </a:buClr>
              <a:buSzPts val="1200"/>
              <a:buNone/>
              <a:defRPr sz="12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9"/>
        <p:cNvGrpSpPr/>
        <p:nvPr/>
      </p:nvGrpSpPr>
      <p:grpSpPr>
        <a:xfrm>
          <a:off x="0" y="0"/>
          <a:ext cx="0" cy="0"/>
          <a:chOff x="0" y="0"/>
          <a:chExt cx="0" cy="0"/>
        </a:xfrm>
      </p:grpSpPr>
      <p:sp>
        <p:nvSpPr>
          <p:cNvPr id="40" name="Google Shape;40;p7"/>
          <p:cNvSpPr/>
          <p:nvPr/>
        </p:nvSpPr>
        <p:spPr>
          <a:xfrm>
            <a:off x="0" y="2571750"/>
            <a:ext cx="9157200" cy="257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subTitle" idx="1"/>
          </p:nvPr>
        </p:nvSpPr>
        <p:spPr>
          <a:xfrm flipH="1">
            <a:off x="720000" y="1321800"/>
            <a:ext cx="7704000" cy="33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200"/>
              <a:buAutoNum type="arabicPeriod"/>
              <a:defRPr sz="1300">
                <a:solidFill>
                  <a:schemeClr val="accent2"/>
                </a:solidFill>
              </a:defRPr>
            </a:lvl1pPr>
            <a:lvl2pPr lvl="1" algn="ctr" rtl="0">
              <a:lnSpc>
                <a:spcPct val="100000"/>
              </a:lnSpc>
              <a:spcBef>
                <a:spcPts val="0"/>
              </a:spcBef>
              <a:spcAft>
                <a:spcPts val="0"/>
              </a:spcAft>
              <a:buClr>
                <a:schemeClr val="accent2"/>
              </a:buClr>
              <a:buSzPts val="1200"/>
              <a:buFont typeface="Roboto Condensed Light"/>
              <a:buAutoNum type="alphaLcPeriod"/>
              <a:defRPr sz="1200">
                <a:solidFill>
                  <a:schemeClr val="accent2"/>
                </a:solidFill>
              </a:defRPr>
            </a:lvl2pPr>
            <a:lvl3pPr lvl="2" algn="ctr" rtl="0">
              <a:lnSpc>
                <a:spcPct val="100000"/>
              </a:lnSpc>
              <a:spcBef>
                <a:spcPts val="0"/>
              </a:spcBef>
              <a:spcAft>
                <a:spcPts val="0"/>
              </a:spcAft>
              <a:buClr>
                <a:schemeClr val="accent2"/>
              </a:buClr>
              <a:buSzPts val="1200"/>
              <a:buFont typeface="Roboto Condensed Light"/>
              <a:buAutoNum type="romanLcPeriod"/>
              <a:defRPr sz="1200">
                <a:solidFill>
                  <a:schemeClr val="accent2"/>
                </a:solidFill>
              </a:defRPr>
            </a:lvl3pPr>
            <a:lvl4pPr lvl="3" algn="ctr" rtl="0">
              <a:lnSpc>
                <a:spcPct val="100000"/>
              </a:lnSpc>
              <a:spcBef>
                <a:spcPts val="0"/>
              </a:spcBef>
              <a:spcAft>
                <a:spcPts val="0"/>
              </a:spcAft>
              <a:buClr>
                <a:schemeClr val="accent2"/>
              </a:buClr>
              <a:buSzPts val="1200"/>
              <a:buFont typeface="Roboto Condensed Light"/>
              <a:buAutoNum type="arabicPeriod"/>
              <a:defRPr sz="1200">
                <a:solidFill>
                  <a:schemeClr val="accent2"/>
                </a:solidFill>
              </a:defRPr>
            </a:lvl4pPr>
            <a:lvl5pPr lvl="4" algn="ctr" rtl="0">
              <a:lnSpc>
                <a:spcPct val="100000"/>
              </a:lnSpc>
              <a:spcBef>
                <a:spcPts val="0"/>
              </a:spcBef>
              <a:spcAft>
                <a:spcPts val="0"/>
              </a:spcAft>
              <a:buClr>
                <a:schemeClr val="accent2"/>
              </a:buClr>
              <a:buSzPts val="1200"/>
              <a:buFont typeface="Roboto Condensed Light"/>
              <a:buAutoNum type="alphaLcPeriod"/>
              <a:defRPr sz="1200">
                <a:solidFill>
                  <a:schemeClr val="accent2"/>
                </a:solidFill>
              </a:defRPr>
            </a:lvl5pPr>
            <a:lvl6pPr lvl="5" algn="ctr" rtl="0">
              <a:lnSpc>
                <a:spcPct val="100000"/>
              </a:lnSpc>
              <a:spcBef>
                <a:spcPts val="0"/>
              </a:spcBef>
              <a:spcAft>
                <a:spcPts val="0"/>
              </a:spcAft>
              <a:buClr>
                <a:schemeClr val="accent2"/>
              </a:buClr>
              <a:buSzPts val="1200"/>
              <a:buFont typeface="Roboto Condensed Light"/>
              <a:buAutoNum type="romanLcPeriod"/>
              <a:defRPr sz="1200">
                <a:solidFill>
                  <a:schemeClr val="accent2"/>
                </a:solidFill>
              </a:defRPr>
            </a:lvl6pPr>
            <a:lvl7pPr lvl="6" algn="ctr" rtl="0">
              <a:lnSpc>
                <a:spcPct val="100000"/>
              </a:lnSpc>
              <a:spcBef>
                <a:spcPts val="0"/>
              </a:spcBef>
              <a:spcAft>
                <a:spcPts val="0"/>
              </a:spcAft>
              <a:buClr>
                <a:schemeClr val="accent2"/>
              </a:buClr>
              <a:buSzPts val="1200"/>
              <a:buFont typeface="Roboto Condensed Light"/>
              <a:buAutoNum type="arabicPeriod"/>
              <a:defRPr sz="1200">
                <a:solidFill>
                  <a:schemeClr val="accent2"/>
                </a:solidFill>
              </a:defRPr>
            </a:lvl7pPr>
            <a:lvl8pPr lvl="7" algn="ctr" rtl="0">
              <a:lnSpc>
                <a:spcPct val="100000"/>
              </a:lnSpc>
              <a:spcBef>
                <a:spcPts val="0"/>
              </a:spcBef>
              <a:spcAft>
                <a:spcPts val="0"/>
              </a:spcAft>
              <a:buClr>
                <a:schemeClr val="accent2"/>
              </a:buClr>
              <a:buSzPts val="1200"/>
              <a:buFont typeface="Roboto Condensed Light"/>
              <a:buAutoNum type="alphaLcPeriod"/>
              <a:defRPr sz="1200">
                <a:solidFill>
                  <a:schemeClr val="accent2"/>
                </a:solidFill>
              </a:defRPr>
            </a:lvl8pPr>
            <a:lvl9pPr lvl="8" algn="ctr" rtl="0">
              <a:lnSpc>
                <a:spcPct val="100000"/>
              </a:lnSpc>
              <a:spcBef>
                <a:spcPts val="0"/>
              </a:spcBef>
              <a:spcAft>
                <a:spcPts val="0"/>
              </a:spcAft>
              <a:buClr>
                <a:schemeClr val="accent2"/>
              </a:buClr>
              <a:buSzPts val="1200"/>
              <a:buFont typeface="Roboto Condensed Light"/>
              <a:buAutoNum type="romanLcPeriod"/>
              <a:defRPr sz="1200">
                <a:solidFill>
                  <a:schemeClr val="accent2"/>
                </a:solidFill>
              </a:defRPr>
            </a:lvl9pPr>
          </a:lstStyle>
          <a:p>
            <a:endParaRPr/>
          </a:p>
        </p:txBody>
      </p:sp>
      <p:sp>
        <p:nvSpPr>
          <p:cNvPr id="42" name="Google Shape;42;p7"/>
          <p:cNvSpPr txBox="1">
            <a:spLocks noGrp="1"/>
          </p:cNvSpPr>
          <p:nvPr>
            <p:ph type="title"/>
          </p:nvPr>
        </p:nvSpPr>
        <p:spPr>
          <a:xfrm>
            <a:off x="716775" y="378000"/>
            <a:ext cx="54633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2203350" y="1608300"/>
            <a:ext cx="4737300" cy="1926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6000">
                <a:solidFill>
                  <a:schemeClr val="accent1"/>
                </a:solidFill>
              </a:defRPr>
            </a:lvl1pPr>
            <a:lvl2pPr lvl="1"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2pPr>
            <a:lvl3pPr lvl="2"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3pPr>
            <a:lvl4pPr lvl="3"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4pPr>
            <a:lvl5pPr lvl="4"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5pPr>
            <a:lvl6pPr lvl="5"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6pPr>
            <a:lvl7pPr lvl="6"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7pPr>
            <a:lvl8pPr lvl="7"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8pPr>
            <a:lvl9pPr lvl="8"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45"/>
        <p:cNvGrpSpPr/>
        <p:nvPr/>
      </p:nvGrpSpPr>
      <p:grpSpPr>
        <a:xfrm>
          <a:off x="0" y="0"/>
          <a:ext cx="0" cy="0"/>
          <a:chOff x="0" y="0"/>
          <a:chExt cx="0" cy="0"/>
        </a:xfrm>
      </p:grpSpPr>
      <p:grpSp>
        <p:nvGrpSpPr>
          <p:cNvPr id="46" name="Google Shape;46;p9"/>
          <p:cNvGrpSpPr/>
          <p:nvPr/>
        </p:nvGrpSpPr>
        <p:grpSpPr>
          <a:xfrm flipH="1">
            <a:off x="-7175" y="425"/>
            <a:ext cx="9166175" cy="5142950"/>
            <a:chOff x="-7175" y="425"/>
            <a:chExt cx="9166175" cy="5142950"/>
          </a:xfrm>
        </p:grpSpPr>
        <p:sp>
          <p:nvSpPr>
            <p:cNvPr id="47" name="Google Shape;47;p9"/>
            <p:cNvSpPr/>
            <p:nvPr/>
          </p:nvSpPr>
          <p:spPr>
            <a:xfrm>
              <a:off x="-7175" y="917225"/>
              <a:ext cx="6762900" cy="2113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p:nvPr/>
          </p:nvSpPr>
          <p:spPr>
            <a:xfrm>
              <a:off x="0" y="3030175"/>
              <a:ext cx="9144000" cy="211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a:off x="0" y="425"/>
              <a:ext cx="9159000" cy="916800"/>
            </a:xfrm>
            <a:prstGeom prst="rect">
              <a:avLst/>
            </a:prstGeom>
            <a:solidFill>
              <a:srgbClr val="8ED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9"/>
          <p:cNvSpPr txBox="1">
            <a:spLocks noGrp="1"/>
          </p:cNvSpPr>
          <p:nvPr>
            <p:ph type="title"/>
          </p:nvPr>
        </p:nvSpPr>
        <p:spPr>
          <a:xfrm flipH="1">
            <a:off x="4267450" y="2103881"/>
            <a:ext cx="4167600" cy="841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2"/>
              </a:buClr>
              <a:buSzPts val="3600"/>
              <a:buNone/>
              <a:defRPr sz="6000">
                <a:solidFill>
                  <a:schemeClr val="accent2"/>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51" name="Google Shape;51;p9"/>
          <p:cNvSpPr txBox="1">
            <a:spLocks noGrp="1"/>
          </p:cNvSpPr>
          <p:nvPr>
            <p:ph type="subTitle" idx="1"/>
          </p:nvPr>
        </p:nvSpPr>
        <p:spPr>
          <a:xfrm>
            <a:off x="4579825" y="3126892"/>
            <a:ext cx="3855300" cy="1454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1400"/>
              <a:buNone/>
              <a:defRPr>
                <a:solidFill>
                  <a:schemeClr val="accent1"/>
                </a:solidFill>
              </a:defRPr>
            </a:lvl1pPr>
            <a:lvl2pPr lvl="1" algn="r" rtl="0">
              <a:lnSpc>
                <a:spcPct val="100000"/>
              </a:lnSpc>
              <a:spcBef>
                <a:spcPts val="0"/>
              </a:spcBef>
              <a:spcAft>
                <a:spcPts val="0"/>
              </a:spcAft>
              <a:buClr>
                <a:schemeClr val="accent1"/>
              </a:buClr>
              <a:buSzPts val="1400"/>
              <a:buNone/>
              <a:defRPr sz="1400">
                <a:solidFill>
                  <a:schemeClr val="accent1"/>
                </a:solidFill>
              </a:defRPr>
            </a:lvl2pPr>
            <a:lvl3pPr lvl="2" algn="r" rtl="0">
              <a:lnSpc>
                <a:spcPct val="100000"/>
              </a:lnSpc>
              <a:spcBef>
                <a:spcPts val="0"/>
              </a:spcBef>
              <a:spcAft>
                <a:spcPts val="0"/>
              </a:spcAft>
              <a:buClr>
                <a:schemeClr val="accent1"/>
              </a:buClr>
              <a:buSzPts val="1400"/>
              <a:buNone/>
              <a:defRPr sz="1400">
                <a:solidFill>
                  <a:schemeClr val="accent1"/>
                </a:solidFill>
              </a:defRPr>
            </a:lvl3pPr>
            <a:lvl4pPr lvl="3" algn="r" rtl="0">
              <a:lnSpc>
                <a:spcPct val="100000"/>
              </a:lnSpc>
              <a:spcBef>
                <a:spcPts val="0"/>
              </a:spcBef>
              <a:spcAft>
                <a:spcPts val="0"/>
              </a:spcAft>
              <a:buClr>
                <a:schemeClr val="accent1"/>
              </a:buClr>
              <a:buSzPts val="1400"/>
              <a:buNone/>
              <a:defRPr sz="1400">
                <a:solidFill>
                  <a:schemeClr val="accent1"/>
                </a:solidFill>
              </a:defRPr>
            </a:lvl4pPr>
            <a:lvl5pPr lvl="4" algn="r" rtl="0">
              <a:lnSpc>
                <a:spcPct val="100000"/>
              </a:lnSpc>
              <a:spcBef>
                <a:spcPts val="0"/>
              </a:spcBef>
              <a:spcAft>
                <a:spcPts val="0"/>
              </a:spcAft>
              <a:buClr>
                <a:schemeClr val="accent1"/>
              </a:buClr>
              <a:buSzPts val="1400"/>
              <a:buNone/>
              <a:defRPr sz="1400">
                <a:solidFill>
                  <a:schemeClr val="accent1"/>
                </a:solidFill>
              </a:defRPr>
            </a:lvl5pPr>
            <a:lvl6pPr lvl="5" algn="r" rtl="0">
              <a:lnSpc>
                <a:spcPct val="100000"/>
              </a:lnSpc>
              <a:spcBef>
                <a:spcPts val="0"/>
              </a:spcBef>
              <a:spcAft>
                <a:spcPts val="0"/>
              </a:spcAft>
              <a:buClr>
                <a:schemeClr val="accent1"/>
              </a:buClr>
              <a:buSzPts val="1400"/>
              <a:buNone/>
              <a:defRPr sz="1400">
                <a:solidFill>
                  <a:schemeClr val="accent1"/>
                </a:solidFill>
              </a:defRPr>
            </a:lvl6pPr>
            <a:lvl7pPr lvl="6" algn="r" rtl="0">
              <a:lnSpc>
                <a:spcPct val="100000"/>
              </a:lnSpc>
              <a:spcBef>
                <a:spcPts val="0"/>
              </a:spcBef>
              <a:spcAft>
                <a:spcPts val="0"/>
              </a:spcAft>
              <a:buClr>
                <a:schemeClr val="accent1"/>
              </a:buClr>
              <a:buSzPts val="1400"/>
              <a:buNone/>
              <a:defRPr sz="1400">
                <a:solidFill>
                  <a:schemeClr val="accent1"/>
                </a:solidFill>
              </a:defRPr>
            </a:lvl7pPr>
            <a:lvl8pPr lvl="7" algn="r" rtl="0">
              <a:lnSpc>
                <a:spcPct val="100000"/>
              </a:lnSpc>
              <a:spcBef>
                <a:spcPts val="0"/>
              </a:spcBef>
              <a:spcAft>
                <a:spcPts val="0"/>
              </a:spcAft>
              <a:buClr>
                <a:schemeClr val="accent1"/>
              </a:buClr>
              <a:buSzPts val="1400"/>
              <a:buNone/>
              <a:defRPr sz="1400">
                <a:solidFill>
                  <a:schemeClr val="accent1"/>
                </a:solidFill>
              </a:defRPr>
            </a:lvl8pPr>
            <a:lvl9pPr lvl="8" algn="r" rtl="0">
              <a:lnSpc>
                <a:spcPct val="100000"/>
              </a:lnSpc>
              <a:spcBef>
                <a:spcPts val="0"/>
              </a:spcBef>
              <a:spcAft>
                <a:spcPts val="0"/>
              </a:spcAft>
              <a:buClr>
                <a:schemeClr val="accent1"/>
              </a:buClr>
              <a:buSzPts val="1400"/>
              <a:buNone/>
              <a:defRPr sz="1400">
                <a:solidFill>
                  <a:schemeClr val="accent1"/>
                </a:solidFill>
              </a:defRPr>
            </a:lvl9pPr>
          </a:lstStyle>
          <a:p>
            <a:endParaRPr/>
          </a:p>
        </p:txBody>
      </p:sp>
      <p:sp>
        <p:nvSpPr>
          <p:cNvPr id="52" name="Google Shape;52;p9"/>
          <p:cNvSpPr txBox="1">
            <a:spLocks noGrp="1"/>
          </p:cNvSpPr>
          <p:nvPr>
            <p:ph type="title" idx="2" hasCustomPrompt="1"/>
          </p:nvPr>
        </p:nvSpPr>
        <p:spPr>
          <a:xfrm flipH="1">
            <a:off x="724525" y="1997945"/>
            <a:ext cx="3230100" cy="791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2000"/>
              <a:buNone/>
              <a:defRPr sz="72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picture">
  <p:cSld name="CUSTOM_12">
    <p:bg>
      <p:bgPr>
        <a:solidFill>
          <a:schemeClr val="lt1"/>
        </a:solidFill>
        <a:effectLst/>
      </p:bgPr>
    </p:bg>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3417450" y="1608300"/>
            <a:ext cx="5010000" cy="1926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2pPr>
            <a:lvl3pPr lvl="2"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3pPr>
            <a:lvl4pPr lvl="3"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4pPr>
            <a:lvl5pPr lvl="4"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5pPr>
            <a:lvl6pPr lvl="5"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6pPr>
            <a:lvl7pPr lvl="6"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7pPr>
            <a:lvl8pPr lvl="7"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8pPr>
            <a:lvl9pPr lvl="8"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9">
    <p:bg>
      <p:bgPr>
        <a:solidFill>
          <a:schemeClr val="dk1"/>
        </a:solidFill>
        <a:effectLst/>
      </p:bgPr>
    </p:bg>
    <p:spTree>
      <p:nvGrpSpPr>
        <p:cNvPr id="1" name="Shape 59"/>
        <p:cNvGrpSpPr/>
        <p:nvPr/>
      </p:nvGrpSpPr>
      <p:grpSpPr>
        <a:xfrm>
          <a:off x="0" y="0"/>
          <a:ext cx="0" cy="0"/>
          <a:chOff x="0" y="0"/>
          <a:chExt cx="0" cy="0"/>
        </a:xfrm>
      </p:grpSpPr>
      <p:grpSp>
        <p:nvGrpSpPr>
          <p:cNvPr id="60" name="Google Shape;60;p12"/>
          <p:cNvGrpSpPr/>
          <p:nvPr/>
        </p:nvGrpSpPr>
        <p:grpSpPr>
          <a:xfrm>
            <a:off x="-13275" y="-6625"/>
            <a:ext cx="9170325" cy="5156875"/>
            <a:chOff x="-13275" y="-6625"/>
            <a:chExt cx="9170325" cy="5156875"/>
          </a:xfrm>
        </p:grpSpPr>
        <p:sp>
          <p:nvSpPr>
            <p:cNvPr id="61" name="Google Shape;61;p12"/>
            <p:cNvSpPr/>
            <p:nvPr/>
          </p:nvSpPr>
          <p:spPr>
            <a:xfrm>
              <a:off x="-13275" y="2571750"/>
              <a:ext cx="4585200" cy="257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2"/>
            <p:cNvSpPr/>
            <p:nvPr/>
          </p:nvSpPr>
          <p:spPr>
            <a:xfrm>
              <a:off x="4571850" y="2571750"/>
              <a:ext cx="4585200" cy="2578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2"/>
            <p:cNvSpPr/>
            <p:nvPr/>
          </p:nvSpPr>
          <p:spPr>
            <a:xfrm>
              <a:off x="-13275" y="-6625"/>
              <a:ext cx="4585200" cy="257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12"/>
          <p:cNvSpPr txBox="1">
            <a:spLocks noGrp="1"/>
          </p:cNvSpPr>
          <p:nvPr>
            <p:ph type="subTitle" idx="1"/>
          </p:nvPr>
        </p:nvSpPr>
        <p:spPr>
          <a:xfrm flipH="1">
            <a:off x="1747915" y="1273475"/>
            <a:ext cx="2320200" cy="66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0"/>
              </a:spcBef>
              <a:spcAft>
                <a:spcPts val="0"/>
              </a:spcAft>
              <a:buClr>
                <a:schemeClr val="accent2"/>
              </a:buClr>
              <a:buSzPts val="1400"/>
              <a:buNone/>
              <a:defRPr>
                <a:solidFill>
                  <a:schemeClr val="accent2"/>
                </a:solidFill>
              </a:defRPr>
            </a:lvl2pPr>
            <a:lvl3pPr lvl="2" algn="ctr" rtl="0">
              <a:lnSpc>
                <a:spcPct val="100000"/>
              </a:lnSpc>
              <a:spcBef>
                <a:spcPts val="0"/>
              </a:spcBef>
              <a:spcAft>
                <a:spcPts val="0"/>
              </a:spcAft>
              <a:buClr>
                <a:schemeClr val="accent2"/>
              </a:buClr>
              <a:buSzPts val="1200"/>
              <a:buNone/>
              <a:defRPr>
                <a:solidFill>
                  <a:schemeClr val="accent2"/>
                </a:solidFill>
              </a:defRPr>
            </a:lvl3pPr>
            <a:lvl4pPr lvl="3" algn="ctr" rtl="0">
              <a:lnSpc>
                <a:spcPct val="100000"/>
              </a:lnSpc>
              <a:spcBef>
                <a:spcPts val="0"/>
              </a:spcBef>
              <a:spcAft>
                <a:spcPts val="0"/>
              </a:spcAft>
              <a:buClr>
                <a:schemeClr val="accent2"/>
              </a:buClr>
              <a:buSzPts val="1200"/>
              <a:buNone/>
              <a:defRPr>
                <a:solidFill>
                  <a:schemeClr val="accent2"/>
                </a:solidFill>
              </a:defRPr>
            </a:lvl4pPr>
            <a:lvl5pPr lvl="4" algn="ctr" rtl="0">
              <a:lnSpc>
                <a:spcPct val="100000"/>
              </a:lnSpc>
              <a:spcBef>
                <a:spcPts val="0"/>
              </a:spcBef>
              <a:spcAft>
                <a:spcPts val="0"/>
              </a:spcAft>
              <a:buClr>
                <a:schemeClr val="accent2"/>
              </a:buClr>
              <a:buSzPts val="1200"/>
              <a:buNone/>
              <a:defRPr>
                <a:solidFill>
                  <a:schemeClr val="accent2"/>
                </a:solidFill>
              </a:defRPr>
            </a:lvl5pPr>
            <a:lvl6pPr lvl="5" algn="ctr" rtl="0">
              <a:lnSpc>
                <a:spcPct val="100000"/>
              </a:lnSpc>
              <a:spcBef>
                <a:spcPts val="0"/>
              </a:spcBef>
              <a:spcAft>
                <a:spcPts val="0"/>
              </a:spcAft>
              <a:buClr>
                <a:schemeClr val="accent2"/>
              </a:buClr>
              <a:buSzPts val="1200"/>
              <a:buNone/>
              <a:defRPr>
                <a:solidFill>
                  <a:schemeClr val="accent2"/>
                </a:solidFill>
              </a:defRPr>
            </a:lvl6pPr>
            <a:lvl7pPr lvl="6" algn="ctr" rtl="0">
              <a:lnSpc>
                <a:spcPct val="100000"/>
              </a:lnSpc>
              <a:spcBef>
                <a:spcPts val="0"/>
              </a:spcBef>
              <a:spcAft>
                <a:spcPts val="0"/>
              </a:spcAft>
              <a:buClr>
                <a:schemeClr val="accent2"/>
              </a:buClr>
              <a:buSzPts val="1200"/>
              <a:buNone/>
              <a:defRPr>
                <a:solidFill>
                  <a:schemeClr val="accent2"/>
                </a:solidFill>
              </a:defRPr>
            </a:lvl7pPr>
            <a:lvl8pPr lvl="7" algn="ctr" rtl="0">
              <a:lnSpc>
                <a:spcPct val="100000"/>
              </a:lnSpc>
              <a:spcBef>
                <a:spcPts val="0"/>
              </a:spcBef>
              <a:spcAft>
                <a:spcPts val="0"/>
              </a:spcAft>
              <a:buClr>
                <a:schemeClr val="accent2"/>
              </a:buClr>
              <a:buSzPts val="1200"/>
              <a:buNone/>
              <a:defRPr>
                <a:solidFill>
                  <a:schemeClr val="accent2"/>
                </a:solidFill>
              </a:defRPr>
            </a:lvl8pPr>
            <a:lvl9pPr lvl="8" algn="ctr" rtl="0">
              <a:lnSpc>
                <a:spcPct val="100000"/>
              </a:lnSpc>
              <a:spcBef>
                <a:spcPts val="0"/>
              </a:spcBef>
              <a:spcAft>
                <a:spcPts val="0"/>
              </a:spcAft>
              <a:buClr>
                <a:schemeClr val="accent2"/>
              </a:buClr>
              <a:buSzPts val="1200"/>
              <a:buNone/>
              <a:defRPr>
                <a:solidFill>
                  <a:schemeClr val="accent2"/>
                </a:solidFill>
              </a:defRPr>
            </a:lvl9pPr>
          </a:lstStyle>
          <a:p>
            <a:endParaRPr/>
          </a:p>
        </p:txBody>
      </p:sp>
      <p:sp>
        <p:nvSpPr>
          <p:cNvPr id="65" name="Google Shape;65;p12"/>
          <p:cNvSpPr txBox="1">
            <a:spLocks noGrp="1"/>
          </p:cNvSpPr>
          <p:nvPr>
            <p:ph type="subTitle" idx="2"/>
          </p:nvPr>
        </p:nvSpPr>
        <p:spPr>
          <a:xfrm flipH="1">
            <a:off x="1747915" y="893050"/>
            <a:ext cx="2823900" cy="539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Nunito"/>
              <a:buNone/>
              <a:defRPr sz="2300">
                <a:solidFill>
                  <a:schemeClr val="accent2"/>
                </a:solidFill>
                <a:latin typeface="Nunito"/>
                <a:ea typeface="Nunito"/>
                <a:cs typeface="Nunito"/>
                <a:sym typeface="Nunito"/>
              </a:defRPr>
            </a:lvl1pPr>
            <a:lvl2pPr lvl="1" algn="ctr" rtl="0">
              <a:lnSpc>
                <a:spcPct val="100000"/>
              </a:lnSpc>
              <a:spcBef>
                <a:spcPts val="0"/>
              </a:spcBef>
              <a:spcAft>
                <a:spcPts val="0"/>
              </a:spcAft>
              <a:buSzPts val="1400"/>
              <a:buFont typeface="Nunito"/>
              <a:buNone/>
              <a:defRPr>
                <a:latin typeface="Nunito"/>
                <a:ea typeface="Nunito"/>
                <a:cs typeface="Nunito"/>
                <a:sym typeface="Nunito"/>
              </a:defRPr>
            </a:lvl2pPr>
            <a:lvl3pPr lvl="2" algn="ctr" rtl="0">
              <a:lnSpc>
                <a:spcPct val="100000"/>
              </a:lnSpc>
              <a:spcBef>
                <a:spcPts val="0"/>
              </a:spcBef>
              <a:spcAft>
                <a:spcPts val="0"/>
              </a:spcAft>
              <a:buSzPts val="1200"/>
              <a:buFont typeface="Nunito"/>
              <a:buNone/>
              <a:defRPr>
                <a:latin typeface="Nunito"/>
                <a:ea typeface="Nunito"/>
                <a:cs typeface="Nunito"/>
                <a:sym typeface="Nunito"/>
              </a:defRPr>
            </a:lvl3pPr>
            <a:lvl4pPr lvl="3" algn="ctr" rtl="0">
              <a:lnSpc>
                <a:spcPct val="100000"/>
              </a:lnSpc>
              <a:spcBef>
                <a:spcPts val="0"/>
              </a:spcBef>
              <a:spcAft>
                <a:spcPts val="0"/>
              </a:spcAft>
              <a:buSzPts val="1200"/>
              <a:buFont typeface="Nunito"/>
              <a:buNone/>
              <a:defRPr>
                <a:latin typeface="Nunito"/>
                <a:ea typeface="Nunito"/>
                <a:cs typeface="Nunito"/>
                <a:sym typeface="Nunito"/>
              </a:defRPr>
            </a:lvl4pPr>
            <a:lvl5pPr lvl="4" algn="ctr" rtl="0">
              <a:lnSpc>
                <a:spcPct val="100000"/>
              </a:lnSpc>
              <a:spcBef>
                <a:spcPts val="0"/>
              </a:spcBef>
              <a:spcAft>
                <a:spcPts val="0"/>
              </a:spcAft>
              <a:buSzPts val="1200"/>
              <a:buFont typeface="Nunito"/>
              <a:buNone/>
              <a:defRPr>
                <a:latin typeface="Nunito"/>
                <a:ea typeface="Nunito"/>
                <a:cs typeface="Nunito"/>
                <a:sym typeface="Nunito"/>
              </a:defRPr>
            </a:lvl5pPr>
            <a:lvl6pPr lvl="5" algn="ctr" rtl="0">
              <a:lnSpc>
                <a:spcPct val="100000"/>
              </a:lnSpc>
              <a:spcBef>
                <a:spcPts val="0"/>
              </a:spcBef>
              <a:spcAft>
                <a:spcPts val="0"/>
              </a:spcAft>
              <a:buSzPts val="1200"/>
              <a:buFont typeface="Nunito"/>
              <a:buNone/>
              <a:defRPr>
                <a:latin typeface="Nunito"/>
                <a:ea typeface="Nunito"/>
                <a:cs typeface="Nunito"/>
                <a:sym typeface="Nunito"/>
              </a:defRPr>
            </a:lvl6pPr>
            <a:lvl7pPr lvl="6" algn="ctr" rtl="0">
              <a:lnSpc>
                <a:spcPct val="100000"/>
              </a:lnSpc>
              <a:spcBef>
                <a:spcPts val="0"/>
              </a:spcBef>
              <a:spcAft>
                <a:spcPts val="0"/>
              </a:spcAft>
              <a:buSzPts val="1200"/>
              <a:buFont typeface="Nunito"/>
              <a:buNone/>
              <a:defRPr>
                <a:latin typeface="Nunito"/>
                <a:ea typeface="Nunito"/>
                <a:cs typeface="Nunito"/>
                <a:sym typeface="Nunito"/>
              </a:defRPr>
            </a:lvl7pPr>
            <a:lvl8pPr lvl="7" algn="ctr" rtl="0">
              <a:lnSpc>
                <a:spcPct val="100000"/>
              </a:lnSpc>
              <a:spcBef>
                <a:spcPts val="0"/>
              </a:spcBef>
              <a:spcAft>
                <a:spcPts val="0"/>
              </a:spcAft>
              <a:buSzPts val="1200"/>
              <a:buFont typeface="Nunito"/>
              <a:buNone/>
              <a:defRPr>
                <a:latin typeface="Nunito"/>
                <a:ea typeface="Nunito"/>
                <a:cs typeface="Nunito"/>
                <a:sym typeface="Nunito"/>
              </a:defRPr>
            </a:lvl8pPr>
            <a:lvl9pPr lvl="8" algn="ctr" rtl="0">
              <a:lnSpc>
                <a:spcPct val="100000"/>
              </a:lnSpc>
              <a:spcBef>
                <a:spcPts val="0"/>
              </a:spcBef>
              <a:spcAft>
                <a:spcPts val="0"/>
              </a:spcAft>
              <a:buSzPts val="1200"/>
              <a:buFont typeface="Nunito"/>
              <a:buNone/>
              <a:defRPr>
                <a:latin typeface="Nunito"/>
                <a:ea typeface="Nunito"/>
                <a:cs typeface="Nunito"/>
                <a:sym typeface="Nunito"/>
              </a:defRPr>
            </a:lvl9pPr>
          </a:lstStyle>
          <a:p>
            <a:endParaRPr/>
          </a:p>
        </p:txBody>
      </p:sp>
      <p:sp>
        <p:nvSpPr>
          <p:cNvPr id="66" name="Google Shape;66;p12"/>
          <p:cNvSpPr txBox="1">
            <a:spLocks noGrp="1"/>
          </p:cNvSpPr>
          <p:nvPr>
            <p:ph type="title" hasCustomPrompt="1"/>
          </p:nvPr>
        </p:nvSpPr>
        <p:spPr>
          <a:xfrm>
            <a:off x="716775" y="792447"/>
            <a:ext cx="1031100" cy="943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500"/>
              <a:buNone/>
              <a:defRPr sz="4800" b="0">
                <a:solidFill>
                  <a:schemeClr val="accent2"/>
                </a:solidFill>
              </a:defRPr>
            </a:lvl1pPr>
            <a:lvl2pPr lvl="1" algn="ctr" rtl="0">
              <a:spcBef>
                <a:spcPts val="0"/>
              </a:spcBef>
              <a:spcAft>
                <a:spcPts val="0"/>
              </a:spcAft>
              <a:buSzPts val="5500"/>
              <a:buFont typeface="Thasadith"/>
              <a:buNone/>
              <a:defRPr sz="5500">
                <a:latin typeface="Thasadith"/>
                <a:ea typeface="Thasadith"/>
                <a:cs typeface="Thasadith"/>
                <a:sym typeface="Thasadith"/>
              </a:defRPr>
            </a:lvl2pPr>
            <a:lvl3pPr lvl="2" algn="ctr" rtl="0">
              <a:spcBef>
                <a:spcPts val="0"/>
              </a:spcBef>
              <a:spcAft>
                <a:spcPts val="0"/>
              </a:spcAft>
              <a:buSzPts val="5500"/>
              <a:buFont typeface="Thasadith"/>
              <a:buNone/>
              <a:defRPr sz="5500">
                <a:latin typeface="Thasadith"/>
                <a:ea typeface="Thasadith"/>
                <a:cs typeface="Thasadith"/>
                <a:sym typeface="Thasadith"/>
              </a:defRPr>
            </a:lvl3pPr>
            <a:lvl4pPr lvl="3" algn="ctr" rtl="0">
              <a:spcBef>
                <a:spcPts val="0"/>
              </a:spcBef>
              <a:spcAft>
                <a:spcPts val="0"/>
              </a:spcAft>
              <a:buSzPts val="5500"/>
              <a:buFont typeface="Thasadith"/>
              <a:buNone/>
              <a:defRPr sz="5500">
                <a:latin typeface="Thasadith"/>
                <a:ea typeface="Thasadith"/>
                <a:cs typeface="Thasadith"/>
                <a:sym typeface="Thasadith"/>
              </a:defRPr>
            </a:lvl4pPr>
            <a:lvl5pPr lvl="4" algn="ctr" rtl="0">
              <a:spcBef>
                <a:spcPts val="0"/>
              </a:spcBef>
              <a:spcAft>
                <a:spcPts val="0"/>
              </a:spcAft>
              <a:buSzPts val="5500"/>
              <a:buFont typeface="Thasadith"/>
              <a:buNone/>
              <a:defRPr sz="5500">
                <a:latin typeface="Thasadith"/>
                <a:ea typeface="Thasadith"/>
                <a:cs typeface="Thasadith"/>
                <a:sym typeface="Thasadith"/>
              </a:defRPr>
            </a:lvl5pPr>
            <a:lvl6pPr lvl="5" algn="ctr" rtl="0">
              <a:spcBef>
                <a:spcPts val="0"/>
              </a:spcBef>
              <a:spcAft>
                <a:spcPts val="0"/>
              </a:spcAft>
              <a:buSzPts val="5500"/>
              <a:buFont typeface="Thasadith"/>
              <a:buNone/>
              <a:defRPr sz="5500">
                <a:latin typeface="Thasadith"/>
                <a:ea typeface="Thasadith"/>
                <a:cs typeface="Thasadith"/>
                <a:sym typeface="Thasadith"/>
              </a:defRPr>
            </a:lvl6pPr>
            <a:lvl7pPr lvl="6" algn="ctr" rtl="0">
              <a:spcBef>
                <a:spcPts val="0"/>
              </a:spcBef>
              <a:spcAft>
                <a:spcPts val="0"/>
              </a:spcAft>
              <a:buSzPts val="5500"/>
              <a:buFont typeface="Thasadith"/>
              <a:buNone/>
              <a:defRPr sz="5500">
                <a:latin typeface="Thasadith"/>
                <a:ea typeface="Thasadith"/>
                <a:cs typeface="Thasadith"/>
                <a:sym typeface="Thasadith"/>
              </a:defRPr>
            </a:lvl7pPr>
            <a:lvl8pPr lvl="7" algn="ctr" rtl="0">
              <a:spcBef>
                <a:spcPts val="0"/>
              </a:spcBef>
              <a:spcAft>
                <a:spcPts val="0"/>
              </a:spcAft>
              <a:buSzPts val="5500"/>
              <a:buFont typeface="Thasadith"/>
              <a:buNone/>
              <a:defRPr sz="5500">
                <a:latin typeface="Thasadith"/>
                <a:ea typeface="Thasadith"/>
                <a:cs typeface="Thasadith"/>
                <a:sym typeface="Thasadith"/>
              </a:defRPr>
            </a:lvl8pPr>
            <a:lvl9pPr lvl="8" algn="ct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67" name="Google Shape;67;p12"/>
          <p:cNvSpPr txBox="1">
            <a:spLocks noGrp="1"/>
          </p:cNvSpPr>
          <p:nvPr>
            <p:ph type="subTitle" idx="3"/>
          </p:nvPr>
        </p:nvSpPr>
        <p:spPr>
          <a:xfrm flipH="1">
            <a:off x="1747992" y="3759688"/>
            <a:ext cx="2320200" cy="66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8" name="Google Shape;68;p12"/>
          <p:cNvSpPr txBox="1">
            <a:spLocks noGrp="1"/>
          </p:cNvSpPr>
          <p:nvPr>
            <p:ph type="subTitle" idx="4"/>
          </p:nvPr>
        </p:nvSpPr>
        <p:spPr>
          <a:xfrm flipH="1">
            <a:off x="1747925" y="3379263"/>
            <a:ext cx="2823900" cy="539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Nunito"/>
              <a:buNone/>
              <a:defRPr sz="2300">
                <a:latin typeface="Nunito"/>
                <a:ea typeface="Nunito"/>
                <a:cs typeface="Nunito"/>
                <a:sym typeface="Nunito"/>
              </a:defRPr>
            </a:lvl1pPr>
            <a:lvl2pPr lvl="1" algn="ctr" rtl="0">
              <a:lnSpc>
                <a:spcPct val="100000"/>
              </a:lnSpc>
              <a:spcBef>
                <a:spcPts val="0"/>
              </a:spcBef>
              <a:spcAft>
                <a:spcPts val="0"/>
              </a:spcAft>
              <a:buSzPts val="1400"/>
              <a:buFont typeface="Nunito"/>
              <a:buNone/>
              <a:defRPr>
                <a:latin typeface="Nunito"/>
                <a:ea typeface="Nunito"/>
                <a:cs typeface="Nunito"/>
                <a:sym typeface="Nunito"/>
              </a:defRPr>
            </a:lvl2pPr>
            <a:lvl3pPr lvl="2" algn="ctr" rtl="0">
              <a:lnSpc>
                <a:spcPct val="100000"/>
              </a:lnSpc>
              <a:spcBef>
                <a:spcPts val="0"/>
              </a:spcBef>
              <a:spcAft>
                <a:spcPts val="0"/>
              </a:spcAft>
              <a:buSzPts val="1200"/>
              <a:buFont typeface="Nunito"/>
              <a:buNone/>
              <a:defRPr>
                <a:latin typeface="Nunito"/>
                <a:ea typeface="Nunito"/>
                <a:cs typeface="Nunito"/>
                <a:sym typeface="Nunito"/>
              </a:defRPr>
            </a:lvl3pPr>
            <a:lvl4pPr lvl="3" algn="ctr" rtl="0">
              <a:lnSpc>
                <a:spcPct val="100000"/>
              </a:lnSpc>
              <a:spcBef>
                <a:spcPts val="0"/>
              </a:spcBef>
              <a:spcAft>
                <a:spcPts val="0"/>
              </a:spcAft>
              <a:buSzPts val="1200"/>
              <a:buFont typeface="Nunito"/>
              <a:buNone/>
              <a:defRPr>
                <a:latin typeface="Nunito"/>
                <a:ea typeface="Nunito"/>
                <a:cs typeface="Nunito"/>
                <a:sym typeface="Nunito"/>
              </a:defRPr>
            </a:lvl4pPr>
            <a:lvl5pPr lvl="4" algn="ctr" rtl="0">
              <a:lnSpc>
                <a:spcPct val="100000"/>
              </a:lnSpc>
              <a:spcBef>
                <a:spcPts val="0"/>
              </a:spcBef>
              <a:spcAft>
                <a:spcPts val="0"/>
              </a:spcAft>
              <a:buSzPts val="1200"/>
              <a:buFont typeface="Nunito"/>
              <a:buNone/>
              <a:defRPr>
                <a:latin typeface="Nunito"/>
                <a:ea typeface="Nunito"/>
                <a:cs typeface="Nunito"/>
                <a:sym typeface="Nunito"/>
              </a:defRPr>
            </a:lvl5pPr>
            <a:lvl6pPr lvl="5" algn="ctr" rtl="0">
              <a:lnSpc>
                <a:spcPct val="100000"/>
              </a:lnSpc>
              <a:spcBef>
                <a:spcPts val="0"/>
              </a:spcBef>
              <a:spcAft>
                <a:spcPts val="0"/>
              </a:spcAft>
              <a:buSzPts val="1200"/>
              <a:buFont typeface="Nunito"/>
              <a:buNone/>
              <a:defRPr>
                <a:latin typeface="Nunito"/>
                <a:ea typeface="Nunito"/>
                <a:cs typeface="Nunito"/>
                <a:sym typeface="Nunito"/>
              </a:defRPr>
            </a:lvl6pPr>
            <a:lvl7pPr lvl="6" algn="ctr" rtl="0">
              <a:lnSpc>
                <a:spcPct val="100000"/>
              </a:lnSpc>
              <a:spcBef>
                <a:spcPts val="0"/>
              </a:spcBef>
              <a:spcAft>
                <a:spcPts val="0"/>
              </a:spcAft>
              <a:buSzPts val="1200"/>
              <a:buFont typeface="Nunito"/>
              <a:buNone/>
              <a:defRPr>
                <a:latin typeface="Nunito"/>
                <a:ea typeface="Nunito"/>
                <a:cs typeface="Nunito"/>
                <a:sym typeface="Nunito"/>
              </a:defRPr>
            </a:lvl7pPr>
            <a:lvl8pPr lvl="7" algn="ctr" rtl="0">
              <a:lnSpc>
                <a:spcPct val="100000"/>
              </a:lnSpc>
              <a:spcBef>
                <a:spcPts val="0"/>
              </a:spcBef>
              <a:spcAft>
                <a:spcPts val="0"/>
              </a:spcAft>
              <a:buSzPts val="1200"/>
              <a:buFont typeface="Nunito"/>
              <a:buNone/>
              <a:defRPr>
                <a:latin typeface="Nunito"/>
                <a:ea typeface="Nunito"/>
                <a:cs typeface="Nunito"/>
                <a:sym typeface="Nunito"/>
              </a:defRPr>
            </a:lvl8pPr>
            <a:lvl9pPr lvl="8" algn="ctr" rtl="0">
              <a:lnSpc>
                <a:spcPct val="100000"/>
              </a:lnSpc>
              <a:spcBef>
                <a:spcPts val="0"/>
              </a:spcBef>
              <a:spcAft>
                <a:spcPts val="0"/>
              </a:spcAft>
              <a:buSzPts val="1200"/>
              <a:buFont typeface="Nunito"/>
              <a:buNone/>
              <a:defRPr>
                <a:latin typeface="Nunito"/>
                <a:ea typeface="Nunito"/>
                <a:cs typeface="Nunito"/>
                <a:sym typeface="Nunito"/>
              </a:defRPr>
            </a:lvl9pPr>
          </a:lstStyle>
          <a:p>
            <a:endParaRPr/>
          </a:p>
        </p:txBody>
      </p:sp>
      <p:sp>
        <p:nvSpPr>
          <p:cNvPr id="69" name="Google Shape;69;p12"/>
          <p:cNvSpPr txBox="1">
            <a:spLocks noGrp="1"/>
          </p:cNvSpPr>
          <p:nvPr>
            <p:ph type="title" idx="5" hasCustomPrompt="1"/>
          </p:nvPr>
        </p:nvSpPr>
        <p:spPr>
          <a:xfrm>
            <a:off x="716800" y="3272017"/>
            <a:ext cx="1031100" cy="943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500"/>
              <a:buNone/>
              <a:defRPr sz="4800" b="0"/>
            </a:lvl1pPr>
            <a:lvl2pPr lvl="1" algn="ctr" rtl="0">
              <a:spcBef>
                <a:spcPts val="0"/>
              </a:spcBef>
              <a:spcAft>
                <a:spcPts val="0"/>
              </a:spcAft>
              <a:buSzPts val="5500"/>
              <a:buFont typeface="Thasadith"/>
              <a:buNone/>
              <a:defRPr sz="5500">
                <a:latin typeface="Thasadith"/>
                <a:ea typeface="Thasadith"/>
                <a:cs typeface="Thasadith"/>
                <a:sym typeface="Thasadith"/>
              </a:defRPr>
            </a:lvl2pPr>
            <a:lvl3pPr lvl="2" algn="ctr" rtl="0">
              <a:spcBef>
                <a:spcPts val="0"/>
              </a:spcBef>
              <a:spcAft>
                <a:spcPts val="0"/>
              </a:spcAft>
              <a:buSzPts val="5500"/>
              <a:buFont typeface="Thasadith"/>
              <a:buNone/>
              <a:defRPr sz="5500">
                <a:latin typeface="Thasadith"/>
                <a:ea typeface="Thasadith"/>
                <a:cs typeface="Thasadith"/>
                <a:sym typeface="Thasadith"/>
              </a:defRPr>
            </a:lvl3pPr>
            <a:lvl4pPr lvl="3" algn="ctr" rtl="0">
              <a:spcBef>
                <a:spcPts val="0"/>
              </a:spcBef>
              <a:spcAft>
                <a:spcPts val="0"/>
              </a:spcAft>
              <a:buSzPts val="5500"/>
              <a:buFont typeface="Thasadith"/>
              <a:buNone/>
              <a:defRPr sz="5500">
                <a:latin typeface="Thasadith"/>
                <a:ea typeface="Thasadith"/>
                <a:cs typeface="Thasadith"/>
                <a:sym typeface="Thasadith"/>
              </a:defRPr>
            </a:lvl4pPr>
            <a:lvl5pPr lvl="4" algn="ctr" rtl="0">
              <a:spcBef>
                <a:spcPts val="0"/>
              </a:spcBef>
              <a:spcAft>
                <a:spcPts val="0"/>
              </a:spcAft>
              <a:buSzPts val="5500"/>
              <a:buFont typeface="Thasadith"/>
              <a:buNone/>
              <a:defRPr sz="5500">
                <a:latin typeface="Thasadith"/>
                <a:ea typeface="Thasadith"/>
                <a:cs typeface="Thasadith"/>
                <a:sym typeface="Thasadith"/>
              </a:defRPr>
            </a:lvl5pPr>
            <a:lvl6pPr lvl="5" algn="ctr" rtl="0">
              <a:spcBef>
                <a:spcPts val="0"/>
              </a:spcBef>
              <a:spcAft>
                <a:spcPts val="0"/>
              </a:spcAft>
              <a:buSzPts val="5500"/>
              <a:buFont typeface="Thasadith"/>
              <a:buNone/>
              <a:defRPr sz="5500">
                <a:latin typeface="Thasadith"/>
                <a:ea typeface="Thasadith"/>
                <a:cs typeface="Thasadith"/>
                <a:sym typeface="Thasadith"/>
              </a:defRPr>
            </a:lvl6pPr>
            <a:lvl7pPr lvl="6" algn="ctr" rtl="0">
              <a:spcBef>
                <a:spcPts val="0"/>
              </a:spcBef>
              <a:spcAft>
                <a:spcPts val="0"/>
              </a:spcAft>
              <a:buSzPts val="5500"/>
              <a:buFont typeface="Thasadith"/>
              <a:buNone/>
              <a:defRPr sz="5500">
                <a:latin typeface="Thasadith"/>
                <a:ea typeface="Thasadith"/>
                <a:cs typeface="Thasadith"/>
                <a:sym typeface="Thasadith"/>
              </a:defRPr>
            </a:lvl7pPr>
            <a:lvl8pPr lvl="7" algn="ctr" rtl="0">
              <a:spcBef>
                <a:spcPts val="0"/>
              </a:spcBef>
              <a:spcAft>
                <a:spcPts val="0"/>
              </a:spcAft>
              <a:buSzPts val="5500"/>
              <a:buFont typeface="Thasadith"/>
              <a:buNone/>
              <a:defRPr sz="5500">
                <a:latin typeface="Thasadith"/>
                <a:ea typeface="Thasadith"/>
                <a:cs typeface="Thasadith"/>
                <a:sym typeface="Thasadith"/>
              </a:defRPr>
            </a:lvl8pPr>
            <a:lvl9pPr lvl="8" algn="ct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70" name="Google Shape;70;p12"/>
          <p:cNvSpPr txBox="1">
            <a:spLocks noGrp="1"/>
          </p:cNvSpPr>
          <p:nvPr>
            <p:ph type="subTitle" idx="6"/>
          </p:nvPr>
        </p:nvSpPr>
        <p:spPr>
          <a:xfrm flipH="1">
            <a:off x="6001265" y="1273475"/>
            <a:ext cx="2320200" cy="66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1" name="Google Shape;71;p12"/>
          <p:cNvSpPr txBox="1">
            <a:spLocks noGrp="1"/>
          </p:cNvSpPr>
          <p:nvPr>
            <p:ph type="subTitle" idx="7"/>
          </p:nvPr>
        </p:nvSpPr>
        <p:spPr>
          <a:xfrm flipH="1">
            <a:off x="6001192" y="893050"/>
            <a:ext cx="2426100" cy="539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Nunito"/>
              <a:buNone/>
              <a:defRPr sz="2300">
                <a:latin typeface="Nunito"/>
                <a:ea typeface="Nunito"/>
                <a:cs typeface="Nunito"/>
                <a:sym typeface="Nunito"/>
              </a:defRPr>
            </a:lvl1pPr>
            <a:lvl2pPr lvl="1" algn="ctr" rtl="0">
              <a:lnSpc>
                <a:spcPct val="100000"/>
              </a:lnSpc>
              <a:spcBef>
                <a:spcPts val="0"/>
              </a:spcBef>
              <a:spcAft>
                <a:spcPts val="0"/>
              </a:spcAft>
              <a:buSzPts val="1400"/>
              <a:buFont typeface="Nunito"/>
              <a:buNone/>
              <a:defRPr>
                <a:latin typeface="Nunito"/>
                <a:ea typeface="Nunito"/>
                <a:cs typeface="Nunito"/>
                <a:sym typeface="Nunito"/>
              </a:defRPr>
            </a:lvl2pPr>
            <a:lvl3pPr lvl="2" algn="ctr" rtl="0">
              <a:lnSpc>
                <a:spcPct val="100000"/>
              </a:lnSpc>
              <a:spcBef>
                <a:spcPts val="0"/>
              </a:spcBef>
              <a:spcAft>
                <a:spcPts val="0"/>
              </a:spcAft>
              <a:buSzPts val="1200"/>
              <a:buFont typeface="Nunito"/>
              <a:buNone/>
              <a:defRPr>
                <a:latin typeface="Nunito"/>
                <a:ea typeface="Nunito"/>
                <a:cs typeface="Nunito"/>
                <a:sym typeface="Nunito"/>
              </a:defRPr>
            </a:lvl3pPr>
            <a:lvl4pPr lvl="3" algn="ctr" rtl="0">
              <a:lnSpc>
                <a:spcPct val="100000"/>
              </a:lnSpc>
              <a:spcBef>
                <a:spcPts val="0"/>
              </a:spcBef>
              <a:spcAft>
                <a:spcPts val="0"/>
              </a:spcAft>
              <a:buSzPts val="1200"/>
              <a:buFont typeface="Nunito"/>
              <a:buNone/>
              <a:defRPr>
                <a:latin typeface="Nunito"/>
                <a:ea typeface="Nunito"/>
                <a:cs typeface="Nunito"/>
                <a:sym typeface="Nunito"/>
              </a:defRPr>
            </a:lvl4pPr>
            <a:lvl5pPr lvl="4" algn="ctr" rtl="0">
              <a:lnSpc>
                <a:spcPct val="100000"/>
              </a:lnSpc>
              <a:spcBef>
                <a:spcPts val="0"/>
              </a:spcBef>
              <a:spcAft>
                <a:spcPts val="0"/>
              </a:spcAft>
              <a:buSzPts val="1200"/>
              <a:buFont typeface="Nunito"/>
              <a:buNone/>
              <a:defRPr>
                <a:latin typeface="Nunito"/>
                <a:ea typeface="Nunito"/>
                <a:cs typeface="Nunito"/>
                <a:sym typeface="Nunito"/>
              </a:defRPr>
            </a:lvl5pPr>
            <a:lvl6pPr lvl="5" algn="ctr" rtl="0">
              <a:lnSpc>
                <a:spcPct val="100000"/>
              </a:lnSpc>
              <a:spcBef>
                <a:spcPts val="0"/>
              </a:spcBef>
              <a:spcAft>
                <a:spcPts val="0"/>
              </a:spcAft>
              <a:buSzPts val="1200"/>
              <a:buFont typeface="Nunito"/>
              <a:buNone/>
              <a:defRPr>
                <a:latin typeface="Nunito"/>
                <a:ea typeface="Nunito"/>
                <a:cs typeface="Nunito"/>
                <a:sym typeface="Nunito"/>
              </a:defRPr>
            </a:lvl6pPr>
            <a:lvl7pPr lvl="6" algn="ctr" rtl="0">
              <a:lnSpc>
                <a:spcPct val="100000"/>
              </a:lnSpc>
              <a:spcBef>
                <a:spcPts val="0"/>
              </a:spcBef>
              <a:spcAft>
                <a:spcPts val="0"/>
              </a:spcAft>
              <a:buSzPts val="1200"/>
              <a:buFont typeface="Nunito"/>
              <a:buNone/>
              <a:defRPr>
                <a:latin typeface="Nunito"/>
                <a:ea typeface="Nunito"/>
                <a:cs typeface="Nunito"/>
                <a:sym typeface="Nunito"/>
              </a:defRPr>
            </a:lvl7pPr>
            <a:lvl8pPr lvl="7" algn="ctr" rtl="0">
              <a:lnSpc>
                <a:spcPct val="100000"/>
              </a:lnSpc>
              <a:spcBef>
                <a:spcPts val="0"/>
              </a:spcBef>
              <a:spcAft>
                <a:spcPts val="0"/>
              </a:spcAft>
              <a:buSzPts val="1200"/>
              <a:buFont typeface="Nunito"/>
              <a:buNone/>
              <a:defRPr>
                <a:latin typeface="Nunito"/>
                <a:ea typeface="Nunito"/>
                <a:cs typeface="Nunito"/>
                <a:sym typeface="Nunito"/>
              </a:defRPr>
            </a:lvl8pPr>
            <a:lvl9pPr lvl="8" algn="ctr" rtl="0">
              <a:lnSpc>
                <a:spcPct val="100000"/>
              </a:lnSpc>
              <a:spcBef>
                <a:spcPts val="0"/>
              </a:spcBef>
              <a:spcAft>
                <a:spcPts val="0"/>
              </a:spcAft>
              <a:buSzPts val="1200"/>
              <a:buFont typeface="Nunito"/>
              <a:buNone/>
              <a:defRPr>
                <a:latin typeface="Nunito"/>
                <a:ea typeface="Nunito"/>
                <a:cs typeface="Nunito"/>
                <a:sym typeface="Nunito"/>
              </a:defRPr>
            </a:lvl9pPr>
          </a:lstStyle>
          <a:p>
            <a:endParaRPr/>
          </a:p>
        </p:txBody>
      </p:sp>
      <p:sp>
        <p:nvSpPr>
          <p:cNvPr id="72" name="Google Shape;72;p12"/>
          <p:cNvSpPr txBox="1">
            <a:spLocks noGrp="1"/>
          </p:cNvSpPr>
          <p:nvPr>
            <p:ph type="title" idx="8" hasCustomPrompt="1"/>
          </p:nvPr>
        </p:nvSpPr>
        <p:spPr>
          <a:xfrm>
            <a:off x="4970125" y="792447"/>
            <a:ext cx="1031100" cy="943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500"/>
              <a:buNone/>
              <a:defRPr sz="4800" b="0"/>
            </a:lvl1pPr>
            <a:lvl2pPr lvl="1" algn="ctr" rtl="0">
              <a:spcBef>
                <a:spcPts val="0"/>
              </a:spcBef>
              <a:spcAft>
                <a:spcPts val="0"/>
              </a:spcAft>
              <a:buSzPts val="5500"/>
              <a:buFont typeface="Thasadith"/>
              <a:buNone/>
              <a:defRPr sz="5500">
                <a:latin typeface="Thasadith"/>
                <a:ea typeface="Thasadith"/>
                <a:cs typeface="Thasadith"/>
                <a:sym typeface="Thasadith"/>
              </a:defRPr>
            </a:lvl2pPr>
            <a:lvl3pPr lvl="2" algn="ctr" rtl="0">
              <a:spcBef>
                <a:spcPts val="0"/>
              </a:spcBef>
              <a:spcAft>
                <a:spcPts val="0"/>
              </a:spcAft>
              <a:buSzPts val="5500"/>
              <a:buFont typeface="Thasadith"/>
              <a:buNone/>
              <a:defRPr sz="5500">
                <a:latin typeface="Thasadith"/>
                <a:ea typeface="Thasadith"/>
                <a:cs typeface="Thasadith"/>
                <a:sym typeface="Thasadith"/>
              </a:defRPr>
            </a:lvl3pPr>
            <a:lvl4pPr lvl="3" algn="ctr" rtl="0">
              <a:spcBef>
                <a:spcPts val="0"/>
              </a:spcBef>
              <a:spcAft>
                <a:spcPts val="0"/>
              </a:spcAft>
              <a:buSzPts val="5500"/>
              <a:buFont typeface="Thasadith"/>
              <a:buNone/>
              <a:defRPr sz="5500">
                <a:latin typeface="Thasadith"/>
                <a:ea typeface="Thasadith"/>
                <a:cs typeface="Thasadith"/>
                <a:sym typeface="Thasadith"/>
              </a:defRPr>
            </a:lvl4pPr>
            <a:lvl5pPr lvl="4" algn="ctr" rtl="0">
              <a:spcBef>
                <a:spcPts val="0"/>
              </a:spcBef>
              <a:spcAft>
                <a:spcPts val="0"/>
              </a:spcAft>
              <a:buSzPts val="5500"/>
              <a:buFont typeface="Thasadith"/>
              <a:buNone/>
              <a:defRPr sz="5500">
                <a:latin typeface="Thasadith"/>
                <a:ea typeface="Thasadith"/>
                <a:cs typeface="Thasadith"/>
                <a:sym typeface="Thasadith"/>
              </a:defRPr>
            </a:lvl5pPr>
            <a:lvl6pPr lvl="5" algn="ctr" rtl="0">
              <a:spcBef>
                <a:spcPts val="0"/>
              </a:spcBef>
              <a:spcAft>
                <a:spcPts val="0"/>
              </a:spcAft>
              <a:buSzPts val="5500"/>
              <a:buFont typeface="Thasadith"/>
              <a:buNone/>
              <a:defRPr sz="5500">
                <a:latin typeface="Thasadith"/>
                <a:ea typeface="Thasadith"/>
                <a:cs typeface="Thasadith"/>
                <a:sym typeface="Thasadith"/>
              </a:defRPr>
            </a:lvl6pPr>
            <a:lvl7pPr lvl="6" algn="ctr" rtl="0">
              <a:spcBef>
                <a:spcPts val="0"/>
              </a:spcBef>
              <a:spcAft>
                <a:spcPts val="0"/>
              </a:spcAft>
              <a:buSzPts val="5500"/>
              <a:buFont typeface="Thasadith"/>
              <a:buNone/>
              <a:defRPr sz="5500">
                <a:latin typeface="Thasadith"/>
                <a:ea typeface="Thasadith"/>
                <a:cs typeface="Thasadith"/>
                <a:sym typeface="Thasadith"/>
              </a:defRPr>
            </a:lvl7pPr>
            <a:lvl8pPr lvl="7" algn="ctr" rtl="0">
              <a:spcBef>
                <a:spcPts val="0"/>
              </a:spcBef>
              <a:spcAft>
                <a:spcPts val="0"/>
              </a:spcAft>
              <a:buSzPts val="5500"/>
              <a:buFont typeface="Thasadith"/>
              <a:buNone/>
              <a:defRPr sz="5500">
                <a:latin typeface="Thasadith"/>
                <a:ea typeface="Thasadith"/>
                <a:cs typeface="Thasadith"/>
                <a:sym typeface="Thasadith"/>
              </a:defRPr>
            </a:lvl8pPr>
            <a:lvl9pPr lvl="8" algn="ct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73" name="Google Shape;73;p12"/>
          <p:cNvSpPr txBox="1">
            <a:spLocks noGrp="1"/>
          </p:cNvSpPr>
          <p:nvPr>
            <p:ph type="subTitle" idx="9"/>
          </p:nvPr>
        </p:nvSpPr>
        <p:spPr>
          <a:xfrm flipH="1">
            <a:off x="6001342" y="3759688"/>
            <a:ext cx="2320200" cy="66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0"/>
              </a:spcBef>
              <a:spcAft>
                <a:spcPts val="0"/>
              </a:spcAft>
              <a:buClr>
                <a:schemeClr val="accent2"/>
              </a:buClr>
              <a:buSzPts val="1400"/>
              <a:buNone/>
              <a:defRPr>
                <a:solidFill>
                  <a:schemeClr val="accent2"/>
                </a:solidFill>
              </a:defRPr>
            </a:lvl2pPr>
            <a:lvl3pPr lvl="2" algn="ctr" rtl="0">
              <a:lnSpc>
                <a:spcPct val="100000"/>
              </a:lnSpc>
              <a:spcBef>
                <a:spcPts val="0"/>
              </a:spcBef>
              <a:spcAft>
                <a:spcPts val="0"/>
              </a:spcAft>
              <a:buClr>
                <a:schemeClr val="accent2"/>
              </a:buClr>
              <a:buSzPts val="1200"/>
              <a:buNone/>
              <a:defRPr>
                <a:solidFill>
                  <a:schemeClr val="accent2"/>
                </a:solidFill>
              </a:defRPr>
            </a:lvl3pPr>
            <a:lvl4pPr lvl="3" algn="ctr" rtl="0">
              <a:lnSpc>
                <a:spcPct val="100000"/>
              </a:lnSpc>
              <a:spcBef>
                <a:spcPts val="0"/>
              </a:spcBef>
              <a:spcAft>
                <a:spcPts val="0"/>
              </a:spcAft>
              <a:buClr>
                <a:schemeClr val="accent2"/>
              </a:buClr>
              <a:buSzPts val="1200"/>
              <a:buNone/>
              <a:defRPr>
                <a:solidFill>
                  <a:schemeClr val="accent2"/>
                </a:solidFill>
              </a:defRPr>
            </a:lvl4pPr>
            <a:lvl5pPr lvl="4" algn="ctr" rtl="0">
              <a:lnSpc>
                <a:spcPct val="100000"/>
              </a:lnSpc>
              <a:spcBef>
                <a:spcPts val="0"/>
              </a:spcBef>
              <a:spcAft>
                <a:spcPts val="0"/>
              </a:spcAft>
              <a:buClr>
                <a:schemeClr val="accent2"/>
              </a:buClr>
              <a:buSzPts val="1200"/>
              <a:buNone/>
              <a:defRPr>
                <a:solidFill>
                  <a:schemeClr val="accent2"/>
                </a:solidFill>
              </a:defRPr>
            </a:lvl5pPr>
            <a:lvl6pPr lvl="5" algn="ctr" rtl="0">
              <a:lnSpc>
                <a:spcPct val="100000"/>
              </a:lnSpc>
              <a:spcBef>
                <a:spcPts val="0"/>
              </a:spcBef>
              <a:spcAft>
                <a:spcPts val="0"/>
              </a:spcAft>
              <a:buClr>
                <a:schemeClr val="accent2"/>
              </a:buClr>
              <a:buSzPts val="1200"/>
              <a:buNone/>
              <a:defRPr>
                <a:solidFill>
                  <a:schemeClr val="accent2"/>
                </a:solidFill>
              </a:defRPr>
            </a:lvl6pPr>
            <a:lvl7pPr lvl="6" algn="ctr" rtl="0">
              <a:lnSpc>
                <a:spcPct val="100000"/>
              </a:lnSpc>
              <a:spcBef>
                <a:spcPts val="0"/>
              </a:spcBef>
              <a:spcAft>
                <a:spcPts val="0"/>
              </a:spcAft>
              <a:buClr>
                <a:schemeClr val="accent2"/>
              </a:buClr>
              <a:buSzPts val="1200"/>
              <a:buNone/>
              <a:defRPr>
                <a:solidFill>
                  <a:schemeClr val="accent2"/>
                </a:solidFill>
              </a:defRPr>
            </a:lvl7pPr>
            <a:lvl8pPr lvl="7" algn="ctr" rtl="0">
              <a:lnSpc>
                <a:spcPct val="100000"/>
              </a:lnSpc>
              <a:spcBef>
                <a:spcPts val="0"/>
              </a:spcBef>
              <a:spcAft>
                <a:spcPts val="0"/>
              </a:spcAft>
              <a:buClr>
                <a:schemeClr val="accent2"/>
              </a:buClr>
              <a:buSzPts val="1200"/>
              <a:buNone/>
              <a:defRPr>
                <a:solidFill>
                  <a:schemeClr val="accent2"/>
                </a:solidFill>
              </a:defRPr>
            </a:lvl8pPr>
            <a:lvl9pPr lvl="8" algn="ctr" rtl="0">
              <a:lnSpc>
                <a:spcPct val="100000"/>
              </a:lnSpc>
              <a:spcBef>
                <a:spcPts val="0"/>
              </a:spcBef>
              <a:spcAft>
                <a:spcPts val="0"/>
              </a:spcAft>
              <a:buClr>
                <a:schemeClr val="accent2"/>
              </a:buClr>
              <a:buSzPts val="1200"/>
              <a:buNone/>
              <a:defRPr>
                <a:solidFill>
                  <a:schemeClr val="accent2"/>
                </a:solidFill>
              </a:defRPr>
            </a:lvl9pPr>
          </a:lstStyle>
          <a:p>
            <a:endParaRPr/>
          </a:p>
        </p:txBody>
      </p:sp>
      <p:sp>
        <p:nvSpPr>
          <p:cNvPr id="74" name="Google Shape;74;p12"/>
          <p:cNvSpPr txBox="1">
            <a:spLocks noGrp="1"/>
          </p:cNvSpPr>
          <p:nvPr>
            <p:ph type="subTitle" idx="13"/>
          </p:nvPr>
        </p:nvSpPr>
        <p:spPr>
          <a:xfrm flipH="1">
            <a:off x="6001200" y="3379275"/>
            <a:ext cx="2426100" cy="539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1800"/>
              <a:buFont typeface="Nunito"/>
              <a:buNone/>
              <a:defRPr sz="2300">
                <a:solidFill>
                  <a:schemeClr val="accent2"/>
                </a:solidFill>
                <a:latin typeface="Nunito"/>
                <a:ea typeface="Nunito"/>
                <a:cs typeface="Nunito"/>
                <a:sym typeface="Nunito"/>
              </a:defRPr>
            </a:lvl1pPr>
            <a:lvl2pPr lvl="1" algn="ctr" rtl="0">
              <a:lnSpc>
                <a:spcPct val="100000"/>
              </a:lnSpc>
              <a:spcBef>
                <a:spcPts val="0"/>
              </a:spcBef>
              <a:spcAft>
                <a:spcPts val="0"/>
              </a:spcAft>
              <a:buClr>
                <a:schemeClr val="dk1"/>
              </a:buClr>
              <a:buSzPts val="1400"/>
              <a:buFont typeface="Nunito"/>
              <a:buNone/>
              <a:defRPr>
                <a:solidFill>
                  <a:schemeClr val="dk1"/>
                </a:solidFill>
                <a:latin typeface="Nunito"/>
                <a:ea typeface="Nunito"/>
                <a:cs typeface="Nunito"/>
                <a:sym typeface="Nunito"/>
              </a:defRPr>
            </a:lvl2pPr>
            <a:lvl3pPr lvl="2" algn="ctr" rtl="0">
              <a:lnSpc>
                <a:spcPct val="100000"/>
              </a:lnSpc>
              <a:spcBef>
                <a:spcPts val="0"/>
              </a:spcBef>
              <a:spcAft>
                <a:spcPts val="0"/>
              </a:spcAft>
              <a:buClr>
                <a:schemeClr val="dk1"/>
              </a:buClr>
              <a:buSzPts val="1200"/>
              <a:buFont typeface="Nunito"/>
              <a:buNone/>
              <a:defRPr>
                <a:solidFill>
                  <a:schemeClr val="dk1"/>
                </a:solidFill>
                <a:latin typeface="Nunito"/>
                <a:ea typeface="Nunito"/>
                <a:cs typeface="Nunito"/>
                <a:sym typeface="Nunito"/>
              </a:defRPr>
            </a:lvl3pPr>
            <a:lvl4pPr lvl="3" algn="ctr" rtl="0">
              <a:lnSpc>
                <a:spcPct val="100000"/>
              </a:lnSpc>
              <a:spcBef>
                <a:spcPts val="0"/>
              </a:spcBef>
              <a:spcAft>
                <a:spcPts val="0"/>
              </a:spcAft>
              <a:buClr>
                <a:schemeClr val="dk1"/>
              </a:buClr>
              <a:buSzPts val="1200"/>
              <a:buFont typeface="Nunito"/>
              <a:buNone/>
              <a:defRPr>
                <a:solidFill>
                  <a:schemeClr val="dk1"/>
                </a:solidFill>
                <a:latin typeface="Nunito"/>
                <a:ea typeface="Nunito"/>
                <a:cs typeface="Nunito"/>
                <a:sym typeface="Nunito"/>
              </a:defRPr>
            </a:lvl4pPr>
            <a:lvl5pPr lvl="4" algn="ctr" rtl="0">
              <a:lnSpc>
                <a:spcPct val="100000"/>
              </a:lnSpc>
              <a:spcBef>
                <a:spcPts val="0"/>
              </a:spcBef>
              <a:spcAft>
                <a:spcPts val="0"/>
              </a:spcAft>
              <a:buClr>
                <a:schemeClr val="dk1"/>
              </a:buClr>
              <a:buSzPts val="1200"/>
              <a:buFont typeface="Nunito"/>
              <a:buNone/>
              <a:defRPr>
                <a:solidFill>
                  <a:schemeClr val="dk1"/>
                </a:solidFill>
                <a:latin typeface="Nunito"/>
                <a:ea typeface="Nunito"/>
                <a:cs typeface="Nunito"/>
                <a:sym typeface="Nunito"/>
              </a:defRPr>
            </a:lvl5pPr>
            <a:lvl6pPr lvl="5" algn="ctr" rtl="0">
              <a:lnSpc>
                <a:spcPct val="100000"/>
              </a:lnSpc>
              <a:spcBef>
                <a:spcPts val="0"/>
              </a:spcBef>
              <a:spcAft>
                <a:spcPts val="0"/>
              </a:spcAft>
              <a:buClr>
                <a:schemeClr val="dk1"/>
              </a:buClr>
              <a:buSzPts val="1200"/>
              <a:buFont typeface="Nunito"/>
              <a:buNone/>
              <a:defRPr>
                <a:solidFill>
                  <a:schemeClr val="dk1"/>
                </a:solidFill>
                <a:latin typeface="Nunito"/>
                <a:ea typeface="Nunito"/>
                <a:cs typeface="Nunito"/>
                <a:sym typeface="Nunito"/>
              </a:defRPr>
            </a:lvl6pPr>
            <a:lvl7pPr lvl="6" algn="ctr" rtl="0">
              <a:lnSpc>
                <a:spcPct val="100000"/>
              </a:lnSpc>
              <a:spcBef>
                <a:spcPts val="0"/>
              </a:spcBef>
              <a:spcAft>
                <a:spcPts val="0"/>
              </a:spcAft>
              <a:buClr>
                <a:schemeClr val="dk1"/>
              </a:buClr>
              <a:buSzPts val="1200"/>
              <a:buFont typeface="Nunito"/>
              <a:buNone/>
              <a:defRPr>
                <a:solidFill>
                  <a:schemeClr val="dk1"/>
                </a:solidFill>
                <a:latin typeface="Nunito"/>
                <a:ea typeface="Nunito"/>
                <a:cs typeface="Nunito"/>
                <a:sym typeface="Nunito"/>
              </a:defRPr>
            </a:lvl7pPr>
            <a:lvl8pPr lvl="7" algn="ctr" rtl="0">
              <a:lnSpc>
                <a:spcPct val="100000"/>
              </a:lnSpc>
              <a:spcBef>
                <a:spcPts val="0"/>
              </a:spcBef>
              <a:spcAft>
                <a:spcPts val="0"/>
              </a:spcAft>
              <a:buClr>
                <a:schemeClr val="dk1"/>
              </a:buClr>
              <a:buSzPts val="1200"/>
              <a:buFont typeface="Nunito"/>
              <a:buNone/>
              <a:defRPr>
                <a:solidFill>
                  <a:schemeClr val="dk1"/>
                </a:solidFill>
                <a:latin typeface="Nunito"/>
                <a:ea typeface="Nunito"/>
                <a:cs typeface="Nunito"/>
                <a:sym typeface="Nunito"/>
              </a:defRPr>
            </a:lvl8pPr>
            <a:lvl9pPr lvl="8" algn="ctr" rtl="0">
              <a:lnSpc>
                <a:spcPct val="100000"/>
              </a:lnSpc>
              <a:spcBef>
                <a:spcPts val="0"/>
              </a:spcBef>
              <a:spcAft>
                <a:spcPts val="0"/>
              </a:spcAft>
              <a:buClr>
                <a:schemeClr val="dk1"/>
              </a:buClr>
              <a:buSzPts val="1200"/>
              <a:buFont typeface="Nunito"/>
              <a:buNone/>
              <a:defRPr>
                <a:solidFill>
                  <a:schemeClr val="dk1"/>
                </a:solidFill>
                <a:latin typeface="Nunito"/>
                <a:ea typeface="Nunito"/>
                <a:cs typeface="Nunito"/>
                <a:sym typeface="Nunito"/>
              </a:defRPr>
            </a:lvl9pPr>
          </a:lstStyle>
          <a:p>
            <a:endParaRPr/>
          </a:p>
        </p:txBody>
      </p:sp>
      <p:sp>
        <p:nvSpPr>
          <p:cNvPr id="75" name="Google Shape;75;p12"/>
          <p:cNvSpPr txBox="1">
            <a:spLocks noGrp="1"/>
          </p:cNvSpPr>
          <p:nvPr>
            <p:ph type="title" idx="14" hasCustomPrompt="1"/>
          </p:nvPr>
        </p:nvSpPr>
        <p:spPr>
          <a:xfrm>
            <a:off x="4970150" y="3272017"/>
            <a:ext cx="1031100" cy="943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5500"/>
              <a:buNone/>
              <a:defRPr sz="4800" b="0">
                <a:solidFill>
                  <a:schemeClr val="accent2"/>
                </a:solidFill>
              </a:defRPr>
            </a:lvl1pPr>
            <a:lvl2pPr lvl="1" algn="ctr" rtl="0">
              <a:spcBef>
                <a:spcPts val="0"/>
              </a:spcBef>
              <a:spcAft>
                <a:spcPts val="0"/>
              </a:spcAft>
              <a:buClr>
                <a:schemeClr val="dk1"/>
              </a:buClr>
              <a:buSzPts val="5500"/>
              <a:buFont typeface="Thasadith"/>
              <a:buNone/>
              <a:defRPr sz="5500">
                <a:solidFill>
                  <a:schemeClr val="dk1"/>
                </a:solidFill>
                <a:latin typeface="Thasadith"/>
                <a:ea typeface="Thasadith"/>
                <a:cs typeface="Thasadith"/>
                <a:sym typeface="Thasadith"/>
              </a:defRPr>
            </a:lvl2pPr>
            <a:lvl3pPr lvl="2" algn="ctr" rtl="0">
              <a:spcBef>
                <a:spcPts val="0"/>
              </a:spcBef>
              <a:spcAft>
                <a:spcPts val="0"/>
              </a:spcAft>
              <a:buClr>
                <a:schemeClr val="dk1"/>
              </a:buClr>
              <a:buSzPts val="5500"/>
              <a:buFont typeface="Thasadith"/>
              <a:buNone/>
              <a:defRPr sz="5500">
                <a:solidFill>
                  <a:schemeClr val="dk1"/>
                </a:solidFill>
                <a:latin typeface="Thasadith"/>
                <a:ea typeface="Thasadith"/>
                <a:cs typeface="Thasadith"/>
                <a:sym typeface="Thasadith"/>
              </a:defRPr>
            </a:lvl3pPr>
            <a:lvl4pPr lvl="3" algn="ctr" rtl="0">
              <a:spcBef>
                <a:spcPts val="0"/>
              </a:spcBef>
              <a:spcAft>
                <a:spcPts val="0"/>
              </a:spcAft>
              <a:buClr>
                <a:schemeClr val="dk1"/>
              </a:buClr>
              <a:buSzPts val="5500"/>
              <a:buFont typeface="Thasadith"/>
              <a:buNone/>
              <a:defRPr sz="5500">
                <a:solidFill>
                  <a:schemeClr val="dk1"/>
                </a:solidFill>
                <a:latin typeface="Thasadith"/>
                <a:ea typeface="Thasadith"/>
                <a:cs typeface="Thasadith"/>
                <a:sym typeface="Thasadith"/>
              </a:defRPr>
            </a:lvl4pPr>
            <a:lvl5pPr lvl="4" algn="ctr" rtl="0">
              <a:spcBef>
                <a:spcPts val="0"/>
              </a:spcBef>
              <a:spcAft>
                <a:spcPts val="0"/>
              </a:spcAft>
              <a:buClr>
                <a:schemeClr val="dk1"/>
              </a:buClr>
              <a:buSzPts val="5500"/>
              <a:buFont typeface="Thasadith"/>
              <a:buNone/>
              <a:defRPr sz="5500">
                <a:solidFill>
                  <a:schemeClr val="dk1"/>
                </a:solidFill>
                <a:latin typeface="Thasadith"/>
                <a:ea typeface="Thasadith"/>
                <a:cs typeface="Thasadith"/>
                <a:sym typeface="Thasadith"/>
              </a:defRPr>
            </a:lvl5pPr>
            <a:lvl6pPr lvl="5" algn="ctr" rtl="0">
              <a:spcBef>
                <a:spcPts val="0"/>
              </a:spcBef>
              <a:spcAft>
                <a:spcPts val="0"/>
              </a:spcAft>
              <a:buClr>
                <a:schemeClr val="dk1"/>
              </a:buClr>
              <a:buSzPts val="5500"/>
              <a:buFont typeface="Thasadith"/>
              <a:buNone/>
              <a:defRPr sz="5500">
                <a:solidFill>
                  <a:schemeClr val="dk1"/>
                </a:solidFill>
                <a:latin typeface="Thasadith"/>
                <a:ea typeface="Thasadith"/>
                <a:cs typeface="Thasadith"/>
                <a:sym typeface="Thasadith"/>
              </a:defRPr>
            </a:lvl6pPr>
            <a:lvl7pPr lvl="6" algn="ctr" rtl="0">
              <a:spcBef>
                <a:spcPts val="0"/>
              </a:spcBef>
              <a:spcAft>
                <a:spcPts val="0"/>
              </a:spcAft>
              <a:buClr>
                <a:schemeClr val="dk1"/>
              </a:buClr>
              <a:buSzPts val="5500"/>
              <a:buFont typeface="Thasadith"/>
              <a:buNone/>
              <a:defRPr sz="5500">
                <a:solidFill>
                  <a:schemeClr val="dk1"/>
                </a:solidFill>
                <a:latin typeface="Thasadith"/>
                <a:ea typeface="Thasadith"/>
                <a:cs typeface="Thasadith"/>
                <a:sym typeface="Thasadith"/>
              </a:defRPr>
            </a:lvl7pPr>
            <a:lvl8pPr lvl="7" algn="ctr" rtl="0">
              <a:spcBef>
                <a:spcPts val="0"/>
              </a:spcBef>
              <a:spcAft>
                <a:spcPts val="0"/>
              </a:spcAft>
              <a:buClr>
                <a:schemeClr val="dk1"/>
              </a:buClr>
              <a:buSzPts val="5500"/>
              <a:buFont typeface="Thasadith"/>
              <a:buNone/>
              <a:defRPr sz="5500">
                <a:solidFill>
                  <a:schemeClr val="dk1"/>
                </a:solidFill>
                <a:latin typeface="Thasadith"/>
                <a:ea typeface="Thasadith"/>
                <a:cs typeface="Thasadith"/>
                <a:sym typeface="Thasadith"/>
              </a:defRPr>
            </a:lvl8pPr>
            <a:lvl9pPr lvl="8" algn="ctr" rtl="0">
              <a:spcBef>
                <a:spcPts val="0"/>
              </a:spcBef>
              <a:spcAft>
                <a:spcPts val="0"/>
              </a:spcAft>
              <a:buClr>
                <a:schemeClr val="dk1"/>
              </a:buClr>
              <a:buSzPts val="5500"/>
              <a:buFont typeface="Thasadith"/>
              <a:buNone/>
              <a:defRPr sz="5500">
                <a:solidFill>
                  <a:schemeClr val="dk1"/>
                </a:solidFill>
                <a:latin typeface="Thasadith"/>
                <a:ea typeface="Thasadith"/>
                <a:cs typeface="Thasadith"/>
                <a:sym typeface="Thasadith"/>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9_1">
    <p:bg>
      <p:bgPr>
        <a:solidFill>
          <a:schemeClr val="dk1"/>
        </a:solidFill>
        <a:effectLst/>
      </p:bgPr>
    </p:bg>
    <p:spTree>
      <p:nvGrpSpPr>
        <p:cNvPr id="1" name="Shape 76"/>
        <p:cNvGrpSpPr/>
        <p:nvPr/>
      </p:nvGrpSpPr>
      <p:grpSpPr>
        <a:xfrm>
          <a:off x="0" y="0"/>
          <a:ext cx="0" cy="0"/>
          <a:chOff x="0" y="0"/>
          <a:chExt cx="0" cy="0"/>
        </a:xfrm>
      </p:grpSpPr>
      <p:sp>
        <p:nvSpPr>
          <p:cNvPr id="77" name="Google Shape;77;p13"/>
          <p:cNvSpPr txBox="1">
            <a:spLocks noGrp="1"/>
          </p:cNvSpPr>
          <p:nvPr>
            <p:ph type="ctrTitle"/>
          </p:nvPr>
        </p:nvSpPr>
        <p:spPr>
          <a:xfrm>
            <a:off x="716775" y="2825825"/>
            <a:ext cx="2892000" cy="793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8" name="Google Shape;78;p13"/>
          <p:cNvSpPr txBox="1">
            <a:spLocks noGrp="1"/>
          </p:cNvSpPr>
          <p:nvPr>
            <p:ph type="subTitle" idx="1"/>
          </p:nvPr>
        </p:nvSpPr>
        <p:spPr>
          <a:xfrm>
            <a:off x="716775" y="1834025"/>
            <a:ext cx="3275700" cy="875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AAD3C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2400"/>
              <a:buFont typeface="Nunito"/>
              <a:buNone/>
              <a:defRPr sz="2400">
                <a:solidFill>
                  <a:srgbClr val="FFFFFF"/>
                </a:solidFill>
                <a:latin typeface="Nunito"/>
                <a:ea typeface="Nunito"/>
                <a:cs typeface="Nunito"/>
                <a:sym typeface="Nunito"/>
              </a:defRPr>
            </a:lvl1pPr>
            <a:lvl2pPr lvl="1" rtl="0">
              <a:spcBef>
                <a:spcPts val="0"/>
              </a:spcBef>
              <a:spcAft>
                <a:spcPts val="0"/>
              </a:spcAft>
              <a:buClr>
                <a:srgbClr val="FFFFFF"/>
              </a:buClr>
              <a:buSzPts val="2400"/>
              <a:buFont typeface="Nunito"/>
              <a:buNone/>
              <a:defRPr sz="2400">
                <a:solidFill>
                  <a:srgbClr val="FFFFFF"/>
                </a:solidFill>
                <a:latin typeface="Nunito"/>
                <a:ea typeface="Nunito"/>
                <a:cs typeface="Nunito"/>
                <a:sym typeface="Nunito"/>
              </a:defRPr>
            </a:lvl2pPr>
            <a:lvl3pPr lvl="2" rtl="0">
              <a:spcBef>
                <a:spcPts val="0"/>
              </a:spcBef>
              <a:spcAft>
                <a:spcPts val="0"/>
              </a:spcAft>
              <a:buClr>
                <a:srgbClr val="FFFFFF"/>
              </a:buClr>
              <a:buSzPts val="2400"/>
              <a:buFont typeface="Nunito"/>
              <a:buNone/>
              <a:defRPr sz="2400">
                <a:solidFill>
                  <a:srgbClr val="FFFFFF"/>
                </a:solidFill>
                <a:latin typeface="Nunito"/>
                <a:ea typeface="Nunito"/>
                <a:cs typeface="Nunito"/>
                <a:sym typeface="Nunito"/>
              </a:defRPr>
            </a:lvl3pPr>
            <a:lvl4pPr lvl="3" rtl="0">
              <a:spcBef>
                <a:spcPts val="0"/>
              </a:spcBef>
              <a:spcAft>
                <a:spcPts val="0"/>
              </a:spcAft>
              <a:buClr>
                <a:srgbClr val="FFFFFF"/>
              </a:buClr>
              <a:buSzPts val="2400"/>
              <a:buFont typeface="Nunito"/>
              <a:buNone/>
              <a:defRPr sz="2400">
                <a:solidFill>
                  <a:srgbClr val="FFFFFF"/>
                </a:solidFill>
                <a:latin typeface="Nunito"/>
                <a:ea typeface="Nunito"/>
                <a:cs typeface="Nunito"/>
                <a:sym typeface="Nunito"/>
              </a:defRPr>
            </a:lvl4pPr>
            <a:lvl5pPr lvl="4" rtl="0">
              <a:spcBef>
                <a:spcPts val="0"/>
              </a:spcBef>
              <a:spcAft>
                <a:spcPts val="0"/>
              </a:spcAft>
              <a:buClr>
                <a:srgbClr val="FFFFFF"/>
              </a:buClr>
              <a:buSzPts val="2400"/>
              <a:buFont typeface="Nunito"/>
              <a:buNone/>
              <a:defRPr sz="2400">
                <a:solidFill>
                  <a:srgbClr val="FFFFFF"/>
                </a:solidFill>
                <a:latin typeface="Nunito"/>
                <a:ea typeface="Nunito"/>
                <a:cs typeface="Nunito"/>
                <a:sym typeface="Nunito"/>
              </a:defRPr>
            </a:lvl5pPr>
            <a:lvl6pPr lvl="5" rtl="0">
              <a:spcBef>
                <a:spcPts val="0"/>
              </a:spcBef>
              <a:spcAft>
                <a:spcPts val="0"/>
              </a:spcAft>
              <a:buClr>
                <a:srgbClr val="FFFFFF"/>
              </a:buClr>
              <a:buSzPts val="2400"/>
              <a:buFont typeface="Nunito"/>
              <a:buNone/>
              <a:defRPr sz="2400">
                <a:solidFill>
                  <a:srgbClr val="FFFFFF"/>
                </a:solidFill>
                <a:latin typeface="Nunito"/>
                <a:ea typeface="Nunito"/>
                <a:cs typeface="Nunito"/>
                <a:sym typeface="Nunito"/>
              </a:defRPr>
            </a:lvl6pPr>
            <a:lvl7pPr lvl="6" rtl="0">
              <a:spcBef>
                <a:spcPts val="0"/>
              </a:spcBef>
              <a:spcAft>
                <a:spcPts val="0"/>
              </a:spcAft>
              <a:buClr>
                <a:srgbClr val="FFFFFF"/>
              </a:buClr>
              <a:buSzPts val="2400"/>
              <a:buFont typeface="Nunito"/>
              <a:buNone/>
              <a:defRPr sz="2400">
                <a:solidFill>
                  <a:srgbClr val="FFFFFF"/>
                </a:solidFill>
                <a:latin typeface="Nunito"/>
                <a:ea typeface="Nunito"/>
                <a:cs typeface="Nunito"/>
                <a:sym typeface="Nunito"/>
              </a:defRPr>
            </a:lvl7pPr>
            <a:lvl8pPr lvl="7" rtl="0">
              <a:spcBef>
                <a:spcPts val="0"/>
              </a:spcBef>
              <a:spcAft>
                <a:spcPts val="0"/>
              </a:spcAft>
              <a:buClr>
                <a:srgbClr val="FFFFFF"/>
              </a:buClr>
              <a:buSzPts val="2400"/>
              <a:buFont typeface="Nunito"/>
              <a:buNone/>
              <a:defRPr sz="2400">
                <a:solidFill>
                  <a:srgbClr val="FFFFFF"/>
                </a:solidFill>
                <a:latin typeface="Nunito"/>
                <a:ea typeface="Nunito"/>
                <a:cs typeface="Nunito"/>
                <a:sym typeface="Nunito"/>
              </a:defRPr>
            </a:lvl8pPr>
            <a:lvl9pPr lvl="8" rtl="0">
              <a:spcBef>
                <a:spcPts val="0"/>
              </a:spcBef>
              <a:spcAft>
                <a:spcPts val="0"/>
              </a:spcAft>
              <a:buClr>
                <a:srgbClr val="FFFFFF"/>
              </a:buClr>
              <a:buSzPts val="2400"/>
              <a:buFont typeface="Nunito"/>
              <a:buNone/>
              <a:defRPr sz="2400">
                <a:solidFill>
                  <a:srgbClr val="FFFFFF"/>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Barlow Semi Condensed"/>
              <a:buChar char="●"/>
              <a:defRPr sz="1800">
                <a:solidFill>
                  <a:srgbClr val="FFFFFF"/>
                </a:solidFill>
                <a:latin typeface="Barlow Semi Condensed"/>
                <a:ea typeface="Barlow Semi Condensed"/>
                <a:cs typeface="Barlow Semi Condensed"/>
                <a:sym typeface="Barlow Semi Condensed"/>
              </a:defRPr>
            </a:lvl1pPr>
            <a:lvl2pPr marL="914400" lvl="1" indent="-317500" rtl="0">
              <a:lnSpc>
                <a:spcPct val="115000"/>
              </a:lnSpc>
              <a:spcBef>
                <a:spcPts val="1600"/>
              </a:spcBef>
              <a:spcAft>
                <a:spcPts val="0"/>
              </a:spcAft>
              <a:buClr>
                <a:srgbClr val="FFFFFF"/>
              </a:buClr>
              <a:buSzPts val="1400"/>
              <a:buFont typeface="Barlow Semi Condensed"/>
              <a:buChar char="○"/>
              <a:defRPr>
                <a:solidFill>
                  <a:srgbClr val="FFFFFF"/>
                </a:solidFill>
                <a:latin typeface="Barlow Semi Condensed"/>
                <a:ea typeface="Barlow Semi Condensed"/>
                <a:cs typeface="Barlow Semi Condensed"/>
                <a:sym typeface="Barlow Semi Condensed"/>
              </a:defRPr>
            </a:lvl2pPr>
            <a:lvl3pPr marL="1371600" lvl="2" indent="-304800" rtl="0">
              <a:lnSpc>
                <a:spcPct val="115000"/>
              </a:lnSpc>
              <a:spcBef>
                <a:spcPts val="1600"/>
              </a:spcBef>
              <a:spcAft>
                <a:spcPts val="0"/>
              </a:spcAft>
              <a:buClr>
                <a:srgbClr val="FFFFFF"/>
              </a:buClr>
              <a:buSzPts val="1200"/>
              <a:buFont typeface="Barlow Semi Condensed"/>
              <a:buChar char="■"/>
              <a:defRPr sz="1200">
                <a:solidFill>
                  <a:srgbClr val="FFFFFF"/>
                </a:solidFill>
                <a:latin typeface="Barlow Semi Condensed"/>
                <a:ea typeface="Barlow Semi Condensed"/>
                <a:cs typeface="Barlow Semi Condensed"/>
                <a:sym typeface="Barlow Semi Condensed"/>
              </a:defRPr>
            </a:lvl3pPr>
            <a:lvl4pPr marL="1828800" lvl="3" indent="-304800" rtl="0">
              <a:lnSpc>
                <a:spcPct val="115000"/>
              </a:lnSpc>
              <a:spcBef>
                <a:spcPts val="1600"/>
              </a:spcBef>
              <a:spcAft>
                <a:spcPts val="0"/>
              </a:spcAft>
              <a:buClr>
                <a:srgbClr val="FFFFFF"/>
              </a:buClr>
              <a:buSzPts val="1200"/>
              <a:buFont typeface="Barlow Semi Condensed"/>
              <a:buChar char="●"/>
              <a:defRPr sz="1200">
                <a:solidFill>
                  <a:srgbClr val="FFFFFF"/>
                </a:solidFill>
                <a:latin typeface="Barlow Semi Condensed"/>
                <a:ea typeface="Barlow Semi Condensed"/>
                <a:cs typeface="Barlow Semi Condensed"/>
                <a:sym typeface="Barlow Semi Condensed"/>
              </a:defRPr>
            </a:lvl4pPr>
            <a:lvl5pPr marL="2286000" lvl="4" indent="-304800" rtl="0">
              <a:lnSpc>
                <a:spcPct val="115000"/>
              </a:lnSpc>
              <a:spcBef>
                <a:spcPts val="1600"/>
              </a:spcBef>
              <a:spcAft>
                <a:spcPts val="0"/>
              </a:spcAft>
              <a:buClr>
                <a:srgbClr val="FFFFFF"/>
              </a:buClr>
              <a:buSzPts val="1200"/>
              <a:buFont typeface="Barlow Semi Condensed"/>
              <a:buChar char="○"/>
              <a:defRPr sz="1200">
                <a:solidFill>
                  <a:srgbClr val="FFFFFF"/>
                </a:solidFill>
                <a:latin typeface="Barlow Semi Condensed"/>
                <a:ea typeface="Barlow Semi Condensed"/>
                <a:cs typeface="Barlow Semi Condensed"/>
                <a:sym typeface="Barlow Semi Condensed"/>
              </a:defRPr>
            </a:lvl5pPr>
            <a:lvl6pPr marL="2743200" lvl="5" indent="-304800" rtl="0">
              <a:lnSpc>
                <a:spcPct val="115000"/>
              </a:lnSpc>
              <a:spcBef>
                <a:spcPts val="1600"/>
              </a:spcBef>
              <a:spcAft>
                <a:spcPts val="0"/>
              </a:spcAft>
              <a:buClr>
                <a:srgbClr val="FFFFFF"/>
              </a:buClr>
              <a:buSzPts val="1200"/>
              <a:buFont typeface="Barlow Semi Condensed"/>
              <a:buChar char="■"/>
              <a:defRPr sz="1200">
                <a:solidFill>
                  <a:srgbClr val="FFFFFF"/>
                </a:solidFill>
                <a:latin typeface="Barlow Semi Condensed"/>
                <a:ea typeface="Barlow Semi Condensed"/>
                <a:cs typeface="Barlow Semi Condensed"/>
                <a:sym typeface="Barlow Semi Condensed"/>
              </a:defRPr>
            </a:lvl6pPr>
            <a:lvl7pPr marL="3200400" lvl="6" indent="-304800" rtl="0">
              <a:lnSpc>
                <a:spcPct val="115000"/>
              </a:lnSpc>
              <a:spcBef>
                <a:spcPts val="1600"/>
              </a:spcBef>
              <a:spcAft>
                <a:spcPts val="0"/>
              </a:spcAft>
              <a:buClr>
                <a:srgbClr val="FFFFFF"/>
              </a:buClr>
              <a:buSzPts val="1200"/>
              <a:buFont typeface="Barlow Semi Condensed"/>
              <a:buChar char="●"/>
              <a:defRPr sz="1200">
                <a:solidFill>
                  <a:srgbClr val="FFFFFF"/>
                </a:solidFill>
                <a:latin typeface="Barlow Semi Condensed"/>
                <a:ea typeface="Barlow Semi Condensed"/>
                <a:cs typeface="Barlow Semi Condensed"/>
                <a:sym typeface="Barlow Semi Condensed"/>
              </a:defRPr>
            </a:lvl7pPr>
            <a:lvl8pPr marL="3657600" lvl="7" indent="-304800" rtl="0">
              <a:lnSpc>
                <a:spcPct val="115000"/>
              </a:lnSpc>
              <a:spcBef>
                <a:spcPts val="1600"/>
              </a:spcBef>
              <a:spcAft>
                <a:spcPts val="0"/>
              </a:spcAft>
              <a:buClr>
                <a:srgbClr val="FFFFFF"/>
              </a:buClr>
              <a:buSzPts val="1200"/>
              <a:buFont typeface="Barlow Semi Condensed"/>
              <a:buChar char="○"/>
              <a:defRPr sz="1200">
                <a:solidFill>
                  <a:srgbClr val="FFFFFF"/>
                </a:solidFill>
                <a:latin typeface="Barlow Semi Condensed"/>
                <a:ea typeface="Barlow Semi Condensed"/>
                <a:cs typeface="Barlow Semi Condensed"/>
                <a:sym typeface="Barlow Semi Condensed"/>
              </a:defRPr>
            </a:lvl8pPr>
            <a:lvl9pPr marL="4114800" lvl="8" indent="-304800" rtl="0">
              <a:lnSpc>
                <a:spcPct val="115000"/>
              </a:lnSpc>
              <a:spcBef>
                <a:spcPts val="1600"/>
              </a:spcBef>
              <a:spcAft>
                <a:spcPts val="1600"/>
              </a:spcAft>
              <a:buClr>
                <a:srgbClr val="FFFFFF"/>
              </a:buClr>
              <a:buSzPts val="1200"/>
              <a:buFont typeface="Barlow Semi Condensed"/>
              <a:buChar char="■"/>
              <a:defRPr sz="1200">
                <a:solidFill>
                  <a:srgbClr val="FFFFFF"/>
                </a:solidFill>
                <a:latin typeface="Barlow Semi Condensed"/>
                <a:ea typeface="Barlow Semi Condensed"/>
                <a:cs typeface="Barlow Semi Condensed"/>
                <a:sym typeface="Barlow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8" r:id="rId13"/>
    <p:sldLayoutId id="2147483669" r:id="rId14"/>
    <p:sldLayoutId id="2147483670" r:id="rId15"/>
    <p:sldLayoutId id="2147483671" r:id="rId16"/>
    <p:sldLayoutId id="2147483673" r:id="rId17"/>
    <p:sldLayoutId id="2147483674"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61543F-E8F4-4B64-82E6-0B957E454BC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4B2EF-5F9A-44E7-A41A-CF77A8310DC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C4221-7D19-42B2-805F-C2079D42ED3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3C4D56E-C09B-47D1-B3E0-8192B876813F}" type="datetimeFigureOut">
              <a:rPr lang="en-US" smtClean="0"/>
              <a:t>12/16/2021</a:t>
            </a:fld>
            <a:endParaRPr lang="en-US"/>
          </a:p>
        </p:txBody>
      </p:sp>
      <p:sp>
        <p:nvSpPr>
          <p:cNvPr id="5" name="Footer Placeholder 4">
            <a:extLst>
              <a:ext uri="{FF2B5EF4-FFF2-40B4-BE49-F238E27FC236}">
                <a16:creationId xmlns:a16="http://schemas.microsoft.com/office/drawing/2014/main" id="{1AE7BFCB-51C4-4622-A38F-7551547D4E6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1EAA5A-D7DD-4D44-B41F-95EE51F57BF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22D1A13-9FC1-4115-B7B5-9CBB3CAE7CF0}" type="slidenum">
              <a:rPr lang="en-US" smtClean="0"/>
              <a:t>‹#›</a:t>
            </a:fld>
            <a:endParaRPr lang="en-US"/>
          </a:p>
        </p:txBody>
      </p:sp>
    </p:spTree>
    <p:extLst>
      <p:ext uri="{BB962C8B-B14F-4D97-AF65-F5344CB8AC3E}">
        <p14:creationId xmlns:p14="http://schemas.microsoft.com/office/powerpoint/2010/main" val="3113109282"/>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1768794"/>
            <a:ext cx="2624000" cy="1842364"/>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76237" y="596039"/>
            <a:ext cx="4462527" cy="39428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240030"/>
            <a:ext cx="2743200" cy="240030"/>
          </a:xfrm>
          <a:prstGeom prst="rect">
            <a:avLst/>
          </a:prstGeom>
        </p:spPr>
        <p:txBody>
          <a:bodyPr vert="horz" lIns="91440" tIns="45720" rIns="91440" bIns="45720" rtlCol="0" anchor="ctr"/>
          <a:lstStyle>
            <a:lvl1pPr algn="l">
              <a:defRPr sz="750">
                <a:solidFill>
                  <a:schemeClr val="tx1">
                    <a:tint val="75000"/>
                  </a:schemeClr>
                </a:solidFill>
              </a:defRPr>
            </a:lvl1pPr>
          </a:lstStyle>
          <a:p>
            <a:fld id="{F7B229F9-E9C1-7742-9768-3560C202914E}" type="datetimeFigureOut">
              <a:rPr lang="en-US" smtClean="0"/>
              <a:t>12/16/2021</a:t>
            </a:fld>
            <a:endParaRPr lang="en-US"/>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52410" y="240030"/>
            <a:ext cx="685800" cy="240030"/>
          </a:xfrm>
          <a:prstGeom prst="rect">
            <a:avLst/>
          </a:prstGeom>
        </p:spPr>
        <p:txBody>
          <a:bodyPr vert="horz" lIns="91440" tIns="45720" rIns="91440" bIns="45720" rtlCol="0" anchor="ctr"/>
          <a:lstStyle>
            <a:lvl1pPr algn="r">
              <a:defRPr sz="750">
                <a:solidFill>
                  <a:schemeClr val="tx1">
                    <a:tint val="75000"/>
                  </a:schemeClr>
                </a:solidFill>
              </a:defRPr>
            </a:lvl1pPr>
          </a:lstStyle>
          <a:p>
            <a:fld id="{E5522E99-BC96-2148-BCE5-F19CE9BD4420}" type="slidenum">
              <a:rPr lang="en-US" smtClean="0"/>
              <a:t>‹#›</a:t>
            </a:fld>
            <a:endParaRPr lang="en-US"/>
          </a:p>
        </p:txBody>
      </p:sp>
    </p:spTree>
    <p:extLst>
      <p:ext uri="{BB962C8B-B14F-4D97-AF65-F5344CB8AC3E}">
        <p14:creationId xmlns:p14="http://schemas.microsoft.com/office/powerpoint/2010/main" val="3309760202"/>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685800" rtl="0"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0" name="Freeform 9"/>
          <p:cNvSpPr/>
          <p:nvPr/>
        </p:nvSpPr>
        <p:spPr>
          <a:xfrm rot="10800000">
            <a:off x="628651" y="4551997"/>
            <a:ext cx="792099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p:cNvSpPr/>
          <p:nvPr/>
        </p:nvSpPr>
        <p:spPr>
          <a:xfrm>
            <a:off x="731520" y="431483"/>
            <a:ext cx="7696200" cy="428625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p:cNvSpPr/>
          <p:nvPr/>
        </p:nvSpPr>
        <p:spPr>
          <a:xfrm>
            <a:off x="731520" y="432054"/>
            <a:ext cx="7696200" cy="4286250"/>
          </a:xfrm>
          <a:prstGeom prst="rect">
            <a:avLst/>
          </a:prstGeom>
          <a:blipFill dpi="0" rotWithShape="1">
            <a:blip r:embed="rId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2" descr="C:\Users\Administrator\Desktop\Pushpin Dev\Assets\pushpinLeft.png"/>
          <p:cNvPicPr>
            <a:picLocks noChangeAspect="1" noChangeArrowheads="1"/>
          </p:cNvPicPr>
          <p:nvPr/>
        </p:nvPicPr>
        <p:blipFill>
          <a:blip r:embed="rId6" cstate="print"/>
          <a:srcRect/>
          <a:stretch>
            <a:fillRect/>
          </a:stretch>
        </p:blipFill>
        <p:spPr bwMode="auto">
          <a:xfrm rot="1435684">
            <a:off x="543742" y="204818"/>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6" cstate="print"/>
          <a:srcRect/>
          <a:stretch>
            <a:fillRect/>
          </a:stretch>
        </p:blipFill>
        <p:spPr bwMode="auto">
          <a:xfrm rot="4096196">
            <a:off x="8185945" y="152756"/>
            <a:ext cx="425196" cy="566928"/>
          </a:xfrm>
          <a:prstGeom prst="rect">
            <a:avLst/>
          </a:prstGeom>
          <a:noFill/>
        </p:spPr>
      </p:pic>
      <p:sp>
        <p:nvSpPr>
          <p:cNvPr id="2" name="Title Placeholder 1"/>
          <p:cNvSpPr>
            <a:spLocks noGrp="1"/>
          </p:cNvSpPr>
          <p:nvPr>
            <p:ph type="title"/>
          </p:nvPr>
        </p:nvSpPr>
        <p:spPr>
          <a:xfrm>
            <a:off x="1095024" y="613187"/>
            <a:ext cx="6965245" cy="901864"/>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1" y="1589443"/>
            <a:ext cx="6196405" cy="2702859"/>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9" y="4356864"/>
            <a:ext cx="1213821" cy="273844"/>
          </a:xfrm>
          <a:prstGeom prst="rect">
            <a:avLst/>
          </a:prstGeom>
        </p:spPr>
        <p:txBody>
          <a:bodyPr vert="horz" lIns="91440" tIns="45720" rIns="91440" bIns="45720" rtlCol="0" anchor="ctr"/>
          <a:lstStyle>
            <a:lvl1pPr algn="r">
              <a:defRPr sz="900">
                <a:solidFill>
                  <a:schemeClr val="tx2"/>
                </a:solidFill>
                <a:latin typeface="Rage Italic" panose="03070502040507070304" pitchFamily="66" charset="0"/>
              </a:defRPr>
            </a:lvl1pPr>
          </a:lstStyle>
          <a:p>
            <a:fld id="{C46A1A82-7C0E-4E3D-BDE7-6C71435FB208}" type="datetimeFigureOut">
              <a:rPr lang="en-US" smtClean="0"/>
              <a:t>12/16/2021</a:t>
            </a:fld>
            <a:endParaRPr lang="en-US"/>
          </a:p>
        </p:txBody>
      </p:sp>
      <p:sp>
        <p:nvSpPr>
          <p:cNvPr id="5" name="Footer Placeholder 4"/>
          <p:cNvSpPr>
            <a:spLocks noGrp="1"/>
          </p:cNvSpPr>
          <p:nvPr>
            <p:ph type="ftr" sz="quarter" idx="3"/>
          </p:nvPr>
        </p:nvSpPr>
        <p:spPr>
          <a:xfrm>
            <a:off x="914401" y="4356864"/>
            <a:ext cx="5540188" cy="273844"/>
          </a:xfrm>
          <a:prstGeom prst="rect">
            <a:avLst/>
          </a:prstGeom>
        </p:spPr>
        <p:txBody>
          <a:bodyPr vert="horz" lIns="91440" tIns="45720" rIns="91440" bIns="45720" rtlCol="0" anchor="ctr"/>
          <a:lstStyle>
            <a:lvl1pPr algn="l">
              <a:defRPr sz="1050">
                <a:solidFill>
                  <a:schemeClr val="tx2"/>
                </a:solidFill>
                <a:latin typeface="Rage Italic" panose="03070502040507070304" pitchFamily="66" charset="0"/>
              </a:defRPr>
            </a:lvl1pPr>
          </a:lstStyle>
          <a:p>
            <a:endParaRPr lang="en-US"/>
          </a:p>
        </p:txBody>
      </p:sp>
      <p:sp>
        <p:nvSpPr>
          <p:cNvPr id="6" name="Slide Number Placeholder 5"/>
          <p:cNvSpPr>
            <a:spLocks noGrp="1"/>
          </p:cNvSpPr>
          <p:nvPr>
            <p:ph type="sldNum" sz="quarter" idx="4"/>
          </p:nvPr>
        </p:nvSpPr>
        <p:spPr>
          <a:xfrm>
            <a:off x="7670203" y="4356864"/>
            <a:ext cx="554023" cy="273844"/>
          </a:xfrm>
          <a:prstGeom prst="rect">
            <a:avLst/>
          </a:prstGeom>
        </p:spPr>
        <p:txBody>
          <a:bodyPr vert="horz" lIns="91440" tIns="45720" rIns="91440" bIns="45720" rtlCol="0" anchor="ctr"/>
          <a:lstStyle>
            <a:lvl1pPr algn="r">
              <a:defRPr sz="1050">
                <a:solidFill>
                  <a:schemeClr val="tx2"/>
                </a:solidFill>
                <a:latin typeface="Rage Italic" panose="03070502040507070304" pitchFamily="66" charset="0"/>
              </a:defRPr>
            </a:lvl1pPr>
          </a:lstStyle>
          <a:p>
            <a:fld id="{F732D5B7-B629-423F-9565-838C636A0FA1}" type="slidenum">
              <a:rPr lang="en-US" smtClean="0"/>
              <a:t>‹#›</a:t>
            </a:fld>
            <a:endParaRPr lang="en-US"/>
          </a:p>
        </p:txBody>
      </p:sp>
    </p:spTree>
    <p:extLst>
      <p:ext uri="{BB962C8B-B14F-4D97-AF65-F5344CB8AC3E}">
        <p14:creationId xmlns:p14="http://schemas.microsoft.com/office/powerpoint/2010/main" val="39683327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2"/>
        </a:buClr>
        <a:buSzPct val="85000"/>
        <a:buFont typeface="Brush Script MT" panose="03060802040406070304" pitchFamily="66" charset="0"/>
        <a:buChar char="O"/>
        <a:defRPr sz="1800" kern="1200">
          <a:solidFill>
            <a:schemeClr val="tx1"/>
          </a:solidFill>
          <a:latin typeface="+mn-lt"/>
          <a:ea typeface="+mn-ea"/>
          <a:cs typeface="+mn-cs"/>
        </a:defRPr>
      </a:lvl1pPr>
      <a:lvl2pPr marL="480060" indent="-205740" algn="l" defTabSz="685800" rtl="0" eaLnBrk="1" latinLnBrk="0" hangingPunct="1">
        <a:spcBef>
          <a:spcPct val="20000"/>
        </a:spcBef>
        <a:buClr>
          <a:schemeClr val="accent2"/>
        </a:buClr>
        <a:buSzPct val="85000"/>
        <a:buFont typeface="Brush Script MT" panose="03060802040406070304" pitchFamily="66" charset="0"/>
        <a:buChar char="O"/>
        <a:defRPr sz="1650" kern="1200">
          <a:solidFill>
            <a:schemeClr val="tx1"/>
          </a:solidFill>
          <a:latin typeface="+mn-lt"/>
          <a:ea typeface="+mn-ea"/>
          <a:cs typeface="+mn-cs"/>
        </a:defRPr>
      </a:lvl2pPr>
      <a:lvl3pPr marL="685800" indent="-171450" algn="l" defTabSz="685800" rtl="0" eaLnBrk="1" latinLnBrk="0" hangingPunct="1">
        <a:spcBef>
          <a:spcPct val="20000"/>
        </a:spcBef>
        <a:buClr>
          <a:schemeClr val="accent2"/>
        </a:buClr>
        <a:buSzPct val="85000"/>
        <a:buFont typeface="Brush Script MT" panose="03060802040406070304" pitchFamily="66" charset="0"/>
        <a:buChar char="O"/>
        <a:defRPr sz="1500" kern="1200">
          <a:solidFill>
            <a:schemeClr val="tx1"/>
          </a:solidFill>
          <a:latin typeface="+mn-lt"/>
          <a:ea typeface="+mn-ea"/>
          <a:cs typeface="+mn-cs"/>
        </a:defRPr>
      </a:lvl3pPr>
      <a:lvl4pPr marL="960120" indent="-171450" algn="l" defTabSz="685800" rtl="0" eaLnBrk="1" latinLnBrk="0" hangingPunct="1">
        <a:spcBef>
          <a:spcPct val="20000"/>
        </a:spcBef>
        <a:buClr>
          <a:schemeClr val="accent2"/>
        </a:buClr>
        <a:buSzPct val="85000"/>
        <a:buFont typeface="Brush Script MT" panose="03060802040406070304" pitchFamily="66" charset="0"/>
        <a:buChar char="O"/>
        <a:defRPr sz="1350" kern="1200">
          <a:solidFill>
            <a:schemeClr val="tx1"/>
          </a:solidFill>
          <a:latin typeface="+mn-lt"/>
          <a:ea typeface="+mn-ea"/>
          <a:cs typeface="+mn-cs"/>
        </a:defRPr>
      </a:lvl4pPr>
      <a:lvl5pPr marL="1234440" indent="-171450" algn="l" defTabSz="685800" rtl="0" eaLnBrk="1" latinLnBrk="0" hangingPunct="1">
        <a:spcBef>
          <a:spcPct val="20000"/>
        </a:spcBef>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5pPr>
      <a:lvl6pPr marL="1508760" indent="-171450" algn="l" defTabSz="685800" rtl="0" eaLnBrk="1" latinLnBrk="0" hangingPunct="1">
        <a:spcBef>
          <a:spcPct val="20000"/>
        </a:spcBef>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6pPr>
      <a:lvl7pPr marL="1783080" indent="-171450" algn="l" defTabSz="685800" rtl="0" eaLnBrk="1" latinLnBrk="0" hangingPunct="1">
        <a:spcBef>
          <a:spcPct val="20000"/>
        </a:spcBef>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7pPr>
      <a:lvl8pPr marL="2057400" indent="-171450" algn="l" defTabSz="685800" rtl="0" eaLnBrk="1" latinLnBrk="0" hangingPunct="1">
        <a:spcBef>
          <a:spcPct val="20000"/>
        </a:spcBef>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8pPr>
      <a:lvl9pPr marL="2331720" indent="-171450" algn="l" defTabSz="685800" rtl="0" eaLnBrk="1" latinLnBrk="0" hangingPunct="1">
        <a:spcBef>
          <a:spcPct val="20000"/>
        </a:spcBef>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3.sv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ctrTitle"/>
          </p:nvPr>
        </p:nvSpPr>
        <p:spPr>
          <a:xfrm rot="728">
            <a:off x="2964120" y="1517177"/>
            <a:ext cx="4248000" cy="1692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OVARIAN </a:t>
            </a:r>
            <a:r>
              <a:rPr lang="en" dirty="0" smtClean="0"/>
              <a:t>CANCER</a:t>
            </a:r>
            <a:endParaRPr dirty="0"/>
          </a:p>
        </p:txBody>
      </p:sp>
      <p:grpSp>
        <p:nvGrpSpPr>
          <p:cNvPr id="340" name="Google Shape;340;p47"/>
          <p:cNvGrpSpPr/>
          <p:nvPr/>
        </p:nvGrpSpPr>
        <p:grpSpPr>
          <a:xfrm>
            <a:off x="7391765" y="2154814"/>
            <a:ext cx="1048485" cy="1451644"/>
            <a:chOff x="4193775" y="1036100"/>
            <a:chExt cx="883381" cy="1223055"/>
          </a:xfrm>
        </p:grpSpPr>
        <p:sp>
          <p:nvSpPr>
            <p:cNvPr id="341" name="Google Shape;341;p47"/>
            <p:cNvSpPr/>
            <p:nvPr/>
          </p:nvSpPr>
          <p:spPr>
            <a:xfrm>
              <a:off x="4193775" y="1036100"/>
              <a:ext cx="883381" cy="1223055"/>
            </a:xfrm>
            <a:custGeom>
              <a:avLst/>
              <a:gdLst/>
              <a:ahLst/>
              <a:cxnLst/>
              <a:rect l="l" t="t" r="r" b="b"/>
              <a:pathLst>
                <a:path w="51834" h="71765" extrusionOk="0">
                  <a:moveTo>
                    <a:pt x="36796" y="6525"/>
                  </a:moveTo>
                  <a:cubicBezTo>
                    <a:pt x="39731" y="6525"/>
                    <a:pt x="42276" y="8090"/>
                    <a:pt x="43580" y="10733"/>
                  </a:cubicBezTo>
                  <a:cubicBezTo>
                    <a:pt x="44918" y="13375"/>
                    <a:pt x="44657" y="16343"/>
                    <a:pt x="42863" y="18692"/>
                  </a:cubicBezTo>
                  <a:lnTo>
                    <a:pt x="25901" y="41330"/>
                  </a:lnTo>
                  <a:lnTo>
                    <a:pt x="22475" y="39471"/>
                  </a:lnTo>
                  <a:lnTo>
                    <a:pt x="21823" y="35883"/>
                  </a:lnTo>
                  <a:lnTo>
                    <a:pt x="8938" y="18692"/>
                  </a:lnTo>
                  <a:cubicBezTo>
                    <a:pt x="7177" y="16343"/>
                    <a:pt x="6916" y="13375"/>
                    <a:pt x="8221" y="10733"/>
                  </a:cubicBezTo>
                  <a:cubicBezTo>
                    <a:pt x="9558" y="8090"/>
                    <a:pt x="12102" y="6525"/>
                    <a:pt x="15038" y="6525"/>
                  </a:cubicBezTo>
                  <a:close/>
                  <a:moveTo>
                    <a:pt x="15038" y="1"/>
                  </a:moveTo>
                  <a:cubicBezTo>
                    <a:pt x="9656" y="1"/>
                    <a:pt x="4795" y="3002"/>
                    <a:pt x="2382" y="7829"/>
                  </a:cubicBezTo>
                  <a:cubicBezTo>
                    <a:pt x="0" y="12625"/>
                    <a:pt x="490" y="18300"/>
                    <a:pt x="3719" y="22606"/>
                  </a:cubicBezTo>
                  <a:lnTo>
                    <a:pt x="17746" y="41330"/>
                  </a:lnTo>
                  <a:lnTo>
                    <a:pt x="20649" y="42080"/>
                  </a:lnTo>
                  <a:lnTo>
                    <a:pt x="21823" y="46745"/>
                  </a:lnTo>
                  <a:lnTo>
                    <a:pt x="6981" y="66545"/>
                  </a:lnTo>
                  <a:cubicBezTo>
                    <a:pt x="5905" y="67981"/>
                    <a:pt x="6198" y="70036"/>
                    <a:pt x="7633" y="71112"/>
                  </a:cubicBezTo>
                  <a:cubicBezTo>
                    <a:pt x="8230" y="71550"/>
                    <a:pt x="8919" y="71761"/>
                    <a:pt x="9598" y="71761"/>
                  </a:cubicBezTo>
                  <a:cubicBezTo>
                    <a:pt x="10590" y="71761"/>
                    <a:pt x="11561" y="71311"/>
                    <a:pt x="12200" y="70460"/>
                  </a:cubicBezTo>
                  <a:lnTo>
                    <a:pt x="25901" y="52192"/>
                  </a:lnTo>
                  <a:lnTo>
                    <a:pt x="28673" y="53138"/>
                  </a:lnTo>
                  <a:lnTo>
                    <a:pt x="29978" y="57640"/>
                  </a:lnTo>
                  <a:lnTo>
                    <a:pt x="39601" y="70460"/>
                  </a:lnTo>
                  <a:cubicBezTo>
                    <a:pt x="40253" y="71308"/>
                    <a:pt x="41232" y="71764"/>
                    <a:pt x="42210" y="71764"/>
                  </a:cubicBezTo>
                  <a:cubicBezTo>
                    <a:pt x="42895" y="71764"/>
                    <a:pt x="43580" y="71536"/>
                    <a:pt x="44168" y="71112"/>
                  </a:cubicBezTo>
                  <a:cubicBezTo>
                    <a:pt x="45636" y="70036"/>
                    <a:pt x="45929" y="67981"/>
                    <a:pt x="44820" y="66545"/>
                  </a:cubicBezTo>
                  <a:lnTo>
                    <a:pt x="34055" y="52192"/>
                  </a:lnTo>
                  <a:lnTo>
                    <a:pt x="30304" y="52062"/>
                  </a:lnTo>
                  <a:lnTo>
                    <a:pt x="29978" y="46745"/>
                  </a:lnTo>
                  <a:lnTo>
                    <a:pt x="48082" y="22606"/>
                  </a:lnTo>
                  <a:cubicBezTo>
                    <a:pt x="51311" y="18300"/>
                    <a:pt x="51833" y="12625"/>
                    <a:pt x="49419" y="7829"/>
                  </a:cubicBezTo>
                  <a:cubicBezTo>
                    <a:pt x="47006" y="3002"/>
                    <a:pt x="42178" y="1"/>
                    <a:pt x="367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7"/>
            <p:cNvSpPr/>
            <p:nvPr/>
          </p:nvSpPr>
          <p:spPr>
            <a:xfrm>
              <a:off x="4635160" y="1832715"/>
              <a:ext cx="138999" cy="185712"/>
            </a:xfrm>
            <a:custGeom>
              <a:avLst/>
              <a:gdLst/>
              <a:ahLst/>
              <a:cxnLst/>
              <a:rect l="l" t="t" r="r" b="b"/>
              <a:pathLst>
                <a:path w="8156" h="10897" extrusionOk="0">
                  <a:moveTo>
                    <a:pt x="4078" y="1"/>
                  </a:moveTo>
                  <a:lnTo>
                    <a:pt x="1" y="5448"/>
                  </a:lnTo>
                  <a:lnTo>
                    <a:pt x="4078" y="10896"/>
                  </a:lnTo>
                  <a:lnTo>
                    <a:pt x="8155" y="5448"/>
                  </a:lnTo>
                  <a:lnTo>
                    <a:pt x="4078" y="1"/>
                  </a:lnTo>
                  <a:close/>
                </a:path>
              </a:pathLst>
            </a:custGeom>
            <a:solidFill>
              <a:srgbClr val="CB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7"/>
            <p:cNvSpPr/>
            <p:nvPr/>
          </p:nvSpPr>
          <p:spPr>
            <a:xfrm>
              <a:off x="4496184" y="1647604"/>
              <a:ext cx="138999" cy="185133"/>
            </a:xfrm>
            <a:custGeom>
              <a:avLst/>
              <a:gdLst/>
              <a:ahLst/>
              <a:cxnLst/>
              <a:rect l="l" t="t" r="r" b="b"/>
              <a:pathLst>
                <a:path w="8156" h="10863" extrusionOk="0">
                  <a:moveTo>
                    <a:pt x="4078" y="1"/>
                  </a:moveTo>
                  <a:lnTo>
                    <a:pt x="1" y="5448"/>
                  </a:lnTo>
                  <a:lnTo>
                    <a:pt x="4078" y="10863"/>
                  </a:lnTo>
                  <a:lnTo>
                    <a:pt x="8156" y="5448"/>
                  </a:lnTo>
                  <a:lnTo>
                    <a:pt x="4078" y="1"/>
                  </a:lnTo>
                  <a:close/>
                </a:path>
              </a:pathLst>
            </a:custGeom>
            <a:solidFill>
              <a:srgbClr val="CB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9"/>
          <p:cNvSpPr txBox="1">
            <a:spLocks noGrp="1"/>
          </p:cNvSpPr>
          <p:nvPr>
            <p:ph type="title"/>
          </p:nvPr>
        </p:nvSpPr>
        <p:spPr>
          <a:xfrm>
            <a:off x="716775" y="378000"/>
            <a:ext cx="5463300" cy="7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Pathogenesis </a:t>
            </a:r>
            <a:endParaRPr dirty="0"/>
          </a:p>
        </p:txBody>
      </p:sp>
      <p:grpSp>
        <p:nvGrpSpPr>
          <p:cNvPr id="452" name="Google Shape;452;p59"/>
          <p:cNvGrpSpPr/>
          <p:nvPr/>
        </p:nvGrpSpPr>
        <p:grpSpPr>
          <a:xfrm>
            <a:off x="3325619" y="1782772"/>
            <a:ext cx="2492690" cy="2492690"/>
            <a:chOff x="1190625" y="238125"/>
            <a:chExt cx="5219200" cy="5219200"/>
          </a:xfrm>
        </p:grpSpPr>
        <p:sp>
          <p:nvSpPr>
            <p:cNvPr id="453" name="Google Shape;453;p59"/>
            <p:cNvSpPr/>
            <p:nvPr/>
          </p:nvSpPr>
          <p:spPr>
            <a:xfrm>
              <a:off x="4728225" y="543925"/>
              <a:ext cx="1681600" cy="1816950"/>
            </a:xfrm>
            <a:custGeom>
              <a:avLst/>
              <a:gdLst/>
              <a:ahLst/>
              <a:cxnLst/>
              <a:rect l="l" t="t" r="r" b="b"/>
              <a:pathLst>
                <a:path w="67264" h="72678" extrusionOk="0">
                  <a:moveTo>
                    <a:pt x="1" y="0"/>
                  </a:moveTo>
                  <a:lnTo>
                    <a:pt x="1" y="12233"/>
                  </a:lnTo>
                  <a:lnTo>
                    <a:pt x="30566" y="12233"/>
                  </a:lnTo>
                  <a:cubicBezTo>
                    <a:pt x="44070" y="12233"/>
                    <a:pt x="55031" y="23193"/>
                    <a:pt x="55031" y="36698"/>
                  </a:cubicBezTo>
                  <a:cubicBezTo>
                    <a:pt x="55031" y="48343"/>
                    <a:pt x="46778" y="58423"/>
                    <a:pt x="35361" y="60706"/>
                  </a:cubicBezTo>
                  <a:lnTo>
                    <a:pt x="37742" y="72678"/>
                  </a:lnTo>
                  <a:cubicBezTo>
                    <a:pt x="54868" y="69285"/>
                    <a:pt x="67263" y="54149"/>
                    <a:pt x="67263" y="36698"/>
                  </a:cubicBezTo>
                  <a:cubicBezTo>
                    <a:pt x="67263" y="16473"/>
                    <a:pt x="50790" y="0"/>
                    <a:pt x="30566" y="0"/>
                  </a:cubicBezTo>
                  <a:close/>
                </a:path>
              </a:pathLst>
            </a:custGeom>
            <a:solidFill>
              <a:srgbClr val="4F5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9"/>
            <p:cNvSpPr/>
            <p:nvPr/>
          </p:nvSpPr>
          <p:spPr>
            <a:xfrm>
              <a:off x="2605500" y="238125"/>
              <a:ext cx="2389425" cy="5219200"/>
            </a:xfrm>
            <a:custGeom>
              <a:avLst/>
              <a:gdLst/>
              <a:ahLst/>
              <a:cxnLst/>
              <a:rect l="l" t="t" r="r" b="b"/>
              <a:pathLst>
                <a:path w="95577" h="208768" extrusionOk="0">
                  <a:moveTo>
                    <a:pt x="47789" y="0"/>
                  </a:moveTo>
                  <a:cubicBezTo>
                    <a:pt x="33142" y="0"/>
                    <a:pt x="16930" y="6263"/>
                    <a:pt x="7079" y="13407"/>
                  </a:cubicBezTo>
                  <a:lnTo>
                    <a:pt x="2871" y="16473"/>
                  </a:lnTo>
                  <a:lnTo>
                    <a:pt x="26520" y="62891"/>
                  </a:lnTo>
                  <a:cubicBezTo>
                    <a:pt x="28445" y="66708"/>
                    <a:pt x="29424" y="70981"/>
                    <a:pt x="29424" y="75254"/>
                  </a:cubicBezTo>
                  <a:lnTo>
                    <a:pt x="29424" y="76657"/>
                  </a:lnTo>
                  <a:cubicBezTo>
                    <a:pt x="29424" y="84061"/>
                    <a:pt x="25966" y="91564"/>
                    <a:pt x="19703" y="97794"/>
                  </a:cubicBezTo>
                  <a:cubicBezTo>
                    <a:pt x="1501" y="115801"/>
                    <a:pt x="0" y="147246"/>
                    <a:pt x="16115" y="167373"/>
                  </a:cubicBezTo>
                  <a:cubicBezTo>
                    <a:pt x="24694" y="178072"/>
                    <a:pt x="29424" y="190630"/>
                    <a:pt x="29424" y="202667"/>
                  </a:cubicBezTo>
                  <a:lnTo>
                    <a:pt x="29424" y="208767"/>
                  </a:lnTo>
                  <a:lnTo>
                    <a:pt x="41656" y="208767"/>
                  </a:lnTo>
                  <a:lnTo>
                    <a:pt x="47789" y="204298"/>
                  </a:lnTo>
                  <a:lnTo>
                    <a:pt x="53073" y="208767"/>
                  </a:lnTo>
                  <a:lnTo>
                    <a:pt x="66121" y="208767"/>
                  </a:lnTo>
                  <a:lnTo>
                    <a:pt x="66121" y="202667"/>
                  </a:lnTo>
                  <a:cubicBezTo>
                    <a:pt x="66121" y="190630"/>
                    <a:pt x="70851" y="178072"/>
                    <a:pt x="79462" y="167373"/>
                  </a:cubicBezTo>
                  <a:cubicBezTo>
                    <a:pt x="95577" y="147213"/>
                    <a:pt x="94044" y="115768"/>
                    <a:pt x="75874" y="97794"/>
                  </a:cubicBezTo>
                  <a:cubicBezTo>
                    <a:pt x="69579" y="91564"/>
                    <a:pt x="66121" y="84061"/>
                    <a:pt x="66154" y="76657"/>
                  </a:cubicBezTo>
                  <a:lnTo>
                    <a:pt x="66154" y="75254"/>
                  </a:lnTo>
                  <a:cubicBezTo>
                    <a:pt x="66154" y="70981"/>
                    <a:pt x="67132" y="66708"/>
                    <a:pt x="69057" y="62891"/>
                  </a:cubicBezTo>
                  <a:lnTo>
                    <a:pt x="92706" y="16473"/>
                  </a:lnTo>
                  <a:lnTo>
                    <a:pt x="88498" y="13407"/>
                  </a:lnTo>
                  <a:cubicBezTo>
                    <a:pt x="87748" y="12852"/>
                    <a:pt x="69774" y="0"/>
                    <a:pt x="47789" y="0"/>
                  </a:cubicBezTo>
                  <a:close/>
                </a:path>
              </a:pathLst>
            </a:custGeom>
            <a:solidFill>
              <a:srgbClr val="8ED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9"/>
            <p:cNvSpPr/>
            <p:nvPr/>
          </p:nvSpPr>
          <p:spPr>
            <a:xfrm>
              <a:off x="3800200" y="238125"/>
              <a:ext cx="1194725" cy="5219200"/>
            </a:xfrm>
            <a:custGeom>
              <a:avLst/>
              <a:gdLst/>
              <a:ahLst/>
              <a:cxnLst/>
              <a:rect l="l" t="t" r="r" b="b"/>
              <a:pathLst>
                <a:path w="47789" h="208768" extrusionOk="0">
                  <a:moveTo>
                    <a:pt x="1" y="0"/>
                  </a:moveTo>
                  <a:lnTo>
                    <a:pt x="1" y="204298"/>
                  </a:lnTo>
                  <a:lnTo>
                    <a:pt x="5318" y="208767"/>
                  </a:lnTo>
                  <a:lnTo>
                    <a:pt x="18366" y="208767"/>
                  </a:lnTo>
                  <a:lnTo>
                    <a:pt x="18366" y="202667"/>
                  </a:lnTo>
                  <a:cubicBezTo>
                    <a:pt x="18366" y="190630"/>
                    <a:pt x="23063" y="178072"/>
                    <a:pt x="31674" y="167373"/>
                  </a:cubicBezTo>
                  <a:cubicBezTo>
                    <a:pt x="47789" y="147213"/>
                    <a:pt x="46256" y="115768"/>
                    <a:pt x="28086" y="97794"/>
                  </a:cubicBezTo>
                  <a:cubicBezTo>
                    <a:pt x="21823" y="91564"/>
                    <a:pt x="18366" y="84061"/>
                    <a:pt x="18366" y="76657"/>
                  </a:cubicBezTo>
                  <a:lnTo>
                    <a:pt x="18366" y="75254"/>
                  </a:lnTo>
                  <a:cubicBezTo>
                    <a:pt x="18366" y="70981"/>
                    <a:pt x="19344" y="66708"/>
                    <a:pt x="21269" y="62891"/>
                  </a:cubicBezTo>
                  <a:lnTo>
                    <a:pt x="44918" y="16473"/>
                  </a:lnTo>
                  <a:lnTo>
                    <a:pt x="40710" y="13407"/>
                  </a:lnTo>
                  <a:cubicBezTo>
                    <a:pt x="39960" y="12852"/>
                    <a:pt x="21986" y="0"/>
                    <a:pt x="1" y="0"/>
                  </a:cubicBezTo>
                  <a:close/>
                </a:path>
              </a:pathLst>
            </a:custGeom>
            <a:solidFill>
              <a:srgbClr val="4F5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9"/>
            <p:cNvSpPr/>
            <p:nvPr/>
          </p:nvSpPr>
          <p:spPr>
            <a:xfrm>
              <a:off x="2940675" y="543925"/>
              <a:ext cx="1698700" cy="4913400"/>
            </a:xfrm>
            <a:custGeom>
              <a:avLst/>
              <a:gdLst/>
              <a:ahLst/>
              <a:cxnLst/>
              <a:rect l="l" t="t" r="r" b="b"/>
              <a:pathLst>
                <a:path w="67948" h="196536" extrusionOk="0">
                  <a:moveTo>
                    <a:pt x="34382" y="0"/>
                  </a:moveTo>
                  <a:cubicBezTo>
                    <a:pt x="22312" y="98"/>
                    <a:pt x="11091" y="5089"/>
                    <a:pt x="5285" y="8351"/>
                  </a:cubicBezTo>
                  <a:lnTo>
                    <a:pt x="24074" y="45179"/>
                  </a:lnTo>
                  <a:cubicBezTo>
                    <a:pt x="26814" y="50692"/>
                    <a:pt x="28282" y="56857"/>
                    <a:pt x="28282" y="63022"/>
                  </a:cubicBezTo>
                  <a:lnTo>
                    <a:pt x="28282" y="64425"/>
                  </a:lnTo>
                  <a:cubicBezTo>
                    <a:pt x="28282" y="75124"/>
                    <a:pt x="23519" y="85725"/>
                    <a:pt x="14908" y="94239"/>
                  </a:cubicBezTo>
                  <a:cubicBezTo>
                    <a:pt x="1207" y="107776"/>
                    <a:pt x="0" y="132176"/>
                    <a:pt x="12265" y="147475"/>
                  </a:cubicBezTo>
                  <a:cubicBezTo>
                    <a:pt x="23030" y="160914"/>
                    <a:pt x="28804" y="176963"/>
                    <a:pt x="28282" y="192360"/>
                  </a:cubicBezTo>
                  <a:lnTo>
                    <a:pt x="28282" y="196535"/>
                  </a:lnTo>
                  <a:lnTo>
                    <a:pt x="39699" y="196535"/>
                  </a:lnTo>
                  <a:lnTo>
                    <a:pt x="39699" y="192360"/>
                  </a:lnTo>
                  <a:cubicBezTo>
                    <a:pt x="39177" y="176963"/>
                    <a:pt x="44918" y="160914"/>
                    <a:pt x="55682" y="147475"/>
                  </a:cubicBezTo>
                  <a:cubicBezTo>
                    <a:pt x="67947" y="132176"/>
                    <a:pt x="66740" y="107776"/>
                    <a:pt x="53040" y="94239"/>
                  </a:cubicBezTo>
                  <a:cubicBezTo>
                    <a:pt x="44428" y="85725"/>
                    <a:pt x="39699" y="75124"/>
                    <a:pt x="39699" y="64425"/>
                  </a:cubicBezTo>
                  <a:lnTo>
                    <a:pt x="39699" y="63022"/>
                  </a:lnTo>
                  <a:cubicBezTo>
                    <a:pt x="39699" y="56857"/>
                    <a:pt x="41134" y="50692"/>
                    <a:pt x="43874" y="45179"/>
                  </a:cubicBezTo>
                  <a:lnTo>
                    <a:pt x="62663" y="8351"/>
                  </a:lnTo>
                  <a:cubicBezTo>
                    <a:pt x="56857" y="5089"/>
                    <a:pt x="46451" y="98"/>
                    <a:pt x="34382" y="0"/>
                  </a:cubicBezTo>
                  <a:close/>
                </a:path>
              </a:pathLst>
            </a:custGeom>
            <a:solidFill>
              <a:srgbClr val="4F5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9"/>
            <p:cNvSpPr/>
            <p:nvPr/>
          </p:nvSpPr>
          <p:spPr>
            <a:xfrm>
              <a:off x="3800200" y="543925"/>
              <a:ext cx="839175" cy="4913400"/>
            </a:xfrm>
            <a:custGeom>
              <a:avLst/>
              <a:gdLst/>
              <a:ahLst/>
              <a:cxnLst/>
              <a:rect l="l" t="t" r="r" b="b"/>
              <a:pathLst>
                <a:path w="33567" h="196536" extrusionOk="0">
                  <a:moveTo>
                    <a:pt x="1" y="0"/>
                  </a:moveTo>
                  <a:lnTo>
                    <a:pt x="1" y="196535"/>
                  </a:lnTo>
                  <a:lnTo>
                    <a:pt x="5318" y="196535"/>
                  </a:lnTo>
                  <a:lnTo>
                    <a:pt x="5318" y="192360"/>
                  </a:lnTo>
                  <a:cubicBezTo>
                    <a:pt x="4796" y="176963"/>
                    <a:pt x="10537" y="160914"/>
                    <a:pt x="21301" y="147475"/>
                  </a:cubicBezTo>
                  <a:cubicBezTo>
                    <a:pt x="33566" y="132176"/>
                    <a:pt x="32359" y="107776"/>
                    <a:pt x="18659" y="94239"/>
                  </a:cubicBezTo>
                  <a:cubicBezTo>
                    <a:pt x="10047" y="85725"/>
                    <a:pt x="5318" y="75124"/>
                    <a:pt x="5318" y="64425"/>
                  </a:cubicBezTo>
                  <a:lnTo>
                    <a:pt x="5318" y="63022"/>
                  </a:lnTo>
                  <a:cubicBezTo>
                    <a:pt x="5318" y="56857"/>
                    <a:pt x="6753" y="50692"/>
                    <a:pt x="9493" y="45179"/>
                  </a:cubicBezTo>
                  <a:lnTo>
                    <a:pt x="28282" y="8351"/>
                  </a:lnTo>
                  <a:cubicBezTo>
                    <a:pt x="22476" y="5089"/>
                    <a:pt x="12070" y="98"/>
                    <a:pt x="1" y="0"/>
                  </a:cubicBezTo>
                  <a:close/>
                </a:path>
              </a:pathLst>
            </a:custGeom>
            <a:solidFill>
              <a:srgbClr val="CB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9"/>
            <p:cNvSpPr/>
            <p:nvPr/>
          </p:nvSpPr>
          <p:spPr>
            <a:xfrm>
              <a:off x="1190625" y="543925"/>
              <a:ext cx="1682375" cy="1816950"/>
            </a:xfrm>
            <a:custGeom>
              <a:avLst/>
              <a:gdLst/>
              <a:ahLst/>
              <a:cxnLst/>
              <a:rect l="l" t="t" r="r" b="b"/>
              <a:pathLst>
                <a:path w="67295" h="72678" extrusionOk="0">
                  <a:moveTo>
                    <a:pt x="36697" y="0"/>
                  </a:moveTo>
                  <a:cubicBezTo>
                    <a:pt x="16473" y="0"/>
                    <a:pt x="0" y="16473"/>
                    <a:pt x="0" y="36698"/>
                  </a:cubicBezTo>
                  <a:cubicBezTo>
                    <a:pt x="0" y="54149"/>
                    <a:pt x="12396" y="69285"/>
                    <a:pt x="29521" y="72678"/>
                  </a:cubicBezTo>
                  <a:lnTo>
                    <a:pt x="31902" y="60706"/>
                  </a:lnTo>
                  <a:cubicBezTo>
                    <a:pt x="20485" y="58423"/>
                    <a:pt x="12232" y="48343"/>
                    <a:pt x="12232" y="36698"/>
                  </a:cubicBezTo>
                  <a:cubicBezTo>
                    <a:pt x="12232" y="23193"/>
                    <a:pt x="23193" y="12233"/>
                    <a:pt x="36697" y="12233"/>
                  </a:cubicBezTo>
                  <a:lnTo>
                    <a:pt x="67295" y="12233"/>
                  </a:lnTo>
                  <a:lnTo>
                    <a:pt x="67295" y="0"/>
                  </a:lnTo>
                  <a:close/>
                </a:path>
              </a:pathLst>
            </a:custGeom>
            <a:solidFill>
              <a:srgbClr val="8ED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9"/>
            <p:cNvSpPr/>
            <p:nvPr/>
          </p:nvSpPr>
          <p:spPr>
            <a:xfrm>
              <a:off x="1802225" y="1767175"/>
              <a:ext cx="1223275" cy="917450"/>
            </a:xfrm>
            <a:custGeom>
              <a:avLst/>
              <a:gdLst/>
              <a:ahLst/>
              <a:cxnLst/>
              <a:rect l="l" t="t" r="r" b="b"/>
              <a:pathLst>
                <a:path w="48931" h="36698" extrusionOk="0">
                  <a:moveTo>
                    <a:pt x="24466" y="0"/>
                  </a:moveTo>
                  <a:cubicBezTo>
                    <a:pt x="10733" y="0"/>
                    <a:pt x="1" y="8057"/>
                    <a:pt x="1" y="18365"/>
                  </a:cubicBezTo>
                  <a:cubicBezTo>
                    <a:pt x="1" y="28640"/>
                    <a:pt x="10733" y="36698"/>
                    <a:pt x="24466" y="36698"/>
                  </a:cubicBezTo>
                  <a:cubicBezTo>
                    <a:pt x="38199" y="36698"/>
                    <a:pt x="48931" y="28640"/>
                    <a:pt x="48931" y="18365"/>
                  </a:cubicBezTo>
                  <a:cubicBezTo>
                    <a:pt x="48931" y="8057"/>
                    <a:pt x="38199" y="0"/>
                    <a:pt x="24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9"/>
            <p:cNvSpPr/>
            <p:nvPr/>
          </p:nvSpPr>
          <p:spPr>
            <a:xfrm>
              <a:off x="4574925" y="1767175"/>
              <a:ext cx="1223275" cy="917450"/>
            </a:xfrm>
            <a:custGeom>
              <a:avLst/>
              <a:gdLst/>
              <a:ahLst/>
              <a:cxnLst/>
              <a:rect l="l" t="t" r="r" b="b"/>
              <a:pathLst>
                <a:path w="48931" h="36698" extrusionOk="0">
                  <a:moveTo>
                    <a:pt x="24465" y="0"/>
                  </a:moveTo>
                  <a:cubicBezTo>
                    <a:pt x="10732" y="0"/>
                    <a:pt x="0" y="8057"/>
                    <a:pt x="0" y="18365"/>
                  </a:cubicBezTo>
                  <a:cubicBezTo>
                    <a:pt x="0" y="28640"/>
                    <a:pt x="10732" y="36698"/>
                    <a:pt x="24465" y="36698"/>
                  </a:cubicBezTo>
                  <a:cubicBezTo>
                    <a:pt x="38198" y="36698"/>
                    <a:pt x="48930" y="28640"/>
                    <a:pt x="48930" y="18365"/>
                  </a:cubicBezTo>
                  <a:cubicBezTo>
                    <a:pt x="48930" y="8057"/>
                    <a:pt x="38198" y="0"/>
                    <a:pt x="24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59"/>
          <p:cNvSpPr txBox="1"/>
          <p:nvPr/>
        </p:nvSpPr>
        <p:spPr>
          <a:xfrm>
            <a:off x="720050" y="2189675"/>
            <a:ext cx="1680900" cy="42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smtClean="0">
                <a:solidFill>
                  <a:srgbClr val="4F5B5D"/>
                </a:solidFill>
                <a:latin typeface="Nunito"/>
                <a:ea typeface="Nunito"/>
                <a:cs typeface="Nunito"/>
                <a:sym typeface="Nunito"/>
              </a:rPr>
              <a:t>Incessant ovulation</a:t>
            </a:r>
            <a:endParaRPr sz="2400" dirty="0">
              <a:solidFill>
                <a:srgbClr val="4F5B5D"/>
              </a:solidFill>
              <a:latin typeface="Nunito"/>
              <a:ea typeface="Nunito"/>
              <a:cs typeface="Nunito"/>
              <a:sym typeface="Nunito"/>
            </a:endParaRPr>
          </a:p>
        </p:txBody>
      </p:sp>
      <p:sp>
        <p:nvSpPr>
          <p:cNvPr id="464" name="Google Shape;464;p59"/>
          <p:cNvSpPr txBox="1"/>
          <p:nvPr/>
        </p:nvSpPr>
        <p:spPr>
          <a:xfrm>
            <a:off x="6752825" y="2189675"/>
            <a:ext cx="2342684" cy="421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dirty="0" smtClean="0">
                <a:solidFill>
                  <a:srgbClr val="FFFFFF"/>
                </a:solidFill>
                <a:latin typeface="Nunito"/>
                <a:ea typeface="Nunito"/>
                <a:cs typeface="Nunito"/>
                <a:sym typeface="Nunito"/>
              </a:rPr>
              <a:t>Exposure to gonadotropins</a:t>
            </a:r>
            <a:endParaRPr sz="2400" dirty="0">
              <a:solidFill>
                <a:srgbClr val="FFFFFF"/>
              </a:solidFill>
              <a:latin typeface="Nunito"/>
              <a:ea typeface="Nunito"/>
              <a:cs typeface="Nunito"/>
              <a:sym typeface="Nunito"/>
            </a:endParaRPr>
          </a:p>
        </p:txBody>
      </p:sp>
      <p:cxnSp>
        <p:nvCxnSpPr>
          <p:cNvPr id="465" name="Google Shape;465;p59"/>
          <p:cNvCxnSpPr>
            <a:stCxn id="461" idx="3"/>
          </p:cNvCxnSpPr>
          <p:nvPr/>
        </p:nvCxnSpPr>
        <p:spPr>
          <a:xfrm>
            <a:off x="2400950" y="2400275"/>
            <a:ext cx="1508100" cy="356400"/>
          </a:xfrm>
          <a:prstGeom prst="bentConnector3">
            <a:avLst>
              <a:gd name="adj1" fmla="val 50000"/>
            </a:avLst>
          </a:prstGeom>
          <a:noFill/>
          <a:ln w="19050" cap="flat" cmpd="sng">
            <a:solidFill>
              <a:srgbClr val="4F5B5D"/>
            </a:solidFill>
            <a:prstDash val="solid"/>
            <a:round/>
            <a:headEnd type="none" w="med" len="med"/>
            <a:tailEnd type="none" w="med" len="med"/>
          </a:ln>
        </p:spPr>
      </p:cxnSp>
      <p:cxnSp>
        <p:nvCxnSpPr>
          <p:cNvPr id="466" name="Google Shape;466;p59"/>
          <p:cNvCxnSpPr>
            <a:stCxn id="464" idx="1"/>
          </p:cNvCxnSpPr>
          <p:nvPr/>
        </p:nvCxnSpPr>
        <p:spPr>
          <a:xfrm rot="10800000" flipV="1">
            <a:off x="5244725" y="2400275"/>
            <a:ext cx="1508100" cy="356400"/>
          </a:xfrm>
          <a:prstGeom prst="bentConnector3">
            <a:avLst>
              <a:gd name="adj1" fmla="val 50000"/>
            </a:avLst>
          </a:prstGeom>
          <a:noFill/>
          <a:ln w="19050" cap="flat" cmpd="sng">
            <a:solidFill>
              <a:srgbClr val="FFFFFF"/>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4927" y="256309"/>
            <a:ext cx="2618509" cy="400110"/>
          </a:xfrm>
          <a:prstGeom prst="rect">
            <a:avLst/>
          </a:prstGeom>
          <a:noFill/>
        </p:spPr>
        <p:txBody>
          <a:bodyPr wrap="square" rtlCol="1">
            <a:spAutoFit/>
          </a:bodyPr>
          <a:lstStyle/>
          <a:p>
            <a:pPr algn="ctr"/>
            <a:r>
              <a:rPr lang="en-US" sz="2000" b="1" dirty="0" smtClean="0">
                <a:solidFill>
                  <a:schemeClr val="accent2"/>
                </a:solidFill>
              </a:rPr>
              <a:t>Histopathology</a:t>
            </a:r>
            <a:endParaRPr lang="en-US" sz="2000" b="1" dirty="0">
              <a:solidFill>
                <a:schemeClr val="accent2"/>
              </a:solidFill>
            </a:endParaRPr>
          </a:p>
        </p:txBody>
      </p:sp>
      <p:sp>
        <p:nvSpPr>
          <p:cNvPr id="5" name="TextBox 4"/>
          <p:cNvSpPr txBox="1"/>
          <p:nvPr/>
        </p:nvSpPr>
        <p:spPr>
          <a:xfrm>
            <a:off x="0" y="976745"/>
            <a:ext cx="9026237" cy="1985672"/>
          </a:xfrm>
          <a:prstGeom prst="rect">
            <a:avLst/>
          </a:prstGeom>
          <a:noFill/>
        </p:spPr>
        <p:txBody>
          <a:bodyPr wrap="square" rtlCol="1">
            <a:spAutoFit/>
          </a:bodyPr>
          <a:lstStyle/>
          <a:p>
            <a:pPr marL="285750" indent="-285750">
              <a:lnSpc>
                <a:spcPct val="200000"/>
              </a:lnSpc>
              <a:buClr>
                <a:schemeClr val="accent2"/>
              </a:buClr>
              <a:buSzPct val="110000"/>
              <a:buFont typeface="Arial" panose="020B0604020202020204" pitchFamily="34" charset="0"/>
              <a:buChar char="•"/>
            </a:pPr>
            <a:r>
              <a:rPr lang="en-US" sz="1600" dirty="0">
                <a:solidFill>
                  <a:schemeClr val="accent2"/>
                </a:solidFill>
              </a:rPr>
              <a:t>Currently, based upon histopathology, immunohistochemistry, and molecular genetic analysis, the five main subtypes of epithelial ovarian, fallopian tubal, and peritoneal carcinomas and their relative proportions are :</a:t>
            </a:r>
          </a:p>
          <a:p>
            <a:pPr>
              <a:lnSpc>
                <a:spcPct val="200000"/>
              </a:lnSpc>
              <a:buClr>
                <a:schemeClr val="accent2"/>
              </a:buClr>
              <a:buSzPct val="110000"/>
            </a:pPr>
            <a:endParaRPr lang="en-US" sz="1600" dirty="0" smtClean="0">
              <a:solidFill>
                <a:schemeClr val="accent2"/>
              </a:solidFill>
            </a:endParaRPr>
          </a:p>
        </p:txBody>
      </p:sp>
      <p:sp>
        <p:nvSpPr>
          <p:cNvPr id="2" name="TextBox 1"/>
          <p:cNvSpPr txBox="1"/>
          <p:nvPr/>
        </p:nvSpPr>
        <p:spPr>
          <a:xfrm>
            <a:off x="852054" y="2708563"/>
            <a:ext cx="8984672" cy="1893339"/>
          </a:xfrm>
          <a:prstGeom prst="rect">
            <a:avLst/>
          </a:prstGeom>
          <a:noFill/>
        </p:spPr>
        <p:txBody>
          <a:bodyPr wrap="square" rtlCol="1">
            <a:spAutoFit/>
          </a:bodyPr>
          <a:lstStyle/>
          <a:p>
            <a:pPr marL="342900" indent="-342900">
              <a:lnSpc>
                <a:spcPct val="150000"/>
              </a:lnSpc>
              <a:buClr>
                <a:schemeClr val="accent2"/>
              </a:buClr>
              <a:buFont typeface="+mj-lt"/>
              <a:buAutoNum type="arabicPeriod"/>
            </a:pPr>
            <a:r>
              <a:rPr lang="en-US" sz="1600" dirty="0" smtClean="0">
                <a:solidFill>
                  <a:schemeClr val="accent2"/>
                </a:solidFill>
              </a:rPr>
              <a:t>High-grade </a:t>
            </a:r>
            <a:r>
              <a:rPr lang="en-US" sz="1600" dirty="0">
                <a:solidFill>
                  <a:schemeClr val="accent2"/>
                </a:solidFill>
              </a:rPr>
              <a:t>serous carcinoma (70-80 %)</a:t>
            </a:r>
          </a:p>
          <a:p>
            <a:pPr marL="342900" indent="-342900">
              <a:lnSpc>
                <a:spcPct val="150000"/>
              </a:lnSpc>
              <a:buClr>
                <a:schemeClr val="accent2"/>
              </a:buClr>
              <a:buFont typeface="+mj-lt"/>
              <a:buAutoNum type="arabicPeriod"/>
            </a:pPr>
            <a:r>
              <a:rPr lang="en-US" sz="1600" dirty="0" err="1" smtClean="0">
                <a:solidFill>
                  <a:schemeClr val="accent2"/>
                </a:solidFill>
              </a:rPr>
              <a:t>Endometrioid</a:t>
            </a:r>
            <a:r>
              <a:rPr lang="en-US" sz="1600" dirty="0" smtClean="0">
                <a:solidFill>
                  <a:schemeClr val="accent2"/>
                </a:solidFill>
              </a:rPr>
              <a:t> </a:t>
            </a:r>
            <a:r>
              <a:rPr lang="en-US" sz="1600" dirty="0">
                <a:solidFill>
                  <a:schemeClr val="accent2"/>
                </a:solidFill>
              </a:rPr>
              <a:t>carcinoma (10 %)</a:t>
            </a:r>
          </a:p>
          <a:p>
            <a:pPr marL="342900" indent="-342900">
              <a:lnSpc>
                <a:spcPct val="150000"/>
              </a:lnSpc>
              <a:buClr>
                <a:schemeClr val="accent2"/>
              </a:buClr>
              <a:buFont typeface="+mj-lt"/>
              <a:buAutoNum type="arabicPeriod"/>
            </a:pPr>
            <a:r>
              <a:rPr lang="en-US" sz="1600" dirty="0" smtClean="0">
                <a:solidFill>
                  <a:schemeClr val="accent2"/>
                </a:solidFill>
              </a:rPr>
              <a:t>Clear </a:t>
            </a:r>
            <a:r>
              <a:rPr lang="en-US" sz="1600" dirty="0">
                <a:solidFill>
                  <a:schemeClr val="accent2"/>
                </a:solidFill>
              </a:rPr>
              <a:t>cell carcinomas (10 %)</a:t>
            </a:r>
          </a:p>
          <a:p>
            <a:pPr marL="342900" indent="-342900">
              <a:lnSpc>
                <a:spcPct val="150000"/>
              </a:lnSpc>
              <a:buClr>
                <a:schemeClr val="accent2"/>
              </a:buClr>
              <a:buFont typeface="+mj-lt"/>
              <a:buAutoNum type="arabicPeriod"/>
            </a:pPr>
            <a:r>
              <a:rPr lang="en-US" sz="1600" dirty="0" smtClean="0">
                <a:solidFill>
                  <a:schemeClr val="accent2"/>
                </a:solidFill>
              </a:rPr>
              <a:t>Mucinous </a:t>
            </a:r>
            <a:r>
              <a:rPr lang="en-US" sz="1600" dirty="0">
                <a:solidFill>
                  <a:schemeClr val="accent2"/>
                </a:solidFill>
              </a:rPr>
              <a:t>carcinoma (3 %)</a:t>
            </a:r>
          </a:p>
          <a:p>
            <a:pPr marL="342900" indent="-342900">
              <a:lnSpc>
                <a:spcPct val="150000"/>
              </a:lnSpc>
              <a:buClr>
                <a:schemeClr val="accent2"/>
              </a:buClr>
              <a:buFont typeface="+mj-lt"/>
              <a:buAutoNum type="arabicPeriod"/>
            </a:pPr>
            <a:r>
              <a:rPr lang="en-US" sz="1600" dirty="0" smtClean="0">
                <a:solidFill>
                  <a:schemeClr val="accent2"/>
                </a:solidFill>
              </a:rPr>
              <a:t>Low-grade </a:t>
            </a:r>
            <a:r>
              <a:rPr lang="en-US" sz="1600" dirty="0">
                <a:solidFill>
                  <a:schemeClr val="accent2"/>
                </a:solidFill>
              </a:rPr>
              <a:t>serous carcinoma (&lt;5 %)</a:t>
            </a:r>
          </a:p>
        </p:txBody>
      </p:sp>
    </p:spTree>
    <p:extLst>
      <p:ext uri="{BB962C8B-B14F-4D97-AF65-F5344CB8AC3E}">
        <p14:creationId xmlns:p14="http://schemas.microsoft.com/office/powerpoint/2010/main" val="3065947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2" y="360073"/>
            <a:ext cx="3768434" cy="400110"/>
          </a:xfrm>
          <a:prstGeom prst="rect">
            <a:avLst/>
          </a:prstGeom>
          <a:noFill/>
        </p:spPr>
        <p:txBody>
          <a:bodyPr wrap="square" rtlCol="1">
            <a:spAutoFit/>
          </a:bodyPr>
          <a:lstStyle/>
          <a:p>
            <a:r>
              <a:rPr lang="en-US" sz="2000" u="sng" dirty="0" smtClean="0">
                <a:solidFill>
                  <a:schemeClr val="accent2"/>
                </a:solidFill>
              </a:rPr>
              <a:t>High grade serous carcinoma:</a:t>
            </a:r>
            <a:endParaRPr lang="ar-JO" sz="2000" u="sng" dirty="0">
              <a:solidFill>
                <a:schemeClr val="accent2"/>
              </a:solidFill>
            </a:endParaRPr>
          </a:p>
        </p:txBody>
      </p:sp>
      <p:sp>
        <p:nvSpPr>
          <p:cNvPr id="6" name="TextBox 5"/>
          <p:cNvSpPr txBox="1"/>
          <p:nvPr/>
        </p:nvSpPr>
        <p:spPr>
          <a:xfrm>
            <a:off x="304802" y="1032164"/>
            <a:ext cx="8513618" cy="3293722"/>
          </a:xfrm>
          <a:prstGeom prst="rect">
            <a:avLst/>
          </a:prstGeom>
          <a:noFill/>
        </p:spPr>
        <p:txBody>
          <a:bodyPr wrap="square" rtlCol="1">
            <a:spAutoFit/>
          </a:bodyPr>
          <a:lstStyle/>
          <a:p>
            <a:pPr marL="285750" indent="-285750">
              <a:lnSpc>
                <a:spcPct val="250000"/>
              </a:lnSpc>
              <a:spcBef>
                <a:spcPts val="600"/>
              </a:spcBef>
              <a:buClr>
                <a:schemeClr val="accent2"/>
              </a:buClr>
              <a:buSzPct val="105000"/>
              <a:buFont typeface="Arial" panose="020B0604020202020204" pitchFamily="34" charset="0"/>
              <a:buChar char="•"/>
            </a:pPr>
            <a:r>
              <a:rPr lang="en-US" sz="1600" dirty="0">
                <a:solidFill>
                  <a:schemeClr val="accent2"/>
                </a:solidFill>
              </a:rPr>
              <a:t>Accounts for approximately </a:t>
            </a:r>
            <a:r>
              <a:rPr lang="en-US" sz="1600" b="1" dirty="0">
                <a:solidFill>
                  <a:schemeClr val="accent2"/>
                </a:solidFill>
              </a:rPr>
              <a:t>70-80 %</a:t>
            </a:r>
            <a:r>
              <a:rPr lang="en-US" sz="1600" dirty="0">
                <a:solidFill>
                  <a:schemeClr val="accent2"/>
                </a:solidFill>
              </a:rPr>
              <a:t> of all malignant ovarian </a:t>
            </a:r>
            <a:r>
              <a:rPr lang="en-US" sz="1600" dirty="0" smtClean="0">
                <a:solidFill>
                  <a:schemeClr val="accent2"/>
                </a:solidFill>
              </a:rPr>
              <a:t>neoplasms.</a:t>
            </a:r>
          </a:p>
          <a:p>
            <a:pPr marL="285750" indent="-285750">
              <a:lnSpc>
                <a:spcPct val="250000"/>
              </a:lnSpc>
              <a:spcBef>
                <a:spcPts val="600"/>
              </a:spcBef>
              <a:buClr>
                <a:schemeClr val="accent2"/>
              </a:buClr>
              <a:buSzPct val="105000"/>
              <a:buFont typeface="Arial" panose="020B0604020202020204" pitchFamily="34" charset="0"/>
              <a:buChar char="•"/>
            </a:pPr>
            <a:r>
              <a:rPr lang="en-US" sz="1600" dirty="0" smtClean="0">
                <a:solidFill>
                  <a:schemeClr val="accent2"/>
                </a:solidFill>
              </a:rPr>
              <a:t>The </a:t>
            </a:r>
            <a:r>
              <a:rPr lang="en-US" sz="1600" dirty="0">
                <a:solidFill>
                  <a:schemeClr val="accent2"/>
                </a:solidFill>
              </a:rPr>
              <a:t>peak age range is 45 to 65 years with a mean of 57 years. </a:t>
            </a:r>
          </a:p>
          <a:p>
            <a:pPr marL="285750" indent="-285750">
              <a:lnSpc>
                <a:spcPct val="250000"/>
              </a:lnSpc>
              <a:spcBef>
                <a:spcPts val="600"/>
              </a:spcBef>
              <a:buClr>
                <a:schemeClr val="accent2"/>
              </a:buClr>
              <a:buSzPct val="105000"/>
              <a:buFont typeface="Arial" panose="020B0604020202020204" pitchFamily="34" charset="0"/>
              <a:buChar char="•"/>
            </a:pPr>
            <a:r>
              <a:rPr lang="en-US" sz="1600" dirty="0">
                <a:solidFill>
                  <a:schemeClr val="accent2"/>
                </a:solidFill>
              </a:rPr>
              <a:t>Most HGSC is diagnosed at an advanced stage (stage III or IV) and has a poor overall </a:t>
            </a:r>
            <a:r>
              <a:rPr lang="en-US" sz="1600" dirty="0" smtClean="0">
                <a:solidFill>
                  <a:schemeClr val="accent2"/>
                </a:solidFill>
              </a:rPr>
              <a:t>prognosis</a:t>
            </a:r>
            <a:r>
              <a:rPr lang="en-US" sz="1600" dirty="0">
                <a:solidFill>
                  <a:schemeClr val="accent2"/>
                </a:solidFill>
              </a:rPr>
              <a:t>. HGSC that is confined to the ovary at diagnosis is rare (&lt;10 percent). </a:t>
            </a:r>
          </a:p>
          <a:p>
            <a:pPr marL="285750" indent="-285750">
              <a:lnSpc>
                <a:spcPct val="250000"/>
              </a:lnSpc>
              <a:spcBef>
                <a:spcPts val="600"/>
              </a:spcBef>
              <a:buClr>
                <a:schemeClr val="accent2"/>
              </a:buClr>
              <a:buSzPct val="105000"/>
              <a:buFont typeface="Arial" panose="020B0604020202020204" pitchFamily="34" charset="0"/>
              <a:buChar char="•"/>
            </a:pPr>
            <a:r>
              <a:rPr lang="en-US" sz="1600" dirty="0">
                <a:solidFill>
                  <a:schemeClr val="accent2"/>
                </a:solidFill>
              </a:rPr>
              <a:t>Relatively </a:t>
            </a:r>
            <a:r>
              <a:rPr lang="en-US" sz="1600" dirty="0" err="1">
                <a:solidFill>
                  <a:schemeClr val="accent2"/>
                </a:solidFill>
              </a:rPr>
              <a:t>chemosensitive</a:t>
            </a:r>
            <a:r>
              <a:rPr lang="en-US" sz="1600" dirty="0">
                <a:solidFill>
                  <a:schemeClr val="accent2"/>
                </a:solidFill>
              </a:rPr>
              <a:t>.</a:t>
            </a:r>
          </a:p>
        </p:txBody>
      </p:sp>
    </p:spTree>
    <p:extLst>
      <p:ext uri="{BB962C8B-B14F-4D97-AF65-F5344CB8AC3E}">
        <p14:creationId xmlns:p14="http://schemas.microsoft.com/office/powerpoint/2010/main" val="3565103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2" y="360073"/>
            <a:ext cx="3768434" cy="400110"/>
          </a:xfrm>
          <a:prstGeom prst="rect">
            <a:avLst/>
          </a:prstGeom>
          <a:noFill/>
        </p:spPr>
        <p:txBody>
          <a:bodyPr wrap="square" rtlCol="1">
            <a:spAutoFit/>
          </a:bodyPr>
          <a:lstStyle/>
          <a:p>
            <a:r>
              <a:rPr lang="en-US" sz="2000" u="sng" dirty="0" smtClean="0">
                <a:solidFill>
                  <a:schemeClr val="accent2"/>
                </a:solidFill>
              </a:rPr>
              <a:t>Low grade serous carcinoma:</a:t>
            </a:r>
            <a:endParaRPr lang="ar-JO" sz="2000" u="sng" dirty="0">
              <a:solidFill>
                <a:schemeClr val="accent2"/>
              </a:solidFill>
            </a:endParaRPr>
          </a:p>
        </p:txBody>
      </p:sp>
      <p:sp>
        <p:nvSpPr>
          <p:cNvPr id="6" name="TextBox 5"/>
          <p:cNvSpPr txBox="1"/>
          <p:nvPr/>
        </p:nvSpPr>
        <p:spPr>
          <a:xfrm>
            <a:off x="304802" y="1149927"/>
            <a:ext cx="8513618" cy="3323987"/>
          </a:xfrm>
          <a:prstGeom prst="rect">
            <a:avLst/>
          </a:prstGeom>
          <a:noFill/>
        </p:spPr>
        <p:txBody>
          <a:bodyPr wrap="square" rtlCol="1">
            <a:spAutoFit/>
          </a:bodyPr>
          <a:lstStyle/>
          <a:p>
            <a:pPr marL="285750" indent="-285750">
              <a:lnSpc>
                <a:spcPct val="250000"/>
              </a:lnSpc>
              <a:buClr>
                <a:schemeClr val="accent2"/>
              </a:buClr>
              <a:buSzPct val="110000"/>
              <a:buFont typeface="Arial" panose="020B0604020202020204" pitchFamily="34" charset="0"/>
              <a:buChar char="•"/>
            </a:pPr>
            <a:r>
              <a:rPr lang="en-US" sz="1600" dirty="0">
                <a:solidFill>
                  <a:schemeClr val="accent2"/>
                </a:solidFill>
              </a:rPr>
              <a:t>LGSC is uncommon and accounts for fewer than </a:t>
            </a:r>
            <a:r>
              <a:rPr lang="en-US" sz="1600" b="1" dirty="0">
                <a:solidFill>
                  <a:schemeClr val="accent2"/>
                </a:solidFill>
              </a:rPr>
              <a:t>5 %</a:t>
            </a:r>
            <a:r>
              <a:rPr lang="en-US" sz="1600" dirty="0">
                <a:solidFill>
                  <a:schemeClr val="accent2"/>
                </a:solidFill>
              </a:rPr>
              <a:t> of all cases of ovarian </a:t>
            </a:r>
            <a:r>
              <a:rPr lang="en-US" sz="1600" dirty="0" smtClean="0">
                <a:solidFill>
                  <a:schemeClr val="accent2"/>
                </a:solidFill>
              </a:rPr>
              <a:t>carcinoma</a:t>
            </a:r>
            <a:r>
              <a:rPr lang="en-US" sz="1600" dirty="0">
                <a:solidFill>
                  <a:schemeClr val="accent2"/>
                </a:solidFill>
              </a:rPr>
              <a:t>. </a:t>
            </a:r>
          </a:p>
          <a:p>
            <a:pPr marL="285750" indent="-285750">
              <a:lnSpc>
                <a:spcPct val="250000"/>
              </a:lnSpc>
              <a:buClr>
                <a:schemeClr val="accent2"/>
              </a:buClr>
              <a:buSzPct val="110000"/>
              <a:buFont typeface="Arial" panose="020B0604020202020204" pitchFamily="34" charset="0"/>
              <a:buChar char="•"/>
            </a:pPr>
            <a:r>
              <a:rPr lang="en-US" sz="1600" dirty="0">
                <a:solidFill>
                  <a:schemeClr val="accent2"/>
                </a:solidFill>
              </a:rPr>
              <a:t>Like HGSC, LGSC is typically diagnosed at an advanced stage, and consequently, </a:t>
            </a:r>
            <a:r>
              <a:rPr lang="en-US" sz="1600" dirty="0" smtClean="0">
                <a:solidFill>
                  <a:schemeClr val="accent2"/>
                </a:solidFill>
              </a:rPr>
              <a:t>the long-term prognosis is poor.</a:t>
            </a:r>
          </a:p>
          <a:p>
            <a:pPr marL="285750" indent="-285750">
              <a:lnSpc>
                <a:spcPct val="250000"/>
              </a:lnSpc>
              <a:spcBef>
                <a:spcPts val="600"/>
              </a:spcBef>
              <a:buClr>
                <a:schemeClr val="accent2"/>
              </a:buClr>
              <a:buSzPct val="110000"/>
              <a:buFont typeface="Arial" panose="020B0604020202020204" pitchFamily="34" charset="0"/>
              <a:buChar char="•"/>
            </a:pPr>
            <a:r>
              <a:rPr lang="en-US" sz="1600" dirty="0" smtClean="0">
                <a:solidFill>
                  <a:schemeClr val="accent2"/>
                </a:solidFill>
              </a:rPr>
              <a:t>Relative </a:t>
            </a:r>
            <a:r>
              <a:rPr lang="en-US" sz="1600" dirty="0">
                <a:solidFill>
                  <a:schemeClr val="accent2"/>
                </a:solidFill>
              </a:rPr>
              <a:t>insensitivity </a:t>
            </a:r>
            <a:r>
              <a:rPr lang="en-US" sz="1600" dirty="0" smtClean="0">
                <a:solidFill>
                  <a:schemeClr val="accent2"/>
                </a:solidFill>
              </a:rPr>
              <a:t>to chemotherapy</a:t>
            </a:r>
            <a:r>
              <a:rPr lang="en-US" sz="1600" dirty="0">
                <a:solidFill>
                  <a:schemeClr val="accent2"/>
                </a:solidFill>
              </a:rPr>
              <a:t>.</a:t>
            </a:r>
          </a:p>
          <a:p>
            <a:pPr marL="285750" indent="-285750">
              <a:lnSpc>
                <a:spcPct val="250000"/>
              </a:lnSpc>
              <a:spcBef>
                <a:spcPts val="600"/>
              </a:spcBef>
              <a:buClr>
                <a:schemeClr val="accent2"/>
              </a:buClr>
              <a:buSzPct val="110000"/>
              <a:buFont typeface="Arial" panose="020B0604020202020204" pitchFamily="34" charset="0"/>
              <a:buChar char="•"/>
            </a:pPr>
            <a:endParaRPr lang="en-US" sz="1600" dirty="0">
              <a:solidFill>
                <a:schemeClr val="accent2"/>
              </a:solidFill>
            </a:endParaRPr>
          </a:p>
        </p:txBody>
      </p:sp>
    </p:spTree>
    <p:extLst>
      <p:ext uri="{BB962C8B-B14F-4D97-AF65-F5344CB8AC3E}">
        <p14:creationId xmlns:p14="http://schemas.microsoft.com/office/powerpoint/2010/main" val="2178575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2" y="360073"/>
            <a:ext cx="3768434" cy="400110"/>
          </a:xfrm>
          <a:prstGeom prst="rect">
            <a:avLst/>
          </a:prstGeom>
          <a:noFill/>
        </p:spPr>
        <p:txBody>
          <a:bodyPr wrap="square" rtlCol="1">
            <a:spAutoFit/>
          </a:bodyPr>
          <a:lstStyle/>
          <a:p>
            <a:r>
              <a:rPr lang="en-US" sz="2000" u="sng" dirty="0" err="1" smtClean="0">
                <a:solidFill>
                  <a:schemeClr val="accent2"/>
                </a:solidFill>
              </a:rPr>
              <a:t>Endometrioid</a:t>
            </a:r>
            <a:r>
              <a:rPr lang="en-US" sz="2000" u="sng" dirty="0" smtClean="0">
                <a:solidFill>
                  <a:schemeClr val="accent2"/>
                </a:solidFill>
              </a:rPr>
              <a:t> carcinoma:</a:t>
            </a:r>
            <a:endParaRPr lang="ar-JO" sz="2000" u="sng" dirty="0">
              <a:solidFill>
                <a:schemeClr val="accent2"/>
              </a:solidFill>
            </a:endParaRPr>
          </a:p>
        </p:txBody>
      </p:sp>
      <p:sp>
        <p:nvSpPr>
          <p:cNvPr id="6" name="TextBox 5"/>
          <p:cNvSpPr txBox="1"/>
          <p:nvPr/>
        </p:nvSpPr>
        <p:spPr>
          <a:xfrm>
            <a:off x="304802" y="760183"/>
            <a:ext cx="8513618" cy="4478149"/>
          </a:xfrm>
          <a:prstGeom prst="rect">
            <a:avLst/>
          </a:prstGeom>
          <a:noFill/>
        </p:spPr>
        <p:txBody>
          <a:bodyPr wrap="square" rtlCol="1">
            <a:spAutoFit/>
          </a:bodyPr>
          <a:lstStyle/>
          <a:p>
            <a:pPr marL="285750" indent="-285750">
              <a:buClr>
                <a:schemeClr val="accent2"/>
              </a:buClr>
              <a:buSzPct val="110000"/>
              <a:buFont typeface="Arial" panose="020B0604020202020204" pitchFamily="34" charset="0"/>
              <a:buChar char="•"/>
            </a:pPr>
            <a:r>
              <a:rPr lang="en-US" sz="1600" dirty="0" smtClean="0">
                <a:solidFill>
                  <a:schemeClr val="accent2"/>
                </a:solidFill>
              </a:rPr>
              <a:t>Accounts </a:t>
            </a:r>
            <a:r>
              <a:rPr lang="en-US" sz="1600" dirty="0">
                <a:solidFill>
                  <a:schemeClr val="accent2"/>
                </a:solidFill>
              </a:rPr>
              <a:t>for approximately </a:t>
            </a:r>
            <a:r>
              <a:rPr lang="en-US" sz="1600" b="1" dirty="0">
                <a:solidFill>
                  <a:schemeClr val="accent2"/>
                </a:solidFill>
              </a:rPr>
              <a:t>10 %</a:t>
            </a:r>
            <a:r>
              <a:rPr lang="en-US" sz="1600" dirty="0">
                <a:solidFill>
                  <a:schemeClr val="accent2"/>
                </a:solidFill>
              </a:rPr>
              <a:t> of all ovarian carcinomas.</a:t>
            </a:r>
          </a:p>
          <a:p>
            <a:pPr marL="285750" indent="-285750">
              <a:buClr>
                <a:schemeClr val="accent2"/>
              </a:buClr>
              <a:buSzPct val="110000"/>
              <a:buFont typeface="Arial" panose="020B0604020202020204" pitchFamily="34" charset="0"/>
              <a:buChar char="•"/>
            </a:pPr>
            <a:endParaRPr lang="en-US" sz="1600" dirty="0">
              <a:solidFill>
                <a:schemeClr val="accent2"/>
              </a:solidFill>
            </a:endParaRPr>
          </a:p>
          <a:p>
            <a:pPr marL="285750" indent="-285750">
              <a:buClr>
                <a:schemeClr val="accent2"/>
              </a:buClr>
              <a:buSzPct val="110000"/>
              <a:buFont typeface="Arial" panose="020B0604020202020204" pitchFamily="34" charset="0"/>
              <a:buChar char="•"/>
            </a:pPr>
            <a:r>
              <a:rPr lang="en-US" sz="1600" dirty="0" smtClean="0">
                <a:solidFill>
                  <a:schemeClr val="accent2"/>
                </a:solidFill>
              </a:rPr>
              <a:t>Presents </a:t>
            </a:r>
            <a:r>
              <a:rPr lang="en-US" sz="1600" dirty="0">
                <a:solidFill>
                  <a:schemeClr val="accent2"/>
                </a:solidFill>
              </a:rPr>
              <a:t>most frequently in women in their 40s and 50s, with a mean patient age of </a:t>
            </a:r>
            <a:r>
              <a:rPr lang="en-US" sz="1600" dirty="0" smtClean="0">
                <a:solidFill>
                  <a:schemeClr val="accent2"/>
                </a:solidFill>
              </a:rPr>
              <a:t>56 </a:t>
            </a:r>
            <a:r>
              <a:rPr lang="en-US" sz="1600" dirty="0">
                <a:solidFill>
                  <a:schemeClr val="accent2"/>
                </a:solidFill>
              </a:rPr>
              <a:t>years. </a:t>
            </a:r>
          </a:p>
          <a:p>
            <a:pPr marL="285750" indent="-285750">
              <a:buClr>
                <a:schemeClr val="accent2"/>
              </a:buClr>
              <a:buSzPct val="110000"/>
              <a:buFont typeface="Arial" panose="020B0604020202020204" pitchFamily="34" charset="0"/>
              <a:buChar char="•"/>
            </a:pPr>
            <a:endParaRPr lang="en-US" sz="1600" dirty="0">
              <a:solidFill>
                <a:schemeClr val="accent2"/>
              </a:solidFill>
            </a:endParaRPr>
          </a:p>
          <a:p>
            <a:pPr marL="285750" indent="-285750">
              <a:buClr>
                <a:schemeClr val="accent2"/>
              </a:buClr>
              <a:buSzPct val="110000"/>
              <a:buFont typeface="Arial" panose="020B0604020202020204" pitchFamily="34" charset="0"/>
              <a:buChar char="•"/>
            </a:pPr>
            <a:r>
              <a:rPr lang="en-US" sz="1600" dirty="0" err="1" smtClean="0">
                <a:solidFill>
                  <a:schemeClr val="accent2"/>
                </a:solidFill>
              </a:rPr>
              <a:t>Endometrioid</a:t>
            </a:r>
            <a:r>
              <a:rPr lang="en-US" sz="1600" dirty="0" smtClean="0">
                <a:solidFill>
                  <a:schemeClr val="accent2"/>
                </a:solidFill>
              </a:rPr>
              <a:t> </a:t>
            </a:r>
            <a:r>
              <a:rPr lang="en-US" sz="1600" dirty="0">
                <a:solidFill>
                  <a:schemeClr val="accent2"/>
                </a:solidFill>
              </a:rPr>
              <a:t>carcinomas are most often identified at an early stage (unlike </a:t>
            </a:r>
            <a:r>
              <a:rPr lang="en-US" sz="1600" dirty="0" smtClean="0">
                <a:solidFill>
                  <a:schemeClr val="accent2"/>
                </a:solidFill>
              </a:rPr>
              <a:t>serous carcinomas</a:t>
            </a:r>
            <a:r>
              <a:rPr lang="en-US" sz="1600" dirty="0">
                <a:solidFill>
                  <a:schemeClr val="accent2"/>
                </a:solidFill>
              </a:rPr>
              <a:t>), consequently these patients have a much better prognosis. </a:t>
            </a:r>
          </a:p>
          <a:p>
            <a:pPr marL="285750" indent="-285750">
              <a:buClr>
                <a:schemeClr val="accent2"/>
              </a:buClr>
              <a:buSzPct val="110000"/>
              <a:buFont typeface="Arial" panose="020B0604020202020204" pitchFamily="34" charset="0"/>
              <a:buChar char="•"/>
            </a:pPr>
            <a:endParaRPr lang="en-US" sz="1600" dirty="0">
              <a:solidFill>
                <a:schemeClr val="accent2"/>
              </a:solidFill>
            </a:endParaRPr>
          </a:p>
          <a:p>
            <a:pPr marL="285750" indent="-285750">
              <a:buClr>
                <a:schemeClr val="accent2"/>
              </a:buClr>
              <a:buSzPct val="110000"/>
              <a:buFont typeface="Arial" panose="020B0604020202020204" pitchFamily="34" charset="0"/>
              <a:buChar char="•"/>
            </a:pPr>
            <a:r>
              <a:rPr lang="en-US" sz="1600" dirty="0" smtClean="0">
                <a:solidFill>
                  <a:schemeClr val="accent2"/>
                </a:solidFill>
              </a:rPr>
              <a:t>Relatively </a:t>
            </a:r>
            <a:r>
              <a:rPr lang="en-US" sz="1600" dirty="0" err="1">
                <a:solidFill>
                  <a:schemeClr val="accent2"/>
                </a:solidFill>
              </a:rPr>
              <a:t>chemosensitive</a:t>
            </a:r>
            <a:r>
              <a:rPr lang="en-US" sz="1600" dirty="0">
                <a:solidFill>
                  <a:schemeClr val="accent2"/>
                </a:solidFill>
              </a:rPr>
              <a:t>. </a:t>
            </a:r>
          </a:p>
          <a:p>
            <a:pPr marL="285750" indent="-285750">
              <a:buClr>
                <a:schemeClr val="accent2"/>
              </a:buClr>
              <a:buSzPct val="110000"/>
              <a:buFont typeface="Arial" panose="020B0604020202020204" pitchFamily="34" charset="0"/>
              <a:buChar char="•"/>
            </a:pPr>
            <a:endParaRPr lang="en-US" sz="1600" dirty="0">
              <a:solidFill>
                <a:schemeClr val="accent2"/>
              </a:solidFill>
            </a:endParaRPr>
          </a:p>
          <a:p>
            <a:pPr marL="285750" indent="-285750">
              <a:buClr>
                <a:schemeClr val="accent2"/>
              </a:buClr>
              <a:buSzPct val="110000"/>
              <a:buFont typeface="Arial" panose="020B0604020202020204" pitchFamily="34" charset="0"/>
              <a:buChar char="•"/>
            </a:pPr>
            <a:r>
              <a:rPr lang="en-US" sz="1600" dirty="0" smtClean="0">
                <a:solidFill>
                  <a:schemeClr val="accent2"/>
                </a:solidFill>
              </a:rPr>
              <a:t>Ovarian </a:t>
            </a:r>
            <a:r>
              <a:rPr lang="en-US" sz="1600" dirty="0" err="1">
                <a:solidFill>
                  <a:schemeClr val="accent2"/>
                </a:solidFill>
              </a:rPr>
              <a:t>endometrioid</a:t>
            </a:r>
            <a:r>
              <a:rPr lang="en-US" sz="1600" dirty="0">
                <a:solidFill>
                  <a:schemeClr val="accent2"/>
                </a:solidFill>
              </a:rPr>
              <a:t> carcinoma is often associated with and believed to arise </a:t>
            </a:r>
            <a:r>
              <a:rPr lang="en-US" sz="1600" dirty="0" smtClean="0">
                <a:solidFill>
                  <a:schemeClr val="accent2"/>
                </a:solidFill>
              </a:rPr>
              <a:t>from endometriosis </a:t>
            </a:r>
            <a:r>
              <a:rPr lang="en-US" sz="1600" dirty="0">
                <a:solidFill>
                  <a:schemeClr val="accent2"/>
                </a:solidFill>
              </a:rPr>
              <a:t>(up to 42 % of patients have evidence of ovarian or pelvic </a:t>
            </a:r>
            <a:r>
              <a:rPr lang="en-US" sz="1600" dirty="0" smtClean="0">
                <a:solidFill>
                  <a:schemeClr val="accent2"/>
                </a:solidFill>
              </a:rPr>
              <a:t>endometriosis</a:t>
            </a:r>
            <a:r>
              <a:rPr lang="en-US" sz="1600" dirty="0">
                <a:solidFill>
                  <a:schemeClr val="accent2"/>
                </a:solidFill>
              </a:rPr>
              <a:t>). </a:t>
            </a:r>
          </a:p>
          <a:p>
            <a:pPr marL="285750" indent="-285750">
              <a:buClr>
                <a:schemeClr val="accent2"/>
              </a:buClr>
              <a:buSzPct val="110000"/>
              <a:buFont typeface="Arial" panose="020B0604020202020204" pitchFamily="34" charset="0"/>
              <a:buChar char="•"/>
            </a:pPr>
            <a:endParaRPr lang="en-US" sz="1600" dirty="0">
              <a:solidFill>
                <a:schemeClr val="accent2"/>
              </a:solidFill>
            </a:endParaRPr>
          </a:p>
          <a:p>
            <a:pPr marL="285750" indent="-285750">
              <a:buClr>
                <a:schemeClr val="accent2"/>
              </a:buClr>
              <a:buSzPct val="110000"/>
              <a:buFont typeface="Arial" panose="020B0604020202020204" pitchFamily="34" charset="0"/>
              <a:buChar char="•"/>
            </a:pPr>
            <a:r>
              <a:rPr lang="en-US" sz="1600" dirty="0" err="1" smtClean="0">
                <a:solidFill>
                  <a:schemeClr val="accent2"/>
                </a:solidFill>
              </a:rPr>
              <a:t>Endometrioid</a:t>
            </a:r>
            <a:r>
              <a:rPr lang="en-US" sz="1600" dirty="0" smtClean="0">
                <a:solidFill>
                  <a:schemeClr val="accent2"/>
                </a:solidFill>
              </a:rPr>
              <a:t> </a:t>
            </a:r>
            <a:r>
              <a:rPr lang="en-US" sz="1600" dirty="0">
                <a:solidFill>
                  <a:schemeClr val="accent2"/>
                </a:solidFill>
              </a:rPr>
              <a:t>ovarian carcinoma is associated with carcinoma of the endometrium </a:t>
            </a:r>
            <a:r>
              <a:rPr lang="en-US" sz="1600" dirty="0" smtClean="0">
                <a:solidFill>
                  <a:schemeClr val="accent2"/>
                </a:solidFill>
              </a:rPr>
              <a:t>in </a:t>
            </a:r>
            <a:r>
              <a:rPr lang="en-US" sz="1600" dirty="0">
                <a:solidFill>
                  <a:schemeClr val="accent2"/>
                </a:solidFill>
              </a:rPr>
              <a:t>15-20 % of cases.</a:t>
            </a:r>
          </a:p>
          <a:p>
            <a:pPr marL="285750" indent="-285750">
              <a:lnSpc>
                <a:spcPct val="250000"/>
              </a:lnSpc>
              <a:spcBef>
                <a:spcPts val="600"/>
              </a:spcBef>
              <a:buClr>
                <a:schemeClr val="accent2"/>
              </a:buClr>
              <a:buSzPct val="110000"/>
              <a:buFont typeface="Arial" panose="020B0604020202020204" pitchFamily="34" charset="0"/>
              <a:buChar char="•"/>
            </a:pPr>
            <a:endParaRPr lang="en-US" sz="1600" dirty="0">
              <a:solidFill>
                <a:schemeClr val="accent2"/>
              </a:solidFill>
            </a:endParaRPr>
          </a:p>
        </p:txBody>
      </p:sp>
    </p:spTree>
    <p:extLst>
      <p:ext uri="{BB962C8B-B14F-4D97-AF65-F5344CB8AC3E}">
        <p14:creationId xmlns:p14="http://schemas.microsoft.com/office/powerpoint/2010/main" val="3634535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2" y="360073"/>
            <a:ext cx="3768434" cy="400110"/>
          </a:xfrm>
          <a:prstGeom prst="rect">
            <a:avLst/>
          </a:prstGeom>
          <a:noFill/>
        </p:spPr>
        <p:txBody>
          <a:bodyPr wrap="square" rtlCol="1">
            <a:spAutoFit/>
          </a:bodyPr>
          <a:lstStyle/>
          <a:p>
            <a:r>
              <a:rPr lang="en-US" sz="2000" u="sng" dirty="0" smtClean="0">
                <a:solidFill>
                  <a:schemeClr val="accent2"/>
                </a:solidFill>
              </a:rPr>
              <a:t>Clear cell carcinoma:</a:t>
            </a:r>
            <a:endParaRPr lang="ar-JO" sz="2000" u="sng" dirty="0">
              <a:solidFill>
                <a:schemeClr val="accent2"/>
              </a:solidFill>
            </a:endParaRPr>
          </a:p>
        </p:txBody>
      </p:sp>
      <p:sp>
        <p:nvSpPr>
          <p:cNvPr id="6" name="TextBox 5"/>
          <p:cNvSpPr txBox="1"/>
          <p:nvPr/>
        </p:nvSpPr>
        <p:spPr>
          <a:xfrm>
            <a:off x="304802" y="1149927"/>
            <a:ext cx="8513618" cy="4231928"/>
          </a:xfrm>
          <a:prstGeom prst="rect">
            <a:avLst/>
          </a:prstGeom>
          <a:noFill/>
        </p:spPr>
        <p:txBody>
          <a:bodyPr wrap="square" rtlCol="1">
            <a:spAutoFit/>
          </a:bodyPr>
          <a:lstStyle/>
          <a:p>
            <a:pPr marL="285750" indent="-285750">
              <a:buClr>
                <a:schemeClr val="accent2"/>
              </a:buClr>
              <a:buSzPct val="110000"/>
              <a:buFont typeface="Arial" panose="020B0604020202020204" pitchFamily="34" charset="0"/>
              <a:buChar char="•"/>
            </a:pPr>
            <a:r>
              <a:rPr lang="en-US" sz="1600" dirty="0" smtClean="0">
                <a:solidFill>
                  <a:schemeClr val="accent2"/>
                </a:solidFill>
              </a:rPr>
              <a:t>Accounts </a:t>
            </a:r>
            <a:r>
              <a:rPr lang="en-US" sz="1600" dirty="0">
                <a:solidFill>
                  <a:schemeClr val="accent2"/>
                </a:solidFill>
              </a:rPr>
              <a:t>for approximately </a:t>
            </a:r>
            <a:r>
              <a:rPr lang="en-US" sz="1600" b="1" dirty="0">
                <a:solidFill>
                  <a:schemeClr val="accent2"/>
                </a:solidFill>
              </a:rPr>
              <a:t>5 - 10 % </a:t>
            </a:r>
            <a:r>
              <a:rPr lang="en-US" sz="1600" dirty="0">
                <a:solidFill>
                  <a:schemeClr val="accent2"/>
                </a:solidFill>
              </a:rPr>
              <a:t>of all ovarian carcinomas.</a:t>
            </a:r>
          </a:p>
          <a:p>
            <a:pPr marL="285750" indent="-285750">
              <a:buClr>
                <a:schemeClr val="accent2"/>
              </a:buClr>
              <a:buSzPct val="110000"/>
              <a:buFont typeface="Arial" panose="020B0604020202020204" pitchFamily="34" charset="0"/>
              <a:buChar char="•"/>
            </a:pPr>
            <a:endParaRPr lang="en-US" sz="1600" dirty="0">
              <a:solidFill>
                <a:schemeClr val="accent2"/>
              </a:solidFill>
            </a:endParaRPr>
          </a:p>
          <a:p>
            <a:pPr marL="285750" indent="-285750">
              <a:buClr>
                <a:schemeClr val="accent2"/>
              </a:buClr>
              <a:buSzPct val="110000"/>
              <a:buFont typeface="Arial" panose="020B0604020202020204" pitchFamily="34" charset="0"/>
              <a:buChar char="•"/>
            </a:pPr>
            <a:r>
              <a:rPr lang="en-US" sz="1600" dirty="0" smtClean="0">
                <a:solidFill>
                  <a:schemeClr val="accent2"/>
                </a:solidFill>
              </a:rPr>
              <a:t>Presents </a:t>
            </a:r>
            <a:r>
              <a:rPr lang="en-US" sz="1600" dirty="0">
                <a:solidFill>
                  <a:schemeClr val="accent2"/>
                </a:solidFill>
              </a:rPr>
              <a:t>most commonly in </a:t>
            </a:r>
            <a:r>
              <a:rPr lang="en-US" sz="1600" dirty="0" err="1">
                <a:solidFill>
                  <a:schemeClr val="accent2"/>
                </a:solidFill>
              </a:rPr>
              <a:t>perimenopausal</a:t>
            </a:r>
            <a:r>
              <a:rPr lang="en-US" sz="1600" dirty="0">
                <a:solidFill>
                  <a:schemeClr val="accent2"/>
                </a:solidFill>
              </a:rPr>
              <a:t> women in their late 40s or 50s.</a:t>
            </a:r>
          </a:p>
          <a:p>
            <a:pPr marL="285750" indent="-285750">
              <a:buClr>
                <a:schemeClr val="accent2"/>
              </a:buClr>
              <a:buSzPct val="110000"/>
              <a:buFont typeface="Arial" panose="020B0604020202020204" pitchFamily="34" charset="0"/>
              <a:buChar char="•"/>
            </a:pPr>
            <a:endParaRPr lang="en-US" sz="1600" dirty="0">
              <a:solidFill>
                <a:schemeClr val="accent2"/>
              </a:solidFill>
            </a:endParaRPr>
          </a:p>
          <a:p>
            <a:pPr marL="285750" indent="-285750">
              <a:buClr>
                <a:schemeClr val="accent2"/>
              </a:buClr>
              <a:buSzPct val="110000"/>
              <a:buFont typeface="Arial" panose="020B0604020202020204" pitchFamily="34" charset="0"/>
              <a:buChar char="•"/>
            </a:pPr>
            <a:r>
              <a:rPr lang="en-US" sz="1600" dirty="0" smtClean="0">
                <a:solidFill>
                  <a:schemeClr val="accent2"/>
                </a:solidFill>
              </a:rPr>
              <a:t>Often </a:t>
            </a:r>
            <a:r>
              <a:rPr lang="en-US" sz="1600" dirty="0">
                <a:solidFill>
                  <a:schemeClr val="accent2"/>
                </a:solidFill>
              </a:rPr>
              <a:t>presents at an early stage (stage I or II) and has a relatively good prognosis due </a:t>
            </a:r>
            <a:r>
              <a:rPr lang="en-US" sz="1600" dirty="0" smtClean="0">
                <a:solidFill>
                  <a:schemeClr val="accent2"/>
                </a:solidFill>
              </a:rPr>
              <a:t>to </a:t>
            </a:r>
            <a:r>
              <a:rPr lang="en-US" sz="1600" dirty="0">
                <a:solidFill>
                  <a:schemeClr val="accent2"/>
                </a:solidFill>
              </a:rPr>
              <a:t>the absence of distant metastases. </a:t>
            </a:r>
          </a:p>
          <a:p>
            <a:pPr marL="285750" indent="-285750">
              <a:buClr>
                <a:schemeClr val="accent2"/>
              </a:buClr>
              <a:buSzPct val="110000"/>
              <a:buFont typeface="Arial" panose="020B0604020202020204" pitchFamily="34" charset="0"/>
              <a:buChar char="•"/>
            </a:pPr>
            <a:endParaRPr lang="en-US" sz="1600" dirty="0" smtClean="0">
              <a:solidFill>
                <a:schemeClr val="accent2"/>
              </a:solidFill>
            </a:endParaRPr>
          </a:p>
          <a:p>
            <a:pPr marL="285750" indent="-285750">
              <a:buClr>
                <a:schemeClr val="accent2"/>
              </a:buClr>
              <a:buSzPct val="110000"/>
              <a:buFont typeface="Arial" panose="020B0604020202020204" pitchFamily="34" charset="0"/>
              <a:buChar char="•"/>
            </a:pPr>
            <a:r>
              <a:rPr lang="en-US" sz="1600" dirty="0" smtClean="0">
                <a:solidFill>
                  <a:schemeClr val="accent2"/>
                </a:solidFill>
              </a:rPr>
              <a:t>Insensitive to chemotherapy</a:t>
            </a:r>
            <a:r>
              <a:rPr lang="en-US" sz="1600" dirty="0">
                <a:solidFill>
                  <a:schemeClr val="accent2"/>
                </a:solidFill>
              </a:rPr>
              <a:t>.</a:t>
            </a:r>
          </a:p>
          <a:p>
            <a:pPr marL="285750" indent="-285750">
              <a:buClr>
                <a:schemeClr val="accent2"/>
              </a:buClr>
              <a:buSzPct val="110000"/>
              <a:buFont typeface="Arial" panose="020B0604020202020204" pitchFamily="34" charset="0"/>
              <a:buChar char="•"/>
            </a:pPr>
            <a:endParaRPr lang="en-US" sz="1600" dirty="0">
              <a:solidFill>
                <a:schemeClr val="accent2"/>
              </a:solidFill>
            </a:endParaRPr>
          </a:p>
          <a:p>
            <a:pPr marL="285750" indent="-285750">
              <a:buClr>
                <a:schemeClr val="accent2"/>
              </a:buClr>
              <a:buSzPct val="110000"/>
              <a:buFont typeface="Arial" panose="020B0604020202020204" pitchFamily="34" charset="0"/>
              <a:buChar char="•"/>
            </a:pPr>
            <a:r>
              <a:rPr lang="en-US" sz="1600" dirty="0" smtClean="0">
                <a:solidFill>
                  <a:schemeClr val="accent2"/>
                </a:solidFill>
              </a:rPr>
              <a:t>Associated </a:t>
            </a:r>
            <a:r>
              <a:rPr lang="en-US" sz="1600" dirty="0">
                <a:solidFill>
                  <a:schemeClr val="accent2"/>
                </a:solidFill>
              </a:rPr>
              <a:t>with an increased risk of vascular thrombotic events and </a:t>
            </a:r>
            <a:r>
              <a:rPr lang="en-US" sz="1600" dirty="0" smtClean="0">
                <a:solidFill>
                  <a:schemeClr val="accent2"/>
                </a:solidFill>
              </a:rPr>
              <a:t>paraneoplastic hypercalcemia</a:t>
            </a:r>
            <a:r>
              <a:rPr lang="en-US" sz="1600" dirty="0">
                <a:solidFill>
                  <a:schemeClr val="accent2"/>
                </a:solidFill>
              </a:rPr>
              <a:t>. </a:t>
            </a:r>
          </a:p>
          <a:p>
            <a:pPr marL="285750" indent="-285750">
              <a:buClr>
                <a:schemeClr val="accent2"/>
              </a:buClr>
              <a:buSzPct val="110000"/>
              <a:buFont typeface="Arial" panose="020B0604020202020204" pitchFamily="34" charset="0"/>
              <a:buChar char="•"/>
            </a:pPr>
            <a:endParaRPr lang="en-US" sz="1600" dirty="0">
              <a:solidFill>
                <a:schemeClr val="accent2"/>
              </a:solidFill>
            </a:endParaRPr>
          </a:p>
          <a:p>
            <a:pPr marL="285750" indent="-285750">
              <a:buClr>
                <a:schemeClr val="accent2"/>
              </a:buClr>
              <a:buSzPct val="110000"/>
              <a:buFont typeface="Arial" panose="020B0604020202020204" pitchFamily="34" charset="0"/>
              <a:buChar char="•"/>
            </a:pPr>
            <a:r>
              <a:rPr lang="en-US" sz="1600" dirty="0" smtClean="0">
                <a:solidFill>
                  <a:schemeClr val="accent2"/>
                </a:solidFill>
              </a:rPr>
              <a:t>Similar </a:t>
            </a:r>
            <a:r>
              <a:rPr lang="en-US" sz="1600" dirty="0">
                <a:solidFill>
                  <a:schemeClr val="accent2"/>
                </a:solidFill>
              </a:rPr>
              <a:t>to </a:t>
            </a:r>
            <a:r>
              <a:rPr lang="en-US" sz="1600" dirty="0" err="1">
                <a:solidFill>
                  <a:schemeClr val="accent2"/>
                </a:solidFill>
              </a:rPr>
              <a:t>endometrioid</a:t>
            </a:r>
            <a:r>
              <a:rPr lang="en-US" sz="1600" dirty="0">
                <a:solidFill>
                  <a:schemeClr val="accent2"/>
                </a:solidFill>
              </a:rPr>
              <a:t> carcinoma, clear cell ovarian carcinoma is often associated </a:t>
            </a:r>
            <a:r>
              <a:rPr lang="en-US" sz="1600" dirty="0" smtClean="0">
                <a:solidFill>
                  <a:schemeClr val="accent2"/>
                </a:solidFill>
              </a:rPr>
              <a:t>with</a:t>
            </a:r>
            <a:r>
              <a:rPr lang="en-US" sz="1600" dirty="0">
                <a:solidFill>
                  <a:schemeClr val="accent2"/>
                </a:solidFill>
              </a:rPr>
              <a:t>, and likely arises from, endometriosis. </a:t>
            </a:r>
          </a:p>
          <a:p>
            <a:pPr marL="285750" indent="-285750">
              <a:lnSpc>
                <a:spcPct val="250000"/>
              </a:lnSpc>
              <a:spcBef>
                <a:spcPts val="600"/>
              </a:spcBef>
              <a:buClr>
                <a:schemeClr val="accent2"/>
              </a:buClr>
              <a:buSzPct val="110000"/>
              <a:buFont typeface="Arial" panose="020B0604020202020204" pitchFamily="34" charset="0"/>
              <a:buChar char="•"/>
            </a:pPr>
            <a:endParaRPr lang="en-US" sz="1600" dirty="0">
              <a:solidFill>
                <a:schemeClr val="accent2"/>
              </a:solidFill>
            </a:endParaRPr>
          </a:p>
        </p:txBody>
      </p:sp>
    </p:spTree>
    <p:extLst>
      <p:ext uri="{BB962C8B-B14F-4D97-AF65-F5344CB8AC3E}">
        <p14:creationId xmlns:p14="http://schemas.microsoft.com/office/powerpoint/2010/main" val="2169530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2" y="360073"/>
            <a:ext cx="3768434" cy="400110"/>
          </a:xfrm>
          <a:prstGeom prst="rect">
            <a:avLst/>
          </a:prstGeom>
          <a:noFill/>
        </p:spPr>
        <p:txBody>
          <a:bodyPr wrap="square" rtlCol="1">
            <a:spAutoFit/>
          </a:bodyPr>
          <a:lstStyle/>
          <a:p>
            <a:r>
              <a:rPr lang="en-US" sz="2000" u="sng" dirty="0" smtClean="0">
                <a:solidFill>
                  <a:schemeClr val="accent2"/>
                </a:solidFill>
              </a:rPr>
              <a:t>Mucinous carcinoma:</a:t>
            </a:r>
            <a:endParaRPr lang="ar-JO" sz="2000" u="sng" dirty="0">
              <a:solidFill>
                <a:schemeClr val="accent2"/>
              </a:solidFill>
            </a:endParaRPr>
          </a:p>
        </p:txBody>
      </p:sp>
      <p:sp>
        <p:nvSpPr>
          <p:cNvPr id="6" name="TextBox 5"/>
          <p:cNvSpPr txBox="1"/>
          <p:nvPr/>
        </p:nvSpPr>
        <p:spPr>
          <a:xfrm>
            <a:off x="304802" y="1260763"/>
            <a:ext cx="8513618" cy="3078279"/>
          </a:xfrm>
          <a:prstGeom prst="rect">
            <a:avLst/>
          </a:prstGeom>
          <a:noFill/>
        </p:spPr>
        <p:txBody>
          <a:bodyPr wrap="square" rtlCol="1">
            <a:spAutoFit/>
          </a:bodyPr>
          <a:lstStyle/>
          <a:p>
            <a:pPr marL="285750" indent="-285750">
              <a:lnSpc>
                <a:spcPct val="150000"/>
              </a:lnSpc>
              <a:buClr>
                <a:schemeClr val="accent2"/>
              </a:buClr>
              <a:buSzPct val="110000"/>
              <a:buFont typeface="Arial" panose="020B0604020202020204" pitchFamily="34" charset="0"/>
              <a:buChar char="•"/>
            </a:pPr>
            <a:r>
              <a:rPr lang="en-US" sz="1600" dirty="0">
                <a:solidFill>
                  <a:schemeClr val="accent2"/>
                </a:solidFill>
              </a:rPr>
              <a:t>Accounts for </a:t>
            </a:r>
            <a:r>
              <a:rPr lang="en-US" sz="1600" b="1" dirty="0">
                <a:solidFill>
                  <a:schemeClr val="accent2"/>
                </a:solidFill>
              </a:rPr>
              <a:t>3 - 4 % </a:t>
            </a:r>
            <a:r>
              <a:rPr lang="en-US" sz="1600" dirty="0">
                <a:solidFill>
                  <a:schemeClr val="accent2"/>
                </a:solidFill>
              </a:rPr>
              <a:t>of primary ovarian cancers.</a:t>
            </a:r>
          </a:p>
          <a:p>
            <a:pPr marL="285750" indent="-285750">
              <a:lnSpc>
                <a:spcPct val="150000"/>
              </a:lnSpc>
              <a:buClr>
                <a:schemeClr val="accent2"/>
              </a:buClr>
              <a:buSzPct val="110000"/>
              <a:buFont typeface="Arial" panose="020B0604020202020204" pitchFamily="34" charset="0"/>
              <a:buChar char="•"/>
            </a:pPr>
            <a:endParaRPr lang="en-US" sz="1600" dirty="0">
              <a:solidFill>
                <a:schemeClr val="accent2"/>
              </a:solidFill>
            </a:endParaRPr>
          </a:p>
          <a:p>
            <a:pPr marL="285750" indent="-285750">
              <a:lnSpc>
                <a:spcPct val="150000"/>
              </a:lnSpc>
              <a:buClr>
                <a:schemeClr val="accent2"/>
              </a:buClr>
              <a:buSzPct val="110000"/>
              <a:buFont typeface="Arial" panose="020B0604020202020204" pitchFamily="34" charset="0"/>
              <a:buChar char="•"/>
            </a:pPr>
            <a:r>
              <a:rPr lang="en-US" sz="1600" dirty="0" smtClean="0">
                <a:solidFill>
                  <a:schemeClr val="accent2"/>
                </a:solidFill>
              </a:rPr>
              <a:t>Present </a:t>
            </a:r>
            <a:r>
              <a:rPr lang="en-US" sz="1600" dirty="0">
                <a:solidFill>
                  <a:schemeClr val="accent2"/>
                </a:solidFill>
              </a:rPr>
              <a:t>in </a:t>
            </a:r>
            <a:r>
              <a:rPr lang="en-US" sz="1600" dirty="0" err="1">
                <a:solidFill>
                  <a:schemeClr val="accent2"/>
                </a:solidFill>
              </a:rPr>
              <a:t>perimenopausal</a:t>
            </a:r>
            <a:r>
              <a:rPr lang="en-US" sz="1600" dirty="0">
                <a:solidFill>
                  <a:schemeClr val="accent2"/>
                </a:solidFill>
              </a:rPr>
              <a:t> women in their late 40s to early 50s.</a:t>
            </a:r>
          </a:p>
          <a:p>
            <a:pPr marL="285750" indent="-285750">
              <a:lnSpc>
                <a:spcPct val="150000"/>
              </a:lnSpc>
              <a:buClr>
                <a:schemeClr val="accent2"/>
              </a:buClr>
              <a:buSzPct val="110000"/>
              <a:buFont typeface="Arial" panose="020B0604020202020204" pitchFamily="34" charset="0"/>
              <a:buChar char="•"/>
            </a:pPr>
            <a:endParaRPr lang="en-US" sz="1600" dirty="0">
              <a:solidFill>
                <a:schemeClr val="accent2"/>
              </a:solidFill>
            </a:endParaRPr>
          </a:p>
          <a:p>
            <a:pPr marL="285750" indent="-285750">
              <a:lnSpc>
                <a:spcPct val="150000"/>
              </a:lnSpc>
              <a:buClr>
                <a:schemeClr val="accent2"/>
              </a:buClr>
              <a:buSzPct val="110000"/>
              <a:buFont typeface="Arial" panose="020B0604020202020204" pitchFamily="34" charset="0"/>
              <a:buChar char="•"/>
            </a:pPr>
            <a:r>
              <a:rPr lang="en-US" sz="1600" dirty="0" smtClean="0">
                <a:solidFill>
                  <a:schemeClr val="accent2"/>
                </a:solidFill>
              </a:rPr>
              <a:t>Nearly </a:t>
            </a:r>
            <a:r>
              <a:rPr lang="en-US" sz="1600" dirty="0">
                <a:solidFill>
                  <a:schemeClr val="accent2"/>
                </a:solidFill>
              </a:rPr>
              <a:t>all mucinous carcinomas of the ovary present with early stage disease, </a:t>
            </a:r>
            <a:r>
              <a:rPr lang="en-US" sz="1600" dirty="0" smtClean="0">
                <a:solidFill>
                  <a:schemeClr val="accent2"/>
                </a:solidFill>
              </a:rPr>
              <a:t>usually </a:t>
            </a:r>
            <a:r>
              <a:rPr lang="en-US" sz="1600" dirty="0">
                <a:solidFill>
                  <a:schemeClr val="accent2"/>
                </a:solidFill>
              </a:rPr>
              <a:t>stage I</a:t>
            </a:r>
            <a:r>
              <a:rPr lang="en-US" sz="1600" dirty="0" smtClean="0">
                <a:solidFill>
                  <a:schemeClr val="accent2"/>
                </a:solidFill>
              </a:rPr>
              <a:t>.</a:t>
            </a:r>
          </a:p>
          <a:p>
            <a:pPr marL="285750" indent="-285750">
              <a:lnSpc>
                <a:spcPct val="150000"/>
              </a:lnSpc>
              <a:buClr>
                <a:schemeClr val="accent2"/>
              </a:buClr>
              <a:buSzPct val="110000"/>
              <a:buFont typeface="Arial" panose="020B0604020202020204" pitchFamily="34" charset="0"/>
              <a:buChar char="•"/>
            </a:pPr>
            <a:r>
              <a:rPr lang="en-US" sz="1600" dirty="0" smtClean="0">
                <a:solidFill>
                  <a:schemeClr val="accent2"/>
                </a:solidFill>
              </a:rPr>
              <a:t>They are characterized by their enormous size.</a:t>
            </a:r>
            <a:endParaRPr lang="en-US" sz="1600" dirty="0">
              <a:solidFill>
                <a:schemeClr val="accent2"/>
              </a:solidFill>
            </a:endParaRPr>
          </a:p>
          <a:p>
            <a:pPr marL="285750" indent="-285750">
              <a:lnSpc>
                <a:spcPct val="150000"/>
              </a:lnSpc>
              <a:spcBef>
                <a:spcPts val="600"/>
              </a:spcBef>
              <a:buClr>
                <a:schemeClr val="accent2"/>
              </a:buClr>
              <a:buSzPct val="110000"/>
              <a:buFont typeface="Arial" panose="020B0604020202020204" pitchFamily="34" charset="0"/>
              <a:buChar char="•"/>
            </a:pPr>
            <a:endParaRPr lang="en-US" sz="1600" dirty="0">
              <a:solidFill>
                <a:schemeClr val="accent2"/>
              </a:solidFill>
            </a:endParaRPr>
          </a:p>
        </p:txBody>
      </p:sp>
    </p:spTree>
    <p:extLst>
      <p:ext uri="{BB962C8B-B14F-4D97-AF65-F5344CB8AC3E}">
        <p14:creationId xmlns:p14="http://schemas.microsoft.com/office/powerpoint/2010/main" val="498662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565" y="95678"/>
            <a:ext cx="4107872" cy="707886"/>
          </a:xfrm>
          <a:prstGeom prst="rect">
            <a:avLst/>
          </a:prstGeom>
          <a:noFill/>
        </p:spPr>
        <p:txBody>
          <a:bodyPr wrap="square" rtlCol="1">
            <a:spAutoFit/>
          </a:bodyPr>
          <a:lstStyle/>
          <a:p>
            <a:pPr algn="ctr"/>
            <a:r>
              <a:rPr lang="en-US" sz="2000" b="1" dirty="0">
                <a:solidFill>
                  <a:schemeClr val="accent2"/>
                </a:solidFill>
              </a:rPr>
              <a:t>Clinical features and diagnosis</a:t>
            </a:r>
          </a:p>
          <a:p>
            <a:pPr algn="ctr"/>
            <a:endParaRPr lang="ar-JO" sz="2000" b="1" dirty="0">
              <a:solidFill>
                <a:schemeClr val="accent2"/>
              </a:solidFill>
            </a:endParaRPr>
          </a:p>
        </p:txBody>
      </p:sp>
      <p:sp>
        <p:nvSpPr>
          <p:cNvPr id="5" name="TextBox 4"/>
          <p:cNvSpPr txBox="1"/>
          <p:nvPr/>
        </p:nvSpPr>
        <p:spPr>
          <a:xfrm>
            <a:off x="76200" y="547254"/>
            <a:ext cx="8963891" cy="4185761"/>
          </a:xfrm>
          <a:prstGeom prst="rect">
            <a:avLst/>
          </a:prstGeom>
          <a:noFill/>
        </p:spPr>
        <p:txBody>
          <a:bodyPr wrap="square" rtlCol="1">
            <a:spAutoFit/>
          </a:bodyPr>
          <a:lstStyle/>
          <a:p>
            <a:pPr marL="285750" indent="-285750">
              <a:buClr>
                <a:schemeClr val="accent2"/>
              </a:buClr>
              <a:buSzPct val="105000"/>
              <a:buFont typeface="Arial" panose="020B0604020202020204" pitchFamily="34" charset="0"/>
              <a:buChar char="•"/>
            </a:pPr>
            <a:r>
              <a:rPr lang="en-US" dirty="0">
                <a:solidFill>
                  <a:schemeClr val="accent2"/>
                </a:solidFill>
              </a:rPr>
              <a:t>The clinical presentation of epithelial ovarian carcinoma (EOC), fallopian tubal carcinoma, and peritoneal carcinoma may be either </a:t>
            </a:r>
            <a:r>
              <a:rPr lang="en-US" dirty="0">
                <a:solidFill>
                  <a:srgbClr val="FF0000"/>
                </a:solidFill>
              </a:rPr>
              <a:t>acute</a:t>
            </a:r>
            <a:r>
              <a:rPr lang="en-US" dirty="0">
                <a:solidFill>
                  <a:schemeClr val="accent2"/>
                </a:solidFill>
              </a:rPr>
              <a:t> or </a:t>
            </a:r>
            <a:r>
              <a:rPr lang="en-US" dirty="0">
                <a:solidFill>
                  <a:srgbClr val="FF0000"/>
                </a:solidFill>
              </a:rPr>
              <a:t>subacute</a:t>
            </a:r>
            <a:r>
              <a:rPr lang="en-US" dirty="0">
                <a:solidFill>
                  <a:schemeClr val="accent2"/>
                </a:solidFill>
              </a:rPr>
              <a:t>. </a:t>
            </a:r>
          </a:p>
          <a:p>
            <a:pPr marL="285750" indent="-285750">
              <a:buClr>
                <a:schemeClr val="accent2"/>
              </a:buClr>
              <a:buSzPct val="105000"/>
              <a:buFont typeface="Arial" panose="020B0604020202020204" pitchFamily="34" charset="0"/>
              <a:buChar char="•"/>
            </a:pPr>
            <a:endParaRPr lang="en-US" dirty="0" smtClean="0">
              <a:solidFill>
                <a:schemeClr val="accent2"/>
              </a:solidFill>
            </a:endParaRPr>
          </a:p>
          <a:p>
            <a:pPr marL="285750" indent="-285750">
              <a:buClr>
                <a:schemeClr val="accent2"/>
              </a:buClr>
              <a:buSzPct val="105000"/>
              <a:buFont typeface="Arial" panose="020B0604020202020204" pitchFamily="34" charset="0"/>
              <a:buChar char="•"/>
            </a:pPr>
            <a:r>
              <a:rPr lang="en-US" dirty="0" smtClean="0">
                <a:solidFill>
                  <a:schemeClr val="accent2"/>
                </a:solidFill>
              </a:rPr>
              <a:t>Women </a:t>
            </a:r>
            <a:r>
              <a:rPr lang="en-US" dirty="0">
                <a:solidFill>
                  <a:schemeClr val="accent2"/>
                </a:solidFill>
              </a:rPr>
              <a:t>who present in an </a:t>
            </a:r>
            <a:r>
              <a:rPr lang="en-US" b="1" u="sng" dirty="0">
                <a:solidFill>
                  <a:schemeClr val="accent2"/>
                </a:solidFill>
              </a:rPr>
              <a:t>acute</a:t>
            </a:r>
            <a:r>
              <a:rPr lang="en-US" dirty="0">
                <a:solidFill>
                  <a:schemeClr val="accent2"/>
                </a:solidFill>
              </a:rPr>
              <a:t> fashion are typically those with advanced disease </a:t>
            </a:r>
            <a:r>
              <a:rPr lang="en-US" dirty="0" smtClean="0">
                <a:solidFill>
                  <a:schemeClr val="accent2"/>
                </a:solidFill>
              </a:rPr>
              <a:t>who </a:t>
            </a:r>
            <a:r>
              <a:rPr lang="en-US" dirty="0">
                <a:solidFill>
                  <a:schemeClr val="accent2"/>
                </a:solidFill>
              </a:rPr>
              <a:t>present with a condition that requires urgent care and evaluation (</a:t>
            </a:r>
            <a:r>
              <a:rPr lang="en-US" dirty="0" err="1">
                <a:solidFill>
                  <a:schemeClr val="accent2"/>
                </a:solidFill>
              </a:rPr>
              <a:t>eg</a:t>
            </a:r>
            <a:r>
              <a:rPr lang="en-US" dirty="0">
                <a:solidFill>
                  <a:schemeClr val="accent2"/>
                </a:solidFill>
              </a:rPr>
              <a:t>, pleural </a:t>
            </a:r>
            <a:r>
              <a:rPr lang="en-US" dirty="0" smtClean="0">
                <a:solidFill>
                  <a:schemeClr val="accent2"/>
                </a:solidFill>
              </a:rPr>
              <a:t>effusion</a:t>
            </a:r>
            <a:r>
              <a:rPr lang="en-US" dirty="0">
                <a:solidFill>
                  <a:schemeClr val="accent2"/>
                </a:solidFill>
              </a:rPr>
              <a:t>, bowel obstruction and VTE).</a:t>
            </a:r>
          </a:p>
          <a:p>
            <a:pPr marL="285750" indent="-285750">
              <a:buClr>
                <a:schemeClr val="accent2"/>
              </a:buClr>
              <a:buSzPct val="105000"/>
              <a:buFont typeface="Arial" panose="020B0604020202020204" pitchFamily="34" charset="0"/>
              <a:buChar char="•"/>
            </a:pPr>
            <a:endParaRPr lang="en-US" dirty="0">
              <a:solidFill>
                <a:schemeClr val="accent2"/>
              </a:solidFill>
            </a:endParaRPr>
          </a:p>
          <a:p>
            <a:pPr marL="285750" indent="-285750">
              <a:buClr>
                <a:schemeClr val="accent2"/>
              </a:buClr>
              <a:buSzPct val="105000"/>
              <a:buFont typeface="Arial" panose="020B0604020202020204" pitchFamily="34" charset="0"/>
              <a:buChar char="•"/>
            </a:pPr>
            <a:r>
              <a:rPr lang="en-US" dirty="0" smtClean="0">
                <a:solidFill>
                  <a:schemeClr val="accent2"/>
                </a:solidFill>
              </a:rPr>
              <a:t>EOC </a:t>
            </a:r>
            <a:r>
              <a:rPr lang="en-US" dirty="0">
                <a:solidFill>
                  <a:schemeClr val="accent2"/>
                </a:solidFill>
              </a:rPr>
              <a:t>may present in a </a:t>
            </a:r>
            <a:r>
              <a:rPr lang="en-US" b="1" u="sng" dirty="0">
                <a:solidFill>
                  <a:schemeClr val="accent2"/>
                </a:solidFill>
              </a:rPr>
              <a:t>subacute</a:t>
            </a:r>
            <a:r>
              <a:rPr lang="en-US" dirty="0">
                <a:solidFill>
                  <a:schemeClr val="accent2"/>
                </a:solidFill>
              </a:rPr>
              <a:t> fashion (</a:t>
            </a:r>
            <a:r>
              <a:rPr lang="en-US" dirty="0" err="1">
                <a:solidFill>
                  <a:schemeClr val="accent2"/>
                </a:solidFill>
              </a:rPr>
              <a:t>eg</a:t>
            </a:r>
            <a:r>
              <a:rPr lang="en-US" dirty="0">
                <a:solidFill>
                  <a:schemeClr val="accent2"/>
                </a:solidFill>
              </a:rPr>
              <a:t>, adnexal mass, pelvic or abdominal pain, </a:t>
            </a:r>
            <a:r>
              <a:rPr lang="en-US" dirty="0" smtClean="0">
                <a:solidFill>
                  <a:schemeClr val="accent2"/>
                </a:solidFill>
              </a:rPr>
              <a:t>gastrointestinal </a:t>
            </a:r>
            <a:r>
              <a:rPr lang="en-US" dirty="0">
                <a:solidFill>
                  <a:schemeClr val="accent2"/>
                </a:solidFill>
              </a:rPr>
              <a:t>symptoms) in women with either early or advanced disease. These </a:t>
            </a:r>
            <a:r>
              <a:rPr lang="en-US" dirty="0" smtClean="0">
                <a:solidFill>
                  <a:schemeClr val="accent2"/>
                </a:solidFill>
              </a:rPr>
              <a:t>conditions are usually evaluated in an outpatient setting.</a:t>
            </a:r>
          </a:p>
          <a:p>
            <a:pPr marL="285750" indent="-285750">
              <a:buClr>
                <a:schemeClr val="accent2"/>
              </a:buClr>
              <a:buSzPct val="105000"/>
              <a:buFont typeface="Arial" panose="020B0604020202020204" pitchFamily="34" charset="0"/>
              <a:buChar char="•"/>
            </a:pPr>
            <a:endParaRPr lang="en-US" dirty="0">
              <a:solidFill>
                <a:schemeClr val="accent2"/>
              </a:solidFill>
            </a:endParaRPr>
          </a:p>
          <a:p>
            <a:pPr marL="285750" indent="-285750">
              <a:buClr>
                <a:schemeClr val="accent2"/>
              </a:buClr>
              <a:buSzPct val="105000"/>
              <a:buFont typeface="Arial" panose="020B0604020202020204" pitchFamily="34" charset="0"/>
              <a:buChar char="•"/>
            </a:pPr>
            <a:r>
              <a:rPr lang="en-US" dirty="0">
                <a:solidFill>
                  <a:schemeClr val="accent2"/>
                </a:solidFill>
              </a:rPr>
              <a:t> </a:t>
            </a:r>
            <a:r>
              <a:rPr lang="en-US" b="1" dirty="0">
                <a:solidFill>
                  <a:schemeClr val="accent2"/>
                </a:solidFill>
              </a:rPr>
              <a:t>Adnexal mass  </a:t>
            </a:r>
            <a:r>
              <a:rPr lang="en-US" dirty="0">
                <a:solidFill>
                  <a:schemeClr val="accent2"/>
                </a:solidFill>
              </a:rPr>
              <a:t>: </a:t>
            </a:r>
            <a:r>
              <a:rPr lang="en-US" b="1" dirty="0">
                <a:solidFill>
                  <a:schemeClr val="accent2"/>
                </a:solidFill>
              </a:rPr>
              <a:t> </a:t>
            </a:r>
            <a:r>
              <a:rPr lang="en-US" dirty="0">
                <a:solidFill>
                  <a:schemeClr val="accent2"/>
                </a:solidFill>
              </a:rPr>
              <a:t>may be discovered due to symptoms of pelvic pain or pressure or it may be </a:t>
            </a:r>
            <a:r>
              <a:rPr lang="en-US" dirty="0" smtClean="0">
                <a:solidFill>
                  <a:schemeClr val="accent2"/>
                </a:solidFill>
              </a:rPr>
              <a:t>found on </a:t>
            </a:r>
            <a:r>
              <a:rPr lang="en-US" dirty="0">
                <a:solidFill>
                  <a:schemeClr val="accent2"/>
                </a:solidFill>
              </a:rPr>
              <a:t>a routine pelvic examination or an imaging study performed for another indication.</a:t>
            </a:r>
          </a:p>
          <a:p>
            <a:pPr marL="285750" indent="-285750">
              <a:buClr>
                <a:schemeClr val="accent2"/>
              </a:buClr>
              <a:buSzPct val="105000"/>
              <a:buFont typeface="Arial" panose="020B0604020202020204" pitchFamily="34" charset="0"/>
              <a:buChar char="•"/>
            </a:pPr>
            <a:endParaRPr lang="en-US" dirty="0">
              <a:solidFill>
                <a:schemeClr val="accent2"/>
              </a:solidFill>
            </a:endParaRPr>
          </a:p>
          <a:p>
            <a:pPr marL="285750" indent="-285750">
              <a:buClr>
                <a:schemeClr val="accent2"/>
              </a:buClr>
              <a:buSzPct val="105000"/>
              <a:buFont typeface="Arial" panose="020B0604020202020204" pitchFamily="34" charset="0"/>
              <a:buChar char="•"/>
            </a:pPr>
            <a:r>
              <a:rPr lang="en-US" b="1" dirty="0">
                <a:solidFill>
                  <a:schemeClr val="accent2"/>
                </a:solidFill>
              </a:rPr>
              <a:t>Pelvic or abdominal symptoms : </a:t>
            </a:r>
            <a:r>
              <a:rPr lang="en-US" dirty="0">
                <a:solidFill>
                  <a:schemeClr val="accent2"/>
                </a:solidFill>
              </a:rPr>
              <a:t>Bloating</a:t>
            </a:r>
            <a:r>
              <a:rPr lang="en-US" dirty="0" smtClean="0">
                <a:solidFill>
                  <a:schemeClr val="accent2"/>
                </a:solidFill>
              </a:rPr>
              <a:t>, Urinary </a:t>
            </a:r>
            <a:r>
              <a:rPr lang="en-US" dirty="0">
                <a:solidFill>
                  <a:schemeClr val="accent2"/>
                </a:solidFill>
              </a:rPr>
              <a:t>urgency or frequency</a:t>
            </a:r>
            <a:r>
              <a:rPr lang="en-US" dirty="0" smtClean="0">
                <a:solidFill>
                  <a:schemeClr val="accent2"/>
                </a:solidFill>
              </a:rPr>
              <a:t>, Difficulty </a:t>
            </a:r>
            <a:r>
              <a:rPr lang="en-US" dirty="0">
                <a:solidFill>
                  <a:schemeClr val="accent2"/>
                </a:solidFill>
              </a:rPr>
              <a:t>eating or feeling full </a:t>
            </a:r>
            <a:r>
              <a:rPr lang="en-US" dirty="0" smtClean="0">
                <a:solidFill>
                  <a:schemeClr val="accent2"/>
                </a:solidFill>
              </a:rPr>
              <a:t>quickly, Pelvic </a:t>
            </a:r>
            <a:r>
              <a:rPr lang="en-US" dirty="0">
                <a:solidFill>
                  <a:schemeClr val="accent2"/>
                </a:solidFill>
              </a:rPr>
              <a:t>or abdominal pain</a:t>
            </a:r>
            <a:r>
              <a:rPr lang="en-US" dirty="0" smtClean="0">
                <a:solidFill>
                  <a:schemeClr val="accent2"/>
                </a:solidFill>
              </a:rPr>
              <a:t>.</a:t>
            </a:r>
          </a:p>
          <a:p>
            <a:pPr>
              <a:buClr>
                <a:schemeClr val="accent2"/>
              </a:buClr>
              <a:buSzPct val="105000"/>
            </a:pPr>
            <a:endParaRPr lang="en-US" dirty="0">
              <a:solidFill>
                <a:schemeClr val="accent2"/>
              </a:solidFill>
            </a:endParaRPr>
          </a:p>
          <a:p>
            <a:pPr>
              <a:buClr>
                <a:schemeClr val="accent2"/>
              </a:buClr>
              <a:buSzPct val="105000"/>
            </a:pPr>
            <a:r>
              <a:rPr lang="en-US" dirty="0" smtClean="0">
                <a:solidFill>
                  <a:schemeClr val="accent2"/>
                </a:solidFill>
              </a:rPr>
              <a:t>- The </a:t>
            </a:r>
            <a:r>
              <a:rPr lang="en-US" dirty="0">
                <a:solidFill>
                  <a:schemeClr val="accent2"/>
                </a:solidFill>
              </a:rPr>
              <a:t>symptoms associated with ovarian cancer are nonspecific.</a:t>
            </a:r>
          </a:p>
          <a:p>
            <a:pPr>
              <a:buClr>
                <a:schemeClr val="accent2"/>
              </a:buClr>
              <a:buSzPct val="105000"/>
            </a:pPr>
            <a:r>
              <a:rPr lang="en-US" dirty="0" smtClean="0">
                <a:solidFill>
                  <a:schemeClr val="accent2"/>
                </a:solidFill>
              </a:rPr>
              <a:t>- The </a:t>
            </a:r>
            <a:r>
              <a:rPr lang="en-US" dirty="0">
                <a:solidFill>
                  <a:schemeClr val="accent2"/>
                </a:solidFill>
              </a:rPr>
              <a:t>type or severity of symptom does not reliably correspond to disease stage.</a:t>
            </a:r>
          </a:p>
          <a:p>
            <a:pPr marL="285750" indent="-285750">
              <a:buClr>
                <a:schemeClr val="accent2"/>
              </a:buClr>
              <a:buSzPct val="105000"/>
              <a:buFont typeface="Arial" panose="020B0604020202020204" pitchFamily="34" charset="0"/>
              <a:buChar char="•"/>
            </a:pPr>
            <a:endParaRPr lang="ar-JO" dirty="0">
              <a:solidFill>
                <a:schemeClr val="accent2"/>
              </a:solidFill>
            </a:endParaRPr>
          </a:p>
        </p:txBody>
      </p:sp>
    </p:spTree>
    <p:extLst>
      <p:ext uri="{BB962C8B-B14F-4D97-AF65-F5344CB8AC3E}">
        <p14:creationId xmlns:p14="http://schemas.microsoft.com/office/powerpoint/2010/main" val="1251843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911" y="158674"/>
            <a:ext cx="4107872" cy="646331"/>
          </a:xfrm>
          <a:prstGeom prst="rect">
            <a:avLst/>
          </a:prstGeom>
          <a:noFill/>
        </p:spPr>
        <p:txBody>
          <a:bodyPr wrap="square" rtlCol="1">
            <a:spAutoFit/>
          </a:bodyPr>
          <a:lstStyle/>
          <a:p>
            <a:r>
              <a:rPr lang="en-US" sz="1800" dirty="0">
                <a:solidFill>
                  <a:schemeClr val="accent2"/>
                </a:solidFill>
              </a:rPr>
              <a:t>Other subacute presentations :</a:t>
            </a:r>
          </a:p>
          <a:p>
            <a:endParaRPr lang="ar-JO" sz="1800" b="1" dirty="0">
              <a:solidFill>
                <a:schemeClr val="accent2"/>
              </a:solidFill>
            </a:endParaRPr>
          </a:p>
        </p:txBody>
      </p:sp>
      <p:sp>
        <p:nvSpPr>
          <p:cNvPr id="2" name="TextBox 1"/>
          <p:cNvSpPr txBox="1"/>
          <p:nvPr/>
        </p:nvSpPr>
        <p:spPr>
          <a:xfrm>
            <a:off x="311727" y="581891"/>
            <a:ext cx="8506691" cy="3970318"/>
          </a:xfrm>
          <a:prstGeom prst="rect">
            <a:avLst/>
          </a:prstGeom>
          <a:noFill/>
        </p:spPr>
        <p:txBody>
          <a:bodyPr wrap="square" rtlCol="1">
            <a:spAutoFit/>
          </a:bodyPr>
          <a:lstStyle/>
          <a:p>
            <a:pPr>
              <a:lnSpc>
                <a:spcPct val="150000"/>
              </a:lnSpc>
            </a:pPr>
            <a:r>
              <a:rPr lang="en-US" dirty="0">
                <a:solidFill>
                  <a:schemeClr val="accent2"/>
                </a:solidFill>
              </a:rPr>
              <a:t>1- </a:t>
            </a:r>
            <a:r>
              <a:rPr lang="en-US" b="1" dirty="0">
                <a:solidFill>
                  <a:schemeClr val="accent2"/>
                </a:solidFill>
              </a:rPr>
              <a:t>Postmenopausal bleeding</a:t>
            </a:r>
            <a:r>
              <a:rPr lang="en-US" dirty="0">
                <a:solidFill>
                  <a:schemeClr val="accent2"/>
                </a:solidFill>
              </a:rPr>
              <a:t>.</a:t>
            </a:r>
          </a:p>
          <a:p>
            <a:pPr>
              <a:lnSpc>
                <a:spcPct val="150000"/>
              </a:lnSpc>
            </a:pPr>
            <a:r>
              <a:rPr lang="en-US" dirty="0">
                <a:solidFill>
                  <a:schemeClr val="accent2"/>
                </a:solidFill>
              </a:rPr>
              <a:t>2- </a:t>
            </a:r>
            <a:r>
              <a:rPr lang="en-US" b="1" dirty="0">
                <a:solidFill>
                  <a:schemeClr val="accent2"/>
                </a:solidFill>
              </a:rPr>
              <a:t>Rectal bleeding</a:t>
            </a:r>
            <a:r>
              <a:rPr lang="en-US" dirty="0">
                <a:solidFill>
                  <a:schemeClr val="accent2"/>
                </a:solidFill>
              </a:rPr>
              <a:t>. </a:t>
            </a:r>
          </a:p>
          <a:p>
            <a:pPr>
              <a:lnSpc>
                <a:spcPct val="150000"/>
              </a:lnSpc>
            </a:pPr>
            <a:r>
              <a:rPr lang="en-US" dirty="0">
                <a:solidFill>
                  <a:schemeClr val="accent2"/>
                </a:solidFill>
              </a:rPr>
              <a:t>3- For fallopian tubal carcinoma, a classic triad of symptoms has been described: clear </a:t>
            </a:r>
          </a:p>
          <a:p>
            <a:pPr>
              <a:lnSpc>
                <a:spcPct val="150000"/>
              </a:lnSpc>
            </a:pPr>
            <a:r>
              <a:rPr lang="en-US" dirty="0">
                <a:solidFill>
                  <a:schemeClr val="accent2"/>
                </a:solidFill>
              </a:rPr>
              <a:t>    or blood-tinged </a:t>
            </a:r>
            <a:r>
              <a:rPr lang="en-US" dirty="0">
                <a:solidFill>
                  <a:srgbClr val="00B050"/>
                </a:solidFill>
              </a:rPr>
              <a:t>vaginal discharge</a:t>
            </a:r>
            <a:r>
              <a:rPr lang="en-US" dirty="0">
                <a:solidFill>
                  <a:schemeClr val="accent2"/>
                </a:solidFill>
              </a:rPr>
              <a:t>, </a:t>
            </a:r>
            <a:r>
              <a:rPr lang="en-US" dirty="0">
                <a:solidFill>
                  <a:srgbClr val="00B050"/>
                </a:solidFill>
              </a:rPr>
              <a:t>pelvic pain</a:t>
            </a:r>
            <a:r>
              <a:rPr lang="en-US" dirty="0">
                <a:solidFill>
                  <a:schemeClr val="accent2"/>
                </a:solidFill>
              </a:rPr>
              <a:t>, and a </a:t>
            </a:r>
            <a:r>
              <a:rPr lang="en-US" dirty="0">
                <a:solidFill>
                  <a:srgbClr val="00B050"/>
                </a:solidFill>
              </a:rPr>
              <a:t>pelvic mass</a:t>
            </a:r>
            <a:r>
              <a:rPr lang="en-US" dirty="0">
                <a:solidFill>
                  <a:schemeClr val="accent2"/>
                </a:solidFill>
              </a:rPr>
              <a:t>. </a:t>
            </a:r>
            <a:endParaRPr lang="en-US" dirty="0" smtClean="0">
              <a:solidFill>
                <a:schemeClr val="accent2"/>
              </a:solidFill>
            </a:endParaRPr>
          </a:p>
          <a:p>
            <a:pPr>
              <a:lnSpc>
                <a:spcPct val="150000"/>
              </a:lnSpc>
            </a:pPr>
            <a:r>
              <a:rPr lang="en-US" dirty="0" smtClean="0">
                <a:solidFill>
                  <a:schemeClr val="accent2"/>
                </a:solidFill>
              </a:rPr>
              <a:t>4- </a:t>
            </a:r>
            <a:r>
              <a:rPr lang="en-US" b="1" dirty="0">
                <a:solidFill>
                  <a:schemeClr val="accent2"/>
                </a:solidFill>
              </a:rPr>
              <a:t>Atypical glandular cells on cervical cytology : </a:t>
            </a:r>
            <a:r>
              <a:rPr lang="en-US" dirty="0">
                <a:solidFill>
                  <a:schemeClr val="accent2"/>
                </a:solidFill>
              </a:rPr>
              <a:t>Women with a finding of atypical </a:t>
            </a:r>
          </a:p>
          <a:p>
            <a:pPr>
              <a:lnSpc>
                <a:spcPct val="150000"/>
              </a:lnSpc>
            </a:pPr>
            <a:r>
              <a:rPr lang="en-US" dirty="0">
                <a:solidFill>
                  <a:schemeClr val="accent2"/>
                </a:solidFill>
              </a:rPr>
              <a:t>    glandular cells should be evaluated for cervical and endometrial carcinoma. </a:t>
            </a:r>
          </a:p>
          <a:p>
            <a:pPr>
              <a:lnSpc>
                <a:spcPct val="150000"/>
              </a:lnSpc>
            </a:pPr>
            <a:r>
              <a:rPr lang="en-US" dirty="0">
                <a:solidFill>
                  <a:schemeClr val="accent2"/>
                </a:solidFill>
              </a:rPr>
              <a:t>5- </a:t>
            </a:r>
            <a:r>
              <a:rPr lang="en-US" b="1" dirty="0">
                <a:solidFill>
                  <a:schemeClr val="accent2"/>
                </a:solidFill>
              </a:rPr>
              <a:t>Paraneoplastic syndromes : </a:t>
            </a:r>
            <a:r>
              <a:rPr lang="en-US" dirty="0">
                <a:solidFill>
                  <a:schemeClr val="accent2"/>
                </a:solidFill>
              </a:rPr>
              <a:t>cerebellar degeneration, polyneuritis, </a:t>
            </a:r>
            <a:r>
              <a:rPr lang="en-US" dirty="0" err="1">
                <a:solidFill>
                  <a:schemeClr val="accent2"/>
                </a:solidFill>
              </a:rPr>
              <a:t>dermatomyositis</a:t>
            </a:r>
            <a:r>
              <a:rPr lang="en-US" dirty="0">
                <a:solidFill>
                  <a:schemeClr val="accent2"/>
                </a:solidFill>
              </a:rPr>
              <a:t>, </a:t>
            </a:r>
          </a:p>
          <a:p>
            <a:pPr>
              <a:lnSpc>
                <a:spcPct val="150000"/>
              </a:lnSpc>
            </a:pPr>
            <a:r>
              <a:rPr lang="en-US" dirty="0">
                <a:solidFill>
                  <a:schemeClr val="accent2"/>
                </a:solidFill>
              </a:rPr>
              <a:t>    hemolytic anemia, disseminated intravascular coagulation, acanthosis, or nephrotic </a:t>
            </a:r>
          </a:p>
          <a:p>
            <a:pPr>
              <a:lnSpc>
                <a:spcPct val="150000"/>
              </a:lnSpc>
            </a:pPr>
            <a:r>
              <a:rPr lang="en-US" dirty="0">
                <a:solidFill>
                  <a:schemeClr val="accent2"/>
                </a:solidFill>
              </a:rPr>
              <a:t>    syndrome.</a:t>
            </a:r>
          </a:p>
          <a:p>
            <a:pPr>
              <a:lnSpc>
                <a:spcPct val="150000"/>
              </a:lnSpc>
            </a:pPr>
            <a:r>
              <a:rPr lang="en-US" dirty="0">
                <a:solidFill>
                  <a:schemeClr val="accent2"/>
                </a:solidFill>
              </a:rPr>
              <a:t>6- </a:t>
            </a:r>
            <a:r>
              <a:rPr lang="en-US" b="1" dirty="0">
                <a:solidFill>
                  <a:schemeClr val="accent2"/>
                </a:solidFill>
              </a:rPr>
              <a:t>Palpable inguinal or cervical lymphadenopathy. </a:t>
            </a:r>
          </a:p>
          <a:p>
            <a:pPr>
              <a:lnSpc>
                <a:spcPct val="150000"/>
              </a:lnSpc>
            </a:pPr>
            <a:r>
              <a:rPr lang="en-US" dirty="0">
                <a:solidFill>
                  <a:schemeClr val="accent2"/>
                </a:solidFill>
              </a:rPr>
              <a:t>7- </a:t>
            </a:r>
            <a:r>
              <a:rPr lang="en-US" b="1" dirty="0">
                <a:solidFill>
                  <a:schemeClr val="accent2"/>
                </a:solidFill>
              </a:rPr>
              <a:t>Incidental operative finding. </a:t>
            </a:r>
          </a:p>
          <a:p>
            <a:pPr>
              <a:lnSpc>
                <a:spcPct val="150000"/>
              </a:lnSpc>
            </a:pPr>
            <a:endParaRPr lang="ar-JO" dirty="0">
              <a:solidFill>
                <a:schemeClr val="accent2"/>
              </a:solidFill>
            </a:endParaRPr>
          </a:p>
        </p:txBody>
      </p:sp>
    </p:spTree>
    <p:extLst>
      <p:ext uri="{BB962C8B-B14F-4D97-AF65-F5344CB8AC3E}">
        <p14:creationId xmlns:p14="http://schemas.microsoft.com/office/powerpoint/2010/main" val="3819683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2982" y="142482"/>
            <a:ext cx="4301836" cy="752400"/>
          </a:xfrm>
        </p:spPr>
        <p:txBody>
          <a:bodyPr/>
          <a:lstStyle/>
          <a:p>
            <a:pPr algn="ctr"/>
            <a:r>
              <a:rPr lang="en-US" b="1" dirty="0"/>
              <a:t>Tumor serum biomarkers </a:t>
            </a:r>
          </a:p>
        </p:txBody>
      </p:sp>
      <p:sp>
        <p:nvSpPr>
          <p:cNvPr id="8" name="TextBox 7"/>
          <p:cNvSpPr txBox="1"/>
          <p:nvPr/>
        </p:nvSpPr>
        <p:spPr>
          <a:xfrm>
            <a:off x="616527" y="1558636"/>
            <a:ext cx="5618018" cy="2741776"/>
          </a:xfrm>
          <a:prstGeom prst="rect">
            <a:avLst/>
          </a:prstGeom>
          <a:noFill/>
        </p:spPr>
        <p:txBody>
          <a:bodyPr wrap="square" rtlCol="1">
            <a:spAutoFit/>
          </a:bodyPr>
          <a:lstStyle/>
          <a:p>
            <a:pPr marL="342900" indent="-342900">
              <a:lnSpc>
                <a:spcPct val="250000"/>
              </a:lnSpc>
              <a:buClr>
                <a:schemeClr val="accent2"/>
              </a:buClr>
              <a:buSzPct val="110000"/>
              <a:buFont typeface="+mj-lt"/>
              <a:buAutoNum type="arabicPeriod"/>
            </a:pPr>
            <a:r>
              <a:rPr lang="en-US" sz="1800" b="1" dirty="0">
                <a:solidFill>
                  <a:schemeClr val="accent2"/>
                </a:solidFill>
              </a:rPr>
              <a:t>Cancer antigen 125 ( CA 125 </a:t>
            </a:r>
            <a:r>
              <a:rPr lang="en-US" sz="1800" b="1" dirty="0" smtClean="0">
                <a:solidFill>
                  <a:schemeClr val="accent2"/>
                </a:solidFill>
              </a:rPr>
              <a:t>)</a:t>
            </a:r>
          </a:p>
          <a:p>
            <a:pPr marL="342900" indent="-342900">
              <a:lnSpc>
                <a:spcPct val="250000"/>
              </a:lnSpc>
              <a:buClr>
                <a:schemeClr val="accent2"/>
              </a:buClr>
              <a:buSzPct val="110000"/>
              <a:buFont typeface="+mj-lt"/>
              <a:buAutoNum type="arabicPeriod"/>
            </a:pPr>
            <a:r>
              <a:rPr lang="en-US" sz="1800" b="1" dirty="0">
                <a:solidFill>
                  <a:schemeClr val="accent2"/>
                </a:solidFill>
              </a:rPr>
              <a:t>Cancer antigen 19-9 (CA 19-9)</a:t>
            </a:r>
            <a:endParaRPr lang="en-US" sz="1800" b="1" dirty="0" smtClean="0">
              <a:solidFill>
                <a:schemeClr val="accent2"/>
              </a:solidFill>
            </a:endParaRPr>
          </a:p>
          <a:p>
            <a:pPr marL="342900" indent="-342900">
              <a:lnSpc>
                <a:spcPct val="250000"/>
              </a:lnSpc>
              <a:buClr>
                <a:schemeClr val="accent2"/>
              </a:buClr>
              <a:buSzPct val="110000"/>
              <a:buFont typeface="+mj-lt"/>
              <a:buAutoNum type="arabicPeriod"/>
            </a:pPr>
            <a:r>
              <a:rPr lang="fi-FI" sz="1800" b="1" dirty="0" smtClean="0">
                <a:solidFill>
                  <a:schemeClr val="accent2"/>
                </a:solidFill>
              </a:rPr>
              <a:t>Human </a:t>
            </a:r>
            <a:r>
              <a:rPr lang="fi-FI" sz="1800" b="1" dirty="0">
                <a:solidFill>
                  <a:schemeClr val="accent2"/>
                </a:solidFill>
              </a:rPr>
              <a:t>epididymis protein 4 (HE4</a:t>
            </a:r>
            <a:r>
              <a:rPr lang="fi-FI" sz="1800" b="1" dirty="0" smtClean="0">
                <a:solidFill>
                  <a:schemeClr val="accent2"/>
                </a:solidFill>
              </a:rPr>
              <a:t>)</a:t>
            </a:r>
          </a:p>
          <a:p>
            <a:pPr marL="342900" indent="-342900">
              <a:lnSpc>
                <a:spcPct val="250000"/>
              </a:lnSpc>
              <a:buClr>
                <a:schemeClr val="accent2"/>
              </a:buClr>
              <a:buSzPct val="110000"/>
              <a:buFont typeface="+mj-lt"/>
              <a:buAutoNum type="arabicPeriod"/>
            </a:pPr>
            <a:r>
              <a:rPr lang="en-US" sz="1800" b="1" dirty="0">
                <a:solidFill>
                  <a:schemeClr val="accent2"/>
                </a:solidFill>
              </a:rPr>
              <a:t>Carcinoembryonic antigen (CEA)</a:t>
            </a:r>
            <a:endParaRPr lang="ar-JO" sz="1800" dirty="0">
              <a:solidFill>
                <a:schemeClr val="accent2"/>
              </a:solidFill>
            </a:endParaRPr>
          </a:p>
        </p:txBody>
      </p:sp>
    </p:spTree>
    <p:extLst>
      <p:ext uri="{BB962C8B-B14F-4D97-AF65-F5344CB8AC3E}">
        <p14:creationId xmlns:p14="http://schemas.microsoft.com/office/powerpoint/2010/main" val="2493029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399" y="443345"/>
            <a:ext cx="3789218" cy="400110"/>
          </a:xfrm>
          <a:prstGeom prst="rect">
            <a:avLst/>
          </a:prstGeom>
          <a:noFill/>
        </p:spPr>
        <p:txBody>
          <a:bodyPr wrap="square" rtlCol="1">
            <a:spAutoFit/>
          </a:bodyPr>
          <a:lstStyle/>
          <a:p>
            <a:pPr algn="ctr"/>
            <a:r>
              <a:rPr lang="en-US" sz="2000" b="1" dirty="0">
                <a:solidFill>
                  <a:schemeClr val="accent2"/>
                </a:solidFill>
              </a:rPr>
              <a:t>Ovarian Neoplasms</a:t>
            </a:r>
          </a:p>
        </p:txBody>
      </p:sp>
      <p:sp>
        <p:nvSpPr>
          <p:cNvPr id="7" name="TextBox 6"/>
          <p:cNvSpPr txBox="1"/>
          <p:nvPr/>
        </p:nvSpPr>
        <p:spPr>
          <a:xfrm>
            <a:off x="311727" y="1627909"/>
            <a:ext cx="8659090" cy="1569660"/>
          </a:xfrm>
          <a:prstGeom prst="rect">
            <a:avLst/>
          </a:prstGeom>
          <a:noFill/>
        </p:spPr>
        <p:txBody>
          <a:bodyPr wrap="square" rtlCol="1">
            <a:spAutoFit/>
          </a:bodyPr>
          <a:lstStyle/>
          <a:p>
            <a:r>
              <a:rPr lang="en-US" sz="1600" dirty="0">
                <a:solidFill>
                  <a:schemeClr val="accent2"/>
                </a:solidFill>
              </a:rPr>
              <a:t>● Ovarian neoplasms arise from the </a:t>
            </a:r>
            <a:r>
              <a:rPr lang="en-US" sz="1600" u="sng" dirty="0">
                <a:solidFill>
                  <a:schemeClr val="accent2"/>
                </a:solidFill>
              </a:rPr>
              <a:t>surface epithelium</a:t>
            </a:r>
            <a:r>
              <a:rPr lang="en-US" sz="1600" dirty="0">
                <a:solidFill>
                  <a:schemeClr val="accent2"/>
                </a:solidFill>
              </a:rPr>
              <a:t>, </a:t>
            </a:r>
            <a:r>
              <a:rPr lang="en-US" sz="1600" u="sng" dirty="0">
                <a:solidFill>
                  <a:schemeClr val="accent2"/>
                </a:solidFill>
              </a:rPr>
              <a:t>germ cells</a:t>
            </a:r>
            <a:r>
              <a:rPr lang="en-US" sz="1600" dirty="0">
                <a:solidFill>
                  <a:schemeClr val="accent2"/>
                </a:solidFill>
              </a:rPr>
              <a:t>, and </a:t>
            </a:r>
            <a:r>
              <a:rPr lang="en-US" sz="1600" u="sng" dirty="0">
                <a:solidFill>
                  <a:schemeClr val="accent2"/>
                </a:solidFill>
              </a:rPr>
              <a:t>sex-cord</a:t>
            </a:r>
            <a:r>
              <a:rPr lang="en-US" sz="1600" dirty="0">
                <a:solidFill>
                  <a:schemeClr val="accent2"/>
                </a:solidFill>
              </a:rPr>
              <a:t>-</a:t>
            </a:r>
          </a:p>
          <a:p>
            <a:r>
              <a:rPr lang="en-US" sz="1600" dirty="0">
                <a:solidFill>
                  <a:schemeClr val="accent2"/>
                </a:solidFill>
              </a:rPr>
              <a:t>    </a:t>
            </a:r>
            <a:r>
              <a:rPr lang="en-US" sz="1600" u="sng" dirty="0">
                <a:solidFill>
                  <a:schemeClr val="accent2"/>
                </a:solidFill>
              </a:rPr>
              <a:t>stromal tissue </a:t>
            </a:r>
            <a:r>
              <a:rPr lang="en-US" sz="1600" dirty="0">
                <a:solidFill>
                  <a:schemeClr val="accent2"/>
                </a:solidFill>
              </a:rPr>
              <a:t>and may be </a:t>
            </a:r>
            <a:r>
              <a:rPr lang="en-US" sz="1600" dirty="0" smtClean="0">
                <a:solidFill>
                  <a:schemeClr val="accent2"/>
                </a:solidFill>
              </a:rPr>
              <a:t>benign, borderline </a:t>
            </a:r>
            <a:r>
              <a:rPr lang="en-US" sz="1600" dirty="0">
                <a:solidFill>
                  <a:schemeClr val="accent2"/>
                </a:solidFill>
              </a:rPr>
              <a:t>or malignant. </a:t>
            </a:r>
            <a:r>
              <a:rPr lang="en-US" sz="1600" b="1" dirty="0">
                <a:solidFill>
                  <a:schemeClr val="accent2"/>
                </a:solidFill>
              </a:rPr>
              <a:t>These neoplasms persist </a:t>
            </a:r>
          </a:p>
          <a:p>
            <a:r>
              <a:rPr lang="en-US" sz="1600" b="1" dirty="0">
                <a:solidFill>
                  <a:schemeClr val="accent2"/>
                </a:solidFill>
              </a:rPr>
              <a:t>    unless excised.</a:t>
            </a:r>
          </a:p>
          <a:p>
            <a:endParaRPr lang="en-US" sz="1600" dirty="0">
              <a:solidFill>
                <a:schemeClr val="accent2"/>
              </a:solidFill>
            </a:endParaRPr>
          </a:p>
          <a:p>
            <a:r>
              <a:rPr lang="en-US" sz="1600" dirty="0">
                <a:solidFill>
                  <a:schemeClr val="accent2"/>
                </a:solidFill>
              </a:rPr>
              <a:t>● Epithelial tumors account for </a:t>
            </a:r>
            <a:r>
              <a:rPr lang="en-US" sz="1600" b="1" dirty="0">
                <a:solidFill>
                  <a:schemeClr val="accent2"/>
                </a:solidFill>
              </a:rPr>
              <a:t>60-65%</a:t>
            </a:r>
            <a:r>
              <a:rPr lang="en-US" sz="1600" dirty="0">
                <a:solidFill>
                  <a:schemeClr val="accent2"/>
                </a:solidFill>
              </a:rPr>
              <a:t> of all ovarian tumors, germ cell tumors </a:t>
            </a:r>
          </a:p>
          <a:p>
            <a:r>
              <a:rPr lang="en-US" sz="1600" dirty="0">
                <a:solidFill>
                  <a:schemeClr val="accent2"/>
                </a:solidFill>
              </a:rPr>
              <a:t>    account for </a:t>
            </a:r>
            <a:r>
              <a:rPr lang="en-US" sz="1600" b="1" dirty="0">
                <a:solidFill>
                  <a:schemeClr val="accent2"/>
                </a:solidFill>
              </a:rPr>
              <a:t>30%</a:t>
            </a:r>
            <a:r>
              <a:rPr lang="en-US" sz="1600" dirty="0">
                <a:solidFill>
                  <a:schemeClr val="accent2"/>
                </a:solidFill>
              </a:rPr>
              <a:t> and sex-cord stromal tumors account for </a:t>
            </a:r>
            <a:r>
              <a:rPr lang="en-US" sz="1600" b="1" dirty="0">
                <a:solidFill>
                  <a:schemeClr val="accent2"/>
                </a:solidFill>
              </a:rPr>
              <a:t>8%</a:t>
            </a:r>
            <a:r>
              <a:rPr lang="en-US" sz="1600" dirty="0">
                <a:solidFill>
                  <a:schemeClr val="accent2"/>
                </a:solidFill>
              </a:rPr>
              <a:t>.</a:t>
            </a:r>
          </a:p>
        </p:txBody>
      </p:sp>
    </p:spTree>
    <p:extLst>
      <p:ext uri="{BB962C8B-B14F-4D97-AF65-F5344CB8AC3E}">
        <p14:creationId xmlns:p14="http://schemas.microsoft.com/office/powerpoint/2010/main" val="754634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777835" y="346364"/>
            <a:ext cx="3553691" cy="369332"/>
          </a:xfrm>
          <a:prstGeom prst="rect">
            <a:avLst/>
          </a:prstGeom>
          <a:noFill/>
        </p:spPr>
        <p:txBody>
          <a:bodyPr wrap="square" rtlCol="1">
            <a:spAutoFit/>
          </a:bodyPr>
          <a:lstStyle/>
          <a:p>
            <a:r>
              <a:rPr lang="en-US" sz="1800" b="1" dirty="0">
                <a:solidFill>
                  <a:schemeClr val="accent2"/>
                </a:solidFill>
              </a:rPr>
              <a:t>Cancer antigen 125 ( CA 125 )</a:t>
            </a:r>
            <a:endParaRPr lang="ar-JO" sz="1800" dirty="0">
              <a:solidFill>
                <a:schemeClr val="accent2"/>
              </a:solidFill>
            </a:endParaRPr>
          </a:p>
        </p:txBody>
      </p:sp>
      <p:sp>
        <p:nvSpPr>
          <p:cNvPr id="5" name="TextBox 4"/>
          <p:cNvSpPr txBox="1"/>
          <p:nvPr/>
        </p:nvSpPr>
        <p:spPr>
          <a:xfrm>
            <a:off x="187036" y="962891"/>
            <a:ext cx="8735291" cy="3323987"/>
          </a:xfrm>
          <a:prstGeom prst="rect">
            <a:avLst/>
          </a:prstGeom>
          <a:noFill/>
        </p:spPr>
        <p:txBody>
          <a:bodyPr wrap="square" rtlCol="1">
            <a:spAutoFit/>
          </a:bodyPr>
          <a:lstStyle/>
          <a:p>
            <a:pPr marL="285750" indent="-285750">
              <a:buClr>
                <a:schemeClr val="accent2"/>
              </a:buClr>
              <a:buSzPct val="110000"/>
              <a:buFont typeface="Arial" panose="020B0604020202020204" pitchFamily="34" charset="0"/>
              <a:buChar char="•"/>
            </a:pPr>
            <a:r>
              <a:rPr lang="en-US" dirty="0" smtClean="0">
                <a:solidFill>
                  <a:schemeClr val="accent2"/>
                </a:solidFill>
              </a:rPr>
              <a:t> </a:t>
            </a:r>
            <a:r>
              <a:rPr lang="en-US" dirty="0">
                <a:solidFill>
                  <a:schemeClr val="accent2"/>
                </a:solidFill>
              </a:rPr>
              <a:t>The CA 125 antigen is a large transmembrane glycoprotein derived from </a:t>
            </a:r>
            <a:r>
              <a:rPr lang="en-US" dirty="0" smtClean="0">
                <a:solidFill>
                  <a:schemeClr val="accent2"/>
                </a:solidFill>
              </a:rPr>
              <a:t>both </a:t>
            </a:r>
            <a:r>
              <a:rPr lang="en-US" dirty="0" err="1" smtClean="0">
                <a:solidFill>
                  <a:schemeClr val="accent2"/>
                </a:solidFill>
              </a:rPr>
              <a:t>coelomic</a:t>
            </a:r>
            <a:r>
              <a:rPr lang="en-US" dirty="0" smtClean="0">
                <a:solidFill>
                  <a:schemeClr val="accent2"/>
                </a:solidFill>
              </a:rPr>
              <a:t> </a:t>
            </a:r>
            <a:r>
              <a:rPr lang="en-US" dirty="0">
                <a:solidFill>
                  <a:schemeClr val="accent2"/>
                </a:solidFill>
              </a:rPr>
              <a:t>(pericardium, pleura, peritoneum) and </a:t>
            </a:r>
            <a:r>
              <a:rPr lang="en-US" dirty="0" err="1">
                <a:solidFill>
                  <a:schemeClr val="accent2"/>
                </a:solidFill>
              </a:rPr>
              <a:t>müllerian</a:t>
            </a:r>
            <a:r>
              <a:rPr lang="en-US" dirty="0">
                <a:solidFill>
                  <a:schemeClr val="accent2"/>
                </a:solidFill>
              </a:rPr>
              <a:t> (fallopian </a:t>
            </a:r>
            <a:r>
              <a:rPr lang="en-US" dirty="0" smtClean="0">
                <a:solidFill>
                  <a:schemeClr val="accent2"/>
                </a:solidFill>
              </a:rPr>
              <a:t>tubal, endometrial</a:t>
            </a:r>
            <a:r>
              <a:rPr lang="en-US" dirty="0">
                <a:solidFill>
                  <a:schemeClr val="accent2"/>
                </a:solidFill>
              </a:rPr>
              <a:t>, </a:t>
            </a:r>
            <a:r>
              <a:rPr lang="en-US" dirty="0" err="1">
                <a:solidFill>
                  <a:schemeClr val="accent2"/>
                </a:solidFill>
              </a:rPr>
              <a:t>endocervical</a:t>
            </a:r>
            <a:r>
              <a:rPr lang="en-US" dirty="0">
                <a:solidFill>
                  <a:schemeClr val="accent2"/>
                </a:solidFill>
              </a:rPr>
              <a:t>) epithelia. </a:t>
            </a: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dirty="0" smtClean="0">
                <a:solidFill>
                  <a:schemeClr val="accent2"/>
                </a:solidFill>
              </a:rPr>
              <a:t>Normal </a:t>
            </a:r>
            <a:r>
              <a:rPr lang="en-US" dirty="0">
                <a:solidFill>
                  <a:schemeClr val="accent2"/>
                </a:solidFill>
              </a:rPr>
              <a:t>value :  CA 125: </a:t>
            </a:r>
            <a:r>
              <a:rPr lang="en-US" b="1" dirty="0">
                <a:solidFill>
                  <a:srgbClr val="FF0000"/>
                </a:solidFill>
              </a:rPr>
              <a:t>≤35 U/Ml</a:t>
            </a:r>
            <a:r>
              <a:rPr lang="en-US" dirty="0">
                <a:solidFill>
                  <a:schemeClr val="accent2"/>
                </a:solidFill>
              </a:rPr>
              <a:t>.</a:t>
            </a: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dirty="0" smtClean="0">
                <a:solidFill>
                  <a:schemeClr val="accent2"/>
                </a:solidFill>
              </a:rPr>
              <a:t>Serum </a:t>
            </a:r>
            <a:r>
              <a:rPr lang="en-US" dirty="0">
                <a:solidFill>
                  <a:schemeClr val="accent2"/>
                </a:solidFill>
              </a:rPr>
              <a:t>CA 125 is the most commonly used laboratory test for the evaluation of </a:t>
            </a:r>
            <a:r>
              <a:rPr lang="en-US" dirty="0" smtClean="0">
                <a:solidFill>
                  <a:schemeClr val="accent2"/>
                </a:solidFill>
              </a:rPr>
              <a:t>adnexal </a:t>
            </a:r>
            <a:r>
              <a:rPr lang="en-US" dirty="0">
                <a:solidFill>
                  <a:schemeClr val="accent2"/>
                </a:solidFill>
              </a:rPr>
              <a:t>masses for epithelial ovarian cancer (EOC).</a:t>
            </a: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dirty="0" smtClean="0">
                <a:solidFill>
                  <a:schemeClr val="accent2"/>
                </a:solidFill>
              </a:rPr>
              <a:t>CA </a:t>
            </a:r>
            <a:r>
              <a:rPr lang="en-US" dirty="0">
                <a:solidFill>
                  <a:schemeClr val="accent2"/>
                </a:solidFill>
              </a:rPr>
              <a:t>125 testing alone has a low sensitivity, particularly for early stage ovarian cancer. </a:t>
            </a:r>
            <a:r>
              <a:rPr lang="en-US" b="1" u="sng" dirty="0" smtClean="0">
                <a:solidFill>
                  <a:schemeClr val="accent2"/>
                </a:solidFill>
              </a:rPr>
              <a:t>only </a:t>
            </a:r>
            <a:r>
              <a:rPr lang="en-US" b="1" u="sng" dirty="0">
                <a:solidFill>
                  <a:schemeClr val="accent2"/>
                </a:solidFill>
              </a:rPr>
              <a:t>raised in 50% of early stage disease.</a:t>
            </a: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dirty="0" smtClean="0">
                <a:solidFill>
                  <a:schemeClr val="accent2"/>
                </a:solidFill>
              </a:rPr>
              <a:t>CA-125 </a:t>
            </a:r>
            <a:r>
              <a:rPr lang="en-US" dirty="0">
                <a:solidFill>
                  <a:schemeClr val="accent2"/>
                </a:solidFill>
              </a:rPr>
              <a:t>being raised in numerous conditions including fibroids, endometriosis, </a:t>
            </a:r>
            <a:r>
              <a:rPr lang="en-US" dirty="0" err="1" smtClean="0">
                <a:solidFill>
                  <a:schemeClr val="accent2"/>
                </a:solidFill>
              </a:rPr>
              <a:t>adenomyosis</a:t>
            </a:r>
            <a:r>
              <a:rPr lang="en-US" dirty="0" smtClean="0">
                <a:solidFill>
                  <a:schemeClr val="accent2"/>
                </a:solidFill>
              </a:rPr>
              <a:t> </a:t>
            </a:r>
            <a:r>
              <a:rPr lang="en-US" dirty="0">
                <a:solidFill>
                  <a:schemeClr val="accent2"/>
                </a:solidFill>
              </a:rPr>
              <a:t>, pelvic inflammatory disease, liver cirrhosis with or without ascites </a:t>
            </a:r>
            <a:r>
              <a:rPr lang="en-US" dirty="0" smtClean="0">
                <a:solidFill>
                  <a:schemeClr val="accent2"/>
                </a:solidFill>
              </a:rPr>
              <a:t>, Cancers </a:t>
            </a:r>
            <a:r>
              <a:rPr lang="en-US" dirty="0">
                <a:solidFill>
                  <a:schemeClr val="accent2"/>
                </a:solidFill>
              </a:rPr>
              <a:t>of the endometrium, breast, lung, and pancreas. </a:t>
            </a:r>
          </a:p>
          <a:p>
            <a:pPr marL="285750" indent="-285750">
              <a:buClr>
                <a:schemeClr val="accent2"/>
              </a:buClr>
              <a:buSzPct val="110000"/>
              <a:buFont typeface="Arial" panose="020B0604020202020204" pitchFamily="34" charset="0"/>
              <a:buChar char="•"/>
            </a:pPr>
            <a:endParaRPr lang="ar-JO" dirty="0">
              <a:solidFill>
                <a:schemeClr val="accent2"/>
              </a:solidFill>
            </a:endParaRPr>
          </a:p>
        </p:txBody>
      </p:sp>
    </p:spTree>
    <p:extLst>
      <p:ext uri="{BB962C8B-B14F-4D97-AF65-F5344CB8AC3E}">
        <p14:creationId xmlns:p14="http://schemas.microsoft.com/office/powerpoint/2010/main" val="1626193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dk2"/>
        </a:solidFill>
        <a:effectLst/>
      </p:bgPr>
    </p:bg>
    <p:spTree>
      <p:nvGrpSpPr>
        <p:cNvPr id="1" name=""/>
        <p:cNvGrpSpPr/>
        <p:nvPr/>
      </p:nvGrpSpPr>
      <p:grpSpPr>
        <a:xfrm>
          <a:off x="0" y="0"/>
          <a:ext cx="0" cy="0"/>
          <a:chOff x="0" y="0"/>
          <a:chExt cx="0" cy="0"/>
        </a:xfrm>
      </p:grpSpPr>
      <p:sp>
        <p:nvSpPr>
          <p:cNvPr id="4" name="TextBox 3"/>
          <p:cNvSpPr txBox="1"/>
          <p:nvPr/>
        </p:nvSpPr>
        <p:spPr>
          <a:xfrm>
            <a:off x="304138" y="915060"/>
            <a:ext cx="7751618" cy="2031325"/>
          </a:xfrm>
          <a:prstGeom prst="rect">
            <a:avLst/>
          </a:prstGeom>
          <a:noFill/>
        </p:spPr>
        <p:txBody>
          <a:bodyPr wrap="square" rtlCol="1">
            <a:spAutoFit/>
          </a:bodyPr>
          <a:lstStyle/>
          <a:p>
            <a:pPr marL="285750" indent="-285750">
              <a:buClr>
                <a:schemeClr val="accent2"/>
              </a:buClr>
              <a:buSzPct val="110000"/>
              <a:buFont typeface="Arial" panose="020B0604020202020204" pitchFamily="34" charset="0"/>
              <a:buChar char="•"/>
            </a:pPr>
            <a:r>
              <a:rPr lang="en-US" dirty="0" smtClean="0">
                <a:solidFill>
                  <a:schemeClr val="accent2"/>
                </a:solidFill>
              </a:rPr>
              <a:t>In </a:t>
            </a:r>
            <a:r>
              <a:rPr lang="en-US" dirty="0">
                <a:solidFill>
                  <a:schemeClr val="accent2"/>
                </a:solidFill>
              </a:rPr>
              <a:t>postmenopausal women, the sensitivity for ovarian cancer was 69-87 %, </a:t>
            </a:r>
            <a:r>
              <a:rPr lang="en-US" dirty="0" smtClean="0">
                <a:solidFill>
                  <a:schemeClr val="accent2"/>
                </a:solidFill>
              </a:rPr>
              <a:t>specificity </a:t>
            </a:r>
            <a:r>
              <a:rPr lang="en-US" dirty="0">
                <a:solidFill>
                  <a:schemeClr val="accent2"/>
                </a:solidFill>
              </a:rPr>
              <a:t>was 81-93 %. For premenopausal women, the sensitivity was 50 –74</a:t>
            </a:r>
            <a:r>
              <a:rPr lang="en-US" dirty="0" smtClean="0">
                <a:solidFill>
                  <a:schemeClr val="accent2"/>
                </a:solidFill>
              </a:rPr>
              <a:t>%, specificity was 69-78 %.</a:t>
            </a: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dirty="0" smtClean="0">
                <a:solidFill>
                  <a:schemeClr val="accent2"/>
                </a:solidFill>
              </a:rPr>
              <a:t>CA </a:t>
            </a:r>
            <a:r>
              <a:rPr lang="en-US" dirty="0">
                <a:solidFill>
                  <a:schemeClr val="accent2"/>
                </a:solidFill>
              </a:rPr>
              <a:t>125 is not consistently produced by some histologic types of epithelial ovarian </a:t>
            </a:r>
            <a:r>
              <a:rPr lang="en-US" dirty="0" smtClean="0">
                <a:solidFill>
                  <a:schemeClr val="accent2"/>
                </a:solidFill>
              </a:rPr>
              <a:t>cancer</a:t>
            </a:r>
            <a:r>
              <a:rPr lang="en-US" dirty="0">
                <a:solidFill>
                  <a:schemeClr val="accent2"/>
                </a:solidFill>
              </a:rPr>
              <a:t>, including: mucinous, clear cell, and mixed </a:t>
            </a:r>
            <a:r>
              <a:rPr lang="en-US" dirty="0" err="1">
                <a:solidFill>
                  <a:schemeClr val="accent2"/>
                </a:solidFill>
              </a:rPr>
              <a:t>müllerian</a:t>
            </a:r>
            <a:r>
              <a:rPr lang="en-US" dirty="0">
                <a:solidFill>
                  <a:schemeClr val="accent2"/>
                </a:solidFill>
              </a:rPr>
              <a:t> ovarian tumors</a:t>
            </a:r>
            <a:r>
              <a:rPr lang="en-US" dirty="0" smtClean="0">
                <a:solidFill>
                  <a:schemeClr val="accent2"/>
                </a:solidFill>
              </a:rPr>
              <a:t>.</a:t>
            </a:r>
          </a:p>
          <a:p>
            <a:pPr>
              <a:buClr>
                <a:schemeClr val="accent2"/>
              </a:buClr>
              <a:buSzPct val="110000"/>
            </a:pPr>
            <a:r>
              <a:rPr lang="en-US" dirty="0" smtClean="0">
                <a:solidFill>
                  <a:schemeClr val="accent2"/>
                </a:solidFill>
              </a:rPr>
              <a:t> </a:t>
            </a:r>
          </a:p>
          <a:p>
            <a:pPr marL="285750" indent="-285750">
              <a:buClr>
                <a:schemeClr val="accent2"/>
              </a:buClr>
              <a:buSzPct val="110000"/>
              <a:buFont typeface="Arial" panose="020B0604020202020204" pitchFamily="34" charset="0"/>
              <a:buChar char="•"/>
            </a:pPr>
            <a:r>
              <a:rPr lang="en-US" dirty="0" smtClean="0">
                <a:solidFill>
                  <a:schemeClr val="accent2"/>
                </a:solidFill>
              </a:rPr>
              <a:t>Serum </a:t>
            </a:r>
            <a:r>
              <a:rPr lang="en-US" dirty="0">
                <a:solidFill>
                  <a:schemeClr val="accent2"/>
                </a:solidFill>
              </a:rPr>
              <a:t>CA 125 </a:t>
            </a:r>
            <a:r>
              <a:rPr lang="en-US" dirty="0">
                <a:solidFill>
                  <a:srgbClr val="FF0000"/>
                </a:solidFill>
              </a:rPr>
              <a:t>&gt;200 U/mL </a:t>
            </a:r>
            <a:r>
              <a:rPr lang="en-US" dirty="0">
                <a:solidFill>
                  <a:schemeClr val="accent2"/>
                </a:solidFill>
              </a:rPr>
              <a:t>had been used as a criterion for referral to a </a:t>
            </a:r>
            <a:r>
              <a:rPr lang="en-US" dirty="0" smtClean="0">
                <a:solidFill>
                  <a:schemeClr val="accent2"/>
                </a:solidFill>
              </a:rPr>
              <a:t>gynecologic oncologist</a:t>
            </a:r>
            <a:r>
              <a:rPr lang="en-US" dirty="0">
                <a:solidFill>
                  <a:schemeClr val="accent2"/>
                </a:solidFill>
              </a:rPr>
              <a:t>. </a:t>
            </a:r>
          </a:p>
          <a:p>
            <a:pPr marL="285750" indent="-285750">
              <a:buClr>
                <a:schemeClr val="accent2"/>
              </a:buClr>
              <a:buSzPct val="110000"/>
              <a:buFont typeface="Arial" panose="020B0604020202020204" pitchFamily="34" charset="0"/>
              <a:buChar char="•"/>
            </a:pPr>
            <a:endParaRPr lang="ar-JO" dirty="0">
              <a:solidFill>
                <a:schemeClr val="accent2"/>
              </a:solidFill>
            </a:endParaRPr>
          </a:p>
        </p:txBody>
      </p:sp>
    </p:spTree>
    <p:extLst>
      <p:ext uri="{BB962C8B-B14F-4D97-AF65-F5344CB8AC3E}">
        <p14:creationId xmlns:p14="http://schemas.microsoft.com/office/powerpoint/2010/main" val="1883574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950" y="182066"/>
            <a:ext cx="3393600" cy="752400"/>
          </a:xfrm>
        </p:spPr>
        <p:txBody>
          <a:bodyPr/>
          <a:lstStyle/>
          <a:p>
            <a:pPr algn="ctr"/>
            <a:r>
              <a:rPr lang="en-US" b="1" dirty="0" smtClean="0"/>
              <a:t>Imaging</a:t>
            </a:r>
            <a:endParaRPr lang="ar-JO" b="1" dirty="0"/>
          </a:p>
        </p:txBody>
      </p:sp>
      <p:sp>
        <p:nvSpPr>
          <p:cNvPr id="4" name="TextBox 3"/>
          <p:cNvSpPr txBox="1"/>
          <p:nvPr/>
        </p:nvSpPr>
        <p:spPr>
          <a:xfrm>
            <a:off x="740229" y="1342571"/>
            <a:ext cx="7743371" cy="2677656"/>
          </a:xfrm>
          <a:prstGeom prst="rect">
            <a:avLst/>
          </a:prstGeom>
          <a:noFill/>
        </p:spPr>
        <p:txBody>
          <a:bodyPr wrap="square" rtlCol="1">
            <a:spAutoFit/>
          </a:bodyPr>
          <a:lstStyle/>
          <a:p>
            <a:pPr marL="285750" indent="-285750">
              <a:lnSpc>
                <a:spcPct val="200000"/>
              </a:lnSpc>
              <a:buClr>
                <a:schemeClr val="accent2"/>
              </a:buClr>
              <a:buSzPct val="110000"/>
              <a:buFont typeface="Arial" panose="020B0604020202020204" pitchFamily="34" charset="0"/>
              <a:buChar char="•"/>
            </a:pPr>
            <a:r>
              <a:rPr lang="en-US" b="1" dirty="0">
                <a:solidFill>
                  <a:schemeClr val="accent2"/>
                </a:solidFill>
              </a:rPr>
              <a:t>Pelvic ultrasound </a:t>
            </a:r>
            <a:r>
              <a:rPr lang="en-US" dirty="0">
                <a:solidFill>
                  <a:schemeClr val="accent2"/>
                </a:solidFill>
              </a:rPr>
              <a:t>is the single most effective way of evaluating an ovarian mass. </a:t>
            </a:r>
            <a:r>
              <a:rPr lang="en-US" dirty="0" smtClean="0">
                <a:solidFill>
                  <a:schemeClr val="accent2"/>
                </a:solidFill>
              </a:rPr>
              <a:t>With </a:t>
            </a:r>
            <a:r>
              <a:rPr lang="en-US" dirty="0">
                <a:solidFill>
                  <a:schemeClr val="accent2"/>
                </a:solidFill>
              </a:rPr>
              <a:t>transvaginal ultrasonography being preferable due to its increased </a:t>
            </a:r>
            <a:r>
              <a:rPr lang="en-US" dirty="0" smtClean="0">
                <a:solidFill>
                  <a:schemeClr val="accent2"/>
                </a:solidFill>
              </a:rPr>
              <a:t>sensitivity over </a:t>
            </a:r>
            <a:r>
              <a:rPr lang="en-US" dirty="0">
                <a:solidFill>
                  <a:schemeClr val="accent2"/>
                </a:solidFill>
              </a:rPr>
              <a:t>transabdominal ultrasound.</a:t>
            </a:r>
          </a:p>
          <a:p>
            <a:pPr marL="285750" indent="-285750">
              <a:lnSpc>
                <a:spcPct val="200000"/>
              </a:lnSpc>
              <a:buClr>
                <a:schemeClr val="accent2"/>
              </a:buClr>
              <a:buSzPct val="110000"/>
              <a:buFont typeface="Arial" panose="020B0604020202020204" pitchFamily="34" charset="0"/>
              <a:buChar char="•"/>
            </a:pPr>
            <a:r>
              <a:rPr lang="en-US" b="1" dirty="0" smtClean="0">
                <a:solidFill>
                  <a:schemeClr val="accent2"/>
                </a:solidFill>
              </a:rPr>
              <a:t>CT or MRI </a:t>
            </a:r>
            <a:r>
              <a:rPr lang="en-US" dirty="0" smtClean="0">
                <a:solidFill>
                  <a:schemeClr val="accent2"/>
                </a:solidFill>
              </a:rPr>
              <a:t>are used for the presence of distant extension of the disease.</a:t>
            </a:r>
          </a:p>
          <a:p>
            <a:pPr marL="285750" indent="-285750">
              <a:lnSpc>
                <a:spcPct val="200000"/>
              </a:lnSpc>
              <a:buClr>
                <a:schemeClr val="accent2"/>
              </a:buClr>
              <a:buSzPct val="110000"/>
              <a:buFont typeface="Arial" panose="020B0604020202020204" pitchFamily="34" charset="0"/>
              <a:buChar char="•"/>
            </a:pPr>
            <a:r>
              <a:rPr lang="en-US" b="1" dirty="0">
                <a:solidFill>
                  <a:schemeClr val="accent2"/>
                </a:solidFill>
              </a:rPr>
              <a:t>Chest radiography </a:t>
            </a:r>
            <a:r>
              <a:rPr lang="en-US" dirty="0">
                <a:solidFill>
                  <a:schemeClr val="accent2"/>
                </a:solidFill>
              </a:rPr>
              <a:t>is performed in most patients to evaluate for pleural effusion, </a:t>
            </a:r>
            <a:r>
              <a:rPr lang="en-US" dirty="0" smtClean="0">
                <a:solidFill>
                  <a:schemeClr val="accent2"/>
                </a:solidFill>
              </a:rPr>
              <a:t>pulmonary </a:t>
            </a:r>
            <a:r>
              <a:rPr lang="en-US" dirty="0">
                <a:solidFill>
                  <a:schemeClr val="accent2"/>
                </a:solidFill>
              </a:rPr>
              <a:t>metastases, and mediastinal lymphadenopathy. </a:t>
            </a:r>
            <a:r>
              <a:rPr lang="en-US" dirty="0" smtClean="0">
                <a:solidFill>
                  <a:schemeClr val="accent2"/>
                </a:solidFill>
              </a:rPr>
              <a:t> </a:t>
            </a:r>
            <a:endParaRPr lang="ar-JO" dirty="0">
              <a:solidFill>
                <a:schemeClr val="accent2"/>
              </a:solidFill>
            </a:endParaRPr>
          </a:p>
        </p:txBody>
      </p:sp>
    </p:spTree>
    <p:extLst>
      <p:ext uri="{BB962C8B-B14F-4D97-AF65-F5344CB8AC3E}">
        <p14:creationId xmlns:p14="http://schemas.microsoft.com/office/powerpoint/2010/main" val="4084273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635" y="182600"/>
            <a:ext cx="5205054" cy="752400"/>
          </a:xfrm>
        </p:spPr>
        <p:txBody>
          <a:bodyPr/>
          <a:lstStyle/>
          <a:p>
            <a:r>
              <a:rPr lang="en-US" b="1" dirty="0" smtClean="0"/>
              <a:t>Risk of Malignancy index (RMI)</a:t>
            </a:r>
            <a:endParaRPr lang="ar-JO" b="1" dirty="0"/>
          </a:p>
        </p:txBody>
      </p:sp>
      <p:sp>
        <p:nvSpPr>
          <p:cNvPr id="4" name="TextBox 3"/>
          <p:cNvSpPr txBox="1"/>
          <p:nvPr/>
        </p:nvSpPr>
        <p:spPr>
          <a:xfrm>
            <a:off x="1676400" y="558800"/>
            <a:ext cx="45719" cy="307777"/>
          </a:xfrm>
          <a:prstGeom prst="rect">
            <a:avLst/>
          </a:prstGeom>
          <a:noFill/>
        </p:spPr>
        <p:txBody>
          <a:bodyPr wrap="square" rtlCol="1">
            <a:spAutoFit/>
          </a:bodyPr>
          <a:lstStyle/>
          <a:p>
            <a:endParaRPr lang="ar-JO" dirty="0"/>
          </a:p>
        </p:txBody>
      </p:sp>
      <p:sp>
        <p:nvSpPr>
          <p:cNvPr id="5" name="TextBox 4"/>
          <p:cNvSpPr txBox="1"/>
          <p:nvPr/>
        </p:nvSpPr>
        <p:spPr>
          <a:xfrm>
            <a:off x="391886" y="1388626"/>
            <a:ext cx="8425543" cy="3754874"/>
          </a:xfrm>
          <a:prstGeom prst="rect">
            <a:avLst/>
          </a:prstGeom>
          <a:noFill/>
        </p:spPr>
        <p:txBody>
          <a:bodyPr wrap="square" rtlCol="1">
            <a:spAutoFit/>
          </a:bodyPr>
          <a:lstStyle/>
          <a:p>
            <a:pPr marL="285750" indent="-285750">
              <a:buClr>
                <a:schemeClr val="accent2"/>
              </a:buClr>
              <a:buSzPct val="110000"/>
              <a:buFont typeface="Arial" panose="020B0604020202020204" pitchFamily="34" charset="0"/>
              <a:buChar char="•"/>
            </a:pPr>
            <a:r>
              <a:rPr lang="en-US" dirty="0" smtClean="0">
                <a:solidFill>
                  <a:schemeClr val="accent2"/>
                </a:solidFill>
              </a:rPr>
              <a:t>Is </a:t>
            </a:r>
            <a:r>
              <a:rPr lang="en-US" dirty="0">
                <a:solidFill>
                  <a:schemeClr val="accent2"/>
                </a:solidFill>
              </a:rPr>
              <a:t>a multimodality approach that combines three </a:t>
            </a:r>
            <a:r>
              <a:rPr lang="en-US" i="1" dirty="0" err="1">
                <a:solidFill>
                  <a:schemeClr val="accent2"/>
                </a:solidFill>
              </a:rPr>
              <a:t>presurgical</a:t>
            </a:r>
            <a:r>
              <a:rPr lang="en-US" dirty="0">
                <a:solidFill>
                  <a:schemeClr val="accent2"/>
                </a:solidFill>
              </a:rPr>
              <a:t> features: </a:t>
            </a:r>
            <a:r>
              <a:rPr lang="en-US" u="sng" dirty="0" smtClean="0">
                <a:solidFill>
                  <a:schemeClr val="accent2"/>
                </a:solidFill>
              </a:rPr>
              <a:t>serum </a:t>
            </a:r>
            <a:r>
              <a:rPr lang="en-US" u="sng" dirty="0">
                <a:solidFill>
                  <a:schemeClr val="accent2"/>
                </a:solidFill>
              </a:rPr>
              <a:t>CA 125</a:t>
            </a:r>
            <a:r>
              <a:rPr lang="en-US" dirty="0">
                <a:solidFill>
                  <a:schemeClr val="accent2"/>
                </a:solidFill>
              </a:rPr>
              <a:t>, </a:t>
            </a:r>
            <a:r>
              <a:rPr lang="en-US" u="sng" dirty="0" smtClean="0">
                <a:solidFill>
                  <a:schemeClr val="accent2"/>
                </a:solidFill>
              </a:rPr>
              <a:t>pelvic ultrasound</a:t>
            </a:r>
            <a:r>
              <a:rPr lang="en-US" dirty="0">
                <a:solidFill>
                  <a:schemeClr val="accent2"/>
                </a:solidFill>
              </a:rPr>
              <a:t>, and </a:t>
            </a:r>
            <a:r>
              <a:rPr lang="en-US" u="sng" dirty="0">
                <a:solidFill>
                  <a:schemeClr val="accent2"/>
                </a:solidFill>
              </a:rPr>
              <a:t>menopausal status </a:t>
            </a:r>
            <a:r>
              <a:rPr lang="en-US" dirty="0">
                <a:solidFill>
                  <a:schemeClr val="accent2"/>
                </a:solidFill>
              </a:rPr>
              <a:t>into an index score to predict the risk of ovarian cancer in women with an adnexal mass</a:t>
            </a:r>
            <a:r>
              <a:rPr lang="en-US" dirty="0" smtClean="0">
                <a:solidFill>
                  <a:schemeClr val="accent2"/>
                </a:solidFill>
              </a:rPr>
              <a:t>.</a:t>
            </a:r>
          </a:p>
          <a:p>
            <a:pPr>
              <a:buClr>
                <a:schemeClr val="accent2"/>
              </a:buClr>
              <a:buSzPct val="110000"/>
            </a:pPr>
            <a:endParaRPr lang="en-US" dirty="0" smtClean="0">
              <a:solidFill>
                <a:schemeClr val="accent2"/>
              </a:solidFill>
            </a:endParaRPr>
          </a:p>
          <a:p>
            <a:pPr marL="285750" indent="-285750">
              <a:buClr>
                <a:schemeClr val="accent2"/>
              </a:buClr>
              <a:buSzPct val="110000"/>
              <a:buFont typeface="Arial" panose="020B0604020202020204" pitchFamily="34" charset="0"/>
              <a:buChar char="•"/>
            </a:pPr>
            <a:r>
              <a:rPr lang="en-US" b="1" dirty="0" smtClean="0">
                <a:solidFill>
                  <a:schemeClr val="accent2"/>
                </a:solidFill>
              </a:rPr>
              <a:t>The </a:t>
            </a:r>
            <a:r>
              <a:rPr lang="en-US" b="1" dirty="0">
                <a:solidFill>
                  <a:schemeClr val="accent2"/>
                </a:solidFill>
              </a:rPr>
              <a:t>ultrasound</a:t>
            </a:r>
            <a:r>
              <a:rPr lang="en-US" dirty="0">
                <a:solidFill>
                  <a:schemeClr val="accent2"/>
                </a:solidFill>
              </a:rPr>
              <a:t> result is scored 1 point for each of the following characteristics: </a:t>
            </a:r>
            <a:r>
              <a:rPr lang="en-US" dirty="0" err="1" smtClean="0">
                <a:solidFill>
                  <a:srgbClr val="00B050"/>
                </a:solidFill>
              </a:rPr>
              <a:t>multilocular</a:t>
            </a:r>
            <a:r>
              <a:rPr lang="en-US" dirty="0" smtClean="0">
                <a:solidFill>
                  <a:srgbClr val="00B050"/>
                </a:solidFill>
              </a:rPr>
              <a:t> </a:t>
            </a:r>
            <a:r>
              <a:rPr lang="en-US" dirty="0">
                <a:solidFill>
                  <a:srgbClr val="00B050"/>
                </a:solidFill>
              </a:rPr>
              <a:t>cysts</a:t>
            </a:r>
            <a:r>
              <a:rPr lang="en-US" dirty="0">
                <a:solidFill>
                  <a:schemeClr val="accent2"/>
                </a:solidFill>
              </a:rPr>
              <a:t>, </a:t>
            </a:r>
            <a:r>
              <a:rPr lang="en-US" dirty="0">
                <a:solidFill>
                  <a:srgbClr val="00B050"/>
                </a:solidFill>
              </a:rPr>
              <a:t>solid areas</a:t>
            </a:r>
            <a:r>
              <a:rPr lang="en-US" dirty="0" smtClean="0">
                <a:solidFill>
                  <a:schemeClr val="accent2"/>
                </a:solidFill>
              </a:rPr>
              <a:t>, </a:t>
            </a:r>
            <a:r>
              <a:rPr lang="en-US" dirty="0" smtClean="0">
                <a:solidFill>
                  <a:srgbClr val="00B050"/>
                </a:solidFill>
              </a:rPr>
              <a:t>metastases</a:t>
            </a:r>
            <a:r>
              <a:rPr lang="en-US" dirty="0">
                <a:solidFill>
                  <a:schemeClr val="accent2"/>
                </a:solidFill>
              </a:rPr>
              <a:t>, </a:t>
            </a:r>
            <a:r>
              <a:rPr lang="en-US" dirty="0">
                <a:solidFill>
                  <a:srgbClr val="00B050"/>
                </a:solidFill>
              </a:rPr>
              <a:t>ascites</a:t>
            </a:r>
            <a:r>
              <a:rPr lang="en-US" dirty="0">
                <a:solidFill>
                  <a:schemeClr val="accent2"/>
                </a:solidFill>
              </a:rPr>
              <a:t> and </a:t>
            </a:r>
            <a:r>
              <a:rPr lang="en-US" dirty="0">
                <a:solidFill>
                  <a:srgbClr val="00B050"/>
                </a:solidFill>
              </a:rPr>
              <a:t>bilateral lesions</a:t>
            </a:r>
            <a:r>
              <a:rPr lang="en-US" dirty="0">
                <a:solidFill>
                  <a:schemeClr val="accent2"/>
                </a:solidFill>
              </a:rPr>
              <a:t>. U = 0 (</a:t>
            </a:r>
            <a:r>
              <a:rPr lang="en-US" dirty="0">
                <a:solidFill>
                  <a:srgbClr val="FF0000"/>
                </a:solidFill>
              </a:rPr>
              <a:t>for an </a:t>
            </a:r>
            <a:r>
              <a:rPr lang="en-US" dirty="0" smtClean="0">
                <a:solidFill>
                  <a:srgbClr val="FF0000"/>
                </a:solidFill>
              </a:rPr>
              <a:t>ultrasound </a:t>
            </a:r>
            <a:r>
              <a:rPr lang="en-US" dirty="0">
                <a:solidFill>
                  <a:srgbClr val="FF0000"/>
                </a:solidFill>
              </a:rPr>
              <a:t>score of 0</a:t>
            </a:r>
            <a:r>
              <a:rPr lang="en-US" dirty="0">
                <a:solidFill>
                  <a:schemeClr val="accent2"/>
                </a:solidFill>
              </a:rPr>
              <a:t>), U = 1 (</a:t>
            </a:r>
            <a:r>
              <a:rPr lang="en-US" dirty="0">
                <a:solidFill>
                  <a:srgbClr val="FF0000"/>
                </a:solidFill>
              </a:rPr>
              <a:t>for an ultrasound score of 1</a:t>
            </a:r>
            <a:r>
              <a:rPr lang="en-US" dirty="0">
                <a:solidFill>
                  <a:schemeClr val="accent2"/>
                </a:solidFill>
              </a:rPr>
              <a:t>), U = 3 (</a:t>
            </a:r>
            <a:r>
              <a:rPr lang="en-US" dirty="0">
                <a:solidFill>
                  <a:srgbClr val="FF0000"/>
                </a:solidFill>
              </a:rPr>
              <a:t>for an ultrasound </a:t>
            </a:r>
            <a:r>
              <a:rPr lang="en-US" dirty="0" smtClean="0">
                <a:solidFill>
                  <a:srgbClr val="FF0000"/>
                </a:solidFill>
              </a:rPr>
              <a:t>score </a:t>
            </a:r>
            <a:r>
              <a:rPr lang="en-US" dirty="0">
                <a:solidFill>
                  <a:srgbClr val="FF0000"/>
                </a:solidFill>
              </a:rPr>
              <a:t>of 2–5</a:t>
            </a:r>
            <a:r>
              <a:rPr lang="en-US" dirty="0" smtClean="0">
                <a:solidFill>
                  <a:schemeClr val="accent2"/>
                </a:solidFill>
              </a:rPr>
              <a:t>).</a:t>
            </a:r>
          </a:p>
          <a:p>
            <a:pPr>
              <a:buClr>
                <a:schemeClr val="accent2"/>
              </a:buClr>
              <a:buSzPct val="110000"/>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b="1" dirty="0" smtClean="0">
                <a:solidFill>
                  <a:schemeClr val="accent2"/>
                </a:solidFill>
              </a:rPr>
              <a:t>The </a:t>
            </a:r>
            <a:r>
              <a:rPr lang="en-US" b="1" dirty="0">
                <a:solidFill>
                  <a:schemeClr val="accent2"/>
                </a:solidFill>
              </a:rPr>
              <a:t>menopausal status </a:t>
            </a:r>
            <a:r>
              <a:rPr lang="en-US" dirty="0">
                <a:solidFill>
                  <a:schemeClr val="accent2"/>
                </a:solidFill>
              </a:rPr>
              <a:t>is scored as 1 = premenopausal and 3 = postmenopausal</a:t>
            </a:r>
            <a:r>
              <a:rPr lang="en-US" dirty="0" smtClean="0">
                <a:solidFill>
                  <a:schemeClr val="accent2"/>
                </a:solidFill>
              </a:rPr>
              <a:t>.</a:t>
            </a:r>
          </a:p>
          <a:p>
            <a:pPr>
              <a:buClr>
                <a:schemeClr val="accent2"/>
              </a:buClr>
              <a:buSzPct val="110000"/>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b="1" dirty="0" smtClean="0">
                <a:solidFill>
                  <a:schemeClr val="accent2"/>
                </a:solidFill>
              </a:rPr>
              <a:t>Serum </a:t>
            </a:r>
            <a:r>
              <a:rPr lang="en-US" b="1" dirty="0">
                <a:solidFill>
                  <a:schemeClr val="accent2"/>
                </a:solidFill>
              </a:rPr>
              <a:t>CA-125 </a:t>
            </a:r>
            <a:r>
              <a:rPr lang="en-US" dirty="0">
                <a:solidFill>
                  <a:schemeClr val="accent2"/>
                </a:solidFill>
              </a:rPr>
              <a:t>is measured in IU/ml and can vary between zero to hundreds or even </a:t>
            </a:r>
            <a:r>
              <a:rPr lang="en-US" dirty="0" smtClean="0">
                <a:solidFill>
                  <a:schemeClr val="accent2"/>
                </a:solidFill>
              </a:rPr>
              <a:t>thousands </a:t>
            </a:r>
            <a:r>
              <a:rPr lang="en-US" dirty="0">
                <a:solidFill>
                  <a:schemeClr val="accent2"/>
                </a:solidFill>
              </a:rPr>
              <a:t>of units</a:t>
            </a:r>
            <a:r>
              <a:rPr lang="en-US" dirty="0" smtClean="0">
                <a:solidFill>
                  <a:schemeClr val="accent2"/>
                </a:solidFill>
              </a:rPr>
              <a:t>.</a:t>
            </a:r>
          </a:p>
          <a:p>
            <a:pPr>
              <a:buClr>
                <a:schemeClr val="accent2"/>
              </a:buClr>
              <a:buSzPct val="110000"/>
            </a:pPr>
            <a:endParaRPr lang="en-US" dirty="0">
              <a:solidFill>
                <a:schemeClr val="accent2"/>
              </a:solidFill>
            </a:endParaRPr>
          </a:p>
          <a:p>
            <a:pPr>
              <a:buClr>
                <a:schemeClr val="accent2"/>
              </a:buClr>
              <a:buSzPct val="110000"/>
            </a:pPr>
            <a:r>
              <a:rPr lang="it-IT" dirty="0">
                <a:solidFill>
                  <a:schemeClr val="accent2"/>
                </a:solidFill>
              </a:rPr>
              <a:t>RMI I score of &gt;200 = high risk  </a:t>
            </a:r>
            <a:r>
              <a:rPr lang="it-IT" dirty="0" smtClean="0">
                <a:solidFill>
                  <a:schemeClr val="accent2"/>
                </a:solidFill>
              </a:rPr>
              <a:t>( risk of cancer </a:t>
            </a:r>
            <a:r>
              <a:rPr lang="ar-JO" dirty="0" smtClean="0">
                <a:solidFill>
                  <a:schemeClr val="accent2"/>
                </a:solidFill>
              </a:rPr>
              <a:t>&lt;</a:t>
            </a:r>
            <a:r>
              <a:rPr lang="en-US" dirty="0" smtClean="0">
                <a:solidFill>
                  <a:schemeClr val="accent2"/>
                </a:solidFill>
              </a:rPr>
              <a:t>80%</a:t>
            </a:r>
            <a:r>
              <a:rPr lang="it-IT" dirty="0" smtClean="0">
                <a:solidFill>
                  <a:schemeClr val="accent2"/>
                </a:solidFill>
              </a:rPr>
              <a:t>)</a:t>
            </a:r>
            <a:endParaRPr lang="it-IT" dirty="0">
              <a:solidFill>
                <a:schemeClr val="accent2"/>
              </a:solidFill>
            </a:endParaRPr>
          </a:p>
          <a:p>
            <a:pPr>
              <a:buClr>
                <a:schemeClr val="accent2"/>
              </a:buClr>
              <a:buSzPct val="110000"/>
            </a:pPr>
            <a:r>
              <a:rPr lang="it-IT" dirty="0" smtClean="0">
                <a:solidFill>
                  <a:schemeClr val="accent2"/>
                </a:solidFill>
              </a:rPr>
              <a:t>RMI </a:t>
            </a:r>
            <a:r>
              <a:rPr lang="it-IT" dirty="0">
                <a:solidFill>
                  <a:schemeClr val="accent2"/>
                </a:solidFill>
              </a:rPr>
              <a:t>I score &lt; 25 = low risk ( risk of cancer &lt; 3%)</a:t>
            </a:r>
            <a:endParaRPr lang="ar-JO" dirty="0">
              <a:solidFill>
                <a:schemeClr val="accent2"/>
              </a:solidFill>
            </a:endParaRP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endParaRPr lang="ar-JO" dirty="0">
              <a:solidFill>
                <a:schemeClr val="accent2"/>
              </a:solidFill>
            </a:endParaRPr>
          </a:p>
        </p:txBody>
      </p:sp>
      <p:sp>
        <p:nvSpPr>
          <p:cNvPr id="6" name="Rectangle 5"/>
          <p:cNvSpPr/>
          <p:nvPr/>
        </p:nvSpPr>
        <p:spPr>
          <a:xfrm>
            <a:off x="5885544" y="4194629"/>
            <a:ext cx="2423885" cy="47897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solidFill>
                  <a:schemeClr val="bg2">
                    <a:lumMod val="10000"/>
                  </a:schemeClr>
                </a:solidFill>
              </a:rPr>
              <a:t>RMI = U * M * CA-125</a:t>
            </a:r>
            <a:endParaRPr lang="ar-JO" b="1" dirty="0">
              <a:solidFill>
                <a:schemeClr val="bg2">
                  <a:lumMod val="10000"/>
                </a:schemeClr>
              </a:solidFill>
            </a:endParaRPr>
          </a:p>
        </p:txBody>
      </p:sp>
    </p:spTree>
    <p:extLst>
      <p:ext uri="{BB962C8B-B14F-4D97-AF65-F5344CB8AC3E}">
        <p14:creationId xmlns:p14="http://schemas.microsoft.com/office/powerpoint/2010/main" val="1756656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95942" y="355600"/>
            <a:ext cx="8853715" cy="1815882"/>
          </a:xfrm>
          <a:prstGeom prst="rect">
            <a:avLst/>
          </a:prstGeom>
          <a:noFill/>
        </p:spPr>
        <p:txBody>
          <a:bodyPr wrap="square" rtlCol="1">
            <a:spAutoFit/>
          </a:bodyPr>
          <a:lstStyle/>
          <a:p>
            <a:r>
              <a:rPr lang="en-US" dirty="0"/>
              <a:t>A 46-year-old nulliparous w</a:t>
            </a:r>
            <a:r>
              <a:rPr lang="en-US" dirty="0" smtClean="0"/>
              <a:t>oman </a:t>
            </a:r>
            <a:r>
              <a:rPr lang="en-US" dirty="0"/>
              <a:t>comes to the office for a routine examination. She has been feeling well. Her last menstrual period was a </a:t>
            </a:r>
            <a:r>
              <a:rPr lang="en-US" dirty="0" smtClean="0"/>
              <a:t>week ago</a:t>
            </a:r>
            <a:r>
              <a:rPr lang="en-US" dirty="0"/>
              <a:t>. The patient has regular menses every 30 days that last 3 days, </a:t>
            </a:r>
            <a:r>
              <a:rPr lang="en-US" dirty="0" smtClean="0"/>
              <a:t>with </a:t>
            </a:r>
            <a:r>
              <a:rPr lang="en-US" dirty="0" err="1" smtClean="0"/>
              <a:t>crampy</a:t>
            </a:r>
            <a:r>
              <a:rPr lang="en-US" dirty="0" smtClean="0"/>
              <a:t> </a:t>
            </a:r>
            <a:r>
              <a:rPr lang="en-US" dirty="0"/>
              <a:t>abdominal pain on the first day relieved by ibuprofen. She has </a:t>
            </a:r>
            <a:r>
              <a:rPr lang="en-US" dirty="0" smtClean="0"/>
              <a:t>a history </a:t>
            </a:r>
            <a:r>
              <a:rPr lang="en-US" dirty="0"/>
              <a:t>of heartburn, which is relieved by over-the-counter antacids. The patient has never had any surgeries. She does not smoke </a:t>
            </a:r>
            <a:r>
              <a:rPr lang="en-US" dirty="0" smtClean="0"/>
              <a:t>cigarettes. Abdominal </a:t>
            </a:r>
            <a:r>
              <a:rPr lang="en-US" dirty="0"/>
              <a:t>examination shows a symmetric, </a:t>
            </a:r>
            <a:r>
              <a:rPr lang="en-US" dirty="0" err="1"/>
              <a:t>nontender</a:t>
            </a:r>
            <a:r>
              <a:rPr lang="en-US" dirty="0"/>
              <a:t>, </a:t>
            </a:r>
            <a:r>
              <a:rPr lang="en-US" dirty="0" err="1"/>
              <a:t>nondistended</a:t>
            </a:r>
            <a:r>
              <a:rPr lang="en-US" dirty="0"/>
              <a:t> abdomen with normal bowel sounds. Speculum examination shows a </a:t>
            </a:r>
            <a:r>
              <a:rPr lang="en-US" dirty="0" smtClean="0"/>
              <a:t>cervix with </a:t>
            </a:r>
            <a:r>
              <a:rPr lang="en-US" dirty="0"/>
              <a:t>a closed external </a:t>
            </a:r>
            <a:r>
              <a:rPr lang="en-US" dirty="0" err="1"/>
              <a:t>os</a:t>
            </a:r>
            <a:r>
              <a:rPr lang="en-US" dirty="0"/>
              <a:t>. Bimanual examination shows a 5-cm, irregular, right adnexal mass. Urine pregnancy test is negative. Which of </a:t>
            </a:r>
            <a:r>
              <a:rPr lang="en-US" dirty="0" smtClean="0"/>
              <a:t>the following </a:t>
            </a:r>
            <a:r>
              <a:rPr lang="en-US" dirty="0"/>
              <a:t>is the best next step in management?</a:t>
            </a:r>
            <a:endParaRPr lang="ar-JO" dirty="0"/>
          </a:p>
        </p:txBody>
      </p:sp>
      <p:sp>
        <p:nvSpPr>
          <p:cNvPr id="5" name="TextBox 4"/>
          <p:cNvSpPr txBox="1"/>
          <p:nvPr/>
        </p:nvSpPr>
        <p:spPr>
          <a:xfrm>
            <a:off x="645886" y="2699657"/>
            <a:ext cx="7286171" cy="1384995"/>
          </a:xfrm>
          <a:prstGeom prst="rect">
            <a:avLst/>
          </a:prstGeom>
          <a:noFill/>
        </p:spPr>
        <p:txBody>
          <a:bodyPr wrap="square" rtlCol="1">
            <a:spAutoFit/>
          </a:bodyPr>
          <a:lstStyle/>
          <a:p>
            <a:r>
              <a:rPr lang="en-US" dirty="0" smtClean="0"/>
              <a:t>A</a:t>
            </a:r>
            <a:r>
              <a:rPr lang="en-US" dirty="0"/>
              <a:t>. CT scan of the abdomen and pelvis</a:t>
            </a:r>
          </a:p>
          <a:p>
            <a:r>
              <a:rPr lang="en-US" dirty="0" smtClean="0"/>
              <a:t>B</a:t>
            </a:r>
            <a:r>
              <a:rPr lang="en-US" dirty="0"/>
              <a:t>. </a:t>
            </a:r>
            <a:r>
              <a:rPr lang="en-US" dirty="0" smtClean="0"/>
              <a:t>MRI </a:t>
            </a:r>
            <a:r>
              <a:rPr lang="en-US" dirty="0"/>
              <a:t>of the abdomen and pelvis</a:t>
            </a:r>
          </a:p>
          <a:p>
            <a:r>
              <a:rPr lang="en-US" dirty="0" smtClean="0"/>
              <a:t>C</a:t>
            </a:r>
            <a:r>
              <a:rPr lang="en-US" dirty="0"/>
              <a:t>. Pelvic ultrasonography</a:t>
            </a:r>
          </a:p>
          <a:p>
            <a:r>
              <a:rPr lang="en-US" dirty="0" smtClean="0"/>
              <a:t>D</a:t>
            </a:r>
            <a:r>
              <a:rPr lang="en-US" dirty="0"/>
              <a:t>. Reassurance and routine follow-up</a:t>
            </a:r>
          </a:p>
          <a:p>
            <a:r>
              <a:rPr lang="en-US" dirty="0" smtClean="0"/>
              <a:t>E</a:t>
            </a:r>
            <a:r>
              <a:rPr lang="en-US" dirty="0"/>
              <a:t>. Serum CA-125 level</a:t>
            </a:r>
          </a:p>
          <a:p>
            <a:r>
              <a:rPr lang="en-US" dirty="0" smtClean="0"/>
              <a:t>F </a:t>
            </a:r>
            <a:r>
              <a:rPr lang="en-US" dirty="0"/>
              <a:t>X-ray of the abdomen and pelvis</a:t>
            </a:r>
            <a:endParaRPr lang="ar-JO" dirty="0"/>
          </a:p>
        </p:txBody>
      </p:sp>
    </p:spTree>
    <p:extLst>
      <p:ext uri="{BB962C8B-B14F-4D97-AF65-F5344CB8AC3E}">
        <p14:creationId xmlns:p14="http://schemas.microsoft.com/office/powerpoint/2010/main" val="2038010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95942" y="355600"/>
            <a:ext cx="8853715" cy="1815882"/>
          </a:xfrm>
          <a:prstGeom prst="rect">
            <a:avLst/>
          </a:prstGeom>
          <a:noFill/>
        </p:spPr>
        <p:txBody>
          <a:bodyPr wrap="square" rtlCol="1">
            <a:spAutoFit/>
          </a:bodyPr>
          <a:lstStyle/>
          <a:p>
            <a:r>
              <a:rPr lang="en-US" dirty="0"/>
              <a:t>A 46-year-old nulliparous w</a:t>
            </a:r>
            <a:r>
              <a:rPr lang="en-US" dirty="0" smtClean="0"/>
              <a:t>oman </a:t>
            </a:r>
            <a:r>
              <a:rPr lang="en-US" dirty="0"/>
              <a:t>comes to the office for a routine examination. She has been feeling well. Her last menstrual period was a </a:t>
            </a:r>
            <a:r>
              <a:rPr lang="en-US" dirty="0" smtClean="0"/>
              <a:t>week ago</a:t>
            </a:r>
            <a:r>
              <a:rPr lang="en-US" dirty="0"/>
              <a:t>. The patient has regular menses every 30 days that last 3 days, </a:t>
            </a:r>
            <a:r>
              <a:rPr lang="en-US" dirty="0" smtClean="0"/>
              <a:t>with </a:t>
            </a:r>
            <a:r>
              <a:rPr lang="en-US" dirty="0" err="1" smtClean="0"/>
              <a:t>crampy</a:t>
            </a:r>
            <a:r>
              <a:rPr lang="en-US" dirty="0" smtClean="0"/>
              <a:t> </a:t>
            </a:r>
            <a:r>
              <a:rPr lang="en-US" dirty="0"/>
              <a:t>abdominal pain on the first day relieved by ibuprofen. She has </a:t>
            </a:r>
            <a:r>
              <a:rPr lang="en-US" dirty="0" smtClean="0"/>
              <a:t>a history </a:t>
            </a:r>
            <a:r>
              <a:rPr lang="en-US" dirty="0"/>
              <a:t>of heartburn, which is relieved by over-the-counter antacids. The patient has never had any surgeries. She does not smoke </a:t>
            </a:r>
            <a:r>
              <a:rPr lang="en-US" dirty="0" smtClean="0"/>
              <a:t>cigarettes. Abdominal </a:t>
            </a:r>
            <a:r>
              <a:rPr lang="en-US" dirty="0"/>
              <a:t>examination shows a symmetric, </a:t>
            </a:r>
            <a:r>
              <a:rPr lang="en-US" dirty="0" err="1"/>
              <a:t>nontender</a:t>
            </a:r>
            <a:r>
              <a:rPr lang="en-US" dirty="0"/>
              <a:t>, </a:t>
            </a:r>
            <a:r>
              <a:rPr lang="en-US" dirty="0" err="1"/>
              <a:t>nondistended</a:t>
            </a:r>
            <a:r>
              <a:rPr lang="en-US" dirty="0"/>
              <a:t> abdomen with normal bowel sounds. Speculum examination shows a </a:t>
            </a:r>
            <a:r>
              <a:rPr lang="en-US" dirty="0" smtClean="0"/>
              <a:t>cervix with </a:t>
            </a:r>
            <a:r>
              <a:rPr lang="en-US" dirty="0"/>
              <a:t>a closed external </a:t>
            </a:r>
            <a:r>
              <a:rPr lang="en-US" dirty="0" err="1"/>
              <a:t>os</a:t>
            </a:r>
            <a:r>
              <a:rPr lang="en-US" dirty="0"/>
              <a:t>. Bimanual examination shows a 5-cm, irregular, right adnexal mass. Urine pregnancy test is negative. Which of </a:t>
            </a:r>
            <a:r>
              <a:rPr lang="en-US" dirty="0" smtClean="0"/>
              <a:t>the following </a:t>
            </a:r>
            <a:r>
              <a:rPr lang="en-US" dirty="0"/>
              <a:t>is the best next step in management?</a:t>
            </a:r>
            <a:endParaRPr lang="ar-JO" dirty="0"/>
          </a:p>
        </p:txBody>
      </p:sp>
      <p:sp>
        <p:nvSpPr>
          <p:cNvPr id="5" name="TextBox 4"/>
          <p:cNvSpPr txBox="1"/>
          <p:nvPr/>
        </p:nvSpPr>
        <p:spPr>
          <a:xfrm>
            <a:off x="645886" y="2699657"/>
            <a:ext cx="7286171" cy="1384995"/>
          </a:xfrm>
          <a:prstGeom prst="rect">
            <a:avLst/>
          </a:prstGeom>
          <a:noFill/>
        </p:spPr>
        <p:txBody>
          <a:bodyPr wrap="square" rtlCol="1">
            <a:spAutoFit/>
          </a:bodyPr>
          <a:lstStyle/>
          <a:p>
            <a:r>
              <a:rPr lang="en-US" dirty="0" smtClean="0"/>
              <a:t>A</a:t>
            </a:r>
            <a:r>
              <a:rPr lang="en-US" dirty="0"/>
              <a:t>. CT scan of the abdomen and pelvis</a:t>
            </a:r>
          </a:p>
          <a:p>
            <a:r>
              <a:rPr lang="en-US" dirty="0" smtClean="0"/>
              <a:t>B</a:t>
            </a:r>
            <a:r>
              <a:rPr lang="en-US" dirty="0"/>
              <a:t>. </a:t>
            </a:r>
            <a:r>
              <a:rPr lang="en-US" dirty="0" smtClean="0"/>
              <a:t>MRI </a:t>
            </a:r>
            <a:r>
              <a:rPr lang="en-US" dirty="0"/>
              <a:t>of the abdomen and pelvis</a:t>
            </a:r>
          </a:p>
          <a:p>
            <a:r>
              <a:rPr lang="en-US" dirty="0" smtClean="0">
                <a:solidFill>
                  <a:srgbClr val="FF0000"/>
                </a:solidFill>
              </a:rPr>
              <a:t>C</a:t>
            </a:r>
            <a:r>
              <a:rPr lang="en-US" dirty="0">
                <a:solidFill>
                  <a:srgbClr val="FF0000"/>
                </a:solidFill>
              </a:rPr>
              <a:t>. Pelvic ultrasonography</a:t>
            </a:r>
          </a:p>
          <a:p>
            <a:r>
              <a:rPr lang="en-US" dirty="0" smtClean="0"/>
              <a:t>D</a:t>
            </a:r>
            <a:r>
              <a:rPr lang="en-US" dirty="0"/>
              <a:t>. Reassurance and routine follow-up</a:t>
            </a:r>
          </a:p>
          <a:p>
            <a:r>
              <a:rPr lang="en-US" dirty="0" smtClean="0"/>
              <a:t>E</a:t>
            </a:r>
            <a:r>
              <a:rPr lang="en-US" dirty="0"/>
              <a:t>. Serum CA-125 level</a:t>
            </a:r>
          </a:p>
          <a:p>
            <a:r>
              <a:rPr lang="en-US" dirty="0" smtClean="0"/>
              <a:t>F </a:t>
            </a:r>
            <a:r>
              <a:rPr lang="en-US" dirty="0"/>
              <a:t>X-ray of the abdomen and pelvis</a:t>
            </a:r>
            <a:endParaRPr lang="ar-JO" dirty="0"/>
          </a:p>
        </p:txBody>
      </p:sp>
    </p:spTree>
    <p:extLst>
      <p:ext uri="{BB962C8B-B14F-4D97-AF65-F5344CB8AC3E}">
        <p14:creationId xmlns:p14="http://schemas.microsoft.com/office/powerpoint/2010/main" val="3738949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7086" y="261258"/>
            <a:ext cx="8977085" cy="2677656"/>
          </a:xfrm>
          <a:prstGeom prst="rect">
            <a:avLst/>
          </a:prstGeom>
          <a:noFill/>
        </p:spPr>
        <p:txBody>
          <a:bodyPr wrap="square" rtlCol="1">
            <a:spAutoFit/>
          </a:bodyPr>
          <a:lstStyle/>
          <a:p>
            <a:r>
              <a:rPr lang="en-US" dirty="0"/>
              <a:t>An adnexal mass may arise from the ovary or fallopian tube and requires further investigation once identified on physical examination. </a:t>
            </a:r>
            <a:r>
              <a:rPr lang="en-US" dirty="0" smtClean="0"/>
              <a:t>An asymptomatic</a:t>
            </a:r>
            <a:r>
              <a:rPr lang="en-US" dirty="0"/>
              <a:t>, palpable, smooth adnexal mass without any additional signs of ovarian cancer (</a:t>
            </a:r>
            <a:r>
              <a:rPr lang="en-US" dirty="0" err="1"/>
              <a:t>eg</a:t>
            </a:r>
            <a:r>
              <a:rPr lang="en-US" dirty="0"/>
              <a:t>, ascites, cul-de-sac nodularity) is likely benign.</a:t>
            </a:r>
          </a:p>
          <a:p>
            <a:r>
              <a:rPr lang="en-US" dirty="0"/>
              <a:t>However, an adnexal mass may be the only sign of ovarian cancer, and reassurance </a:t>
            </a:r>
            <a:r>
              <a:rPr lang="en-US" b="1" dirty="0"/>
              <a:t>(Choice D) </a:t>
            </a:r>
            <a:r>
              <a:rPr lang="en-US" dirty="0"/>
              <a:t>is not appropriate until further investigation.</a:t>
            </a:r>
          </a:p>
          <a:p>
            <a:r>
              <a:rPr lang="en-US" b="1" dirty="0"/>
              <a:t>Pelvic ultrasonography </a:t>
            </a:r>
            <a:r>
              <a:rPr lang="en-US" dirty="0"/>
              <a:t>is the </a:t>
            </a:r>
            <a:r>
              <a:rPr lang="en-US" b="1" dirty="0" smtClean="0"/>
              <a:t>first-line </a:t>
            </a:r>
            <a:r>
              <a:rPr lang="en-US" b="1" dirty="0"/>
              <a:t>test </a:t>
            </a:r>
            <a:r>
              <a:rPr lang="en-US" dirty="0"/>
              <a:t>for evaluation of a </a:t>
            </a:r>
            <a:r>
              <a:rPr lang="en-US" b="1" dirty="0"/>
              <a:t>palpable adnexal mass. </a:t>
            </a:r>
            <a:r>
              <a:rPr lang="en-US" dirty="0"/>
              <a:t>The entire pelvis can be visualized on ultrasound </a:t>
            </a:r>
            <a:r>
              <a:rPr lang="en-US" dirty="0" smtClean="0"/>
              <a:t>using a </a:t>
            </a:r>
            <a:r>
              <a:rPr lang="en-US" dirty="0"/>
              <a:t>combination of transabdominal and transvaginal techniques, providing a full overview of any masses that extend past the pelvis. </a:t>
            </a:r>
            <a:r>
              <a:rPr lang="en-US" dirty="0" smtClean="0"/>
              <a:t>Pelvic ultrasound </a:t>
            </a:r>
            <a:r>
              <a:rPr lang="en-US" dirty="0"/>
              <a:t>will show the uterus (</a:t>
            </a:r>
            <a:r>
              <a:rPr lang="en-US" dirty="0" smtClean="0"/>
              <a:t>including endometrium</a:t>
            </a:r>
            <a:r>
              <a:rPr lang="en-US" dirty="0"/>
              <a:t>), ovaries, and cul-de-sac. The fallopian tubes are not visible on ultrasound </a:t>
            </a:r>
            <a:r>
              <a:rPr lang="en-US" dirty="0" smtClean="0"/>
              <a:t>unless pathology </a:t>
            </a:r>
            <a:r>
              <a:rPr lang="en-US" dirty="0"/>
              <a:t>is present. Ultrasound has a high specificity for detection of malignant sonographic features (</a:t>
            </a:r>
            <a:r>
              <a:rPr lang="en-US" dirty="0" err="1"/>
              <a:t>eg</a:t>
            </a:r>
            <a:r>
              <a:rPr lang="en-US" dirty="0"/>
              <a:t>, thick </a:t>
            </a:r>
            <a:r>
              <a:rPr lang="en-US" dirty="0" err="1"/>
              <a:t>septations</a:t>
            </a:r>
            <a:r>
              <a:rPr lang="en-US" dirty="0"/>
              <a:t>, solid components). </a:t>
            </a:r>
            <a:r>
              <a:rPr lang="en-US" dirty="0" smtClean="0"/>
              <a:t>It is </a:t>
            </a:r>
            <a:r>
              <a:rPr lang="en-US" dirty="0"/>
              <a:t>noninvasive, well tolerated, requires no radiation, is readily available, and is cost effective. </a:t>
            </a:r>
            <a:r>
              <a:rPr lang="en-US" dirty="0" smtClean="0"/>
              <a:t>However</a:t>
            </a:r>
            <a:r>
              <a:rPr lang="en-US" dirty="0"/>
              <a:t>, performance can be limited by </a:t>
            </a:r>
            <a:r>
              <a:rPr lang="en-US" dirty="0" smtClean="0"/>
              <a:t>patient obesity</a:t>
            </a:r>
            <a:r>
              <a:rPr lang="en-US" dirty="0"/>
              <a:t>.</a:t>
            </a:r>
            <a:endParaRPr lang="ar-JO" dirty="0"/>
          </a:p>
        </p:txBody>
      </p:sp>
      <p:sp>
        <p:nvSpPr>
          <p:cNvPr id="5" name="TextBox 4"/>
          <p:cNvSpPr txBox="1"/>
          <p:nvPr/>
        </p:nvSpPr>
        <p:spPr>
          <a:xfrm>
            <a:off x="87086" y="3084286"/>
            <a:ext cx="8940800" cy="1384995"/>
          </a:xfrm>
          <a:prstGeom prst="rect">
            <a:avLst/>
          </a:prstGeom>
          <a:noFill/>
        </p:spPr>
        <p:txBody>
          <a:bodyPr wrap="square" rtlCol="1">
            <a:spAutoFit/>
          </a:bodyPr>
          <a:lstStyle/>
          <a:p>
            <a:r>
              <a:rPr lang="en-US" b="1" dirty="0"/>
              <a:t>(Choice E) </a:t>
            </a:r>
            <a:r>
              <a:rPr lang="en-US" dirty="0"/>
              <a:t>In a premenopausal patient, pelvic ultrasound should first confirm that the adnexal mass is ovarian; CA-125 can then be </a:t>
            </a:r>
            <a:r>
              <a:rPr lang="en-US" dirty="0" smtClean="0"/>
              <a:t>considered based </a:t>
            </a:r>
            <a:r>
              <a:rPr lang="en-US" dirty="0"/>
              <a:t>on sonographic features and patient medical history. CA-125 testing has particularly low specificity in premenopausal w</a:t>
            </a:r>
            <a:r>
              <a:rPr lang="en-US" dirty="0" smtClean="0"/>
              <a:t>omen </a:t>
            </a:r>
            <a:r>
              <a:rPr lang="en-US" dirty="0"/>
              <a:t>as it can </a:t>
            </a:r>
            <a:r>
              <a:rPr lang="en-US" dirty="0" smtClean="0"/>
              <a:t>be elevated </a:t>
            </a:r>
            <a:r>
              <a:rPr lang="en-US" dirty="0"/>
              <a:t>from many other benign conditions (</a:t>
            </a:r>
            <a:r>
              <a:rPr lang="en-US" dirty="0" err="1"/>
              <a:t>eg</a:t>
            </a:r>
            <a:r>
              <a:rPr lang="en-US" dirty="0"/>
              <a:t>, endometriosis, </a:t>
            </a:r>
            <a:r>
              <a:rPr lang="en-US" dirty="0" err="1"/>
              <a:t>leiomyomata</a:t>
            </a:r>
            <a:r>
              <a:rPr lang="en-US" dirty="0"/>
              <a:t>, lupus) and ovarian cancer is less common before menopause. </a:t>
            </a:r>
            <a:r>
              <a:rPr lang="en-US" dirty="0" smtClean="0"/>
              <a:t>CA-125 </a:t>
            </a:r>
            <a:r>
              <a:rPr lang="en-US" dirty="0"/>
              <a:t>is useful mainly in postmenopausal women and is not recommended for the initial evaluation of an adnexal mass in premenopausal patients.</a:t>
            </a:r>
            <a:endParaRPr lang="ar-JO" dirty="0"/>
          </a:p>
        </p:txBody>
      </p:sp>
    </p:spTree>
    <p:extLst>
      <p:ext uri="{BB962C8B-B14F-4D97-AF65-F5344CB8AC3E}">
        <p14:creationId xmlns:p14="http://schemas.microsoft.com/office/powerpoint/2010/main" val="2421921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70114" y="558800"/>
            <a:ext cx="7917543" cy="1600438"/>
          </a:xfrm>
          <a:prstGeom prst="rect">
            <a:avLst/>
          </a:prstGeom>
          <a:noFill/>
        </p:spPr>
        <p:txBody>
          <a:bodyPr wrap="square" rtlCol="1">
            <a:spAutoFit/>
          </a:bodyPr>
          <a:lstStyle/>
          <a:p>
            <a:r>
              <a:rPr lang="en-US" dirty="0"/>
              <a:t>A 62-year-old </a:t>
            </a:r>
            <a:r>
              <a:rPr lang="en-US" dirty="0" err="1"/>
              <a:t>nulligravid</a:t>
            </a:r>
            <a:r>
              <a:rPr lang="en-US" dirty="0"/>
              <a:t> woman comes to the office for follow-up after right adnexal enlargement was found on routine pelvic examination 2 </a:t>
            </a:r>
            <a:r>
              <a:rPr lang="en-US" dirty="0" smtClean="0"/>
              <a:t>weeks ago</a:t>
            </a:r>
            <a:r>
              <a:rPr lang="en-US" dirty="0"/>
              <a:t>. Pelvic ultrasound reveals a 5-cm right ovarian cyst. Menopause occurred at age 52, and the patient has had no postmenopausal spotting </a:t>
            </a:r>
            <a:r>
              <a:rPr lang="en-US" dirty="0" smtClean="0"/>
              <a:t>or bleeding. her </a:t>
            </a:r>
            <a:r>
              <a:rPr lang="en-US" dirty="0"/>
              <a:t>medical history is </a:t>
            </a:r>
            <a:r>
              <a:rPr lang="en-US" dirty="0" smtClean="0"/>
              <a:t>otherwise unremarkable</a:t>
            </a:r>
            <a:r>
              <a:rPr lang="en-US" dirty="0"/>
              <a:t>. The patient has never had any surgeries. There is no family history of ovarian or breast cancer. Her most recent mammogram </a:t>
            </a:r>
            <a:r>
              <a:rPr lang="en-US" dirty="0" smtClean="0"/>
              <a:t>2 months </a:t>
            </a:r>
            <a:r>
              <a:rPr lang="en-US" dirty="0"/>
              <a:t>ago showed no abnormalities. Which of the following is the most appropriate initial course of action for this patient?</a:t>
            </a:r>
            <a:endParaRPr lang="ar-JO" dirty="0"/>
          </a:p>
        </p:txBody>
      </p:sp>
      <p:sp>
        <p:nvSpPr>
          <p:cNvPr id="5" name="TextBox 4"/>
          <p:cNvSpPr txBox="1"/>
          <p:nvPr/>
        </p:nvSpPr>
        <p:spPr>
          <a:xfrm>
            <a:off x="776514" y="2409371"/>
            <a:ext cx="6618515" cy="1169551"/>
          </a:xfrm>
          <a:prstGeom prst="rect">
            <a:avLst/>
          </a:prstGeom>
          <a:noFill/>
        </p:spPr>
        <p:txBody>
          <a:bodyPr wrap="square" rtlCol="1">
            <a:spAutoFit/>
          </a:bodyPr>
          <a:lstStyle/>
          <a:p>
            <a:pPr marL="342900" indent="-342900">
              <a:buAutoNum type="alphaUcPeriod"/>
            </a:pPr>
            <a:r>
              <a:rPr lang="en-US" dirty="0" smtClean="0"/>
              <a:t>Endometrial </a:t>
            </a:r>
            <a:r>
              <a:rPr lang="en-US" dirty="0"/>
              <a:t>biopsy </a:t>
            </a:r>
            <a:endParaRPr lang="en-US" dirty="0" smtClean="0"/>
          </a:p>
          <a:p>
            <a:pPr marL="342900" indent="-342900">
              <a:buAutoNum type="alphaUcPeriod"/>
            </a:pPr>
            <a:r>
              <a:rPr lang="en-US" dirty="0" smtClean="0"/>
              <a:t>Laparoscopy </a:t>
            </a:r>
          </a:p>
          <a:p>
            <a:r>
              <a:rPr lang="en-US" dirty="0" smtClean="0"/>
              <a:t>C</a:t>
            </a:r>
            <a:r>
              <a:rPr lang="en-US" dirty="0"/>
              <a:t>. </a:t>
            </a:r>
            <a:r>
              <a:rPr lang="en-US" dirty="0" smtClean="0"/>
              <a:t>  Needle </a:t>
            </a:r>
            <a:r>
              <a:rPr lang="en-US" dirty="0"/>
              <a:t>aspiration for cytology </a:t>
            </a:r>
            <a:endParaRPr lang="en-US" dirty="0" smtClean="0"/>
          </a:p>
          <a:p>
            <a:r>
              <a:rPr lang="en-US" dirty="0" smtClean="0"/>
              <a:t>D.   </a:t>
            </a:r>
            <a:r>
              <a:rPr lang="en-US" dirty="0" err="1" smtClean="0"/>
              <a:t>Papanicolaou</a:t>
            </a:r>
            <a:r>
              <a:rPr lang="en-US" dirty="0" smtClean="0"/>
              <a:t> test </a:t>
            </a:r>
          </a:p>
          <a:p>
            <a:r>
              <a:rPr lang="en-US" dirty="0" smtClean="0"/>
              <a:t>E.   Serum </a:t>
            </a:r>
            <a:r>
              <a:rPr lang="en-US" dirty="0"/>
              <a:t>CA-125 </a:t>
            </a:r>
            <a:r>
              <a:rPr lang="en-US" dirty="0" smtClean="0"/>
              <a:t>level</a:t>
            </a:r>
            <a:endParaRPr lang="ar-JO" dirty="0"/>
          </a:p>
        </p:txBody>
      </p:sp>
    </p:spTree>
    <p:extLst>
      <p:ext uri="{BB962C8B-B14F-4D97-AF65-F5344CB8AC3E}">
        <p14:creationId xmlns:p14="http://schemas.microsoft.com/office/powerpoint/2010/main" val="353145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70114" y="558800"/>
            <a:ext cx="7917543" cy="1600438"/>
          </a:xfrm>
          <a:prstGeom prst="rect">
            <a:avLst/>
          </a:prstGeom>
          <a:noFill/>
        </p:spPr>
        <p:txBody>
          <a:bodyPr wrap="square" rtlCol="1">
            <a:spAutoFit/>
          </a:bodyPr>
          <a:lstStyle/>
          <a:p>
            <a:r>
              <a:rPr lang="en-US" dirty="0"/>
              <a:t>A 62-year-old </a:t>
            </a:r>
            <a:r>
              <a:rPr lang="en-US" dirty="0" err="1"/>
              <a:t>nulligravid</a:t>
            </a:r>
            <a:r>
              <a:rPr lang="en-US" dirty="0"/>
              <a:t> woman comes to the office for follow-up after right adnexal enlargement was found on routine pelvic examination 2 </a:t>
            </a:r>
            <a:r>
              <a:rPr lang="en-US" dirty="0" smtClean="0"/>
              <a:t>weeks ago</a:t>
            </a:r>
            <a:r>
              <a:rPr lang="en-US" dirty="0"/>
              <a:t>. Pelvic ultrasound reveals a 5-cm right ovarian cyst. Menopause occurred at age 52, and the patient has had no postmenopausal spotting </a:t>
            </a:r>
            <a:r>
              <a:rPr lang="en-US" dirty="0" smtClean="0"/>
              <a:t>or bleeding. her </a:t>
            </a:r>
            <a:r>
              <a:rPr lang="en-US" dirty="0"/>
              <a:t>medical history is </a:t>
            </a:r>
            <a:r>
              <a:rPr lang="en-US" dirty="0" smtClean="0"/>
              <a:t>otherwise unremarkable</a:t>
            </a:r>
            <a:r>
              <a:rPr lang="en-US" dirty="0"/>
              <a:t>. The patient has never had any surgeries. There is no family history of ovarian or breast cancer. Her most recent mammogram </a:t>
            </a:r>
            <a:r>
              <a:rPr lang="en-US" dirty="0" smtClean="0"/>
              <a:t>2 months </a:t>
            </a:r>
            <a:r>
              <a:rPr lang="en-US" dirty="0"/>
              <a:t>ago showed no abnormalities. Which of the following is the most appropriate initial course of action for this patient?</a:t>
            </a:r>
            <a:endParaRPr lang="ar-JO" dirty="0"/>
          </a:p>
        </p:txBody>
      </p:sp>
      <p:sp>
        <p:nvSpPr>
          <p:cNvPr id="5" name="TextBox 4"/>
          <p:cNvSpPr txBox="1"/>
          <p:nvPr/>
        </p:nvSpPr>
        <p:spPr>
          <a:xfrm>
            <a:off x="776514" y="2409371"/>
            <a:ext cx="6618515" cy="1169551"/>
          </a:xfrm>
          <a:prstGeom prst="rect">
            <a:avLst/>
          </a:prstGeom>
          <a:noFill/>
        </p:spPr>
        <p:txBody>
          <a:bodyPr wrap="square" rtlCol="1">
            <a:spAutoFit/>
          </a:bodyPr>
          <a:lstStyle/>
          <a:p>
            <a:pPr marL="342900" indent="-342900">
              <a:buAutoNum type="alphaUcPeriod"/>
            </a:pPr>
            <a:r>
              <a:rPr lang="en-US" dirty="0" smtClean="0"/>
              <a:t>Endometrial </a:t>
            </a:r>
            <a:r>
              <a:rPr lang="en-US" dirty="0"/>
              <a:t>biopsy </a:t>
            </a:r>
            <a:endParaRPr lang="en-US" dirty="0" smtClean="0"/>
          </a:p>
          <a:p>
            <a:pPr marL="342900" indent="-342900">
              <a:buAutoNum type="alphaUcPeriod"/>
            </a:pPr>
            <a:r>
              <a:rPr lang="en-US" dirty="0" smtClean="0"/>
              <a:t>Laparoscopy </a:t>
            </a:r>
          </a:p>
          <a:p>
            <a:r>
              <a:rPr lang="en-US" dirty="0" smtClean="0"/>
              <a:t>C</a:t>
            </a:r>
            <a:r>
              <a:rPr lang="en-US" dirty="0"/>
              <a:t>. </a:t>
            </a:r>
            <a:r>
              <a:rPr lang="en-US" dirty="0" smtClean="0"/>
              <a:t>  Needle </a:t>
            </a:r>
            <a:r>
              <a:rPr lang="en-US" dirty="0"/>
              <a:t>aspiration for cytology </a:t>
            </a:r>
            <a:endParaRPr lang="en-US" dirty="0" smtClean="0"/>
          </a:p>
          <a:p>
            <a:r>
              <a:rPr lang="en-US" dirty="0" smtClean="0"/>
              <a:t>D.   </a:t>
            </a:r>
            <a:r>
              <a:rPr lang="en-US" dirty="0" err="1" smtClean="0"/>
              <a:t>Papanicolaou</a:t>
            </a:r>
            <a:r>
              <a:rPr lang="en-US" dirty="0" smtClean="0"/>
              <a:t> test </a:t>
            </a:r>
          </a:p>
          <a:p>
            <a:r>
              <a:rPr lang="en-US" dirty="0" smtClean="0">
                <a:solidFill>
                  <a:srgbClr val="FF0000"/>
                </a:solidFill>
              </a:rPr>
              <a:t>E.   Serum </a:t>
            </a:r>
            <a:r>
              <a:rPr lang="en-US" dirty="0">
                <a:solidFill>
                  <a:srgbClr val="FF0000"/>
                </a:solidFill>
              </a:rPr>
              <a:t>CA-125 </a:t>
            </a:r>
            <a:r>
              <a:rPr lang="en-US" dirty="0" smtClean="0">
                <a:solidFill>
                  <a:srgbClr val="FF0000"/>
                </a:solidFill>
              </a:rPr>
              <a:t>level</a:t>
            </a:r>
            <a:endParaRPr lang="ar-JO" dirty="0">
              <a:solidFill>
                <a:srgbClr val="FF0000"/>
              </a:solidFill>
            </a:endParaRPr>
          </a:p>
        </p:txBody>
      </p:sp>
    </p:spTree>
    <p:extLst>
      <p:ext uri="{BB962C8B-B14F-4D97-AF65-F5344CB8AC3E}">
        <p14:creationId xmlns:p14="http://schemas.microsoft.com/office/powerpoint/2010/main" val="4168072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5314" y="624114"/>
            <a:ext cx="9078686" cy="3970318"/>
          </a:xfrm>
          <a:prstGeom prst="rect">
            <a:avLst/>
          </a:prstGeom>
          <a:noFill/>
        </p:spPr>
        <p:txBody>
          <a:bodyPr wrap="square" rtlCol="1">
            <a:spAutoFit/>
          </a:bodyPr>
          <a:lstStyle/>
          <a:p>
            <a:r>
              <a:rPr lang="en-US" dirty="0"/>
              <a:t>Ovarian cancer risk increases with age, particularly after menopause, and any ovarian mass in a postmenopausal patient </a:t>
            </a:r>
            <a:r>
              <a:rPr lang="en-US" dirty="0" smtClean="0"/>
              <a:t>requires investigation. Risk </a:t>
            </a:r>
            <a:r>
              <a:rPr lang="en-US" dirty="0"/>
              <a:t>factors for this </a:t>
            </a:r>
            <a:r>
              <a:rPr lang="en-US" dirty="0" smtClean="0"/>
              <a:t>malignancy </a:t>
            </a:r>
            <a:r>
              <a:rPr lang="en-US" dirty="0"/>
              <a:t>include age, use of fertility drugs, </a:t>
            </a:r>
            <a:r>
              <a:rPr lang="en-US" dirty="0" smtClean="0"/>
              <a:t>uninterrupted ovulation </a:t>
            </a:r>
            <a:r>
              <a:rPr lang="en-US" dirty="0"/>
              <a:t>(</a:t>
            </a:r>
            <a:r>
              <a:rPr lang="en-US" dirty="0" err="1"/>
              <a:t>eg</a:t>
            </a:r>
            <a:r>
              <a:rPr lang="en-US" dirty="0"/>
              <a:t>, </a:t>
            </a:r>
            <a:r>
              <a:rPr lang="en-US" dirty="0" err="1"/>
              <a:t>nulligravidity</a:t>
            </a:r>
            <a:r>
              <a:rPr lang="en-US" dirty="0"/>
              <a:t>), and </a:t>
            </a:r>
            <a:r>
              <a:rPr lang="en-US" i="1" dirty="0"/>
              <a:t>BRCA </a:t>
            </a:r>
            <a:r>
              <a:rPr lang="en-US" dirty="0"/>
              <a:t>mutation. </a:t>
            </a:r>
            <a:r>
              <a:rPr lang="en-US" b="1" dirty="0"/>
              <a:t>Cancer </a:t>
            </a:r>
            <a:r>
              <a:rPr lang="en-US" b="1" dirty="0" smtClean="0"/>
              <a:t>antigen 125 </a:t>
            </a:r>
            <a:r>
              <a:rPr lang="en-US" b="1" dirty="0"/>
              <a:t>(CA-125) </a:t>
            </a:r>
            <a:r>
              <a:rPr lang="en-US" dirty="0"/>
              <a:t>is a biomarker for </a:t>
            </a:r>
            <a:r>
              <a:rPr lang="en-US" b="1" dirty="0"/>
              <a:t>epithelial ovarian cancer. </a:t>
            </a:r>
            <a:r>
              <a:rPr lang="en-US" dirty="0"/>
              <a:t>Elevations are also caused by common gynecologic conditions (</a:t>
            </a:r>
            <a:r>
              <a:rPr lang="en-US" dirty="0" err="1"/>
              <a:t>eg</a:t>
            </a:r>
            <a:r>
              <a:rPr lang="en-US" dirty="0"/>
              <a:t>, </a:t>
            </a:r>
            <a:r>
              <a:rPr lang="en-US" dirty="0" err="1" smtClean="0"/>
              <a:t>leiomyomata</a:t>
            </a:r>
            <a:r>
              <a:rPr lang="en-US" dirty="0" smtClean="0"/>
              <a:t>, endometriosis</a:t>
            </a:r>
            <a:r>
              <a:rPr lang="en-US" dirty="0"/>
              <a:t>) that are more likely present in premenopausal patients; therefore, the specificity of CA-125 levels is much greater </a:t>
            </a:r>
            <a:r>
              <a:rPr lang="en-US" dirty="0" smtClean="0"/>
              <a:t>in </a:t>
            </a:r>
            <a:r>
              <a:rPr lang="en-US" b="1" dirty="0" smtClean="0"/>
              <a:t>postmenopausal </a:t>
            </a:r>
            <a:r>
              <a:rPr lang="en-US" dirty="0" smtClean="0"/>
              <a:t>women. CA-125 </a:t>
            </a:r>
            <a:r>
              <a:rPr lang="en-US" dirty="0"/>
              <a:t>levels are measured in conjunction with </a:t>
            </a:r>
            <a:r>
              <a:rPr lang="en-US" b="1" dirty="0" smtClean="0"/>
              <a:t>pelvic ultrasonography </a:t>
            </a:r>
            <a:r>
              <a:rPr lang="en-US" dirty="0"/>
              <a:t>findings to categorize an ovarian mass as likely mal </a:t>
            </a:r>
            <a:r>
              <a:rPr lang="en-US" dirty="0" err="1"/>
              <a:t>ignant</a:t>
            </a:r>
            <a:r>
              <a:rPr lang="en-US" dirty="0"/>
              <a:t> or </a:t>
            </a:r>
            <a:r>
              <a:rPr lang="en-US" dirty="0" smtClean="0"/>
              <a:t>benign. This </a:t>
            </a:r>
            <a:r>
              <a:rPr lang="en-US" dirty="0"/>
              <a:t>postmenopausal patient has no medical conditions that may cause a false elevation of CA-125, so measurement is the best next step </a:t>
            </a:r>
            <a:r>
              <a:rPr lang="en-US" dirty="0" smtClean="0"/>
              <a:t>to investigate </a:t>
            </a:r>
            <a:r>
              <a:rPr lang="en-US" dirty="0"/>
              <a:t>the risk of malignancy for this ovarian cyst. CA-125 levels can also be used to monitor </a:t>
            </a:r>
            <a:r>
              <a:rPr lang="en-US" dirty="0" smtClean="0"/>
              <a:t>for recurrence </a:t>
            </a:r>
            <a:r>
              <a:rPr lang="en-US" dirty="0"/>
              <a:t>of a proven malignancy </a:t>
            </a:r>
            <a:r>
              <a:rPr lang="en-US" dirty="0" smtClean="0"/>
              <a:t>after treatment</a:t>
            </a:r>
            <a:r>
              <a:rPr lang="en-US" dirty="0"/>
              <a:t>.</a:t>
            </a:r>
          </a:p>
          <a:p>
            <a:r>
              <a:rPr lang="en-US" dirty="0"/>
              <a:t>In a postmenopausal patient, an elevated CA-125 level in the context of any adnexal mass is highly suspicious for malignancy. If the </a:t>
            </a:r>
            <a:r>
              <a:rPr lang="en-US" dirty="0" smtClean="0"/>
              <a:t>adnexal mass </a:t>
            </a:r>
            <a:r>
              <a:rPr lang="en-US" dirty="0"/>
              <a:t>has no malignant features on ultrasound (</a:t>
            </a:r>
            <a:r>
              <a:rPr lang="en-US" dirty="0" err="1"/>
              <a:t>eg</a:t>
            </a:r>
            <a:r>
              <a:rPr lang="en-US" dirty="0"/>
              <a:t>, small size, simple cyst) and the CA-125 level is normal, the patient can be observed </a:t>
            </a:r>
            <a:r>
              <a:rPr lang="en-US" dirty="0" smtClean="0"/>
              <a:t>with periodic </a:t>
            </a:r>
            <a:r>
              <a:rPr lang="en-US" dirty="0"/>
              <a:t>ultrasound, but observation without further workup is inappropriate in a postmenopausal patient. If there are suspicious features </a:t>
            </a:r>
            <a:r>
              <a:rPr lang="en-US" dirty="0" smtClean="0"/>
              <a:t>on ultrasound </a:t>
            </a:r>
            <a:r>
              <a:rPr lang="en-US" dirty="0"/>
              <a:t>(</a:t>
            </a:r>
            <a:r>
              <a:rPr lang="en-US" dirty="0" err="1"/>
              <a:t>eg</a:t>
            </a:r>
            <a:r>
              <a:rPr lang="en-US" dirty="0"/>
              <a:t>, large mass, solid components, </a:t>
            </a:r>
            <a:r>
              <a:rPr lang="en-US" dirty="0" err="1"/>
              <a:t>septations</a:t>
            </a:r>
            <a:r>
              <a:rPr lang="en-US" dirty="0"/>
              <a:t>) and/or if the CA-125 level is elevated, the patient should undergo </a:t>
            </a:r>
            <a:r>
              <a:rPr lang="en-US" dirty="0" smtClean="0"/>
              <a:t>further imaging </a:t>
            </a:r>
            <a:r>
              <a:rPr lang="en-US" dirty="0"/>
              <a:t>(</a:t>
            </a:r>
            <a:r>
              <a:rPr lang="en-US" dirty="0" err="1" smtClean="0"/>
              <a:t>eg</a:t>
            </a:r>
            <a:r>
              <a:rPr lang="en-US" dirty="0" smtClean="0"/>
              <a:t>, MRI</a:t>
            </a:r>
            <a:r>
              <a:rPr lang="en-US" dirty="0"/>
              <a:t>, CT scan) to assess the extent of disease. Knowledge of the presence of metastatic implants from imaging is important to guide </a:t>
            </a:r>
            <a:r>
              <a:rPr lang="en-US" dirty="0" smtClean="0"/>
              <a:t>surgical exploration</a:t>
            </a:r>
            <a:r>
              <a:rPr lang="en-US" b="1" dirty="0" smtClean="0"/>
              <a:t>, </a:t>
            </a:r>
            <a:r>
              <a:rPr lang="en-US" dirty="0"/>
              <a:t>which is recommended if </a:t>
            </a:r>
            <a:r>
              <a:rPr lang="en-US" dirty="0" smtClean="0"/>
              <a:t>malignancy </a:t>
            </a:r>
            <a:r>
              <a:rPr lang="en-US" dirty="0"/>
              <a:t>is suspected based on clinical, CA-125, and imaging findings.</a:t>
            </a:r>
            <a:endParaRPr lang="ar-JO" dirty="0"/>
          </a:p>
        </p:txBody>
      </p:sp>
    </p:spTree>
    <p:extLst>
      <p:ext uri="{BB962C8B-B14F-4D97-AF65-F5344CB8AC3E}">
        <p14:creationId xmlns:p14="http://schemas.microsoft.com/office/powerpoint/2010/main" val="3194743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dicalindependent.ie/attachments/6ec66bdf-466b-49fc-b87f-71de70bb1de5.JPG"/>
          <p:cNvPicPr>
            <a:picLocks noChangeAspect="1" noChangeArrowheads="1"/>
          </p:cNvPicPr>
          <p:nvPr/>
        </p:nvPicPr>
        <p:blipFill>
          <a:blip r:embed="rId2" cstate="print"/>
          <a:srcRect/>
          <a:stretch>
            <a:fillRect/>
          </a:stretch>
        </p:blipFill>
        <p:spPr bwMode="auto">
          <a:xfrm>
            <a:off x="1378527" y="270164"/>
            <a:ext cx="6206835" cy="4655126"/>
          </a:xfrm>
          <a:prstGeom prst="rect">
            <a:avLst/>
          </a:prstGeom>
          <a:noFill/>
          <a:effectLst>
            <a:softEdge rad="63500"/>
          </a:effectLst>
        </p:spPr>
      </p:pic>
    </p:spTree>
    <p:extLst>
      <p:ext uri="{BB962C8B-B14F-4D97-AF65-F5344CB8AC3E}">
        <p14:creationId xmlns:p14="http://schemas.microsoft.com/office/powerpoint/2010/main" val="3432056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855" y="1087581"/>
            <a:ext cx="8201891" cy="2308324"/>
          </a:xfrm>
          <a:prstGeom prst="rect">
            <a:avLst/>
          </a:prstGeom>
          <a:noFill/>
        </p:spPr>
        <p:txBody>
          <a:bodyPr wrap="square" rtlCol="1">
            <a:spAutoFit/>
          </a:bodyPr>
          <a:lstStyle/>
          <a:p>
            <a:pPr marL="285750" indent="-285750">
              <a:lnSpc>
                <a:spcPct val="150000"/>
              </a:lnSpc>
              <a:buClr>
                <a:schemeClr val="accent2"/>
              </a:buClr>
              <a:buSzPct val="110000"/>
              <a:buFont typeface="Arial" panose="020B0604020202020204" pitchFamily="34" charset="0"/>
              <a:buChar char="•"/>
            </a:pPr>
            <a:r>
              <a:rPr lang="en-US" sz="1600" dirty="0">
                <a:solidFill>
                  <a:schemeClr val="accent2"/>
                </a:solidFill>
              </a:rPr>
              <a:t>Once an adnexal mass has been identified, the evaluation to exclude malignancy includes a medical history, physical examination, imaging studies, and laboratory evaluation for tumor markers</a:t>
            </a:r>
            <a:r>
              <a:rPr lang="en-US" sz="1600" dirty="0" smtClean="0">
                <a:solidFill>
                  <a:schemeClr val="accent2"/>
                </a:solidFill>
              </a:rPr>
              <a:t>.</a:t>
            </a:r>
          </a:p>
          <a:p>
            <a:pPr marL="285750" indent="-285750">
              <a:lnSpc>
                <a:spcPct val="150000"/>
              </a:lnSpc>
              <a:buClr>
                <a:schemeClr val="accent2"/>
              </a:buClr>
              <a:buSzPct val="110000"/>
              <a:buFont typeface="Arial" panose="020B0604020202020204" pitchFamily="34" charset="0"/>
              <a:buChar char="•"/>
            </a:pPr>
            <a:endParaRPr lang="en-US" sz="1600" dirty="0" smtClean="0">
              <a:solidFill>
                <a:schemeClr val="accent2"/>
              </a:solidFill>
            </a:endParaRPr>
          </a:p>
          <a:p>
            <a:pPr marL="285750" indent="-285750">
              <a:lnSpc>
                <a:spcPct val="150000"/>
              </a:lnSpc>
              <a:buClr>
                <a:schemeClr val="accent2"/>
              </a:buClr>
              <a:buSzPct val="110000"/>
              <a:buFont typeface="Arial" panose="020B0604020202020204" pitchFamily="34" charset="0"/>
              <a:buChar char="•"/>
            </a:pPr>
            <a:r>
              <a:rPr lang="en-US" sz="1600" dirty="0" smtClean="0">
                <a:solidFill>
                  <a:schemeClr val="accent2"/>
                </a:solidFill>
              </a:rPr>
              <a:t>Definitive </a:t>
            </a:r>
            <a:r>
              <a:rPr lang="en-US" sz="1600" dirty="0">
                <a:solidFill>
                  <a:schemeClr val="accent2"/>
                </a:solidFill>
              </a:rPr>
              <a:t>diagnosis of ovarian cancer requires </a:t>
            </a:r>
            <a:r>
              <a:rPr lang="en-US" sz="1600" dirty="0" smtClean="0">
                <a:solidFill>
                  <a:schemeClr val="accent2"/>
                </a:solidFill>
              </a:rPr>
              <a:t>surgery and histopathology.</a:t>
            </a:r>
            <a:endParaRPr lang="en-US" sz="1600" dirty="0">
              <a:solidFill>
                <a:schemeClr val="accent2"/>
              </a:solidFill>
            </a:endParaRPr>
          </a:p>
          <a:p>
            <a:pPr marL="285750" indent="-285750">
              <a:lnSpc>
                <a:spcPct val="150000"/>
              </a:lnSpc>
              <a:buClr>
                <a:schemeClr val="accent2"/>
              </a:buClr>
              <a:buSzPct val="110000"/>
              <a:buFont typeface="Arial" panose="020B0604020202020204" pitchFamily="34" charset="0"/>
              <a:buChar char="•"/>
            </a:pPr>
            <a:endParaRPr lang="ar-JO" sz="1600" dirty="0">
              <a:solidFill>
                <a:schemeClr val="accent2"/>
              </a:solidFill>
            </a:endParaRPr>
          </a:p>
        </p:txBody>
      </p:sp>
    </p:spTree>
    <p:extLst>
      <p:ext uri="{BB962C8B-B14F-4D97-AF65-F5344CB8AC3E}">
        <p14:creationId xmlns:p14="http://schemas.microsoft.com/office/powerpoint/2010/main" val="1620726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007" y="269153"/>
            <a:ext cx="3393600" cy="752400"/>
          </a:xfrm>
        </p:spPr>
        <p:txBody>
          <a:bodyPr/>
          <a:lstStyle/>
          <a:p>
            <a:pPr algn="ctr"/>
            <a:r>
              <a:rPr lang="en-US" b="1" dirty="0" smtClean="0"/>
              <a:t>Staging System</a:t>
            </a:r>
            <a:endParaRPr lang="ar-JO" b="1" dirty="0"/>
          </a:p>
        </p:txBody>
      </p:sp>
      <p:sp>
        <p:nvSpPr>
          <p:cNvPr id="4" name="TextBox 3"/>
          <p:cNvSpPr txBox="1"/>
          <p:nvPr/>
        </p:nvSpPr>
        <p:spPr>
          <a:xfrm>
            <a:off x="602343" y="1081314"/>
            <a:ext cx="8280400" cy="3539430"/>
          </a:xfrm>
          <a:prstGeom prst="rect">
            <a:avLst/>
          </a:prstGeom>
          <a:noFill/>
        </p:spPr>
        <p:txBody>
          <a:bodyPr wrap="square" rtlCol="1">
            <a:spAutoFit/>
          </a:bodyPr>
          <a:lstStyle/>
          <a:p>
            <a:endParaRPr lang="en-US" b="1" dirty="0"/>
          </a:p>
          <a:p>
            <a:r>
              <a:rPr lang="en-US" dirty="0"/>
              <a:t>Cancer of the ovary is </a:t>
            </a:r>
            <a:r>
              <a:rPr lang="en-US" b="1" u="sng" dirty="0">
                <a:solidFill>
                  <a:srgbClr val="FF0000"/>
                </a:solidFill>
              </a:rPr>
              <a:t>surgically staged </a:t>
            </a:r>
            <a:r>
              <a:rPr lang="en-US" dirty="0"/>
              <a:t>according to the 2014 International Federation of Gynecology and Obstetrics (FIGO) : </a:t>
            </a:r>
          </a:p>
          <a:p>
            <a:endParaRPr lang="en-US" dirty="0"/>
          </a:p>
          <a:p>
            <a:r>
              <a:rPr lang="en-US" b="1" u="sng" dirty="0"/>
              <a:t>STAGE I</a:t>
            </a:r>
            <a:r>
              <a:rPr lang="en-US" dirty="0"/>
              <a:t> (Tumor confined to ovaries)</a:t>
            </a:r>
          </a:p>
          <a:p>
            <a:r>
              <a:rPr lang="en-US" b="1" dirty="0"/>
              <a:t>IA</a:t>
            </a:r>
            <a:r>
              <a:rPr lang="en-US" dirty="0"/>
              <a:t> : Tumor limited to 1 </a:t>
            </a:r>
            <a:r>
              <a:rPr lang="en-US" dirty="0" err="1"/>
              <a:t>ovary,capsule</a:t>
            </a:r>
            <a:r>
              <a:rPr lang="en-US" dirty="0"/>
              <a:t> intact, no tumor on surface, negative washings</a:t>
            </a:r>
          </a:p>
          <a:p>
            <a:r>
              <a:rPr lang="en-US" b="1" dirty="0"/>
              <a:t>IB</a:t>
            </a:r>
            <a:r>
              <a:rPr lang="en-US" dirty="0"/>
              <a:t> : Tumor involves both ovaries , otherwise like IA</a:t>
            </a:r>
          </a:p>
          <a:p>
            <a:r>
              <a:rPr lang="en-US" b="1" dirty="0"/>
              <a:t>IC</a:t>
            </a:r>
            <a:r>
              <a:rPr lang="en-US" dirty="0"/>
              <a:t> : Tumor limited to 1 or both ovaries</a:t>
            </a:r>
          </a:p>
          <a:p>
            <a:r>
              <a:rPr lang="en-US" dirty="0"/>
              <a:t>       </a:t>
            </a:r>
            <a:r>
              <a:rPr lang="en-US" b="1" dirty="0"/>
              <a:t>IC1</a:t>
            </a:r>
            <a:r>
              <a:rPr lang="en-US" dirty="0"/>
              <a:t> : Surgical spill</a:t>
            </a:r>
          </a:p>
          <a:p>
            <a:r>
              <a:rPr lang="en-US" dirty="0"/>
              <a:t>       </a:t>
            </a:r>
            <a:r>
              <a:rPr lang="en-US" b="1" dirty="0"/>
              <a:t>IC2</a:t>
            </a:r>
            <a:r>
              <a:rPr lang="en-US" dirty="0"/>
              <a:t> : Capsule rupture before surgery or tumor on ovarian surface</a:t>
            </a:r>
          </a:p>
          <a:p>
            <a:r>
              <a:rPr lang="en-US" dirty="0"/>
              <a:t>       </a:t>
            </a:r>
            <a:r>
              <a:rPr lang="en-US" b="1" dirty="0"/>
              <a:t>IC3</a:t>
            </a:r>
            <a:r>
              <a:rPr lang="en-US" dirty="0"/>
              <a:t> : Malignant cells in the ascites or peritoneal washings</a:t>
            </a:r>
          </a:p>
          <a:p>
            <a:endParaRPr lang="en-US" dirty="0"/>
          </a:p>
          <a:p>
            <a:r>
              <a:rPr lang="en-US" b="1" u="sng" dirty="0"/>
              <a:t>STAGE II </a:t>
            </a:r>
            <a:r>
              <a:rPr lang="en-US" dirty="0"/>
              <a:t>(Tumor involves 1 or both ovaries with pelvic extension (below the pelvic </a:t>
            </a:r>
          </a:p>
          <a:p>
            <a:r>
              <a:rPr lang="en-US" dirty="0"/>
              <a:t>                   brim) or primary peritoneal cancer)</a:t>
            </a:r>
          </a:p>
          <a:p>
            <a:r>
              <a:rPr lang="en-US" b="1" dirty="0"/>
              <a:t>IIA</a:t>
            </a:r>
            <a:r>
              <a:rPr lang="en-US" dirty="0"/>
              <a:t> : Extension and/or implant on uterus and/or Fallopian tubes</a:t>
            </a:r>
          </a:p>
          <a:p>
            <a:r>
              <a:rPr lang="en-US" b="1" dirty="0"/>
              <a:t>IIB</a:t>
            </a:r>
            <a:r>
              <a:rPr lang="en-US" dirty="0"/>
              <a:t> : Extension to other pelvic intraperitoneal tissues</a:t>
            </a:r>
            <a:endParaRPr lang="ar-JO" dirty="0"/>
          </a:p>
        </p:txBody>
      </p:sp>
    </p:spTree>
    <p:extLst>
      <p:ext uri="{BB962C8B-B14F-4D97-AF65-F5344CB8AC3E}">
        <p14:creationId xmlns:p14="http://schemas.microsoft.com/office/powerpoint/2010/main" val="2727610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91029" y="500743"/>
            <a:ext cx="7830457" cy="4616648"/>
          </a:xfrm>
          <a:prstGeom prst="rect">
            <a:avLst/>
          </a:prstGeom>
          <a:noFill/>
        </p:spPr>
        <p:txBody>
          <a:bodyPr wrap="square" rtlCol="1">
            <a:spAutoFit/>
          </a:bodyPr>
          <a:lstStyle/>
          <a:p>
            <a:r>
              <a:rPr lang="en-US" b="1" u="sng" dirty="0"/>
              <a:t>STAGE III </a:t>
            </a:r>
            <a:r>
              <a:rPr lang="en-US" dirty="0"/>
              <a:t>(Tumor involves 1 or both ovaries with </a:t>
            </a:r>
            <a:r>
              <a:rPr lang="en-US" dirty="0" err="1"/>
              <a:t>cytologically</a:t>
            </a:r>
            <a:r>
              <a:rPr lang="en-US" dirty="0"/>
              <a:t> or histologically </a:t>
            </a:r>
          </a:p>
          <a:p>
            <a:r>
              <a:rPr lang="en-US" dirty="0"/>
              <a:t>                   confirmed spread to the peritoneum outside the pelvis and/or metastasis to </a:t>
            </a:r>
          </a:p>
          <a:p>
            <a:r>
              <a:rPr lang="en-US" dirty="0"/>
              <a:t>                   the retroperitoneal lymph nodes)</a:t>
            </a:r>
          </a:p>
          <a:p>
            <a:r>
              <a:rPr lang="en-US" b="1" dirty="0"/>
              <a:t>IIIA</a:t>
            </a:r>
            <a:r>
              <a:rPr lang="en-US" dirty="0"/>
              <a:t> : Positive retroperitoneal lymph nodes and/or microscopic metastasis beyond the </a:t>
            </a:r>
          </a:p>
          <a:p>
            <a:r>
              <a:rPr lang="en-US" dirty="0"/>
              <a:t>          pelvis</a:t>
            </a:r>
          </a:p>
          <a:p>
            <a:r>
              <a:rPr lang="en-US" dirty="0"/>
              <a:t>         </a:t>
            </a:r>
            <a:r>
              <a:rPr lang="en-US" b="1" dirty="0"/>
              <a:t>IIIA1</a:t>
            </a:r>
            <a:r>
              <a:rPr lang="en-US" dirty="0"/>
              <a:t> : Positive retroperitoneal lymph nodes only</a:t>
            </a:r>
          </a:p>
          <a:p>
            <a:r>
              <a:rPr lang="en-US" dirty="0"/>
              <a:t>                     </a:t>
            </a:r>
            <a:r>
              <a:rPr lang="en-US" b="1" dirty="0"/>
              <a:t>IIIA1(</a:t>
            </a:r>
            <a:r>
              <a:rPr lang="en-US" b="1" dirty="0" err="1"/>
              <a:t>i</a:t>
            </a:r>
            <a:r>
              <a:rPr lang="en-US" b="1" dirty="0"/>
              <a:t>)</a:t>
            </a:r>
            <a:r>
              <a:rPr lang="en-US" dirty="0"/>
              <a:t> : Metastasis ≤ 10 mm</a:t>
            </a:r>
          </a:p>
          <a:p>
            <a:r>
              <a:rPr lang="en-US" dirty="0"/>
              <a:t>                     </a:t>
            </a:r>
            <a:r>
              <a:rPr lang="en-US" b="1" dirty="0"/>
              <a:t>IIIA1(ii)</a:t>
            </a:r>
            <a:r>
              <a:rPr lang="en-US" dirty="0"/>
              <a:t> : Metastasis &gt; 10 mm</a:t>
            </a:r>
          </a:p>
          <a:p>
            <a:r>
              <a:rPr lang="en-US" dirty="0"/>
              <a:t>         </a:t>
            </a:r>
            <a:r>
              <a:rPr lang="en-US" b="1" dirty="0"/>
              <a:t>IIIA2</a:t>
            </a:r>
            <a:r>
              <a:rPr lang="en-US" dirty="0"/>
              <a:t> : Microscopic, </a:t>
            </a:r>
            <a:r>
              <a:rPr lang="en-US" dirty="0" err="1"/>
              <a:t>extrapelvic</a:t>
            </a:r>
            <a:r>
              <a:rPr lang="en-US" dirty="0"/>
              <a:t> (above the brim) peritoneal involvement ± </a:t>
            </a:r>
          </a:p>
          <a:p>
            <a:r>
              <a:rPr lang="en-US" dirty="0"/>
              <a:t>                     positive retroperitoneal lymph nodes</a:t>
            </a:r>
          </a:p>
          <a:p>
            <a:r>
              <a:rPr lang="en-US" b="1" dirty="0"/>
              <a:t>IIIB</a:t>
            </a:r>
            <a:r>
              <a:rPr lang="en-US" dirty="0"/>
              <a:t> : Macroscopic, </a:t>
            </a:r>
            <a:r>
              <a:rPr lang="en-US" dirty="0" err="1"/>
              <a:t>extrapelvic,peritoneal</a:t>
            </a:r>
            <a:r>
              <a:rPr lang="en-US" dirty="0"/>
              <a:t> metastasis ≤ 2 cm ± positive retroperitoneal </a:t>
            </a:r>
          </a:p>
          <a:p>
            <a:r>
              <a:rPr lang="en-US" dirty="0"/>
              <a:t>          lymph nodes. Includes extension to capsule of liver/spleen</a:t>
            </a:r>
          </a:p>
          <a:p>
            <a:r>
              <a:rPr lang="en-US" b="1" dirty="0"/>
              <a:t>IIIC</a:t>
            </a:r>
            <a:r>
              <a:rPr lang="en-US" dirty="0"/>
              <a:t> : Macroscopic, </a:t>
            </a:r>
            <a:r>
              <a:rPr lang="en-US" dirty="0" err="1"/>
              <a:t>extrapelvic</a:t>
            </a:r>
            <a:r>
              <a:rPr lang="en-US" dirty="0"/>
              <a:t>, peritoneal metastasis &gt; 2 cm ± positive retroperitoneal </a:t>
            </a:r>
          </a:p>
          <a:p>
            <a:r>
              <a:rPr lang="en-US" dirty="0"/>
              <a:t>          lymph nodes. Includes extension to capsule of liver/spleen</a:t>
            </a:r>
          </a:p>
          <a:p>
            <a:endParaRPr lang="en-US" dirty="0"/>
          </a:p>
          <a:p>
            <a:r>
              <a:rPr lang="en-US" b="1" u="sng" dirty="0"/>
              <a:t>STAGE IV </a:t>
            </a:r>
            <a:r>
              <a:rPr lang="en-US" dirty="0"/>
              <a:t>(Distant metastasis excluding peritoneal metastasis)</a:t>
            </a:r>
          </a:p>
          <a:p>
            <a:r>
              <a:rPr lang="en-US" b="1" dirty="0"/>
              <a:t>IVA</a:t>
            </a:r>
            <a:r>
              <a:rPr lang="en-US" dirty="0"/>
              <a:t> : Pleural effusion with positive cytology</a:t>
            </a:r>
          </a:p>
          <a:p>
            <a:r>
              <a:rPr lang="en-US" b="1" dirty="0"/>
              <a:t>IVB</a:t>
            </a:r>
            <a:r>
              <a:rPr lang="en-US" dirty="0"/>
              <a:t> : Hepatic and/or splenic parenchymal metastasis, metastasis to extra-abdominal </a:t>
            </a:r>
          </a:p>
          <a:p>
            <a:r>
              <a:rPr lang="en-US" dirty="0"/>
              <a:t>          organs (including inguinal lymph nodes and lymph nodes outside of the </a:t>
            </a:r>
          </a:p>
          <a:p>
            <a:r>
              <a:rPr lang="en-US" dirty="0"/>
              <a:t>          abdominal cavity)</a:t>
            </a:r>
            <a:endParaRPr lang="ar-JO" dirty="0"/>
          </a:p>
          <a:p>
            <a:endParaRPr lang="ar-JO" dirty="0"/>
          </a:p>
        </p:txBody>
      </p:sp>
    </p:spTree>
    <p:extLst>
      <p:ext uri="{BB962C8B-B14F-4D97-AF65-F5344CB8AC3E}">
        <p14:creationId xmlns:p14="http://schemas.microsoft.com/office/powerpoint/2010/main" val="883078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97543" y="1502229"/>
            <a:ext cx="8752114" cy="2477601"/>
          </a:xfrm>
          <a:prstGeom prst="rect">
            <a:avLst/>
          </a:prstGeom>
          <a:noFill/>
        </p:spPr>
        <p:txBody>
          <a:bodyPr wrap="square" rtlCol="1">
            <a:spAutoFit/>
          </a:bodyPr>
          <a:lstStyle/>
          <a:p>
            <a:pPr marL="342900" indent="-342900">
              <a:lnSpc>
                <a:spcPct val="150000"/>
              </a:lnSpc>
              <a:buClr>
                <a:schemeClr val="accent2"/>
              </a:buClr>
              <a:buSzPct val="110000"/>
              <a:buFont typeface="+mj-lt"/>
              <a:buAutoNum type="arabicPeriod"/>
            </a:pPr>
            <a:endParaRPr lang="en-US" dirty="0">
              <a:solidFill>
                <a:schemeClr val="accent2"/>
              </a:solidFill>
            </a:endParaRPr>
          </a:p>
          <a:p>
            <a:pPr marL="342900" indent="-342900">
              <a:lnSpc>
                <a:spcPct val="150000"/>
              </a:lnSpc>
              <a:buClr>
                <a:schemeClr val="accent2"/>
              </a:buClr>
              <a:buSzPct val="110000"/>
              <a:buFont typeface="+mj-lt"/>
              <a:buAutoNum type="arabicPeriod"/>
            </a:pPr>
            <a:r>
              <a:rPr lang="en-US" sz="1600" dirty="0" smtClean="0">
                <a:solidFill>
                  <a:schemeClr val="accent2"/>
                </a:solidFill>
              </a:rPr>
              <a:t>Total abdominal hysterectomy</a:t>
            </a:r>
          </a:p>
          <a:p>
            <a:pPr marL="342900" indent="-342900">
              <a:lnSpc>
                <a:spcPct val="150000"/>
              </a:lnSpc>
              <a:buClr>
                <a:schemeClr val="accent2"/>
              </a:buClr>
              <a:buSzPct val="110000"/>
              <a:buFont typeface="+mj-lt"/>
              <a:buAutoNum type="arabicPeriod"/>
            </a:pPr>
            <a:r>
              <a:rPr lang="en-US" sz="1600" dirty="0" smtClean="0">
                <a:solidFill>
                  <a:schemeClr val="accent2"/>
                </a:solidFill>
              </a:rPr>
              <a:t>Bilateral </a:t>
            </a:r>
            <a:r>
              <a:rPr lang="en-US" sz="1600" dirty="0" err="1" smtClean="0">
                <a:solidFill>
                  <a:schemeClr val="accent2"/>
                </a:solidFill>
              </a:rPr>
              <a:t>salpingo</a:t>
            </a:r>
            <a:r>
              <a:rPr lang="en-US" sz="1600" dirty="0" smtClean="0">
                <a:solidFill>
                  <a:schemeClr val="accent2"/>
                </a:solidFill>
              </a:rPr>
              <a:t>-oophorectomy</a:t>
            </a:r>
          </a:p>
          <a:p>
            <a:pPr marL="342900" indent="-342900">
              <a:lnSpc>
                <a:spcPct val="150000"/>
              </a:lnSpc>
              <a:buClr>
                <a:schemeClr val="accent2"/>
              </a:buClr>
              <a:buSzPct val="110000"/>
              <a:buFont typeface="+mj-lt"/>
              <a:buAutoNum type="arabicPeriod"/>
            </a:pPr>
            <a:r>
              <a:rPr lang="en-US" sz="1600" dirty="0" smtClean="0">
                <a:solidFill>
                  <a:schemeClr val="accent2"/>
                </a:solidFill>
              </a:rPr>
              <a:t>Peritoneal cytology</a:t>
            </a:r>
          </a:p>
          <a:p>
            <a:pPr marL="342900" indent="-342900">
              <a:lnSpc>
                <a:spcPct val="150000"/>
              </a:lnSpc>
              <a:buClr>
                <a:schemeClr val="accent2"/>
              </a:buClr>
              <a:buSzPct val="110000"/>
              <a:buFont typeface="+mj-lt"/>
              <a:buAutoNum type="arabicPeriod"/>
            </a:pPr>
            <a:r>
              <a:rPr lang="en-US" sz="1600" dirty="0" smtClean="0">
                <a:solidFill>
                  <a:schemeClr val="accent2"/>
                </a:solidFill>
              </a:rPr>
              <a:t>Infra-colic </a:t>
            </a:r>
            <a:r>
              <a:rPr lang="en-US" sz="1600" dirty="0" err="1" smtClean="0">
                <a:solidFill>
                  <a:schemeClr val="accent2"/>
                </a:solidFill>
              </a:rPr>
              <a:t>omentectomy</a:t>
            </a:r>
            <a:endParaRPr lang="en-US" sz="1600" dirty="0" smtClean="0">
              <a:solidFill>
                <a:schemeClr val="accent2"/>
              </a:solidFill>
            </a:endParaRPr>
          </a:p>
          <a:p>
            <a:pPr marL="342900" indent="-342900">
              <a:lnSpc>
                <a:spcPct val="150000"/>
              </a:lnSpc>
              <a:buClr>
                <a:schemeClr val="accent2"/>
              </a:buClr>
              <a:buSzPct val="110000"/>
              <a:buFont typeface="+mj-lt"/>
              <a:buAutoNum type="arabicPeriod"/>
            </a:pPr>
            <a:r>
              <a:rPr lang="en-US" sz="1600" dirty="0" smtClean="0">
                <a:solidFill>
                  <a:schemeClr val="accent2"/>
                </a:solidFill>
              </a:rPr>
              <a:t>Pelvic and para-aortic lymph node dissection</a:t>
            </a:r>
          </a:p>
          <a:p>
            <a:pPr marL="342900" indent="-342900">
              <a:buClr>
                <a:schemeClr val="accent2"/>
              </a:buClr>
              <a:buSzPct val="110000"/>
              <a:buFont typeface="+mj-lt"/>
              <a:buAutoNum type="arabicPeriod"/>
            </a:pPr>
            <a:endParaRPr lang="en-US" dirty="0" smtClean="0">
              <a:solidFill>
                <a:schemeClr val="accent2"/>
              </a:solidFill>
            </a:endParaRPr>
          </a:p>
        </p:txBody>
      </p:sp>
      <p:sp>
        <p:nvSpPr>
          <p:cNvPr id="6" name="TextBox 5"/>
          <p:cNvSpPr txBox="1"/>
          <p:nvPr/>
        </p:nvSpPr>
        <p:spPr>
          <a:xfrm>
            <a:off x="297543" y="885371"/>
            <a:ext cx="8171543" cy="400110"/>
          </a:xfrm>
          <a:prstGeom prst="rect">
            <a:avLst/>
          </a:prstGeom>
          <a:noFill/>
        </p:spPr>
        <p:txBody>
          <a:bodyPr wrap="square" rtlCol="1">
            <a:spAutoFit/>
          </a:bodyPr>
          <a:lstStyle/>
          <a:p>
            <a:r>
              <a:rPr lang="en-US" sz="2000" b="1" u="sng" dirty="0" err="1" smtClean="0">
                <a:solidFill>
                  <a:schemeClr val="accent2"/>
                </a:solidFill>
              </a:rPr>
              <a:t>Cyto</a:t>
            </a:r>
            <a:r>
              <a:rPr lang="en-US" sz="2000" b="1" u="sng" dirty="0" smtClean="0">
                <a:solidFill>
                  <a:schemeClr val="accent2"/>
                </a:solidFill>
              </a:rPr>
              <a:t>-reductive surgery </a:t>
            </a:r>
            <a:r>
              <a:rPr lang="en-US" sz="2000" b="1" u="sng" dirty="0">
                <a:solidFill>
                  <a:schemeClr val="accent2"/>
                </a:solidFill>
              </a:rPr>
              <a:t>(</a:t>
            </a:r>
            <a:r>
              <a:rPr lang="en-US" sz="2000" b="1" u="sng" dirty="0" smtClean="0">
                <a:solidFill>
                  <a:schemeClr val="accent2"/>
                </a:solidFill>
              </a:rPr>
              <a:t>De-bulking </a:t>
            </a:r>
            <a:r>
              <a:rPr lang="en-US" sz="2000" b="1" u="sng" dirty="0">
                <a:solidFill>
                  <a:schemeClr val="accent2"/>
                </a:solidFill>
              </a:rPr>
              <a:t>surgery)(Staging </a:t>
            </a:r>
            <a:r>
              <a:rPr lang="en-US" sz="2000" b="1" u="sng" dirty="0" err="1" smtClean="0">
                <a:solidFill>
                  <a:schemeClr val="accent2"/>
                </a:solidFill>
              </a:rPr>
              <a:t>laprotomy</a:t>
            </a:r>
            <a:r>
              <a:rPr lang="en-US" sz="2000" b="1" u="sng" dirty="0">
                <a:solidFill>
                  <a:schemeClr val="accent2"/>
                </a:solidFill>
              </a:rPr>
              <a:t>):</a:t>
            </a:r>
          </a:p>
        </p:txBody>
      </p:sp>
    </p:spTree>
    <p:extLst>
      <p:ext uri="{BB962C8B-B14F-4D97-AF65-F5344CB8AC3E}">
        <p14:creationId xmlns:p14="http://schemas.microsoft.com/office/powerpoint/2010/main" val="154743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74914" y="551544"/>
            <a:ext cx="7917543" cy="3754874"/>
          </a:xfrm>
          <a:prstGeom prst="rect">
            <a:avLst/>
          </a:prstGeom>
          <a:noFill/>
        </p:spPr>
        <p:txBody>
          <a:bodyPr wrap="square" rtlCol="1">
            <a:spAutoFit/>
          </a:bodyPr>
          <a:lstStyle/>
          <a:p>
            <a:r>
              <a:rPr lang="en-US" dirty="0">
                <a:solidFill>
                  <a:schemeClr val="accent2"/>
                </a:solidFill>
              </a:rPr>
              <a:t>There are several potential benefits of aggressive primary surgical management in women with epithelial ovarian carcinoma (EOC), particularly for those with advanced disease :</a:t>
            </a:r>
          </a:p>
          <a:p>
            <a:endParaRPr lang="en-US" dirty="0">
              <a:solidFill>
                <a:schemeClr val="accent2"/>
              </a:solidFill>
            </a:endParaRPr>
          </a:p>
          <a:p>
            <a:r>
              <a:rPr lang="en-US" dirty="0">
                <a:solidFill>
                  <a:schemeClr val="accent2"/>
                </a:solidFill>
              </a:rPr>
              <a:t>1) Optimal response to postoperative systemic chemotherapy is achieved in the setting   </a:t>
            </a:r>
          </a:p>
          <a:p>
            <a:r>
              <a:rPr lang="en-US" dirty="0">
                <a:solidFill>
                  <a:schemeClr val="accent2"/>
                </a:solidFill>
              </a:rPr>
              <a:t>     of minimal disease burden.</a:t>
            </a:r>
          </a:p>
          <a:p>
            <a:endParaRPr lang="en-US" dirty="0">
              <a:solidFill>
                <a:schemeClr val="accent2"/>
              </a:solidFill>
            </a:endParaRPr>
          </a:p>
          <a:p>
            <a:r>
              <a:rPr lang="en-US" dirty="0">
                <a:solidFill>
                  <a:schemeClr val="accent2"/>
                </a:solidFill>
              </a:rPr>
              <a:t>2) Disease-related symptoms (</a:t>
            </a:r>
            <a:r>
              <a:rPr lang="en-US" dirty="0" err="1">
                <a:solidFill>
                  <a:schemeClr val="accent2"/>
                </a:solidFill>
              </a:rPr>
              <a:t>eg</a:t>
            </a:r>
            <a:r>
              <a:rPr lang="en-US" dirty="0">
                <a:solidFill>
                  <a:schemeClr val="accent2"/>
                </a:solidFill>
              </a:rPr>
              <a:t>, abdominal pain, increased abdominal girth, dyspnea, </a:t>
            </a:r>
          </a:p>
          <a:p>
            <a:r>
              <a:rPr lang="en-US" dirty="0">
                <a:solidFill>
                  <a:schemeClr val="accent2"/>
                </a:solidFill>
              </a:rPr>
              <a:t>     early satiety) are related to tumor burden. Removal of bulky disease rapidly </a:t>
            </a:r>
          </a:p>
          <a:p>
            <a:r>
              <a:rPr lang="en-US" dirty="0">
                <a:solidFill>
                  <a:schemeClr val="accent2"/>
                </a:solidFill>
              </a:rPr>
              <a:t>     improves symptoms and quality of life.</a:t>
            </a:r>
          </a:p>
          <a:p>
            <a:endParaRPr lang="en-US" dirty="0">
              <a:solidFill>
                <a:schemeClr val="accent2"/>
              </a:solidFill>
            </a:endParaRPr>
          </a:p>
          <a:p>
            <a:r>
              <a:rPr lang="en-US" dirty="0">
                <a:solidFill>
                  <a:schemeClr val="accent2"/>
                </a:solidFill>
              </a:rPr>
              <a:t>3) Ovarian neoplasms produce multiple cytokines, at least some of which are </a:t>
            </a:r>
          </a:p>
          <a:p>
            <a:r>
              <a:rPr lang="en-US" dirty="0">
                <a:solidFill>
                  <a:schemeClr val="accent2"/>
                </a:solidFill>
              </a:rPr>
              <a:t>     immunosuppressive (</a:t>
            </a:r>
            <a:r>
              <a:rPr lang="en-US" dirty="0" err="1">
                <a:solidFill>
                  <a:schemeClr val="accent2"/>
                </a:solidFill>
              </a:rPr>
              <a:t>eg</a:t>
            </a:r>
            <a:r>
              <a:rPr lang="en-US" dirty="0">
                <a:solidFill>
                  <a:schemeClr val="accent2"/>
                </a:solidFill>
              </a:rPr>
              <a:t>, interleukin-10, vascular endothelial growth factor). </a:t>
            </a:r>
          </a:p>
          <a:p>
            <a:r>
              <a:rPr lang="en-US" dirty="0">
                <a:solidFill>
                  <a:schemeClr val="accent2"/>
                </a:solidFill>
              </a:rPr>
              <a:t>     Removal of tumor bulk may improve or restore host immune competence.</a:t>
            </a:r>
          </a:p>
          <a:p>
            <a:endParaRPr lang="en-US" dirty="0">
              <a:solidFill>
                <a:schemeClr val="accent2"/>
              </a:solidFill>
            </a:endParaRPr>
          </a:p>
          <a:p>
            <a:r>
              <a:rPr lang="en-US" dirty="0">
                <a:solidFill>
                  <a:schemeClr val="accent2"/>
                </a:solidFill>
              </a:rPr>
              <a:t>4) </a:t>
            </a:r>
            <a:r>
              <a:rPr lang="en-US" dirty="0" err="1">
                <a:solidFill>
                  <a:schemeClr val="accent2"/>
                </a:solidFill>
              </a:rPr>
              <a:t>Cytoreduction</a:t>
            </a:r>
            <a:r>
              <a:rPr lang="en-US" dirty="0">
                <a:solidFill>
                  <a:schemeClr val="accent2"/>
                </a:solidFill>
              </a:rPr>
              <a:t> is associated with increased survival. The volume of residual disease </a:t>
            </a:r>
          </a:p>
          <a:p>
            <a:r>
              <a:rPr lang="en-US" dirty="0">
                <a:solidFill>
                  <a:schemeClr val="accent2"/>
                </a:solidFill>
              </a:rPr>
              <a:t>     remaining after </a:t>
            </a:r>
            <a:r>
              <a:rPr lang="en-US" dirty="0" err="1">
                <a:solidFill>
                  <a:schemeClr val="accent2"/>
                </a:solidFill>
              </a:rPr>
              <a:t>cytoreductive</a:t>
            </a:r>
            <a:r>
              <a:rPr lang="en-US" dirty="0">
                <a:solidFill>
                  <a:schemeClr val="accent2"/>
                </a:solidFill>
              </a:rPr>
              <a:t> surgery correlates inversely with survival.</a:t>
            </a:r>
          </a:p>
          <a:p>
            <a:endParaRPr lang="ar-JO" dirty="0">
              <a:solidFill>
                <a:schemeClr val="accent2"/>
              </a:solidFill>
            </a:endParaRPr>
          </a:p>
        </p:txBody>
      </p:sp>
    </p:spTree>
    <p:extLst>
      <p:ext uri="{BB962C8B-B14F-4D97-AF65-F5344CB8AC3E}">
        <p14:creationId xmlns:p14="http://schemas.microsoft.com/office/powerpoint/2010/main" val="485473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686" y="609600"/>
            <a:ext cx="8004628" cy="2031325"/>
          </a:xfrm>
          <a:prstGeom prst="rect">
            <a:avLst/>
          </a:prstGeom>
          <a:noFill/>
        </p:spPr>
        <p:txBody>
          <a:bodyPr wrap="square" rtlCol="1">
            <a:spAutoFit/>
          </a:bodyPr>
          <a:lstStyle/>
          <a:p>
            <a:r>
              <a:rPr lang="en-US" dirty="0">
                <a:solidFill>
                  <a:schemeClr val="accent2"/>
                </a:solidFill>
              </a:rPr>
              <a:t>The terminology regarding extent of </a:t>
            </a:r>
            <a:r>
              <a:rPr lang="en-US" dirty="0" err="1">
                <a:solidFill>
                  <a:schemeClr val="accent2"/>
                </a:solidFill>
              </a:rPr>
              <a:t>cytoreduction</a:t>
            </a:r>
            <a:r>
              <a:rPr lang="en-US" dirty="0">
                <a:solidFill>
                  <a:schemeClr val="accent2"/>
                </a:solidFill>
              </a:rPr>
              <a:t> is:</a:t>
            </a:r>
          </a:p>
          <a:p>
            <a:endParaRPr lang="en-US" dirty="0">
              <a:solidFill>
                <a:schemeClr val="accent2"/>
              </a:solidFill>
            </a:endParaRPr>
          </a:p>
          <a:p>
            <a:r>
              <a:rPr lang="en-US" b="1" dirty="0">
                <a:solidFill>
                  <a:schemeClr val="accent2"/>
                </a:solidFill>
              </a:rPr>
              <a:t>1) Complete </a:t>
            </a:r>
            <a:r>
              <a:rPr lang="en-US" b="1" dirty="0" err="1">
                <a:solidFill>
                  <a:schemeClr val="accent2"/>
                </a:solidFill>
              </a:rPr>
              <a:t>cytoreduction</a:t>
            </a:r>
            <a:r>
              <a:rPr lang="en-US" b="1" dirty="0">
                <a:solidFill>
                  <a:schemeClr val="accent2"/>
                </a:solidFill>
              </a:rPr>
              <a:t> </a:t>
            </a:r>
            <a:r>
              <a:rPr lang="en-US" dirty="0">
                <a:solidFill>
                  <a:schemeClr val="accent2"/>
                </a:solidFill>
              </a:rPr>
              <a:t>– </a:t>
            </a:r>
            <a:r>
              <a:rPr lang="en-US" dirty="0" err="1">
                <a:solidFill>
                  <a:schemeClr val="accent2"/>
                </a:solidFill>
              </a:rPr>
              <a:t>Cytoreduction</a:t>
            </a:r>
            <a:r>
              <a:rPr lang="en-US" dirty="0">
                <a:solidFill>
                  <a:schemeClr val="accent2"/>
                </a:solidFill>
              </a:rPr>
              <a:t> to no grossly visible disease.</a:t>
            </a:r>
          </a:p>
          <a:p>
            <a:endParaRPr lang="en-US" dirty="0">
              <a:solidFill>
                <a:schemeClr val="accent2"/>
              </a:solidFill>
            </a:endParaRPr>
          </a:p>
          <a:p>
            <a:r>
              <a:rPr lang="en-US" b="1" dirty="0">
                <a:solidFill>
                  <a:schemeClr val="accent2"/>
                </a:solidFill>
              </a:rPr>
              <a:t>2) Optimal </a:t>
            </a:r>
            <a:r>
              <a:rPr lang="en-US" b="1" dirty="0" err="1">
                <a:solidFill>
                  <a:schemeClr val="accent2"/>
                </a:solidFill>
              </a:rPr>
              <a:t>cytoreduction</a:t>
            </a:r>
            <a:r>
              <a:rPr lang="en-US" b="1" dirty="0">
                <a:solidFill>
                  <a:schemeClr val="accent2"/>
                </a:solidFill>
              </a:rPr>
              <a:t> </a:t>
            </a:r>
            <a:r>
              <a:rPr lang="en-US" dirty="0">
                <a:solidFill>
                  <a:schemeClr val="accent2"/>
                </a:solidFill>
              </a:rPr>
              <a:t>– The Gynecologic Oncology Group (GOG) defines optimal </a:t>
            </a:r>
          </a:p>
          <a:p>
            <a:r>
              <a:rPr lang="en-US" dirty="0">
                <a:solidFill>
                  <a:schemeClr val="accent2"/>
                </a:solidFill>
              </a:rPr>
              <a:t>   </a:t>
            </a:r>
            <a:r>
              <a:rPr lang="en-US" dirty="0" err="1">
                <a:solidFill>
                  <a:schemeClr val="accent2"/>
                </a:solidFill>
              </a:rPr>
              <a:t>cytoreduction</a:t>
            </a:r>
            <a:r>
              <a:rPr lang="en-US" dirty="0">
                <a:solidFill>
                  <a:schemeClr val="accent2"/>
                </a:solidFill>
              </a:rPr>
              <a:t> as residual disease that is ≤1 cm in maximum tumor diameter.</a:t>
            </a:r>
          </a:p>
          <a:p>
            <a:endParaRPr lang="en-US" dirty="0">
              <a:solidFill>
                <a:schemeClr val="accent2"/>
              </a:solidFill>
            </a:endParaRPr>
          </a:p>
          <a:p>
            <a:r>
              <a:rPr lang="en-US" b="1" dirty="0">
                <a:solidFill>
                  <a:schemeClr val="accent2"/>
                </a:solidFill>
              </a:rPr>
              <a:t>3) Suboptimal </a:t>
            </a:r>
            <a:r>
              <a:rPr lang="en-US" b="1" dirty="0" err="1">
                <a:solidFill>
                  <a:schemeClr val="accent2"/>
                </a:solidFill>
              </a:rPr>
              <a:t>cytoreduction</a:t>
            </a:r>
            <a:r>
              <a:rPr lang="en-US" b="1" dirty="0">
                <a:solidFill>
                  <a:schemeClr val="accent2"/>
                </a:solidFill>
              </a:rPr>
              <a:t> </a:t>
            </a:r>
            <a:r>
              <a:rPr lang="en-US" dirty="0">
                <a:solidFill>
                  <a:schemeClr val="accent2"/>
                </a:solidFill>
              </a:rPr>
              <a:t>– </a:t>
            </a:r>
            <a:r>
              <a:rPr lang="en-US" dirty="0" err="1">
                <a:solidFill>
                  <a:schemeClr val="accent2"/>
                </a:solidFill>
              </a:rPr>
              <a:t>Cytoreduction</a:t>
            </a:r>
            <a:r>
              <a:rPr lang="en-US" dirty="0">
                <a:solidFill>
                  <a:schemeClr val="accent2"/>
                </a:solidFill>
              </a:rPr>
              <a:t> with tumor nodules &gt;1 cm remaining.</a:t>
            </a:r>
          </a:p>
          <a:p>
            <a:endParaRPr lang="ar-JO" dirty="0">
              <a:solidFill>
                <a:schemeClr val="accent2"/>
              </a:solidFill>
            </a:endParaRPr>
          </a:p>
        </p:txBody>
      </p:sp>
    </p:spTree>
    <p:extLst>
      <p:ext uri="{BB962C8B-B14F-4D97-AF65-F5344CB8AC3E}">
        <p14:creationId xmlns:p14="http://schemas.microsoft.com/office/powerpoint/2010/main" val="387251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74171" y="464458"/>
            <a:ext cx="8897258" cy="4345870"/>
          </a:xfrm>
          <a:prstGeom prst="rect">
            <a:avLst/>
          </a:prstGeom>
          <a:noFill/>
        </p:spPr>
        <p:txBody>
          <a:bodyPr wrap="square" rtlCol="1">
            <a:spAutoFit/>
          </a:bodyPr>
          <a:lstStyle/>
          <a:p>
            <a:pPr>
              <a:lnSpc>
                <a:spcPct val="150000"/>
              </a:lnSpc>
            </a:pPr>
            <a:r>
              <a:rPr lang="en-US" sz="1600" b="1" dirty="0">
                <a:solidFill>
                  <a:schemeClr val="accent2"/>
                </a:solidFill>
              </a:rPr>
              <a:t>Adjuvant therapy </a:t>
            </a:r>
            <a:endParaRPr lang="en-US" sz="1600" b="1" dirty="0" smtClean="0">
              <a:solidFill>
                <a:schemeClr val="accent2"/>
              </a:solidFill>
            </a:endParaRPr>
          </a:p>
          <a:p>
            <a:pPr>
              <a:lnSpc>
                <a:spcPct val="150000"/>
              </a:lnSpc>
            </a:pPr>
            <a:r>
              <a:rPr lang="en-US" b="1" dirty="0" smtClean="0">
                <a:solidFill>
                  <a:schemeClr val="accent2"/>
                </a:solidFill>
              </a:rPr>
              <a:t> </a:t>
            </a:r>
            <a:endParaRPr lang="en-US" b="1" dirty="0">
              <a:solidFill>
                <a:schemeClr val="accent2"/>
              </a:solidFill>
            </a:endParaRPr>
          </a:p>
          <a:p>
            <a:pPr>
              <a:lnSpc>
                <a:spcPct val="150000"/>
              </a:lnSpc>
            </a:pPr>
            <a:r>
              <a:rPr lang="en-US" dirty="0">
                <a:solidFill>
                  <a:schemeClr val="accent2"/>
                </a:solidFill>
              </a:rPr>
              <a:t>Women with EOC should undergo adjuvant treatment with the exception of those </a:t>
            </a:r>
            <a:r>
              <a:rPr lang="en-US" dirty="0" smtClean="0">
                <a:solidFill>
                  <a:schemeClr val="accent2"/>
                </a:solidFill>
              </a:rPr>
              <a:t>with stage IA EOC.</a:t>
            </a:r>
          </a:p>
          <a:p>
            <a:pPr>
              <a:lnSpc>
                <a:spcPct val="150000"/>
              </a:lnSpc>
            </a:pPr>
            <a:endParaRPr lang="en-US" dirty="0" smtClean="0">
              <a:solidFill>
                <a:schemeClr val="accent2"/>
              </a:solidFill>
            </a:endParaRPr>
          </a:p>
          <a:p>
            <a:pPr>
              <a:lnSpc>
                <a:spcPct val="150000"/>
              </a:lnSpc>
            </a:pPr>
            <a:endParaRPr lang="en-US" dirty="0" smtClean="0">
              <a:solidFill>
                <a:schemeClr val="accent2"/>
              </a:solidFill>
            </a:endParaRPr>
          </a:p>
          <a:p>
            <a:pPr>
              <a:lnSpc>
                <a:spcPct val="150000"/>
              </a:lnSpc>
            </a:pPr>
            <a:r>
              <a:rPr lang="en-US" sz="1600" b="1" dirty="0" err="1">
                <a:solidFill>
                  <a:schemeClr val="accent2"/>
                </a:solidFill>
              </a:rPr>
              <a:t>Neoadjuvant</a:t>
            </a:r>
            <a:r>
              <a:rPr lang="en-US" sz="1600" b="1" dirty="0">
                <a:solidFill>
                  <a:schemeClr val="accent2"/>
                </a:solidFill>
              </a:rPr>
              <a:t> therapy </a:t>
            </a:r>
            <a:endParaRPr lang="en-US" sz="1600" b="1" dirty="0" smtClean="0">
              <a:solidFill>
                <a:schemeClr val="accent2"/>
              </a:solidFill>
            </a:endParaRPr>
          </a:p>
          <a:p>
            <a:pPr>
              <a:lnSpc>
                <a:spcPct val="150000"/>
              </a:lnSpc>
            </a:pPr>
            <a:endParaRPr lang="en-US" b="1" dirty="0" smtClean="0">
              <a:solidFill>
                <a:schemeClr val="accent2"/>
              </a:solidFill>
            </a:endParaRPr>
          </a:p>
          <a:p>
            <a:pPr>
              <a:lnSpc>
                <a:spcPct val="150000"/>
              </a:lnSpc>
            </a:pPr>
            <a:r>
              <a:rPr lang="en-US" dirty="0" smtClean="0">
                <a:solidFill>
                  <a:schemeClr val="accent2"/>
                </a:solidFill>
              </a:rPr>
              <a:t>refers </a:t>
            </a:r>
            <a:r>
              <a:rPr lang="en-US" dirty="0">
                <a:solidFill>
                  <a:schemeClr val="accent2"/>
                </a:solidFill>
              </a:rPr>
              <a:t>to the administration of systemic chemotherapy before definitive surgery. </a:t>
            </a:r>
            <a:endParaRPr lang="en-US" dirty="0" smtClean="0">
              <a:solidFill>
                <a:schemeClr val="accent2"/>
              </a:solidFill>
            </a:endParaRPr>
          </a:p>
          <a:p>
            <a:pPr>
              <a:lnSpc>
                <a:spcPct val="150000"/>
              </a:lnSpc>
            </a:pPr>
            <a:r>
              <a:rPr lang="en-US" dirty="0" smtClean="0">
                <a:solidFill>
                  <a:schemeClr val="accent2"/>
                </a:solidFill>
              </a:rPr>
              <a:t>The </a:t>
            </a:r>
            <a:r>
              <a:rPr lang="en-US" dirty="0">
                <a:solidFill>
                  <a:schemeClr val="accent2"/>
                </a:solidFill>
              </a:rPr>
              <a:t>goal of NACT is to </a:t>
            </a:r>
            <a:r>
              <a:rPr lang="en-US" u="sng" dirty="0">
                <a:solidFill>
                  <a:schemeClr val="accent2"/>
                </a:solidFill>
              </a:rPr>
              <a:t>reduce perioperative morbidity and mortality </a:t>
            </a:r>
            <a:r>
              <a:rPr lang="en-US" dirty="0">
                <a:solidFill>
                  <a:schemeClr val="accent2"/>
                </a:solidFill>
              </a:rPr>
              <a:t>and </a:t>
            </a:r>
            <a:r>
              <a:rPr lang="en-US" u="sng" dirty="0">
                <a:solidFill>
                  <a:schemeClr val="accent2"/>
                </a:solidFill>
              </a:rPr>
              <a:t>increase the likelihood of a complete resection of disease at the time of </a:t>
            </a:r>
            <a:r>
              <a:rPr lang="en-US" u="sng" dirty="0" err="1">
                <a:solidFill>
                  <a:schemeClr val="accent2"/>
                </a:solidFill>
              </a:rPr>
              <a:t>cytoreductive</a:t>
            </a:r>
            <a:r>
              <a:rPr lang="en-US" u="sng" dirty="0">
                <a:solidFill>
                  <a:schemeClr val="accent2"/>
                </a:solidFill>
              </a:rPr>
              <a:t> surgery. </a:t>
            </a:r>
            <a:endParaRPr lang="en-US" u="sng" dirty="0" smtClean="0">
              <a:solidFill>
                <a:schemeClr val="accent2"/>
              </a:solidFill>
            </a:endParaRPr>
          </a:p>
          <a:p>
            <a:pPr>
              <a:lnSpc>
                <a:spcPct val="150000"/>
              </a:lnSpc>
            </a:pPr>
            <a:r>
              <a:rPr lang="en-US" dirty="0" smtClean="0">
                <a:solidFill>
                  <a:schemeClr val="accent2"/>
                </a:solidFill>
              </a:rPr>
              <a:t>In </a:t>
            </a:r>
            <a:r>
              <a:rPr lang="en-US" dirty="0">
                <a:solidFill>
                  <a:schemeClr val="accent2"/>
                </a:solidFill>
              </a:rPr>
              <a:t>most cases of women treated with NACT, further chemotherapy is administered following surgery (</a:t>
            </a:r>
            <a:r>
              <a:rPr lang="en-US" dirty="0" err="1">
                <a:solidFill>
                  <a:schemeClr val="accent2"/>
                </a:solidFill>
              </a:rPr>
              <a:t>ie</a:t>
            </a:r>
            <a:r>
              <a:rPr lang="en-US" dirty="0">
                <a:solidFill>
                  <a:schemeClr val="accent2"/>
                </a:solidFill>
              </a:rPr>
              <a:t>, adjuvant chemotherapy).</a:t>
            </a:r>
          </a:p>
          <a:p>
            <a:pPr>
              <a:lnSpc>
                <a:spcPct val="150000"/>
              </a:lnSpc>
            </a:pPr>
            <a:endParaRPr lang="ar-JO" dirty="0"/>
          </a:p>
        </p:txBody>
      </p:sp>
    </p:spTree>
    <p:extLst>
      <p:ext uri="{BB962C8B-B14F-4D97-AF65-F5344CB8AC3E}">
        <p14:creationId xmlns:p14="http://schemas.microsoft.com/office/powerpoint/2010/main" val="1531108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428171"/>
            <a:ext cx="8911771" cy="2031325"/>
          </a:xfrm>
          <a:prstGeom prst="rect">
            <a:avLst/>
          </a:prstGeom>
          <a:noFill/>
        </p:spPr>
        <p:txBody>
          <a:bodyPr wrap="square" rtlCol="1">
            <a:spAutoFit/>
          </a:bodyPr>
          <a:lstStyle/>
          <a:p>
            <a:r>
              <a:rPr lang="en-US" dirty="0"/>
              <a:t>A 60-year-old woman, gravida 3 para 3, comes to the office due to shortness of breath. Over the past </a:t>
            </a:r>
            <a:r>
              <a:rPr lang="en-US" dirty="0" smtClean="0"/>
              <a:t>6 months</a:t>
            </a:r>
            <a:r>
              <a:rPr lang="en-US" dirty="0"/>
              <a:t>, the patient has been finding </a:t>
            </a:r>
            <a:r>
              <a:rPr lang="en-US" dirty="0" smtClean="0"/>
              <a:t>it progressively </a:t>
            </a:r>
            <a:r>
              <a:rPr lang="en-US" dirty="0"/>
              <a:t>more difficult to take deep breaths. She has also noticed that she cannot fit into any of her pants lately despite a decreased </a:t>
            </a:r>
            <a:r>
              <a:rPr lang="en-US" dirty="0" smtClean="0"/>
              <a:t>appetite and </a:t>
            </a:r>
            <a:r>
              <a:rPr lang="en-US" dirty="0"/>
              <a:t>nausea. The patient has a history of type 2 diabetes and has never had any surgeries. All her children were born vaginally. Routine</a:t>
            </a:r>
          </a:p>
          <a:p>
            <a:r>
              <a:rPr lang="en-US" dirty="0"/>
              <a:t>mammography 4 years ago was normal. The patient has a sister with breast cancer, </a:t>
            </a:r>
            <a:r>
              <a:rPr lang="en-US" i="1" dirty="0"/>
              <a:t>BRCA </a:t>
            </a:r>
            <a:r>
              <a:rPr lang="en-US" dirty="0"/>
              <a:t>mutation positive. Physical examination shows an </a:t>
            </a:r>
            <a:r>
              <a:rPr lang="en-US" dirty="0" smtClean="0"/>
              <a:t>ill appearing</a:t>
            </a:r>
            <a:r>
              <a:rPr lang="en-US" dirty="0"/>
              <a:t> </a:t>
            </a:r>
            <a:r>
              <a:rPr lang="en-US" dirty="0" smtClean="0"/>
              <a:t>woman </a:t>
            </a:r>
            <a:r>
              <a:rPr lang="en-US" dirty="0"/>
              <a:t>with a distended abdomen and decreased bowel sounds. The lungs are clear on auscultation. Pelvic examination shows </a:t>
            </a:r>
            <a:r>
              <a:rPr lang="en-US" dirty="0" smtClean="0"/>
              <a:t>a firm</a:t>
            </a:r>
            <a:r>
              <a:rPr lang="en-US" dirty="0"/>
              <a:t>, nodular, non-mobile mass in the left adnexa. A pelvic ultrasound is performed and </a:t>
            </a:r>
            <a:r>
              <a:rPr lang="en-US" dirty="0" smtClean="0"/>
              <a:t>confirms </a:t>
            </a:r>
            <a:r>
              <a:rPr lang="en-US" dirty="0"/>
              <a:t>the physical examination findings. Which of the</a:t>
            </a:r>
          </a:p>
          <a:p>
            <a:r>
              <a:rPr lang="en-US" dirty="0" smtClean="0"/>
              <a:t>following </a:t>
            </a:r>
            <a:r>
              <a:rPr lang="en-US" dirty="0"/>
              <a:t>is the most appropriate next step in management of this patient?</a:t>
            </a:r>
            <a:endParaRPr lang="ar-JO" dirty="0"/>
          </a:p>
        </p:txBody>
      </p:sp>
      <p:sp>
        <p:nvSpPr>
          <p:cNvPr id="5" name="TextBox 4"/>
          <p:cNvSpPr txBox="1"/>
          <p:nvPr/>
        </p:nvSpPr>
        <p:spPr>
          <a:xfrm>
            <a:off x="595086" y="2917371"/>
            <a:ext cx="7707086" cy="1169551"/>
          </a:xfrm>
          <a:prstGeom prst="rect">
            <a:avLst/>
          </a:prstGeom>
          <a:noFill/>
        </p:spPr>
        <p:txBody>
          <a:bodyPr wrap="square" rtlCol="1">
            <a:spAutoFit/>
          </a:bodyPr>
          <a:lstStyle/>
          <a:p>
            <a:r>
              <a:rPr lang="en-US" dirty="0"/>
              <a:t>A. Exploratory laparotomy</a:t>
            </a:r>
          </a:p>
          <a:p>
            <a:r>
              <a:rPr lang="en-US" dirty="0" smtClean="0"/>
              <a:t>B</a:t>
            </a:r>
            <a:r>
              <a:rPr lang="en-US" dirty="0"/>
              <a:t>. Hysteroscopy</a:t>
            </a:r>
          </a:p>
          <a:p>
            <a:r>
              <a:rPr lang="en-US" dirty="0" smtClean="0"/>
              <a:t>C</a:t>
            </a:r>
            <a:r>
              <a:rPr lang="en-US" dirty="0"/>
              <a:t>. Image-guided biopsy of pelvic mass</a:t>
            </a:r>
          </a:p>
          <a:p>
            <a:r>
              <a:rPr lang="en-US" dirty="0" smtClean="0"/>
              <a:t>D</a:t>
            </a:r>
            <a:r>
              <a:rPr lang="en-US" dirty="0"/>
              <a:t>. Loop electrosurgical excision procedure</a:t>
            </a:r>
          </a:p>
          <a:p>
            <a:r>
              <a:rPr lang="en-US" dirty="0" smtClean="0"/>
              <a:t>E</a:t>
            </a:r>
            <a:r>
              <a:rPr lang="en-US" dirty="0"/>
              <a:t>. </a:t>
            </a:r>
            <a:r>
              <a:rPr lang="en-US" dirty="0" smtClean="0"/>
              <a:t>Myomectomy</a:t>
            </a:r>
            <a:endParaRPr lang="ar-JO" dirty="0"/>
          </a:p>
        </p:txBody>
      </p:sp>
    </p:spTree>
    <p:extLst>
      <p:ext uri="{BB962C8B-B14F-4D97-AF65-F5344CB8AC3E}">
        <p14:creationId xmlns:p14="http://schemas.microsoft.com/office/powerpoint/2010/main" val="2666250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52400" y="428171"/>
            <a:ext cx="8911771" cy="2031325"/>
          </a:xfrm>
          <a:prstGeom prst="rect">
            <a:avLst/>
          </a:prstGeom>
          <a:noFill/>
        </p:spPr>
        <p:txBody>
          <a:bodyPr wrap="square" rtlCol="1">
            <a:spAutoFit/>
          </a:bodyPr>
          <a:lstStyle/>
          <a:p>
            <a:r>
              <a:rPr lang="en-US" dirty="0"/>
              <a:t>A 60-year-old woman, gravida 3 para 3, comes to the office due to shortness of breath. Over the past </a:t>
            </a:r>
            <a:r>
              <a:rPr lang="en-US" dirty="0" smtClean="0"/>
              <a:t>6 months</a:t>
            </a:r>
            <a:r>
              <a:rPr lang="en-US" dirty="0"/>
              <a:t>, the patient has been finding </a:t>
            </a:r>
            <a:r>
              <a:rPr lang="en-US" dirty="0" smtClean="0"/>
              <a:t>it progressively </a:t>
            </a:r>
            <a:r>
              <a:rPr lang="en-US" dirty="0"/>
              <a:t>more difficult to take deep breaths. She has also noticed that she cannot fit into any of her pants lately despite a decreased </a:t>
            </a:r>
            <a:r>
              <a:rPr lang="en-US" dirty="0" smtClean="0"/>
              <a:t>appetite and </a:t>
            </a:r>
            <a:r>
              <a:rPr lang="en-US" dirty="0"/>
              <a:t>nausea. The patient has a history of type 2 diabetes and has never had any surgeries. All her children were born vaginally. Routine</a:t>
            </a:r>
          </a:p>
          <a:p>
            <a:r>
              <a:rPr lang="en-US" dirty="0"/>
              <a:t>mammography 4 years ago was normal. The patient has a sister with breast cancer, </a:t>
            </a:r>
            <a:r>
              <a:rPr lang="en-US" i="1" dirty="0"/>
              <a:t>BRCA </a:t>
            </a:r>
            <a:r>
              <a:rPr lang="en-US" dirty="0"/>
              <a:t>mutation positive. Physical examination shows an </a:t>
            </a:r>
            <a:r>
              <a:rPr lang="en-US" dirty="0" smtClean="0"/>
              <a:t>ill appearing</a:t>
            </a:r>
            <a:r>
              <a:rPr lang="en-US" dirty="0"/>
              <a:t> </a:t>
            </a:r>
            <a:r>
              <a:rPr lang="en-US" dirty="0" smtClean="0"/>
              <a:t>woman </a:t>
            </a:r>
            <a:r>
              <a:rPr lang="en-US" dirty="0"/>
              <a:t>with a distended abdomen and decreased bowel sounds. The lungs are clear on auscultation. Pelvic examination shows </a:t>
            </a:r>
            <a:r>
              <a:rPr lang="en-US" dirty="0" smtClean="0"/>
              <a:t>a firm</a:t>
            </a:r>
            <a:r>
              <a:rPr lang="en-US" dirty="0"/>
              <a:t>, nodular, non-mobile mass in the left adnexa. A pelvic ultrasound is performed and </a:t>
            </a:r>
            <a:r>
              <a:rPr lang="en-US" dirty="0" smtClean="0"/>
              <a:t>confirms </a:t>
            </a:r>
            <a:r>
              <a:rPr lang="en-US" dirty="0"/>
              <a:t>the physical examination findings. Which of the</a:t>
            </a:r>
          </a:p>
          <a:p>
            <a:r>
              <a:rPr lang="en-US" dirty="0" smtClean="0"/>
              <a:t>following </a:t>
            </a:r>
            <a:r>
              <a:rPr lang="en-US" dirty="0"/>
              <a:t>is the most appropriate next step in management of this patient?</a:t>
            </a:r>
            <a:endParaRPr lang="ar-JO" dirty="0"/>
          </a:p>
        </p:txBody>
      </p:sp>
      <p:sp>
        <p:nvSpPr>
          <p:cNvPr id="5" name="TextBox 4"/>
          <p:cNvSpPr txBox="1"/>
          <p:nvPr/>
        </p:nvSpPr>
        <p:spPr>
          <a:xfrm>
            <a:off x="595086" y="2917371"/>
            <a:ext cx="7707086" cy="1169551"/>
          </a:xfrm>
          <a:prstGeom prst="rect">
            <a:avLst/>
          </a:prstGeom>
          <a:noFill/>
        </p:spPr>
        <p:txBody>
          <a:bodyPr wrap="square" rtlCol="1">
            <a:spAutoFit/>
          </a:bodyPr>
          <a:lstStyle/>
          <a:p>
            <a:r>
              <a:rPr lang="en-US" dirty="0">
                <a:solidFill>
                  <a:srgbClr val="FF0000"/>
                </a:solidFill>
              </a:rPr>
              <a:t>A. Exploratory laparotomy</a:t>
            </a:r>
          </a:p>
          <a:p>
            <a:r>
              <a:rPr lang="en-US" dirty="0" smtClean="0"/>
              <a:t>B</a:t>
            </a:r>
            <a:r>
              <a:rPr lang="en-US" dirty="0"/>
              <a:t>. Hysteroscopy</a:t>
            </a:r>
          </a:p>
          <a:p>
            <a:r>
              <a:rPr lang="en-US" dirty="0" smtClean="0"/>
              <a:t>C</a:t>
            </a:r>
            <a:r>
              <a:rPr lang="en-US" dirty="0"/>
              <a:t>. Image-guided biopsy of pelvic mass</a:t>
            </a:r>
          </a:p>
          <a:p>
            <a:r>
              <a:rPr lang="en-US" dirty="0" smtClean="0"/>
              <a:t>D</a:t>
            </a:r>
            <a:r>
              <a:rPr lang="en-US" dirty="0"/>
              <a:t>. Loop electrosurgical excision procedure</a:t>
            </a:r>
          </a:p>
          <a:p>
            <a:r>
              <a:rPr lang="en-US" dirty="0" smtClean="0"/>
              <a:t>E</a:t>
            </a:r>
            <a:r>
              <a:rPr lang="en-US" dirty="0"/>
              <a:t>. </a:t>
            </a:r>
            <a:r>
              <a:rPr lang="en-US" dirty="0" smtClean="0"/>
              <a:t>Myomectomy</a:t>
            </a:r>
            <a:endParaRPr lang="ar-JO" dirty="0"/>
          </a:p>
        </p:txBody>
      </p:sp>
    </p:spTree>
    <p:extLst>
      <p:ext uri="{BB962C8B-B14F-4D97-AF65-F5344CB8AC3E}">
        <p14:creationId xmlns:p14="http://schemas.microsoft.com/office/powerpoint/2010/main" val="3709034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75771" y="805545"/>
            <a:ext cx="8781143" cy="3323987"/>
          </a:xfrm>
          <a:prstGeom prst="rect">
            <a:avLst/>
          </a:prstGeom>
          <a:noFill/>
        </p:spPr>
        <p:txBody>
          <a:bodyPr wrap="square" rtlCol="1">
            <a:spAutoFit/>
          </a:bodyPr>
          <a:lstStyle/>
          <a:p>
            <a:r>
              <a:rPr lang="en-US" b="1" dirty="0"/>
              <a:t>Epithelial ovarian cancer </a:t>
            </a:r>
            <a:r>
              <a:rPr lang="en-US" dirty="0"/>
              <a:t>(EOG) occurs primarily in </a:t>
            </a:r>
            <a:r>
              <a:rPr lang="en-US" b="1" dirty="0"/>
              <a:t>postmenopausal </a:t>
            </a:r>
            <a:r>
              <a:rPr lang="en-US" dirty="0"/>
              <a:t>women, and those </a:t>
            </a:r>
            <a:r>
              <a:rPr lang="en-US" dirty="0" smtClean="0"/>
              <a:t>with </a:t>
            </a:r>
            <a:r>
              <a:rPr lang="en-US" dirty="0"/>
              <a:t>a family history of ovarian or </a:t>
            </a:r>
            <a:r>
              <a:rPr lang="en-US" b="1" dirty="0"/>
              <a:t>breast cancer </a:t>
            </a:r>
            <a:r>
              <a:rPr lang="en-US" dirty="0"/>
              <a:t>(</a:t>
            </a:r>
            <a:r>
              <a:rPr lang="en-US" dirty="0" err="1" smtClean="0"/>
              <a:t>eg,</a:t>
            </a:r>
            <a:r>
              <a:rPr lang="en-US" i="1" dirty="0" err="1" smtClean="0"/>
              <a:t>BRCA</a:t>
            </a:r>
            <a:r>
              <a:rPr lang="en-US" i="1" dirty="0" smtClean="0"/>
              <a:t> </a:t>
            </a:r>
            <a:r>
              <a:rPr lang="en-US" dirty="0"/>
              <a:t>mutation carrier) are particularly susceptible. EOG commonly presents with advanced disease as early symptoms (</a:t>
            </a:r>
            <a:r>
              <a:rPr lang="en-US" dirty="0" err="1"/>
              <a:t>eg</a:t>
            </a:r>
            <a:r>
              <a:rPr lang="en-US" dirty="0"/>
              <a:t>, bloating, </a:t>
            </a:r>
            <a:r>
              <a:rPr lang="en-US" dirty="0" smtClean="0"/>
              <a:t>abdominal pain</a:t>
            </a:r>
            <a:r>
              <a:rPr lang="en-US" dirty="0"/>
              <a:t>) tend to be vague and nonspecific. A </a:t>
            </a:r>
            <a:r>
              <a:rPr lang="en-US" dirty="0" smtClean="0"/>
              <a:t>firm</a:t>
            </a:r>
            <a:r>
              <a:rPr lang="en-US" dirty="0"/>
              <a:t>, non-mobile </a:t>
            </a:r>
            <a:r>
              <a:rPr lang="en-US" b="1" dirty="0"/>
              <a:t>pelvic mass with nodularity </a:t>
            </a:r>
            <a:r>
              <a:rPr lang="en-US" dirty="0"/>
              <a:t>in a postmenopausal patient is concerning for EOG </a:t>
            </a:r>
            <a:r>
              <a:rPr lang="en-US" dirty="0" err="1" smtClean="0"/>
              <a:t>thathas</a:t>
            </a:r>
            <a:r>
              <a:rPr lang="en-US" dirty="0" smtClean="0"/>
              <a:t> </a:t>
            </a:r>
            <a:r>
              <a:rPr lang="en-US" dirty="0"/>
              <a:t>extended beyond the adnexa. In addition, this patient has symptoms of </a:t>
            </a:r>
            <a:r>
              <a:rPr lang="en-US" b="1" dirty="0"/>
              <a:t>ascites </a:t>
            </a:r>
            <a:r>
              <a:rPr lang="en-US" dirty="0"/>
              <a:t>(</a:t>
            </a:r>
            <a:r>
              <a:rPr lang="en-US" dirty="0" err="1"/>
              <a:t>eg</a:t>
            </a:r>
            <a:r>
              <a:rPr lang="en-US" dirty="0"/>
              <a:t>, shortness of breath, decreased appetite, </a:t>
            </a:r>
            <a:r>
              <a:rPr lang="en-US" dirty="0" smtClean="0"/>
              <a:t>abdominal distension</a:t>
            </a:r>
            <a:r>
              <a:rPr lang="en-US" dirty="0"/>
              <a:t>, decreased </a:t>
            </a:r>
            <a:r>
              <a:rPr lang="en-US" dirty="0" smtClean="0"/>
              <a:t>bowel </a:t>
            </a:r>
            <a:r>
              <a:rPr lang="en-US" dirty="0"/>
              <a:t>sounds), which is likely due to peritoneal spread of cancer causing increased capillary permeability and </a:t>
            </a:r>
            <a:r>
              <a:rPr lang="en-US" dirty="0" smtClean="0"/>
              <a:t>decreased intravascular </a:t>
            </a:r>
            <a:r>
              <a:rPr lang="en-US" dirty="0"/>
              <a:t>oncotic pressure.</a:t>
            </a:r>
          </a:p>
          <a:p>
            <a:r>
              <a:rPr lang="en-US" dirty="0"/>
              <a:t>Imaging (</a:t>
            </a:r>
            <a:r>
              <a:rPr lang="en-US" dirty="0" err="1"/>
              <a:t>eg</a:t>
            </a:r>
            <a:r>
              <a:rPr lang="en-US" dirty="0"/>
              <a:t>, pelvic ultrasound) is done to </a:t>
            </a:r>
            <a:r>
              <a:rPr lang="en-US" dirty="0" smtClean="0"/>
              <a:t>confirm </a:t>
            </a:r>
            <a:r>
              <a:rPr lang="en-US" dirty="0"/>
              <a:t>the presumed clinical diagnosis of ovarian cancer and ascites; it may also evaluate </a:t>
            </a:r>
            <a:r>
              <a:rPr lang="en-US" dirty="0" smtClean="0"/>
              <a:t>for metastatic </a:t>
            </a:r>
            <a:r>
              <a:rPr lang="en-US" dirty="0"/>
              <a:t>disease. CA-125 should be drawn to correlate with </a:t>
            </a:r>
            <a:r>
              <a:rPr lang="en-US" dirty="0" smtClean="0"/>
              <a:t>clinical </a:t>
            </a:r>
            <a:r>
              <a:rPr lang="en-US" dirty="0"/>
              <a:t>findings and to monitor treatment in the future. </a:t>
            </a:r>
            <a:r>
              <a:rPr lang="en-US" b="1" dirty="0"/>
              <a:t>Exploratory </a:t>
            </a:r>
            <a:r>
              <a:rPr lang="en-US" b="1" dirty="0" smtClean="0"/>
              <a:t>laparotomy </a:t>
            </a:r>
            <a:r>
              <a:rPr lang="en-US" dirty="0" smtClean="0"/>
              <a:t>with </a:t>
            </a:r>
            <a:r>
              <a:rPr lang="en-US" dirty="0"/>
              <a:t>cancer resection and inspection of the entire abdominal cavity for metastases (</a:t>
            </a:r>
            <a:r>
              <a:rPr lang="en-US" dirty="0" err="1"/>
              <a:t>ie</a:t>
            </a:r>
            <a:r>
              <a:rPr lang="en-US" dirty="0"/>
              <a:t>, </a:t>
            </a:r>
            <a:r>
              <a:rPr lang="en-US" b="1" dirty="0"/>
              <a:t>surgical staging) </a:t>
            </a:r>
            <a:r>
              <a:rPr lang="en-US" dirty="0"/>
              <a:t>is </a:t>
            </a:r>
            <a:r>
              <a:rPr lang="en-US" b="1" dirty="0"/>
              <a:t>required </a:t>
            </a:r>
            <a:r>
              <a:rPr lang="en-US" dirty="0"/>
              <a:t>when there is a high clinical</a:t>
            </a:r>
          </a:p>
          <a:p>
            <a:r>
              <a:rPr lang="en-US" dirty="0"/>
              <a:t>suspicion of EOG, particularly with an acute presentation, as in this patient. During surgery, the ovaries, uterus, </a:t>
            </a:r>
            <a:r>
              <a:rPr lang="en-US" dirty="0" err="1"/>
              <a:t>omentum</a:t>
            </a:r>
            <a:r>
              <a:rPr lang="en-US" dirty="0"/>
              <a:t>, and any </a:t>
            </a:r>
            <a:r>
              <a:rPr lang="en-US" dirty="0" smtClean="0"/>
              <a:t>visually apparent </a:t>
            </a:r>
            <a:r>
              <a:rPr lang="en-US" dirty="0"/>
              <a:t>cancerous lesion will be removed and pelvic and </a:t>
            </a:r>
            <a:r>
              <a:rPr lang="en-US" dirty="0" err="1"/>
              <a:t>paraaortic</a:t>
            </a:r>
            <a:r>
              <a:rPr lang="en-US" dirty="0"/>
              <a:t> lymph nodes </a:t>
            </a:r>
            <a:r>
              <a:rPr lang="en-US" dirty="0" smtClean="0"/>
              <a:t>will </a:t>
            </a:r>
            <a:r>
              <a:rPr lang="en-US" dirty="0"/>
              <a:t>be dissected. Chemotherapy with platinum-based agents </a:t>
            </a:r>
            <a:r>
              <a:rPr lang="en-US" dirty="0" smtClean="0"/>
              <a:t>is initiated </a:t>
            </a:r>
            <a:r>
              <a:rPr lang="en-US" dirty="0"/>
              <a:t>after surgery.</a:t>
            </a:r>
            <a:endParaRPr lang="ar-JO" dirty="0"/>
          </a:p>
        </p:txBody>
      </p:sp>
    </p:spTree>
    <p:extLst>
      <p:ext uri="{BB962C8B-B14F-4D97-AF65-F5344CB8AC3E}">
        <p14:creationId xmlns:p14="http://schemas.microsoft.com/office/powerpoint/2010/main" val="4115384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28255"/>
            <a:ext cx="3713018" cy="2585323"/>
          </a:xfrm>
          <a:prstGeom prst="rect">
            <a:avLst/>
          </a:prstGeom>
          <a:noFill/>
        </p:spPr>
        <p:txBody>
          <a:bodyPr wrap="square" rtlCol="1">
            <a:spAutoFit/>
          </a:bodyPr>
          <a:lstStyle/>
          <a:p>
            <a:pPr algn="ctr"/>
            <a:r>
              <a:rPr lang="en-US" sz="5400" dirty="0" smtClean="0">
                <a:solidFill>
                  <a:schemeClr val="accent2"/>
                </a:solidFill>
              </a:rPr>
              <a:t>Epithelial Ovarian Cancer</a:t>
            </a:r>
            <a:endParaRPr lang="ar-JO" sz="5400" dirty="0">
              <a:solidFill>
                <a:schemeClr val="accent2"/>
              </a:solidFill>
            </a:endParaRPr>
          </a:p>
        </p:txBody>
      </p:sp>
    </p:spTree>
    <p:extLst>
      <p:ext uri="{BB962C8B-B14F-4D97-AF65-F5344CB8AC3E}">
        <p14:creationId xmlns:p14="http://schemas.microsoft.com/office/powerpoint/2010/main" val="33040643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6950" y="236059"/>
            <a:ext cx="3393600" cy="752400"/>
          </a:xfrm>
        </p:spPr>
        <p:txBody>
          <a:bodyPr/>
          <a:lstStyle/>
          <a:p>
            <a:pPr algn="ctr"/>
            <a:r>
              <a:rPr lang="en-US" dirty="0" smtClean="0"/>
              <a:t>Prognosis</a:t>
            </a:r>
            <a:endParaRPr lang="ar-JO" dirty="0"/>
          </a:p>
        </p:txBody>
      </p:sp>
      <p:sp>
        <p:nvSpPr>
          <p:cNvPr id="6" name="TextBox 5"/>
          <p:cNvSpPr txBox="1"/>
          <p:nvPr/>
        </p:nvSpPr>
        <p:spPr>
          <a:xfrm>
            <a:off x="3374571" y="834571"/>
            <a:ext cx="45719" cy="307777"/>
          </a:xfrm>
          <a:prstGeom prst="rect">
            <a:avLst/>
          </a:prstGeom>
          <a:noFill/>
        </p:spPr>
        <p:txBody>
          <a:bodyPr wrap="square" rtlCol="1">
            <a:spAutoFit/>
          </a:bodyPr>
          <a:lstStyle/>
          <a:p>
            <a:endParaRPr lang="ar-JO" dirty="0"/>
          </a:p>
        </p:txBody>
      </p:sp>
      <p:sp>
        <p:nvSpPr>
          <p:cNvPr id="7" name="TextBox 6"/>
          <p:cNvSpPr txBox="1"/>
          <p:nvPr/>
        </p:nvSpPr>
        <p:spPr>
          <a:xfrm>
            <a:off x="377372" y="894826"/>
            <a:ext cx="7757886" cy="738664"/>
          </a:xfrm>
          <a:prstGeom prst="rect">
            <a:avLst/>
          </a:prstGeom>
          <a:noFill/>
        </p:spPr>
        <p:txBody>
          <a:bodyPr wrap="square" rtlCol="1">
            <a:spAutoFit/>
          </a:bodyPr>
          <a:lstStyle/>
          <a:p>
            <a:endParaRPr lang="en-US" b="1" dirty="0">
              <a:solidFill>
                <a:schemeClr val="accent2"/>
              </a:solidFill>
            </a:endParaRPr>
          </a:p>
          <a:p>
            <a:r>
              <a:rPr lang="en-US" dirty="0">
                <a:solidFill>
                  <a:schemeClr val="accent2"/>
                </a:solidFill>
              </a:rPr>
              <a:t> Overall five-year survival in women with ovarian cancer is less than 45 %.</a:t>
            </a:r>
          </a:p>
          <a:p>
            <a:endParaRPr lang="ar-JO" dirty="0">
              <a:solidFill>
                <a:schemeClr val="accent2"/>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2" y="1647226"/>
            <a:ext cx="5348752" cy="3291912"/>
          </a:xfrm>
          <a:prstGeom prst="rect">
            <a:avLst/>
          </a:prstGeom>
          <a:noFill/>
          <a:ln>
            <a:noFill/>
          </a:ln>
          <a:effectLst>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641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16857" y="87086"/>
            <a:ext cx="7583714" cy="3754874"/>
          </a:xfrm>
          <a:prstGeom prst="rect">
            <a:avLst/>
          </a:prstGeom>
          <a:noFill/>
        </p:spPr>
        <p:txBody>
          <a:bodyPr wrap="square" rtlCol="1">
            <a:spAutoFit/>
          </a:bodyPr>
          <a:lstStyle/>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r>
              <a:rPr lang="en-US" dirty="0">
                <a:solidFill>
                  <a:schemeClr val="accent2"/>
                </a:solidFill>
              </a:rPr>
              <a:t>The major prognostic factors associated with improved outcome were :</a:t>
            </a:r>
          </a:p>
          <a:p>
            <a:endParaRPr lang="en-US" dirty="0">
              <a:solidFill>
                <a:schemeClr val="accent2"/>
              </a:solidFill>
            </a:endParaRPr>
          </a:p>
          <a:p>
            <a:r>
              <a:rPr lang="en-US" b="1" dirty="0" smtClean="0">
                <a:solidFill>
                  <a:schemeClr val="accent2"/>
                </a:solidFill>
              </a:rPr>
              <a:t>1)   younger </a:t>
            </a:r>
            <a:r>
              <a:rPr lang="en-US" b="1" dirty="0">
                <a:solidFill>
                  <a:schemeClr val="accent2"/>
                </a:solidFill>
              </a:rPr>
              <a:t>age </a:t>
            </a:r>
            <a:r>
              <a:rPr lang="en-US" dirty="0">
                <a:solidFill>
                  <a:schemeClr val="accent2"/>
                </a:solidFill>
              </a:rPr>
              <a:t>: Younger patients are more likely to have a favorable prognosis </a:t>
            </a:r>
          </a:p>
          <a:p>
            <a:r>
              <a:rPr lang="en-US" dirty="0">
                <a:solidFill>
                  <a:schemeClr val="accent2"/>
                </a:solidFill>
              </a:rPr>
              <a:t>                                because they are more likely to have tumors of less aggressive </a:t>
            </a:r>
          </a:p>
          <a:p>
            <a:r>
              <a:rPr lang="en-US" dirty="0">
                <a:solidFill>
                  <a:schemeClr val="accent2"/>
                </a:solidFill>
              </a:rPr>
              <a:t>                                histology and lower grade, and better baseline performance status. </a:t>
            </a:r>
          </a:p>
          <a:p>
            <a:endParaRPr lang="en-US" dirty="0">
              <a:solidFill>
                <a:schemeClr val="accent2"/>
              </a:solidFill>
            </a:endParaRPr>
          </a:p>
          <a:p>
            <a:r>
              <a:rPr lang="en-US" b="1" dirty="0">
                <a:solidFill>
                  <a:schemeClr val="accent2"/>
                </a:solidFill>
              </a:rPr>
              <a:t>2)   Low volume of residual disease.</a:t>
            </a:r>
          </a:p>
          <a:p>
            <a:endParaRPr lang="en-US" dirty="0">
              <a:solidFill>
                <a:schemeClr val="accent2"/>
              </a:solidFill>
            </a:endParaRPr>
          </a:p>
          <a:p>
            <a:r>
              <a:rPr lang="en-US" b="1" dirty="0">
                <a:solidFill>
                  <a:schemeClr val="accent2"/>
                </a:solidFill>
              </a:rPr>
              <a:t>3)   Good performance status.</a:t>
            </a:r>
          </a:p>
          <a:p>
            <a:endParaRPr lang="en-US" dirty="0">
              <a:solidFill>
                <a:schemeClr val="accent2"/>
              </a:solidFill>
            </a:endParaRPr>
          </a:p>
          <a:p>
            <a:r>
              <a:rPr lang="en-US" b="1" dirty="0">
                <a:solidFill>
                  <a:schemeClr val="accent2"/>
                </a:solidFill>
              </a:rPr>
              <a:t>4)   Serous histology. </a:t>
            </a:r>
            <a:endParaRPr lang="ar-JO" b="1" dirty="0">
              <a:solidFill>
                <a:schemeClr val="accent2"/>
              </a:solidFill>
            </a:endParaRPr>
          </a:p>
          <a:p>
            <a:endParaRPr lang="ar-JO" dirty="0">
              <a:solidFill>
                <a:schemeClr val="accent2"/>
              </a:solidFill>
            </a:endParaRPr>
          </a:p>
        </p:txBody>
      </p:sp>
    </p:spTree>
    <p:extLst>
      <p:ext uri="{BB962C8B-B14F-4D97-AF65-F5344CB8AC3E}">
        <p14:creationId xmlns:p14="http://schemas.microsoft.com/office/powerpoint/2010/main" val="3350918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22514" y="1088572"/>
            <a:ext cx="8265885" cy="2246769"/>
          </a:xfrm>
          <a:prstGeom prst="rect">
            <a:avLst/>
          </a:prstGeom>
          <a:noFill/>
        </p:spPr>
        <p:txBody>
          <a:bodyPr wrap="square" rtlCol="1">
            <a:spAutoFit/>
          </a:bodyPr>
          <a:lstStyle/>
          <a:p>
            <a:r>
              <a:rPr lang="en-US" b="1" dirty="0">
                <a:solidFill>
                  <a:schemeClr val="accent2"/>
                </a:solidFill>
              </a:rPr>
              <a:t>POSTTREATMENT SURVEILLANCE </a:t>
            </a:r>
          </a:p>
          <a:p>
            <a:endParaRPr lang="en-US" dirty="0">
              <a:solidFill>
                <a:schemeClr val="accent2"/>
              </a:solidFill>
            </a:endParaRPr>
          </a:p>
          <a:p>
            <a:r>
              <a:rPr lang="en-US" dirty="0" smtClean="0">
                <a:solidFill>
                  <a:schemeClr val="accent2"/>
                </a:solidFill>
              </a:rPr>
              <a:t>1) Office </a:t>
            </a:r>
            <a:r>
              <a:rPr lang="en-US" dirty="0">
                <a:solidFill>
                  <a:schemeClr val="accent2"/>
                </a:solidFill>
              </a:rPr>
              <a:t>visits (including physical and pelvic exams) every three to six months up to five years </a:t>
            </a:r>
            <a:r>
              <a:rPr lang="en-US" dirty="0" err="1">
                <a:solidFill>
                  <a:schemeClr val="accent2"/>
                </a:solidFill>
              </a:rPr>
              <a:t>posttreatment</a:t>
            </a:r>
            <a:r>
              <a:rPr lang="en-US" dirty="0">
                <a:solidFill>
                  <a:schemeClr val="accent2"/>
                </a:solidFill>
              </a:rPr>
              <a:t>, then annually.</a:t>
            </a:r>
          </a:p>
          <a:p>
            <a:pPr marL="342900" indent="-342900">
              <a:buAutoNum type="arabicParenR"/>
            </a:pPr>
            <a:endParaRPr lang="en-US" dirty="0">
              <a:solidFill>
                <a:schemeClr val="accent2"/>
              </a:solidFill>
            </a:endParaRPr>
          </a:p>
          <a:p>
            <a:r>
              <a:rPr lang="en-US" dirty="0" smtClean="0">
                <a:solidFill>
                  <a:schemeClr val="accent2"/>
                </a:solidFill>
              </a:rPr>
              <a:t>2) CA-125 </a:t>
            </a:r>
            <a:r>
              <a:rPr lang="en-US" dirty="0">
                <a:solidFill>
                  <a:schemeClr val="accent2"/>
                </a:solidFill>
              </a:rPr>
              <a:t>or other tumor markers (</a:t>
            </a:r>
            <a:r>
              <a:rPr lang="en-US" dirty="0" err="1">
                <a:solidFill>
                  <a:schemeClr val="accent2"/>
                </a:solidFill>
              </a:rPr>
              <a:t>eg</a:t>
            </a:r>
            <a:r>
              <a:rPr lang="en-US" dirty="0">
                <a:solidFill>
                  <a:schemeClr val="accent2"/>
                </a:solidFill>
              </a:rPr>
              <a:t>, HE4) every visit if initially elevated, if indicated</a:t>
            </a:r>
          </a:p>
          <a:p>
            <a:endParaRPr lang="en-US" dirty="0" smtClean="0">
              <a:solidFill>
                <a:schemeClr val="accent2"/>
              </a:solidFill>
            </a:endParaRPr>
          </a:p>
          <a:p>
            <a:r>
              <a:rPr lang="en-US" dirty="0" smtClean="0">
                <a:solidFill>
                  <a:schemeClr val="accent2"/>
                </a:solidFill>
              </a:rPr>
              <a:t>3) Other </a:t>
            </a:r>
            <a:r>
              <a:rPr lang="en-US" dirty="0">
                <a:solidFill>
                  <a:schemeClr val="accent2"/>
                </a:solidFill>
              </a:rPr>
              <a:t>testing (</a:t>
            </a:r>
            <a:r>
              <a:rPr lang="en-US" dirty="0" err="1">
                <a:solidFill>
                  <a:schemeClr val="accent2"/>
                </a:solidFill>
              </a:rPr>
              <a:t>ie</a:t>
            </a:r>
            <a:r>
              <a:rPr lang="en-US" dirty="0">
                <a:solidFill>
                  <a:schemeClr val="accent2"/>
                </a:solidFill>
              </a:rPr>
              <a:t>, chemistry profile or complete blood count, CT scan, or transvaginal ultrasound in women who underwent fertility-sparing surgery) only as clinically indicated.</a:t>
            </a:r>
          </a:p>
          <a:p>
            <a:endParaRPr lang="ar-JO" dirty="0">
              <a:solidFill>
                <a:schemeClr val="accent2"/>
              </a:solidFill>
            </a:endParaRPr>
          </a:p>
        </p:txBody>
      </p:sp>
    </p:spTree>
    <p:extLst>
      <p:ext uri="{BB962C8B-B14F-4D97-AF65-F5344CB8AC3E}">
        <p14:creationId xmlns:p14="http://schemas.microsoft.com/office/powerpoint/2010/main" val="32530756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53143" y="-137885"/>
            <a:ext cx="7482114" cy="3877985"/>
          </a:xfrm>
          <a:prstGeom prst="rect">
            <a:avLst/>
          </a:prstGeom>
          <a:noFill/>
        </p:spPr>
        <p:txBody>
          <a:bodyPr wrap="square" rtlCol="1">
            <a:spAutoFit/>
          </a:bodyPr>
          <a:lstStyle/>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r>
              <a:rPr lang="en-US" sz="1600" b="1" dirty="0">
                <a:solidFill>
                  <a:schemeClr val="accent2"/>
                </a:solidFill>
              </a:rPr>
              <a:t>Screening for ovarian </a:t>
            </a:r>
            <a:r>
              <a:rPr lang="en-US" sz="1600" b="1" dirty="0" smtClean="0">
                <a:solidFill>
                  <a:schemeClr val="accent2"/>
                </a:solidFill>
              </a:rPr>
              <a:t>cancer</a:t>
            </a:r>
          </a:p>
          <a:p>
            <a:pPr algn="ctr"/>
            <a:endParaRPr lang="en-US" sz="1800" b="1" dirty="0">
              <a:solidFill>
                <a:schemeClr val="accent2"/>
              </a:solidFill>
            </a:endParaRPr>
          </a:p>
          <a:p>
            <a:pPr algn="ctr"/>
            <a:endParaRPr lang="en-US" dirty="0">
              <a:solidFill>
                <a:schemeClr val="accent2"/>
              </a:solidFill>
            </a:endParaRPr>
          </a:p>
          <a:p>
            <a:r>
              <a:rPr lang="en-US" dirty="0" smtClean="0">
                <a:solidFill>
                  <a:schemeClr val="accent2"/>
                </a:solidFill>
              </a:rPr>
              <a:t>Screening </a:t>
            </a:r>
            <a:r>
              <a:rPr lang="en-US" dirty="0">
                <a:solidFill>
                  <a:schemeClr val="accent2"/>
                </a:solidFill>
              </a:rPr>
              <a:t>for high risk women : There is a consensus that women at average risk for </a:t>
            </a:r>
          </a:p>
          <a:p>
            <a:r>
              <a:rPr lang="en-US" dirty="0">
                <a:solidFill>
                  <a:schemeClr val="accent2"/>
                </a:solidFill>
              </a:rPr>
              <a:t>    ovarian cancer should NOT undergo screening. </a:t>
            </a:r>
          </a:p>
          <a:p>
            <a:endParaRPr lang="en-US" dirty="0">
              <a:solidFill>
                <a:schemeClr val="accent2"/>
              </a:solidFill>
            </a:endParaRPr>
          </a:p>
          <a:p>
            <a:r>
              <a:rPr lang="en-US" dirty="0" smtClean="0">
                <a:solidFill>
                  <a:schemeClr val="accent2"/>
                </a:solidFill>
              </a:rPr>
              <a:t>Screening </a:t>
            </a:r>
            <a:r>
              <a:rPr lang="en-US" dirty="0">
                <a:solidFill>
                  <a:schemeClr val="accent2"/>
                </a:solidFill>
              </a:rPr>
              <a:t>tests : Measurement of CA 125 and transvaginal pelvic ultrasound.</a:t>
            </a:r>
          </a:p>
          <a:p>
            <a:endParaRPr lang="en-US" dirty="0">
              <a:solidFill>
                <a:schemeClr val="accent2"/>
              </a:solidFill>
            </a:endParaRPr>
          </a:p>
          <a:p>
            <a:endParaRPr lang="en-US" dirty="0">
              <a:solidFill>
                <a:schemeClr val="accent2"/>
              </a:solidFill>
            </a:endParaRPr>
          </a:p>
          <a:p>
            <a:endParaRPr lang="ar-JO" dirty="0">
              <a:solidFill>
                <a:schemeClr val="accent2"/>
              </a:solidFill>
            </a:endParaRPr>
          </a:p>
          <a:p>
            <a:endParaRPr lang="ar-JO" dirty="0">
              <a:solidFill>
                <a:schemeClr val="accent2"/>
              </a:solidFill>
            </a:endParaRPr>
          </a:p>
        </p:txBody>
      </p:sp>
    </p:spTree>
    <p:extLst>
      <p:ext uri="{BB962C8B-B14F-4D97-AF65-F5344CB8AC3E}">
        <p14:creationId xmlns:p14="http://schemas.microsoft.com/office/powerpoint/2010/main" val="374550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5143" y="616857"/>
            <a:ext cx="8940799" cy="1384995"/>
          </a:xfrm>
          <a:prstGeom prst="rect">
            <a:avLst/>
          </a:prstGeom>
          <a:noFill/>
        </p:spPr>
        <p:txBody>
          <a:bodyPr wrap="square" rtlCol="1">
            <a:spAutoFit/>
          </a:bodyPr>
          <a:lstStyle/>
          <a:p>
            <a:r>
              <a:rPr lang="en-US" dirty="0"/>
              <a:t>A 58-year-old nulliparous </a:t>
            </a:r>
            <a:r>
              <a:rPr lang="en-US" dirty="0" smtClean="0"/>
              <a:t>woman </a:t>
            </a:r>
            <a:r>
              <a:rPr lang="en-US" dirty="0"/>
              <a:t>comes to the office for a routine checkup. She is concerned </a:t>
            </a:r>
            <a:r>
              <a:rPr lang="en-US" dirty="0" smtClean="0"/>
              <a:t>about ovarian </a:t>
            </a:r>
            <a:r>
              <a:rPr lang="en-US" dirty="0"/>
              <a:t>cancer because her cousin died </a:t>
            </a:r>
            <a:r>
              <a:rPr lang="en-US" dirty="0" smtClean="0"/>
              <a:t>of the </a:t>
            </a:r>
            <a:r>
              <a:rPr lang="en-US" dirty="0"/>
              <a:t>disease last year and a close friend was recently diagnosed with it. Her medical history is significant for hypertension treated with an </a:t>
            </a:r>
            <a:r>
              <a:rPr lang="en-US" dirty="0" smtClean="0"/>
              <a:t>ACE inhibitor</a:t>
            </a:r>
            <a:r>
              <a:rPr lang="en-US" dirty="0"/>
              <a:t>. Menopause was at age 55. The patient smokes a half pack of cigarettes a </a:t>
            </a:r>
            <a:r>
              <a:rPr lang="en-US" dirty="0" smtClean="0"/>
              <a:t>day. There </a:t>
            </a:r>
            <a:r>
              <a:rPr lang="en-US" dirty="0"/>
              <a:t>is no </a:t>
            </a:r>
            <a:r>
              <a:rPr lang="en-US" dirty="0" smtClean="0"/>
              <a:t>other cancer </a:t>
            </a:r>
            <a:r>
              <a:rPr lang="en-US" dirty="0"/>
              <a:t>history in her family. Physical examination is </a:t>
            </a:r>
            <a:r>
              <a:rPr lang="en-US" dirty="0" smtClean="0"/>
              <a:t>unremarkable. Which </a:t>
            </a:r>
            <a:r>
              <a:rPr lang="en-US" dirty="0"/>
              <a:t>of the following is the most appropriate strategy for ovarian cancer screening in this patient?</a:t>
            </a:r>
            <a:endParaRPr lang="ar-JO" dirty="0"/>
          </a:p>
        </p:txBody>
      </p:sp>
      <p:sp>
        <p:nvSpPr>
          <p:cNvPr id="5" name="TextBox 4"/>
          <p:cNvSpPr txBox="1"/>
          <p:nvPr/>
        </p:nvSpPr>
        <p:spPr>
          <a:xfrm>
            <a:off x="1124857" y="2677886"/>
            <a:ext cx="6625771" cy="1169551"/>
          </a:xfrm>
          <a:prstGeom prst="rect">
            <a:avLst/>
          </a:prstGeom>
          <a:noFill/>
        </p:spPr>
        <p:txBody>
          <a:bodyPr wrap="square" rtlCol="1">
            <a:spAutoFit/>
          </a:bodyPr>
          <a:lstStyle/>
          <a:p>
            <a:r>
              <a:rPr lang="en-US" dirty="0"/>
              <a:t>A. </a:t>
            </a:r>
            <a:r>
              <a:rPr lang="en-US" dirty="0" smtClean="0"/>
              <a:t> Genetic </a:t>
            </a:r>
            <a:r>
              <a:rPr lang="en-US" dirty="0"/>
              <a:t>testing for BRCA mutation</a:t>
            </a:r>
          </a:p>
          <a:p>
            <a:r>
              <a:rPr lang="en-US" dirty="0" smtClean="0"/>
              <a:t>B</a:t>
            </a:r>
            <a:r>
              <a:rPr lang="en-US" dirty="0"/>
              <a:t>. </a:t>
            </a:r>
            <a:r>
              <a:rPr lang="en-US" dirty="0" smtClean="0"/>
              <a:t> No </a:t>
            </a:r>
            <a:r>
              <a:rPr lang="en-US" dirty="0"/>
              <a:t>further workup</a:t>
            </a:r>
          </a:p>
          <a:p>
            <a:r>
              <a:rPr lang="en-US" dirty="0" smtClean="0"/>
              <a:t>C.  Pelvic </a:t>
            </a:r>
            <a:r>
              <a:rPr lang="en-US" dirty="0"/>
              <a:t>ultrasonography</a:t>
            </a:r>
          </a:p>
          <a:p>
            <a:r>
              <a:rPr lang="en-US" dirty="0" smtClean="0"/>
              <a:t>D.  Serum </a:t>
            </a:r>
            <a:r>
              <a:rPr lang="en-US" dirty="0"/>
              <a:t>CA-125 level</a:t>
            </a:r>
          </a:p>
          <a:p>
            <a:r>
              <a:rPr lang="en-US" dirty="0" smtClean="0"/>
              <a:t>E.  Serum </a:t>
            </a:r>
            <a:r>
              <a:rPr lang="en-US" dirty="0"/>
              <a:t>carcinoembryonic antigen level</a:t>
            </a:r>
            <a:endParaRPr lang="ar-JO" dirty="0"/>
          </a:p>
        </p:txBody>
      </p:sp>
    </p:spTree>
    <p:extLst>
      <p:ext uri="{BB962C8B-B14F-4D97-AF65-F5344CB8AC3E}">
        <p14:creationId xmlns:p14="http://schemas.microsoft.com/office/powerpoint/2010/main" val="501310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45143" y="616857"/>
            <a:ext cx="8940799" cy="1384995"/>
          </a:xfrm>
          <a:prstGeom prst="rect">
            <a:avLst/>
          </a:prstGeom>
          <a:noFill/>
        </p:spPr>
        <p:txBody>
          <a:bodyPr wrap="square" rtlCol="1">
            <a:spAutoFit/>
          </a:bodyPr>
          <a:lstStyle/>
          <a:p>
            <a:r>
              <a:rPr lang="en-US" dirty="0"/>
              <a:t>A 58-year-old nulliparous </a:t>
            </a:r>
            <a:r>
              <a:rPr lang="en-US" dirty="0" smtClean="0"/>
              <a:t>woman </a:t>
            </a:r>
            <a:r>
              <a:rPr lang="en-US" dirty="0"/>
              <a:t>comes to the office for a routine checkup. She is concerned </a:t>
            </a:r>
            <a:r>
              <a:rPr lang="en-US" dirty="0" smtClean="0"/>
              <a:t>about ovarian </a:t>
            </a:r>
            <a:r>
              <a:rPr lang="en-US" dirty="0"/>
              <a:t>cancer because her cousin died </a:t>
            </a:r>
            <a:r>
              <a:rPr lang="en-US" dirty="0" smtClean="0"/>
              <a:t>of the </a:t>
            </a:r>
            <a:r>
              <a:rPr lang="en-US" dirty="0"/>
              <a:t>disease last year and a close friend was recently diagnosed with it. Her medical history is significant for hypertension treated with an </a:t>
            </a:r>
            <a:r>
              <a:rPr lang="en-US" dirty="0" smtClean="0"/>
              <a:t>ACE inhibitor</a:t>
            </a:r>
            <a:r>
              <a:rPr lang="en-US" dirty="0"/>
              <a:t>. Menopause was at age 55. The patient smokes a half pack of cigarettes a </a:t>
            </a:r>
            <a:r>
              <a:rPr lang="en-US" dirty="0" smtClean="0"/>
              <a:t>day. There </a:t>
            </a:r>
            <a:r>
              <a:rPr lang="en-US" dirty="0"/>
              <a:t>is no </a:t>
            </a:r>
            <a:r>
              <a:rPr lang="en-US" dirty="0" smtClean="0"/>
              <a:t>other cancer </a:t>
            </a:r>
            <a:r>
              <a:rPr lang="en-US" dirty="0"/>
              <a:t>history in her family. Physical examination is </a:t>
            </a:r>
            <a:r>
              <a:rPr lang="en-US" dirty="0" smtClean="0"/>
              <a:t>unremarkable. Which </a:t>
            </a:r>
            <a:r>
              <a:rPr lang="en-US" dirty="0"/>
              <a:t>of the following is the most appropriate strategy for ovarian cancer screening in this patient?</a:t>
            </a:r>
            <a:endParaRPr lang="ar-JO" dirty="0"/>
          </a:p>
        </p:txBody>
      </p:sp>
      <p:sp>
        <p:nvSpPr>
          <p:cNvPr id="5" name="TextBox 4"/>
          <p:cNvSpPr txBox="1"/>
          <p:nvPr/>
        </p:nvSpPr>
        <p:spPr>
          <a:xfrm>
            <a:off x="1124857" y="2677886"/>
            <a:ext cx="6625771" cy="1169551"/>
          </a:xfrm>
          <a:prstGeom prst="rect">
            <a:avLst/>
          </a:prstGeom>
          <a:noFill/>
        </p:spPr>
        <p:txBody>
          <a:bodyPr wrap="square" rtlCol="1">
            <a:spAutoFit/>
          </a:bodyPr>
          <a:lstStyle/>
          <a:p>
            <a:r>
              <a:rPr lang="en-US" dirty="0"/>
              <a:t>A. </a:t>
            </a:r>
            <a:r>
              <a:rPr lang="en-US" dirty="0" smtClean="0"/>
              <a:t> Genetic </a:t>
            </a:r>
            <a:r>
              <a:rPr lang="en-US" dirty="0"/>
              <a:t>testing for BRCA mutation</a:t>
            </a:r>
          </a:p>
          <a:p>
            <a:r>
              <a:rPr lang="en-US" dirty="0" smtClean="0">
                <a:solidFill>
                  <a:srgbClr val="FF0000"/>
                </a:solidFill>
              </a:rPr>
              <a:t>B</a:t>
            </a:r>
            <a:r>
              <a:rPr lang="en-US" dirty="0">
                <a:solidFill>
                  <a:srgbClr val="FF0000"/>
                </a:solidFill>
              </a:rPr>
              <a:t>. </a:t>
            </a:r>
            <a:r>
              <a:rPr lang="en-US" dirty="0" smtClean="0">
                <a:solidFill>
                  <a:srgbClr val="FF0000"/>
                </a:solidFill>
              </a:rPr>
              <a:t> No </a:t>
            </a:r>
            <a:r>
              <a:rPr lang="en-US" dirty="0">
                <a:solidFill>
                  <a:srgbClr val="FF0000"/>
                </a:solidFill>
              </a:rPr>
              <a:t>further workup</a:t>
            </a:r>
          </a:p>
          <a:p>
            <a:r>
              <a:rPr lang="en-US" dirty="0" smtClean="0"/>
              <a:t>C.  Pelvic </a:t>
            </a:r>
            <a:r>
              <a:rPr lang="en-US" dirty="0"/>
              <a:t>ultrasonography</a:t>
            </a:r>
          </a:p>
          <a:p>
            <a:r>
              <a:rPr lang="en-US" dirty="0" smtClean="0"/>
              <a:t>D.  Serum </a:t>
            </a:r>
            <a:r>
              <a:rPr lang="en-US" dirty="0"/>
              <a:t>CA-125 level</a:t>
            </a:r>
          </a:p>
          <a:p>
            <a:r>
              <a:rPr lang="en-US" dirty="0" smtClean="0"/>
              <a:t>E.  Serum </a:t>
            </a:r>
            <a:r>
              <a:rPr lang="en-US" dirty="0"/>
              <a:t>carcinoembryonic antigen level</a:t>
            </a:r>
            <a:endParaRPr lang="ar-JO" dirty="0"/>
          </a:p>
        </p:txBody>
      </p:sp>
    </p:spTree>
    <p:extLst>
      <p:ext uri="{BB962C8B-B14F-4D97-AF65-F5344CB8AC3E}">
        <p14:creationId xmlns:p14="http://schemas.microsoft.com/office/powerpoint/2010/main" val="4205961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68513" y="1045029"/>
            <a:ext cx="8628743" cy="1754326"/>
          </a:xfrm>
          <a:prstGeom prst="rect">
            <a:avLst/>
          </a:prstGeom>
          <a:noFill/>
        </p:spPr>
        <p:txBody>
          <a:bodyPr wrap="square" rtlCol="1">
            <a:spAutoFit/>
          </a:bodyPr>
          <a:lstStyle/>
          <a:p>
            <a:r>
              <a:rPr lang="en-US" sz="1800" b="1" dirty="0"/>
              <a:t>Ovarian cancer </a:t>
            </a:r>
            <a:r>
              <a:rPr lang="en-US" sz="1800" dirty="0"/>
              <a:t>is one of the leading causes of </a:t>
            </a:r>
            <a:r>
              <a:rPr lang="en-US" sz="1800" b="1" dirty="0"/>
              <a:t>cancer mortality </a:t>
            </a:r>
            <a:r>
              <a:rPr lang="en-US" sz="1800" dirty="0"/>
              <a:t>in the </a:t>
            </a:r>
            <a:r>
              <a:rPr lang="en-US" sz="1800" dirty="0" smtClean="0"/>
              <a:t>World as the disease </a:t>
            </a:r>
            <a:r>
              <a:rPr lang="en-US" sz="1800" dirty="0"/>
              <a:t>is typically diagnosed in </a:t>
            </a:r>
            <a:r>
              <a:rPr lang="en-US" sz="1800" b="1" dirty="0"/>
              <a:t>advanced </a:t>
            </a:r>
            <a:r>
              <a:rPr lang="en-US" sz="1800" b="1" dirty="0" smtClean="0"/>
              <a:t>stages </a:t>
            </a:r>
            <a:r>
              <a:rPr lang="en-US" sz="1800" dirty="0" smtClean="0"/>
              <a:t>with </a:t>
            </a:r>
            <a:r>
              <a:rPr lang="en-US" sz="1800" dirty="0"/>
              <a:t>widespread </a:t>
            </a:r>
            <a:r>
              <a:rPr lang="en-US" sz="1800" b="1" dirty="0"/>
              <a:t>metastasis. </a:t>
            </a:r>
            <a:r>
              <a:rPr lang="en-US" sz="1800" dirty="0"/>
              <a:t>For average-risk patients (</a:t>
            </a:r>
            <a:r>
              <a:rPr lang="en-US" sz="1800" dirty="0" err="1"/>
              <a:t>eg</a:t>
            </a:r>
            <a:r>
              <a:rPr lang="en-US" sz="1800" dirty="0"/>
              <a:t>, no hereditary cancer syndromes), </a:t>
            </a:r>
            <a:r>
              <a:rPr lang="en-US" sz="1800" b="1" dirty="0"/>
              <a:t>no screening </a:t>
            </a:r>
            <a:r>
              <a:rPr lang="en-US" sz="1800" dirty="0"/>
              <a:t>tests exist to detect ovarian </a:t>
            </a:r>
            <a:r>
              <a:rPr lang="en-US" sz="1800" dirty="0" smtClean="0"/>
              <a:t>cancer in </a:t>
            </a:r>
            <a:r>
              <a:rPr lang="en-US" sz="1800" dirty="0"/>
              <a:t>its early, more treatable stages. This patient's family history of a single second-degree relative with ovarian cancer does not </a:t>
            </a:r>
            <a:r>
              <a:rPr lang="en-US" sz="1800" dirty="0" smtClean="0"/>
              <a:t>impart increased likelihood </a:t>
            </a:r>
            <a:r>
              <a:rPr lang="en-US" sz="1800" dirty="0"/>
              <a:t>of a hereditary cancer syndrome.</a:t>
            </a:r>
            <a:endParaRPr lang="ar-JO" sz="1800" dirty="0"/>
          </a:p>
        </p:txBody>
      </p:sp>
    </p:spTree>
    <p:extLst>
      <p:ext uri="{BB962C8B-B14F-4D97-AF65-F5344CB8AC3E}">
        <p14:creationId xmlns:p14="http://schemas.microsoft.com/office/powerpoint/2010/main" val="1497489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D51E-6091-4D19-BD09-2BADD62EB062}"/>
              </a:ext>
            </a:extLst>
          </p:cNvPr>
          <p:cNvSpPr>
            <a:spLocks noGrp="1"/>
          </p:cNvSpPr>
          <p:nvPr>
            <p:ph type="title"/>
          </p:nvPr>
        </p:nvSpPr>
        <p:spPr>
          <a:xfrm>
            <a:off x="904696" y="131509"/>
            <a:ext cx="7195508" cy="994172"/>
          </a:xfrm>
        </p:spPr>
        <p:txBody>
          <a:bodyPr>
            <a:normAutofit/>
          </a:bodyPr>
          <a:lstStyle/>
          <a:p>
            <a:r>
              <a:rPr lang="en-US" sz="5400" b="1" dirty="0">
                <a:effectLst>
                  <a:outerShdw blurRad="38100" dist="38100" dir="2700000" algn="tl">
                    <a:srgbClr val="000000">
                      <a:alpha val="43137"/>
                    </a:srgbClr>
                  </a:outerShdw>
                </a:effectLst>
              </a:rPr>
              <a:t>Sex cord stromal tumors</a:t>
            </a:r>
          </a:p>
        </p:txBody>
      </p:sp>
      <p:sp>
        <p:nvSpPr>
          <p:cNvPr id="3" name="Content Placeholder 2">
            <a:extLst>
              <a:ext uri="{FF2B5EF4-FFF2-40B4-BE49-F238E27FC236}">
                <a16:creationId xmlns:a16="http://schemas.microsoft.com/office/drawing/2014/main" id="{C227BED8-1A5A-4CE5-A0EA-CB46054A04D5}"/>
              </a:ext>
            </a:extLst>
          </p:cNvPr>
          <p:cNvSpPr>
            <a:spLocks noGrp="1"/>
          </p:cNvSpPr>
          <p:nvPr>
            <p:ph idx="1"/>
          </p:nvPr>
        </p:nvSpPr>
        <p:spPr>
          <a:xfrm>
            <a:off x="539152" y="1369219"/>
            <a:ext cx="8380562" cy="3263504"/>
          </a:xfrm>
        </p:spPr>
        <p:txBody>
          <a:bodyPr>
            <a:normAutofit/>
          </a:bodyPr>
          <a:lstStyle/>
          <a:p>
            <a:r>
              <a:rPr lang="en-US" sz="2400" dirty="0"/>
              <a:t>They account for approximately 10% per cent of ovarian tumors .</a:t>
            </a:r>
          </a:p>
          <a:p>
            <a:r>
              <a:rPr lang="en-US" sz="2400" dirty="0"/>
              <a:t>almost 90% cent of all </a:t>
            </a:r>
            <a:r>
              <a:rPr lang="en-US" sz="2400" b="1" dirty="0">
                <a:solidFill>
                  <a:srgbClr val="C00000"/>
                </a:solidFill>
                <a:effectLst>
                  <a:outerShdw blurRad="38100" dist="38100" dir="2700000" algn="tl">
                    <a:srgbClr val="000000">
                      <a:alpha val="43137"/>
                    </a:srgbClr>
                  </a:outerShdw>
                </a:effectLst>
              </a:rPr>
              <a:t>functional</a:t>
            </a:r>
            <a:r>
              <a:rPr lang="en-US" sz="2400" dirty="0"/>
              <a:t> (i.e. hormone-producing) tumors.</a:t>
            </a:r>
          </a:p>
          <a:p>
            <a:r>
              <a:rPr lang="en-US" sz="2400" dirty="0"/>
              <a:t>The peak incidence is around the age of the menopause ( </a:t>
            </a:r>
            <a:r>
              <a:rPr lang="en-US" sz="2400" b="1" dirty="0"/>
              <a:t>50 years</a:t>
            </a:r>
            <a:r>
              <a:rPr lang="en-US" sz="2400" dirty="0"/>
              <a:t> )</a:t>
            </a:r>
          </a:p>
          <a:p>
            <a:r>
              <a:rPr lang="en-US" sz="2400" dirty="0"/>
              <a:t>present as </a:t>
            </a:r>
            <a:r>
              <a:rPr lang="en-US" sz="2400" b="1" dirty="0"/>
              <a:t>unilateral ovarian masses</a:t>
            </a:r>
            <a:r>
              <a:rPr lang="en-US" sz="2400" dirty="0"/>
              <a:t>, measuring up to 15 cm in diameter</a:t>
            </a:r>
          </a:p>
          <a:p>
            <a:r>
              <a:rPr lang="en-US" sz="2400" dirty="0"/>
              <a:t>most patients diagnosed with early-stage disease</a:t>
            </a:r>
          </a:p>
        </p:txBody>
      </p:sp>
      <p:pic>
        <p:nvPicPr>
          <p:cNvPr id="4" name="Graphic 3" descr="Bookmark">
            <a:extLst>
              <a:ext uri="{FF2B5EF4-FFF2-40B4-BE49-F238E27FC236}">
                <a16:creationId xmlns:a16="http://schemas.microsoft.com/office/drawing/2014/main" id="{107EB255-E459-429D-8896-9386CADD8B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14" y="-77637"/>
            <a:ext cx="1050511" cy="110730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200137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8E2FE2-F085-4BBC-A528-86408E525FE9}"/>
              </a:ext>
            </a:extLst>
          </p:cNvPr>
          <p:cNvSpPr txBox="1"/>
          <p:nvPr/>
        </p:nvSpPr>
        <p:spPr>
          <a:xfrm>
            <a:off x="224287" y="802257"/>
            <a:ext cx="7539486" cy="553998"/>
          </a:xfrm>
          <a:prstGeom prst="rect">
            <a:avLst/>
          </a:prstGeom>
          <a:noFill/>
        </p:spPr>
        <p:txBody>
          <a:bodyPr wrap="square" rtlCol="0">
            <a:spAutoFit/>
          </a:bodyPr>
          <a:lstStyle/>
          <a:p>
            <a:pPr defTabSz="685800">
              <a:buClrTx/>
            </a:pPr>
            <a:r>
              <a:rPr lang="en-US" sz="3000" b="1" kern="1200" dirty="0">
                <a:solidFill>
                  <a:prstClr val="black"/>
                </a:solidFill>
                <a:latin typeface="Calibri" panose="020F0502020204030204"/>
                <a:ea typeface="+mn-ea"/>
                <a:cs typeface="+mn-cs"/>
              </a:rPr>
              <a:t>1. Granulosa cell tumor (70%)</a:t>
            </a:r>
          </a:p>
        </p:txBody>
      </p:sp>
      <p:sp>
        <p:nvSpPr>
          <p:cNvPr id="7" name="TextBox 6">
            <a:extLst>
              <a:ext uri="{FF2B5EF4-FFF2-40B4-BE49-F238E27FC236}">
                <a16:creationId xmlns:a16="http://schemas.microsoft.com/office/drawing/2014/main" id="{FE97CC5B-5B30-42CF-9BB4-AF1F6DF175B9}"/>
              </a:ext>
            </a:extLst>
          </p:cNvPr>
          <p:cNvSpPr txBox="1"/>
          <p:nvPr/>
        </p:nvSpPr>
        <p:spPr>
          <a:xfrm>
            <a:off x="448574" y="1333172"/>
            <a:ext cx="8415068" cy="3462486"/>
          </a:xfrm>
          <a:prstGeom prst="rect">
            <a:avLst/>
          </a:prstGeom>
          <a:noFill/>
        </p:spPr>
        <p:txBody>
          <a:bodyPr wrap="square" rtlCol="0">
            <a:spAutoFit/>
          </a:bodyPr>
          <a:lstStyle/>
          <a:p>
            <a:pPr defTabSz="685800">
              <a:buClrTx/>
            </a:pPr>
            <a:r>
              <a:rPr lang="en-US" sz="2400" b="1" kern="1200" dirty="0">
                <a:solidFill>
                  <a:srgbClr val="C00000"/>
                </a:solidFill>
                <a:latin typeface="Calibri" panose="020F0502020204030204"/>
                <a:ea typeface="+mn-ea"/>
                <a:cs typeface="+mn-cs"/>
              </a:rPr>
              <a:t>Estrogen</a:t>
            </a:r>
            <a:r>
              <a:rPr lang="en-US" sz="2100" kern="1200" dirty="0">
                <a:solidFill>
                  <a:prstClr val="black"/>
                </a:solidFill>
                <a:latin typeface="Calibri" panose="020F0502020204030204"/>
                <a:ea typeface="+mn-ea"/>
                <a:cs typeface="+mn-cs"/>
              </a:rPr>
              <a:t> </a:t>
            </a:r>
            <a:r>
              <a:rPr lang="en-US" sz="1950" kern="1200" dirty="0">
                <a:solidFill>
                  <a:prstClr val="black"/>
                </a:solidFill>
                <a:latin typeface="Calibri" panose="020F0502020204030204"/>
                <a:ea typeface="+mn-ea"/>
                <a:cs typeface="+mn-cs"/>
              </a:rPr>
              <a:t>secreting tumor</a:t>
            </a:r>
          </a:p>
          <a:p>
            <a:pPr defTabSz="685800">
              <a:buClrTx/>
            </a:pPr>
            <a:r>
              <a:rPr lang="en-US" sz="1950" kern="1200" dirty="0">
                <a:solidFill>
                  <a:prstClr val="black"/>
                </a:solidFill>
                <a:latin typeface="Calibri" panose="020F0502020204030204"/>
                <a:ea typeface="+mn-ea"/>
                <a:cs typeface="+mn-cs"/>
              </a:rPr>
              <a:t>Unopposed estrogen stimulation can lead to </a:t>
            </a:r>
            <a:r>
              <a:rPr lang="en-US" sz="1950" b="1" kern="1200" dirty="0">
                <a:solidFill>
                  <a:prstClr val="black"/>
                </a:solidFill>
                <a:latin typeface="Calibri" panose="020F0502020204030204"/>
                <a:ea typeface="+mn-ea"/>
                <a:cs typeface="+mn-cs"/>
              </a:rPr>
              <a:t>Breast tenderness </a:t>
            </a:r>
            <a:r>
              <a:rPr lang="en-US" sz="1950" kern="1200" dirty="0">
                <a:solidFill>
                  <a:prstClr val="black"/>
                </a:solidFill>
                <a:latin typeface="Calibri" panose="020F0502020204030204"/>
                <a:ea typeface="+mn-ea"/>
                <a:cs typeface="+mn-cs"/>
              </a:rPr>
              <a:t>, </a:t>
            </a:r>
            <a:r>
              <a:rPr lang="en-US" sz="1950" b="1" kern="1200" dirty="0">
                <a:solidFill>
                  <a:prstClr val="black"/>
                </a:solidFill>
                <a:latin typeface="Calibri" panose="020F0502020204030204"/>
                <a:ea typeface="+mn-ea"/>
                <a:cs typeface="+mn-cs"/>
              </a:rPr>
              <a:t>abnormal uterine bleeding</a:t>
            </a:r>
            <a:r>
              <a:rPr lang="en-US" sz="1950" kern="1200" dirty="0">
                <a:solidFill>
                  <a:prstClr val="black"/>
                </a:solidFill>
                <a:latin typeface="Calibri" panose="020F0502020204030204"/>
                <a:ea typeface="+mn-ea"/>
                <a:cs typeface="+mn-cs"/>
              </a:rPr>
              <a:t> and </a:t>
            </a:r>
            <a:r>
              <a:rPr lang="en-US" sz="1950" b="1" kern="1200" dirty="0">
                <a:solidFill>
                  <a:prstClr val="black"/>
                </a:solidFill>
                <a:latin typeface="Calibri" panose="020F0502020204030204"/>
                <a:ea typeface="+mn-ea"/>
                <a:cs typeface="+mn-cs"/>
              </a:rPr>
              <a:t>endometrial hyperplasia or carcinoma</a:t>
            </a:r>
            <a:r>
              <a:rPr lang="en-US" sz="1950" kern="1200" dirty="0">
                <a:solidFill>
                  <a:prstClr val="black"/>
                </a:solidFill>
                <a:latin typeface="Calibri" panose="020F0502020204030204"/>
                <a:ea typeface="+mn-ea"/>
                <a:cs typeface="+mn-cs"/>
              </a:rPr>
              <a:t>, which presents as </a:t>
            </a:r>
            <a:r>
              <a:rPr lang="en-US" sz="1950" u="sng" kern="1200" dirty="0">
                <a:solidFill>
                  <a:prstClr val="black"/>
                </a:solidFill>
                <a:latin typeface="Calibri" panose="020F0502020204030204"/>
                <a:ea typeface="+mn-ea"/>
                <a:cs typeface="+mn-cs"/>
              </a:rPr>
              <a:t>postmenopausal bleeding </a:t>
            </a:r>
            <a:r>
              <a:rPr lang="en-US" sz="1950" kern="1200" dirty="0">
                <a:solidFill>
                  <a:prstClr val="black"/>
                </a:solidFill>
                <a:latin typeface="Calibri" panose="020F0502020204030204"/>
                <a:ea typeface="+mn-ea"/>
                <a:cs typeface="+mn-cs"/>
              </a:rPr>
              <a:t>and appears on ultrasonography as a </a:t>
            </a:r>
            <a:r>
              <a:rPr lang="en-US" sz="1950" u="sng" kern="1200" dirty="0">
                <a:solidFill>
                  <a:prstClr val="black"/>
                </a:solidFill>
                <a:latin typeface="Calibri" panose="020F0502020204030204"/>
                <a:ea typeface="+mn-ea"/>
                <a:cs typeface="+mn-cs"/>
              </a:rPr>
              <a:t>thickened endometrium</a:t>
            </a:r>
          </a:p>
          <a:p>
            <a:pPr defTabSz="685800">
              <a:buClrTx/>
            </a:pPr>
            <a:endParaRPr lang="en-US" sz="1950" u="sng" kern="1200" dirty="0">
              <a:solidFill>
                <a:prstClr val="black"/>
              </a:solidFill>
              <a:latin typeface="Calibri" panose="020F0502020204030204"/>
              <a:ea typeface="+mn-ea"/>
              <a:cs typeface="+mn-cs"/>
            </a:endParaRPr>
          </a:p>
          <a:p>
            <a:pPr defTabSz="685800">
              <a:buClrTx/>
            </a:pPr>
            <a:r>
              <a:rPr lang="en-US" sz="1950" kern="1200" dirty="0">
                <a:solidFill>
                  <a:prstClr val="black"/>
                </a:solidFill>
                <a:latin typeface="Calibri" panose="020F0502020204030204"/>
                <a:ea typeface="+mn-ea"/>
                <a:cs typeface="+mn-cs"/>
              </a:rPr>
              <a:t>In </a:t>
            </a:r>
            <a:r>
              <a:rPr lang="en-US" sz="1950" b="1" kern="1200" dirty="0">
                <a:solidFill>
                  <a:srgbClr val="002060"/>
                </a:solidFill>
                <a:latin typeface="Calibri" panose="020F0502020204030204"/>
                <a:ea typeface="+mn-ea"/>
                <a:cs typeface="+mn-cs"/>
              </a:rPr>
              <a:t>children</a:t>
            </a:r>
            <a:r>
              <a:rPr lang="en-US" sz="1950" kern="1200" dirty="0">
                <a:solidFill>
                  <a:prstClr val="black"/>
                </a:solidFill>
                <a:latin typeface="Calibri" panose="020F0502020204030204"/>
                <a:ea typeface="+mn-ea"/>
                <a:cs typeface="+mn-cs"/>
              </a:rPr>
              <a:t>, symptoms can include </a:t>
            </a:r>
            <a:r>
              <a:rPr lang="en-US" sz="1950" b="1" kern="1200" dirty="0">
                <a:solidFill>
                  <a:prstClr val="black"/>
                </a:solidFill>
                <a:latin typeface="Calibri" panose="020F0502020204030204"/>
                <a:ea typeface="+mn-ea"/>
                <a:cs typeface="+mn-cs"/>
              </a:rPr>
              <a:t>precocious puberty</a:t>
            </a:r>
            <a:r>
              <a:rPr lang="en-US" sz="1950" kern="1200" dirty="0">
                <a:solidFill>
                  <a:prstClr val="black"/>
                </a:solidFill>
                <a:latin typeface="Calibri" panose="020F0502020204030204"/>
                <a:ea typeface="+mn-ea"/>
                <a:cs typeface="+mn-cs"/>
              </a:rPr>
              <a:t>, and may show a pelvic mass, </a:t>
            </a:r>
            <a:r>
              <a:rPr lang="en-US" sz="1950" u="sng" kern="1200" dirty="0">
                <a:solidFill>
                  <a:prstClr val="black"/>
                </a:solidFill>
                <a:latin typeface="Calibri" panose="020F0502020204030204"/>
                <a:ea typeface="+mn-ea"/>
                <a:cs typeface="+mn-cs"/>
              </a:rPr>
              <a:t>breast bud development</a:t>
            </a:r>
            <a:r>
              <a:rPr lang="en-US" sz="1950" kern="1200" dirty="0">
                <a:solidFill>
                  <a:prstClr val="black"/>
                </a:solidFill>
                <a:latin typeface="Calibri" panose="020F0502020204030204"/>
                <a:ea typeface="+mn-ea"/>
                <a:cs typeface="+mn-cs"/>
              </a:rPr>
              <a:t>, and </a:t>
            </a:r>
            <a:r>
              <a:rPr lang="en-US" sz="1950" u="sng" kern="1200" dirty="0">
                <a:solidFill>
                  <a:prstClr val="black"/>
                </a:solidFill>
                <a:latin typeface="Calibri" panose="020F0502020204030204"/>
                <a:ea typeface="+mn-ea"/>
                <a:cs typeface="+mn-cs"/>
              </a:rPr>
              <a:t>pubic hair </a:t>
            </a:r>
            <a:r>
              <a:rPr lang="en-US" sz="1950" kern="1200" dirty="0">
                <a:solidFill>
                  <a:prstClr val="black"/>
                </a:solidFill>
                <a:latin typeface="Calibri" panose="020F0502020204030204"/>
                <a:ea typeface="+mn-ea"/>
                <a:cs typeface="+mn-cs"/>
              </a:rPr>
              <a:t>in girls under 10 years of age.</a:t>
            </a:r>
          </a:p>
          <a:p>
            <a:pPr defTabSz="685800">
              <a:buClrTx/>
            </a:pPr>
            <a:endParaRPr lang="en-US" sz="1950" kern="1200" dirty="0">
              <a:solidFill>
                <a:prstClr val="black"/>
              </a:solidFill>
              <a:latin typeface="Calibri" panose="020F0502020204030204"/>
              <a:ea typeface="+mn-ea"/>
              <a:cs typeface="+mn-cs"/>
            </a:endParaRPr>
          </a:p>
          <a:p>
            <a:pPr defTabSz="685800">
              <a:buClrTx/>
            </a:pPr>
            <a:r>
              <a:rPr lang="en-US" sz="1950" kern="1200" dirty="0">
                <a:solidFill>
                  <a:prstClr val="black"/>
                </a:solidFill>
                <a:latin typeface="Calibri" panose="020F0502020204030204"/>
                <a:ea typeface="+mn-ea"/>
                <a:cs typeface="+mn-cs"/>
              </a:rPr>
              <a:t>Granulosa cell tumors produce </a:t>
            </a:r>
            <a:r>
              <a:rPr lang="en-US" sz="1950" b="1" kern="1200" dirty="0">
                <a:solidFill>
                  <a:prstClr val="black"/>
                </a:solidFill>
                <a:latin typeface="Calibri" panose="020F0502020204030204"/>
                <a:ea typeface="+mn-ea"/>
                <a:cs typeface="+mn-cs"/>
              </a:rPr>
              <a:t>inhibin</a:t>
            </a:r>
            <a:r>
              <a:rPr lang="en-US" sz="1950" kern="1200" dirty="0">
                <a:solidFill>
                  <a:prstClr val="black"/>
                </a:solidFill>
                <a:latin typeface="Calibri" panose="020F0502020204030204"/>
                <a:ea typeface="+mn-ea"/>
                <a:cs typeface="+mn-cs"/>
              </a:rPr>
              <a:t>, which can be used for follow-up surveillance and detection of recurrence</a:t>
            </a:r>
          </a:p>
        </p:txBody>
      </p:sp>
    </p:spTree>
    <p:extLst>
      <p:ext uri="{BB962C8B-B14F-4D97-AF65-F5344CB8AC3E}">
        <p14:creationId xmlns:p14="http://schemas.microsoft.com/office/powerpoint/2010/main" val="26367830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CBA96E-008C-4771-AE5B-409DBCBC85F6}"/>
              </a:ext>
            </a:extLst>
          </p:cNvPr>
          <p:cNvSpPr txBox="1"/>
          <p:nvPr/>
        </p:nvSpPr>
        <p:spPr>
          <a:xfrm>
            <a:off x="250166" y="845389"/>
            <a:ext cx="7539486" cy="553998"/>
          </a:xfrm>
          <a:prstGeom prst="rect">
            <a:avLst/>
          </a:prstGeom>
          <a:noFill/>
        </p:spPr>
        <p:txBody>
          <a:bodyPr wrap="square" rtlCol="0">
            <a:spAutoFit/>
          </a:bodyPr>
          <a:lstStyle/>
          <a:p>
            <a:pPr defTabSz="685800">
              <a:buClrTx/>
            </a:pPr>
            <a:r>
              <a:rPr lang="en-US" sz="3000" b="1" kern="1200" dirty="0">
                <a:solidFill>
                  <a:prstClr val="black"/>
                </a:solidFill>
                <a:latin typeface="Calibri" panose="020F0502020204030204"/>
                <a:ea typeface="+mn-ea"/>
                <a:cs typeface="+mn-cs"/>
              </a:rPr>
              <a:t>2. Sertoli–Leydig cell tumor</a:t>
            </a:r>
          </a:p>
        </p:txBody>
      </p:sp>
      <p:sp>
        <p:nvSpPr>
          <p:cNvPr id="3" name="TextBox 2">
            <a:extLst>
              <a:ext uri="{FF2B5EF4-FFF2-40B4-BE49-F238E27FC236}">
                <a16:creationId xmlns:a16="http://schemas.microsoft.com/office/drawing/2014/main" id="{651BD107-4E58-441D-BC96-4D57B34DAE5B}"/>
              </a:ext>
            </a:extLst>
          </p:cNvPr>
          <p:cNvSpPr txBox="1"/>
          <p:nvPr/>
        </p:nvSpPr>
        <p:spPr>
          <a:xfrm>
            <a:off x="552091" y="1509624"/>
            <a:ext cx="7763774" cy="3046988"/>
          </a:xfrm>
          <a:prstGeom prst="rect">
            <a:avLst/>
          </a:prstGeom>
          <a:noFill/>
        </p:spPr>
        <p:txBody>
          <a:bodyPr wrap="square" rtlCol="0">
            <a:spAutoFit/>
          </a:bodyPr>
          <a:lstStyle/>
          <a:p>
            <a:pPr defTabSz="685800">
              <a:buClrTx/>
            </a:pPr>
            <a:r>
              <a:rPr lang="en-US" sz="2400" b="1" kern="1200" dirty="0">
                <a:solidFill>
                  <a:srgbClr val="C00000"/>
                </a:solidFill>
                <a:latin typeface="Calibri" panose="020F0502020204030204"/>
                <a:ea typeface="+mn-ea"/>
                <a:cs typeface="+mn-cs"/>
              </a:rPr>
              <a:t>Testosterone</a:t>
            </a:r>
            <a:r>
              <a:rPr lang="en-US" sz="2100" kern="1200" dirty="0">
                <a:solidFill>
                  <a:prstClr val="black"/>
                </a:solidFill>
                <a:latin typeface="Calibri" panose="020F0502020204030204"/>
                <a:ea typeface="+mn-ea"/>
                <a:cs typeface="+mn-cs"/>
              </a:rPr>
              <a:t> secreting tumor in over 50% of cases</a:t>
            </a:r>
          </a:p>
          <a:p>
            <a:pPr defTabSz="685800">
              <a:buClrTx/>
            </a:pPr>
            <a:r>
              <a:rPr lang="en-US" sz="2100" kern="1200" dirty="0">
                <a:solidFill>
                  <a:prstClr val="black"/>
                </a:solidFill>
                <a:latin typeface="Calibri" panose="020F0502020204030204"/>
                <a:ea typeface="+mn-ea"/>
                <a:cs typeface="+mn-cs"/>
              </a:rPr>
              <a:t>Patients present with a pelvic mass and </a:t>
            </a:r>
            <a:r>
              <a:rPr lang="en-US" sz="2100" b="1" kern="1200" dirty="0">
                <a:solidFill>
                  <a:prstClr val="black"/>
                </a:solidFill>
                <a:latin typeface="Calibri" panose="020F0502020204030204"/>
                <a:ea typeface="+mn-ea"/>
                <a:cs typeface="+mn-cs"/>
              </a:rPr>
              <a:t>signs of virilization</a:t>
            </a:r>
            <a:r>
              <a:rPr lang="en-US" sz="2100" kern="1200" dirty="0">
                <a:solidFill>
                  <a:prstClr val="black"/>
                </a:solidFill>
                <a:latin typeface="Calibri" panose="020F0502020204030204"/>
                <a:ea typeface="+mn-ea"/>
                <a:cs typeface="+mn-cs"/>
              </a:rPr>
              <a:t>. Common symptoms are </a:t>
            </a:r>
            <a:r>
              <a:rPr lang="en-US" sz="2100" u="sng" kern="1200" dirty="0">
                <a:solidFill>
                  <a:prstClr val="black"/>
                </a:solidFill>
                <a:latin typeface="Calibri" panose="020F0502020204030204"/>
                <a:ea typeface="+mn-ea"/>
                <a:cs typeface="+mn-cs"/>
              </a:rPr>
              <a:t>amenorrhea</a:t>
            </a:r>
            <a:r>
              <a:rPr lang="en-US" sz="2100" kern="1200" dirty="0">
                <a:solidFill>
                  <a:prstClr val="black"/>
                </a:solidFill>
                <a:latin typeface="Calibri" panose="020F0502020204030204"/>
                <a:ea typeface="+mn-ea"/>
                <a:cs typeface="+mn-cs"/>
              </a:rPr>
              <a:t>, </a:t>
            </a:r>
            <a:r>
              <a:rPr lang="en-US" sz="2100" u="sng" kern="1200" dirty="0">
                <a:solidFill>
                  <a:prstClr val="black"/>
                </a:solidFill>
                <a:latin typeface="Calibri" panose="020F0502020204030204"/>
                <a:ea typeface="+mn-ea"/>
                <a:cs typeface="+mn-cs"/>
              </a:rPr>
              <a:t>deep voice</a:t>
            </a:r>
            <a:r>
              <a:rPr lang="en-US" sz="2100" kern="1200" dirty="0">
                <a:solidFill>
                  <a:prstClr val="black"/>
                </a:solidFill>
                <a:latin typeface="Calibri" panose="020F0502020204030204"/>
                <a:ea typeface="+mn-ea"/>
                <a:cs typeface="+mn-cs"/>
              </a:rPr>
              <a:t> , </a:t>
            </a:r>
            <a:r>
              <a:rPr lang="en-US" sz="2100" u="sng" kern="1200" dirty="0">
                <a:solidFill>
                  <a:prstClr val="black"/>
                </a:solidFill>
                <a:latin typeface="Calibri" panose="020F0502020204030204"/>
                <a:ea typeface="+mn-ea"/>
                <a:cs typeface="+mn-cs"/>
              </a:rPr>
              <a:t>increased muscle mass </a:t>
            </a:r>
            <a:r>
              <a:rPr lang="en-US" sz="2100" kern="1200" dirty="0">
                <a:solidFill>
                  <a:prstClr val="black"/>
                </a:solidFill>
                <a:latin typeface="Calibri" panose="020F0502020204030204"/>
                <a:ea typeface="+mn-ea"/>
                <a:cs typeface="+mn-cs"/>
              </a:rPr>
              <a:t>and </a:t>
            </a:r>
            <a:r>
              <a:rPr lang="en-US" sz="2100" u="sng" kern="1200" dirty="0">
                <a:solidFill>
                  <a:prstClr val="black"/>
                </a:solidFill>
                <a:latin typeface="Calibri" panose="020F0502020204030204"/>
                <a:ea typeface="+mn-ea"/>
                <a:cs typeface="+mn-cs"/>
              </a:rPr>
              <a:t>hirsutism</a:t>
            </a:r>
          </a:p>
          <a:p>
            <a:pPr defTabSz="685800">
              <a:buClrTx/>
            </a:pPr>
            <a:endParaRPr lang="en-US" sz="210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Patients could also complain of Signs of </a:t>
            </a:r>
            <a:r>
              <a:rPr lang="en-US" sz="2100" b="1" kern="1200" dirty="0">
                <a:solidFill>
                  <a:prstClr val="black"/>
                </a:solidFill>
                <a:latin typeface="Calibri" panose="020F0502020204030204"/>
                <a:ea typeface="+mn-ea"/>
                <a:cs typeface="+mn-cs"/>
              </a:rPr>
              <a:t>estrogen deficiency </a:t>
            </a:r>
            <a:r>
              <a:rPr lang="en-US" sz="2100" kern="1200" dirty="0">
                <a:solidFill>
                  <a:prstClr val="black"/>
                </a:solidFill>
                <a:latin typeface="Calibri" panose="020F0502020204030204"/>
                <a:ea typeface="+mn-ea"/>
                <a:cs typeface="+mn-cs"/>
              </a:rPr>
              <a:t>and</a:t>
            </a:r>
            <a:r>
              <a:rPr lang="en-US" sz="2100" b="1" kern="1200" dirty="0">
                <a:solidFill>
                  <a:prstClr val="black"/>
                </a:solidFill>
                <a:latin typeface="Calibri" panose="020F0502020204030204"/>
                <a:ea typeface="+mn-ea"/>
                <a:cs typeface="+mn-cs"/>
              </a:rPr>
              <a:t> </a:t>
            </a:r>
            <a:r>
              <a:rPr lang="en-US" sz="2100" kern="1200" dirty="0">
                <a:solidFill>
                  <a:prstClr val="black"/>
                </a:solidFill>
                <a:latin typeface="Calibri" panose="020F0502020204030204"/>
                <a:ea typeface="+mn-ea"/>
                <a:cs typeface="+mn-cs"/>
              </a:rPr>
              <a:t>may develop </a:t>
            </a:r>
            <a:r>
              <a:rPr lang="en-US" sz="2100" u="sng" kern="1200" dirty="0">
                <a:solidFill>
                  <a:prstClr val="black"/>
                </a:solidFill>
                <a:latin typeface="Calibri" panose="020F0502020204030204"/>
                <a:ea typeface="+mn-ea"/>
                <a:cs typeface="+mn-cs"/>
              </a:rPr>
              <a:t>breast atrophy</a:t>
            </a:r>
            <a:r>
              <a:rPr lang="en-US" sz="2100" kern="1200" dirty="0">
                <a:solidFill>
                  <a:prstClr val="black"/>
                </a:solidFill>
                <a:latin typeface="Calibri" panose="020F0502020204030204"/>
                <a:ea typeface="+mn-ea"/>
                <a:cs typeface="+mn-cs"/>
              </a:rPr>
              <a:t>, </a:t>
            </a:r>
            <a:r>
              <a:rPr lang="en-US" sz="2100" u="sng" kern="1200" dirty="0">
                <a:solidFill>
                  <a:prstClr val="black"/>
                </a:solidFill>
                <a:latin typeface="Calibri" panose="020F0502020204030204"/>
                <a:ea typeface="+mn-ea"/>
                <a:cs typeface="+mn-cs"/>
              </a:rPr>
              <a:t>vulvovaginal atrophy</a:t>
            </a:r>
            <a:r>
              <a:rPr lang="en-US" sz="2100" kern="1200" dirty="0">
                <a:solidFill>
                  <a:prstClr val="black"/>
                </a:solidFill>
                <a:latin typeface="Calibri" panose="020F0502020204030204"/>
                <a:ea typeface="+mn-ea"/>
                <a:cs typeface="+mn-cs"/>
              </a:rPr>
              <a:t>, </a:t>
            </a:r>
            <a:r>
              <a:rPr lang="en-US" sz="2100" u="sng" kern="1200" dirty="0">
                <a:solidFill>
                  <a:prstClr val="black"/>
                </a:solidFill>
                <a:latin typeface="Calibri" panose="020F0502020204030204"/>
                <a:ea typeface="+mn-ea"/>
                <a:cs typeface="+mn-cs"/>
              </a:rPr>
              <a:t>dyspareunia</a:t>
            </a:r>
            <a:r>
              <a:rPr lang="en-US" sz="2100" kern="1200" dirty="0">
                <a:solidFill>
                  <a:prstClr val="black"/>
                </a:solidFill>
                <a:latin typeface="Calibri" panose="020F0502020204030204"/>
                <a:ea typeface="+mn-ea"/>
                <a:cs typeface="+mn-cs"/>
              </a:rPr>
              <a:t>, and </a:t>
            </a:r>
            <a:r>
              <a:rPr lang="en-US" sz="2100" u="sng" kern="1200" dirty="0">
                <a:solidFill>
                  <a:prstClr val="black"/>
                </a:solidFill>
                <a:latin typeface="Calibri" panose="020F0502020204030204"/>
                <a:ea typeface="+mn-ea"/>
                <a:cs typeface="+mn-cs"/>
              </a:rPr>
              <a:t>oligomenorrhea</a:t>
            </a:r>
            <a:r>
              <a:rPr lang="en-US" sz="2100" kern="1200" dirty="0">
                <a:solidFill>
                  <a:prstClr val="black"/>
                </a:solidFill>
                <a:latin typeface="Calibri" panose="020F0502020204030204"/>
                <a:ea typeface="+mn-ea"/>
                <a:cs typeface="+mn-cs"/>
              </a:rPr>
              <a:t>.</a:t>
            </a:r>
            <a:endParaRPr lang="en-US" sz="2100" b="1" kern="1200" dirty="0">
              <a:solidFill>
                <a:prstClr val="black"/>
              </a:solidFill>
              <a:latin typeface="Calibri" panose="020F0502020204030204"/>
              <a:ea typeface="+mn-ea"/>
              <a:cs typeface="+mn-cs"/>
            </a:endParaRPr>
          </a:p>
          <a:p>
            <a:pPr defTabSz="685800">
              <a:buClrTx/>
            </a:pPr>
            <a:endParaRPr lang="en-US" sz="2100" u="sng"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177418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4927" y="256309"/>
            <a:ext cx="2618509" cy="400110"/>
          </a:xfrm>
          <a:prstGeom prst="rect">
            <a:avLst/>
          </a:prstGeom>
          <a:noFill/>
        </p:spPr>
        <p:txBody>
          <a:bodyPr wrap="square" rtlCol="1">
            <a:spAutoFit/>
          </a:bodyPr>
          <a:lstStyle/>
          <a:p>
            <a:pPr algn="ctr"/>
            <a:r>
              <a:rPr lang="en-US" sz="2000" b="1" dirty="0">
                <a:solidFill>
                  <a:schemeClr val="accent2"/>
                </a:solidFill>
              </a:rPr>
              <a:t>Epidemiology</a:t>
            </a:r>
          </a:p>
        </p:txBody>
      </p:sp>
      <p:sp>
        <p:nvSpPr>
          <p:cNvPr id="5" name="TextBox 4"/>
          <p:cNvSpPr txBox="1"/>
          <p:nvPr/>
        </p:nvSpPr>
        <p:spPr>
          <a:xfrm>
            <a:off x="62345" y="762000"/>
            <a:ext cx="9026237" cy="3903441"/>
          </a:xfrm>
          <a:prstGeom prst="rect">
            <a:avLst/>
          </a:prstGeom>
          <a:noFill/>
        </p:spPr>
        <p:txBody>
          <a:bodyPr wrap="square" rtlCol="1">
            <a:spAutoFit/>
          </a:bodyPr>
          <a:lstStyle/>
          <a:p>
            <a:pPr marL="285750" indent="-285750">
              <a:lnSpc>
                <a:spcPct val="200000"/>
              </a:lnSpc>
              <a:buClr>
                <a:schemeClr val="accent2"/>
              </a:buClr>
              <a:buSzPct val="110000"/>
              <a:buFont typeface="Arial" panose="020B0604020202020204" pitchFamily="34" charset="0"/>
              <a:buChar char="•"/>
            </a:pPr>
            <a:r>
              <a:rPr lang="en-US" dirty="0">
                <a:solidFill>
                  <a:schemeClr val="accent2"/>
                </a:solidFill>
              </a:rPr>
              <a:t>The second most common gynecologic malignancy in developed countries</a:t>
            </a:r>
            <a:r>
              <a:rPr lang="en-US" dirty="0" smtClean="0">
                <a:solidFill>
                  <a:schemeClr val="accent2"/>
                </a:solidFill>
              </a:rPr>
              <a:t>.</a:t>
            </a:r>
          </a:p>
          <a:p>
            <a:pPr marL="285750" indent="-285750">
              <a:lnSpc>
                <a:spcPct val="200000"/>
              </a:lnSpc>
              <a:buClr>
                <a:schemeClr val="accent2"/>
              </a:buClr>
              <a:buSzPct val="110000"/>
              <a:buFont typeface="Arial" panose="020B0604020202020204" pitchFamily="34" charset="0"/>
              <a:buChar char="•"/>
            </a:pPr>
            <a:r>
              <a:rPr lang="en-US" dirty="0">
                <a:solidFill>
                  <a:schemeClr val="accent2"/>
                </a:solidFill>
              </a:rPr>
              <a:t>The most common cause of gynecologic cancer death and the fifth leading cause </a:t>
            </a:r>
            <a:r>
              <a:rPr lang="en-US" dirty="0" smtClean="0">
                <a:solidFill>
                  <a:schemeClr val="accent2"/>
                </a:solidFill>
              </a:rPr>
              <a:t>of cancer </a:t>
            </a:r>
            <a:r>
              <a:rPr lang="en-US" dirty="0">
                <a:solidFill>
                  <a:schemeClr val="accent2"/>
                </a:solidFill>
              </a:rPr>
              <a:t>death in women.</a:t>
            </a:r>
          </a:p>
          <a:p>
            <a:pPr marL="285750" indent="-285750">
              <a:lnSpc>
                <a:spcPct val="200000"/>
              </a:lnSpc>
              <a:buClr>
                <a:schemeClr val="accent2"/>
              </a:buClr>
              <a:buSzPct val="110000"/>
              <a:buFont typeface="Arial" panose="020B0604020202020204" pitchFamily="34" charset="0"/>
              <a:buChar char="•"/>
            </a:pPr>
            <a:r>
              <a:rPr lang="en-US" dirty="0" smtClean="0">
                <a:solidFill>
                  <a:schemeClr val="accent2"/>
                </a:solidFill>
              </a:rPr>
              <a:t>The </a:t>
            </a:r>
            <a:r>
              <a:rPr lang="en-US" dirty="0">
                <a:solidFill>
                  <a:schemeClr val="accent2"/>
                </a:solidFill>
              </a:rPr>
              <a:t>majority of ovarian cancers are diagnosed at an advanced stage : confined to </a:t>
            </a:r>
            <a:r>
              <a:rPr lang="en-US" dirty="0" smtClean="0">
                <a:solidFill>
                  <a:schemeClr val="accent2"/>
                </a:solidFill>
              </a:rPr>
              <a:t>primary </a:t>
            </a:r>
            <a:r>
              <a:rPr lang="en-US" dirty="0">
                <a:solidFill>
                  <a:schemeClr val="accent2"/>
                </a:solidFill>
              </a:rPr>
              <a:t>site (15 %); spread to regional lymph nodes (17 %); </a:t>
            </a:r>
            <a:r>
              <a:rPr lang="en-US" b="1" u="sng" dirty="0">
                <a:solidFill>
                  <a:schemeClr val="accent2"/>
                </a:solidFill>
              </a:rPr>
              <a:t>distant metastases </a:t>
            </a:r>
            <a:r>
              <a:rPr lang="en-US" b="1" u="sng" dirty="0" smtClean="0">
                <a:solidFill>
                  <a:schemeClr val="accent2"/>
                </a:solidFill>
              </a:rPr>
              <a:t>(</a:t>
            </a:r>
            <a:r>
              <a:rPr lang="en-US" b="1" u="sng" dirty="0">
                <a:solidFill>
                  <a:schemeClr val="accent2"/>
                </a:solidFill>
              </a:rPr>
              <a:t>61%)</a:t>
            </a:r>
            <a:r>
              <a:rPr lang="en-US" dirty="0">
                <a:solidFill>
                  <a:schemeClr val="accent2"/>
                </a:solidFill>
              </a:rPr>
              <a:t>; and </a:t>
            </a:r>
            <a:r>
              <a:rPr lang="en-US" dirty="0" err="1">
                <a:solidFill>
                  <a:schemeClr val="accent2"/>
                </a:solidFill>
              </a:rPr>
              <a:t>unstaged</a:t>
            </a:r>
            <a:r>
              <a:rPr lang="en-US" dirty="0">
                <a:solidFill>
                  <a:schemeClr val="accent2"/>
                </a:solidFill>
              </a:rPr>
              <a:t> (7 %). </a:t>
            </a:r>
          </a:p>
          <a:p>
            <a:pPr marL="285750" indent="-285750">
              <a:lnSpc>
                <a:spcPct val="200000"/>
              </a:lnSpc>
              <a:buClr>
                <a:schemeClr val="accent2"/>
              </a:buClr>
              <a:buSzPct val="110000"/>
              <a:buFont typeface="Arial" panose="020B0604020202020204" pitchFamily="34" charset="0"/>
              <a:buChar char="•"/>
            </a:pPr>
            <a:r>
              <a:rPr lang="en-US" dirty="0">
                <a:solidFill>
                  <a:schemeClr val="accent2"/>
                </a:solidFill>
              </a:rPr>
              <a:t>The majority of ovarian malignancies (95 %) are derived from </a:t>
            </a:r>
            <a:r>
              <a:rPr lang="en-US" u="sng" dirty="0">
                <a:solidFill>
                  <a:schemeClr val="accent2"/>
                </a:solidFill>
              </a:rPr>
              <a:t>epithelial cells</a:t>
            </a:r>
            <a:r>
              <a:rPr lang="en-US" dirty="0">
                <a:solidFill>
                  <a:schemeClr val="accent2"/>
                </a:solidFill>
              </a:rPr>
              <a:t>; </a:t>
            </a:r>
            <a:r>
              <a:rPr lang="en-US" dirty="0" smtClean="0">
                <a:solidFill>
                  <a:schemeClr val="accent2"/>
                </a:solidFill>
              </a:rPr>
              <a:t> </a:t>
            </a:r>
            <a:r>
              <a:rPr lang="en-US" dirty="0">
                <a:solidFill>
                  <a:schemeClr val="accent2"/>
                </a:solidFill>
              </a:rPr>
              <a:t>the remainder arise from other ovarian cell types (germ cell tumors, sex </a:t>
            </a:r>
            <a:r>
              <a:rPr lang="en-US" dirty="0" smtClean="0">
                <a:solidFill>
                  <a:schemeClr val="accent2"/>
                </a:solidFill>
              </a:rPr>
              <a:t>cord-stromal </a:t>
            </a:r>
            <a:r>
              <a:rPr lang="en-US" dirty="0">
                <a:solidFill>
                  <a:schemeClr val="accent2"/>
                </a:solidFill>
              </a:rPr>
              <a:t>tumors).</a:t>
            </a:r>
          </a:p>
          <a:p>
            <a:pPr marL="285750" indent="-285750">
              <a:lnSpc>
                <a:spcPct val="200000"/>
              </a:lnSpc>
              <a:buClr>
                <a:schemeClr val="accent2"/>
              </a:buClr>
              <a:buSzPct val="110000"/>
              <a:buFont typeface="Arial" panose="020B0604020202020204" pitchFamily="34" charset="0"/>
              <a:buChar char="•"/>
            </a:pPr>
            <a:r>
              <a:rPr lang="en-US" u="sng" dirty="0">
                <a:solidFill>
                  <a:schemeClr val="accent2"/>
                </a:solidFill>
              </a:rPr>
              <a:t>Serous carcinoma</a:t>
            </a:r>
            <a:r>
              <a:rPr lang="en-US" dirty="0">
                <a:solidFill>
                  <a:schemeClr val="accent2"/>
                </a:solidFill>
              </a:rPr>
              <a:t>, the most common histologic subtype of epithelial ovarian </a:t>
            </a:r>
            <a:r>
              <a:rPr lang="en-US" dirty="0" smtClean="0">
                <a:solidFill>
                  <a:schemeClr val="accent2"/>
                </a:solidFill>
              </a:rPr>
              <a:t>carcinoma </a:t>
            </a:r>
            <a:r>
              <a:rPr lang="en-US" dirty="0">
                <a:solidFill>
                  <a:schemeClr val="accent2"/>
                </a:solidFill>
              </a:rPr>
              <a:t>(75 percent of epithelial carcinomas). </a:t>
            </a:r>
          </a:p>
          <a:p>
            <a:pPr marL="285750" indent="-285750">
              <a:lnSpc>
                <a:spcPct val="200000"/>
              </a:lnSpc>
              <a:buClr>
                <a:schemeClr val="accent2"/>
              </a:buClr>
              <a:buSzPct val="110000"/>
              <a:buFont typeface="Arial" panose="020B0604020202020204" pitchFamily="34" charset="0"/>
              <a:buChar char="•"/>
            </a:pPr>
            <a:endParaRPr lang="en-US" dirty="0" smtClean="0">
              <a:solidFill>
                <a:schemeClr val="accent2"/>
              </a:solidFill>
            </a:endParaRPr>
          </a:p>
        </p:txBody>
      </p:sp>
    </p:spTree>
    <p:extLst>
      <p:ext uri="{BB962C8B-B14F-4D97-AF65-F5344CB8AC3E}">
        <p14:creationId xmlns:p14="http://schemas.microsoft.com/office/powerpoint/2010/main" val="3972065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237418-F0C2-4D35-B1BB-7B8269288A00}"/>
              </a:ext>
            </a:extLst>
          </p:cNvPr>
          <p:cNvSpPr txBox="1"/>
          <p:nvPr/>
        </p:nvSpPr>
        <p:spPr>
          <a:xfrm>
            <a:off x="2704382" y="823823"/>
            <a:ext cx="2738887" cy="600164"/>
          </a:xfrm>
          <a:prstGeom prst="rect">
            <a:avLst/>
          </a:prstGeom>
          <a:noFill/>
        </p:spPr>
        <p:txBody>
          <a:bodyPr wrap="square" rtlCol="0">
            <a:spAutoFit/>
          </a:bodyPr>
          <a:lstStyle/>
          <a:p>
            <a:pPr defTabSz="685800">
              <a:buClrTx/>
            </a:pPr>
            <a:r>
              <a:rPr lang="en-US" sz="3300" b="1" kern="1200" dirty="0">
                <a:solidFill>
                  <a:prstClr val="black"/>
                </a:solidFill>
                <a:latin typeface="Calibri" panose="020F0502020204030204"/>
                <a:ea typeface="+mn-ea"/>
                <a:cs typeface="+mn-cs"/>
              </a:rPr>
              <a:t>Management</a:t>
            </a:r>
            <a:r>
              <a:rPr lang="en-US" sz="1350" kern="1200" dirty="0">
                <a:solidFill>
                  <a:prstClr val="black"/>
                </a:solidFill>
                <a:latin typeface="Calibri" panose="020F0502020204030204"/>
                <a:ea typeface="+mn-ea"/>
                <a:cs typeface="+mn-cs"/>
              </a:rPr>
              <a:t> </a:t>
            </a:r>
          </a:p>
        </p:txBody>
      </p:sp>
      <p:sp>
        <p:nvSpPr>
          <p:cNvPr id="3" name="TextBox 2">
            <a:extLst>
              <a:ext uri="{FF2B5EF4-FFF2-40B4-BE49-F238E27FC236}">
                <a16:creationId xmlns:a16="http://schemas.microsoft.com/office/drawing/2014/main" id="{C8A48012-B4FD-49CC-900C-27378BC9F129}"/>
              </a:ext>
            </a:extLst>
          </p:cNvPr>
          <p:cNvSpPr txBox="1"/>
          <p:nvPr/>
        </p:nvSpPr>
        <p:spPr>
          <a:xfrm>
            <a:off x="470140" y="1634706"/>
            <a:ext cx="8583283" cy="2377574"/>
          </a:xfrm>
          <a:prstGeom prst="rect">
            <a:avLst/>
          </a:prstGeom>
          <a:noFill/>
        </p:spPr>
        <p:txBody>
          <a:bodyPr wrap="square" rtlCol="0">
            <a:spAutoFit/>
          </a:bodyPr>
          <a:lstStyle/>
          <a:p>
            <a:pPr marL="342900" indent="-342900" defTabSz="685800">
              <a:buClrTx/>
              <a:buFont typeface="Wingdings" panose="05000000000000000000" pitchFamily="2" charset="2"/>
              <a:buChar char="v"/>
            </a:pPr>
            <a:r>
              <a:rPr lang="en-US" sz="2700" kern="1200" dirty="0">
                <a:solidFill>
                  <a:prstClr val="black"/>
                </a:solidFill>
                <a:latin typeface="Calibri" panose="020F0502020204030204"/>
                <a:ea typeface="+mn-ea"/>
                <a:cs typeface="+mn-cs"/>
              </a:rPr>
              <a:t>Usually managed with surgery alone</a:t>
            </a:r>
          </a:p>
          <a:p>
            <a:pPr marL="342900" indent="-342900" defTabSz="685800">
              <a:buClrTx/>
              <a:buFont typeface="Wingdings" panose="05000000000000000000" pitchFamily="2" charset="2"/>
              <a:buChar char="v"/>
            </a:pPr>
            <a:r>
              <a:rPr lang="en-US" sz="2700" kern="1200" dirty="0">
                <a:solidFill>
                  <a:prstClr val="black"/>
                </a:solidFill>
                <a:latin typeface="Calibri" panose="020F0502020204030204"/>
                <a:ea typeface="+mn-ea"/>
                <a:cs typeface="+mn-cs"/>
              </a:rPr>
              <a:t>If the patient is young, </a:t>
            </a:r>
            <a:r>
              <a:rPr lang="en-US" sz="2700" u="sng" kern="1200" dirty="0">
                <a:solidFill>
                  <a:srgbClr val="C00000"/>
                </a:solidFill>
                <a:latin typeface="Calibri" panose="020F0502020204030204"/>
                <a:ea typeface="+mn-ea"/>
                <a:cs typeface="+mn-cs"/>
              </a:rPr>
              <a:t>unilateral </a:t>
            </a:r>
            <a:r>
              <a:rPr lang="en-US" sz="2700" u="sng" kern="1200" dirty="0" err="1">
                <a:solidFill>
                  <a:srgbClr val="C00000"/>
                </a:solidFill>
                <a:latin typeface="Calibri" panose="020F0502020204030204"/>
                <a:ea typeface="+mn-ea"/>
                <a:cs typeface="+mn-cs"/>
              </a:rPr>
              <a:t>salpingo</a:t>
            </a:r>
            <a:r>
              <a:rPr lang="en-US" sz="2700" u="sng" kern="1200" dirty="0">
                <a:solidFill>
                  <a:srgbClr val="C00000"/>
                </a:solidFill>
                <a:latin typeface="Calibri" panose="020F0502020204030204"/>
                <a:ea typeface="+mn-ea"/>
                <a:cs typeface="+mn-cs"/>
              </a:rPr>
              <a:t>-oophorectomy</a:t>
            </a:r>
            <a:r>
              <a:rPr lang="en-US" sz="2700" kern="1200" dirty="0">
                <a:solidFill>
                  <a:prstClr val="black"/>
                </a:solidFill>
                <a:latin typeface="Calibri" panose="020F0502020204030204"/>
                <a:ea typeface="+mn-ea"/>
                <a:cs typeface="+mn-cs"/>
              </a:rPr>
              <a:t>, </a:t>
            </a:r>
            <a:r>
              <a:rPr lang="en-US" sz="2700" u="sng" kern="1200" dirty="0">
                <a:solidFill>
                  <a:prstClr val="black"/>
                </a:solidFill>
                <a:latin typeface="Calibri" panose="020F0502020204030204"/>
                <a:ea typeface="+mn-ea"/>
                <a:cs typeface="+mn-cs"/>
              </a:rPr>
              <a:t>endometrial sampling </a:t>
            </a:r>
            <a:r>
              <a:rPr lang="en-US" sz="2700" kern="1200" dirty="0">
                <a:solidFill>
                  <a:prstClr val="black"/>
                </a:solidFill>
                <a:latin typeface="Calibri" panose="020F0502020204030204"/>
                <a:ea typeface="+mn-ea"/>
                <a:cs typeface="+mn-cs"/>
              </a:rPr>
              <a:t>and staging is sufficient</a:t>
            </a:r>
          </a:p>
          <a:p>
            <a:pPr marL="342900" indent="-342900" defTabSz="685800">
              <a:buClrTx/>
              <a:buFont typeface="Wingdings" panose="05000000000000000000" pitchFamily="2" charset="2"/>
              <a:buChar char="v"/>
            </a:pPr>
            <a:r>
              <a:rPr lang="en-US" sz="2700" kern="1200" dirty="0">
                <a:solidFill>
                  <a:prstClr val="black"/>
                </a:solidFill>
                <a:latin typeface="Calibri" panose="020F0502020204030204"/>
                <a:ea typeface="+mn-ea"/>
                <a:cs typeface="+mn-cs"/>
              </a:rPr>
              <a:t>Lymphadenectomy is not typically required (Lymph node metastases are rare)</a:t>
            </a:r>
          </a:p>
          <a:p>
            <a:pPr defTabSz="685800">
              <a:buClrTx/>
            </a:pPr>
            <a:endParaRPr lang="en-US"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622029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0B2FBC-8D2B-44D1-8546-77DDECE27212}"/>
              </a:ext>
            </a:extLst>
          </p:cNvPr>
          <p:cNvSpPr txBox="1"/>
          <p:nvPr/>
        </p:nvSpPr>
        <p:spPr>
          <a:xfrm>
            <a:off x="263106" y="991951"/>
            <a:ext cx="8531524" cy="3139321"/>
          </a:xfrm>
          <a:prstGeom prst="rect">
            <a:avLst/>
          </a:prstGeom>
          <a:noFill/>
        </p:spPr>
        <p:txBody>
          <a:bodyPr wrap="square">
            <a:spAutoFit/>
          </a:bodyPr>
          <a:lstStyle/>
          <a:p>
            <a:pPr defTabSz="685800">
              <a:buClrTx/>
            </a:pPr>
            <a:r>
              <a:rPr lang="en-US" sz="1800" kern="1200" dirty="0">
                <a:solidFill>
                  <a:prstClr val="black"/>
                </a:solidFill>
                <a:latin typeface="Calibri" panose="020F0502020204030204"/>
                <a:ea typeface="+mn-ea"/>
                <a:cs typeface="+mn-cs"/>
              </a:rPr>
              <a:t>A 60-year-old woman comes to the office for evaluation of postmenopausal bleeding. The patient went through menopause at age 53 and did not use menopausal hormone therapy. Four months ago, she noticed some postcoital bleeding that resolved within a day. For the last 3 months, the patient has had daily vaginal spotting and sometimes has bleeding similar to the first day of her menstrual cycle. Pap test last year was normal. The patient does not use tobacco, alcohol. BMI is 34 kg/m2. The abdomen is soft and nontender. Speculum examination shows a small amount of blood in the vaginal vault and a normal cervix. Bimanual examination reveals right adnexal fullness and a slightly enlarged uterus. Hemoglobin is 11.8 g/dl. ultrasound shows an 11 -cm solid ovarian mass and no free fluid in the pelvis. Endometrial biopsy shows complex hyperplasia without atypia. Which of the following is the most likely diagnosis in this patient? </a:t>
            </a:r>
          </a:p>
        </p:txBody>
      </p:sp>
      <p:sp>
        <p:nvSpPr>
          <p:cNvPr id="4" name="TextBox 3">
            <a:extLst>
              <a:ext uri="{FF2B5EF4-FFF2-40B4-BE49-F238E27FC236}">
                <a16:creationId xmlns:a16="http://schemas.microsoft.com/office/drawing/2014/main" id="{C69AAB1D-92EB-456E-92C5-3D71CC8275AB}"/>
              </a:ext>
            </a:extLst>
          </p:cNvPr>
          <p:cNvSpPr txBox="1"/>
          <p:nvPr/>
        </p:nvSpPr>
        <p:spPr>
          <a:xfrm>
            <a:off x="513271" y="276045"/>
            <a:ext cx="3308231" cy="415498"/>
          </a:xfrm>
          <a:prstGeom prst="rect">
            <a:avLst/>
          </a:prstGeom>
          <a:noFill/>
        </p:spPr>
        <p:txBody>
          <a:bodyPr wrap="square" rtlCol="0">
            <a:spAutoFit/>
          </a:bodyPr>
          <a:lstStyle/>
          <a:p>
            <a:pPr defTabSz="685800">
              <a:buClrTx/>
            </a:pPr>
            <a:r>
              <a:rPr lang="en-US" sz="2100" kern="1200" dirty="0">
                <a:solidFill>
                  <a:prstClr val="black"/>
                </a:solidFill>
                <a:latin typeface="Calibri" panose="020F0502020204030204"/>
                <a:ea typeface="+mn-ea"/>
                <a:cs typeface="+mn-cs"/>
              </a:rPr>
              <a:t>Case 1  </a:t>
            </a:r>
          </a:p>
        </p:txBody>
      </p:sp>
      <p:sp>
        <p:nvSpPr>
          <p:cNvPr id="5" name="Rectangle 4">
            <a:extLst>
              <a:ext uri="{FF2B5EF4-FFF2-40B4-BE49-F238E27FC236}">
                <a16:creationId xmlns:a16="http://schemas.microsoft.com/office/drawing/2014/main" id="{A43EA926-415F-4E4F-9A50-2CCA703E8A62}"/>
              </a:ext>
            </a:extLst>
          </p:cNvPr>
          <p:cNvSpPr/>
          <p:nvPr/>
        </p:nvSpPr>
        <p:spPr>
          <a:xfrm>
            <a:off x="5766759" y="1030856"/>
            <a:ext cx="2488721"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6" name="Rectangle 5">
            <a:extLst>
              <a:ext uri="{FF2B5EF4-FFF2-40B4-BE49-F238E27FC236}">
                <a16:creationId xmlns:a16="http://schemas.microsoft.com/office/drawing/2014/main" id="{7B0A5989-0206-4ACD-AE6E-85F3AFDC0F05}"/>
              </a:ext>
            </a:extLst>
          </p:cNvPr>
          <p:cNvSpPr/>
          <p:nvPr/>
        </p:nvSpPr>
        <p:spPr>
          <a:xfrm>
            <a:off x="263106" y="3199408"/>
            <a:ext cx="1552754"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Rectangle 6">
            <a:extLst>
              <a:ext uri="{FF2B5EF4-FFF2-40B4-BE49-F238E27FC236}">
                <a16:creationId xmlns:a16="http://schemas.microsoft.com/office/drawing/2014/main" id="{374D8AFA-7640-4110-87A8-4058C329DAB1}"/>
              </a:ext>
            </a:extLst>
          </p:cNvPr>
          <p:cNvSpPr/>
          <p:nvPr/>
        </p:nvSpPr>
        <p:spPr>
          <a:xfrm>
            <a:off x="4651794" y="2942776"/>
            <a:ext cx="2007799"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 name="Rectangle 7">
            <a:extLst>
              <a:ext uri="{FF2B5EF4-FFF2-40B4-BE49-F238E27FC236}">
                <a16:creationId xmlns:a16="http://schemas.microsoft.com/office/drawing/2014/main" id="{10459E02-69D4-4C00-9492-8D94FF2AD9AF}"/>
              </a:ext>
            </a:extLst>
          </p:cNvPr>
          <p:cNvSpPr/>
          <p:nvPr/>
        </p:nvSpPr>
        <p:spPr>
          <a:xfrm>
            <a:off x="4651794" y="1840553"/>
            <a:ext cx="2007799"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ectangle 8">
            <a:extLst>
              <a:ext uri="{FF2B5EF4-FFF2-40B4-BE49-F238E27FC236}">
                <a16:creationId xmlns:a16="http://schemas.microsoft.com/office/drawing/2014/main" id="{67CBDCA2-0440-475D-93FC-766733C8CA68}"/>
              </a:ext>
            </a:extLst>
          </p:cNvPr>
          <p:cNvSpPr/>
          <p:nvPr/>
        </p:nvSpPr>
        <p:spPr>
          <a:xfrm>
            <a:off x="4425352" y="1571172"/>
            <a:ext cx="1850366"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a:extLst>
              <a:ext uri="{FF2B5EF4-FFF2-40B4-BE49-F238E27FC236}">
                <a16:creationId xmlns:a16="http://schemas.microsoft.com/office/drawing/2014/main" id="{7063D1C0-BC67-496B-834D-5714D2DD6D06}"/>
              </a:ext>
            </a:extLst>
          </p:cNvPr>
          <p:cNvSpPr/>
          <p:nvPr/>
        </p:nvSpPr>
        <p:spPr>
          <a:xfrm>
            <a:off x="6129067" y="3210705"/>
            <a:ext cx="2488721"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a:extLst>
              <a:ext uri="{FF2B5EF4-FFF2-40B4-BE49-F238E27FC236}">
                <a16:creationId xmlns:a16="http://schemas.microsoft.com/office/drawing/2014/main" id="{DD6FA275-86BD-4379-A193-CF6664827530}"/>
              </a:ext>
            </a:extLst>
          </p:cNvPr>
          <p:cNvSpPr/>
          <p:nvPr/>
        </p:nvSpPr>
        <p:spPr>
          <a:xfrm>
            <a:off x="3138935" y="3482914"/>
            <a:ext cx="4396239"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96823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9ABEC3-410E-45B2-B03C-977ADA6233AA}"/>
              </a:ext>
            </a:extLst>
          </p:cNvPr>
          <p:cNvSpPr txBox="1"/>
          <p:nvPr/>
        </p:nvSpPr>
        <p:spPr>
          <a:xfrm>
            <a:off x="258793" y="984755"/>
            <a:ext cx="8557403" cy="2862322"/>
          </a:xfrm>
          <a:prstGeom prst="rect">
            <a:avLst/>
          </a:prstGeom>
          <a:noFill/>
        </p:spPr>
        <p:txBody>
          <a:bodyPr wrap="square">
            <a:spAutoFit/>
          </a:bodyPr>
          <a:lstStyle/>
          <a:p>
            <a:pPr defTabSz="685800">
              <a:buClrTx/>
            </a:pPr>
            <a:r>
              <a:rPr lang="en-US" sz="1800" kern="1200" dirty="0">
                <a:solidFill>
                  <a:prstClr val="black"/>
                </a:solidFill>
                <a:latin typeface="Calibri" panose="020F0502020204030204"/>
                <a:ea typeface="+mn-ea"/>
                <a:cs typeface="+mn-cs"/>
              </a:rPr>
              <a:t>A 7-year-old girl is brought to the office due to breast development that has occurred over the past 6 months. Her parents are concerned that she appears older than her classmates. An episode of vaginal spotting 2 months ago resolved after 3 days. She has had no headaches or visual changes. The patient has no chronic medical conditions and has had no surgeries. She takes no daily medications and has no allergies. Height and weight are at the 98th and 70th percentiles, respectively. Physical examination shows Tanner stage 3 breast development. The abdomen is soft and moderately distended and a palpable fullness is present in the pelvic region. Bone age is advanced at age 10. Pelvic ultrasound reveals a large right-sided adnexal mass. Which of the following is the most likely diagnosis in this patient? </a:t>
            </a:r>
          </a:p>
        </p:txBody>
      </p:sp>
      <p:sp>
        <p:nvSpPr>
          <p:cNvPr id="7" name="Rectangle 6">
            <a:extLst>
              <a:ext uri="{FF2B5EF4-FFF2-40B4-BE49-F238E27FC236}">
                <a16:creationId xmlns:a16="http://schemas.microsoft.com/office/drawing/2014/main" id="{6B9F1802-90D6-4E62-AF98-4AB701544353}"/>
              </a:ext>
            </a:extLst>
          </p:cNvPr>
          <p:cNvSpPr/>
          <p:nvPr/>
        </p:nvSpPr>
        <p:spPr>
          <a:xfrm>
            <a:off x="1181819" y="3186715"/>
            <a:ext cx="2855343"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 name="Rectangle 7">
            <a:extLst>
              <a:ext uri="{FF2B5EF4-FFF2-40B4-BE49-F238E27FC236}">
                <a16:creationId xmlns:a16="http://schemas.microsoft.com/office/drawing/2014/main" id="{694B2C2D-7911-41AE-BFA0-962E8AAC94B7}"/>
              </a:ext>
            </a:extLst>
          </p:cNvPr>
          <p:cNvSpPr/>
          <p:nvPr/>
        </p:nvSpPr>
        <p:spPr>
          <a:xfrm>
            <a:off x="6987397" y="2367225"/>
            <a:ext cx="1466490"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ectangle 8">
            <a:extLst>
              <a:ext uri="{FF2B5EF4-FFF2-40B4-BE49-F238E27FC236}">
                <a16:creationId xmlns:a16="http://schemas.microsoft.com/office/drawing/2014/main" id="{473A8338-6414-4BAC-9D96-62ECC99F2432}"/>
              </a:ext>
            </a:extLst>
          </p:cNvPr>
          <p:cNvSpPr/>
          <p:nvPr/>
        </p:nvSpPr>
        <p:spPr>
          <a:xfrm>
            <a:off x="1641176" y="1549873"/>
            <a:ext cx="1498840"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4B416356-6A91-42DC-B2D4-BA623A40CAB5}"/>
              </a:ext>
            </a:extLst>
          </p:cNvPr>
          <p:cNvSpPr/>
          <p:nvPr/>
        </p:nvSpPr>
        <p:spPr>
          <a:xfrm>
            <a:off x="4636698" y="984754"/>
            <a:ext cx="1940945"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a:extLst>
              <a:ext uri="{FF2B5EF4-FFF2-40B4-BE49-F238E27FC236}">
                <a16:creationId xmlns:a16="http://schemas.microsoft.com/office/drawing/2014/main" id="{79CD11DE-4156-43A8-AB57-D415489E653C}"/>
              </a:ext>
            </a:extLst>
          </p:cNvPr>
          <p:cNvSpPr/>
          <p:nvPr/>
        </p:nvSpPr>
        <p:spPr>
          <a:xfrm>
            <a:off x="258793" y="984755"/>
            <a:ext cx="1574321"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38339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F0F9AD-0B3E-4AB9-A481-FBDDAC0C9A6A}"/>
              </a:ext>
            </a:extLst>
          </p:cNvPr>
          <p:cNvSpPr txBox="1"/>
          <p:nvPr/>
        </p:nvSpPr>
        <p:spPr>
          <a:xfrm>
            <a:off x="189782" y="875132"/>
            <a:ext cx="8764437" cy="2862322"/>
          </a:xfrm>
          <a:prstGeom prst="rect">
            <a:avLst/>
          </a:prstGeom>
          <a:noFill/>
        </p:spPr>
        <p:txBody>
          <a:bodyPr wrap="square">
            <a:spAutoFit/>
          </a:bodyPr>
          <a:lstStyle/>
          <a:p>
            <a:pPr defTabSz="685800">
              <a:buClrTx/>
            </a:pPr>
            <a:r>
              <a:rPr lang="en-US" sz="1800" kern="1200" dirty="0">
                <a:solidFill>
                  <a:prstClr val="black"/>
                </a:solidFill>
                <a:latin typeface="Calibri" panose="020F0502020204030204"/>
                <a:ea typeface="+mn-ea"/>
                <a:cs typeface="+mn-cs"/>
              </a:rPr>
              <a:t>A 22-year-old nulligravid woman comes to the office for worsening acne on her face and body over the last 6 months. She initially attributed the acne to her diet and has been eating healthier to improve the acne and lose weight. The patient has lost 6.8 kg (15 </a:t>
            </a:r>
            <a:r>
              <a:rPr lang="en-US" sz="1800" kern="1200" dirty="0" err="1">
                <a:solidFill>
                  <a:prstClr val="black"/>
                </a:solidFill>
                <a:latin typeface="Calibri" panose="020F0502020204030204"/>
                <a:ea typeface="+mn-ea"/>
                <a:cs typeface="+mn-cs"/>
              </a:rPr>
              <a:t>lb</a:t>
            </a:r>
            <a:r>
              <a:rPr lang="en-US" sz="1800" kern="1200" dirty="0">
                <a:solidFill>
                  <a:prstClr val="black"/>
                </a:solidFill>
                <a:latin typeface="Calibri" panose="020F0502020204030204"/>
                <a:ea typeface="+mn-ea"/>
                <a:cs typeface="+mn-cs"/>
              </a:rPr>
              <a:t>) in the last 3 months, but the acne has not improved. She has no chronic medical conditions and has had no surgeries. Her father has type 2 diabetes mellitus and her mother has hyperlipidemia. BMI is 42 kg/m2. Coarse hair is noted on the chin and upper lip. Nodulocystic acne is present on the face, chest, and back. Pelvic examination shows an enlarged clitoris but otherwise normal external genitalia. Laboratory results reveal markedly elevated total testosterone and normal dehydroepiandrosterone sulfate (DHEAS) . Which of the following is the most likely diagnosis in this patient?</a:t>
            </a:r>
          </a:p>
        </p:txBody>
      </p:sp>
      <p:sp>
        <p:nvSpPr>
          <p:cNvPr id="5" name="Rectangle 4">
            <a:extLst>
              <a:ext uri="{FF2B5EF4-FFF2-40B4-BE49-F238E27FC236}">
                <a16:creationId xmlns:a16="http://schemas.microsoft.com/office/drawing/2014/main" id="{5C64EC09-7B70-4FFB-AA67-E13408453FBF}"/>
              </a:ext>
            </a:extLst>
          </p:cNvPr>
          <p:cNvSpPr/>
          <p:nvPr/>
        </p:nvSpPr>
        <p:spPr>
          <a:xfrm>
            <a:off x="5011947" y="2829627"/>
            <a:ext cx="3457038"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6" name="Rectangle 5">
            <a:extLst>
              <a:ext uri="{FF2B5EF4-FFF2-40B4-BE49-F238E27FC236}">
                <a16:creationId xmlns:a16="http://schemas.microsoft.com/office/drawing/2014/main" id="{62A8E418-D115-4830-9FAA-9F23F6E79070}"/>
              </a:ext>
            </a:extLst>
          </p:cNvPr>
          <p:cNvSpPr/>
          <p:nvPr/>
        </p:nvSpPr>
        <p:spPr>
          <a:xfrm>
            <a:off x="5594229" y="2571751"/>
            <a:ext cx="1552756" cy="2578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Rectangle 6">
            <a:extLst>
              <a:ext uri="{FF2B5EF4-FFF2-40B4-BE49-F238E27FC236}">
                <a16:creationId xmlns:a16="http://schemas.microsoft.com/office/drawing/2014/main" id="{C1FCF89D-E131-4826-8982-6CA5390A23B2}"/>
              </a:ext>
            </a:extLst>
          </p:cNvPr>
          <p:cNvSpPr/>
          <p:nvPr/>
        </p:nvSpPr>
        <p:spPr>
          <a:xfrm>
            <a:off x="1865463" y="2258317"/>
            <a:ext cx="4250666"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 name="Rectangle 7">
            <a:extLst>
              <a:ext uri="{FF2B5EF4-FFF2-40B4-BE49-F238E27FC236}">
                <a16:creationId xmlns:a16="http://schemas.microsoft.com/office/drawing/2014/main" id="{34528C72-DBD9-4ED6-9A14-740B83ADD01E}"/>
              </a:ext>
            </a:extLst>
          </p:cNvPr>
          <p:cNvSpPr/>
          <p:nvPr/>
        </p:nvSpPr>
        <p:spPr>
          <a:xfrm>
            <a:off x="5417388" y="898128"/>
            <a:ext cx="1552756"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extBox 1">
            <a:extLst>
              <a:ext uri="{FF2B5EF4-FFF2-40B4-BE49-F238E27FC236}">
                <a16:creationId xmlns:a16="http://schemas.microsoft.com/office/drawing/2014/main" id="{64934749-685A-46AC-9408-68168023822A}"/>
              </a:ext>
            </a:extLst>
          </p:cNvPr>
          <p:cNvSpPr txBox="1"/>
          <p:nvPr/>
        </p:nvSpPr>
        <p:spPr>
          <a:xfrm>
            <a:off x="1065364" y="3737366"/>
            <a:ext cx="4839419" cy="923330"/>
          </a:xfrm>
          <a:prstGeom prst="rect">
            <a:avLst/>
          </a:prstGeom>
          <a:noFill/>
        </p:spPr>
        <p:txBody>
          <a:bodyPr wrap="square" rtlCol="0">
            <a:spAutoFit/>
          </a:bodyPr>
          <a:lstStyle/>
          <a:p>
            <a:pPr defTabSz="685800">
              <a:buClrTx/>
            </a:pPr>
            <a:r>
              <a:rPr lang="en-US" sz="1800" b="1" kern="1200" dirty="0">
                <a:solidFill>
                  <a:prstClr val="black"/>
                </a:solidFill>
                <a:latin typeface="Calibri" panose="020F0502020204030204"/>
                <a:ea typeface="+mn-ea"/>
                <a:cs typeface="+mn-cs"/>
              </a:rPr>
              <a:t>A. Adrenal tumor</a:t>
            </a:r>
          </a:p>
          <a:p>
            <a:pPr defTabSz="685800">
              <a:buClrTx/>
            </a:pPr>
            <a:r>
              <a:rPr lang="en-US" sz="1800" b="1" kern="1200" dirty="0">
                <a:solidFill>
                  <a:prstClr val="black"/>
                </a:solidFill>
                <a:latin typeface="Calibri" panose="020F0502020204030204"/>
                <a:ea typeface="+mn-ea"/>
                <a:cs typeface="+mn-cs"/>
              </a:rPr>
              <a:t>B. Polycystic ovary syndrome </a:t>
            </a:r>
          </a:p>
          <a:p>
            <a:pPr defTabSz="685800">
              <a:buClrTx/>
            </a:pPr>
            <a:r>
              <a:rPr lang="en-US" sz="1800" b="1" kern="1200" dirty="0">
                <a:solidFill>
                  <a:prstClr val="black"/>
                </a:solidFill>
                <a:latin typeface="Calibri" panose="020F0502020204030204"/>
                <a:ea typeface="+mn-ea"/>
                <a:cs typeface="+mn-cs"/>
              </a:rPr>
              <a:t>C. Sertoli-Leydig cell tumor</a:t>
            </a:r>
          </a:p>
        </p:txBody>
      </p:sp>
    </p:spTree>
    <p:extLst>
      <p:ext uri="{BB962C8B-B14F-4D97-AF65-F5344CB8AC3E}">
        <p14:creationId xmlns:p14="http://schemas.microsoft.com/office/powerpoint/2010/main" val="118803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16A2A5-55AB-46A2-8407-EB24EF7031C0}"/>
              </a:ext>
            </a:extLst>
          </p:cNvPr>
          <p:cNvSpPr>
            <a:spLocks noGrp="1"/>
          </p:cNvSpPr>
          <p:nvPr>
            <p:ph type="title"/>
          </p:nvPr>
        </p:nvSpPr>
        <p:spPr>
          <a:xfrm>
            <a:off x="891756" y="109943"/>
            <a:ext cx="7182569" cy="994172"/>
          </a:xfrm>
        </p:spPr>
        <p:txBody>
          <a:bodyPr>
            <a:normAutofit/>
          </a:bodyPr>
          <a:lstStyle/>
          <a:p>
            <a:r>
              <a:rPr lang="en-US" sz="5400" b="1" dirty="0">
                <a:effectLst>
                  <a:outerShdw blurRad="38100" dist="38100" dir="2700000" algn="tl">
                    <a:srgbClr val="000000">
                      <a:alpha val="43137"/>
                    </a:srgbClr>
                  </a:outerShdw>
                </a:effectLst>
              </a:rPr>
              <a:t>Germ cell tumors</a:t>
            </a:r>
          </a:p>
        </p:txBody>
      </p:sp>
      <p:sp>
        <p:nvSpPr>
          <p:cNvPr id="6" name="Content Placeholder 2">
            <a:extLst>
              <a:ext uri="{FF2B5EF4-FFF2-40B4-BE49-F238E27FC236}">
                <a16:creationId xmlns:a16="http://schemas.microsoft.com/office/drawing/2014/main" id="{CD77F237-E2C7-4233-AC7C-D3A87DFAC36D}"/>
              </a:ext>
            </a:extLst>
          </p:cNvPr>
          <p:cNvSpPr>
            <a:spLocks noGrp="1"/>
          </p:cNvSpPr>
          <p:nvPr>
            <p:ph idx="1"/>
          </p:nvPr>
        </p:nvSpPr>
        <p:spPr>
          <a:xfrm>
            <a:off x="235070" y="1477049"/>
            <a:ext cx="8604849" cy="3263504"/>
          </a:xfrm>
        </p:spPr>
        <p:txBody>
          <a:bodyPr>
            <a:normAutofit/>
          </a:bodyPr>
          <a:lstStyle/>
          <a:p>
            <a:r>
              <a:rPr lang="en-US" sz="2400" dirty="0"/>
              <a:t>They account for approximately 10% per cent of ovarian tumors .</a:t>
            </a:r>
          </a:p>
          <a:p>
            <a:r>
              <a:rPr lang="en-US" sz="2400" dirty="0"/>
              <a:t>Arise primarily in </a:t>
            </a:r>
            <a:r>
              <a:rPr lang="en-US" sz="2400" b="1" dirty="0">
                <a:solidFill>
                  <a:srgbClr val="FF0000"/>
                </a:solidFill>
              </a:rPr>
              <a:t>young women </a:t>
            </a:r>
            <a:r>
              <a:rPr lang="en-US" sz="2400" dirty="0"/>
              <a:t>between </a:t>
            </a:r>
            <a:r>
              <a:rPr lang="en-US" sz="2400" b="1" u="sng" dirty="0"/>
              <a:t>10 and 30 years </a:t>
            </a:r>
          </a:p>
          <a:p>
            <a:r>
              <a:rPr lang="en-US" sz="2400" dirty="0"/>
              <a:t>The most common presenting symptom is a unilateral </a:t>
            </a:r>
            <a:r>
              <a:rPr lang="en-US" sz="2400" b="1" dirty="0"/>
              <a:t>pelvic mass</a:t>
            </a:r>
            <a:r>
              <a:rPr lang="en-US" sz="2400" dirty="0"/>
              <a:t>; 10% present acutely with torsion or hemorrhage</a:t>
            </a:r>
          </a:p>
          <a:p>
            <a:r>
              <a:rPr lang="en-US" sz="2400" dirty="0"/>
              <a:t>GCT are rapidly growing tumors and 70% of them are diagnosed at stage 1</a:t>
            </a:r>
            <a:r>
              <a:rPr lang="en-US" sz="2400" dirty="0">
                <a:cs typeface="Calibri"/>
              </a:rPr>
              <a:t>A disease (limited to one ovary). </a:t>
            </a:r>
            <a:endParaRPr lang="en-US" sz="2400" dirty="0"/>
          </a:p>
        </p:txBody>
      </p:sp>
      <p:pic>
        <p:nvPicPr>
          <p:cNvPr id="5" name="Graphic 4" descr="Bookmark">
            <a:extLst>
              <a:ext uri="{FF2B5EF4-FFF2-40B4-BE49-F238E27FC236}">
                <a16:creationId xmlns:a16="http://schemas.microsoft.com/office/drawing/2014/main" id="{599C0CDD-9F67-447D-989C-2889A806A7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14" y="-77637"/>
            <a:ext cx="1050511" cy="110730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3101007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2FC5A3-EAE7-45D3-B0CE-D9D6931D3BDC}"/>
              </a:ext>
            </a:extLst>
          </p:cNvPr>
          <p:cNvSpPr txBox="1"/>
          <p:nvPr/>
        </p:nvSpPr>
        <p:spPr>
          <a:xfrm>
            <a:off x="260949" y="90302"/>
            <a:ext cx="8622102" cy="4847481"/>
          </a:xfrm>
          <a:prstGeom prst="rect">
            <a:avLst/>
          </a:prstGeom>
          <a:noFill/>
        </p:spPr>
        <p:txBody>
          <a:bodyPr wrap="square" rtlCol="0">
            <a:spAutoFit/>
          </a:bodyPr>
          <a:lstStyle/>
          <a:p>
            <a:pPr defTabSz="685800">
              <a:buClrTx/>
            </a:pPr>
            <a:r>
              <a:rPr lang="en-US" sz="2550" b="1" kern="1200" dirty="0">
                <a:solidFill>
                  <a:prstClr val="black"/>
                </a:solidFill>
                <a:latin typeface="Calibri" panose="020F0502020204030204"/>
                <a:ea typeface="+mn-ea"/>
                <a:cs typeface="+mn-cs"/>
              </a:rPr>
              <a:t>1. Immature teratomas </a:t>
            </a:r>
          </a:p>
          <a:p>
            <a:pPr defTabSz="685800">
              <a:buClrTx/>
            </a:pPr>
            <a:r>
              <a:rPr lang="en-US" sz="1950" kern="1200" dirty="0">
                <a:solidFill>
                  <a:prstClr val="black"/>
                </a:solidFill>
                <a:latin typeface="Calibri" panose="020F0502020204030204"/>
                <a:ea typeface="+mn-ea"/>
                <a:cs typeface="+mn-cs"/>
              </a:rPr>
              <a:t>account for 15–20% of malignant germ cell tumors and about 1-2% of all teratomas</a:t>
            </a:r>
          </a:p>
          <a:p>
            <a:pPr defTabSz="685800">
              <a:buClrTx/>
            </a:pPr>
            <a:r>
              <a:rPr lang="en-US" sz="1950" kern="1200" dirty="0">
                <a:solidFill>
                  <a:prstClr val="black"/>
                </a:solidFill>
                <a:latin typeface="Calibri" panose="020F0502020204030204"/>
                <a:ea typeface="+mn-ea"/>
                <a:cs typeface="+mn-cs"/>
              </a:rPr>
              <a:t>About one-third of teratomas secrete </a:t>
            </a:r>
            <a:r>
              <a:rPr lang="en-US" sz="2100" b="1" kern="1200" dirty="0">
                <a:solidFill>
                  <a:srgbClr val="C00000"/>
                </a:solidFill>
                <a:latin typeface="Calibri" panose="020F0502020204030204"/>
                <a:ea typeface="+mn-ea"/>
                <a:cs typeface="+mn-cs"/>
              </a:rPr>
              <a:t>AFP</a:t>
            </a:r>
          </a:p>
          <a:p>
            <a:pPr defTabSz="685800">
              <a:buClrTx/>
            </a:pPr>
            <a:endParaRPr lang="en-US" sz="2100" b="1" kern="1200" dirty="0">
              <a:solidFill>
                <a:srgbClr val="C00000"/>
              </a:solidFill>
              <a:latin typeface="Calibri" panose="020F0502020204030204"/>
              <a:ea typeface="+mn-ea"/>
              <a:cs typeface="+mn-cs"/>
            </a:endParaRPr>
          </a:p>
          <a:p>
            <a:pPr defTabSz="685800">
              <a:buClrTx/>
            </a:pPr>
            <a:r>
              <a:rPr lang="en-US" sz="2550" b="1" kern="1200" dirty="0">
                <a:solidFill>
                  <a:prstClr val="black"/>
                </a:solidFill>
                <a:latin typeface="Calibri" panose="020F0502020204030204"/>
                <a:ea typeface="+mn-ea"/>
                <a:cs typeface="+mn-cs"/>
              </a:rPr>
              <a:t>2. Endodermal sinus (yolk sac) tumors</a:t>
            </a:r>
          </a:p>
          <a:p>
            <a:pPr defTabSz="685800">
              <a:buClrTx/>
            </a:pPr>
            <a:r>
              <a:rPr lang="en-US" sz="1950" kern="1200" dirty="0">
                <a:solidFill>
                  <a:prstClr val="black"/>
                </a:solidFill>
                <a:latin typeface="Calibri" panose="020F0502020204030204"/>
                <a:ea typeface="+mn-ea"/>
                <a:cs typeface="+mn-cs"/>
              </a:rPr>
              <a:t>secrete </a:t>
            </a:r>
            <a:r>
              <a:rPr lang="el-GR" sz="1950" kern="1200" dirty="0">
                <a:solidFill>
                  <a:prstClr val="black"/>
                </a:solidFill>
                <a:latin typeface="Calibri" panose="020F0502020204030204"/>
                <a:ea typeface="+mn-ea"/>
                <a:cs typeface="+mn-cs"/>
              </a:rPr>
              <a:t>α-</a:t>
            </a:r>
            <a:r>
              <a:rPr lang="en-US" sz="1950" kern="1200" dirty="0">
                <a:solidFill>
                  <a:prstClr val="black"/>
                </a:solidFill>
                <a:latin typeface="Calibri" panose="020F0502020204030204"/>
                <a:ea typeface="+mn-ea"/>
                <a:cs typeface="+mn-cs"/>
              </a:rPr>
              <a:t>fetoprotein (</a:t>
            </a:r>
            <a:r>
              <a:rPr lang="en-US" sz="2100" b="1" kern="1200" dirty="0">
                <a:solidFill>
                  <a:srgbClr val="C00000"/>
                </a:solidFill>
                <a:latin typeface="Calibri" panose="020F0502020204030204"/>
                <a:ea typeface="+mn-ea"/>
                <a:cs typeface="+mn-cs"/>
              </a:rPr>
              <a:t>AFP</a:t>
            </a:r>
            <a:r>
              <a:rPr lang="en-US" sz="1950" kern="1200" dirty="0">
                <a:solidFill>
                  <a:prstClr val="black"/>
                </a:solidFill>
                <a:latin typeface="Calibri" panose="020F0502020204030204"/>
                <a:ea typeface="+mn-ea"/>
                <a:cs typeface="+mn-cs"/>
              </a:rPr>
              <a:t>).</a:t>
            </a:r>
          </a:p>
          <a:p>
            <a:pPr defTabSz="685800">
              <a:buClrTx/>
            </a:pPr>
            <a:endParaRPr lang="en-US" sz="2700" b="1" kern="1200" dirty="0">
              <a:solidFill>
                <a:srgbClr val="C00000"/>
              </a:solidFill>
              <a:latin typeface="Calibri" panose="020F0502020204030204"/>
              <a:ea typeface="+mn-ea"/>
              <a:cs typeface="+mn-cs"/>
            </a:endParaRPr>
          </a:p>
          <a:p>
            <a:pPr defTabSz="685800">
              <a:buClrTx/>
            </a:pPr>
            <a:r>
              <a:rPr lang="en-US" sz="2550" b="1" kern="1200" dirty="0">
                <a:solidFill>
                  <a:prstClr val="black"/>
                </a:solidFill>
                <a:latin typeface="Calibri" panose="020F0502020204030204"/>
                <a:ea typeface="+mn-ea"/>
                <a:cs typeface="+mn-cs"/>
              </a:rPr>
              <a:t>3. Dysgerminomas</a:t>
            </a:r>
          </a:p>
          <a:p>
            <a:pPr defTabSz="685800">
              <a:buClrTx/>
            </a:pPr>
            <a:r>
              <a:rPr lang="en-US" sz="1950" kern="1200" dirty="0">
                <a:solidFill>
                  <a:prstClr val="black"/>
                </a:solidFill>
                <a:latin typeface="Calibri" panose="020F0502020204030204"/>
                <a:ea typeface="+mn-ea"/>
                <a:cs typeface="+mn-cs"/>
              </a:rPr>
              <a:t>account for 50% of all germ cell tumors</a:t>
            </a:r>
          </a:p>
          <a:p>
            <a:pPr defTabSz="685800">
              <a:buClrTx/>
            </a:pPr>
            <a:r>
              <a:rPr lang="en-US" sz="1950" kern="1200" dirty="0">
                <a:solidFill>
                  <a:prstClr val="black"/>
                </a:solidFill>
                <a:latin typeface="Calibri" panose="020F0502020204030204"/>
                <a:ea typeface="+mn-ea"/>
                <a:cs typeface="+mn-cs"/>
              </a:rPr>
              <a:t>bilateral in 20% of cases</a:t>
            </a:r>
          </a:p>
          <a:p>
            <a:pPr defTabSz="685800">
              <a:buClrTx/>
            </a:pPr>
            <a:r>
              <a:rPr lang="en-US" sz="1950" kern="1200" dirty="0">
                <a:solidFill>
                  <a:prstClr val="black"/>
                </a:solidFill>
                <a:latin typeface="Calibri" panose="020F0502020204030204"/>
                <a:ea typeface="+mn-ea"/>
                <a:cs typeface="+mn-cs"/>
              </a:rPr>
              <a:t>occasionally secrete </a:t>
            </a:r>
            <a:r>
              <a:rPr lang="en-US" sz="1950" b="1" kern="1200" dirty="0">
                <a:solidFill>
                  <a:srgbClr val="C00000"/>
                </a:solidFill>
                <a:latin typeface="Calibri" panose="020F0502020204030204"/>
                <a:ea typeface="+mn-ea"/>
                <a:cs typeface="+mn-cs"/>
              </a:rPr>
              <a:t>LDH</a:t>
            </a:r>
            <a:r>
              <a:rPr lang="en-US" sz="1950" kern="1200" dirty="0">
                <a:solidFill>
                  <a:prstClr val="black"/>
                </a:solidFill>
                <a:latin typeface="Calibri" panose="020F0502020204030204"/>
                <a:ea typeface="+mn-ea"/>
                <a:cs typeface="+mn-cs"/>
              </a:rPr>
              <a:t> &amp; human chorionic gonadotrophin (</a:t>
            </a:r>
            <a:r>
              <a:rPr lang="en-US" sz="1950" b="1" kern="1200" dirty="0" err="1">
                <a:solidFill>
                  <a:srgbClr val="C00000"/>
                </a:solidFill>
                <a:latin typeface="Calibri" panose="020F0502020204030204"/>
                <a:ea typeface="+mn-ea"/>
                <a:cs typeface="+mn-cs"/>
              </a:rPr>
              <a:t>hCG</a:t>
            </a:r>
            <a:r>
              <a:rPr lang="en-US" sz="1950" kern="1200" dirty="0">
                <a:solidFill>
                  <a:prstClr val="black"/>
                </a:solidFill>
                <a:latin typeface="Calibri" panose="020F0502020204030204"/>
                <a:ea typeface="+mn-ea"/>
                <a:cs typeface="+mn-cs"/>
              </a:rPr>
              <a:t>).</a:t>
            </a:r>
          </a:p>
          <a:p>
            <a:pPr defTabSz="685800">
              <a:buClrTx/>
            </a:pPr>
            <a:endParaRPr lang="en-US" sz="1950" kern="1200" dirty="0">
              <a:solidFill>
                <a:prstClr val="black"/>
              </a:solidFill>
              <a:latin typeface="Calibri" panose="020F0502020204030204"/>
              <a:ea typeface="+mn-ea"/>
              <a:cs typeface="+mn-cs"/>
            </a:endParaRPr>
          </a:p>
          <a:p>
            <a:pPr defTabSz="685800">
              <a:buClrTx/>
            </a:pPr>
            <a:r>
              <a:rPr lang="en-US" sz="2550" b="1" kern="1200" dirty="0">
                <a:solidFill>
                  <a:prstClr val="black"/>
                </a:solidFill>
                <a:latin typeface="Calibri" panose="020F0502020204030204"/>
                <a:ea typeface="+mn-ea"/>
                <a:cs typeface="+mn-cs"/>
              </a:rPr>
              <a:t>4. Non-gestational choriocarcinomas</a:t>
            </a:r>
          </a:p>
          <a:p>
            <a:pPr defTabSz="685800">
              <a:buClrTx/>
            </a:pPr>
            <a:r>
              <a:rPr lang="en-US" sz="1950" kern="1200" dirty="0">
                <a:solidFill>
                  <a:prstClr val="black"/>
                </a:solidFill>
                <a:latin typeface="Calibri" panose="020F0502020204030204"/>
                <a:ea typeface="+mn-ea"/>
                <a:cs typeface="+mn-cs"/>
              </a:rPr>
              <a:t>usually presenting in young girls with irregular bleeding and very high levels of </a:t>
            </a:r>
            <a:r>
              <a:rPr lang="en-US" sz="1950" b="1" kern="1200" dirty="0" err="1">
                <a:solidFill>
                  <a:srgbClr val="C00000"/>
                </a:solidFill>
                <a:latin typeface="Calibri" panose="020F0502020204030204"/>
                <a:ea typeface="+mn-ea"/>
                <a:cs typeface="+mn-cs"/>
              </a:rPr>
              <a:t>hCG</a:t>
            </a:r>
            <a:endParaRPr lang="en-US" sz="1950" b="1" kern="1200" dirty="0">
              <a:solidFill>
                <a:srgbClr val="C00000"/>
              </a:solidFill>
              <a:latin typeface="Calibri" panose="020F0502020204030204"/>
              <a:ea typeface="+mn-ea"/>
              <a:cs typeface="+mn-cs"/>
            </a:endParaRPr>
          </a:p>
        </p:txBody>
      </p:sp>
      <p:sp>
        <p:nvSpPr>
          <p:cNvPr id="2" name="Oval 1">
            <a:extLst>
              <a:ext uri="{FF2B5EF4-FFF2-40B4-BE49-F238E27FC236}">
                <a16:creationId xmlns:a16="http://schemas.microsoft.com/office/drawing/2014/main" id="{526BE9CC-F9A6-4CE4-856A-555299CC7EFB}"/>
              </a:ext>
            </a:extLst>
          </p:cNvPr>
          <p:cNvSpPr/>
          <p:nvPr/>
        </p:nvSpPr>
        <p:spPr>
          <a:xfrm>
            <a:off x="349371" y="4997127"/>
            <a:ext cx="34505" cy="56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5436922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8B8519-DE74-4D83-8F71-2E1B799C72EA}"/>
              </a:ext>
            </a:extLst>
          </p:cNvPr>
          <p:cNvSpPr txBox="1"/>
          <p:nvPr/>
        </p:nvSpPr>
        <p:spPr>
          <a:xfrm>
            <a:off x="2730261" y="116456"/>
            <a:ext cx="2738887" cy="600164"/>
          </a:xfrm>
          <a:prstGeom prst="rect">
            <a:avLst/>
          </a:prstGeom>
          <a:noFill/>
        </p:spPr>
        <p:txBody>
          <a:bodyPr wrap="square" rtlCol="0">
            <a:spAutoFit/>
          </a:bodyPr>
          <a:lstStyle/>
          <a:p>
            <a:pPr defTabSz="685800">
              <a:buClrTx/>
            </a:pPr>
            <a:r>
              <a:rPr lang="en-US" sz="3300" b="1" kern="1200" dirty="0">
                <a:solidFill>
                  <a:prstClr val="black"/>
                </a:solidFill>
                <a:latin typeface="Calibri" panose="020F0502020204030204"/>
                <a:ea typeface="+mn-ea"/>
                <a:cs typeface="+mn-cs"/>
              </a:rPr>
              <a:t>Management</a:t>
            </a:r>
            <a:r>
              <a:rPr lang="en-US" sz="1350" kern="1200" dirty="0">
                <a:solidFill>
                  <a:prstClr val="black"/>
                </a:solidFill>
                <a:latin typeface="Calibri" panose="020F0502020204030204"/>
                <a:ea typeface="+mn-ea"/>
                <a:cs typeface="+mn-cs"/>
              </a:rPr>
              <a:t> </a:t>
            </a:r>
          </a:p>
        </p:txBody>
      </p:sp>
      <p:sp>
        <p:nvSpPr>
          <p:cNvPr id="5" name="TextBox 4">
            <a:extLst>
              <a:ext uri="{FF2B5EF4-FFF2-40B4-BE49-F238E27FC236}">
                <a16:creationId xmlns:a16="http://schemas.microsoft.com/office/drawing/2014/main" id="{53EDEDA2-6DC4-40AB-AD98-B5390D68FC4F}"/>
              </a:ext>
            </a:extLst>
          </p:cNvPr>
          <p:cNvSpPr txBox="1"/>
          <p:nvPr/>
        </p:nvSpPr>
        <p:spPr>
          <a:xfrm>
            <a:off x="280359" y="841868"/>
            <a:ext cx="8583283" cy="4455066"/>
          </a:xfrm>
          <a:prstGeom prst="rect">
            <a:avLst/>
          </a:prstGeom>
          <a:noFill/>
        </p:spPr>
        <p:txBody>
          <a:bodyPr wrap="square" rtlCol="0">
            <a:spAutoFit/>
          </a:bodyPr>
          <a:lstStyle/>
          <a:p>
            <a:pPr marL="342900" indent="-342900" defTabSz="685800">
              <a:buClrTx/>
              <a:buFont typeface="Wingdings" panose="05000000000000000000" pitchFamily="2" charset="2"/>
              <a:buChar char="v"/>
            </a:pPr>
            <a:r>
              <a:rPr lang="en-US" sz="2100" kern="1200" dirty="0">
                <a:solidFill>
                  <a:prstClr val="black"/>
                </a:solidFill>
                <a:latin typeface="Calibri" panose="020F0502020204030204"/>
                <a:ea typeface="+mn-ea"/>
                <a:cs typeface="+mn-cs"/>
              </a:rPr>
              <a:t>As most women presenting are of reproductive age, </a:t>
            </a:r>
            <a:r>
              <a:rPr lang="en-US" sz="2100" b="1" kern="1200" dirty="0">
                <a:solidFill>
                  <a:prstClr val="black"/>
                </a:solidFill>
                <a:latin typeface="Calibri" panose="020F0502020204030204"/>
                <a:ea typeface="+mn-ea"/>
                <a:cs typeface="+mn-cs"/>
              </a:rPr>
              <a:t>fertility-sparing treatment </a:t>
            </a:r>
            <a:r>
              <a:rPr lang="en-US" sz="2100" kern="1200" dirty="0">
                <a:solidFill>
                  <a:prstClr val="black"/>
                </a:solidFill>
                <a:latin typeface="Calibri" panose="020F0502020204030204"/>
                <a:ea typeface="+mn-ea"/>
                <a:cs typeface="+mn-cs"/>
              </a:rPr>
              <a:t>may be preferred , </a:t>
            </a:r>
            <a:r>
              <a:rPr lang="en-US" sz="2100" kern="1200" dirty="0">
                <a:solidFill>
                  <a:prstClr val="black"/>
                </a:solidFill>
                <a:latin typeface="Calibri" panose="020F0502020204030204"/>
                <a:ea typeface="+mn-lt"/>
                <a:cs typeface="Calibri" panose="020F0502020204030204"/>
              </a:rPr>
              <a:t>rather than total abdominal hysterectomy and bilateral </a:t>
            </a:r>
            <a:r>
              <a:rPr lang="en-US" sz="2100" kern="1200" dirty="0" err="1">
                <a:solidFill>
                  <a:prstClr val="black"/>
                </a:solidFill>
                <a:latin typeface="Calibri" panose="020F0502020204030204"/>
                <a:ea typeface="+mn-lt"/>
                <a:cs typeface="Calibri" panose="020F0502020204030204"/>
              </a:rPr>
              <a:t>salpingo</a:t>
            </a:r>
            <a:r>
              <a:rPr lang="en-US" sz="2100" kern="1200" dirty="0">
                <a:solidFill>
                  <a:prstClr val="black"/>
                </a:solidFill>
                <a:latin typeface="Calibri" panose="020F0502020204030204"/>
                <a:ea typeface="+mn-lt"/>
                <a:cs typeface="Calibri" panose="020F0502020204030204"/>
              </a:rPr>
              <a:t>-oophorectomy</a:t>
            </a:r>
            <a:endParaRPr lang="en-US" sz="2100" kern="1200" dirty="0">
              <a:solidFill>
                <a:prstClr val="black"/>
              </a:solidFill>
              <a:latin typeface="Calibri" panose="020F0502020204030204"/>
              <a:ea typeface="+mn-ea"/>
              <a:cs typeface="+mn-cs"/>
            </a:endParaRPr>
          </a:p>
          <a:p>
            <a:pPr marL="257175" indent="-257175" defTabSz="685800">
              <a:buClrTx/>
              <a:buFontTx/>
              <a:buAutoNum type="arabicParenR"/>
            </a:pPr>
            <a:r>
              <a:rPr lang="en-US" sz="2100" b="1" kern="1200" dirty="0">
                <a:solidFill>
                  <a:srgbClr val="C00000"/>
                </a:solidFill>
                <a:latin typeface="Calibri" panose="020F0502020204030204"/>
                <a:ea typeface="+mn-ea"/>
                <a:cs typeface="+mn-cs"/>
              </a:rPr>
              <a:t>Surgery</a:t>
            </a:r>
            <a:r>
              <a:rPr lang="en-US" sz="2100" kern="1200" dirty="0">
                <a:solidFill>
                  <a:prstClr val="black"/>
                </a:solidFill>
                <a:latin typeface="Calibri" panose="020F0502020204030204"/>
                <a:ea typeface="+mn-ea"/>
                <a:cs typeface="+mn-cs"/>
              </a:rPr>
              <a:t> : </a:t>
            </a:r>
            <a:r>
              <a:rPr lang="en-US" sz="2100" b="1" kern="1200" dirty="0">
                <a:solidFill>
                  <a:prstClr val="black"/>
                </a:solidFill>
                <a:latin typeface="Calibri" panose="020F0502020204030204"/>
                <a:ea typeface="+mn-ea"/>
                <a:cs typeface="+mn-cs"/>
              </a:rPr>
              <a:t>unilateral </a:t>
            </a:r>
            <a:r>
              <a:rPr lang="en-US" sz="2100" b="1" kern="1200" dirty="0" err="1">
                <a:solidFill>
                  <a:prstClr val="black"/>
                </a:solidFill>
                <a:latin typeface="Calibri" panose="020F0502020204030204"/>
                <a:ea typeface="+mn-ea"/>
                <a:cs typeface="+mn-cs"/>
              </a:rPr>
              <a:t>salpingo-oopherectomy</a:t>
            </a:r>
            <a:r>
              <a:rPr lang="en-US" sz="2100" b="1" kern="1200" dirty="0">
                <a:solidFill>
                  <a:prstClr val="black"/>
                </a:solidFill>
                <a:latin typeface="Calibri" panose="020F0502020204030204"/>
                <a:ea typeface="+mn-ea"/>
                <a:cs typeface="+mn-cs"/>
              </a:rPr>
              <a:t> </a:t>
            </a:r>
            <a:r>
              <a:rPr lang="en-US" sz="2100" kern="1200" dirty="0">
                <a:solidFill>
                  <a:prstClr val="black"/>
                </a:solidFill>
                <a:latin typeface="Calibri" panose="020F0502020204030204"/>
                <a:ea typeface="+mn-ea"/>
                <a:cs typeface="+mn-cs"/>
              </a:rPr>
              <a:t>/ cytoreduction.</a:t>
            </a:r>
          </a:p>
          <a:p>
            <a:pPr defTabSz="685800">
              <a:buClrTx/>
            </a:pPr>
            <a:r>
              <a:rPr lang="en-US" sz="2100" kern="1200" dirty="0">
                <a:solidFill>
                  <a:prstClr val="black"/>
                </a:solidFill>
                <a:latin typeface="Calibri" panose="020F0502020204030204"/>
                <a:ea typeface="+mn-ea"/>
                <a:cs typeface="+mn-cs"/>
              </a:rPr>
              <a:t>peritoneal biopsies and sampling of any enlarged pelvic or para-aortic nodes are performed</a:t>
            </a:r>
          </a:p>
          <a:p>
            <a:pPr marL="257175" indent="-257175" defTabSz="685800">
              <a:buClrTx/>
              <a:buFontTx/>
              <a:buAutoNum type="arabicParenR"/>
            </a:pPr>
            <a:r>
              <a:rPr lang="en-US" sz="2100" b="1" kern="1200" dirty="0">
                <a:solidFill>
                  <a:srgbClr val="C00000"/>
                </a:solidFill>
                <a:latin typeface="Calibri" panose="020F0502020204030204"/>
                <a:ea typeface="+mn-ea"/>
                <a:cs typeface="+mn-cs"/>
              </a:rPr>
              <a:t>Chemotherapy</a:t>
            </a:r>
            <a:r>
              <a:rPr lang="en-US" sz="2100" kern="1200" dirty="0">
                <a:solidFill>
                  <a:prstClr val="black"/>
                </a:solidFill>
                <a:latin typeface="Calibri" panose="020F0502020204030204"/>
                <a:ea typeface="+mn-ea"/>
                <a:cs typeface="+mn-cs"/>
              </a:rPr>
              <a:t> : usually very </a:t>
            </a:r>
            <a:r>
              <a:rPr lang="en-US" sz="2100" b="1" u="sng" kern="1200" dirty="0">
                <a:solidFill>
                  <a:prstClr val="black"/>
                </a:solidFill>
                <a:latin typeface="Calibri" panose="020F0502020204030204"/>
                <a:ea typeface="+mn-ea"/>
                <a:cs typeface="+mn-cs"/>
              </a:rPr>
              <a:t>sensitive to chemotherapy</a:t>
            </a:r>
            <a:r>
              <a:rPr lang="en-US" sz="2100" kern="1200" dirty="0">
                <a:solidFill>
                  <a:prstClr val="black"/>
                </a:solidFill>
                <a:latin typeface="Calibri" panose="020F0502020204030204"/>
                <a:ea typeface="+mn-ea"/>
                <a:cs typeface="+mn-cs"/>
              </a:rPr>
              <a:t>. </a:t>
            </a:r>
            <a:r>
              <a:rPr lang="en-US" sz="2100" kern="1200" dirty="0">
                <a:solidFill>
                  <a:prstClr val="black"/>
                </a:solidFill>
                <a:latin typeface="Calibri" panose="020F0502020204030204"/>
                <a:ea typeface="+mn-lt"/>
                <a:cs typeface="Calibri" panose="020F0502020204030204"/>
              </a:rPr>
              <a:t>most women  undergo adjuvant chemotherapy after surgery for GCTs. Exceptions to this include adult patients with s</a:t>
            </a:r>
            <a:r>
              <a:rPr lang="en-US" sz="2100" kern="1200" dirty="0">
                <a:solidFill>
                  <a:prstClr val="black"/>
                </a:solidFill>
                <a:latin typeface="Calibri" panose="020F0502020204030204"/>
                <a:ea typeface="+mn-ea"/>
                <a:cs typeface="+mn-cs"/>
              </a:rPr>
              <a:t>tage 1 dysgerminomas and low-grade teratomas </a:t>
            </a:r>
            <a:r>
              <a:rPr lang="en-US" sz="2100" kern="1200" dirty="0">
                <a:solidFill>
                  <a:prstClr val="black"/>
                </a:solidFill>
                <a:latin typeface="Calibri" panose="020F0502020204030204"/>
                <a:ea typeface="+mn-lt"/>
                <a:cs typeface="Calibri" panose="020F0502020204030204"/>
              </a:rPr>
              <a:t>because their outcomes are excellent following surgery alone</a:t>
            </a:r>
          </a:p>
          <a:p>
            <a:pPr defTabSz="685800">
              <a:buClrTx/>
            </a:pPr>
            <a:r>
              <a:rPr lang="en-US" sz="1800" kern="1200" dirty="0">
                <a:solidFill>
                  <a:prstClr val="black"/>
                </a:solidFill>
                <a:latin typeface="Calibri" panose="020F0502020204030204"/>
                <a:ea typeface="+mn-ea"/>
                <a:cs typeface="+mn-cs"/>
              </a:rPr>
              <a:t>most common regime used is a combination of bleomycin, etoposide and cisplatin (BEP)</a:t>
            </a:r>
          </a:p>
          <a:p>
            <a:pPr marL="257175" indent="-257175" defTabSz="685800">
              <a:buClrTx/>
              <a:buFontTx/>
              <a:buAutoNum type="arabicParenR"/>
            </a:pPr>
            <a:r>
              <a:rPr lang="en-US" sz="2100" b="1" kern="1200" dirty="0">
                <a:solidFill>
                  <a:srgbClr val="C00000"/>
                </a:solidFill>
                <a:latin typeface="Calibri" panose="020F0502020204030204"/>
                <a:ea typeface="+mn-ea"/>
                <a:cs typeface="+mn-cs"/>
              </a:rPr>
              <a:t> Radiation therapy : </a:t>
            </a:r>
            <a:r>
              <a:rPr lang="en-US" sz="2100" kern="1200" dirty="0">
                <a:solidFill>
                  <a:prstClr val="black"/>
                </a:solidFill>
                <a:latin typeface="Calibri" panose="020F0502020204030204"/>
                <a:ea typeface="+mn-lt"/>
                <a:cs typeface="Calibri" panose="020F0502020204030204"/>
              </a:rPr>
              <a:t>reserved for patients with a dysgerminoma who are not candidates for chemotherapy</a:t>
            </a:r>
            <a:endParaRPr lang="ar-JO" sz="2100" kern="1200" dirty="0">
              <a:solidFill>
                <a:prstClr val="black"/>
              </a:solidFill>
              <a:latin typeface="Calibri" panose="020F0502020204030204"/>
              <a:ea typeface="+mn-ea"/>
              <a:cs typeface="Arial" panose="020B0604020202020204" pitchFamily="34" charset="0"/>
            </a:endParaRPr>
          </a:p>
          <a:p>
            <a:pPr defTabSz="685800">
              <a:buClrTx/>
            </a:pPr>
            <a:endParaRPr lang="en-US"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9214469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E6FBB1-8E8A-4CF9-93B7-958CA57349A1}"/>
              </a:ext>
            </a:extLst>
          </p:cNvPr>
          <p:cNvSpPr txBox="1"/>
          <p:nvPr/>
        </p:nvSpPr>
        <p:spPr>
          <a:xfrm>
            <a:off x="698740" y="1082886"/>
            <a:ext cx="7746521" cy="2862322"/>
          </a:xfrm>
          <a:prstGeom prst="rect">
            <a:avLst/>
          </a:prstGeom>
          <a:noFill/>
        </p:spPr>
        <p:txBody>
          <a:bodyPr wrap="square">
            <a:spAutoFit/>
          </a:bodyPr>
          <a:lstStyle/>
          <a:p>
            <a:pPr defTabSz="685800">
              <a:buClrTx/>
            </a:pPr>
            <a:r>
              <a:rPr lang="en-US" sz="1800" kern="1200" dirty="0">
                <a:solidFill>
                  <a:prstClr val="black"/>
                </a:solidFill>
                <a:latin typeface="Calibri" panose="020F0502020204030204"/>
                <a:ea typeface="+mn-ea"/>
                <a:cs typeface="+mn-cs"/>
              </a:rPr>
              <a:t>A 23-year-old woman, gravida 1 para 1, comes to the office due to </a:t>
            </a:r>
            <a:r>
              <a:rPr lang="en-US" sz="1800" kern="1200" dirty="0">
                <a:solidFill>
                  <a:srgbClr val="2E2E2E"/>
                </a:solidFill>
                <a:latin typeface="NexusSerif"/>
                <a:ea typeface="+mn-ea"/>
                <a:cs typeface="+mn-cs"/>
              </a:rPr>
              <a:t>swelling and </a:t>
            </a:r>
            <a:r>
              <a:rPr lang="en-US" sz="1800" kern="1200" dirty="0">
                <a:solidFill>
                  <a:prstClr val="black"/>
                </a:solidFill>
                <a:latin typeface="Calibri" panose="020F0502020204030204"/>
                <a:ea typeface="+mn-ea"/>
                <a:cs typeface="+mn-cs"/>
              </a:rPr>
              <a:t>pain in the right lower quadrant for 2 months. The pain is unrelieved by acetaminophen and worsens with physical activity. Menses are regular and occur every 28 days. Two years ago, she was treated for pelvic inflammatory disease. She has no chronic medical conditions and has had no surgeries. The patient smokes a pack of cigarettes a day. BMI is 36 kg/m2. The abdomen is soft and nontender. Pelvic examination reveals right adnexal fullness. Pregnancy test is negative. Pelvic ultrasonography shows a 12 cm ovarian mass. serological alpha-fetoprotein (αFP) level was elevated (490.68 ng/ml), Which of the following is the most likely diagnosis</a:t>
            </a:r>
          </a:p>
        </p:txBody>
      </p:sp>
      <p:sp>
        <p:nvSpPr>
          <p:cNvPr id="6" name="Rectangle 5">
            <a:extLst>
              <a:ext uri="{FF2B5EF4-FFF2-40B4-BE49-F238E27FC236}">
                <a16:creationId xmlns:a16="http://schemas.microsoft.com/office/drawing/2014/main" id="{FD496AE2-68D4-4DE6-B150-414356284966}"/>
              </a:ext>
            </a:extLst>
          </p:cNvPr>
          <p:cNvSpPr/>
          <p:nvPr/>
        </p:nvSpPr>
        <p:spPr>
          <a:xfrm>
            <a:off x="6888193" y="1131139"/>
            <a:ext cx="841076"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Rectangle 6">
            <a:extLst>
              <a:ext uri="{FF2B5EF4-FFF2-40B4-BE49-F238E27FC236}">
                <a16:creationId xmlns:a16="http://schemas.microsoft.com/office/drawing/2014/main" id="{4352F96A-DB0E-4F37-A540-539E7145BE67}"/>
              </a:ext>
            </a:extLst>
          </p:cNvPr>
          <p:cNvSpPr/>
          <p:nvPr/>
        </p:nvSpPr>
        <p:spPr>
          <a:xfrm>
            <a:off x="4300267" y="2770159"/>
            <a:ext cx="2070341"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 name="Rectangle 7">
            <a:extLst>
              <a:ext uri="{FF2B5EF4-FFF2-40B4-BE49-F238E27FC236}">
                <a16:creationId xmlns:a16="http://schemas.microsoft.com/office/drawing/2014/main" id="{ED7580BB-B820-4F4F-B688-6CC434D818A8}"/>
              </a:ext>
            </a:extLst>
          </p:cNvPr>
          <p:cNvSpPr/>
          <p:nvPr/>
        </p:nvSpPr>
        <p:spPr>
          <a:xfrm>
            <a:off x="4433979" y="3089076"/>
            <a:ext cx="2070341" cy="2493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ectangle 8">
            <a:extLst>
              <a:ext uri="{FF2B5EF4-FFF2-40B4-BE49-F238E27FC236}">
                <a16:creationId xmlns:a16="http://schemas.microsoft.com/office/drawing/2014/main" id="{A7D7ED56-30EC-4954-B5B7-FA192F50846E}"/>
              </a:ext>
            </a:extLst>
          </p:cNvPr>
          <p:cNvSpPr/>
          <p:nvPr/>
        </p:nvSpPr>
        <p:spPr>
          <a:xfrm>
            <a:off x="1846053" y="3333031"/>
            <a:ext cx="2311880"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a:extLst>
              <a:ext uri="{FF2B5EF4-FFF2-40B4-BE49-F238E27FC236}">
                <a16:creationId xmlns:a16="http://schemas.microsoft.com/office/drawing/2014/main" id="{E40FC75E-7E5A-4AE5-9A2E-8906DA0C3CD6}"/>
              </a:ext>
            </a:extLst>
          </p:cNvPr>
          <p:cNvSpPr/>
          <p:nvPr/>
        </p:nvSpPr>
        <p:spPr>
          <a:xfrm>
            <a:off x="698740" y="1402915"/>
            <a:ext cx="3027872"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D6B3C70A-6C33-4EF7-AD87-B20325E14A50}"/>
              </a:ext>
            </a:extLst>
          </p:cNvPr>
          <p:cNvSpPr/>
          <p:nvPr/>
        </p:nvSpPr>
        <p:spPr>
          <a:xfrm>
            <a:off x="698740" y="1091285"/>
            <a:ext cx="1375913"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3" name="Rectangle 12">
            <a:extLst>
              <a:ext uri="{FF2B5EF4-FFF2-40B4-BE49-F238E27FC236}">
                <a16:creationId xmlns:a16="http://schemas.microsoft.com/office/drawing/2014/main" id="{3D2517C9-0A80-4A6A-848B-69CDC4CDD925}"/>
              </a:ext>
            </a:extLst>
          </p:cNvPr>
          <p:cNvSpPr/>
          <p:nvPr/>
        </p:nvSpPr>
        <p:spPr>
          <a:xfrm>
            <a:off x="6888192" y="1139538"/>
            <a:ext cx="841076"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57095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689C85-E887-482A-9042-F5FB6EDD90FE}"/>
              </a:ext>
            </a:extLst>
          </p:cNvPr>
          <p:cNvSpPr txBox="1"/>
          <p:nvPr/>
        </p:nvSpPr>
        <p:spPr>
          <a:xfrm>
            <a:off x="252323" y="253602"/>
            <a:ext cx="8639355" cy="4916731"/>
          </a:xfrm>
          <a:prstGeom prst="rect">
            <a:avLst/>
          </a:prstGeom>
          <a:noFill/>
        </p:spPr>
        <p:txBody>
          <a:bodyPr wrap="square">
            <a:spAutoFit/>
          </a:bodyPr>
          <a:lstStyle/>
          <a:p>
            <a:pPr defTabSz="685800">
              <a:buClrTx/>
            </a:pPr>
            <a:r>
              <a:rPr lang="en-US" sz="1650" kern="1200" dirty="0">
                <a:latin typeface="Times New Roman" panose="02020603050405020304" pitchFamily="18" charset="0"/>
                <a:ea typeface="+mn-ea"/>
                <a:cs typeface="+mn-cs"/>
              </a:rPr>
              <a:t>16 year old, nulliparous woman was referred with suspicion of molar pregnancy due to previous ultrasonic reports and positive βeta HCG. She married about 1 year ago and came with complaint of menstrual abnormalities and sudden increase in abdominal circumference size</a:t>
            </a:r>
          </a:p>
          <a:p>
            <a:pPr defTabSz="685800">
              <a:buClrTx/>
            </a:pPr>
            <a:r>
              <a:rPr lang="en-US" sz="1650" kern="1200" dirty="0">
                <a:latin typeface="Times New Roman" panose="02020603050405020304" pitchFamily="18" charset="0"/>
                <a:ea typeface="+mn-ea"/>
                <a:cs typeface="+mn-cs"/>
              </a:rPr>
              <a:t>Due to abnormal menstruation and positive βeta HCG and diagnosis of sonography, the gynecologist’s first diagnosis was molar pregnancy.</a:t>
            </a:r>
          </a:p>
          <a:p>
            <a:pPr defTabSz="685800">
              <a:buClrTx/>
            </a:pPr>
            <a:r>
              <a:rPr lang="en-US" sz="1650" kern="1200" dirty="0">
                <a:latin typeface="Times New Roman" panose="02020603050405020304" pitchFamily="18" charset="0"/>
                <a:ea typeface="+mn-ea"/>
                <a:cs typeface="+mn-cs"/>
              </a:rPr>
              <a:t>In her physical examination, her overall condition was good, vital sign was stable. On abdominal examination, a huge mass from pubis to umbilicus could be palpated without guarding or rebound tenderness . </a:t>
            </a:r>
          </a:p>
          <a:p>
            <a:pPr defTabSz="685800">
              <a:buClrTx/>
            </a:pPr>
            <a:r>
              <a:rPr lang="en-US" sz="1650" kern="1200" dirty="0">
                <a:latin typeface="Times New Roman" panose="02020603050405020304" pitchFamily="18" charset="0"/>
                <a:ea typeface="+mn-ea"/>
                <a:cs typeface="+mn-cs"/>
              </a:rPr>
              <a:t>Differential diagnosis was the enlarged uterus due to normal pregnancy or abnormal (mole) and adnexal mass (ovarian).</a:t>
            </a:r>
          </a:p>
          <a:p>
            <a:pPr defTabSz="685800">
              <a:buClrTx/>
            </a:pPr>
            <a:r>
              <a:rPr lang="en-US" sz="1650" kern="1200" dirty="0">
                <a:latin typeface="Times New Roman" panose="02020603050405020304" pitchFamily="18" charset="0"/>
                <a:ea typeface="+mn-ea"/>
                <a:cs typeface="+mn-cs"/>
              </a:rPr>
              <a:t>Ultra-sonography revealed a solid ovarian mass on the left side .</a:t>
            </a:r>
          </a:p>
          <a:p>
            <a:pPr defTabSz="685800">
              <a:buClrTx/>
            </a:pPr>
            <a:r>
              <a:rPr lang="en-US" sz="1650" kern="1200" dirty="0">
                <a:latin typeface="Times New Roman" panose="02020603050405020304" pitchFamily="18" charset="0"/>
                <a:ea typeface="+mn-ea"/>
                <a:cs typeface="+mn-cs"/>
              </a:rPr>
              <a:t>the uterus was empty and in normal size. No evidence of molar pregnancy was seen. </a:t>
            </a:r>
          </a:p>
          <a:p>
            <a:pPr defTabSz="685800">
              <a:buClrTx/>
            </a:pPr>
            <a:r>
              <a:rPr lang="en-US" sz="1650" kern="1200" dirty="0">
                <a:latin typeface="Times New Roman" panose="02020603050405020304" pitchFamily="18" charset="0"/>
                <a:ea typeface="+mn-ea"/>
                <a:cs typeface="+mn-cs"/>
              </a:rPr>
              <a:t>Abdominal and pelvic CT-scan and pelvic MRI showed a large (17*16*10 centimeters) ovarian mass</a:t>
            </a:r>
          </a:p>
          <a:p>
            <a:pPr defTabSz="685800">
              <a:buClrTx/>
            </a:pPr>
            <a:r>
              <a:rPr lang="en-US" sz="1650" kern="1200" dirty="0">
                <a:latin typeface="Times New Roman" panose="02020603050405020304" pitchFamily="18" charset="0"/>
                <a:ea typeface="+mn-ea"/>
                <a:cs typeface="+mn-cs"/>
              </a:rPr>
              <a:t>Serum tumor markers showed elevated βeta HCG, CA19-9 , CA125 and alpha fetoprotein</a:t>
            </a:r>
          </a:p>
          <a:p>
            <a:pPr defTabSz="685800">
              <a:buClrTx/>
            </a:pPr>
            <a:r>
              <a:rPr lang="en-US" sz="1650" kern="1200" dirty="0">
                <a:latin typeface="Times New Roman" panose="02020603050405020304" pitchFamily="18" charset="0"/>
                <a:ea typeface="+mn-ea"/>
                <a:cs typeface="+mn-cs"/>
              </a:rPr>
              <a:t>Therefore, with the diagnosis of </a:t>
            </a:r>
            <a:r>
              <a:rPr lang="en-US" sz="1650" b="1" kern="1200" dirty="0">
                <a:latin typeface="Times New Roman" panose="02020603050405020304" pitchFamily="18" charset="0"/>
                <a:ea typeface="+mn-ea"/>
                <a:cs typeface="+mn-cs"/>
              </a:rPr>
              <a:t>mixed germ cell tumors</a:t>
            </a:r>
            <a:r>
              <a:rPr lang="en-US" sz="1650" kern="1200" dirty="0">
                <a:latin typeface="Times New Roman" panose="02020603050405020304" pitchFamily="18" charset="0"/>
                <a:ea typeface="+mn-ea"/>
                <a:cs typeface="+mn-cs"/>
              </a:rPr>
              <a:t>, laparotomy was performed.</a:t>
            </a:r>
          </a:p>
          <a:p>
            <a:pPr defTabSz="685800">
              <a:buClrTx/>
            </a:pPr>
            <a:r>
              <a:rPr lang="en-US" sz="1650" kern="1200" dirty="0">
                <a:latin typeface="Times New Roman" panose="02020603050405020304" pitchFamily="18" charset="0"/>
                <a:ea typeface="+mn-ea"/>
                <a:cs typeface="+mn-cs"/>
              </a:rPr>
              <a:t> </a:t>
            </a:r>
            <a:r>
              <a:rPr lang="en-US" sz="1650" u="sng" kern="1200" dirty="0">
                <a:latin typeface="Times New Roman" panose="02020603050405020304" pitchFamily="18" charset="0"/>
                <a:ea typeface="+mn-ea"/>
                <a:cs typeface="+mn-cs"/>
              </a:rPr>
              <a:t>Unilateral </a:t>
            </a:r>
            <a:r>
              <a:rPr lang="en-US" sz="1650" u="sng" kern="1200" dirty="0" err="1">
                <a:latin typeface="Times New Roman" panose="02020603050405020304" pitchFamily="18" charset="0"/>
                <a:ea typeface="+mn-ea"/>
                <a:cs typeface="+mn-cs"/>
              </a:rPr>
              <a:t>salpingo</a:t>
            </a:r>
            <a:r>
              <a:rPr lang="en-US" sz="1650" u="sng" kern="1200" dirty="0">
                <a:latin typeface="Times New Roman" panose="02020603050405020304" pitchFamily="18" charset="0"/>
                <a:ea typeface="+mn-ea"/>
                <a:cs typeface="+mn-cs"/>
              </a:rPr>
              <a:t>-oophorectomy </a:t>
            </a:r>
            <a:r>
              <a:rPr lang="en-US" sz="1650" kern="1200" dirty="0">
                <a:latin typeface="Times New Roman" panose="02020603050405020304" pitchFamily="18" charset="0"/>
                <a:ea typeface="+mn-ea"/>
                <a:cs typeface="+mn-cs"/>
              </a:rPr>
              <a:t>was done. </a:t>
            </a:r>
          </a:p>
          <a:p>
            <a:pPr defTabSz="685800">
              <a:buClrTx/>
            </a:pPr>
            <a:r>
              <a:rPr lang="en-US" sz="1650" kern="1200" dirty="0">
                <a:latin typeface="Times New Roman" panose="02020603050405020304" pitchFamily="18" charset="0"/>
                <a:ea typeface="+mn-ea"/>
                <a:cs typeface="+mn-cs"/>
              </a:rPr>
              <a:t>Mixed germ cell tumor with components of Endodermal Sinus Tumor and embryonal carcinoma were reported by histological examination.</a:t>
            </a:r>
          </a:p>
        </p:txBody>
      </p:sp>
      <p:sp>
        <p:nvSpPr>
          <p:cNvPr id="6" name="Rectangle 5">
            <a:extLst>
              <a:ext uri="{FF2B5EF4-FFF2-40B4-BE49-F238E27FC236}">
                <a16:creationId xmlns:a16="http://schemas.microsoft.com/office/drawing/2014/main" id="{90D8CA11-F798-40C5-8BA4-7EB9113580FC}"/>
              </a:ext>
            </a:extLst>
          </p:cNvPr>
          <p:cNvSpPr/>
          <p:nvPr/>
        </p:nvSpPr>
        <p:spPr>
          <a:xfrm>
            <a:off x="5119775" y="3297491"/>
            <a:ext cx="3692108" cy="2738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Rectangle 6">
            <a:extLst>
              <a:ext uri="{FF2B5EF4-FFF2-40B4-BE49-F238E27FC236}">
                <a16:creationId xmlns:a16="http://schemas.microsoft.com/office/drawing/2014/main" id="{F912E026-91D5-43C7-9EB5-E2AF2613FD70}"/>
              </a:ext>
            </a:extLst>
          </p:cNvPr>
          <p:cNvSpPr/>
          <p:nvPr/>
        </p:nvSpPr>
        <p:spPr>
          <a:xfrm>
            <a:off x="2697910" y="2785455"/>
            <a:ext cx="3023561"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 name="Rectangle 7">
            <a:extLst>
              <a:ext uri="{FF2B5EF4-FFF2-40B4-BE49-F238E27FC236}">
                <a16:creationId xmlns:a16="http://schemas.microsoft.com/office/drawing/2014/main" id="{F71A4049-E5AF-43E9-BD22-D70F0A9A4ACA}"/>
              </a:ext>
            </a:extLst>
          </p:cNvPr>
          <p:cNvSpPr/>
          <p:nvPr/>
        </p:nvSpPr>
        <p:spPr>
          <a:xfrm>
            <a:off x="1578632" y="1800808"/>
            <a:ext cx="3023561"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ectangle 8">
            <a:extLst>
              <a:ext uri="{FF2B5EF4-FFF2-40B4-BE49-F238E27FC236}">
                <a16:creationId xmlns:a16="http://schemas.microsoft.com/office/drawing/2014/main" id="{0CEA9EF8-68AE-4BD7-A99B-F52954A405B5}"/>
              </a:ext>
            </a:extLst>
          </p:cNvPr>
          <p:cNvSpPr/>
          <p:nvPr/>
        </p:nvSpPr>
        <p:spPr>
          <a:xfrm>
            <a:off x="291139" y="816160"/>
            <a:ext cx="2076812" cy="2621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0" name="Rectangle 9">
            <a:extLst>
              <a:ext uri="{FF2B5EF4-FFF2-40B4-BE49-F238E27FC236}">
                <a16:creationId xmlns:a16="http://schemas.microsoft.com/office/drawing/2014/main" id="{2723B96D-B23B-497E-8F79-FF2C88A4E8BF}"/>
              </a:ext>
            </a:extLst>
          </p:cNvPr>
          <p:cNvSpPr/>
          <p:nvPr/>
        </p:nvSpPr>
        <p:spPr>
          <a:xfrm>
            <a:off x="2734572" y="816160"/>
            <a:ext cx="4149308" cy="2621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a:extLst>
              <a:ext uri="{FF2B5EF4-FFF2-40B4-BE49-F238E27FC236}">
                <a16:creationId xmlns:a16="http://schemas.microsoft.com/office/drawing/2014/main" id="{E362DFC6-4BBC-4A44-B807-75A9C27994C4}"/>
              </a:ext>
            </a:extLst>
          </p:cNvPr>
          <p:cNvSpPr/>
          <p:nvPr/>
        </p:nvSpPr>
        <p:spPr>
          <a:xfrm>
            <a:off x="2171698" y="534881"/>
            <a:ext cx="1598045" cy="2812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2" name="Rectangle 11">
            <a:extLst>
              <a:ext uri="{FF2B5EF4-FFF2-40B4-BE49-F238E27FC236}">
                <a16:creationId xmlns:a16="http://schemas.microsoft.com/office/drawing/2014/main" id="{0DFF7E4F-BB93-47C6-8E39-46EE6EC7B5E0}"/>
              </a:ext>
            </a:extLst>
          </p:cNvPr>
          <p:cNvSpPr/>
          <p:nvPr/>
        </p:nvSpPr>
        <p:spPr>
          <a:xfrm>
            <a:off x="301925" y="277764"/>
            <a:ext cx="1022230"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3" name="Rectangle 12">
            <a:extLst>
              <a:ext uri="{FF2B5EF4-FFF2-40B4-BE49-F238E27FC236}">
                <a16:creationId xmlns:a16="http://schemas.microsoft.com/office/drawing/2014/main" id="{04C11D2D-EC50-464F-98DE-7E8963317C1A}"/>
              </a:ext>
            </a:extLst>
          </p:cNvPr>
          <p:cNvSpPr/>
          <p:nvPr/>
        </p:nvSpPr>
        <p:spPr>
          <a:xfrm>
            <a:off x="2816521" y="3571377"/>
            <a:ext cx="5132720" cy="2621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39573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F309A0-0B6E-4DA8-8C38-87916068815C}"/>
              </a:ext>
            </a:extLst>
          </p:cNvPr>
          <p:cNvSpPr txBox="1"/>
          <p:nvPr/>
        </p:nvSpPr>
        <p:spPr>
          <a:xfrm>
            <a:off x="496018" y="1278032"/>
            <a:ext cx="8278124" cy="3831818"/>
          </a:xfrm>
          <a:prstGeom prst="rect">
            <a:avLst/>
          </a:prstGeom>
          <a:noFill/>
        </p:spPr>
        <p:txBody>
          <a:bodyPr wrap="square">
            <a:spAutoFit/>
          </a:bodyPr>
          <a:lstStyle/>
          <a:p>
            <a:pPr marL="342900" indent="-342900" defTabSz="685800">
              <a:buClrTx/>
              <a:buFont typeface="Wingdings" panose="05000000000000000000" pitchFamily="2" charset="2"/>
              <a:buChar char="Ø"/>
            </a:pPr>
            <a:r>
              <a:rPr lang="en-US" sz="2700" b="1" kern="1200" dirty="0" err="1">
                <a:solidFill>
                  <a:prstClr val="black"/>
                </a:solidFill>
                <a:latin typeface="Calibri" panose="020F0502020204030204"/>
                <a:ea typeface="+mn-ea"/>
                <a:cs typeface="+mn-cs"/>
              </a:rPr>
              <a:t>Krukenberg</a:t>
            </a:r>
            <a:r>
              <a:rPr lang="en-US" sz="2700" b="1" kern="1200" dirty="0">
                <a:solidFill>
                  <a:prstClr val="black"/>
                </a:solidFill>
                <a:latin typeface="Calibri" panose="020F0502020204030204"/>
                <a:ea typeface="+mn-ea"/>
                <a:cs typeface="+mn-cs"/>
              </a:rPr>
              <a:t> tumors </a:t>
            </a:r>
            <a:r>
              <a:rPr lang="en-US" sz="2400" kern="1200" dirty="0">
                <a:solidFill>
                  <a:prstClr val="black"/>
                </a:solidFill>
                <a:latin typeface="Calibri" panose="020F0502020204030204"/>
                <a:ea typeface="+mn-ea"/>
                <a:cs typeface="+mn-cs"/>
              </a:rPr>
              <a:t>are ovarian metastases associated with primary cancers of the </a:t>
            </a:r>
            <a:r>
              <a:rPr lang="en-US" sz="2400" u="sng" kern="1200" dirty="0">
                <a:solidFill>
                  <a:prstClr val="black"/>
                </a:solidFill>
                <a:latin typeface="Calibri" panose="020F0502020204030204"/>
                <a:ea typeface="+mn-ea"/>
                <a:cs typeface="+mn-cs"/>
              </a:rPr>
              <a:t>colon</a:t>
            </a:r>
            <a:r>
              <a:rPr lang="en-US" sz="2400" kern="1200" dirty="0">
                <a:solidFill>
                  <a:prstClr val="black"/>
                </a:solidFill>
                <a:latin typeface="Calibri" panose="020F0502020204030204"/>
                <a:ea typeface="+mn-ea"/>
                <a:cs typeface="+mn-cs"/>
              </a:rPr>
              <a:t>, </a:t>
            </a:r>
            <a:r>
              <a:rPr lang="en-US" sz="2400" u="sng" kern="1200" dirty="0">
                <a:solidFill>
                  <a:prstClr val="black"/>
                </a:solidFill>
                <a:latin typeface="Calibri" panose="020F0502020204030204"/>
                <a:ea typeface="+mn-ea"/>
                <a:cs typeface="+mn-cs"/>
              </a:rPr>
              <a:t>stomach </a:t>
            </a:r>
            <a:r>
              <a:rPr lang="en-US" sz="2400" kern="1200" dirty="0">
                <a:solidFill>
                  <a:prstClr val="black"/>
                </a:solidFill>
                <a:latin typeface="Calibri" panose="020F0502020204030204"/>
                <a:ea typeface="+mn-ea"/>
                <a:cs typeface="+mn-cs"/>
              </a:rPr>
              <a:t>,</a:t>
            </a:r>
            <a:r>
              <a:rPr lang="en-US" sz="2400" u="sng" kern="1200" dirty="0">
                <a:solidFill>
                  <a:prstClr val="black"/>
                </a:solidFill>
                <a:latin typeface="Calibri" panose="020F0502020204030204"/>
                <a:ea typeface="+mn-ea"/>
                <a:cs typeface="+mn-cs"/>
              </a:rPr>
              <a:t> breast </a:t>
            </a:r>
            <a:r>
              <a:rPr lang="en-US" sz="2400" kern="1200" dirty="0">
                <a:solidFill>
                  <a:prstClr val="black"/>
                </a:solidFill>
                <a:latin typeface="Calibri" panose="020F0502020204030204"/>
                <a:ea typeface="+mn-ea"/>
                <a:cs typeface="+mn-cs"/>
              </a:rPr>
              <a:t>and</a:t>
            </a:r>
            <a:r>
              <a:rPr lang="en-US" sz="2400" u="sng" kern="1200" dirty="0">
                <a:solidFill>
                  <a:prstClr val="black"/>
                </a:solidFill>
                <a:latin typeface="Calibri" panose="020F0502020204030204"/>
                <a:ea typeface="+mn-ea"/>
                <a:cs typeface="+mn-cs"/>
              </a:rPr>
              <a:t> appendix</a:t>
            </a:r>
          </a:p>
          <a:p>
            <a:pPr marL="342900" indent="-342900" defTabSz="685800">
              <a:buClrTx/>
              <a:buFont typeface="Wingdings" panose="05000000000000000000" pitchFamily="2" charset="2"/>
              <a:buChar char="Ø"/>
            </a:pPr>
            <a:r>
              <a:rPr lang="en-US" sz="2400" kern="1200" dirty="0">
                <a:solidFill>
                  <a:prstClr val="black"/>
                </a:solidFill>
                <a:latin typeface="Calibri" panose="020F0502020204030204"/>
                <a:ea typeface="+mn-ea"/>
                <a:cs typeface="+mn-cs"/>
              </a:rPr>
              <a:t>These tumors can be asymptomatic or may manifest with </a:t>
            </a:r>
            <a:r>
              <a:rPr lang="en-US" sz="2400" u="sng" kern="1200" dirty="0">
                <a:solidFill>
                  <a:prstClr val="black"/>
                </a:solidFill>
                <a:latin typeface="Calibri" panose="020F0502020204030204"/>
                <a:ea typeface="+mn-ea"/>
                <a:cs typeface="+mn-cs"/>
              </a:rPr>
              <a:t>non-specific gastrointestinal signs and symptoms </a:t>
            </a:r>
            <a:r>
              <a:rPr lang="en-US" sz="2400" kern="1200" dirty="0">
                <a:solidFill>
                  <a:prstClr val="black"/>
                </a:solidFill>
                <a:latin typeface="Calibri" panose="020F0502020204030204"/>
                <a:ea typeface="+mn-ea"/>
                <a:cs typeface="+mn-cs"/>
              </a:rPr>
              <a:t>like abdominal or pelvic pain, bloating, ascites, or dyspareunia. </a:t>
            </a:r>
          </a:p>
          <a:p>
            <a:pPr marL="342900" indent="-342900" defTabSz="685800">
              <a:buClrTx/>
              <a:buFont typeface="Wingdings" panose="05000000000000000000" pitchFamily="2" charset="2"/>
              <a:buChar char="Ø"/>
            </a:pPr>
            <a:r>
              <a:rPr lang="en-US" sz="2400" kern="1200" dirty="0">
                <a:solidFill>
                  <a:prstClr val="black"/>
                </a:solidFill>
                <a:latin typeface="Calibri" panose="020F0502020204030204"/>
                <a:ea typeface="+mn-ea"/>
                <a:cs typeface="+mn-cs"/>
              </a:rPr>
              <a:t>work-up involves obtaining imaging including (CT) scan or ultrasound of the abdomen and pelvis. These tumors often appear as </a:t>
            </a:r>
            <a:r>
              <a:rPr lang="en-US" sz="2400" b="1" kern="1200" dirty="0">
                <a:solidFill>
                  <a:srgbClr val="C00000"/>
                </a:solidFill>
                <a:latin typeface="Calibri" panose="020F0502020204030204"/>
                <a:ea typeface="+mn-ea"/>
                <a:cs typeface="+mn-cs"/>
              </a:rPr>
              <a:t>bilateral</a:t>
            </a:r>
            <a:r>
              <a:rPr lang="en-US" sz="2400" kern="1200" dirty="0">
                <a:solidFill>
                  <a:prstClr val="black"/>
                </a:solidFill>
                <a:latin typeface="Calibri" panose="020F0502020204030204"/>
                <a:ea typeface="+mn-ea"/>
                <a:cs typeface="+mn-cs"/>
              </a:rPr>
              <a:t> ovarian masses and usually appear solid but can also be cystic</a:t>
            </a:r>
          </a:p>
          <a:p>
            <a:pPr marL="342900" indent="-342900" defTabSz="685800">
              <a:buClrTx/>
              <a:buFont typeface="Wingdings" panose="05000000000000000000" pitchFamily="2" charset="2"/>
              <a:buChar char="Ø"/>
            </a:pPr>
            <a:endParaRPr lang="en-US" sz="2400" kern="1200" dirty="0">
              <a:solidFill>
                <a:prstClr val="black"/>
              </a:solidFill>
              <a:latin typeface="Calibri" panose="020F0502020204030204"/>
              <a:ea typeface="+mn-ea"/>
              <a:cs typeface="+mn-cs"/>
            </a:endParaRPr>
          </a:p>
        </p:txBody>
      </p:sp>
      <p:sp>
        <p:nvSpPr>
          <p:cNvPr id="6" name="Title 1">
            <a:extLst>
              <a:ext uri="{FF2B5EF4-FFF2-40B4-BE49-F238E27FC236}">
                <a16:creationId xmlns:a16="http://schemas.microsoft.com/office/drawing/2014/main" id="{2DCA06B8-D22C-4DAF-93A3-651F1968E483}"/>
              </a:ext>
            </a:extLst>
          </p:cNvPr>
          <p:cNvSpPr>
            <a:spLocks noGrp="1"/>
          </p:cNvSpPr>
          <p:nvPr>
            <p:ph type="title"/>
          </p:nvPr>
        </p:nvSpPr>
        <p:spPr>
          <a:xfrm>
            <a:off x="775299" y="131509"/>
            <a:ext cx="7807984" cy="994172"/>
          </a:xfrm>
        </p:spPr>
        <p:txBody>
          <a:bodyPr>
            <a:noAutofit/>
          </a:bodyPr>
          <a:lstStyle/>
          <a:p>
            <a:r>
              <a:rPr lang="en-US" sz="4050" b="1" dirty="0">
                <a:effectLst>
                  <a:outerShdw blurRad="38100" dist="38100" dir="2700000" algn="tl">
                    <a:srgbClr val="000000">
                      <a:alpha val="43137"/>
                    </a:srgbClr>
                  </a:outerShdw>
                </a:effectLst>
              </a:rPr>
              <a:t>metastatic malignancy of the ovary</a:t>
            </a:r>
          </a:p>
        </p:txBody>
      </p:sp>
      <p:pic>
        <p:nvPicPr>
          <p:cNvPr id="4" name="Graphic 3" descr="Bookmark">
            <a:extLst>
              <a:ext uri="{FF2B5EF4-FFF2-40B4-BE49-F238E27FC236}">
                <a16:creationId xmlns:a16="http://schemas.microsoft.com/office/drawing/2014/main" id="{85ED96E9-71E2-4156-B8A5-52123EC72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14" y="-77637"/>
            <a:ext cx="1050511" cy="1107305"/>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2414524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96982"/>
            <a:ext cx="2320635" cy="707886"/>
          </a:xfrm>
          <a:prstGeom prst="rect">
            <a:avLst/>
          </a:prstGeom>
          <a:noFill/>
        </p:spPr>
        <p:txBody>
          <a:bodyPr wrap="square" rtlCol="1">
            <a:spAutoFit/>
          </a:bodyPr>
          <a:lstStyle/>
          <a:p>
            <a:pPr algn="ctr"/>
            <a:r>
              <a:rPr lang="en-US" sz="2000" b="1" dirty="0">
                <a:solidFill>
                  <a:schemeClr val="accent2"/>
                </a:solidFill>
              </a:rPr>
              <a:t>Risk factors </a:t>
            </a:r>
          </a:p>
          <a:p>
            <a:pPr algn="ctr"/>
            <a:endParaRPr lang="ar-JO" sz="2000" dirty="0">
              <a:solidFill>
                <a:schemeClr val="accent2"/>
              </a:solidFill>
            </a:endParaRPr>
          </a:p>
        </p:txBody>
      </p:sp>
      <p:sp>
        <p:nvSpPr>
          <p:cNvPr id="5" name="TextBox 4"/>
          <p:cNvSpPr txBox="1"/>
          <p:nvPr/>
        </p:nvSpPr>
        <p:spPr>
          <a:xfrm>
            <a:off x="304802" y="554182"/>
            <a:ext cx="852054" cy="338554"/>
          </a:xfrm>
          <a:prstGeom prst="rect">
            <a:avLst/>
          </a:prstGeom>
          <a:noFill/>
        </p:spPr>
        <p:txBody>
          <a:bodyPr wrap="square" rtlCol="1">
            <a:spAutoFit/>
          </a:bodyPr>
          <a:lstStyle/>
          <a:p>
            <a:r>
              <a:rPr lang="en-US" sz="1600" u="sng" dirty="0" smtClean="0">
                <a:solidFill>
                  <a:schemeClr val="accent2"/>
                </a:solidFill>
              </a:rPr>
              <a:t>1) Age:</a:t>
            </a:r>
            <a:endParaRPr lang="ar-JO" sz="1600" u="sng" dirty="0">
              <a:solidFill>
                <a:schemeClr val="accent2"/>
              </a:solidFill>
            </a:endParaRPr>
          </a:p>
        </p:txBody>
      </p:sp>
      <p:sp>
        <p:nvSpPr>
          <p:cNvPr id="6" name="TextBox 5"/>
          <p:cNvSpPr txBox="1"/>
          <p:nvPr/>
        </p:nvSpPr>
        <p:spPr>
          <a:xfrm>
            <a:off x="304802" y="1046019"/>
            <a:ext cx="8513618" cy="1345048"/>
          </a:xfrm>
          <a:prstGeom prst="rect">
            <a:avLst/>
          </a:prstGeom>
          <a:noFill/>
        </p:spPr>
        <p:txBody>
          <a:bodyPr wrap="square" rtlCol="1">
            <a:spAutoFit/>
          </a:bodyPr>
          <a:lstStyle/>
          <a:p>
            <a:pPr marL="285750" indent="-285750">
              <a:lnSpc>
                <a:spcPct val="150000"/>
              </a:lnSpc>
              <a:buClr>
                <a:schemeClr val="accent2"/>
              </a:buClr>
              <a:buSzPct val="104000"/>
              <a:buFont typeface="Arial" panose="020B0604020202020204" pitchFamily="34" charset="0"/>
              <a:buChar char="•"/>
            </a:pPr>
            <a:r>
              <a:rPr lang="en-US" dirty="0">
                <a:solidFill>
                  <a:schemeClr val="accent2"/>
                </a:solidFill>
              </a:rPr>
              <a:t>The incidence increases with increasing age</a:t>
            </a:r>
            <a:r>
              <a:rPr lang="en-US" dirty="0" smtClean="0">
                <a:solidFill>
                  <a:schemeClr val="accent2"/>
                </a:solidFill>
              </a:rPr>
              <a:t>.</a:t>
            </a:r>
          </a:p>
          <a:p>
            <a:pPr marL="285750" indent="-285750">
              <a:lnSpc>
                <a:spcPct val="150000"/>
              </a:lnSpc>
              <a:buClr>
                <a:schemeClr val="accent2"/>
              </a:buClr>
              <a:buSzPct val="104000"/>
              <a:buFont typeface="Arial" panose="020B0604020202020204" pitchFamily="34" charset="0"/>
              <a:buChar char="•"/>
            </a:pPr>
            <a:r>
              <a:rPr lang="en-US" dirty="0">
                <a:solidFill>
                  <a:schemeClr val="accent2"/>
                </a:solidFill>
              </a:rPr>
              <a:t>The average age at diagnosis of ovarian cancer is 63 years old</a:t>
            </a:r>
            <a:r>
              <a:rPr lang="en-US" dirty="0" smtClean="0">
                <a:solidFill>
                  <a:schemeClr val="accent2"/>
                </a:solidFill>
              </a:rPr>
              <a:t>.</a:t>
            </a:r>
          </a:p>
          <a:p>
            <a:pPr marL="285750" indent="-285750">
              <a:lnSpc>
                <a:spcPct val="150000"/>
              </a:lnSpc>
              <a:buClr>
                <a:schemeClr val="accent2"/>
              </a:buClr>
              <a:buSzPct val="104000"/>
              <a:buFont typeface="Arial" panose="020B0604020202020204" pitchFamily="34" charset="0"/>
              <a:buChar char="•"/>
            </a:pPr>
            <a:r>
              <a:rPr lang="en-US" dirty="0">
                <a:solidFill>
                  <a:schemeClr val="accent2"/>
                </a:solidFill>
              </a:rPr>
              <a:t>The age at diagnosis of ovarian cancer is younger among women with a hereditary </a:t>
            </a:r>
            <a:r>
              <a:rPr lang="en-US" dirty="0" smtClean="0">
                <a:solidFill>
                  <a:schemeClr val="accent2"/>
                </a:solidFill>
              </a:rPr>
              <a:t>ovarian </a:t>
            </a:r>
            <a:r>
              <a:rPr lang="en-US" dirty="0">
                <a:solidFill>
                  <a:schemeClr val="accent2"/>
                </a:solidFill>
              </a:rPr>
              <a:t>cancer syndrome.</a:t>
            </a:r>
          </a:p>
        </p:txBody>
      </p:sp>
      <p:sp>
        <p:nvSpPr>
          <p:cNvPr id="7" name="TextBox 6"/>
          <p:cNvSpPr txBox="1"/>
          <p:nvPr/>
        </p:nvSpPr>
        <p:spPr>
          <a:xfrm>
            <a:off x="304802" y="2632218"/>
            <a:ext cx="4585855" cy="338554"/>
          </a:xfrm>
          <a:prstGeom prst="rect">
            <a:avLst/>
          </a:prstGeom>
          <a:noFill/>
        </p:spPr>
        <p:txBody>
          <a:bodyPr wrap="square" rtlCol="1">
            <a:spAutoFit/>
          </a:bodyPr>
          <a:lstStyle/>
          <a:p>
            <a:r>
              <a:rPr lang="en-US" sz="1600" u="sng" dirty="0" smtClean="0">
                <a:solidFill>
                  <a:schemeClr val="accent2"/>
                </a:solidFill>
              </a:rPr>
              <a:t>2) Reproductive </a:t>
            </a:r>
            <a:r>
              <a:rPr lang="en-US" sz="1600" u="sng" dirty="0">
                <a:solidFill>
                  <a:schemeClr val="accent2"/>
                </a:solidFill>
              </a:rPr>
              <a:t>and hormonal </a:t>
            </a:r>
            <a:r>
              <a:rPr lang="en-US" sz="1600" u="sng" dirty="0" smtClean="0">
                <a:solidFill>
                  <a:schemeClr val="accent2"/>
                </a:solidFill>
              </a:rPr>
              <a:t>factors:</a:t>
            </a:r>
            <a:endParaRPr lang="ar-JO" sz="1600" dirty="0">
              <a:solidFill>
                <a:schemeClr val="accent2"/>
              </a:solidFill>
            </a:endParaRPr>
          </a:p>
        </p:txBody>
      </p:sp>
      <p:sp>
        <p:nvSpPr>
          <p:cNvPr id="9" name="TextBox 8"/>
          <p:cNvSpPr txBox="1"/>
          <p:nvPr/>
        </p:nvSpPr>
        <p:spPr>
          <a:xfrm>
            <a:off x="547255" y="3144982"/>
            <a:ext cx="8194965" cy="1815882"/>
          </a:xfrm>
          <a:prstGeom prst="rect">
            <a:avLst/>
          </a:prstGeom>
          <a:noFill/>
        </p:spPr>
        <p:txBody>
          <a:bodyPr wrap="square" rtlCol="1">
            <a:spAutoFit/>
          </a:bodyPr>
          <a:lstStyle/>
          <a:p>
            <a:r>
              <a:rPr lang="en-US" dirty="0">
                <a:solidFill>
                  <a:schemeClr val="accent2"/>
                </a:solidFill>
              </a:rPr>
              <a:t>1- Early menarche ( &lt; 12 years </a:t>
            </a:r>
            <a:r>
              <a:rPr lang="en-US" dirty="0" smtClean="0">
                <a:solidFill>
                  <a:schemeClr val="accent2"/>
                </a:solidFill>
              </a:rPr>
              <a:t>)</a:t>
            </a:r>
            <a:endParaRPr lang="en-US" dirty="0">
              <a:solidFill>
                <a:schemeClr val="accent2"/>
              </a:solidFill>
            </a:endParaRPr>
          </a:p>
          <a:p>
            <a:r>
              <a:rPr lang="en-US" dirty="0">
                <a:solidFill>
                  <a:schemeClr val="accent2"/>
                </a:solidFill>
              </a:rPr>
              <a:t>2- late menopause ( &gt; 52 years </a:t>
            </a:r>
            <a:r>
              <a:rPr lang="en-US" dirty="0" smtClean="0">
                <a:solidFill>
                  <a:schemeClr val="accent2"/>
                </a:solidFill>
              </a:rPr>
              <a:t>)</a:t>
            </a:r>
            <a:endParaRPr lang="en-US" dirty="0">
              <a:solidFill>
                <a:schemeClr val="accent2"/>
              </a:solidFill>
            </a:endParaRPr>
          </a:p>
          <a:p>
            <a:r>
              <a:rPr lang="en-US" dirty="0">
                <a:solidFill>
                  <a:schemeClr val="accent2"/>
                </a:solidFill>
              </a:rPr>
              <a:t>3- </a:t>
            </a:r>
            <a:r>
              <a:rPr lang="en-US" dirty="0" err="1" smtClean="0">
                <a:solidFill>
                  <a:schemeClr val="accent2"/>
                </a:solidFill>
              </a:rPr>
              <a:t>Nulliparity</a:t>
            </a:r>
            <a:endParaRPr lang="en-US" dirty="0">
              <a:solidFill>
                <a:schemeClr val="accent2"/>
              </a:solidFill>
            </a:endParaRPr>
          </a:p>
          <a:p>
            <a:r>
              <a:rPr lang="en-US" dirty="0">
                <a:solidFill>
                  <a:schemeClr val="accent2"/>
                </a:solidFill>
              </a:rPr>
              <a:t>4- </a:t>
            </a:r>
            <a:r>
              <a:rPr lang="en-US" dirty="0" smtClean="0">
                <a:solidFill>
                  <a:schemeClr val="accent2"/>
                </a:solidFill>
              </a:rPr>
              <a:t>Infertility</a:t>
            </a:r>
            <a:endParaRPr lang="en-US" dirty="0">
              <a:solidFill>
                <a:schemeClr val="accent2"/>
              </a:solidFill>
            </a:endParaRPr>
          </a:p>
          <a:p>
            <a:r>
              <a:rPr lang="en-US" dirty="0">
                <a:solidFill>
                  <a:schemeClr val="accent2"/>
                </a:solidFill>
              </a:rPr>
              <a:t>5- Endometriosis </a:t>
            </a:r>
            <a:r>
              <a:rPr lang="en-US" dirty="0" smtClean="0">
                <a:solidFill>
                  <a:schemeClr val="accent2"/>
                </a:solidFill>
              </a:rPr>
              <a:t> </a:t>
            </a:r>
            <a:endParaRPr lang="en-US" dirty="0">
              <a:solidFill>
                <a:schemeClr val="accent2"/>
              </a:solidFill>
            </a:endParaRPr>
          </a:p>
          <a:p>
            <a:r>
              <a:rPr lang="en-US" dirty="0">
                <a:solidFill>
                  <a:schemeClr val="accent2"/>
                </a:solidFill>
              </a:rPr>
              <a:t>6- Polycystic ovarian </a:t>
            </a:r>
            <a:r>
              <a:rPr lang="en-US" dirty="0" smtClean="0">
                <a:solidFill>
                  <a:schemeClr val="accent2"/>
                </a:solidFill>
              </a:rPr>
              <a:t>syndrome</a:t>
            </a:r>
            <a:endParaRPr lang="en-US" dirty="0">
              <a:solidFill>
                <a:schemeClr val="accent2"/>
              </a:solidFill>
            </a:endParaRPr>
          </a:p>
          <a:p>
            <a:r>
              <a:rPr lang="en-US" dirty="0">
                <a:solidFill>
                  <a:srgbClr val="FF0000"/>
                </a:solidFill>
              </a:rPr>
              <a:t>7- Postmenopausal hormone therapy </a:t>
            </a:r>
          </a:p>
          <a:p>
            <a:r>
              <a:rPr lang="en-US" dirty="0">
                <a:solidFill>
                  <a:srgbClr val="FF0000"/>
                </a:solidFill>
              </a:rPr>
              <a:t>8- Intrauterine device </a:t>
            </a:r>
            <a:endParaRPr lang="ar-JO" dirty="0">
              <a:solidFill>
                <a:srgbClr val="FF0000"/>
              </a:solidFill>
            </a:endParaRPr>
          </a:p>
        </p:txBody>
      </p:sp>
    </p:spTree>
    <p:extLst>
      <p:ext uri="{BB962C8B-B14F-4D97-AF65-F5344CB8AC3E}">
        <p14:creationId xmlns:p14="http://schemas.microsoft.com/office/powerpoint/2010/main" val="23310347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3331-C414-EC47-9432-6D662C37CD8D}"/>
              </a:ext>
            </a:extLst>
          </p:cNvPr>
          <p:cNvSpPr>
            <a:spLocks noGrp="1"/>
          </p:cNvSpPr>
          <p:nvPr>
            <p:ph type="ctrTitle"/>
          </p:nvPr>
        </p:nvSpPr>
        <p:spPr>
          <a:xfrm>
            <a:off x="1263253" y="489348"/>
            <a:ext cx="6964367" cy="2551922"/>
          </a:xfrm>
        </p:spPr>
        <p:txBody>
          <a:bodyPr>
            <a:normAutofit/>
          </a:bodyPr>
          <a:lstStyle/>
          <a:p>
            <a:pPr algn="l"/>
            <a:r>
              <a:rPr lang="en-US" sz="4950" dirty="0"/>
              <a:t>Endometrial hyperplasia and cancer </a:t>
            </a:r>
          </a:p>
        </p:txBody>
      </p:sp>
      <p:sp>
        <p:nvSpPr>
          <p:cNvPr id="3" name="Subtitle 2">
            <a:extLst>
              <a:ext uri="{FF2B5EF4-FFF2-40B4-BE49-F238E27FC236}">
                <a16:creationId xmlns:a16="http://schemas.microsoft.com/office/drawing/2014/main" id="{F3A8B1B0-C939-3D45-8E1C-9A76AB004BAA}"/>
              </a:ext>
            </a:extLst>
          </p:cNvPr>
          <p:cNvSpPr>
            <a:spLocks noGrp="1"/>
          </p:cNvSpPr>
          <p:nvPr>
            <p:ph type="subTitle" idx="1"/>
          </p:nvPr>
        </p:nvSpPr>
        <p:spPr>
          <a:xfrm>
            <a:off x="856059" y="3650457"/>
            <a:ext cx="6964367" cy="692943"/>
          </a:xfrm>
        </p:spPr>
        <p:txBody>
          <a:bodyPr>
            <a:normAutofit/>
          </a:bodyPr>
          <a:lstStyle/>
          <a:p>
            <a:pPr algn="l"/>
            <a:endParaRPr lang="en-US" sz="2400">
              <a:solidFill>
                <a:srgbClr val="E6E6E6"/>
              </a:solidFill>
            </a:endParaRPr>
          </a:p>
        </p:txBody>
      </p:sp>
    </p:spTree>
    <p:extLst>
      <p:ext uri="{BB962C8B-B14F-4D97-AF65-F5344CB8AC3E}">
        <p14:creationId xmlns:p14="http://schemas.microsoft.com/office/powerpoint/2010/main" val="3506853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Rockwell" panose="02060603020205020403"/>
            </a:endParaRPr>
          </a:p>
        </p:txBody>
      </p:sp>
      <p:sp>
        <p:nvSpPr>
          <p:cNvPr id="69"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22204" y="769688"/>
            <a:ext cx="5473934" cy="3816366"/>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Rockwell" panose="02060603020205020403"/>
            </a:endParaRPr>
          </a:p>
        </p:txBody>
      </p:sp>
      <p:sp>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665906" y="-464680"/>
            <a:ext cx="6762524" cy="6025401"/>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Rockwell" panose="02060603020205020403"/>
            </a:endParaRPr>
          </a:p>
        </p:txBody>
      </p:sp>
      <p:sp>
        <p:nvSpPr>
          <p:cNvPr id="2" name="Title 1">
            <a:extLst>
              <a:ext uri="{FF2B5EF4-FFF2-40B4-BE49-F238E27FC236}">
                <a16:creationId xmlns:a16="http://schemas.microsoft.com/office/drawing/2014/main" id="{91F2DDF3-BE94-4544-ABF4-0AFC6862F28A}"/>
              </a:ext>
            </a:extLst>
          </p:cNvPr>
          <p:cNvSpPr>
            <a:spLocks noGrp="1"/>
          </p:cNvSpPr>
          <p:nvPr>
            <p:ph type="title"/>
          </p:nvPr>
        </p:nvSpPr>
        <p:spPr>
          <a:xfrm>
            <a:off x="605790" y="1762444"/>
            <a:ext cx="1831421" cy="1842332"/>
          </a:xfrm>
        </p:spPr>
        <p:txBody>
          <a:bodyPr>
            <a:normAutofit/>
          </a:bodyPr>
          <a:lstStyle/>
          <a:p>
            <a:pPr algn="l"/>
            <a:endParaRPr lang="en-US" sz="2400"/>
          </a:p>
        </p:txBody>
      </p:sp>
      <p:sp>
        <p:nvSpPr>
          <p:cNvPr id="3" name="Content Placeholder 2">
            <a:extLst>
              <a:ext uri="{FF2B5EF4-FFF2-40B4-BE49-F238E27FC236}">
                <a16:creationId xmlns:a16="http://schemas.microsoft.com/office/drawing/2014/main" id="{3EF22730-3A1D-6242-B97B-2084CFBB33B9}"/>
              </a:ext>
            </a:extLst>
          </p:cNvPr>
          <p:cNvSpPr>
            <a:spLocks noGrp="1"/>
          </p:cNvSpPr>
          <p:nvPr>
            <p:ph idx="1"/>
          </p:nvPr>
        </p:nvSpPr>
        <p:spPr>
          <a:xfrm>
            <a:off x="3634740" y="833437"/>
            <a:ext cx="4915501" cy="3476627"/>
          </a:xfrm>
        </p:spPr>
        <p:txBody>
          <a:bodyPr>
            <a:normAutofit/>
          </a:bodyPr>
          <a:lstStyle/>
          <a:p>
            <a:pPr algn="r" rtl="1"/>
            <a:r>
              <a:rPr lang="en-US" dirty="0"/>
              <a:t>A 57 year old woman , nulliparous, comes  to the office because She had a light menstrual period month ago after cessation of menstruation at age 53. she has no chronic medical condition . Her father had colon cancer . She doesn’t smoke or drink . </a:t>
            </a:r>
            <a:r>
              <a:rPr lang="en-US" dirty="0" err="1"/>
              <a:t>Bmi</a:t>
            </a:r>
            <a:r>
              <a:rPr lang="en-US" dirty="0"/>
              <a:t> is 33</a:t>
            </a:r>
          </a:p>
          <a:p>
            <a:pPr marL="0" indent="0" algn="r" rtl="1">
              <a:buNone/>
            </a:pPr>
            <a:endParaRPr lang="en-US" dirty="0"/>
          </a:p>
        </p:txBody>
      </p:sp>
    </p:spTree>
    <p:extLst>
      <p:ext uri="{BB962C8B-B14F-4D97-AF65-F5344CB8AC3E}">
        <p14:creationId xmlns:p14="http://schemas.microsoft.com/office/powerpoint/2010/main" val="212346481"/>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4216-C53F-704A-977A-4E15351E970C}"/>
              </a:ext>
            </a:extLst>
          </p:cNvPr>
          <p:cNvSpPr>
            <a:spLocks noGrp="1"/>
          </p:cNvSpPr>
          <p:nvPr>
            <p:ph type="title"/>
          </p:nvPr>
        </p:nvSpPr>
        <p:spPr/>
        <p:txBody>
          <a:bodyPr/>
          <a:lstStyle/>
          <a:p>
            <a:r>
              <a:rPr lang="en-US" dirty="0"/>
              <a:t>Normal endometrium</a:t>
            </a:r>
          </a:p>
        </p:txBody>
      </p:sp>
      <p:sp>
        <p:nvSpPr>
          <p:cNvPr id="3" name="Content Placeholder 2">
            <a:extLst>
              <a:ext uri="{FF2B5EF4-FFF2-40B4-BE49-F238E27FC236}">
                <a16:creationId xmlns:a16="http://schemas.microsoft.com/office/drawing/2014/main" id="{F4AF429A-529B-0248-A8EB-6F18D67B0C1E}"/>
              </a:ext>
            </a:extLst>
          </p:cNvPr>
          <p:cNvSpPr>
            <a:spLocks noGrp="1"/>
          </p:cNvSpPr>
          <p:nvPr>
            <p:ph idx="1"/>
          </p:nvPr>
        </p:nvSpPr>
        <p:spPr/>
        <p:txBody>
          <a:bodyPr/>
          <a:lstStyle/>
          <a:p>
            <a:r>
              <a:rPr lang="en-US" dirty="0">
                <a:effectLst/>
              </a:rPr>
              <a:t>In the normal menstrual cycle, estrogen leads to proliferative endometrium. After ovulation in the luteal phase, endometrium shows secretory changes under the effect of progesterone. In the follicular phase, normal endometrial tissue shows no glandular crowding, and the ratio of glands to stroma is less than 50%. In the secretory phase, the normal endometrial glands may show features such as minimal crowding and a small increase in gland-to-stroma ratio. Despite these features, the endometrial glands are organized and cells of the glands that do not show mitoses.</a:t>
            </a:r>
          </a:p>
          <a:p>
            <a:endParaRPr lang="en-US" dirty="0"/>
          </a:p>
        </p:txBody>
      </p:sp>
    </p:spTree>
    <p:extLst>
      <p:ext uri="{BB962C8B-B14F-4D97-AF65-F5344CB8AC3E}">
        <p14:creationId xmlns:p14="http://schemas.microsoft.com/office/powerpoint/2010/main" val="4203037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Rockwell" panose="02060603020205020403"/>
            </a:endParaRPr>
          </a:p>
        </p:txBody>
      </p:sp>
      <p:sp>
        <p:nvSpPr>
          <p:cNvPr id="38"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06091" y="-11847"/>
            <a:ext cx="5933937" cy="5167194"/>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687313" y="-5045"/>
            <a:ext cx="4448744" cy="5153589"/>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75146" y="-2337"/>
            <a:ext cx="5075231" cy="5148174"/>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852" y="0"/>
            <a:ext cx="3929148" cy="51435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Rockwell" panose="02060603020205020403"/>
            </a:endParaRPr>
          </a:p>
        </p:txBody>
      </p:sp>
      <p:sp>
        <p:nvSpPr>
          <p:cNvPr id="2" name="Title 1">
            <a:extLst>
              <a:ext uri="{FF2B5EF4-FFF2-40B4-BE49-F238E27FC236}">
                <a16:creationId xmlns:a16="http://schemas.microsoft.com/office/drawing/2014/main" id="{A387FC28-A237-EB48-8C31-C8B15229319A}"/>
              </a:ext>
            </a:extLst>
          </p:cNvPr>
          <p:cNvSpPr>
            <a:spLocks noGrp="1"/>
          </p:cNvSpPr>
          <p:nvPr>
            <p:ph type="title"/>
          </p:nvPr>
        </p:nvSpPr>
        <p:spPr>
          <a:xfrm>
            <a:off x="5906196" y="843749"/>
            <a:ext cx="2592092" cy="3442288"/>
          </a:xfrm>
        </p:spPr>
        <p:txBody>
          <a:bodyPr>
            <a:normAutofit/>
          </a:bodyPr>
          <a:lstStyle/>
          <a:p>
            <a:pPr algn="l"/>
            <a:r>
              <a:rPr lang="en-US" sz="3600"/>
              <a:t>Introduction </a:t>
            </a:r>
          </a:p>
        </p:txBody>
      </p:sp>
      <p:sp>
        <p:nvSpPr>
          <p:cNvPr id="3" name="Content Placeholder 2">
            <a:extLst>
              <a:ext uri="{FF2B5EF4-FFF2-40B4-BE49-F238E27FC236}">
                <a16:creationId xmlns:a16="http://schemas.microsoft.com/office/drawing/2014/main" id="{81E1F0A2-13F2-A142-8787-D6701A6F4967}"/>
              </a:ext>
            </a:extLst>
          </p:cNvPr>
          <p:cNvSpPr>
            <a:spLocks noGrp="1"/>
          </p:cNvSpPr>
          <p:nvPr>
            <p:ph idx="1"/>
          </p:nvPr>
        </p:nvSpPr>
        <p:spPr>
          <a:xfrm>
            <a:off x="598933" y="595531"/>
            <a:ext cx="4070353" cy="3936467"/>
          </a:xfrm>
        </p:spPr>
        <p:txBody>
          <a:bodyPr>
            <a:normAutofit/>
          </a:bodyPr>
          <a:lstStyle/>
          <a:p>
            <a:pPr>
              <a:lnSpc>
                <a:spcPct val="110000"/>
              </a:lnSpc>
            </a:pPr>
            <a:r>
              <a:rPr lang="en-US" sz="1050" dirty="0"/>
              <a:t/>
            </a:r>
            <a:br>
              <a:rPr lang="en-US" sz="1050" dirty="0"/>
            </a:br>
            <a:r>
              <a:rPr lang="en-US" sz="1050" dirty="0">
                <a:solidFill>
                  <a:schemeClr val="accent1">
                    <a:lumMod val="50000"/>
                  </a:schemeClr>
                </a:solidFill>
              </a:rPr>
              <a:t>Endometrial hyperplasia </a:t>
            </a:r>
            <a:r>
              <a:rPr lang="en-US" sz="1050" dirty="0"/>
              <a:t>is a disordered proliferation of endometrial glands. It results from the unopposed estrogenic stimulation of the endometrial tissue with a relative deficiency of the counterbalancing effects of progesterone.</a:t>
            </a:r>
          </a:p>
          <a:p>
            <a:pPr>
              <a:lnSpc>
                <a:spcPct val="110000"/>
              </a:lnSpc>
            </a:pPr>
            <a:r>
              <a:rPr lang="en-US" sz="900" dirty="0"/>
              <a:t>the causes of estrogen excess could be endogenous or exogenous. The risk factors associated with endometrial hyperplasia are as follows :</a:t>
            </a:r>
          </a:p>
          <a:p>
            <a:pPr>
              <a:lnSpc>
                <a:spcPct val="110000"/>
              </a:lnSpc>
            </a:pPr>
            <a:r>
              <a:rPr lang="en-US" sz="900" dirty="0"/>
              <a:t>Age</a:t>
            </a:r>
          </a:p>
          <a:p>
            <a:pPr>
              <a:lnSpc>
                <a:spcPct val="110000"/>
              </a:lnSpc>
            </a:pPr>
            <a:r>
              <a:rPr lang="en-US" sz="900" dirty="0"/>
              <a:t>Nulliparity</a:t>
            </a:r>
          </a:p>
          <a:p>
            <a:pPr>
              <a:lnSpc>
                <a:spcPct val="110000"/>
              </a:lnSpc>
            </a:pPr>
            <a:r>
              <a:rPr lang="en-US" sz="900" dirty="0"/>
              <a:t>Obesity</a:t>
            </a:r>
          </a:p>
          <a:p>
            <a:pPr>
              <a:lnSpc>
                <a:spcPct val="110000"/>
              </a:lnSpc>
            </a:pPr>
            <a:r>
              <a:rPr lang="en-US" sz="900" dirty="0"/>
              <a:t>Diabetes Mellitus</a:t>
            </a:r>
          </a:p>
          <a:p>
            <a:pPr>
              <a:lnSpc>
                <a:spcPct val="110000"/>
              </a:lnSpc>
            </a:pPr>
            <a:r>
              <a:rPr lang="en-US" sz="900" dirty="0"/>
              <a:t>Anovulatory cycles- PCOS, perimenopause</a:t>
            </a:r>
          </a:p>
          <a:p>
            <a:pPr>
              <a:lnSpc>
                <a:spcPct val="110000"/>
              </a:lnSpc>
            </a:pPr>
            <a:r>
              <a:rPr lang="en-US" sz="900" dirty="0"/>
              <a:t>Ovarian tumors- granulosa cell tumors</a:t>
            </a:r>
          </a:p>
          <a:p>
            <a:pPr>
              <a:lnSpc>
                <a:spcPct val="110000"/>
              </a:lnSpc>
            </a:pPr>
            <a:r>
              <a:rPr lang="en-US" sz="900" dirty="0"/>
              <a:t>Hormone replacement therapy- estrogen-only therapy can lead to endometrial hyperplasia at even a minimal dose and is contraindicated in women with a uterus. Over the counter/ herbal preparations may have a high amount of estrogen.</a:t>
            </a:r>
          </a:p>
        </p:txBody>
      </p:sp>
    </p:spTree>
    <p:extLst>
      <p:ext uri="{BB962C8B-B14F-4D97-AF65-F5344CB8AC3E}">
        <p14:creationId xmlns:p14="http://schemas.microsoft.com/office/powerpoint/2010/main" val="1984162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7">
            <a:extLst>
              <a:ext uri="{FF2B5EF4-FFF2-40B4-BE49-F238E27FC236}">
                <a16:creationId xmlns:a16="http://schemas.microsoft.com/office/drawing/2014/main" id="{EDB4298B-514D-4087-BFCF-5E0B7C9A9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Rockwell" panose="02060603020205020403"/>
            </a:endParaRPr>
          </a:p>
        </p:txBody>
      </p:sp>
      <p:grpSp>
        <p:nvGrpSpPr>
          <p:cNvPr id="38" name="Group 9">
            <a:extLst>
              <a:ext uri="{FF2B5EF4-FFF2-40B4-BE49-F238E27FC236}">
                <a16:creationId xmlns:a16="http://schemas.microsoft.com/office/drawing/2014/main" id="{04250D78-05C1-41CC-8744-FF361296252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5" y="0"/>
            <a:ext cx="9438086" cy="5139929"/>
            <a:chOff x="-417513" y="0"/>
            <a:chExt cx="12584114" cy="6853238"/>
          </a:xfrm>
        </p:grpSpPr>
        <p:sp>
          <p:nvSpPr>
            <p:cNvPr id="11"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685800">
                <a:buClrTx/>
              </a:pPr>
              <a:endParaRPr lang="en-US" sz="1350" kern="1200" dirty="0">
                <a:solidFill>
                  <a:prstClr val="black"/>
                </a:solidFill>
                <a:latin typeface="Rockwell" panose="02060603020205020403"/>
                <a:ea typeface="+mn-ea"/>
                <a:cs typeface="+mn-cs"/>
              </a:endParaRPr>
            </a:p>
          </p:txBody>
        </p:sp>
        <p:sp>
          <p:nvSpPr>
            <p:cNvPr id="12"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24A54A09-0D67-3C47-B041-6EF1503EE3E7}"/>
              </a:ext>
            </a:extLst>
          </p:cNvPr>
          <p:cNvSpPr>
            <a:spLocks noGrp="1"/>
          </p:cNvSpPr>
          <p:nvPr>
            <p:ph type="title"/>
          </p:nvPr>
        </p:nvSpPr>
        <p:spPr>
          <a:xfrm>
            <a:off x="3050383" y="473202"/>
            <a:ext cx="5008165" cy="1014983"/>
          </a:xfrm>
        </p:spPr>
        <p:txBody>
          <a:bodyPr anchor="b">
            <a:normAutofit/>
          </a:bodyPr>
          <a:lstStyle/>
          <a:p>
            <a:pPr algn="l"/>
            <a:r>
              <a:rPr lang="en-US" sz="2700">
                <a:solidFill>
                  <a:schemeClr val="tx1"/>
                </a:solidFill>
              </a:rPr>
              <a:t>Histopathology </a:t>
            </a:r>
          </a:p>
        </p:txBody>
      </p:sp>
      <p:sp>
        <p:nvSpPr>
          <p:cNvPr id="3" name="Content Placeholder 2">
            <a:extLst>
              <a:ext uri="{FF2B5EF4-FFF2-40B4-BE49-F238E27FC236}">
                <a16:creationId xmlns:a16="http://schemas.microsoft.com/office/drawing/2014/main" id="{78F95C0F-A161-D04E-86E0-D4BE45DB89EB}"/>
              </a:ext>
            </a:extLst>
          </p:cNvPr>
          <p:cNvSpPr>
            <a:spLocks noGrp="1"/>
          </p:cNvSpPr>
          <p:nvPr>
            <p:ph idx="1"/>
          </p:nvPr>
        </p:nvSpPr>
        <p:spPr>
          <a:xfrm>
            <a:off x="2260998" y="1264444"/>
            <a:ext cx="6187480" cy="3283744"/>
          </a:xfrm>
        </p:spPr>
        <p:txBody>
          <a:bodyPr anchor="ctr">
            <a:normAutofit/>
          </a:bodyPr>
          <a:lstStyle/>
          <a:p>
            <a:pPr marL="0" indent="0">
              <a:lnSpc>
                <a:spcPct val="110000"/>
              </a:lnSpc>
              <a:buNone/>
            </a:pPr>
            <a:endParaRPr lang="en-US" sz="900" dirty="0"/>
          </a:p>
          <a:p>
            <a:pPr>
              <a:lnSpc>
                <a:spcPct val="110000"/>
              </a:lnSpc>
            </a:pPr>
            <a:r>
              <a:rPr lang="en-US" sz="1050" dirty="0"/>
              <a:t>In endometrial hyperplasia without atypia, the glandular to stromal ratio is increased to more than 50 %  (</a:t>
            </a:r>
            <a:r>
              <a:rPr lang="en-US" sz="1050" b="1" dirty="0"/>
              <a:t>gland-to-stroma ratio &gt;2:1)</a:t>
            </a:r>
            <a:r>
              <a:rPr lang="en-US" sz="1050" dirty="0"/>
              <a:t>; the glands may be mildly crowded, dilated but have </a:t>
            </a:r>
            <a:r>
              <a:rPr lang="en-US" sz="1050" b="1" dirty="0"/>
              <a:t>normal nuclei.</a:t>
            </a:r>
          </a:p>
          <a:p>
            <a:pPr>
              <a:lnSpc>
                <a:spcPct val="110000"/>
              </a:lnSpc>
            </a:pPr>
            <a:endParaRPr lang="en-US" sz="1050" dirty="0"/>
          </a:p>
          <a:p>
            <a:pPr>
              <a:lnSpc>
                <a:spcPct val="110000"/>
              </a:lnSpc>
            </a:pPr>
            <a:r>
              <a:rPr lang="en-US" sz="1050" b="1" dirty="0"/>
              <a:t>And </a:t>
            </a:r>
            <a:r>
              <a:rPr lang="en-US" sz="1050" dirty="0"/>
              <a:t>This term was previously referred to as </a:t>
            </a:r>
            <a:r>
              <a:rPr lang="en-US" sz="1050" b="1" dirty="0"/>
              <a:t>simple (cystic glandular</a:t>
            </a:r>
            <a:r>
              <a:rPr lang="en-US" sz="1050" dirty="0"/>
              <a:t>) or </a:t>
            </a:r>
            <a:r>
              <a:rPr lang="en-US" sz="1050" b="1" dirty="0"/>
              <a:t>complex (adenomatous) </a:t>
            </a:r>
            <a:r>
              <a:rPr lang="en-US" sz="1050" dirty="0"/>
              <a:t>hyperplasia without atypia . </a:t>
            </a:r>
          </a:p>
          <a:p>
            <a:pPr>
              <a:lnSpc>
                <a:spcPct val="110000"/>
              </a:lnSpc>
            </a:pPr>
            <a:r>
              <a:rPr lang="en-US" sz="1050" b="1" dirty="0"/>
              <a:t>Hyperplasia with atypia (atypical hyperplasia)</a:t>
            </a:r>
            <a:r>
              <a:rPr lang="en-US" sz="1050" dirty="0"/>
              <a:t>, the gland-to-stroma ratio is increased further, and there is a disorganization of glands with luminal outpouching, cellular mitoses, and nuclear atypia. </a:t>
            </a:r>
            <a:r>
              <a:rPr lang="en-US" sz="1050" b="1" dirty="0"/>
              <a:t>Premalignant lesions </a:t>
            </a:r>
            <a:r>
              <a:rPr lang="en-US" sz="1050" dirty="0"/>
              <a:t>and may progress into endometrial carcinoma. </a:t>
            </a:r>
          </a:p>
          <a:p>
            <a:pPr>
              <a:lnSpc>
                <a:spcPct val="110000"/>
              </a:lnSpc>
            </a:pPr>
            <a:endParaRPr lang="en-US" sz="1050" dirty="0"/>
          </a:p>
          <a:p>
            <a:pPr>
              <a:lnSpc>
                <a:spcPct val="110000"/>
              </a:lnSpc>
            </a:pPr>
            <a:r>
              <a:rPr lang="en-US" sz="1050" dirty="0"/>
              <a:t>The risk of progression of EH to endometrial cancer is almost fourfold higher for patients with EH with atypia compared with EH without atypia </a:t>
            </a:r>
          </a:p>
          <a:p>
            <a:pPr>
              <a:lnSpc>
                <a:spcPct val="110000"/>
              </a:lnSpc>
            </a:pPr>
            <a:endParaRPr lang="en-US" sz="1050" dirty="0"/>
          </a:p>
          <a:p>
            <a:pPr>
              <a:lnSpc>
                <a:spcPct val="110000"/>
              </a:lnSpc>
            </a:pPr>
            <a:endParaRPr lang="en-US" sz="900" dirty="0"/>
          </a:p>
        </p:txBody>
      </p:sp>
    </p:spTree>
    <p:extLst>
      <p:ext uri="{BB962C8B-B14F-4D97-AF65-F5344CB8AC3E}">
        <p14:creationId xmlns:p14="http://schemas.microsoft.com/office/powerpoint/2010/main" val="33025474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BADA-BCB3-394C-BF58-ABF19CD8ECB2}"/>
              </a:ext>
            </a:extLst>
          </p:cNvPr>
          <p:cNvSpPr>
            <a:spLocks noGrp="1"/>
          </p:cNvSpPr>
          <p:nvPr>
            <p:ph type="title"/>
          </p:nvPr>
        </p:nvSpPr>
        <p:spPr/>
        <p:txBody>
          <a:bodyPr/>
          <a:lstStyle/>
          <a:p>
            <a:pPr rtl="1"/>
            <a:r>
              <a:rPr lang="en-US" dirty="0"/>
              <a:t>Clinical presentation</a:t>
            </a:r>
            <a:r>
              <a:rPr lang="ar-SA" dirty="0"/>
              <a:t> </a:t>
            </a:r>
            <a:endParaRPr lang="en-US" dirty="0"/>
          </a:p>
        </p:txBody>
      </p:sp>
      <p:sp>
        <p:nvSpPr>
          <p:cNvPr id="3" name="Content Placeholder 2">
            <a:extLst>
              <a:ext uri="{FF2B5EF4-FFF2-40B4-BE49-F238E27FC236}">
                <a16:creationId xmlns:a16="http://schemas.microsoft.com/office/drawing/2014/main" id="{B3A8A87D-4936-D346-8921-1F5687051CB9}"/>
              </a:ext>
            </a:extLst>
          </p:cNvPr>
          <p:cNvSpPr>
            <a:spLocks noGrp="1"/>
          </p:cNvSpPr>
          <p:nvPr>
            <p:ph idx="1"/>
          </p:nvPr>
        </p:nvSpPr>
        <p:spPr>
          <a:xfrm>
            <a:off x="3739754" y="128587"/>
            <a:ext cx="4810487" cy="4410269"/>
          </a:xfrm>
        </p:spPr>
        <p:txBody>
          <a:bodyPr>
            <a:normAutofit fontScale="62500" lnSpcReduction="20000"/>
          </a:bodyPr>
          <a:lstStyle/>
          <a:p>
            <a:r>
              <a:rPr lang="en-US" sz="1650" dirty="0"/>
              <a:t>The majority of patients first present with symptoms of abnormal uterine bleeding. The change in the menstrual bleeding pattern alarms the woman to seek medical help early. This is the reason that most of the cases of endometrial cancer (more than 70%) are diagnosed early in stage I as opposed to other cancer where the symptoms are indolent for many years allowing cancer to spread to regional and distant sites.  The importance of a detailed history and physical examination is of utmost importance in the evaluation.</a:t>
            </a:r>
          </a:p>
          <a:p>
            <a:r>
              <a:rPr lang="en-US" sz="1650" dirty="0"/>
              <a:t>The clinical documentation should include the history of present illness, menstrual history, and symptoms (duration of the cycle, flow, the passage of clots, intermenstrual bleeding, postmenopausal bleeding, unscheduled bleeding if the woman is on HRT). The age of menarche, transition through perimenopause,  age of menopause should also be recorded. It is important to note the obstetric history and whether the patient wishes to conceive in the future. This is necessary as it can change the course of treatment options for the patient. It is ethical to consider medical treatment options for a woman who is keen on conception in the future without compromising the prognosis. A smear and contraceptive history should be taken.. The drug history should be taken meticulously and specifically asked for the intake of HRT, over the counter drugs, tamoxifen, etc. A family and social history should also be taken.</a:t>
            </a:r>
          </a:p>
          <a:p>
            <a:r>
              <a:rPr lang="en-US" sz="1650" dirty="0"/>
              <a:t/>
            </a:r>
            <a:br>
              <a:rPr lang="en-US" sz="1650" dirty="0"/>
            </a:br>
            <a:r>
              <a:rPr lang="en-US" dirty="0"/>
              <a:t/>
            </a:r>
            <a:br>
              <a:rPr lang="en-US" dirty="0"/>
            </a:br>
            <a:endParaRPr lang="en-US" dirty="0"/>
          </a:p>
        </p:txBody>
      </p:sp>
    </p:spTree>
    <p:extLst>
      <p:ext uri="{BB962C8B-B14F-4D97-AF65-F5344CB8AC3E}">
        <p14:creationId xmlns:p14="http://schemas.microsoft.com/office/powerpoint/2010/main" val="36335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A8F6-B661-1949-B317-9462B2C678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83F366-3686-914A-8060-5A8D29BEDF6E}"/>
              </a:ext>
            </a:extLst>
          </p:cNvPr>
          <p:cNvSpPr>
            <a:spLocks noGrp="1"/>
          </p:cNvSpPr>
          <p:nvPr>
            <p:ph idx="1"/>
          </p:nvPr>
        </p:nvSpPr>
        <p:spPr/>
        <p:txBody>
          <a:bodyPr>
            <a:normAutofit lnSpcReduction="10000"/>
          </a:bodyPr>
          <a:lstStyle/>
          <a:p>
            <a:r>
              <a:rPr lang="en-US" b="1" dirty="0">
                <a:effectLst/>
              </a:rPr>
              <a:t>The main goals of management are as follows:</a:t>
            </a:r>
            <a:endParaRPr lang="en-US" dirty="0">
              <a:effectLst/>
            </a:endParaRPr>
          </a:p>
          <a:p>
            <a:r>
              <a:rPr lang="en-US" dirty="0">
                <a:effectLst/>
              </a:rPr>
              <a:t>To prevent the development/progression of endometrial malignancy.</a:t>
            </a:r>
          </a:p>
          <a:p>
            <a:r>
              <a:rPr lang="en-US" dirty="0">
                <a:effectLst/>
              </a:rPr>
              <a:t>To rule out the presence of a coexisting endometrial malignancy.</a:t>
            </a:r>
          </a:p>
          <a:p>
            <a:r>
              <a:rPr lang="en-US" dirty="0">
                <a:effectLst/>
              </a:rPr>
              <a:t>To offer a treatment plan that best suits the needs of the patient.</a:t>
            </a:r>
          </a:p>
          <a:p>
            <a:r>
              <a:rPr lang="en-US" dirty="0">
                <a:solidFill>
                  <a:srgbClr val="232323"/>
                </a:solidFill>
                <a:latin typeface="Noto Sans" panose="020B0502040504020204" pitchFamily="34" charset="0"/>
              </a:rPr>
              <a:t>the following clinical factors are to pay attention to in management  :</a:t>
            </a:r>
            <a:endParaRPr lang="en-US" dirty="0">
              <a:effectLst/>
            </a:endParaRPr>
          </a:p>
          <a:p>
            <a:pPr marL="257175" indent="-257175">
              <a:buFont typeface="+mj-lt"/>
              <a:buAutoNum type="arabicPeriod"/>
            </a:pPr>
            <a:r>
              <a:rPr lang="en-US" dirty="0">
                <a:solidFill>
                  <a:srgbClr val="232323"/>
                </a:solidFill>
                <a:latin typeface="Noto Sans" panose="020B0502040504020204" pitchFamily="34" charset="0"/>
              </a:rPr>
              <a:t>Type of EH (with or without atypia).</a:t>
            </a:r>
          </a:p>
          <a:p>
            <a:pPr marL="257175" indent="-257175">
              <a:buFont typeface="+mj-lt"/>
              <a:buAutoNum type="arabicPeriod"/>
            </a:pPr>
            <a:r>
              <a:rPr lang="en-US" dirty="0">
                <a:solidFill>
                  <a:srgbClr val="232323"/>
                </a:solidFill>
                <a:latin typeface="Noto Sans" panose="020B0502040504020204" pitchFamily="34" charset="0"/>
              </a:rPr>
              <a:t>Menopausal status.</a:t>
            </a:r>
          </a:p>
          <a:p>
            <a:pPr marL="257175" indent="-257175">
              <a:buFont typeface="+mj-lt"/>
              <a:buAutoNum type="arabicPeriod"/>
            </a:pPr>
            <a:r>
              <a:rPr lang="en-US" dirty="0">
                <a:solidFill>
                  <a:srgbClr val="232323"/>
                </a:solidFill>
                <a:latin typeface="Noto Sans" panose="020B0502040504020204" pitchFamily="34" charset="0"/>
              </a:rPr>
              <a:t>Desire for fertility in premenopausal patients.</a:t>
            </a:r>
            <a:r>
              <a:rPr lang="en-US" dirty="0"/>
              <a:t/>
            </a:r>
            <a:br>
              <a:rPr lang="en-US" dirty="0"/>
            </a:br>
            <a:endParaRPr lang="en-US" dirty="0"/>
          </a:p>
        </p:txBody>
      </p:sp>
    </p:spTree>
    <p:extLst>
      <p:ext uri="{BB962C8B-B14F-4D97-AF65-F5344CB8AC3E}">
        <p14:creationId xmlns:p14="http://schemas.microsoft.com/office/powerpoint/2010/main" val="419294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666066-5E61-3C4A-A32A-4F9320E01BBE}"/>
              </a:ext>
            </a:extLst>
          </p:cNvPr>
          <p:cNvPicPr>
            <a:picLocks noGrp="1" noChangeAspect="1"/>
          </p:cNvPicPr>
          <p:nvPr>
            <p:ph idx="1"/>
          </p:nvPr>
        </p:nvPicPr>
        <p:blipFill rotWithShape="1">
          <a:blip r:embed="rId3"/>
          <a:srcRect t="3262" b="21738"/>
          <a:stretch/>
        </p:blipFill>
        <p:spPr>
          <a:xfrm>
            <a:off x="0" y="-750095"/>
            <a:ext cx="9144000" cy="5850732"/>
          </a:xfrm>
          <a:prstGeom prst="rect">
            <a:avLst/>
          </a:prstGeom>
        </p:spPr>
      </p:pic>
    </p:spTree>
    <p:extLst>
      <p:ext uri="{BB962C8B-B14F-4D97-AF65-F5344CB8AC3E}">
        <p14:creationId xmlns:p14="http://schemas.microsoft.com/office/powerpoint/2010/main" val="31126721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748-9E76-4042-B52C-4095D42E5A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2C0F1C-C8E6-804B-8A5F-4544140F740C}"/>
              </a:ext>
            </a:extLst>
          </p:cNvPr>
          <p:cNvSpPr>
            <a:spLocks noGrp="1"/>
          </p:cNvSpPr>
          <p:nvPr>
            <p:ph idx="1"/>
          </p:nvPr>
        </p:nvSpPr>
        <p:spPr/>
        <p:txBody>
          <a:bodyPr/>
          <a:lstStyle/>
          <a:p>
            <a:r>
              <a:rPr lang="en-US" b="1" dirty="0"/>
              <a:t>Indications for hysterectomy:</a:t>
            </a:r>
            <a:endParaRPr lang="en-US" dirty="0"/>
          </a:p>
          <a:p>
            <a:r>
              <a:rPr lang="en-US" dirty="0"/>
              <a:t>Atypical hyperplasia develops during the treatment period</a:t>
            </a:r>
          </a:p>
          <a:p>
            <a:r>
              <a:rPr lang="en-US" dirty="0"/>
              <a:t>No resolution of the disease after 12 months of treatment / Non-resolution </a:t>
            </a:r>
            <a:r>
              <a:rPr lang="en-US"/>
              <a:t>of bleeding</a:t>
            </a:r>
            <a:endParaRPr lang="en-US" dirty="0"/>
          </a:p>
          <a:p>
            <a:r>
              <a:rPr lang="en-US" dirty="0"/>
              <a:t>Relapse of endometrial hyperplasia</a:t>
            </a:r>
          </a:p>
          <a:p>
            <a:r>
              <a:rPr lang="en-US" dirty="0"/>
              <a:t>A non-compliant patient who declines surveillance and follow-up</a:t>
            </a:r>
          </a:p>
          <a:p>
            <a:endParaRPr lang="en-US" dirty="0"/>
          </a:p>
        </p:txBody>
      </p:sp>
    </p:spTree>
    <p:extLst>
      <p:ext uri="{BB962C8B-B14F-4D97-AF65-F5344CB8AC3E}">
        <p14:creationId xmlns:p14="http://schemas.microsoft.com/office/powerpoint/2010/main" val="31540514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657350" y="742950"/>
            <a:ext cx="5829300" cy="1102519"/>
          </a:xfrm>
        </p:spPr>
        <p:txBody>
          <a:bodyPr>
            <a:normAutofit/>
          </a:bodyPr>
          <a:lstStyle/>
          <a:p>
            <a:r>
              <a:rPr lang="en-US" sz="4500" b="1" i="1" dirty="0">
                <a:solidFill>
                  <a:schemeClr val="tx2">
                    <a:lumMod val="75000"/>
                  </a:schemeClr>
                </a:solidFill>
                <a:cs typeface="Akhbar MT" pitchFamily="2" charset="-78"/>
              </a:rPr>
              <a:t>Endometrial cancer </a:t>
            </a:r>
            <a:endParaRPr lang="en-US" sz="4500" b="1" i="1" dirty="0">
              <a:solidFill>
                <a:schemeClr val="tx2">
                  <a:lumMod val="75000"/>
                </a:schemeClr>
              </a:solidFill>
              <a:cs typeface="Akhbar MT" pitchFamily="2" charset="-78"/>
            </a:endParaRPr>
          </a:p>
        </p:txBody>
      </p:sp>
      <p:sp>
        <p:nvSpPr>
          <p:cNvPr id="3" name="عنوان فرعي 2"/>
          <p:cNvSpPr>
            <a:spLocks noGrp="1"/>
          </p:cNvSpPr>
          <p:nvPr>
            <p:ph type="subTitle" idx="1"/>
          </p:nvPr>
        </p:nvSpPr>
        <p:spPr>
          <a:xfrm>
            <a:off x="2503171" y="2000250"/>
            <a:ext cx="4284134" cy="1143000"/>
          </a:xfrm>
        </p:spPr>
        <p:txBody>
          <a:bodyPr>
            <a:normAutofit/>
          </a:bodyPr>
          <a:lstStyle/>
          <a:p>
            <a:r>
              <a:rPr lang="en-US" sz="2100" b="1" dirty="0">
                <a:latin typeface="Aharoni" panose="02010803020104030203" pitchFamily="2" charset="-79"/>
                <a:cs typeface="Aharoni" panose="02010803020104030203" pitchFamily="2" charset="-79"/>
              </a:rPr>
              <a:t>Done by :</a:t>
            </a:r>
          </a:p>
          <a:p>
            <a:r>
              <a:rPr lang="en-US" sz="2100" b="1" dirty="0">
                <a:latin typeface="Aharoni" panose="02010803020104030203" pitchFamily="2" charset="-79"/>
                <a:cs typeface="Aharoni" panose="02010803020104030203" pitchFamily="2" charset="-79"/>
              </a:rPr>
              <a:t>Heba AL-Qudah </a:t>
            </a:r>
            <a:endParaRPr lang="en-US" sz="2100" b="1" dirty="0">
              <a:latin typeface="Aharoni" panose="02010803020104030203" pitchFamily="2" charset="-79"/>
              <a:cs typeface="Aharoni" panose="02010803020104030203" pitchFamily="2" charset="-79"/>
            </a:endParaRPr>
          </a:p>
        </p:txBody>
      </p:sp>
      <p:pic>
        <p:nvPicPr>
          <p:cNvPr id="103" name="Picture 102"/>
          <p:cNvPicPr/>
          <p:nvPr/>
        </p:nvPicPr>
        <p:blipFill>
          <a:blip r:embed="rId2"/>
          <a:stretch>
            <a:fillRect/>
          </a:stretch>
        </p:blipFill>
        <p:spPr>
          <a:xfrm>
            <a:off x="2821305" y="2897029"/>
            <a:ext cx="3408998" cy="1488758"/>
          </a:xfrm>
          <a:prstGeom prst="rect">
            <a:avLst/>
          </a:prstGeom>
          <a:noFill/>
          <a:ln w="9525">
            <a:noFill/>
          </a:ln>
          <a:effectLst>
            <a:glow rad="139700">
              <a:schemeClr val="accent5">
                <a:satMod val="175000"/>
                <a:alpha val="40000"/>
              </a:schemeClr>
            </a:glow>
          </a:effectLst>
        </p:spPr>
      </p:pic>
    </p:spTree>
    <p:extLst>
      <p:ext uri="{BB962C8B-B14F-4D97-AF65-F5344CB8AC3E}">
        <p14:creationId xmlns:p14="http://schemas.microsoft.com/office/powerpoint/2010/main" val="1888856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96982"/>
            <a:ext cx="2320635" cy="707886"/>
          </a:xfrm>
          <a:prstGeom prst="rect">
            <a:avLst/>
          </a:prstGeom>
          <a:noFill/>
        </p:spPr>
        <p:txBody>
          <a:bodyPr wrap="square" rtlCol="1">
            <a:spAutoFit/>
          </a:bodyPr>
          <a:lstStyle/>
          <a:p>
            <a:pPr algn="ctr"/>
            <a:r>
              <a:rPr lang="en-US" sz="2000" b="1" dirty="0">
                <a:solidFill>
                  <a:schemeClr val="accent2"/>
                </a:solidFill>
              </a:rPr>
              <a:t>Risk factors </a:t>
            </a:r>
          </a:p>
          <a:p>
            <a:pPr algn="ctr"/>
            <a:endParaRPr lang="ar-JO" sz="2000" dirty="0">
              <a:solidFill>
                <a:schemeClr val="accent2"/>
              </a:solidFill>
            </a:endParaRPr>
          </a:p>
        </p:txBody>
      </p:sp>
      <p:sp>
        <p:nvSpPr>
          <p:cNvPr id="5" name="TextBox 4"/>
          <p:cNvSpPr txBox="1"/>
          <p:nvPr/>
        </p:nvSpPr>
        <p:spPr>
          <a:xfrm>
            <a:off x="304801" y="554182"/>
            <a:ext cx="3567543" cy="338554"/>
          </a:xfrm>
          <a:prstGeom prst="rect">
            <a:avLst/>
          </a:prstGeom>
          <a:noFill/>
        </p:spPr>
        <p:txBody>
          <a:bodyPr wrap="square" rtlCol="1">
            <a:spAutoFit/>
          </a:bodyPr>
          <a:lstStyle/>
          <a:p>
            <a:r>
              <a:rPr lang="en-US" sz="1600" u="sng" dirty="0" smtClean="0">
                <a:solidFill>
                  <a:schemeClr val="accent2"/>
                </a:solidFill>
              </a:rPr>
              <a:t>3) Genetic factors:</a:t>
            </a:r>
            <a:endParaRPr lang="ar-JO" sz="1600" u="sng" dirty="0">
              <a:solidFill>
                <a:schemeClr val="accent2"/>
              </a:solidFill>
            </a:endParaRPr>
          </a:p>
        </p:txBody>
      </p:sp>
      <p:sp>
        <p:nvSpPr>
          <p:cNvPr id="6" name="TextBox 5"/>
          <p:cNvSpPr txBox="1"/>
          <p:nvPr/>
        </p:nvSpPr>
        <p:spPr>
          <a:xfrm>
            <a:off x="304802" y="1046019"/>
            <a:ext cx="8513618" cy="2191434"/>
          </a:xfrm>
          <a:prstGeom prst="rect">
            <a:avLst/>
          </a:prstGeom>
          <a:noFill/>
        </p:spPr>
        <p:txBody>
          <a:bodyPr wrap="square" rtlCol="1">
            <a:spAutoFit/>
          </a:bodyPr>
          <a:lstStyle/>
          <a:p>
            <a:pPr marL="285750" indent="-285750">
              <a:spcBef>
                <a:spcPts val="600"/>
              </a:spcBef>
              <a:buClr>
                <a:schemeClr val="accent2"/>
              </a:buClr>
              <a:buSzPct val="105000"/>
              <a:buFont typeface="Arial" panose="020B0604020202020204" pitchFamily="34" charset="0"/>
              <a:buChar char="•"/>
            </a:pPr>
            <a:r>
              <a:rPr lang="en-US" dirty="0">
                <a:solidFill>
                  <a:schemeClr val="accent2"/>
                </a:solidFill>
              </a:rPr>
              <a:t>Several ovarian cancer susceptibility genes have been identified, primarily </a:t>
            </a:r>
            <a:r>
              <a:rPr lang="en-US" b="1" dirty="0">
                <a:solidFill>
                  <a:schemeClr val="accent2"/>
                </a:solidFill>
              </a:rPr>
              <a:t>BRCA1</a:t>
            </a:r>
            <a:r>
              <a:rPr lang="en-US" dirty="0">
                <a:solidFill>
                  <a:schemeClr val="accent2"/>
                </a:solidFill>
              </a:rPr>
              <a:t> </a:t>
            </a:r>
            <a:r>
              <a:rPr lang="en-US" dirty="0" smtClean="0">
                <a:solidFill>
                  <a:schemeClr val="accent2"/>
                </a:solidFill>
              </a:rPr>
              <a:t>and </a:t>
            </a:r>
            <a:r>
              <a:rPr lang="en-US" b="1" dirty="0">
                <a:solidFill>
                  <a:schemeClr val="accent2"/>
                </a:solidFill>
              </a:rPr>
              <a:t>2</a:t>
            </a:r>
            <a:r>
              <a:rPr lang="en-US" dirty="0">
                <a:solidFill>
                  <a:schemeClr val="accent2"/>
                </a:solidFill>
              </a:rPr>
              <a:t> and the mismatch repair genes (associated with </a:t>
            </a:r>
            <a:r>
              <a:rPr lang="en-US" b="1" dirty="0">
                <a:solidFill>
                  <a:schemeClr val="accent2"/>
                </a:solidFill>
              </a:rPr>
              <a:t>Lynch syndrome</a:t>
            </a:r>
            <a:r>
              <a:rPr lang="en-US" dirty="0" smtClean="0">
                <a:solidFill>
                  <a:schemeClr val="accent2"/>
                </a:solidFill>
              </a:rPr>
              <a:t>).</a:t>
            </a:r>
          </a:p>
          <a:p>
            <a:pPr marL="285750" indent="-285750">
              <a:spcBef>
                <a:spcPts val="600"/>
              </a:spcBef>
              <a:buClr>
                <a:schemeClr val="accent2"/>
              </a:buClr>
              <a:buSzPct val="105000"/>
              <a:buFont typeface="Arial" panose="020B0604020202020204" pitchFamily="34" charset="0"/>
              <a:buChar char="•"/>
            </a:pPr>
            <a:r>
              <a:rPr lang="en-US" dirty="0">
                <a:solidFill>
                  <a:schemeClr val="accent2"/>
                </a:solidFill>
              </a:rPr>
              <a:t>The estimated lifetime risk of ovarian cancer is </a:t>
            </a:r>
            <a:r>
              <a:rPr lang="en-US" b="1" u="sng" dirty="0">
                <a:solidFill>
                  <a:schemeClr val="accent2"/>
                </a:solidFill>
              </a:rPr>
              <a:t>35-46 % for BRCA1  </a:t>
            </a:r>
            <a:r>
              <a:rPr lang="en-US" dirty="0">
                <a:solidFill>
                  <a:schemeClr val="accent2"/>
                </a:solidFill>
              </a:rPr>
              <a:t>mutation carriers  </a:t>
            </a:r>
            <a:r>
              <a:rPr lang="en-US" dirty="0" smtClean="0">
                <a:solidFill>
                  <a:schemeClr val="accent2"/>
                </a:solidFill>
              </a:rPr>
              <a:t>and </a:t>
            </a:r>
            <a:r>
              <a:rPr lang="en-US" b="1" u="sng" dirty="0">
                <a:solidFill>
                  <a:schemeClr val="accent2"/>
                </a:solidFill>
              </a:rPr>
              <a:t>13-23 % for BRCA2</a:t>
            </a:r>
            <a:r>
              <a:rPr lang="en-US" b="1" dirty="0">
                <a:solidFill>
                  <a:schemeClr val="accent2"/>
                </a:solidFill>
              </a:rPr>
              <a:t> </a:t>
            </a:r>
            <a:r>
              <a:rPr lang="en-US" dirty="0">
                <a:solidFill>
                  <a:schemeClr val="accent2"/>
                </a:solidFill>
              </a:rPr>
              <a:t>mutation carriers. </a:t>
            </a:r>
          </a:p>
          <a:p>
            <a:pPr marL="285750" indent="-285750">
              <a:spcBef>
                <a:spcPts val="600"/>
              </a:spcBef>
              <a:buClr>
                <a:schemeClr val="accent2"/>
              </a:buClr>
              <a:buSzPct val="105000"/>
              <a:buFont typeface="Arial" panose="020B0604020202020204" pitchFamily="34" charset="0"/>
              <a:buChar char="•"/>
            </a:pPr>
            <a:r>
              <a:rPr lang="en-US" dirty="0">
                <a:solidFill>
                  <a:schemeClr val="accent2"/>
                </a:solidFill>
              </a:rPr>
              <a:t>The lifetime risk of ovarian cancer in women with Lynch </a:t>
            </a:r>
            <a:r>
              <a:rPr lang="en-US" dirty="0" smtClean="0">
                <a:solidFill>
                  <a:schemeClr val="accent2"/>
                </a:solidFill>
              </a:rPr>
              <a:t>syndrome </a:t>
            </a:r>
            <a:r>
              <a:rPr lang="en-US" dirty="0">
                <a:solidFill>
                  <a:schemeClr val="accent2"/>
                </a:solidFill>
              </a:rPr>
              <a:t>is </a:t>
            </a:r>
            <a:r>
              <a:rPr lang="en-US" b="1" u="sng" dirty="0">
                <a:solidFill>
                  <a:schemeClr val="accent2"/>
                </a:solidFill>
              </a:rPr>
              <a:t>3-14 %</a:t>
            </a:r>
            <a:r>
              <a:rPr lang="en-US" u="sng" dirty="0">
                <a:solidFill>
                  <a:schemeClr val="accent2"/>
                </a:solidFill>
              </a:rPr>
              <a:t> </a:t>
            </a:r>
            <a:r>
              <a:rPr lang="en-US" dirty="0">
                <a:solidFill>
                  <a:schemeClr val="accent2"/>
                </a:solidFill>
              </a:rPr>
              <a:t>compared with 1.5 % in the general population. </a:t>
            </a:r>
          </a:p>
          <a:p>
            <a:pPr marL="285750" indent="-285750">
              <a:spcBef>
                <a:spcPts val="600"/>
              </a:spcBef>
              <a:buClr>
                <a:schemeClr val="accent2"/>
              </a:buClr>
              <a:buSzPct val="105000"/>
              <a:buFont typeface="Arial" panose="020B0604020202020204" pitchFamily="34" charset="0"/>
              <a:buChar char="•"/>
            </a:pPr>
            <a:endParaRPr lang="en-US" dirty="0">
              <a:solidFill>
                <a:schemeClr val="accent2"/>
              </a:solidFill>
            </a:endParaRPr>
          </a:p>
          <a:p>
            <a:pPr marL="285750" indent="-285750">
              <a:lnSpc>
                <a:spcPct val="150000"/>
              </a:lnSpc>
              <a:spcBef>
                <a:spcPts val="600"/>
              </a:spcBef>
              <a:buClr>
                <a:schemeClr val="accent2"/>
              </a:buClr>
              <a:buSzPct val="105000"/>
              <a:buFont typeface="Arial" panose="020B0604020202020204" pitchFamily="34" charset="0"/>
              <a:buChar char="•"/>
            </a:pPr>
            <a:endParaRPr lang="en-US" dirty="0">
              <a:solidFill>
                <a:schemeClr val="accent2"/>
              </a:solidFill>
            </a:endParaRPr>
          </a:p>
        </p:txBody>
      </p:sp>
      <p:sp>
        <p:nvSpPr>
          <p:cNvPr id="7" name="TextBox 6"/>
          <p:cNvSpPr txBox="1"/>
          <p:nvPr/>
        </p:nvSpPr>
        <p:spPr>
          <a:xfrm>
            <a:off x="304802" y="2632218"/>
            <a:ext cx="4585855" cy="338554"/>
          </a:xfrm>
          <a:prstGeom prst="rect">
            <a:avLst/>
          </a:prstGeom>
          <a:noFill/>
        </p:spPr>
        <p:txBody>
          <a:bodyPr wrap="square" rtlCol="1">
            <a:spAutoFit/>
          </a:bodyPr>
          <a:lstStyle/>
          <a:p>
            <a:r>
              <a:rPr lang="en-US" sz="1600" u="sng" dirty="0" smtClean="0">
                <a:solidFill>
                  <a:schemeClr val="accent2"/>
                </a:solidFill>
              </a:rPr>
              <a:t>4) Family history of ovarian cancer:</a:t>
            </a:r>
            <a:endParaRPr lang="ar-JO" sz="1600" dirty="0">
              <a:solidFill>
                <a:schemeClr val="accent2"/>
              </a:solidFill>
            </a:endParaRPr>
          </a:p>
        </p:txBody>
      </p:sp>
      <p:sp>
        <p:nvSpPr>
          <p:cNvPr id="9" name="TextBox 8"/>
          <p:cNvSpPr txBox="1"/>
          <p:nvPr/>
        </p:nvSpPr>
        <p:spPr>
          <a:xfrm>
            <a:off x="547255" y="3144982"/>
            <a:ext cx="8194965" cy="698717"/>
          </a:xfrm>
          <a:prstGeom prst="rect">
            <a:avLst/>
          </a:prstGeom>
          <a:noFill/>
        </p:spPr>
        <p:txBody>
          <a:bodyPr wrap="square" rtlCol="1">
            <a:spAutoFit/>
          </a:bodyPr>
          <a:lstStyle/>
          <a:p>
            <a:pPr marL="285750" indent="-285750">
              <a:lnSpc>
                <a:spcPct val="150000"/>
              </a:lnSpc>
              <a:buClr>
                <a:schemeClr val="accent2"/>
              </a:buClr>
              <a:buSzPct val="105000"/>
              <a:buFont typeface="Arial" panose="020B0604020202020204" pitchFamily="34" charset="0"/>
              <a:buChar char="•"/>
            </a:pPr>
            <a:r>
              <a:rPr lang="en-US" dirty="0">
                <a:solidFill>
                  <a:schemeClr val="accent2"/>
                </a:solidFill>
              </a:rPr>
              <a:t>A personal or family history of breast cancer had </a:t>
            </a:r>
            <a:r>
              <a:rPr lang="en-US" dirty="0" smtClean="0">
                <a:solidFill>
                  <a:schemeClr val="accent2"/>
                </a:solidFill>
              </a:rPr>
              <a:t>been </a:t>
            </a:r>
            <a:r>
              <a:rPr lang="en-US" dirty="0">
                <a:solidFill>
                  <a:schemeClr val="accent2"/>
                </a:solidFill>
              </a:rPr>
              <a:t>thought of as a risk factor for ovarian cancer; however, BRCA gene mutations </a:t>
            </a:r>
            <a:r>
              <a:rPr lang="en-US" dirty="0" smtClean="0">
                <a:solidFill>
                  <a:schemeClr val="accent2"/>
                </a:solidFill>
              </a:rPr>
              <a:t>appear </a:t>
            </a:r>
            <a:r>
              <a:rPr lang="en-US" dirty="0">
                <a:solidFill>
                  <a:schemeClr val="accent2"/>
                </a:solidFill>
              </a:rPr>
              <a:t>to account for most of this increased risk</a:t>
            </a:r>
            <a:endParaRPr lang="ar-JO" dirty="0">
              <a:solidFill>
                <a:schemeClr val="accent2"/>
              </a:solidFill>
            </a:endParaRPr>
          </a:p>
        </p:txBody>
      </p:sp>
    </p:spTree>
    <p:extLst>
      <p:ext uri="{BB962C8B-B14F-4D97-AF65-F5344CB8AC3E}">
        <p14:creationId xmlns:p14="http://schemas.microsoft.com/office/powerpoint/2010/main" val="14601327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886163" y="171227"/>
            <a:ext cx="5223934" cy="901864"/>
          </a:xfrm>
        </p:spPr>
        <p:txBody>
          <a:bodyPr/>
          <a:lstStyle/>
          <a:p>
            <a:r>
              <a:rPr lang="en-US" sz="3600" b="1" dirty="0">
                <a:solidFill>
                  <a:schemeClr val="accent2"/>
                </a:solidFill>
              </a:rPr>
              <a:t>Case</a:t>
            </a:r>
            <a:r>
              <a:rPr lang="en-US" dirty="0" smtClean="0">
                <a:solidFill>
                  <a:schemeClr val="accent2"/>
                </a:solidFill>
              </a:rPr>
              <a:t> </a:t>
            </a:r>
            <a:endParaRPr lang="en-US" dirty="0">
              <a:solidFill>
                <a:schemeClr val="accent2"/>
              </a:solidFill>
            </a:endParaRPr>
          </a:p>
        </p:txBody>
      </p:sp>
      <p:sp>
        <p:nvSpPr>
          <p:cNvPr id="3" name="عنصر نائب للمحتوى 2"/>
          <p:cNvSpPr>
            <a:spLocks noGrp="1"/>
          </p:cNvSpPr>
          <p:nvPr>
            <p:ph sz="quarter" idx="13"/>
          </p:nvPr>
        </p:nvSpPr>
        <p:spPr>
          <a:xfrm>
            <a:off x="1714501" y="1200150"/>
            <a:ext cx="4749641" cy="3478530"/>
          </a:xfrm>
        </p:spPr>
        <p:txBody>
          <a:bodyPr>
            <a:noAutofit/>
          </a:bodyPr>
          <a:lstStyle/>
          <a:p>
            <a:r>
              <a:rPr lang="en-US" sz="1425" b="1" dirty="0">
                <a:solidFill>
                  <a:schemeClr val="tx2">
                    <a:lumMod val="75000"/>
                  </a:schemeClr>
                </a:solidFill>
              </a:rPr>
              <a:t>50 years old woman comes to the office for evaluation </a:t>
            </a:r>
          </a:p>
          <a:p>
            <a:pPr marL="0" indent="0">
              <a:buNone/>
            </a:pPr>
            <a:r>
              <a:rPr lang="en-US" sz="1425" b="1" dirty="0">
                <a:solidFill>
                  <a:schemeClr val="tx2">
                    <a:lumMod val="75000"/>
                  </a:schemeClr>
                </a:solidFill>
              </a:rPr>
              <a:t>of irregular menstrual spotting .</a:t>
            </a:r>
          </a:p>
          <a:p>
            <a:r>
              <a:rPr lang="en-US" sz="1425" b="1" dirty="0">
                <a:solidFill>
                  <a:schemeClr val="tx2">
                    <a:lumMod val="75000"/>
                  </a:schemeClr>
                </a:solidFill>
              </a:rPr>
              <a:t>The bleeding occurred for 1-2days between menstrual cycles but now has become progressively prolonged and heavy and she now bleeds almost daily.</a:t>
            </a:r>
          </a:p>
          <a:p>
            <a:r>
              <a:rPr lang="en-US" sz="1425" b="1" dirty="0">
                <a:solidFill>
                  <a:schemeClr val="tx2">
                    <a:lumMod val="75000"/>
                  </a:schemeClr>
                </a:solidFill>
              </a:rPr>
              <a:t>The patient previously used a progestin releasing IUD for contraception, but had it removed 2 years ago when her husband had a vasectomy .she takes no medication or illicit drugs and doesn't use tobacco  and alcohol. vital signs are normal.BMI is 38kg/m2.</a:t>
            </a:r>
          </a:p>
          <a:p>
            <a:r>
              <a:rPr lang="en-US" sz="1425" b="1" dirty="0">
                <a:solidFill>
                  <a:schemeClr val="tx2">
                    <a:lumMod val="75000"/>
                  </a:schemeClr>
                </a:solidFill>
              </a:rPr>
              <a:t>Bimanual examination shows no abnormalities .</a:t>
            </a:r>
          </a:p>
          <a:p>
            <a:r>
              <a:rPr lang="en-US" sz="1425" b="1" dirty="0">
                <a:solidFill>
                  <a:schemeClr val="tx2">
                    <a:lumMod val="75000"/>
                  </a:schemeClr>
                </a:solidFill>
              </a:rPr>
              <a:t>On speculum examination ,dark red blood is seen at the cervical os There is no cervical or vaginal lesions</a:t>
            </a:r>
          </a:p>
          <a:p>
            <a:r>
              <a:rPr lang="en-US" sz="1425" b="1" dirty="0">
                <a:solidFill>
                  <a:schemeClr val="tx2">
                    <a:lumMod val="75000"/>
                  </a:schemeClr>
                </a:solidFill>
              </a:rPr>
              <a:t>endometrial biopsy reveals endometrial hyperplasia</a:t>
            </a:r>
            <a:r>
              <a:rPr lang="en-US" sz="1425" dirty="0"/>
              <a:t>.   </a:t>
            </a:r>
          </a:p>
        </p:txBody>
      </p:sp>
      <p:pic>
        <p:nvPicPr>
          <p:cNvPr id="102" name="Content Placeholder 101"/>
          <p:cNvPicPr>
            <a:picLocks noGrp="1"/>
          </p:cNvPicPr>
          <p:nvPr>
            <p:ph sz="quarter" idx="14"/>
          </p:nvPr>
        </p:nvPicPr>
        <p:blipFill>
          <a:blip r:embed="rId2"/>
          <a:stretch>
            <a:fillRect/>
          </a:stretch>
        </p:blipFill>
        <p:spPr>
          <a:xfrm>
            <a:off x="6400800" y="571501"/>
            <a:ext cx="1041083" cy="1453991"/>
          </a:xfrm>
          <a:prstGeom prst="rect">
            <a:avLst/>
          </a:prstGeom>
          <a:noFill/>
          <a:ln w="9525">
            <a:noFill/>
          </a:ln>
          <a:effectLst>
            <a:softEdge rad="63500"/>
          </a:effectLst>
        </p:spPr>
      </p:pic>
    </p:spTree>
    <p:extLst>
      <p:ext uri="{BB962C8B-B14F-4D97-AF65-F5344CB8AC3E}">
        <p14:creationId xmlns:p14="http://schemas.microsoft.com/office/powerpoint/2010/main" val="14598549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500" y="800101"/>
            <a:ext cx="5772150" cy="3394472"/>
          </a:xfrm>
        </p:spPr>
        <p:txBody>
          <a:bodyPr>
            <a:normAutofit/>
          </a:bodyPr>
          <a:lstStyle/>
          <a:p>
            <a:r>
              <a:rPr lang="en-US" dirty="0" smtClean="0">
                <a:ln/>
                <a:solidFill>
                  <a:srgbClr val="002060"/>
                </a:solidFill>
                <a:effectLst>
                  <a:outerShdw blurRad="38100" dist="19050" dir="2700000" algn="tl" rotWithShape="0">
                    <a:schemeClr val="dk1">
                      <a:alpha val="40000"/>
                    </a:schemeClr>
                  </a:outerShdw>
                </a:effectLst>
              </a:rPr>
              <a:t>Endometrial carcinoma is the </a:t>
            </a:r>
            <a:r>
              <a:rPr lang="en-US" b="1" dirty="0" smtClean="0">
                <a:ln/>
                <a:solidFill>
                  <a:srgbClr val="002060"/>
                </a:solidFill>
                <a:effectLst>
                  <a:outerShdw blurRad="38100" dist="19050" dir="2700000" algn="tl" rotWithShape="0">
                    <a:schemeClr val="dk1">
                      <a:alpha val="40000"/>
                    </a:schemeClr>
                  </a:outerShdw>
                </a:effectLst>
              </a:rPr>
              <a:t>fifth</a:t>
            </a:r>
            <a:r>
              <a:rPr lang="en-US" dirty="0" smtClean="0">
                <a:ln/>
                <a:solidFill>
                  <a:srgbClr val="002060"/>
                </a:solidFill>
                <a:effectLst>
                  <a:outerShdw blurRad="38100" dist="19050" dir="2700000" algn="tl" rotWithShape="0">
                    <a:schemeClr val="dk1">
                      <a:alpha val="40000"/>
                    </a:schemeClr>
                  </a:outerShdw>
                </a:effectLst>
              </a:rPr>
              <a:t> leading cancer in the women worldwide. </a:t>
            </a:r>
          </a:p>
          <a:p>
            <a:r>
              <a:rPr lang="en-US" dirty="0" smtClean="0">
                <a:ln/>
                <a:solidFill>
                  <a:srgbClr val="002060"/>
                </a:solidFill>
                <a:effectLst>
                  <a:outerShdw blurRad="38100" dist="19050" dir="2700000" algn="tl" rotWithShape="0">
                    <a:schemeClr val="dk1">
                      <a:alpha val="40000"/>
                    </a:schemeClr>
                  </a:outerShdw>
                </a:effectLst>
              </a:rPr>
              <a:t>In developed countries it’s the most common gynecological cancer and second most common in developing countries after cervical CA.</a:t>
            </a:r>
          </a:p>
          <a:p>
            <a:endParaRPr lang="en-US" dirty="0">
              <a:ln/>
              <a:solidFill>
                <a:srgbClr val="002060"/>
              </a:solidFill>
              <a:effectLst>
                <a:outerShdw blurRad="38100" dist="19050" dir="2700000" algn="tl" rotWithShape="0">
                  <a:schemeClr val="dk1">
                    <a:alpha val="40000"/>
                  </a:schemeClr>
                </a:outerShdw>
              </a:effectLst>
            </a:endParaRPr>
          </a:p>
          <a:p>
            <a:r>
              <a:rPr lang="en-US" dirty="0" smtClean="0">
                <a:ln/>
                <a:solidFill>
                  <a:srgbClr val="002060"/>
                </a:solidFill>
                <a:effectLst>
                  <a:outerShdw blurRad="38100" dist="19050" dir="2700000" algn="tl" rotWithShape="0">
                    <a:schemeClr val="dk1">
                      <a:alpha val="40000"/>
                    </a:schemeClr>
                  </a:outerShdw>
                </a:effectLst>
              </a:rPr>
              <a:t> Mean age of presentation is </a:t>
            </a:r>
            <a:r>
              <a:rPr lang="en-US" b="1" dirty="0" smtClean="0">
                <a:ln/>
                <a:solidFill>
                  <a:srgbClr val="002060"/>
                </a:solidFill>
                <a:effectLst>
                  <a:outerShdw blurRad="38100" dist="19050" dir="2700000" algn="tl" rotWithShape="0">
                    <a:schemeClr val="dk1">
                      <a:alpha val="40000"/>
                    </a:schemeClr>
                  </a:outerShdw>
                </a:effectLst>
              </a:rPr>
              <a:t>56 years </a:t>
            </a:r>
            <a:r>
              <a:rPr lang="en-US" dirty="0" smtClean="0">
                <a:ln/>
                <a:solidFill>
                  <a:srgbClr val="002060"/>
                </a:solidFill>
                <a:effectLst>
                  <a:outerShdw blurRad="38100" dist="19050" dir="2700000" algn="tl" rotWithShape="0">
                    <a:schemeClr val="dk1">
                      <a:alpha val="40000"/>
                    </a:schemeClr>
                  </a:outerShdw>
                </a:effectLst>
              </a:rPr>
              <a:t>.</a:t>
            </a:r>
          </a:p>
          <a:p>
            <a:pPr marL="0" indent="0">
              <a:buNone/>
            </a:pPr>
            <a:r>
              <a:rPr lang="en-US" dirty="0" smtClean="0">
                <a:ln/>
                <a:solidFill>
                  <a:srgbClr val="002060"/>
                </a:solidFill>
                <a:effectLst>
                  <a:outerShdw blurRad="38100" dist="19050" dir="2700000" algn="tl" rotWithShape="0">
                    <a:schemeClr val="dk1">
                      <a:alpha val="40000"/>
                    </a:schemeClr>
                  </a:outerShdw>
                </a:effectLst>
              </a:rPr>
              <a:t>        75%  after menopause.</a:t>
            </a:r>
          </a:p>
          <a:p>
            <a:pPr marL="0" indent="0">
              <a:buNone/>
            </a:pPr>
            <a:r>
              <a:rPr lang="en-US" dirty="0" smtClean="0">
                <a:ln/>
                <a:solidFill>
                  <a:srgbClr val="002060"/>
                </a:solidFill>
                <a:effectLst>
                  <a:outerShdw blurRad="38100" dist="19050" dir="2700000" algn="tl" rotWithShape="0">
                    <a:schemeClr val="dk1">
                      <a:alpha val="40000"/>
                    </a:schemeClr>
                  </a:outerShdw>
                </a:effectLst>
              </a:rPr>
              <a:t>        20% perimenopausal.</a:t>
            </a:r>
          </a:p>
          <a:p>
            <a:pPr marL="0" indent="0">
              <a:buNone/>
            </a:pPr>
            <a:r>
              <a:rPr lang="en-US" dirty="0" smtClean="0">
                <a:ln/>
                <a:solidFill>
                  <a:srgbClr val="002060"/>
                </a:solidFill>
                <a:effectLst>
                  <a:outerShdw blurRad="38100" dist="19050" dir="2700000" algn="tl" rotWithShape="0">
                    <a:schemeClr val="dk1">
                      <a:alpha val="40000"/>
                    </a:schemeClr>
                  </a:outerShdw>
                </a:effectLst>
              </a:rPr>
              <a:t>        5% before age of 40.</a:t>
            </a:r>
          </a:p>
          <a:p>
            <a:endParaRPr lang="en-US" dirty="0">
              <a:ln/>
              <a:solidFill>
                <a:srgbClr val="002060"/>
              </a:solidFill>
              <a:effectLst>
                <a:outerShdw blurRad="38100" dist="19050" dir="2700000" algn="tl" rotWithShape="0">
                  <a:schemeClr val="dk1">
                    <a:alpha val="40000"/>
                  </a:schemeClr>
                </a:outerShdw>
              </a:effectLst>
            </a:endParaRPr>
          </a:p>
          <a:p>
            <a:endParaRPr lang="en-US" dirty="0">
              <a:ln/>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7841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00250" y="514350"/>
            <a:ext cx="5223934" cy="901864"/>
          </a:xfrm>
        </p:spPr>
        <p:txBody>
          <a:bodyPr>
            <a:normAutofit/>
          </a:bodyPr>
          <a:lstStyle/>
          <a:p>
            <a:r>
              <a:rPr lang="en-US" sz="4050" b="1" dirty="0">
                <a:solidFill>
                  <a:schemeClr val="tx2">
                    <a:lumMod val="75000"/>
                  </a:schemeClr>
                </a:solidFill>
              </a:rPr>
              <a:t>Etiology </a:t>
            </a:r>
            <a:endParaRPr lang="en-US" sz="4050" b="1" dirty="0">
              <a:solidFill>
                <a:schemeClr val="tx2">
                  <a:lumMod val="75000"/>
                </a:schemeClr>
              </a:solidFill>
            </a:endParaRPr>
          </a:p>
        </p:txBody>
      </p:sp>
      <p:sp>
        <p:nvSpPr>
          <p:cNvPr id="3" name="عنصر نائب للمحتوى 2"/>
          <p:cNvSpPr>
            <a:spLocks noGrp="1"/>
          </p:cNvSpPr>
          <p:nvPr>
            <p:ph idx="1"/>
          </p:nvPr>
        </p:nvSpPr>
        <p:spPr/>
        <p:txBody>
          <a:bodyPr/>
          <a:lstStyle/>
          <a:p>
            <a:r>
              <a:rPr lang="en-US" dirty="0" smtClean="0">
                <a:solidFill>
                  <a:schemeClr val="tx2">
                    <a:lumMod val="75000"/>
                  </a:schemeClr>
                </a:solidFill>
              </a:rPr>
              <a:t>It is a case of </a:t>
            </a:r>
            <a:r>
              <a:rPr lang="en-US" b="1" dirty="0" smtClean="0">
                <a:ln/>
                <a:solidFill>
                  <a:srgbClr val="002060"/>
                </a:solidFill>
                <a:effectLst>
                  <a:outerShdw blurRad="38100" dist="19050" dir="2700000" algn="tl" rotWithShape="0">
                    <a:schemeClr val="dk1">
                      <a:alpha val="40000"/>
                    </a:schemeClr>
                  </a:outerShdw>
                </a:effectLst>
              </a:rPr>
              <a:t>hyperestrogenemia</a:t>
            </a:r>
            <a:r>
              <a:rPr lang="en-US" dirty="0" smtClean="0">
                <a:solidFill>
                  <a:schemeClr val="tx2">
                    <a:lumMod val="75000"/>
                  </a:schemeClr>
                </a:solidFill>
              </a:rPr>
              <a:t>, so any case that include an increase in estrogen level will increase the risk of Endometrial carcinoma, </a:t>
            </a:r>
          </a:p>
          <a:p>
            <a:pPr marL="0" indent="0" algn="ctr">
              <a:buNone/>
            </a:pPr>
            <a:r>
              <a:rPr lang="en-US" b="1" dirty="0" smtClean="0">
                <a:solidFill>
                  <a:schemeClr val="tx2">
                    <a:lumMod val="75000"/>
                  </a:schemeClr>
                </a:solidFill>
              </a:rPr>
              <a:t>- indiscriminate use of </a:t>
            </a:r>
            <a:r>
              <a:rPr lang="en-US" b="1" dirty="0" err="1" smtClean="0">
                <a:solidFill>
                  <a:schemeClr val="tx2">
                    <a:lumMod val="75000"/>
                  </a:schemeClr>
                </a:solidFill>
              </a:rPr>
              <a:t>oestrogen</a:t>
            </a:r>
            <a:r>
              <a:rPr lang="en-US" b="1" dirty="0" smtClean="0">
                <a:solidFill>
                  <a:schemeClr val="tx2">
                    <a:lumMod val="75000"/>
                  </a:schemeClr>
                </a:solidFill>
              </a:rPr>
              <a:t>.</a:t>
            </a:r>
          </a:p>
          <a:p>
            <a:pPr marL="0" indent="0" algn="ctr">
              <a:buNone/>
            </a:pPr>
            <a:r>
              <a:rPr lang="en-US" b="1" dirty="0" smtClean="0">
                <a:solidFill>
                  <a:schemeClr val="tx2">
                    <a:lumMod val="75000"/>
                  </a:schemeClr>
                </a:solidFill>
              </a:rPr>
              <a:t>- unopposed </a:t>
            </a:r>
            <a:r>
              <a:rPr lang="en-US" b="1" dirty="0" err="1" smtClean="0">
                <a:solidFill>
                  <a:schemeClr val="tx2">
                    <a:lumMod val="75000"/>
                  </a:schemeClr>
                </a:solidFill>
              </a:rPr>
              <a:t>oestrogen</a:t>
            </a:r>
            <a:r>
              <a:rPr lang="en-US" b="1" dirty="0" smtClean="0">
                <a:solidFill>
                  <a:schemeClr val="tx2">
                    <a:lumMod val="75000"/>
                  </a:schemeClr>
                </a:solidFill>
              </a:rPr>
              <a:t>.</a:t>
            </a:r>
          </a:p>
          <a:p>
            <a:pPr marL="0" indent="0" algn="ctr">
              <a:buNone/>
            </a:pPr>
            <a:r>
              <a:rPr lang="en-US" b="1" dirty="0" smtClean="0">
                <a:solidFill>
                  <a:schemeClr val="tx2">
                    <a:lumMod val="75000"/>
                  </a:schemeClr>
                </a:solidFill>
              </a:rPr>
              <a:t>- Theca </a:t>
            </a:r>
            <a:r>
              <a:rPr lang="en-US" b="1" dirty="0" err="1" smtClean="0">
                <a:solidFill>
                  <a:schemeClr val="tx2">
                    <a:lumMod val="75000"/>
                  </a:schemeClr>
                </a:solidFill>
              </a:rPr>
              <a:t>granulosa</a:t>
            </a:r>
            <a:r>
              <a:rPr lang="en-US" b="1" dirty="0" smtClean="0">
                <a:solidFill>
                  <a:schemeClr val="tx2">
                    <a:lumMod val="75000"/>
                  </a:schemeClr>
                </a:solidFill>
              </a:rPr>
              <a:t> cell </a:t>
            </a:r>
            <a:r>
              <a:rPr lang="en-US" b="1" dirty="0" err="1" smtClean="0">
                <a:solidFill>
                  <a:schemeClr val="tx2">
                    <a:lumMod val="75000"/>
                  </a:schemeClr>
                </a:solidFill>
              </a:rPr>
              <a:t>tumours</a:t>
            </a:r>
            <a:r>
              <a:rPr lang="en-US" b="1" dirty="0" smtClean="0">
                <a:solidFill>
                  <a:schemeClr val="tx2">
                    <a:lumMod val="75000"/>
                  </a:schemeClr>
                </a:solidFill>
              </a:rPr>
              <a:t>.</a:t>
            </a:r>
            <a:endParaRPr lang="en-US" b="1" dirty="0">
              <a:solidFill>
                <a:schemeClr val="tx2">
                  <a:lumMod val="75000"/>
                </a:schemeClr>
              </a:solidFill>
            </a:endParaRPr>
          </a:p>
        </p:txBody>
      </p:sp>
    </p:spTree>
    <p:extLst>
      <p:ext uri="{BB962C8B-B14F-4D97-AF65-F5344CB8AC3E}">
        <p14:creationId xmlns:p14="http://schemas.microsoft.com/office/powerpoint/2010/main" val="42058191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57350" y="342900"/>
            <a:ext cx="6629400" cy="4556414"/>
          </a:xfrm>
        </p:spPr>
        <p:txBody>
          <a:bodyPr>
            <a:normAutofit/>
          </a:bodyPr>
          <a:lstStyle/>
          <a:p>
            <a:pPr marL="0" indent="0" algn="ctr">
              <a:buNone/>
            </a:pPr>
            <a:r>
              <a:rPr lang="en-US" sz="2700" b="1" i="1" dirty="0">
                <a:solidFill>
                  <a:schemeClr val="tx2">
                    <a:lumMod val="75000"/>
                  </a:schemeClr>
                </a:solidFill>
              </a:rPr>
              <a:t>Risk factors:</a:t>
            </a:r>
          </a:p>
          <a:p>
            <a:r>
              <a:rPr lang="en-US" dirty="0" smtClean="0">
                <a:solidFill>
                  <a:schemeClr val="tx2">
                    <a:lumMod val="75000"/>
                  </a:schemeClr>
                </a:solidFill>
              </a:rPr>
              <a:t>Diabetes or abnormal glucose tolerance test.</a:t>
            </a:r>
          </a:p>
          <a:p>
            <a:r>
              <a:rPr lang="en-US" dirty="0" smtClean="0">
                <a:solidFill>
                  <a:schemeClr val="tx2">
                    <a:lumMod val="75000"/>
                  </a:schemeClr>
                </a:solidFill>
              </a:rPr>
              <a:t>Hypertension.</a:t>
            </a:r>
          </a:p>
          <a:p>
            <a:r>
              <a:rPr lang="en-US" dirty="0" smtClean="0">
                <a:solidFill>
                  <a:schemeClr val="tx2">
                    <a:lumMod val="75000"/>
                  </a:schemeClr>
                </a:solidFill>
              </a:rPr>
              <a:t>Fibroids.</a:t>
            </a:r>
          </a:p>
          <a:p>
            <a:r>
              <a:rPr lang="en-US" dirty="0" smtClean="0">
                <a:solidFill>
                  <a:schemeClr val="tx2">
                    <a:lumMod val="75000"/>
                  </a:schemeClr>
                </a:solidFill>
              </a:rPr>
              <a:t>Polycystic ovarian syndrome.</a:t>
            </a:r>
          </a:p>
          <a:p>
            <a:r>
              <a:rPr lang="en-US" dirty="0" smtClean="0">
                <a:solidFill>
                  <a:schemeClr val="tx2">
                    <a:lumMod val="75000"/>
                  </a:schemeClr>
                </a:solidFill>
              </a:rPr>
              <a:t>overnight or obese patients .</a:t>
            </a:r>
          </a:p>
          <a:p>
            <a:r>
              <a:rPr lang="en-US" dirty="0" smtClean="0">
                <a:solidFill>
                  <a:schemeClr val="tx2">
                    <a:lumMod val="75000"/>
                  </a:schemeClr>
                </a:solidFill>
              </a:rPr>
              <a:t>Infertility, Arthritis, and Thyroid disease.</a:t>
            </a:r>
          </a:p>
          <a:p>
            <a:r>
              <a:rPr lang="en-US" dirty="0" smtClean="0">
                <a:solidFill>
                  <a:schemeClr val="tx2">
                    <a:lumMod val="75000"/>
                  </a:schemeClr>
                </a:solidFill>
              </a:rPr>
              <a:t>Early menrach and late menopause .</a:t>
            </a:r>
          </a:p>
          <a:p>
            <a:r>
              <a:rPr lang="en-US" dirty="0" smtClean="0">
                <a:solidFill>
                  <a:schemeClr val="tx2">
                    <a:lumMod val="75000"/>
                  </a:schemeClr>
                </a:solidFill>
              </a:rPr>
              <a:t>Use of TAMOXIFEN.</a:t>
            </a:r>
          </a:p>
          <a:p>
            <a:r>
              <a:rPr lang="en-US" dirty="0" smtClean="0">
                <a:solidFill>
                  <a:schemeClr val="tx2">
                    <a:lumMod val="75000"/>
                  </a:schemeClr>
                </a:solidFill>
              </a:rPr>
              <a:t>Previous pelvic irradiation.</a:t>
            </a:r>
          </a:p>
          <a:p>
            <a:r>
              <a:rPr lang="en-US" dirty="0" smtClean="0">
                <a:solidFill>
                  <a:schemeClr val="tx2">
                    <a:lumMod val="75000"/>
                  </a:schemeClr>
                </a:solidFill>
              </a:rPr>
              <a:t>Positive family history of breast, ovarian, and  colon cancer.</a:t>
            </a:r>
          </a:p>
          <a:p>
            <a:r>
              <a:rPr lang="en-US" dirty="0" smtClean="0">
                <a:solidFill>
                  <a:schemeClr val="tx2">
                    <a:lumMod val="75000"/>
                  </a:schemeClr>
                </a:solidFill>
              </a:rPr>
              <a:t>ATYPICAL ADENOMATOUS HYPERPLASIA (complex atypical)</a:t>
            </a:r>
          </a:p>
          <a:p>
            <a:pPr marL="0" indent="0">
              <a:buNone/>
            </a:pPr>
            <a:r>
              <a:rPr lang="en-US" dirty="0" smtClean="0">
                <a:solidFill>
                  <a:schemeClr val="tx2">
                    <a:lumMod val="75000"/>
                  </a:schemeClr>
                </a:solidFill>
              </a:rPr>
              <a:t> 25% will progress into endometrial CA.</a:t>
            </a:r>
          </a:p>
          <a:p>
            <a:pPr marL="0" indent="0">
              <a:buNone/>
            </a:pPr>
            <a:endParaRPr lang="en-US" dirty="0" smtClean="0">
              <a:solidFill>
                <a:schemeClr val="tx2">
                  <a:lumMod val="75000"/>
                </a:schemeClr>
              </a:solidFill>
            </a:endParaRPr>
          </a:p>
          <a:p>
            <a:pPr marL="0" indent="0">
              <a:buNone/>
            </a:pPr>
            <a:endParaRPr lang="en-US" dirty="0" smtClean="0">
              <a:solidFill>
                <a:schemeClr val="tx2">
                  <a:lumMod val="75000"/>
                </a:schemeClr>
              </a:solidFill>
            </a:endParaRPr>
          </a:p>
          <a:p>
            <a:endParaRPr lang="en-US" dirty="0" smtClean="0">
              <a:solidFill>
                <a:schemeClr val="tx2">
                  <a:lumMod val="75000"/>
                </a:schemeClr>
              </a:solidFill>
            </a:endParaRPr>
          </a:p>
          <a:p>
            <a:endParaRPr lang="en-US" dirty="0"/>
          </a:p>
        </p:txBody>
      </p:sp>
    </p:spTree>
    <p:extLst>
      <p:ext uri="{BB962C8B-B14F-4D97-AF65-F5344CB8AC3E}">
        <p14:creationId xmlns:p14="http://schemas.microsoft.com/office/powerpoint/2010/main" val="27012769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57400" y="1028700"/>
            <a:ext cx="4647304" cy="2702859"/>
          </a:xfrm>
        </p:spPr>
        <p:txBody>
          <a:bodyPr/>
          <a:lstStyle/>
          <a:p>
            <a:pPr marL="0" indent="0">
              <a:buNone/>
            </a:pPr>
            <a:r>
              <a:rPr lang="en-US" sz="3000" b="1" dirty="0">
                <a:solidFill>
                  <a:schemeClr val="tx2">
                    <a:lumMod val="75000"/>
                  </a:schemeClr>
                </a:solidFill>
              </a:rPr>
              <a:t>Protective factors:</a:t>
            </a:r>
          </a:p>
          <a:p>
            <a:r>
              <a:rPr lang="en-US" sz="2700" dirty="0">
                <a:solidFill>
                  <a:schemeClr val="tx2">
                    <a:lumMod val="75000"/>
                  </a:schemeClr>
                </a:solidFill>
              </a:rPr>
              <a:t>Smoking </a:t>
            </a:r>
          </a:p>
          <a:p>
            <a:r>
              <a:rPr lang="en-US" sz="2700" dirty="0">
                <a:solidFill>
                  <a:schemeClr val="tx2">
                    <a:lumMod val="75000"/>
                  </a:schemeClr>
                </a:solidFill>
              </a:rPr>
              <a:t>Use of oral contraceptive.</a:t>
            </a:r>
          </a:p>
          <a:p>
            <a:r>
              <a:rPr lang="en-US" sz="2700" dirty="0">
                <a:solidFill>
                  <a:schemeClr val="tx2">
                    <a:lumMod val="75000"/>
                  </a:schemeClr>
                </a:solidFill>
              </a:rPr>
              <a:t>Use of progesterone.</a:t>
            </a:r>
          </a:p>
          <a:p>
            <a:pPr marL="0" indent="0">
              <a:buNone/>
            </a:pPr>
            <a:endParaRPr lang="en-US" sz="2700" dirty="0">
              <a:solidFill>
                <a:schemeClr val="tx2">
                  <a:lumMod val="75000"/>
                </a:schemeClr>
              </a:solidFill>
            </a:endParaRPr>
          </a:p>
        </p:txBody>
      </p:sp>
    </p:spTree>
    <p:extLst>
      <p:ext uri="{BB962C8B-B14F-4D97-AF65-F5344CB8AC3E}">
        <p14:creationId xmlns:p14="http://schemas.microsoft.com/office/powerpoint/2010/main" val="1172879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500" y="857251"/>
            <a:ext cx="6172200" cy="3394472"/>
          </a:xfrm>
        </p:spPr>
        <p:txBody>
          <a:bodyPr/>
          <a:lstStyle/>
          <a:p>
            <a:pPr marL="609600" indent="-609600">
              <a:lnSpc>
                <a:spcPct val="90000"/>
              </a:lnSpc>
              <a:buClr>
                <a:srgbClr val="D16349"/>
              </a:buClr>
              <a:buNone/>
              <a:defRPr/>
            </a:pPr>
            <a:r>
              <a:rPr lang="en-GB" sz="3000" b="1" i="1" u="sng" dirty="0">
                <a:solidFill>
                  <a:schemeClr val="tx2">
                    <a:lumMod val="75000"/>
                  </a:schemeClr>
                </a:solidFill>
                <a:effectLst>
                  <a:outerShdw blurRad="38100" dist="38100" dir="2700000" algn="tl">
                    <a:srgbClr val="FFFFFF"/>
                  </a:outerShdw>
                </a:effectLst>
                <a:latin typeface="Euphemia" panose="020B0503040102020104" pitchFamily="34" charset="0"/>
              </a:rPr>
              <a:t>Pathology:</a:t>
            </a:r>
            <a:endParaRPr lang="en-GB" sz="3000" b="1" i="1" dirty="0">
              <a:solidFill>
                <a:schemeClr val="tx2">
                  <a:lumMod val="75000"/>
                </a:schemeClr>
              </a:solidFill>
              <a:effectLst>
                <a:outerShdw blurRad="38100" dist="38100" dir="2700000" algn="tl">
                  <a:srgbClr val="FFFFFF"/>
                </a:outerShdw>
              </a:effectLst>
              <a:latin typeface="Euphemia" panose="020B0503040102020104" pitchFamily="34" charset="0"/>
            </a:endParaRPr>
          </a:p>
          <a:p>
            <a:pPr marL="609600" indent="-609600">
              <a:lnSpc>
                <a:spcPct val="90000"/>
              </a:lnSpc>
              <a:buClr>
                <a:srgbClr val="D16349"/>
              </a:buClr>
              <a:buNone/>
              <a:defRPr/>
            </a:pPr>
            <a:r>
              <a:rPr lang="en-GB" i="1" dirty="0">
                <a:solidFill>
                  <a:schemeClr val="tx2">
                    <a:lumMod val="75000"/>
                  </a:schemeClr>
                </a:solidFill>
                <a:latin typeface="Georgia" panose="02040502050405020303"/>
              </a:rPr>
              <a:t>Adenocarcinoma 59</a:t>
            </a:r>
            <a:r>
              <a:rPr lang="en-GB" i="1" dirty="0">
                <a:solidFill>
                  <a:schemeClr val="tx2">
                    <a:lumMod val="75000"/>
                  </a:schemeClr>
                </a:solidFill>
                <a:latin typeface="Georgia" panose="02040502050405020303"/>
              </a:rPr>
              <a:t>%</a:t>
            </a:r>
          </a:p>
          <a:p>
            <a:pPr marL="609600" indent="-609600">
              <a:lnSpc>
                <a:spcPct val="90000"/>
              </a:lnSpc>
              <a:buClr>
                <a:srgbClr val="D16349"/>
              </a:buClr>
              <a:buNone/>
              <a:defRPr/>
            </a:pPr>
            <a:r>
              <a:rPr lang="en-GB" i="1" dirty="0">
                <a:solidFill>
                  <a:schemeClr val="tx2">
                    <a:lumMod val="75000"/>
                  </a:schemeClr>
                </a:solidFill>
                <a:latin typeface="Georgia" panose="02040502050405020303"/>
              </a:rPr>
              <a:t>Adenoacanthoma (</a:t>
            </a:r>
            <a:r>
              <a:rPr lang="en-GB" i="1" dirty="0">
                <a:solidFill>
                  <a:schemeClr val="tx2">
                    <a:lumMod val="75000"/>
                  </a:schemeClr>
                </a:solidFill>
                <a:latin typeface="Georgia" panose="02040502050405020303"/>
              </a:rPr>
              <a:t>adeno + squamous metaplasia</a:t>
            </a:r>
            <a:r>
              <a:rPr lang="en-GB" i="1" dirty="0">
                <a:solidFill>
                  <a:schemeClr val="tx2">
                    <a:lumMod val="75000"/>
                  </a:schemeClr>
                </a:solidFill>
                <a:latin typeface="Georgia" panose="02040502050405020303"/>
              </a:rPr>
              <a:t>)  21</a:t>
            </a:r>
            <a:r>
              <a:rPr lang="en-GB" i="1" dirty="0">
                <a:solidFill>
                  <a:schemeClr val="tx2">
                    <a:lumMod val="75000"/>
                  </a:schemeClr>
                </a:solidFill>
                <a:latin typeface="Georgia" panose="02040502050405020303"/>
              </a:rPr>
              <a:t>%</a:t>
            </a:r>
          </a:p>
          <a:p>
            <a:pPr marL="609600" indent="-609600">
              <a:lnSpc>
                <a:spcPct val="90000"/>
              </a:lnSpc>
              <a:buClr>
                <a:srgbClr val="D16349"/>
              </a:buClr>
              <a:buNone/>
              <a:defRPr/>
            </a:pPr>
            <a:r>
              <a:rPr lang="en-GB" i="1" dirty="0">
                <a:solidFill>
                  <a:schemeClr val="tx2">
                    <a:lumMod val="75000"/>
                  </a:schemeClr>
                </a:solidFill>
                <a:latin typeface="Georgia" panose="02040502050405020303"/>
              </a:rPr>
              <a:t>Adenosquamous </a:t>
            </a:r>
            <a:r>
              <a:rPr lang="en-GB" i="1" dirty="0">
                <a:solidFill>
                  <a:schemeClr val="tx2">
                    <a:lumMod val="75000"/>
                  </a:schemeClr>
                </a:solidFill>
                <a:latin typeface="Georgia" panose="02040502050405020303"/>
              </a:rPr>
              <a:t>carcinoma 7</a:t>
            </a:r>
            <a:r>
              <a:rPr lang="en-GB" i="1" dirty="0">
                <a:solidFill>
                  <a:schemeClr val="tx2">
                    <a:lumMod val="75000"/>
                  </a:schemeClr>
                </a:solidFill>
                <a:latin typeface="Georgia" panose="02040502050405020303"/>
              </a:rPr>
              <a:t>%</a:t>
            </a:r>
          </a:p>
          <a:p>
            <a:pPr marL="609600" indent="-609600">
              <a:lnSpc>
                <a:spcPct val="90000"/>
              </a:lnSpc>
              <a:buClr>
                <a:srgbClr val="D16349"/>
              </a:buClr>
              <a:buNone/>
              <a:defRPr/>
            </a:pPr>
            <a:r>
              <a:rPr lang="en-GB" i="1" dirty="0">
                <a:solidFill>
                  <a:schemeClr val="tx2">
                    <a:lumMod val="75000"/>
                  </a:schemeClr>
                </a:solidFill>
                <a:latin typeface="Georgia" panose="02040502050405020303"/>
              </a:rPr>
              <a:t>Clear cell </a:t>
            </a:r>
            <a:r>
              <a:rPr lang="en-GB" i="1" dirty="0">
                <a:solidFill>
                  <a:schemeClr val="tx2">
                    <a:lumMod val="75000"/>
                  </a:schemeClr>
                </a:solidFill>
                <a:latin typeface="Georgia" panose="02040502050405020303"/>
              </a:rPr>
              <a:t>carcinoma 6</a:t>
            </a:r>
            <a:r>
              <a:rPr lang="en-GB" i="1" dirty="0">
                <a:solidFill>
                  <a:schemeClr val="tx2">
                    <a:lumMod val="75000"/>
                  </a:schemeClr>
                </a:solidFill>
                <a:latin typeface="Georgia" panose="02040502050405020303"/>
              </a:rPr>
              <a:t>%</a:t>
            </a:r>
          </a:p>
          <a:p>
            <a:pPr marL="609600" indent="-609600">
              <a:lnSpc>
                <a:spcPct val="90000"/>
              </a:lnSpc>
              <a:buClr>
                <a:srgbClr val="D16349"/>
              </a:buClr>
              <a:buNone/>
              <a:defRPr/>
            </a:pPr>
            <a:r>
              <a:rPr lang="en-GB" i="1" dirty="0">
                <a:solidFill>
                  <a:schemeClr val="tx2">
                    <a:lumMod val="75000"/>
                  </a:schemeClr>
                </a:solidFill>
                <a:latin typeface="Georgia" panose="02040502050405020303"/>
              </a:rPr>
              <a:t>Papillary </a:t>
            </a:r>
            <a:r>
              <a:rPr lang="en-GB" i="1" dirty="0">
                <a:solidFill>
                  <a:schemeClr val="tx2">
                    <a:lumMod val="75000"/>
                  </a:schemeClr>
                </a:solidFill>
                <a:latin typeface="Georgia" panose="02040502050405020303"/>
              </a:rPr>
              <a:t>adenocarcinoma 5</a:t>
            </a:r>
            <a:r>
              <a:rPr lang="en-GB" i="1" dirty="0">
                <a:solidFill>
                  <a:schemeClr val="tx2">
                    <a:lumMod val="75000"/>
                  </a:schemeClr>
                </a:solidFill>
                <a:latin typeface="Georgia" panose="02040502050405020303"/>
              </a:rPr>
              <a:t>%</a:t>
            </a:r>
          </a:p>
          <a:p>
            <a:pPr marL="609600" indent="-609600">
              <a:lnSpc>
                <a:spcPct val="90000"/>
              </a:lnSpc>
              <a:buClr>
                <a:srgbClr val="D16349"/>
              </a:buClr>
              <a:buNone/>
              <a:defRPr/>
            </a:pPr>
            <a:r>
              <a:rPr lang="en-GB" i="1" dirty="0">
                <a:solidFill>
                  <a:schemeClr val="tx2">
                    <a:lumMod val="75000"/>
                  </a:schemeClr>
                </a:solidFill>
                <a:latin typeface="Georgia" panose="02040502050405020303"/>
              </a:rPr>
              <a:t>Secretory </a:t>
            </a:r>
            <a:r>
              <a:rPr lang="en-GB" i="1" dirty="0">
                <a:solidFill>
                  <a:schemeClr val="tx2">
                    <a:lumMod val="75000"/>
                  </a:schemeClr>
                </a:solidFill>
                <a:latin typeface="Georgia" panose="02040502050405020303"/>
              </a:rPr>
              <a:t>carcinoma -2</a:t>
            </a:r>
            <a:r>
              <a:rPr lang="en-GB" i="1" dirty="0">
                <a:solidFill>
                  <a:schemeClr val="tx2">
                    <a:lumMod val="75000"/>
                  </a:schemeClr>
                </a:solidFill>
                <a:latin typeface="Georgia" panose="02040502050405020303"/>
              </a:rPr>
              <a:t>%</a:t>
            </a:r>
          </a:p>
          <a:p>
            <a:pPr marL="609600" indent="-609600">
              <a:lnSpc>
                <a:spcPct val="90000"/>
              </a:lnSpc>
              <a:buClr>
                <a:srgbClr val="D16349"/>
              </a:buClr>
              <a:buNone/>
              <a:defRPr/>
            </a:pPr>
            <a:r>
              <a:rPr lang="en-GB" i="1" dirty="0">
                <a:solidFill>
                  <a:schemeClr val="tx2">
                    <a:lumMod val="75000"/>
                  </a:schemeClr>
                </a:solidFill>
                <a:latin typeface="Georgia" panose="02040502050405020303"/>
              </a:rPr>
              <a:t>Mixed </a:t>
            </a:r>
            <a:r>
              <a:rPr lang="en-GB" i="1" dirty="0">
                <a:solidFill>
                  <a:schemeClr val="tx2">
                    <a:lumMod val="75000"/>
                  </a:schemeClr>
                </a:solidFill>
                <a:latin typeface="Georgia" panose="02040502050405020303"/>
              </a:rPr>
              <a:t>type rare</a:t>
            </a:r>
            <a:endParaRPr lang="en-GB" i="1" dirty="0">
              <a:solidFill>
                <a:schemeClr val="tx2">
                  <a:lumMod val="75000"/>
                </a:schemeClr>
              </a:solidFill>
              <a:latin typeface="Georgia" panose="02040502050405020303"/>
            </a:endParaRPr>
          </a:p>
          <a:p>
            <a:pPr marL="0" indent="0">
              <a:buNone/>
            </a:pPr>
            <a:endParaRPr lang="en-US" dirty="0"/>
          </a:p>
        </p:txBody>
      </p:sp>
    </p:spTree>
    <p:extLst>
      <p:ext uri="{BB962C8B-B14F-4D97-AF65-F5344CB8AC3E}">
        <p14:creationId xmlns:p14="http://schemas.microsoft.com/office/powerpoint/2010/main" val="36145407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00250" y="628650"/>
            <a:ext cx="4647304" cy="2702859"/>
          </a:xfrm>
        </p:spPr>
        <p:txBody>
          <a:bodyPr/>
          <a:lstStyle/>
          <a:p>
            <a:r>
              <a:rPr lang="en-US" sz="2400" dirty="0">
                <a:solidFill>
                  <a:schemeClr val="tx2">
                    <a:lumMod val="75000"/>
                  </a:schemeClr>
                </a:solidFill>
              </a:rPr>
              <a:t>Each is further graded according to </a:t>
            </a:r>
            <a:r>
              <a:rPr lang="en-US" sz="2400" b="1" u="sng" dirty="0" err="1">
                <a:solidFill>
                  <a:schemeClr val="tx2">
                    <a:lumMod val="75000"/>
                  </a:schemeClr>
                </a:solidFill>
              </a:rPr>
              <a:t>Broder’s</a:t>
            </a:r>
            <a:r>
              <a:rPr lang="en-US" sz="2400" b="1" u="sng" dirty="0">
                <a:solidFill>
                  <a:schemeClr val="tx2">
                    <a:lumMod val="75000"/>
                  </a:schemeClr>
                </a:solidFill>
              </a:rPr>
              <a:t> classification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329" y="1771650"/>
            <a:ext cx="577215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171104" y="3371850"/>
            <a:ext cx="4800600" cy="1061829"/>
          </a:xfrm>
          <a:prstGeom prst="rect">
            <a:avLst/>
          </a:prstGeom>
        </p:spPr>
        <p:txBody>
          <a:bodyPr wrap="square">
            <a:spAutoFit/>
          </a:bodyPr>
          <a:lstStyle/>
          <a:p>
            <a:pPr defTabSz="685800">
              <a:buClrTx/>
            </a:pPr>
            <a:r>
              <a:rPr lang="en-US" sz="2100" b="1" kern="1200" dirty="0">
                <a:solidFill>
                  <a:srgbClr val="465E9C">
                    <a:lumMod val="75000"/>
                  </a:srgbClr>
                </a:solidFill>
                <a:latin typeface="Andalus" panose="02020603050405020304" pitchFamily="18" charset="-78"/>
                <a:ea typeface="+mn-ea"/>
                <a:cs typeface="Andalus" panose="02020603050405020304" pitchFamily="18" charset="-78"/>
              </a:rPr>
              <a:t>Grade 1 tumors are more often seen than anaplastic , therefore carries a better prognosis .</a:t>
            </a:r>
            <a:endParaRPr lang="en-US" sz="2100" b="1" kern="1200" dirty="0">
              <a:solidFill>
                <a:srgbClr val="465E9C">
                  <a:lumMod val="75000"/>
                </a:srgbClr>
              </a:solidFill>
              <a:latin typeface="Andalus" panose="02020603050405020304" pitchFamily="18" charset="-78"/>
              <a:ea typeface="+mn-ea"/>
              <a:cs typeface="Andalus" panose="02020603050405020304" pitchFamily="18" charset="-78"/>
            </a:endParaRPr>
          </a:p>
        </p:txBody>
      </p:sp>
    </p:spTree>
    <p:extLst>
      <p:ext uri="{BB962C8B-B14F-4D97-AF65-F5344CB8AC3E}">
        <p14:creationId xmlns:p14="http://schemas.microsoft.com/office/powerpoint/2010/main" val="6091178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14550" y="857250"/>
            <a:ext cx="4647304" cy="3314700"/>
          </a:xfrm>
        </p:spPr>
        <p:txBody>
          <a:bodyPr>
            <a:normAutofit lnSpcReduction="10000"/>
          </a:bodyPr>
          <a:lstStyle/>
          <a:p>
            <a:pPr marL="0" indent="0">
              <a:buNone/>
            </a:pPr>
            <a:r>
              <a:rPr lang="en-US" sz="3900" b="1" dirty="0">
                <a:solidFill>
                  <a:schemeClr val="tx2">
                    <a:lumMod val="75000"/>
                  </a:schemeClr>
                </a:solidFill>
                <a:latin typeface="Andalus" panose="02020603050405020304" pitchFamily="18" charset="-78"/>
                <a:cs typeface="Andalus" panose="02020603050405020304" pitchFamily="18" charset="-78"/>
              </a:rPr>
              <a:t>Spread :</a:t>
            </a:r>
          </a:p>
          <a:p>
            <a:r>
              <a:rPr lang="en-US" dirty="0" smtClean="0">
                <a:solidFill>
                  <a:schemeClr val="tx2">
                    <a:lumMod val="75000"/>
                  </a:schemeClr>
                </a:solidFill>
              </a:rPr>
              <a:t>Invasion through the </a:t>
            </a:r>
            <a:r>
              <a:rPr lang="en-US" b="1" dirty="0" smtClean="0">
                <a:solidFill>
                  <a:schemeClr val="tx2">
                    <a:lumMod val="75000"/>
                  </a:schemeClr>
                </a:solidFill>
              </a:rPr>
              <a:t>myometrium</a:t>
            </a:r>
            <a:r>
              <a:rPr lang="en-US" dirty="0" smtClean="0">
                <a:solidFill>
                  <a:schemeClr val="tx2">
                    <a:lumMod val="75000"/>
                  </a:schemeClr>
                </a:solidFill>
              </a:rPr>
              <a:t> </a:t>
            </a:r>
            <a:r>
              <a:rPr lang="en-US" b="1" dirty="0" smtClean="0">
                <a:solidFill>
                  <a:schemeClr val="tx2">
                    <a:lumMod val="75000"/>
                  </a:schemeClr>
                </a:solidFill>
              </a:rPr>
              <a:t>and by filling the uterine cavity.</a:t>
            </a:r>
          </a:p>
          <a:p>
            <a:r>
              <a:rPr lang="en-US" dirty="0" smtClean="0">
                <a:solidFill>
                  <a:schemeClr val="tx2">
                    <a:lumMod val="75000"/>
                  </a:schemeClr>
                </a:solidFill>
              </a:rPr>
              <a:t>Invasion to the cervix with subsequent </a:t>
            </a:r>
            <a:r>
              <a:rPr lang="en-US" b="1" dirty="0" smtClean="0">
                <a:solidFill>
                  <a:schemeClr val="tx2">
                    <a:lumMod val="75000"/>
                  </a:schemeClr>
                </a:solidFill>
              </a:rPr>
              <a:t>lymphatic spread</a:t>
            </a:r>
            <a:r>
              <a:rPr lang="en-US" dirty="0" smtClean="0">
                <a:solidFill>
                  <a:schemeClr val="tx2">
                    <a:lumMod val="75000"/>
                  </a:schemeClr>
                </a:solidFill>
              </a:rPr>
              <a:t> involving the iliac and para-aortic nodes.</a:t>
            </a:r>
          </a:p>
          <a:p>
            <a:r>
              <a:rPr lang="en-US" dirty="0" smtClean="0">
                <a:solidFill>
                  <a:schemeClr val="tx2">
                    <a:lumMod val="75000"/>
                  </a:schemeClr>
                </a:solidFill>
              </a:rPr>
              <a:t>From upper uterus may </a:t>
            </a:r>
            <a:r>
              <a:rPr lang="en-US" b="1" dirty="0" smtClean="0">
                <a:solidFill>
                  <a:schemeClr val="tx2">
                    <a:lumMod val="75000"/>
                  </a:schemeClr>
                </a:solidFill>
              </a:rPr>
              <a:t>spread to round ligament to the deep inguinal nodes</a:t>
            </a:r>
            <a:r>
              <a:rPr lang="en-US" dirty="0" smtClean="0">
                <a:solidFill>
                  <a:schemeClr val="tx2">
                    <a:lumMod val="75000"/>
                  </a:schemeClr>
                </a:solidFill>
              </a:rPr>
              <a:t>.</a:t>
            </a:r>
          </a:p>
          <a:p>
            <a:r>
              <a:rPr lang="en-US" dirty="0" smtClean="0">
                <a:solidFill>
                  <a:schemeClr val="tx2">
                    <a:lumMod val="75000"/>
                  </a:schemeClr>
                </a:solidFill>
              </a:rPr>
              <a:t>In advanced cases, the </a:t>
            </a:r>
            <a:r>
              <a:rPr lang="en-US" b="1" dirty="0" smtClean="0">
                <a:solidFill>
                  <a:schemeClr val="tx2">
                    <a:lumMod val="75000"/>
                  </a:schemeClr>
                </a:solidFill>
              </a:rPr>
              <a:t>blood-stream spread </a:t>
            </a:r>
            <a:r>
              <a:rPr lang="en-US" dirty="0" smtClean="0">
                <a:solidFill>
                  <a:schemeClr val="tx2">
                    <a:lumMod val="75000"/>
                  </a:schemeClr>
                </a:solidFill>
              </a:rPr>
              <a:t>may carry to the lungs, liver, and to the bone.</a:t>
            </a:r>
          </a:p>
          <a:p>
            <a:endParaRPr lang="en-US" dirty="0">
              <a:solidFill>
                <a:schemeClr val="tx2">
                  <a:lumMod val="75000"/>
                </a:schemeClr>
              </a:solidFill>
            </a:endParaRPr>
          </a:p>
        </p:txBody>
      </p:sp>
    </p:spTree>
    <p:extLst>
      <p:ext uri="{BB962C8B-B14F-4D97-AF65-F5344CB8AC3E}">
        <p14:creationId xmlns:p14="http://schemas.microsoft.com/office/powerpoint/2010/main" val="35825411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165040" y="645914"/>
            <a:ext cx="2415887" cy="3908822"/>
          </a:xfrm>
        </p:spPr>
        <p:txBody>
          <a:bodyPr>
            <a:normAutofit/>
          </a:bodyPr>
          <a:lstStyle/>
          <a:p>
            <a:r>
              <a:rPr lang="en-US" b="1" dirty="0" smtClean="0">
                <a:solidFill>
                  <a:schemeClr val="tx2"/>
                </a:solidFill>
              </a:rPr>
              <a:t>Staging</a:t>
            </a:r>
            <a:r>
              <a:rPr lang="en-US" dirty="0" smtClean="0">
                <a:solidFill>
                  <a:schemeClr val="tx2"/>
                </a:solidFill>
              </a:rPr>
              <a:t> is made surgically by the following procedure:</a:t>
            </a:r>
          </a:p>
          <a:p>
            <a:r>
              <a:rPr lang="en-US" dirty="0" err="1" smtClean="0">
                <a:solidFill>
                  <a:schemeClr val="tx2"/>
                </a:solidFill>
              </a:rPr>
              <a:t>Laparatomy</a:t>
            </a:r>
            <a:r>
              <a:rPr lang="en-US" dirty="0" smtClean="0">
                <a:solidFill>
                  <a:schemeClr val="tx2"/>
                </a:solidFill>
              </a:rPr>
              <a:t>, peritoneal wash to detect the presence of </a:t>
            </a:r>
            <a:r>
              <a:rPr lang="en-US" dirty="0" err="1" smtClean="0">
                <a:solidFill>
                  <a:schemeClr val="tx2"/>
                </a:solidFill>
              </a:rPr>
              <a:t>mets</a:t>
            </a:r>
            <a:r>
              <a:rPr lang="en-US" dirty="0" smtClean="0">
                <a:solidFill>
                  <a:schemeClr val="tx2"/>
                </a:solidFill>
              </a:rPr>
              <a:t>.</a:t>
            </a:r>
          </a:p>
          <a:p>
            <a:r>
              <a:rPr lang="en-US" dirty="0" smtClean="0">
                <a:solidFill>
                  <a:schemeClr val="tx2"/>
                </a:solidFill>
              </a:rPr>
              <a:t>Total abdominal </a:t>
            </a:r>
            <a:r>
              <a:rPr lang="en-US" dirty="0" err="1" smtClean="0">
                <a:solidFill>
                  <a:schemeClr val="tx2"/>
                </a:solidFill>
              </a:rPr>
              <a:t>hystrectomy</a:t>
            </a:r>
            <a:r>
              <a:rPr lang="en-US" dirty="0" smtClean="0">
                <a:solidFill>
                  <a:schemeClr val="tx2"/>
                </a:solidFill>
              </a:rPr>
              <a:t> with bilateral </a:t>
            </a:r>
            <a:r>
              <a:rPr lang="en-US" dirty="0" err="1" smtClean="0">
                <a:solidFill>
                  <a:schemeClr val="tx2"/>
                </a:solidFill>
              </a:rPr>
              <a:t>salpingophrectmoy</a:t>
            </a:r>
            <a:r>
              <a:rPr lang="en-US" dirty="0" smtClean="0">
                <a:solidFill>
                  <a:schemeClr val="tx2"/>
                </a:solidFill>
              </a:rPr>
              <a:t>.</a:t>
            </a:r>
          </a:p>
          <a:p>
            <a:r>
              <a:rPr lang="en-US" dirty="0" smtClean="0">
                <a:solidFill>
                  <a:schemeClr val="tx2"/>
                </a:solidFill>
              </a:rPr>
              <a:t>3. Lymph nodes dissection.</a:t>
            </a:r>
          </a:p>
          <a:p>
            <a:endParaRPr lang="en-US" dirty="0" smtClean="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457200"/>
            <a:ext cx="350769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2095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00251" y="914400"/>
            <a:ext cx="4856321" cy="3916204"/>
          </a:xfrm>
        </p:spPr>
        <p:txBody>
          <a:bodyPr>
            <a:normAutofit fontScale="95000" lnSpcReduction="10000"/>
          </a:bodyPr>
          <a:lstStyle/>
          <a:p>
            <a:pPr marL="0" indent="0" algn="ctr">
              <a:buNone/>
            </a:pPr>
            <a:r>
              <a:rPr lang="en-US" sz="4350" dirty="0">
                <a:solidFill>
                  <a:schemeClr val="tx2">
                    <a:lumMod val="75000"/>
                  </a:schemeClr>
                </a:solidFill>
                <a:latin typeface="Baskerville Old Face" panose="02020602080505020303" pitchFamily="18" charset="0"/>
              </a:rPr>
              <a:t>History:</a:t>
            </a:r>
          </a:p>
          <a:p>
            <a:r>
              <a:rPr lang="en-US" dirty="0" smtClean="0">
                <a:ln/>
                <a:solidFill>
                  <a:srgbClr val="002060"/>
                </a:solidFill>
                <a:effectLst>
                  <a:outerShdw blurRad="38100" dist="19050" dir="2700000" algn="tl" rotWithShape="0">
                    <a:schemeClr val="dk1">
                      <a:alpha val="40000"/>
                    </a:schemeClr>
                  </a:outerShdw>
                </a:effectLst>
              </a:rPr>
              <a:t>postmenopausal bleeding or staining( this symptom should be assumed to be caused by carcinoma of the endometrium until proved otherwise), only 10% of PMB have endometrial carcinoma.</a:t>
            </a:r>
          </a:p>
          <a:p>
            <a:r>
              <a:rPr lang="en-US" dirty="0" smtClean="0">
                <a:ln/>
                <a:solidFill>
                  <a:srgbClr val="002060"/>
                </a:solidFill>
                <a:effectLst>
                  <a:outerShdw blurRad="38100" dist="19050" dir="2700000" algn="tl" rotWithShape="0">
                    <a:schemeClr val="dk1">
                      <a:alpha val="40000"/>
                    </a:schemeClr>
                  </a:outerShdw>
                </a:effectLst>
              </a:rPr>
              <a:t>Perimenopausal menstrual irregularities.</a:t>
            </a:r>
          </a:p>
          <a:p>
            <a:r>
              <a:rPr lang="en-US" dirty="0" smtClean="0">
                <a:ln/>
                <a:solidFill>
                  <a:srgbClr val="002060"/>
                </a:solidFill>
                <a:effectLst>
                  <a:outerShdw blurRad="38100" dist="19050" dir="2700000" algn="tl" rotWithShape="0">
                    <a:schemeClr val="dk1">
                      <a:alpha val="40000"/>
                    </a:schemeClr>
                  </a:outerShdw>
                </a:effectLst>
              </a:rPr>
              <a:t>Blood stained vaginal discharge.</a:t>
            </a:r>
          </a:p>
          <a:p>
            <a:r>
              <a:rPr lang="en-US" dirty="0" smtClean="0">
                <a:ln/>
                <a:solidFill>
                  <a:srgbClr val="002060"/>
                </a:solidFill>
                <a:effectLst>
                  <a:outerShdw blurRad="38100" dist="19050" dir="2700000" algn="tl" rotWithShape="0">
                    <a:schemeClr val="dk1">
                      <a:alpha val="40000"/>
                    </a:schemeClr>
                  </a:outerShdw>
                </a:effectLst>
              </a:rPr>
              <a:t>Heavy and irregular vaginal bleeding</a:t>
            </a:r>
          </a:p>
          <a:p>
            <a:r>
              <a:rPr lang="en-US" dirty="0">
                <a:ln/>
                <a:solidFill>
                  <a:srgbClr val="002060"/>
                </a:solidFill>
                <a:effectLst>
                  <a:outerShdw blurRad="38100" dist="19050" dir="2700000" algn="tl" rotWithShape="0">
                    <a:schemeClr val="dk1">
                      <a:alpha val="40000"/>
                    </a:schemeClr>
                  </a:outerShdw>
                </a:effectLst>
              </a:rPr>
              <a:t>Dysuria</a:t>
            </a:r>
          </a:p>
          <a:p>
            <a:r>
              <a:rPr lang="en-US" dirty="0">
                <a:ln/>
                <a:solidFill>
                  <a:srgbClr val="002060"/>
                </a:solidFill>
                <a:effectLst>
                  <a:outerShdw blurRad="38100" dist="19050" dir="2700000" algn="tl" rotWithShape="0">
                    <a:schemeClr val="dk1">
                      <a:alpha val="40000"/>
                    </a:schemeClr>
                  </a:outerShdw>
                </a:effectLst>
              </a:rPr>
              <a:t>Dysparenia </a:t>
            </a:r>
          </a:p>
          <a:p>
            <a:r>
              <a:rPr lang="en-US" dirty="0">
                <a:ln/>
                <a:solidFill>
                  <a:srgbClr val="002060"/>
                </a:solidFill>
                <a:effectLst>
                  <a:outerShdw blurRad="38100" dist="19050" dir="2700000" algn="tl" rotWithShape="0">
                    <a:schemeClr val="dk1">
                      <a:alpha val="40000"/>
                    </a:schemeClr>
                  </a:outerShdw>
                </a:effectLst>
              </a:rPr>
              <a:t>Back pain </a:t>
            </a:r>
          </a:p>
          <a:p>
            <a:r>
              <a:rPr lang="en-US" dirty="0">
                <a:ln/>
                <a:solidFill>
                  <a:srgbClr val="002060"/>
                </a:solidFill>
                <a:effectLst>
                  <a:outerShdw blurRad="38100" dist="19050" dir="2700000" algn="tl" rotWithShape="0">
                    <a:schemeClr val="dk1">
                      <a:alpha val="40000"/>
                    </a:schemeClr>
                  </a:outerShdw>
                </a:effectLst>
              </a:rPr>
              <a:t>pain or mass in the pelvis </a:t>
            </a:r>
          </a:p>
        </p:txBody>
      </p:sp>
    </p:spTree>
    <p:extLst>
      <p:ext uri="{BB962C8B-B14F-4D97-AF65-F5344CB8AC3E}">
        <p14:creationId xmlns:p14="http://schemas.microsoft.com/office/powerpoint/2010/main" val="1485130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96982"/>
            <a:ext cx="2320635" cy="707886"/>
          </a:xfrm>
          <a:prstGeom prst="rect">
            <a:avLst/>
          </a:prstGeom>
          <a:noFill/>
        </p:spPr>
        <p:txBody>
          <a:bodyPr wrap="square" rtlCol="1">
            <a:spAutoFit/>
          </a:bodyPr>
          <a:lstStyle/>
          <a:p>
            <a:pPr algn="ctr"/>
            <a:r>
              <a:rPr lang="en-US" sz="2000" b="1" dirty="0">
                <a:solidFill>
                  <a:schemeClr val="accent2"/>
                </a:solidFill>
              </a:rPr>
              <a:t>Risk factors </a:t>
            </a:r>
          </a:p>
          <a:p>
            <a:pPr algn="ctr"/>
            <a:endParaRPr lang="ar-JO" sz="2000" dirty="0">
              <a:solidFill>
                <a:schemeClr val="accent2"/>
              </a:solidFill>
            </a:endParaRPr>
          </a:p>
        </p:txBody>
      </p:sp>
      <p:sp>
        <p:nvSpPr>
          <p:cNvPr id="5" name="TextBox 4"/>
          <p:cNvSpPr txBox="1"/>
          <p:nvPr/>
        </p:nvSpPr>
        <p:spPr>
          <a:xfrm>
            <a:off x="304801" y="554182"/>
            <a:ext cx="3567543" cy="338554"/>
          </a:xfrm>
          <a:prstGeom prst="rect">
            <a:avLst/>
          </a:prstGeom>
          <a:noFill/>
        </p:spPr>
        <p:txBody>
          <a:bodyPr wrap="square" rtlCol="1">
            <a:spAutoFit/>
          </a:bodyPr>
          <a:lstStyle/>
          <a:p>
            <a:r>
              <a:rPr lang="en-US" sz="1600" u="sng" dirty="0">
                <a:solidFill>
                  <a:schemeClr val="accent2"/>
                </a:solidFill>
              </a:rPr>
              <a:t>5</a:t>
            </a:r>
            <a:r>
              <a:rPr lang="en-US" sz="1600" u="sng" dirty="0" smtClean="0">
                <a:solidFill>
                  <a:schemeClr val="accent2"/>
                </a:solidFill>
              </a:rPr>
              <a:t>) Environmental factors:</a:t>
            </a:r>
            <a:endParaRPr lang="ar-JO" sz="1600" u="sng" dirty="0">
              <a:solidFill>
                <a:schemeClr val="accent2"/>
              </a:solidFill>
            </a:endParaRPr>
          </a:p>
        </p:txBody>
      </p:sp>
      <p:sp>
        <p:nvSpPr>
          <p:cNvPr id="6" name="TextBox 5"/>
          <p:cNvSpPr txBox="1"/>
          <p:nvPr/>
        </p:nvSpPr>
        <p:spPr>
          <a:xfrm>
            <a:off x="304802" y="1046019"/>
            <a:ext cx="8513618" cy="1785104"/>
          </a:xfrm>
          <a:prstGeom prst="rect">
            <a:avLst/>
          </a:prstGeom>
          <a:noFill/>
        </p:spPr>
        <p:txBody>
          <a:bodyPr wrap="square" rtlCol="1">
            <a:spAutoFit/>
          </a:bodyPr>
          <a:lstStyle/>
          <a:p>
            <a:r>
              <a:rPr lang="en-US" dirty="0">
                <a:solidFill>
                  <a:schemeClr val="accent2"/>
                </a:solidFill>
              </a:rPr>
              <a:t>1- </a:t>
            </a:r>
            <a:r>
              <a:rPr lang="en-US" u="sng" dirty="0">
                <a:solidFill>
                  <a:schemeClr val="accent2"/>
                </a:solidFill>
              </a:rPr>
              <a:t>Cigarette smoking </a:t>
            </a:r>
            <a:r>
              <a:rPr lang="en-US" dirty="0">
                <a:solidFill>
                  <a:schemeClr val="accent2"/>
                </a:solidFill>
              </a:rPr>
              <a:t>: Current smoking or past smoking appears to increase the risk of </a:t>
            </a:r>
            <a:r>
              <a:rPr lang="en-US" dirty="0" smtClean="0">
                <a:solidFill>
                  <a:schemeClr val="accent2"/>
                </a:solidFill>
              </a:rPr>
              <a:t>mucinous </a:t>
            </a:r>
            <a:r>
              <a:rPr lang="en-US" dirty="0">
                <a:solidFill>
                  <a:schemeClr val="accent2"/>
                </a:solidFill>
              </a:rPr>
              <a:t>ovarian cancer, but not other types of EOC. </a:t>
            </a:r>
          </a:p>
          <a:p>
            <a:endParaRPr lang="en-US" dirty="0">
              <a:solidFill>
                <a:schemeClr val="accent2"/>
              </a:solidFill>
            </a:endParaRPr>
          </a:p>
          <a:p>
            <a:r>
              <a:rPr lang="en-US" dirty="0">
                <a:solidFill>
                  <a:schemeClr val="accent2"/>
                </a:solidFill>
              </a:rPr>
              <a:t>2- </a:t>
            </a:r>
            <a:r>
              <a:rPr lang="en-US" u="sng" dirty="0">
                <a:solidFill>
                  <a:schemeClr val="accent2"/>
                </a:solidFill>
              </a:rPr>
              <a:t>Talc and asbestos </a:t>
            </a:r>
            <a:r>
              <a:rPr lang="en-US" dirty="0">
                <a:solidFill>
                  <a:schemeClr val="accent2"/>
                </a:solidFill>
              </a:rPr>
              <a:t>: </a:t>
            </a:r>
            <a:r>
              <a:rPr lang="en-US" dirty="0" err="1">
                <a:solidFill>
                  <a:schemeClr val="accent2"/>
                </a:solidFill>
              </a:rPr>
              <a:t>e.g</a:t>
            </a:r>
            <a:r>
              <a:rPr lang="en-US" dirty="0">
                <a:solidFill>
                  <a:schemeClr val="accent2"/>
                </a:solidFill>
              </a:rPr>
              <a:t>, genital use of talcum powder (talc). </a:t>
            </a:r>
          </a:p>
          <a:p>
            <a:endParaRPr lang="en-US" dirty="0">
              <a:solidFill>
                <a:schemeClr val="accent2"/>
              </a:solidFill>
            </a:endParaRPr>
          </a:p>
          <a:p>
            <a:r>
              <a:rPr lang="en-US" dirty="0">
                <a:solidFill>
                  <a:schemeClr val="accent2"/>
                </a:solidFill>
              </a:rPr>
              <a:t>3- </a:t>
            </a:r>
            <a:r>
              <a:rPr lang="en-US" u="sng" dirty="0">
                <a:solidFill>
                  <a:schemeClr val="accent2"/>
                </a:solidFill>
              </a:rPr>
              <a:t>Obesity</a:t>
            </a:r>
            <a:r>
              <a:rPr lang="en-US" dirty="0">
                <a:solidFill>
                  <a:schemeClr val="accent2"/>
                </a:solidFill>
              </a:rPr>
              <a:t> : High body mass index (BMI) appears to increase ovarian cancer risk. </a:t>
            </a:r>
          </a:p>
          <a:p>
            <a:pPr>
              <a:lnSpc>
                <a:spcPct val="150000"/>
              </a:lnSpc>
              <a:spcBef>
                <a:spcPts val="600"/>
              </a:spcBef>
              <a:buClr>
                <a:schemeClr val="accent2"/>
              </a:buClr>
              <a:buSzPct val="105000"/>
            </a:pPr>
            <a:endParaRPr lang="en-US" dirty="0">
              <a:solidFill>
                <a:schemeClr val="accent2"/>
              </a:solidFill>
            </a:endParaRPr>
          </a:p>
        </p:txBody>
      </p:sp>
      <p:sp>
        <p:nvSpPr>
          <p:cNvPr id="2" name="TextBox 1"/>
          <p:cNvSpPr txBox="1"/>
          <p:nvPr/>
        </p:nvSpPr>
        <p:spPr>
          <a:xfrm>
            <a:off x="304801" y="3006436"/>
            <a:ext cx="8527472" cy="1318118"/>
          </a:xfrm>
          <a:prstGeom prst="rect">
            <a:avLst/>
          </a:prstGeom>
          <a:noFill/>
        </p:spPr>
        <p:txBody>
          <a:bodyPr wrap="square" rtlCol="1">
            <a:spAutoFit/>
          </a:bodyPr>
          <a:lstStyle/>
          <a:p>
            <a:pPr marL="285750" indent="-285750">
              <a:lnSpc>
                <a:spcPct val="200000"/>
              </a:lnSpc>
              <a:buClr>
                <a:schemeClr val="accent2"/>
              </a:buClr>
              <a:buSzPct val="105000"/>
              <a:buFont typeface="Arial" panose="020B0604020202020204" pitchFamily="34" charset="0"/>
              <a:buChar char="•"/>
            </a:pPr>
            <a:r>
              <a:rPr lang="en-US" dirty="0">
                <a:solidFill>
                  <a:schemeClr val="accent2"/>
                </a:solidFill>
              </a:rPr>
              <a:t>No association between alcohol intake and the risk of EOC.</a:t>
            </a:r>
          </a:p>
          <a:p>
            <a:pPr marL="285750" indent="-285750">
              <a:lnSpc>
                <a:spcPct val="200000"/>
              </a:lnSpc>
              <a:buClr>
                <a:schemeClr val="accent2"/>
              </a:buClr>
              <a:buSzPct val="105000"/>
              <a:buFont typeface="Arial" panose="020B0604020202020204" pitchFamily="34" charset="0"/>
              <a:buChar char="•"/>
            </a:pPr>
            <a:r>
              <a:rPr lang="en-US" dirty="0">
                <a:solidFill>
                  <a:schemeClr val="accent2"/>
                </a:solidFill>
              </a:rPr>
              <a:t>There is no clear relationship between physical activity and ovarian cancer risk. </a:t>
            </a:r>
          </a:p>
          <a:p>
            <a:pPr marL="285750" indent="-285750">
              <a:lnSpc>
                <a:spcPct val="200000"/>
              </a:lnSpc>
              <a:buClr>
                <a:schemeClr val="accent2"/>
              </a:buClr>
              <a:buSzPct val="105000"/>
              <a:buFont typeface="Arial" panose="020B0604020202020204" pitchFamily="34" charset="0"/>
              <a:buChar char="•"/>
            </a:pPr>
            <a:r>
              <a:rPr lang="en-US" dirty="0">
                <a:solidFill>
                  <a:schemeClr val="accent2"/>
                </a:solidFill>
              </a:rPr>
              <a:t>No association between vitamin D supplementation and ovarian cancer risk. </a:t>
            </a:r>
            <a:endParaRPr lang="ar-JO" dirty="0">
              <a:solidFill>
                <a:schemeClr val="accent2"/>
              </a:solidFill>
            </a:endParaRPr>
          </a:p>
        </p:txBody>
      </p:sp>
    </p:spTree>
    <p:extLst>
      <p:ext uri="{BB962C8B-B14F-4D97-AF65-F5344CB8AC3E}">
        <p14:creationId xmlns:p14="http://schemas.microsoft.com/office/powerpoint/2010/main" val="37884662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500" y="514351"/>
            <a:ext cx="6172200" cy="4080272"/>
          </a:xfrm>
        </p:spPr>
        <p:txBody>
          <a:bodyPr>
            <a:normAutofit/>
          </a:bodyPr>
          <a:lstStyle/>
          <a:p>
            <a:pPr marL="0" indent="0" algn="ctr">
              <a:buNone/>
            </a:pPr>
            <a:r>
              <a:rPr lang="en-US" sz="2700" b="1" dirty="0">
                <a:solidFill>
                  <a:schemeClr val="tx2">
                    <a:lumMod val="75000"/>
                  </a:schemeClr>
                </a:solidFill>
                <a:latin typeface="Baskerville Old Face" panose="02020602080505020303" pitchFamily="18" charset="0"/>
              </a:rPr>
              <a:t>Examination:</a:t>
            </a:r>
          </a:p>
          <a:p>
            <a:r>
              <a:rPr lang="en-US" b="1" dirty="0" smtClean="0">
                <a:solidFill>
                  <a:schemeClr val="accent5"/>
                </a:solidFill>
              </a:rPr>
              <a:t>physical examination </a:t>
            </a:r>
            <a:r>
              <a:rPr lang="en-US" dirty="0" smtClean="0">
                <a:solidFill>
                  <a:schemeClr val="tx2">
                    <a:lumMod val="75000"/>
                  </a:schemeClr>
                </a:solidFill>
              </a:rPr>
              <a:t>of the patient with endometrial carcinoma is frequently entirely </a:t>
            </a:r>
            <a:r>
              <a:rPr lang="en-US" b="1" dirty="0" smtClean="0">
                <a:solidFill>
                  <a:schemeClr val="tx2">
                    <a:lumMod val="75000"/>
                  </a:schemeClr>
                </a:solidFill>
              </a:rPr>
              <a:t>normal</a:t>
            </a:r>
            <a:r>
              <a:rPr lang="en-US" dirty="0" smtClean="0">
                <a:solidFill>
                  <a:schemeClr val="tx2">
                    <a:lumMod val="75000"/>
                  </a:schemeClr>
                </a:solidFill>
              </a:rPr>
              <a:t>, it should include palpation of supraclavicular and inguinal lymph nodes, abdominal palpation might be difficult due to obesity.</a:t>
            </a:r>
          </a:p>
          <a:p>
            <a:r>
              <a:rPr lang="en-US" b="1" dirty="0" err="1" smtClean="0">
                <a:solidFill>
                  <a:schemeClr val="accent5"/>
                </a:solidFill>
              </a:rPr>
              <a:t>Gynaecological</a:t>
            </a:r>
            <a:r>
              <a:rPr lang="en-US" b="1" dirty="0" smtClean="0">
                <a:solidFill>
                  <a:schemeClr val="accent5"/>
                </a:solidFill>
              </a:rPr>
              <a:t> examination:</a:t>
            </a:r>
          </a:p>
          <a:p>
            <a:r>
              <a:rPr lang="en-US" b="1" dirty="0" smtClean="0">
                <a:solidFill>
                  <a:schemeClr val="tx2">
                    <a:lumMod val="75000"/>
                  </a:schemeClr>
                </a:solidFill>
              </a:rPr>
              <a:t>inspection</a:t>
            </a:r>
            <a:r>
              <a:rPr lang="en-US" dirty="0" smtClean="0">
                <a:solidFill>
                  <a:schemeClr val="tx2">
                    <a:lumMod val="75000"/>
                  </a:schemeClr>
                </a:solidFill>
              </a:rPr>
              <a:t> of vulva, vaginal skin in </a:t>
            </a:r>
            <a:r>
              <a:rPr lang="en-US" dirty="0" err="1" smtClean="0">
                <a:solidFill>
                  <a:schemeClr val="tx2">
                    <a:lumMod val="75000"/>
                  </a:schemeClr>
                </a:solidFill>
              </a:rPr>
              <a:t>suburethral</a:t>
            </a:r>
            <a:r>
              <a:rPr lang="en-US" dirty="0" smtClean="0">
                <a:solidFill>
                  <a:schemeClr val="tx2">
                    <a:lumMod val="75000"/>
                  </a:schemeClr>
                </a:solidFill>
              </a:rPr>
              <a:t> area</a:t>
            </a:r>
          </a:p>
          <a:p>
            <a:r>
              <a:rPr lang="en-US" dirty="0" smtClean="0">
                <a:solidFill>
                  <a:schemeClr val="tx2">
                    <a:lumMod val="75000"/>
                  </a:schemeClr>
                </a:solidFill>
              </a:rPr>
              <a:t>    and cervix.</a:t>
            </a:r>
          </a:p>
          <a:p>
            <a:r>
              <a:rPr lang="en-US" b="1" dirty="0" smtClean="0">
                <a:solidFill>
                  <a:schemeClr val="tx2">
                    <a:lumMod val="75000"/>
                  </a:schemeClr>
                </a:solidFill>
              </a:rPr>
              <a:t>Bimanual vaginal examination </a:t>
            </a:r>
            <a:r>
              <a:rPr lang="en-US" dirty="0" smtClean="0">
                <a:solidFill>
                  <a:schemeClr val="tx2">
                    <a:lumMod val="75000"/>
                  </a:schemeClr>
                </a:solidFill>
              </a:rPr>
              <a:t>assesses uterine size, and mobility, state of </a:t>
            </a:r>
            <a:r>
              <a:rPr lang="en-US" dirty="0" err="1" smtClean="0">
                <a:solidFill>
                  <a:schemeClr val="tx2">
                    <a:lumMod val="75000"/>
                  </a:schemeClr>
                </a:solidFill>
              </a:rPr>
              <a:t>parametria</a:t>
            </a:r>
            <a:r>
              <a:rPr lang="en-US" dirty="0" smtClean="0">
                <a:solidFill>
                  <a:schemeClr val="tx2">
                    <a:lumMod val="75000"/>
                  </a:schemeClr>
                </a:solidFill>
              </a:rPr>
              <a:t> and adnexa.</a:t>
            </a:r>
          </a:p>
          <a:p>
            <a:r>
              <a:rPr lang="en-US" b="1" dirty="0" smtClean="0">
                <a:solidFill>
                  <a:schemeClr val="tx2">
                    <a:lumMod val="75000"/>
                  </a:schemeClr>
                </a:solidFill>
              </a:rPr>
              <a:t>Bimanual recto-vaginal examination</a:t>
            </a:r>
            <a:r>
              <a:rPr lang="en-US" dirty="0" smtClean="0">
                <a:solidFill>
                  <a:schemeClr val="tx2">
                    <a:lumMod val="75000"/>
                  </a:schemeClr>
                </a:solidFill>
              </a:rPr>
              <a:t>. (rectal and</a:t>
            </a:r>
          </a:p>
          <a:p>
            <a:pPr marL="0" indent="0">
              <a:buNone/>
            </a:pPr>
            <a:r>
              <a:rPr lang="en-US" dirty="0" smtClean="0">
                <a:solidFill>
                  <a:schemeClr val="tx2">
                    <a:lumMod val="75000"/>
                  </a:schemeClr>
                </a:solidFill>
              </a:rPr>
              <a:t> </a:t>
            </a:r>
            <a:r>
              <a:rPr lang="en-US" dirty="0" err="1" smtClean="0">
                <a:solidFill>
                  <a:schemeClr val="tx2">
                    <a:lumMod val="75000"/>
                  </a:schemeClr>
                </a:solidFill>
              </a:rPr>
              <a:t>uterosacral</a:t>
            </a:r>
            <a:r>
              <a:rPr lang="en-US" dirty="0" smtClean="0">
                <a:solidFill>
                  <a:schemeClr val="tx2">
                    <a:lumMod val="75000"/>
                  </a:schemeClr>
                </a:solidFill>
              </a:rPr>
              <a:t> ligament infiltration). </a:t>
            </a:r>
          </a:p>
          <a:p>
            <a:endParaRPr lang="en-US" dirty="0">
              <a:solidFill>
                <a:schemeClr val="tx2">
                  <a:lumMod val="75000"/>
                </a:schemeClr>
              </a:solidFill>
            </a:endParaRPr>
          </a:p>
        </p:txBody>
      </p:sp>
    </p:spTree>
    <p:extLst>
      <p:ext uri="{BB962C8B-B14F-4D97-AF65-F5344CB8AC3E}">
        <p14:creationId xmlns:p14="http://schemas.microsoft.com/office/powerpoint/2010/main" val="39100844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57400" y="971550"/>
            <a:ext cx="4647304" cy="3314700"/>
          </a:xfrm>
        </p:spPr>
        <p:txBody>
          <a:bodyPr>
            <a:normAutofit lnSpcReduction="10000"/>
          </a:bodyPr>
          <a:lstStyle/>
          <a:p>
            <a:pPr marL="0" indent="0" algn="ctr">
              <a:buNone/>
            </a:pPr>
            <a:r>
              <a:rPr lang="en-US" sz="2625" b="1" dirty="0">
                <a:solidFill>
                  <a:schemeClr val="tx2"/>
                </a:solidFill>
                <a:latin typeface="Andalus" panose="02020603050405020304" pitchFamily="18" charset="-78"/>
                <a:cs typeface="Andalus" panose="02020603050405020304" pitchFamily="18" charset="-78"/>
              </a:rPr>
              <a:t>Investigations and imaging:</a:t>
            </a:r>
          </a:p>
          <a:p>
            <a:r>
              <a:rPr lang="en-US" b="1" dirty="0" smtClean="0">
                <a:solidFill>
                  <a:schemeClr val="tx2"/>
                </a:solidFill>
              </a:rPr>
              <a:t>CBC.</a:t>
            </a:r>
          </a:p>
          <a:p>
            <a:r>
              <a:rPr lang="en-US" b="1" dirty="0" smtClean="0">
                <a:solidFill>
                  <a:schemeClr val="tx2"/>
                </a:solidFill>
              </a:rPr>
              <a:t>Liver function test.</a:t>
            </a:r>
          </a:p>
          <a:p>
            <a:r>
              <a:rPr lang="en-US" b="1" dirty="0" smtClean="0">
                <a:solidFill>
                  <a:schemeClr val="tx2"/>
                </a:solidFill>
              </a:rPr>
              <a:t>Renal function test.</a:t>
            </a:r>
          </a:p>
          <a:p>
            <a:r>
              <a:rPr lang="en-US" b="1" dirty="0" smtClean="0">
                <a:solidFill>
                  <a:schemeClr val="tx2"/>
                </a:solidFill>
              </a:rPr>
              <a:t>Chest X ray.</a:t>
            </a:r>
          </a:p>
          <a:p>
            <a:r>
              <a:rPr lang="en-US" b="1" dirty="0" smtClean="0">
                <a:solidFill>
                  <a:schemeClr val="tx2"/>
                </a:solidFill>
              </a:rPr>
              <a:t>Ultrasound:</a:t>
            </a:r>
            <a:r>
              <a:rPr lang="en-US" dirty="0" smtClean="0">
                <a:solidFill>
                  <a:schemeClr val="tx2"/>
                </a:solidFill>
              </a:rPr>
              <a:t> reveals a </a:t>
            </a:r>
            <a:r>
              <a:rPr lang="en-US" b="1" u="sng" dirty="0" smtClean="0">
                <a:solidFill>
                  <a:schemeClr val="tx2"/>
                </a:solidFill>
              </a:rPr>
              <a:t>thick endometrium </a:t>
            </a:r>
            <a:r>
              <a:rPr lang="en-US" dirty="0" smtClean="0">
                <a:solidFill>
                  <a:schemeClr val="tx2"/>
                </a:solidFill>
              </a:rPr>
              <a:t>in a postmenopausal woman.(&gt;5mm)</a:t>
            </a:r>
          </a:p>
          <a:p>
            <a:pPr marL="0" indent="0">
              <a:buNone/>
            </a:pPr>
            <a:r>
              <a:rPr lang="en-US" dirty="0" smtClean="0">
                <a:solidFill>
                  <a:schemeClr val="tx2"/>
                </a:solidFill>
              </a:rPr>
              <a:t> (must be thin as estrogen should be very low).</a:t>
            </a:r>
            <a:endParaRPr lang="en-US" b="1" dirty="0" smtClean="0">
              <a:solidFill>
                <a:schemeClr val="tx2"/>
              </a:solidFill>
            </a:endParaRPr>
          </a:p>
          <a:p>
            <a:r>
              <a:rPr lang="en-US" dirty="0" smtClean="0">
                <a:solidFill>
                  <a:schemeClr val="tx2"/>
                </a:solidFill>
              </a:rPr>
              <a:t> </a:t>
            </a:r>
            <a:r>
              <a:rPr lang="en-US" b="1" dirty="0" smtClean="0">
                <a:solidFill>
                  <a:schemeClr val="tx2"/>
                </a:solidFill>
              </a:rPr>
              <a:t>Cytology brush</a:t>
            </a:r>
            <a:r>
              <a:rPr lang="en-US" dirty="0" smtClean="0">
                <a:solidFill>
                  <a:schemeClr val="tx2"/>
                </a:solidFill>
              </a:rPr>
              <a:t> from lower cervical canal and posterior fornix to analyze the cells.</a:t>
            </a:r>
          </a:p>
          <a:p>
            <a:endParaRPr lang="en-US" dirty="0"/>
          </a:p>
        </p:txBody>
      </p:sp>
    </p:spTree>
    <p:extLst>
      <p:ext uri="{BB962C8B-B14F-4D97-AF65-F5344CB8AC3E}">
        <p14:creationId xmlns:p14="http://schemas.microsoft.com/office/powerpoint/2010/main" val="28126512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000250" y="514351"/>
            <a:ext cx="5170170" cy="169973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innerShdw blurRad="63500" dist="50800" dir="8100000">
                    <a:prstClr val="black">
                      <a:alpha val="50000"/>
                    </a:prstClr>
                  </a:innerShdw>
                </a:effectLst>
              </a14:hiddenEffects>
            </a:ext>
          </a:extLst>
        </p:spPr>
      </p:pic>
      <p:sp>
        <p:nvSpPr>
          <p:cNvPr id="3" name="مربع نص 2"/>
          <p:cNvSpPr txBox="1"/>
          <p:nvPr/>
        </p:nvSpPr>
        <p:spPr>
          <a:xfrm>
            <a:off x="2228850" y="2228850"/>
            <a:ext cx="4857750" cy="369332"/>
          </a:xfrm>
          <a:prstGeom prst="rect">
            <a:avLst/>
          </a:prstGeom>
          <a:noFill/>
        </p:spPr>
        <p:txBody>
          <a:bodyPr wrap="square" rtlCol="0">
            <a:spAutoFit/>
          </a:bodyPr>
          <a:lstStyle/>
          <a:p>
            <a:pPr defTabSz="685800">
              <a:buClrTx/>
            </a:pPr>
            <a:r>
              <a:rPr lang="en-US" sz="1800" b="1" kern="1200" dirty="0">
                <a:solidFill>
                  <a:srgbClr val="465E9C"/>
                </a:solidFill>
                <a:latin typeface="Franklin Gothic Book"/>
                <a:ea typeface="+mn-ea"/>
                <a:cs typeface="+mn-cs"/>
              </a:rPr>
              <a:t>Thin endometrium                  Thick endometrium       </a:t>
            </a:r>
            <a:endParaRPr lang="en-US" sz="1800" b="1" kern="1200" dirty="0">
              <a:solidFill>
                <a:srgbClr val="465E9C"/>
              </a:solidFill>
              <a:latin typeface="Franklin Gothic Book"/>
              <a:ea typeface="+mn-ea"/>
              <a:cs typeface="+mn-cs"/>
            </a:endParaRPr>
          </a:p>
        </p:txBody>
      </p:sp>
      <p:pic>
        <p:nvPicPr>
          <p:cNvPr id="105" name="Content Placeholder 104"/>
          <p:cNvPicPr>
            <a:picLocks noGrp="1"/>
          </p:cNvPicPr>
          <p:nvPr>
            <p:ph sz="quarter" idx="14"/>
          </p:nvPr>
        </p:nvPicPr>
        <p:blipFill>
          <a:blip r:embed="rId3"/>
          <a:stretch>
            <a:fillRect/>
          </a:stretch>
        </p:blipFill>
        <p:spPr>
          <a:xfrm>
            <a:off x="1943100" y="2589848"/>
            <a:ext cx="5173504" cy="1361599"/>
          </a:xfrm>
          <a:prstGeom prst="rect">
            <a:avLst/>
          </a:prstGeom>
          <a:noFill/>
          <a:ln w="9525">
            <a:noFill/>
          </a:ln>
          <a:effectLst>
            <a:innerShdw blurRad="63500" dist="50800" dir="8100000">
              <a:prstClr val="black">
                <a:alpha val="50000"/>
              </a:prstClr>
            </a:innerShdw>
            <a:softEdge rad="31750"/>
          </a:effectLst>
        </p:spPr>
      </p:pic>
      <p:sp>
        <p:nvSpPr>
          <p:cNvPr id="4" name="Text Box 3"/>
          <p:cNvSpPr txBox="1"/>
          <p:nvPr/>
        </p:nvSpPr>
        <p:spPr>
          <a:xfrm>
            <a:off x="2971800" y="3966210"/>
            <a:ext cx="3535204" cy="369332"/>
          </a:xfrm>
          <a:prstGeom prst="rect">
            <a:avLst/>
          </a:prstGeom>
          <a:noFill/>
        </p:spPr>
        <p:txBody>
          <a:bodyPr wrap="square" rtlCol="0">
            <a:spAutoFit/>
            <a:scene3d>
              <a:camera prst="orthographicFront"/>
              <a:lightRig rig="threePt" dir="t"/>
            </a:scene3d>
          </a:bodyPr>
          <a:lstStyle/>
          <a:p>
            <a:pPr defTabSz="685800">
              <a:buClrTx/>
            </a:pPr>
            <a:r>
              <a:rPr lang="en-US" sz="1800" b="1" kern="1200">
                <a:ln/>
                <a:solidFill>
                  <a:srgbClr val="0070C0"/>
                </a:solidFill>
                <a:effectLst>
                  <a:outerShdw blurRad="38100" dist="19050" dir="2700000" algn="tl" rotWithShape="0">
                    <a:prstClr val="black">
                      <a:alpha val="40000"/>
                    </a:prstClr>
                  </a:outerShdw>
                </a:effectLst>
                <a:latin typeface="Franklin Gothic Book"/>
                <a:ea typeface="+mn-ea"/>
                <a:cs typeface="+mn-cs"/>
              </a:rPr>
              <a:t>Endometrial Cytology brush </a:t>
            </a:r>
          </a:p>
        </p:txBody>
      </p:sp>
    </p:spTree>
    <p:extLst>
      <p:ext uri="{BB962C8B-B14F-4D97-AF65-F5344CB8AC3E}">
        <p14:creationId xmlns:p14="http://schemas.microsoft.com/office/powerpoint/2010/main" val="20457512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500" y="571501"/>
            <a:ext cx="6000750" cy="4308872"/>
          </a:xfrm>
        </p:spPr>
        <p:txBody>
          <a:bodyPr>
            <a:normAutofit/>
          </a:bodyPr>
          <a:lstStyle/>
          <a:p>
            <a:pPr marL="0" indent="0">
              <a:buNone/>
            </a:pPr>
            <a:r>
              <a:rPr lang="en-US" b="1" dirty="0" smtClean="0">
                <a:solidFill>
                  <a:schemeClr val="tx2"/>
                </a:solidFill>
                <a:latin typeface="Andalus" panose="02020603050405020304" pitchFamily="18" charset="-78"/>
                <a:cs typeface="Andalus" panose="02020603050405020304" pitchFamily="18" charset="-78"/>
              </a:rPr>
              <a:t>Definite diagnosis </a:t>
            </a:r>
            <a:r>
              <a:rPr lang="en-US" dirty="0" smtClean="0">
                <a:solidFill>
                  <a:schemeClr val="tx2"/>
                </a:solidFill>
                <a:latin typeface="Andalus" panose="02020603050405020304" pitchFamily="18" charset="-78"/>
                <a:cs typeface="Andalus" panose="02020603050405020304" pitchFamily="18" charset="-78"/>
              </a:rPr>
              <a:t>is made by </a:t>
            </a:r>
            <a:r>
              <a:rPr lang="en-US" b="1" dirty="0" smtClean="0">
                <a:solidFill>
                  <a:schemeClr val="tx2"/>
                </a:solidFill>
                <a:latin typeface="Andalus" panose="02020603050405020304" pitchFamily="18" charset="-78"/>
                <a:cs typeface="Andalus" panose="02020603050405020304" pitchFamily="18" charset="-78"/>
              </a:rPr>
              <a:t>biopsy</a:t>
            </a:r>
            <a:r>
              <a:rPr lang="en-US" dirty="0" smtClean="0">
                <a:solidFill>
                  <a:schemeClr val="tx2"/>
                </a:solidFill>
                <a:latin typeface="Andalus" panose="02020603050405020304" pitchFamily="18" charset="-78"/>
                <a:cs typeface="Andalus" panose="02020603050405020304" pitchFamily="18" charset="-78"/>
              </a:rPr>
              <a:t>, which will be </a:t>
            </a:r>
          </a:p>
          <a:p>
            <a:pPr marL="0" indent="0">
              <a:buNone/>
            </a:pPr>
            <a:r>
              <a:rPr lang="en-US" dirty="0" smtClean="0">
                <a:solidFill>
                  <a:schemeClr val="tx2"/>
                </a:solidFill>
                <a:latin typeface="Andalus" panose="02020603050405020304" pitchFamily="18" charset="-78"/>
                <a:cs typeface="Andalus" panose="02020603050405020304" pitchFamily="18" charset="-78"/>
              </a:rPr>
              <a:t>obtained by:</a:t>
            </a:r>
          </a:p>
          <a:p>
            <a:r>
              <a:rPr lang="en-US" dirty="0" smtClean="0">
                <a:solidFill>
                  <a:schemeClr val="tx2"/>
                </a:solidFill>
                <a:latin typeface="Andalus" panose="02020603050405020304" pitchFamily="18" charset="-78"/>
                <a:cs typeface="Andalus" panose="02020603050405020304" pitchFamily="18" charset="-78"/>
              </a:rPr>
              <a:t>1. </a:t>
            </a:r>
            <a:r>
              <a:rPr lang="en-US" b="1" dirty="0" smtClean="0">
                <a:solidFill>
                  <a:schemeClr val="tx2"/>
                </a:solidFill>
                <a:latin typeface="Andalus" panose="02020603050405020304" pitchFamily="18" charset="-78"/>
                <a:cs typeface="Andalus" panose="02020603050405020304" pitchFamily="18" charset="-78"/>
              </a:rPr>
              <a:t>Endometrial biopsy</a:t>
            </a:r>
            <a:r>
              <a:rPr lang="en-US" dirty="0" smtClean="0">
                <a:solidFill>
                  <a:schemeClr val="tx2"/>
                </a:solidFill>
                <a:latin typeface="Andalus" panose="02020603050405020304" pitchFamily="18" charset="-78"/>
                <a:cs typeface="Andalus" panose="02020603050405020304" pitchFamily="18" charset="-78"/>
              </a:rPr>
              <a:t>, blind sample.</a:t>
            </a:r>
          </a:p>
          <a:p>
            <a:pPr marL="0" indent="0">
              <a:buNone/>
            </a:pPr>
            <a:r>
              <a:rPr lang="en-US" dirty="0" smtClean="0">
                <a:solidFill>
                  <a:schemeClr val="tx2"/>
                </a:solidFill>
                <a:latin typeface="Andalus" panose="02020603050405020304" pitchFamily="18" charset="-78"/>
                <a:cs typeface="Andalus" panose="02020603050405020304" pitchFamily="18" charset="-78"/>
              </a:rPr>
              <a:t>Fractional curettage, </a:t>
            </a:r>
            <a:r>
              <a:rPr lang="en-US" dirty="0" err="1" smtClean="0">
                <a:solidFill>
                  <a:schemeClr val="tx2"/>
                </a:solidFill>
                <a:latin typeface="Andalus" panose="02020603050405020304" pitchFamily="18" charset="-78"/>
                <a:cs typeface="Andalus" panose="02020603050405020304" pitchFamily="18" charset="-78"/>
              </a:rPr>
              <a:t>piplle</a:t>
            </a:r>
            <a:r>
              <a:rPr lang="en-US" dirty="0" smtClean="0">
                <a:solidFill>
                  <a:schemeClr val="tx2"/>
                </a:solidFill>
                <a:latin typeface="Andalus" panose="02020603050405020304" pitchFamily="18" charset="-78"/>
                <a:cs typeface="Andalus" panose="02020603050405020304" pitchFamily="18" charset="-78"/>
              </a:rPr>
              <a:t>, jet irrigation and suction.</a:t>
            </a:r>
          </a:p>
          <a:p>
            <a:r>
              <a:rPr lang="en-US" dirty="0" smtClean="0">
                <a:solidFill>
                  <a:schemeClr val="tx2"/>
                </a:solidFill>
                <a:latin typeface="Andalus" panose="02020603050405020304" pitchFamily="18" charset="-78"/>
                <a:cs typeface="Andalus" panose="02020603050405020304" pitchFamily="18" charset="-78"/>
              </a:rPr>
              <a:t>2. </a:t>
            </a:r>
            <a:r>
              <a:rPr lang="en-US" b="1" dirty="0" smtClean="0">
                <a:solidFill>
                  <a:schemeClr val="tx2"/>
                </a:solidFill>
                <a:latin typeface="Andalus" panose="02020603050405020304" pitchFamily="18" charset="-78"/>
                <a:cs typeface="Andalus" panose="02020603050405020304" pitchFamily="18" charset="-78"/>
              </a:rPr>
              <a:t>Examination under general </a:t>
            </a:r>
            <a:r>
              <a:rPr lang="en-US" b="1" dirty="0" err="1" smtClean="0">
                <a:solidFill>
                  <a:schemeClr val="tx2"/>
                </a:solidFill>
                <a:latin typeface="Andalus" panose="02020603050405020304" pitchFamily="18" charset="-78"/>
                <a:cs typeface="Andalus" panose="02020603050405020304" pitchFamily="18" charset="-78"/>
              </a:rPr>
              <a:t>anasthesia</a:t>
            </a:r>
            <a:r>
              <a:rPr lang="en-US" b="1" dirty="0" smtClean="0">
                <a:solidFill>
                  <a:schemeClr val="tx2"/>
                </a:solidFill>
                <a:latin typeface="Andalus" panose="02020603050405020304" pitchFamily="18" charset="-78"/>
                <a:cs typeface="Andalus" panose="02020603050405020304" pitchFamily="18" charset="-78"/>
              </a:rPr>
              <a:t> and  D&amp;C</a:t>
            </a:r>
          </a:p>
          <a:p>
            <a:r>
              <a:rPr lang="en-US" dirty="0" smtClean="0">
                <a:solidFill>
                  <a:schemeClr val="tx2"/>
                </a:solidFill>
                <a:latin typeface="Andalus" panose="02020603050405020304" pitchFamily="18" charset="-78"/>
                <a:cs typeface="Andalus" panose="02020603050405020304" pitchFamily="18" charset="-78"/>
              </a:rPr>
              <a:t>3.  </a:t>
            </a:r>
            <a:r>
              <a:rPr lang="en-US" b="1" dirty="0" smtClean="0">
                <a:solidFill>
                  <a:schemeClr val="tx2"/>
                </a:solidFill>
                <a:latin typeface="Andalus" panose="02020603050405020304" pitchFamily="18" charset="-78"/>
                <a:cs typeface="Andalus" panose="02020603050405020304" pitchFamily="18" charset="-78"/>
              </a:rPr>
              <a:t>Hysteroscopy and biopsy</a:t>
            </a:r>
            <a:r>
              <a:rPr lang="en-US" dirty="0" smtClean="0">
                <a:solidFill>
                  <a:schemeClr val="tx2"/>
                </a:solidFill>
                <a:latin typeface="Andalus" panose="02020603050405020304" pitchFamily="18" charset="-78"/>
                <a:cs typeface="Andalus" panose="02020603050405020304" pitchFamily="18" charset="-78"/>
              </a:rPr>
              <a:t>, the best, under vision, any abnormal lesions seen will be biopsied.</a:t>
            </a:r>
          </a:p>
          <a:p>
            <a:r>
              <a:rPr lang="en-US" sz="2400" b="1" dirty="0">
                <a:solidFill>
                  <a:schemeClr val="tx2"/>
                </a:solidFill>
                <a:latin typeface="Andalus" panose="02020603050405020304" pitchFamily="18" charset="-78"/>
                <a:cs typeface="Andalus" panose="02020603050405020304" pitchFamily="18" charset="-78"/>
              </a:rPr>
              <a:t>for staging:</a:t>
            </a:r>
          </a:p>
          <a:p>
            <a:pPr marL="0" indent="0">
              <a:buNone/>
            </a:pPr>
            <a:r>
              <a:rPr lang="en-US" dirty="0" smtClean="0">
                <a:solidFill>
                  <a:schemeClr val="tx2"/>
                </a:solidFill>
                <a:latin typeface="Andalus" panose="02020603050405020304" pitchFamily="18" charset="-78"/>
                <a:cs typeface="Andalus" panose="02020603050405020304" pitchFamily="18" charset="-78"/>
              </a:rPr>
              <a:t> </a:t>
            </a:r>
            <a:r>
              <a:rPr lang="en-US" dirty="0" err="1" smtClean="0">
                <a:solidFill>
                  <a:schemeClr val="tx2"/>
                </a:solidFill>
                <a:latin typeface="Andalus" panose="02020603050405020304" pitchFamily="18" charset="-78"/>
                <a:cs typeface="Andalus" panose="02020603050405020304" pitchFamily="18" charset="-78"/>
              </a:rPr>
              <a:t>proctoscopy</a:t>
            </a:r>
            <a:r>
              <a:rPr lang="en-US" dirty="0" smtClean="0">
                <a:solidFill>
                  <a:schemeClr val="tx2"/>
                </a:solidFill>
                <a:latin typeface="Andalus" panose="02020603050405020304" pitchFamily="18" charset="-78"/>
                <a:cs typeface="Andalus" panose="02020603050405020304" pitchFamily="18" charset="-78"/>
              </a:rPr>
              <a:t> and / or </a:t>
            </a:r>
            <a:r>
              <a:rPr lang="en-US" dirty="0" err="1" smtClean="0">
                <a:solidFill>
                  <a:schemeClr val="tx2"/>
                </a:solidFill>
                <a:latin typeface="Andalus" panose="02020603050405020304" pitchFamily="18" charset="-78"/>
                <a:cs typeface="Andalus" panose="02020603050405020304" pitchFamily="18" charset="-78"/>
              </a:rPr>
              <a:t>sigmoidoscopy</a:t>
            </a:r>
            <a:r>
              <a:rPr lang="en-US" dirty="0" smtClean="0">
                <a:solidFill>
                  <a:schemeClr val="tx2"/>
                </a:solidFill>
                <a:latin typeface="Andalus" panose="02020603050405020304" pitchFamily="18" charset="-78"/>
                <a:cs typeface="Andalus" panose="02020603050405020304" pitchFamily="18" charset="-78"/>
              </a:rPr>
              <a:t>, cystoscopy, and bone  scan for some exceptional cases, when there is a clinical suspicion of metastasis. </a:t>
            </a:r>
          </a:p>
          <a:p>
            <a:pPr marL="0" indent="0">
              <a:buNone/>
            </a:pPr>
            <a:endParaRPr lang="en-US" dirty="0" smtClean="0">
              <a:solidFill>
                <a:schemeClr val="tx2"/>
              </a:solidFill>
              <a:latin typeface="Andalus" panose="02020603050405020304" pitchFamily="18" charset="-78"/>
              <a:cs typeface="Andalus" panose="02020603050405020304" pitchFamily="18" charset="-78"/>
            </a:endParaRPr>
          </a:p>
          <a:p>
            <a:endParaRPr lang="en-US" dirty="0">
              <a:solidFill>
                <a:schemeClr val="tx2"/>
              </a:solidFill>
            </a:endParaRPr>
          </a:p>
        </p:txBody>
      </p:sp>
    </p:spTree>
    <p:extLst>
      <p:ext uri="{BB962C8B-B14F-4D97-AF65-F5344CB8AC3E}">
        <p14:creationId xmlns:p14="http://schemas.microsoft.com/office/powerpoint/2010/main" val="14160824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Content Placeholder 105"/>
          <p:cNvPicPr>
            <a:picLocks noGrp="1" noChangeAspect="1"/>
          </p:cNvPicPr>
          <p:nvPr>
            <p:ph sz="quarter" idx="13"/>
          </p:nvPr>
        </p:nvPicPr>
        <p:blipFill>
          <a:blip r:embed="rId2"/>
          <a:stretch>
            <a:fillRect/>
          </a:stretch>
        </p:blipFill>
        <p:spPr>
          <a:xfrm>
            <a:off x="1714500" y="646271"/>
            <a:ext cx="2669858" cy="3904298"/>
          </a:xfrm>
          <a:prstGeom prst="rect">
            <a:avLst/>
          </a:prstGeom>
          <a:noFill/>
          <a:ln w="9525">
            <a:noFill/>
          </a:ln>
        </p:spPr>
      </p:pic>
      <p:pic>
        <p:nvPicPr>
          <p:cNvPr id="108" name="Picture 107"/>
          <p:cNvPicPr/>
          <p:nvPr/>
        </p:nvPicPr>
        <p:blipFill>
          <a:blip r:embed="rId3"/>
          <a:stretch>
            <a:fillRect/>
          </a:stretch>
        </p:blipFill>
        <p:spPr>
          <a:xfrm>
            <a:off x="4462939" y="646271"/>
            <a:ext cx="2967990" cy="3936683"/>
          </a:xfrm>
          <a:prstGeom prst="rect">
            <a:avLst/>
          </a:prstGeom>
          <a:noFill/>
          <a:ln w="9525">
            <a:noFill/>
          </a:ln>
        </p:spPr>
      </p:pic>
    </p:spTree>
    <p:extLst>
      <p:ext uri="{BB962C8B-B14F-4D97-AF65-F5344CB8AC3E}">
        <p14:creationId xmlns:p14="http://schemas.microsoft.com/office/powerpoint/2010/main" val="5214332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85900" y="457200"/>
            <a:ext cx="6172200" cy="857250"/>
          </a:xfrm>
        </p:spPr>
        <p:txBody>
          <a:bodyPr>
            <a:normAutofit fontScale="90000"/>
          </a:bodyPr>
          <a:lstStyle/>
          <a:p>
            <a:r>
              <a:rPr lang="en-US" b="1" dirty="0" smtClean="0">
                <a:solidFill>
                  <a:schemeClr val="tx2"/>
                </a:solidFill>
                <a:latin typeface="Andalus" panose="02020603050405020304" pitchFamily="18" charset="-78"/>
                <a:cs typeface="Andalus" panose="02020603050405020304" pitchFamily="18" charset="-78"/>
              </a:rPr>
              <a:t>management</a:t>
            </a:r>
            <a:r>
              <a:rPr lang="en-US" dirty="0" smtClean="0"/>
              <a:t/>
            </a:r>
            <a:br>
              <a:rPr lang="en-US" dirty="0" smtClean="0"/>
            </a:br>
            <a:endParaRPr lang="en-US" dirty="0"/>
          </a:p>
        </p:txBody>
      </p:sp>
      <p:sp>
        <p:nvSpPr>
          <p:cNvPr id="3" name="عنصر نائب للمحتوى 2"/>
          <p:cNvSpPr>
            <a:spLocks noGrp="1"/>
          </p:cNvSpPr>
          <p:nvPr>
            <p:ph idx="1"/>
          </p:nvPr>
        </p:nvSpPr>
        <p:spPr>
          <a:xfrm>
            <a:off x="1657350" y="914400"/>
            <a:ext cx="6172200" cy="3829050"/>
          </a:xfrm>
        </p:spPr>
        <p:txBody>
          <a:bodyPr>
            <a:normAutofit fontScale="85000" lnSpcReduction="10000"/>
          </a:bodyPr>
          <a:lstStyle/>
          <a:p>
            <a:r>
              <a:rPr lang="en-US" dirty="0" smtClean="0">
                <a:solidFill>
                  <a:schemeClr val="tx2">
                    <a:lumMod val="75000"/>
                  </a:schemeClr>
                </a:solidFill>
              </a:rPr>
              <a:t>During surgery, if a frozen section facility is available  we can do so, if the stage is IA, no need for lymph nodes dissection.</a:t>
            </a:r>
          </a:p>
          <a:p>
            <a:r>
              <a:rPr lang="en-US" b="1" dirty="0" smtClean="0">
                <a:solidFill>
                  <a:schemeClr val="tx2">
                    <a:lumMod val="75000"/>
                  </a:schemeClr>
                </a:solidFill>
              </a:rPr>
              <a:t>Stage IA grade I (well differentiated) </a:t>
            </a:r>
            <a:r>
              <a:rPr lang="en-US" dirty="0" smtClean="0">
                <a:solidFill>
                  <a:schemeClr val="tx2">
                    <a:lumMod val="75000"/>
                  </a:schemeClr>
                </a:solidFill>
              </a:rPr>
              <a:t>require surgery (TAH with BSO), no need for lymph nodes dissection, no need for postop chemotherapy or radiotherapy.</a:t>
            </a:r>
          </a:p>
          <a:p>
            <a:r>
              <a:rPr lang="en-US" b="1" dirty="0" smtClean="0">
                <a:solidFill>
                  <a:schemeClr val="tx2">
                    <a:lumMod val="75000"/>
                  </a:schemeClr>
                </a:solidFill>
              </a:rPr>
              <a:t>Stages IB-III </a:t>
            </a:r>
            <a:r>
              <a:rPr lang="en-US" dirty="0" smtClean="0">
                <a:solidFill>
                  <a:schemeClr val="tx2">
                    <a:lumMod val="75000"/>
                  </a:schemeClr>
                </a:solidFill>
              </a:rPr>
              <a:t>all require surgery, postop radio/chemotherapy, </a:t>
            </a:r>
          </a:p>
          <a:p>
            <a:pPr marL="0" indent="0">
              <a:buNone/>
            </a:pPr>
            <a:r>
              <a:rPr lang="en-US" dirty="0" smtClean="0">
                <a:solidFill>
                  <a:schemeClr val="tx2">
                    <a:lumMod val="75000"/>
                  </a:schemeClr>
                </a:solidFill>
              </a:rPr>
              <a:t>stage III require both to reduce the risk of recurrence. </a:t>
            </a:r>
          </a:p>
          <a:p>
            <a:r>
              <a:rPr lang="en-US" b="1" dirty="0" smtClean="0">
                <a:solidFill>
                  <a:schemeClr val="tx2">
                    <a:lumMod val="75000"/>
                  </a:schemeClr>
                </a:solidFill>
              </a:rPr>
              <a:t>stage IV </a:t>
            </a:r>
            <a:r>
              <a:rPr lang="en-US" dirty="0" smtClean="0">
                <a:solidFill>
                  <a:schemeClr val="tx2">
                    <a:lumMod val="75000"/>
                  </a:schemeClr>
                </a:solidFill>
              </a:rPr>
              <a:t>adenocarcinoma: Rare</a:t>
            </a:r>
          </a:p>
          <a:p>
            <a:r>
              <a:rPr lang="en-US" b="1" dirty="0" smtClean="0">
                <a:solidFill>
                  <a:schemeClr val="tx2">
                    <a:lumMod val="75000"/>
                  </a:schemeClr>
                </a:solidFill>
              </a:rPr>
              <a:t>Symptomatic management ,control of </a:t>
            </a:r>
            <a:r>
              <a:rPr lang="en-US" b="1" dirty="0" err="1" smtClean="0">
                <a:solidFill>
                  <a:schemeClr val="tx2">
                    <a:lumMod val="75000"/>
                  </a:schemeClr>
                </a:solidFill>
              </a:rPr>
              <a:t>tumour</a:t>
            </a:r>
            <a:r>
              <a:rPr lang="en-US" b="1" dirty="0" smtClean="0">
                <a:solidFill>
                  <a:schemeClr val="tx2">
                    <a:lumMod val="75000"/>
                  </a:schemeClr>
                </a:solidFill>
              </a:rPr>
              <a:t> growth, so: “Palliative”</a:t>
            </a:r>
          </a:p>
          <a:p>
            <a:r>
              <a:rPr lang="en-US" b="1" dirty="0" smtClean="0">
                <a:solidFill>
                  <a:schemeClr val="tx2">
                    <a:lumMod val="75000"/>
                  </a:schemeClr>
                </a:solidFill>
              </a:rPr>
              <a:t>-hysterectomy to reduce the bleeding.</a:t>
            </a:r>
          </a:p>
          <a:p>
            <a:r>
              <a:rPr lang="en-US" b="1" dirty="0" smtClean="0">
                <a:solidFill>
                  <a:schemeClr val="tx2">
                    <a:lumMod val="75000"/>
                  </a:schemeClr>
                </a:solidFill>
              </a:rPr>
              <a:t>-Radiotherapy to decrease the bleeding.</a:t>
            </a:r>
          </a:p>
          <a:p>
            <a:r>
              <a:rPr lang="en-US" b="1" dirty="0" smtClean="0">
                <a:solidFill>
                  <a:schemeClr val="tx2">
                    <a:lumMod val="75000"/>
                  </a:schemeClr>
                </a:solidFill>
              </a:rPr>
              <a:t>-Cytotoxic drugs.</a:t>
            </a:r>
          </a:p>
          <a:p>
            <a:r>
              <a:rPr lang="en-US" b="1" dirty="0" smtClean="0">
                <a:solidFill>
                  <a:schemeClr val="tx2">
                    <a:lumMod val="75000"/>
                  </a:schemeClr>
                </a:solidFill>
              </a:rPr>
              <a:t>-Hormonal therapy</a:t>
            </a:r>
          </a:p>
          <a:p>
            <a:r>
              <a:rPr lang="en-US" dirty="0" smtClean="0">
                <a:solidFill>
                  <a:schemeClr val="tx2">
                    <a:lumMod val="75000"/>
                  </a:schemeClr>
                </a:solidFill>
              </a:rPr>
              <a:t>May all be required. Rarely limited surgery to stop the bleeding</a:t>
            </a:r>
          </a:p>
          <a:p>
            <a:pPr marL="0" indent="0">
              <a:buNone/>
            </a:pPr>
            <a:r>
              <a:rPr lang="en-US" dirty="0" smtClean="0">
                <a:solidFill>
                  <a:schemeClr val="tx2">
                    <a:lumMod val="75000"/>
                  </a:schemeClr>
                </a:solidFill>
              </a:rPr>
              <a:t> as palliative procedure is carried out.</a:t>
            </a:r>
          </a:p>
          <a:p>
            <a:endParaRPr lang="en-US" dirty="0">
              <a:solidFill>
                <a:schemeClr val="tx2">
                  <a:lumMod val="75000"/>
                </a:schemeClr>
              </a:solidFill>
            </a:endParaRPr>
          </a:p>
        </p:txBody>
      </p:sp>
    </p:spTree>
    <p:extLst>
      <p:ext uri="{BB962C8B-B14F-4D97-AF65-F5344CB8AC3E}">
        <p14:creationId xmlns:p14="http://schemas.microsoft.com/office/powerpoint/2010/main" val="17130383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43100" y="1257300"/>
            <a:ext cx="5600700" cy="4015264"/>
          </a:xfrm>
        </p:spPr>
        <p:txBody>
          <a:bodyPr>
            <a:normAutofit/>
          </a:bodyPr>
          <a:lstStyle/>
          <a:p>
            <a:pPr marL="0" indent="0">
              <a:buNone/>
            </a:pPr>
            <a:r>
              <a:rPr lang="en-US" sz="2100" b="1" dirty="0">
                <a:solidFill>
                  <a:schemeClr val="tx2">
                    <a:lumMod val="75000"/>
                  </a:schemeClr>
                </a:solidFill>
                <a:latin typeface="Andalus" panose="02020603050405020304" pitchFamily="18" charset="-78"/>
                <a:cs typeface="Andalus" panose="02020603050405020304" pitchFamily="18" charset="-78"/>
              </a:rPr>
              <a:t>   </a:t>
            </a:r>
            <a:r>
              <a:rPr lang="en-US" sz="2100" b="1" dirty="0">
                <a:ln w="22225">
                  <a:solidFill>
                    <a:schemeClr val="accent2"/>
                  </a:solidFill>
                  <a:prstDash val="solid"/>
                </a:ln>
                <a:solidFill>
                  <a:schemeClr val="accent2">
                    <a:lumMod val="40000"/>
                    <a:lumOff val="60000"/>
                  </a:schemeClr>
                </a:solidFill>
                <a:latin typeface="Andalus" panose="02020603050405020304" pitchFamily="18" charset="-78"/>
                <a:cs typeface="Andalus" panose="02020603050405020304" pitchFamily="18" charset="-78"/>
              </a:rPr>
              <a:t>Indications for post operative radiotherapy:</a:t>
            </a:r>
            <a:endParaRPr lang="en-US" sz="2100" b="1" dirty="0">
              <a:solidFill>
                <a:schemeClr val="tx2">
                  <a:lumMod val="75000"/>
                </a:schemeClr>
              </a:solidFill>
              <a:latin typeface="Andalus" panose="02020603050405020304" pitchFamily="18" charset="-78"/>
              <a:cs typeface="Andalus" panose="02020603050405020304" pitchFamily="18" charset="-78"/>
            </a:endParaRPr>
          </a:p>
          <a:p>
            <a:r>
              <a:rPr lang="en-US" b="1" dirty="0" smtClean="0">
                <a:ln/>
                <a:solidFill>
                  <a:srgbClr val="002060"/>
                </a:solidFill>
                <a:effectLst>
                  <a:outerShdw blurRad="38100" dist="19050" dir="2700000" algn="tl" rotWithShape="0">
                    <a:schemeClr val="dk1">
                      <a:alpha val="40000"/>
                    </a:schemeClr>
                  </a:outerShdw>
                </a:effectLst>
              </a:rPr>
              <a:t>Moderate or poor differentiation(G2,G3).</a:t>
            </a:r>
          </a:p>
          <a:p>
            <a:r>
              <a:rPr lang="en-US" b="1" dirty="0" smtClean="0">
                <a:ln/>
                <a:solidFill>
                  <a:srgbClr val="002060"/>
                </a:solidFill>
                <a:effectLst>
                  <a:outerShdw blurRad="38100" dist="19050" dir="2700000" algn="tl" rotWithShape="0">
                    <a:schemeClr val="dk1">
                      <a:alpha val="40000"/>
                    </a:schemeClr>
                  </a:outerShdw>
                </a:effectLst>
              </a:rPr>
              <a:t>Other histological type than adenocarcinoma as papillary or clear cell carcinoma.</a:t>
            </a:r>
          </a:p>
          <a:p>
            <a:r>
              <a:rPr lang="en-US" b="1" dirty="0" smtClean="0">
                <a:ln/>
                <a:solidFill>
                  <a:srgbClr val="002060"/>
                </a:solidFill>
                <a:effectLst>
                  <a:outerShdw blurRad="38100" dist="19050" dir="2700000" algn="tl" rotWithShape="0">
                    <a:schemeClr val="dk1">
                      <a:alpha val="40000"/>
                    </a:schemeClr>
                  </a:outerShdw>
                </a:effectLst>
              </a:rPr>
              <a:t>Invasion of myometrium of&gt; 1/2. (IB)</a:t>
            </a:r>
          </a:p>
          <a:p>
            <a:r>
              <a:rPr lang="en-US" b="1" dirty="0" smtClean="0">
                <a:ln/>
                <a:solidFill>
                  <a:srgbClr val="002060"/>
                </a:solidFill>
                <a:effectLst>
                  <a:outerShdw blurRad="38100" dist="19050" dir="2700000" algn="tl" rotWithShape="0">
                    <a:schemeClr val="dk1">
                      <a:alpha val="40000"/>
                    </a:schemeClr>
                  </a:outerShdw>
                </a:effectLst>
              </a:rPr>
              <a:t>Positive peritoneal wash.</a:t>
            </a:r>
          </a:p>
          <a:p>
            <a:r>
              <a:rPr lang="en-US" b="1" dirty="0" smtClean="0">
                <a:ln/>
                <a:solidFill>
                  <a:srgbClr val="002060"/>
                </a:solidFill>
                <a:effectLst>
                  <a:outerShdw blurRad="38100" dist="19050" dir="2700000" algn="tl" rotWithShape="0">
                    <a:schemeClr val="dk1">
                      <a:alpha val="40000"/>
                    </a:schemeClr>
                  </a:outerShdw>
                </a:effectLst>
              </a:rPr>
              <a:t>Positive lymph nodes. (III)</a:t>
            </a:r>
          </a:p>
          <a:p>
            <a:endParaRPr lang="en-US" b="1" dirty="0" smtClean="0">
              <a:ln/>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684656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963" y="514127"/>
            <a:ext cx="5223934" cy="901864"/>
          </a:xfrm>
        </p:spPr>
        <p:txBody>
          <a:bodyPr>
            <a:normAutofit/>
          </a:bodyPr>
          <a:lstStyle/>
          <a:p>
            <a:r>
              <a:rPr lang="en-US" sz="4050" b="1" dirty="0">
                <a:solidFill>
                  <a:srgbClr val="C00000"/>
                </a:solidFill>
                <a:latin typeface="Andalus" panose="02020603050405020304" pitchFamily="18" charset="-78"/>
                <a:cs typeface="Andalus" panose="02020603050405020304" pitchFamily="18" charset="-78"/>
              </a:rPr>
              <a:t>Complications</a:t>
            </a:r>
            <a:endParaRPr lang="en-US" sz="4050" b="1" dirty="0">
              <a:solidFill>
                <a:srgbClr val="C00000"/>
              </a:solidFill>
              <a:latin typeface="Andalus" panose="02020603050405020304" pitchFamily="18" charset="-78"/>
              <a:cs typeface="Andalus" panose="02020603050405020304" pitchFamily="18" charset="-78"/>
            </a:endParaRPr>
          </a:p>
        </p:txBody>
      </p:sp>
      <p:sp>
        <p:nvSpPr>
          <p:cNvPr id="3" name="عنصر نائب للمحتوى 2"/>
          <p:cNvSpPr>
            <a:spLocks noGrp="1"/>
          </p:cNvSpPr>
          <p:nvPr>
            <p:ph sz="quarter" idx="13"/>
          </p:nvPr>
        </p:nvSpPr>
        <p:spPr>
          <a:xfrm>
            <a:off x="1791653" y="1257300"/>
            <a:ext cx="3788569" cy="2702243"/>
          </a:xfrm>
        </p:spPr>
        <p:txBody>
          <a:bodyPr>
            <a:noAutofit/>
          </a:bodyPr>
          <a:lstStyle/>
          <a:p>
            <a:r>
              <a:rPr lang="en-US" sz="2400" dirty="0">
                <a:solidFill>
                  <a:schemeClr val="tx2">
                    <a:lumMod val="75000"/>
                  </a:schemeClr>
                </a:solidFill>
              </a:rPr>
              <a:t>peritonitis</a:t>
            </a:r>
          </a:p>
          <a:p>
            <a:r>
              <a:rPr lang="en-US" sz="2400" dirty="0">
                <a:solidFill>
                  <a:schemeClr val="tx2">
                    <a:lumMod val="75000"/>
                  </a:schemeClr>
                </a:solidFill>
              </a:rPr>
              <a:t>hematometra (collection of blood within uterus due to lower uterine or cervical obstruction) and if it gets infected may result in pyometra</a:t>
            </a:r>
          </a:p>
          <a:p>
            <a:r>
              <a:rPr lang="en-US" sz="2400" dirty="0">
                <a:solidFill>
                  <a:schemeClr val="tx2">
                    <a:lumMod val="75000"/>
                  </a:schemeClr>
                </a:solidFill>
              </a:rPr>
              <a:t>malignant fistula (bladder, rectum, ureters)</a:t>
            </a:r>
          </a:p>
          <a:p>
            <a:endParaRPr lang="en-US" sz="2400" dirty="0">
              <a:solidFill>
                <a:schemeClr val="tx2">
                  <a:lumMod val="75000"/>
                </a:schemeClr>
              </a:solidFill>
            </a:endParaRPr>
          </a:p>
        </p:txBody>
      </p:sp>
      <p:pic>
        <p:nvPicPr>
          <p:cNvPr id="104" name="Content Placeholder 103"/>
          <p:cNvPicPr>
            <a:picLocks noGrp="1"/>
          </p:cNvPicPr>
          <p:nvPr>
            <p:ph sz="quarter" idx="14"/>
          </p:nvPr>
        </p:nvPicPr>
        <p:blipFill>
          <a:blip r:embed="rId2"/>
          <a:stretch>
            <a:fillRect/>
          </a:stretch>
        </p:blipFill>
        <p:spPr>
          <a:xfrm>
            <a:off x="5715000" y="628650"/>
            <a:ext cx="1715453" cy="1740218"/>
          </a:xfrm>
          <a:prstGeom prst="rect">
            <a:avLst/>
          </a:prstGeom>
          <a:noFill/>
          <a:ln w="9525">
            <a:noFill/>
          </a:ln>
          <a:effectLst>
            <a:softEdge rad="63500"/>
          </a:effectLst>
        </p:spPr>
      </p:pic>
    </p:spTree>
    <p:extLst>
      <p:ext uri="{BB962C8B-B14F-4D97-AF65-F5344CB8AC3E}">
        <p14:creationId xmlns:p14="http://schemas.microsoft.com/office/powerpoint/2010/main" val="4706004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C00000"/>
                </a:solidFill>
                <a:latin typeface="Andalus" panose="02020603050405020304" pitchFamily="18" charset="-78"/>
                <a:cs typeface="Andalus" panose="02020603050405020304" pitchFamily="18" charset="-78"/>
              </a:rPr>
              <a:t>Prognosis</a:t>
            </a:r>
            <a:r>
              <a:rPr lang="en-US" dirty="0" smtClean="0"/>
              <a:t> </a:t>
            </a:r>
            <a:endParaRPr lang="en-US" dirty="0"/>
          </a:p>
        </p:txBody>
      </p:sp>
      <p:sp>
        <p:nvSpPr>
          <p:cNvPr id="3" name="عنصر نائب للمحتوى 2"/>
          <p:cNvSpPr>
            <a:spLocks noGrp="1"/>
          </p:cNvSpPr>
          <p:nvPr>
            <p:ph idx="1"/>
          </p:nvPr>
        </p:nvSpPr>
        <p:spPr>
          <a:xfrm>
            <a:off x="2057400" y="1485900"/>
            <a:ext cx="5029200" cy="3028950"/>
          </a:xfrm>
        </p:spPr>
        <p:txBody>
          <a:bodyPr>
            <a:normAutofit fontScale="85000" lnSpcReduction="10000"/>
          </a:bodyPr>
          <a:lstStyle/>
          <a:p>
            <a:pPr marL="0" indent="0">
              <a:buNone/>
            </a:pPr>
            <a:r>
              <a:rPr lang="en-US" dirty="0" smtClean="0">
                <a:solidFill>
                  <a:schemeClr val="tx2">
                    <a:lumMod val="75000"/>
                  </a:schemeClr>
                </a:solidFill>
              </a:rPr>
              <a:t>Generally endometrial CA has </a:t>
            </a:r>
            <a:r>
              <a:rPr lang="en-US" b="1" dirty="0" smtClean="0">
                <a:solidFill>
                  <a:schemeClr val="tx2">
                    <a:lumMod val="75000"/>
                  </a:schemeClr>
                </a:solidFill>
              </a:rPr>
              <a:t>good prognosis</a:t>
            </a:r>
            <a:r>
              <a:rPr lang="en-US" dirty="0" smtClean="0">
                <a:solidFill>
                  <a:schemeClr val="tx2">
                    <a:lumMod val="75000"/>
                  </a:schemeClr>
                </a:solidFill>
              </a:rPr>
              <a:t>, better than cervical CA due to:</a:t>
            </a:r>
          </a:p>
          <a:p>
            <a:r>
              <a:rPr lang="en-US" b="1" dirty="0" smtClean="0">
                <a:solidFill>
                  <a:schemeClr val="tx2">
                    <a:lumMod val="75000"/>
                  </a:schemeClr>
                </a:solidFill>
              </a:rPr>
              <a:t>Early presentation, as patient is symptomatic.</a:t>
            </a:r>
          </a:p>
          <a:p>
            <a:r>
              <a:rPr lang="en-US" b="1" dirty="0" smtClean="0">
                <a:solidFill>
                  <a:schemeClr val="tx2">
                    <a:lumMod val="75000"/>
                  </a:schemeClr>
                </a:solidFill>
              </a:rPr>
              <a:t>Slow growth.</a:t>
            </a:r>
          </a:p>
          <a:p>
            <a:r>
              <a:rPr lang="en-US" b="1" dirty="0" smtClean="0">
                <a:solidFill>
                  <a:schemeClr val="tx2">
                    <a:lumMod val="75000"/>
                  </a:schemeClr>
                </a:solidFill>
              </a:rPr>
              <a:t>Well differentiated .</a:t>
            </a:r>
          </a:p>
          <a:p>
            <a:r>
              <a:rPr lang="en-US" b="1" dirty="0" smtClean="0">
                <a:solidFill>
                  <a:schemeClr val="tx2">
                    <a:lumMod val="75000"/>
                  </a:schemeClr>
                </a:solidFill>
              </a:rPr>
              <a:t>Late lymph nodes involvement.</a:t>
            </a:r>
          </a:p>
          <a:p>
            <a:pPr marL="0" indent="0">
              <a:buNone/>
            </a:pPr>
            <a:endParaRPr lang="en-US" dirty="0" smtClean="0">
              <a:solidFill>
                <a:schemeClr val="tx2">
                  <a:lumMod val="75000"/>
                </a:schemeClr>
              </a:solidFill>
            </a:endParaRPr>
          </a:p>
          <a:p>
            <a:pPr marL="0" indent="0">
              <a:buNone/>
            </a:pPr>
            <a:r>
              <a:rPr lang="en-US" dirty="0" smtClean="0">
                <a:solidFill>
                  <a:schemeClr val="tx2">
                    <a:lumMod val="75000"/>
                  </a:schemeClr>
                </a:solidFill>
              </a:rPr>
              <a:t>5 years survival:</a:t>
            </a:r>
          </a:p>
          <a:p>
            <a:r>
              <a:rPr lang="en-US" dirty="0" smtClean="0">
                <a:solidFill>
                  <a:schemeClr val="tx2">
                    <a:lumMod val="75000"/>
                  </a:schemeClr>
                </a:solidFill>
              </a:rPr>
              <a:t>Stage I : 80-90%</a:t>
            </a:r>
          </a:p>
          <a:p>
            <a:r>
              <a:rPr lang="en-US" dirty="0" smtClean="0">
                <a:solidFill>
                  <a:schemeClr val="tx2">
                    <a:lumMod val="75000"/>
                  </a:schemeClr>
                </a:solidFill>
              </a:rPr>
              <a:t>Stage II: 70-80%</a:t>
            </a:r>
          </a:p>
          <a:p>
            <a:r>
              <a:rPr lang="en-US" dirty="0" smtClean="0">
                <a:solidFill>
                  <a:schemeClr val="tx2">
                    <a:lumMod val="75000"/>
                  </a:schemeClr>
                </a:solidFill>
              </a:rPr>
              <a:t>Stage III: 20-60%</a:t>
            </a:r>
          </a:p>
          <a:p>
            <a:r>
              <a:rPr lang="en-US" dirty="0" smtClean="0">
                <a:solidFill>
                  <a:schemeClr val="tx2">
                    <a:lumMod val="75000"/>
                  </a:schemeClr>
                </a:solidFill>
              </a:rPr>
              <a:t>Stage IV: 15%</a:t>
            </a:r>
          </a:p>
          <a:p>
            <a:endParaRPr lang="en-US" dirty="0"/>
          </a:p>
        </p:txBody>
      </p:sp>
    </p:spTree>
    <p:extLst>
      <p:ext uri="{BB962C8B-B14F-4D97-AF65-F5344CB8AC3E}">
        <p14:creationId xmlns:p14="http://schemas.microsoft.com/office/powerpoint/2010/main" val="14673506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Content Placeholder 108"/>
          <p:cNvPicPr>
            <a:picLocks noGrp="1"/>
          </p:cNvPicPr>
          <p:nvPr>
            <p:ph idx="1"/>
          </p:nvPr>
        </p:nvPicPr>
        <p:blipFill>
          <a:blip r:embed="rId2"/>
          <a:stretch>
            <a:fillRect/>
          </a:stretch>
        </p:blipFill>
        <p:spPr>
          <a:xfrm>
            <a:off x="1677829" y="419577"/>
            <a:ext cx="5788819" cy="4304824"/>
          </a:xfrm>
          <a:prstGeom prst="rect">
            <a:avLst/>
          </a:prstGeom>
          <a:noFill/>
          <a:ln w="9525">
            <a:noFill/>
          </a:ln>
        </p:spPr>
      </p:pic>
    </p:spTree>
    <p:extLst>
      <p:ext uri="{BB962C8B-B14F-4D97-AF65-F5344CB8AC3E}">
        <p14:creationId xmlns:p14="http://schemas.microsoft.com/office/powerpoint/2010/main" val="3615821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4927" y="256309"/>
            <a:ext cx="2618509" cy="400110"/>
          </a:xfrm>
          <a:prstGeom prst="rect">
            <a:avLst/>
          </a:prstGeom>
          <a:noFill/>
        </p:spPr>
        <p:txBody>
          <a:bodyPr wrap="square" rtlCol="1">
            <a:spAutoFit/>
          </a:bodyPr>
          <a:lstStyle/>
          <a:p>
            <a:pPr algn="ctr"/>
            <a:r>
              <a:rPr lang="en-US" sz="2000" b="1" dirty="0" smtClean="0">
                <a:solidFill>
                  <a:schemeClr val="accent2"/>
                </a:solidFill>
              </a:rPr>
              <a:t>Protective factors</a:t>
            </a:r>
            <a:endParaRPr lang="en-US" sz="2000" b="1" dirty="0">
              <a:solidFill>
                <a:schemeClr val="accent2"/>
              </a:solidFill>
            </a:endParaRPr>
          </a:p>
        </p:txBody>
      </p:sp>
      <p:sp>
        <p:nvSpPr>
          <p:cNvPr id="5" name="TextBox 4"/>
          <p:cNvSpPr txBox="1"/>
          <p:nvPr/>
        </p:nvSpPr>
        <p:spPr>
          <a:xfrm>
            <a:off x="249381" y="1343891"/>
            <a:ext cx="9026237" cy="2222403"/>
          </a:xfrm>
          <a:prstGeom prst="rect">
            <a:avLst/>
          </a:prstGeom>
          <a:noFill/>
        </p:spPr>
        <p:txBody>
          <a:bodyPr wrap="square" rtlCol="1">
            <a:spAutoFit/>
          </a:bodyPr>
          <a:lstStyle/>
          <a:p>
            <a:pPr marL="285750" indent="-285750">
              <a:lnSpc>
                <a:spcPct val="200000"/>
              </a:lnSpc>
              <a:buClr>
                <a:schemeClr val="accent2"/>
              </a:buClr>
              <a:buSzPct val="110000"/>
              <a:buFont typeface="Arial" panose="020B0604020202020204" pitchFamily="34" charset="0"/>
              <a:buChar char="•"/>
            </a:pPr>
            <a:r>
              <a:rPr lang="en-US" sz="1800" dirty="0" smtClean="0">
                <a:solidFill>
                  <a:schemeClr val="accent2"/>
                </a:solidFill>
              </a:rPr>
              <a:t>Oral contraceptives</a:t>
            </a:r>
          </a:p>
          <a:p>
            <a:pPr marL="285750" indent="-285750">
              <a:lnSpc>
                <a:spcPct val="200000"/>
              </a:lnSpc>
              <a:buClr>
                <a:schemeClr val="accent2"/>
              </a:buClr>
              <a:buSzPct val="110000"/>
              <a:buFont typeface="Arial" panose="020B0604020202020204" pitchFamily="34" charset="0"/>
              <a:buChar char="•"/>
            </a:pPr>
            <a:r>
              <a:rPr lang="en-US" sz="1800" dirty="0" err="1" smtClean="0">
                <a:solidFill>
                  <a:schemeClr val="accent2"/>
                </a:solidFill>
              </a:rPr>
              <a:t>Multiparity</a:t>
            </a:r>
            <a:endParaRPr lang="en-US" sz="1800" dirty="0" smtClean="0">
              <a:solidFill>
                <a:schemeClr val="accent2"/>
              </a:solidFill>
            </a:endParaRPr>
          </a:p>
          <a:p>
            <a:pPr marL="285750" indent="-285750">
              <a:lnSpc>
                <a:spcPct val="200000"/>
              </a:lnSpc>
              <a:buClr>
                <a:schemeClr val="accent2"/>
              </a:buClr>
              <a:buSzPct val="110000"/>
              <a:buFont typeface="Arial" panose="020B0604020202020204" pitchFamily="34" charset="0"/>
              <a:buChar char="•"/>
            </a:pPr>
            <a:r>
              <a:rPr lang="en-US" sz="1800" dirty="0" smtClean="0">
                <a:solidFill>
                  <a:schemeClr val="accent2"/>
                </a:solidFill>
              </a:rPr>
              <a:t>Gynecological surgeries (</a:t>
            </a:r>
            <a:r>
              <a:rPr lang="en-US" sz="1800" dirty="0" err="1" smtClean="0">
                <a:solidFill>
                  <a:schemeClr val="accent2"/>
                </a:solidFill>
              </a:rPr>
              <a:t>Salpingo</a:t>
            </a:r>
            <a:r>
              <a:rPr lang="en-US" sz="1800" dirty="0" smtClean="0">
                <a:solidFill>
                  <a:schemeClr val="accent2"/>
                </a:solidFill>
              </a:rPr>
              <a:t>-oophorectomy, Tubal ligation, Hysterectomy)</a:t>
            </a:r>
          </a:p>
          <a:p>
            <a:pPr marL="285750" indent="-285750">
              <a:lnSpc>
                <a:spcPct val="200000"/>
              </a:lnSpc>
              <a:buClr>
                <a:schemeClr val="accent2"/>
              </a:buClr>
              <a:buSzPct val="110000"/>
              <a:buFont typeface="Arial" panose="020B0604020202020204" pitchFamily="34" charset="0"/>
              <a:buChar char="•"/>
            </a:pPr>
            <a:r>
              <a:rPr lang="en-US" sz="1800" dirty="0" smtClean="0">
                <a:solidFill>
                  <a:schemeClr val="accent2"/>
                </a:solidFill>
              </a:rPr>
              <a:t>Breastfeeding</a:t>
            </a:r>
          </a:p>
        </p:txBody>
      </p:sp>
    </p:spTree>
    <p:extLst>
      <p:ext uri="{BB962C8B-B14F-4D97-AF65-F5344CB8AC3E}">
        <p14:creationId xmlns:p14="http://schemas.microsoft.com/office/powerpoint/2010/main" val="2913242543"/>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varian Cancer Breakthrough by Slidesgo">
  <a:themeElements>
    <a:clrScheme name="Simple Light">
      <a:dk1>
        <a:srgbClr val="8ED0C8"/>
      </a:dk1>
      <a:lt1>
        <a:srgbClr val="AAD3CE"/>
      </a:lt1>
      <a:dk2>
        <a:srgbClr val="CBDEDC"/>
      </a:dk2>
      <a:lt2>
        <a:srgbClr val="EAEDED"/>
      </a:lt2>
      <a:accent1>
        <a:srgbClr val="FFFFFF"/>
      </a:accent1>
      <a:accent2>
        <a:srgbClr val="4F5B5D"/>
      </a:accent2>
      <a:accent3>
        <a:srgbClr val="8ED0C8"/>
      </a:accent3>
      <a:accent4>
        <a:srgbClr val="AAD3CE"/>
      </a:accent4>
      <a:accent5>
        <a:srgbClr val="CBDEDC"/>
      </a:accent5>
      <a:accent6>
        <a:srgbClr val="CBDE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4.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fillRect/>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7752</Words>
  <Application>Microsoft Office PowerPoint</Application>
  <PresentationFormat>On-screen Show (16:9)</PresentationFormat>
  <Paragraphs>602</Paragraphs>
  <Slides>89</Slides>
  <Notes>13</Notes>
  <HiddenSlides>0</HiddenSlides>
  <MMClips>0</MMClips>
  <ScaleCrop>false</ScaleCrop>
  <HeadingPairs>
    <vt:vector size="6" baseType="variant">
      <vt:variant>
        <vt:lpstr>Fonts Used</vt:lpstr>
      </vt:variant>
      <vt:variant>
        <vt:i4>27</vt:i4>
      </vt:variant>
      <vt:variant>
        <vt:lpstr>Theme</vt:lpstr>
      </vt:variant>
      <vt:variant>
        <vt:i4>4</vt:i4>
      </vt:variant>
      <vt:variant>
        <vt:lpstr>Slide Titles</vt:lpstr>
      </vt:variant>
      <vt:variant>
        <vt:i4>89</vt:i4>
      </vt:variant>
    </vt:vector>
  </HeadingPairs>
  <TitlesOfParts>
    <vt:vector size="120" baseType="lpstr">
      <vt:lpstr>Aharoni</vt:lpstr>
      <vt:lpstr>Akhbar MT</vt:lpstr>
      <vt:lpstr>Andalus</vt:lpstr>
      <vt:lpstr>Arial</vt:lpstr>
      <vt:lpstr>Assistant</vt:lpstr>
      <vt:lpstr>Barlow Semi Condensed</vt:lpstr>
      <vt:lpstr>Baskerville Old Face</vt:lpstr>
      <vt:lpstr>Brush Script MT</vt:lpstr>
      <vt:lpstr>Calibri</vt:lpstr>
      <vt:lpstr>Calibri Light</vt:lpstr>
      <vt:lpstr>Constantia</vt:lpstr>
      <vt:lpstr>Didact Gothic</vt:lpstr>
      <vt:lpstr>Euphemia</vt:lpstr>
      <vt:lpstr>Franklin Gothic Book</vt:lpstr>
      <vt:lpstr>Georgia</vt:lpstr>
      <vt:lpstr>Majalla UI</vt:lpstr>
      <vt:lpstr>NexusSerif</vt:lpstr>
      <vt:lpstr>Noto Sans</vt:lpstr>
      <vt:lpstr>Nunito</vt:lpstr>
      <vt:lpstr>Nunito SemiBold</vt:lpstr>
      <vt:lpstr>PT Serif</vt:lpstr>
      <vt:lpstr>Rage Italic</vt:lpstr>
      <vt:lpstr>Roboto Condensed Light</vt:lpstr>
      <vt:lpstr>Rockwell</vt:lpstr>
      <vt:lpstr>Thasadith</vt:lpstr>
      <vt:lpstr>Times New Roman</vt:lpstr>
      <vt:lpstr>Wingdings</vt:lpstr>
      <vt:lpstr>Ovarian Cancer Breakthrough by Slidesgo</vt:lpstr>
      <vt:lpstr>Office Theme</vt:lpstr>
      <vt:lpstr>Atlas</vt:lpstr>
      <vt:lpstr>دبوس تثبيت</vt:lpstr>
      <vt:lpstr>OVARIAN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Pathogenesis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Tumor serum biomarkers </vt:lpstr>
      <vt:lpstr>PowerPoint Presentation</vt:lpstr>
      <vt:lpstr>PowerPoint Presentation</vt:lpstr>
      <vt:lpstr>Imaging</vt:lpstr>
      <vt:lpstr>Risk of Malignancy index (RMI)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Prognosis</vt:lpstr>
      <vt:lpstr>PowerPoint Presentation</vt:lpstr>
      <vt:lpstr>PowerPoint Presentation</vt:lpstr>
      <vt:lpstr>PowerPoint Presentation</vt:lpstr>
      <vt:lpstr>PowerPoint Presentation</vt:lpstr>
      <vt:lpstr>PowerPoint Presentation</vt:lpstr>
      <vt:lpstr>PowerPoint Presentation</vt:lpstr>
      <vt:lpstr>Sex cord stromal tumors</vt:lpstr>
      <vt:lpstr>PowerPoint Presentation</vt:lpstr>
      <vt:lpstr>PowerPoint Presentation</vt:lpstr>
      <vt:lpstr>PowerPoint Presentation</vt:lpstr>
      <vt:lpstr>PowerPoint Presentation</vt:lpstr>
      <vt:lpstr>PowerPoint Presentation</vt:lpstr>
      <vt:lpstr>PowerPoint Presentation</vt:lpstr>
      <vt:lpstr>Germ cell tumors</vt:lpstr>
      <vt:lpstr>PowerPoint Presentation</vt:lpstr>
      <vt:lpstr>PowerPoint Presentation</vt:lpstr>
      <vt:lpstr>PowerPoint Presentation</vt:lpstr>
      <vt:lpstr>PowerPoint Presentation</vt:lpstr>
      <vt:lpstr>metastatic malignancy of the ovary</vt:lpstr>
      <vt:lpstr>Endometrial hyperplasia and cancer </vt:lpstr>
      <vt:lpstr>PowerPoint Presentation</vt:lpstr>
      <vt:lpstr>Normal endometrium</vt:lpstr>
      <vt:lpstr>Introduction </vt:lpstr>
      <vt:lpstr>Histopathology </vt:lpstr>
      <vt:lpstr>Clinical presentation </vt:lpstr>
      <vt:lpstr>PowerPoint Presentation</vt:lpstr>
      <vt:lpstr>PowerPoint Presentation</vt:lpstr>
      <vt:lpstr>PowerPoint Presentation</vt:lpstr>
      <vt:lpstr>Endometrial cancer </vt:lpstr>
      <vt:lpstr>Case </vt:lpstr>
      <vt:lpstr>PowerPoint Presentation</vt:lpstr>
      <vt:lpstr>Etiology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vt:lpstr>
      <vt:lpstr>PowerPoint Presentation</vt:lpstr>
      <vt:lpstr>Complications</vt:lpstr>
      <vt:lpstr>Prognosis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OVARIAN CANCER</dc:title>
  <cp:lastModifiedBy>Dell</cp:lastModifiedBy>
  <cp:revision>69</cp:revision>
  <dcterms:modified xsi:type="dcterms:W3CDTF">2021-12-16T11:18:26Z</dcterms:modified>
</cp:coreProperties>
</file>