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3"/>
  </p:sldMasterIdLst>
  <p:sldIdLst>
    <p:sldId id="256" r:id="rId4"/>
    <p:sldId id="297" r:id="rId5"/>
    <p:sldId id="298" r:id="rId6"/>
    <p:sldId id="299" r:id="rId7"/>
    <p:sldId id="300" r:id="rId8"/>
    <p:sldId id="301" r:id="rId9"/>
    <p:sldId id="302" r:id="rId10"/>
    <p:sldId id="303" r:id="rId11"/>
    <p:sldId id="304" r:id="rId12"/>
    <p:sldId id="305" r:id="rId13"/>
    <p:sldId id="306" r:id="rId14"/>
    <p:sldId id="307" r:id="rId15"/>
    <p:sldId id="308" r:id="rId16"/>
    <p:sldId id="289" r:id="rId17"/>
  </p:sldIdLst>
  <p:sldSz cx="9144000" cy="6858000" type="screen4x3"/>
  <p:notesSz cx="6858000" cy="9144000"/>
  <p:defaultTextStyle>
    <a:defPPr>
      <a:defRPr lang="ar-S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8331" autoAdjust="0"/>
    <p:restoredTop sz="94660"/>
  </p:normalViewPr>
  <p:slideViewPr>
    <p:cSldViewPr>
      <p:cViewPr varScale="1">
        <p:scale>
          <a:sx n="87" d="100"/>
          <a:sy n="87" d="100"/>
        </p:scale>
        <p:origin x="1686" y="9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 /><Relationship Id="rId13" Type="http://schemas.openxmlformats.org/officeDocument/2006/relationships/slide" Target="slides/slide10.xml" /><Relationship Id="rId18" Type="http://schemas.openxmlformats.org/officeDocument/2006/relationships/presProps" Target="presProps.xml" /><Relationship Id="rId3" Type="http://schemas.openxmlformats.org/officeDocument/2006/relationships/slideMaster" Target="slideMasters/slideMaster1.xml" /><Relationship Id="rId21" Type="http://schemas.openxmlformats.org/officeDocument/2006/relationships/tableStyles" Target="tableStyles.xml" /><Relationship Id="rId7" Type="http://schemas.openxmlformats.org/officeDocument/2006/relationships/slide" Target="slides/slide4.xml" /><Relationship Id="rId12" Type="http://schemas.openxmlformats.org/officeDocument/2006/relationships/slide" Target="slides/slide9.xml" /><Relationship Id="rId17" Type="http://schemas.openxmlformats.org/officeDocument/2006/relationships/slide" Target="slides/slide14.xml" /><Relationship Id="rId2" Type="http://schemas.openxmlformats.org/officeDocument/2006/relationships/customXml" Target="../customXml/item2.xml" /><Relationship Id="rId16" Type="http://schemas.openxmlformats.org/officeDocument/2006/relationships/slide" Target="slides/slide13.xml" /><Relationship Id="rId20" Type="http://schemas.openxmlformats.org/officeDocument/2006/relationships/theme" Target="theme/theme1.xml" /><Relationship Id="rId1" Type="http://schemas.openxmlformats.org/officeDocument/2006/relationships/customXml" Target="../customXml/item1.xml" /><Relationship Id="rId6" Type="http://schemas.openxmlformats.org/officeDocument/2006/relationships/slide" Target="slides/slide3.xml" /><Relationship Id="rId11" Type="http://schemas.openxmlformats.org/officeDocument/2006/relationships/slide" Target="slides/slide8.xml" /><Relationship Id="rId5" Type="http://schemas.openxmlformats.org/officeDocument/2006/relationships/slide" Target="slides/slide2.xml" /><Relationship Id="rId15" Type="http://schemas.openxmlformats.org/officeDocument/2006/relationships/slide" Target="slides/slide12.xml" /><Relationship Id="rId10" Type="http://schemas.openxmlformats.org/officeDocument/2006/relationships/slide" Target="slides/slide7.xml" /><Relationship Id="rId19" Type="http://schemas.openxmlformats.org/officeDocument/2006/relationships/viewProps" Target="viewProps.xml" /><Relationship Id="rId4" Type="http://schemas.openxmlformats.org/officeDocument/2006/relationships/slide" Target="slides/slide1.xml" /><Relationship Id="rId9" Type="http://schemas.openxmlformats.org/officeDocument/2006/relationships/slide" Target="slides/slide6.xml" /><Relationship Id="rId14" Type="http://schemas.openxmlformats.org/officeDocument/2006/relationships/slide" Target="slides/slide1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4" name="شكل حر 10">
            <a:extLst>
              <a:ext uri="{FF2B5EF4-FFF2-40B4-BE49-F238E27FC236}">
                <a16:creationId xmlns:a16="http://schemas.microsoft.com/office/drawing/2014/main" id="{95160567-1B6C-DEA1-75E1-0CA239169698}"/>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a:extLst>
              <a:ext uri="{FF2B5EF4-FFF2-40B4-BE49-F238E27FC236}">
                <a16:creationId xmlns:a16="http://schemas.microsoft.com/office/drawing/2014/main" id="{E454465A-A1D1-80AD-1EEF-A7CF96246033}"/>
              </a:ext>
            </a:extLst>
          </p:cNvPr>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9" name="عنوان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a:t>انقر لتحرير نمط العنوان الرئيسي</a:t>
            </a:r>
            <a:endParaRPr lang="en-US"/>
          </a:p>
        </p:txBody>
      </p:sp>
      <p:sp>
        <p:nvSpPr>
          <p:cNvPr id="17" name="عنوان فرعي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ar-SA"/>
              <a:t>انقر لتحرير نمط العنوان الثانوي الرئيسي</a:t>
            </a:r>
            <a:endParaRPr lang="en-US"/>
          </a:p>
        </p:txBody>
      </p:sp>
      <p:sp>
        <p:nvSpPr>
          <p:cNvPr id="6" name="عنصر نائب للتاريخ 29">
            <a:extLst>
              <a:ext uri="{FF2B5EF4-FFF2-40B4-BE49-F238E27FC236}">
                <a16:creationId xmlns:a16="http://schemas.microsoft.com/office/drawing/2014/main" id="{C7B25C88-9661-6D77-2346-1008123264CF}"/>
              </a:ext>
            </a:extLst>
          </p:cNvPr>
          <p:cNvSpPr>
            <a:spLocks noGrp="1"/>
          </p:cNvSpPr>
          <p:nvPr>
            <p:ph type="dt" sz="half" idx="10"/>
          </p:nvPr>
        </p:nvSpPr>
        <p:spPr/>
        <p:txBody>
          <a:bodyPr/>
          <a:lstStyle>
            <a:lvl1pPr>
              <a:defRPr/>
            </a:lvl1pPr>
          </a:lstStyle>
          <a:p>
            <a:pPr>
              <a:defRPr/>
            </a:pPr>
            <a:fld id="{EA526560-2C5C-4462-95FB-18F8C38AE66C}" type="datetimeFigureOut">
              <a:rPr lang="ar-SA"/>
              <a:pPr>
                <a:defRPr/>
              </a:pPr>
              <a:t>21/10/1443</a:t>
            </a:fld>
            <a:endParaRPr lang="ar-SA"/>
          </a:p>
        </p:txBody>
      </p:sp>
      <p:sp>
        <p:nvSpPr>
          <p:cNvPr id="7" name="عنصر نائب للتذييل 18">
            <a:extLst>
              <a:ext uri="{FF2B5EF4-FFF2-40B4-BE49-F238E27FC236}">
                <a16:creationId xmlns:a16="http://schemas.microsoft.com/office/drawing/2014/main" id="{EDCC89B0-3079-FCCB-430F-0BFBE846479B}"/>
              </a:ext>
            </a:extLst>
          </p:cNvPr>
          <p:cNvSpPr>
            <a:spLocks noGrp="1"/>
          </p:cNvSpPr>
          <p:nvPr>
            <p:ph type="ftr" sz="quarter" idx="11"/>
          </p:nvPr>
        </p:nvSpPr>
        <p:spPr/>
        <p:txBody>
          <a:bodyPr/>
          <a:lstStyle>
            <a:lvl1pPr>
              <a:defRPr/>
            </a:lvl1pPr>
          </a:lstStyle>
          <a:p>
            <a:pPr>
              <a:defRPr/>
            </a:pPr>
            <a:endParaRPr lang="ar-SA"/>
          </a:p>
        </p:txBody>
      </p:sp>
      <p:sp>
        <p:nvSpPr>
          <p:cNvPr id="8" name="عنصر نائب لرقم الشريحة 26">
            <a:extLst>
              <a:ext uri="{FF2B5EF4-FFF2-40B4-BE49-F238E27FC236}">
                <a16:creationId xmlns:a16="http://schemas.microsoft.com/office/drawing/2014/main" id="{0A76B4F2-2496-4766-36C7-563A3C03F45A}"/>
              </a:ext>
            </a:extLst>
          </p:cNvPr>
          <p:cNvSpPr>
            <a:spLocks noGrp="1"/>
          </p:cNvSpPr>
          <p:nvPr>
            <p:ph type="sldNum" sz="quarter" idx="12"/>
          </p:nvPr>
        </p:nvSpPr>
        <p:spPr/>
        <p:txBody>
          <a:bodyPr/>
          <a:lstStyle>
            <a:lvl1pPr>
              <a:defRPr/>
            </a:lvl1pPr>
          </a:lstStyle>
          <a:p>
            <a:fld id="{D447F1B0-0295-4D1E-8952-2436561E9A7C}" type="slidenum">
              <a:rPr lang="ar-SA" altLang="en-US"/>
              <a:pPr/>
              <a:t>‹#›</a:t>
            </a:fld>
            <a:endParaRPr lang="ar-SA" altLang="en-US"/>
          </a:p>
        </p:txBody>
      </p:sp>
    </p:spTree>
    <p:extLst>
      <p:ext uri="{BB962C8B-B14F-4D97-AF65-F5344CB8AC3E}">
        <p14:creationId xmlns:p14="http://schemas.microsoft.com/office/powerpoint/2010/main" val="179750759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9BE09E2D-C8D6-C389-0BD9-5287CEFA8676}"/>
              </a:ext>
            </a:extLst>
          </p:cNvPr>
          <p:cNvSpPr>
            <a:spLocks noGrp="1"/>
          </p:cNvSpPr>
          <p:nvPr>
            <p:ph type="dt" sz="half" idx="10"/>
          </p:nvPr>
        </p:nvSpPr>
        <p:spPr/>
        <p:txBody>
          <a:bodyPr/>
          <a:lstStyle>
            <a:lvl1pPr>
              <a:defRPr/>
            </a:lvl1pPr>
          </a:lstStyle>
          <a:p>
            <a:pPr>
              <a:defRPr/>
            </a:pPr>
            <a:fld id="{C5C104A8-C2C7-46E1-89D6-23AB896595A5}" type="datetimeFigureOut">
              <a:rPr lang="ar-SA"/>
              <a:pPr>
                <a:defRPr/>
              </a:pPr>
              <a:t>21/10/1443</a:t>
            </a:fld>
            <a:endParaRPr lang="ar-SA"/>
          </a:p>
        </p:txBody>
      </p:sp>
      <p:sp>
        <p:nvSpPr>
          <p:cNvPr id="5" name="عنصر نائب للتذييل 21">
            <a:extLst>
              <a:ext uri="{FF2B5EF4-FFF2-40B4-BE49-F238E27FC236}">
                <a16:creationId xmlns:a16="http://schemas.microsoft.com/office/drawing/2014/main" id="{589BA9B1-062A-638B-7DA0-C5BDB9AE748B}"/>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831B246A-691C-19DD-2FE6-F6F4741CFD21}"/>
              </a:ext>
            </a:extLst>
          </p:cNvPr>
          <p:cNvSpPr>
            <a:spLocks noGrp="1"/>
          </p:cNvSpPr>
          <p:nvPr>
            <p:ph type="sldNum" sz="quarter" idx="12"/>
          </p:nvPr>
        </p:nvSpPr>
        <p:spPr/>
        <p:txBody>
          <a:bodyPr/>
          <a:lstStyle>
            <a:lvl1pPr>
              <a:defRPr/>
            </a:lvl1pPr>
          </a:lstStyle>
          <a:p>
            <a:fld id="{E5C11C5C-0C37-4338-923B-84205B4FE595}" type="slidenum">
              <a:rPr lang="ar-SA" altLang="en-US"/>
              <a:pPr/>
              <a:t>‹#›</a:t>
            </a:fld>
            <a:endParaRPr lang="ar-SA" altLang="en-US"/>
          </a:p>
        </p:txBody>
      </p:sp>
    </p:spTree>
    <p:extLst>
      <p:ext uri="{BB962C8B-B14F-4D97-AF65-F5344CB8AC3E}">
        <p14:creationId xmlns:p14="http://schemas.microsoft.com/office/powerpoint/2010/main" val="3746390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593AEB3E-BF07-504D-6778-9F9874D10934}"/>
              </a:ext>
            </a:extLst>
          </p:cNvPr>
          <p:cNvSpPr>
            <a:spLocks noGrp="1"/>
          </p:cNvSpPr>
          <p:nvPr>
            <p:ph type="dt" sz="half" idx="10"/>
          </p:nvPr>
        </p:nvSpPr>
        <p:spPr/>
        <p:txBody>
          <a:bodyPr/>
          <a:lstStyle>
            <a:lvl1pPr>
              <a:defRPr/>
            </a:lvl1pPr>
          </a:lstStyle>
          <a:p>
            <a:pPr>
              <a:defRPr/>
            </a:pPr>
            <a:fld id="{BB6149A2-FAB6-4B11-ABD4-0562B4B439D3}" type="datetimeFigureOut">
              <a:rPr lang="ar-SA"/>
              <a:pPr>
                <a:defRPr/>
              </a:pPr>
              <a:t>21/10/1443</a:t>
            </a:fld>
            <a:endParaRPr lang="ar-SA"/>
          </a:p>
        </p:txBody>
      </p:sp>
      <p:sp>
        <p:nvSpPr>
          <p:cNvPr id="5" name="عنصر نائب للتذييل 21">
            <a:extLst>
              <a:ext uri="{FF2B5EF4-FFF2-40B4-BE49-F238E27FC236}">
                <a16:creationId xmlns:a16="http://schemas.microsoft.com/office/drawing/2014/main" id="{0D13C930-0C5A-43EC-28D0-8AE37F91EF96}"/>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551830BD-BD72-815F-F730-C4D0F249492B}"/>
              </a:ext>
            </a:extLst>
          </p:cNvPr>
          <p:cNvSpPr>
            <a:spLocks noGrp="1"/>
          </p:cNvSpPr>
          <p:nvPr>
            <p:ph type="sldNum" sz="quarter" idx="12"/>
          </p:nvPr>
        </p:nvSpPr>
        <p:spPr/>
        <p:txBody>
          <a:bodyPr/>
          <a:lstStyle>
            <a:lvl1pPr>
              <a:defRPr/>
            </a:lvl1pPr>
          </a:lstStyle>
          <a:p>
            <a:fld id="{80A00E7B-03FA-4BEC-A860-A27A3D934D7C}" type="slidenum">
              <a:rPr lang="ar-SA" altLang="en-US"/>
              <a:pPr/>
              <a:t>‹#›</a:t>
            </a:fld>
            <a:endParaRPr lang="ar-SA" altLang="en-US"/>
          </a:p>
        </p:txBody>
      </p:sp>
    </p:spTree>
    <p:extLst>
      <p:ext uri="{BB962C8B-B14F-4D97-AF65-F5344CB8AC3E}">
        <p14:creationId xmlns:p14="http://schemas.microsoft.com/office/powerpoint/2010/main" val="4166479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lgn="l">
              <a:defRPr/>
            </a:lvl1pPr>
          </a:lstStyle>
          <a:p>
            <a:r>
              <a:rPr lang="ar-SA"/>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66CBB1E5-9F31-FAB3-0487-467A55F55C2A}"/>
              </a:ext>
            </a:extLst>
          </p:cNvPr>
          <p:cNvSpPr>
            <a:spLocks noGrp="1"/>
          </p:cNvSpPr>
          <p:nvPr>
            <p:ph type="dt" sz="half" idx="10"/>
          </p:nvPr>
        </p:nvSpPr>
        <p:spPr/>
        <p:txBody>
          <a:bodyPr/>
          <a:lstStyle>
            <a:lvl1pPr>
              <a:defRPr/>
            </a:lvl1pPr>
          </a:lstStyle>
          <a:p>
            <a:pPr>
              <a:defRPr/>
            </a:pPr>
            <a:fld id="{C4302912-51FA-4CA0-B470-3DE850061C9E}" type="datetimeFigureOut">
              <a:rPr lang="ar-SA"/>
              <a:pPr>
                <a:defRPr/>
              </a:pPr>
              <a:t>21/10/1443</a:t>
            </a:fld>
            <a:endParaRPr lang="ar-SA"/>
          </a:p>
        </p:txBody>
      </p:sp>
      <p:sp>
        <p:nvSpPr>
          <p:cNvPr id="5" name="عنصر نائب للتذييل 21">
            <a:extLst>
              <a:ext uri="{FF2B5EF4-FFF2-40B4-BE49-F238E27FC236}">
                <a16:creationId xmlns:a16="http://schemas.microsoft.com/office/drawing/2014/main" id="{0EEE6902-E0C4-35E4-898E-7E0CF885172A}"/>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83A548F3-CB0D-4C08-372D-8987920FF739}"/>
              </a:ext>
            </a:extLst>
          </p:cNvPr>
          <p:cNvSpPr>
            <a:spLocks noGrp="1"/>
          </p:cNvSpPr>
          <p:nvPr>
            <p:ph type="sldNum" sz="quarter" idx="12"/>
          </p:nvPr>
        </p:nvSpPr>
        <p:spPr/>
        <p:txBody>
          <a:bodyPr/>
          <a:lstStyle>
            <a:lvl1pPr>
              <a:defRPr/>
            </a:lvl1pPr>
          </a:lstStyle>
          <a:p>
            <a:fld id="{6BEFC325-EA41-4264-96BC-2BF71F655928}" type="slidenum">
              <a:rPr lang="ar-SA" altLang="en-US"/>
              <a:pPr/>
              <a:t>‹#›</a:t>
            </a:fld>
            <a:endParaRPr lang="ar-SA" altLang="en-US"/>
          </a:p>
        </p:txBody>
      </p:sp>
    </p:spTree>
    <p:extLst>
      <p:ext uri="{BB962C8B-B14F-4D97-AF65-F5344CB8AC3E}">
        <p14:creationId xmlns:p14="http://schemas.microsoft.com/office/powerpoint/2010/main" val="4002063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4" name="شكل حر 10">
            <a:extLst>
              <a:ext uri="{FF2B5EF4-FFF2-40B4-BE49-F238E27FC236}">
                <a16:creationId xmlns:a16="http://schemas.microsoft.com/office/drawing/2014/main" id="{B857CDCA-DF28-B694-21FA-D36049E852D2}"/>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a:extLst>
              <a:ext uri="{FF2B5EF4-FFF2-40B4-BE49-F238E27FC236}">
                <a16:creationId xmlns:a16="http://schemas.microsoft.com/office/drawing/2014/main" id="{EBAAF672-3889-EC2E-7238-5F41DC099C27}"/>
              </a:ext>
            </a:extLst>
          </p:cNvPr>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2" name="عنوان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ar-SA"/>
              <a:t>انقر لتحرير أنماط النص الرئيسي</a:t>
            </a:r>
          </a:p>
        </p:txBody>
      </p:sp>
      <p:sp>
        <p:nvSpPr>
          <p:cNvPr id="6" name="عنصر نائب للتاريخ 3">
            <a:extLst>
              <a:ext uri="{FF2B5EF4-FFF2-40B4-BE49-F238E27FC236}">
                <a16:creationId xmlns:a16="http://schemas.microsoft.com/office/drawing/2014/main" id="{A0B7AC60-34C9-F383-F12A-D5C4F68CEF25}"/>
              </a:ext>
            </a:extLst>
          </p:cNvPr>
          <p:cNvSpPr>
            <a:spLocks noGrp="1"/>
          </p:cNvSpPr>
          <p:nvPr>
            <p:ph type="dt" sz="half" idx="10"/>
          </p:nvPr>
        </p:nvSpPr>
        <p:spPr/>
        <p:txBody>
          <a:bodyPr/>
          <a:lstStyle>
            <a:lvl1pPr>
              <a:defRPr/>
            </a:lvl1pPr>
          </a:lstStyle>
          <a:p>
            <a:pPr>
              <a:defRPr/>
            </a:pPr>
            <a:fld id="{7E6B69C5-0FFD-4B9A-9AEC-C13570609513}" type="datetimeFigureOut">
              <a:rPr lang="ar-SA"/>
              <a:pPr>
                <a:defRPr/>
              </a:pPr>
              <a:t>21/10/1443</a:t>
            </a:fld>
            <a:endParaRPr lang="ar-SA"/>
          </a:p>
        </p:txBody>
      </p:sp>
      <p:sp>
        <p:nvSpPr>
          <p:cNvPr id="7" name="عنصر نائب للتذييل 4">
            <a:extLst>
              <a:ext uri="{FF2B5EF4-FFF2-40B4-BE49-F238E27FC236}">
                <a16:creationId xmlns:a16="http://schemas.microsoft.com/office/drawing/2014/main" id="{A77A8AE0-C2CB-0FB6-E49C-ECE5C4CA10BB}"/>
              </a:ext>
            </a:extLst>
          </p:cNvPr>
          <p:cNvSpPr>
            <a:spLocks noGrp="1"/>
          </p:cNvSpPr>
          <p:nvPr>
            <p:ph type="ftr" sz="quarter" idx="11"/>
          </p:nvPr>
        </p:nvSpPr>
        <p:spPr/>
        <p:txBody>
          <a:bodyPr/>
          <a:lstStyle>
            <a:lvl1pPr>
              <a:defRPr/>
            </a:lvl1pPr>
          </a:lstStyle>
          <a:p>
            <a:pPr>
              <a:defRPr/>
            </a:pPr>
            <a:endParaRPr lang="ar-SA"/>
          </a:p>
        </p:txBody>
      </p:sp>
      <p:sp>
        <p:nvSpPr>
          <p:cNvPr id="8" name="عنصر نائب لرقم الشريحة 5">
            <a:extLst>
              <a:ext uri="{FF2B5EF4-FFF2-40B4-BE49-F238E27FC236}">
                <a16:creationId xmlns:a16="http://schemas.microsoft.com/office/drawing/2014/main" id="{BD908BC3-518C-88C5-5B6C-773F80DB668B}"/>
              </a:ext>
            </a:extLst>
          </p:cNvPr>
          <p:cNvSpPr>
            <a:spLocks noGrp="1"/>
          </p:cNvSpPr>
          <p:nvPr>
            <p:ph type="sldNum" sz="quarter" idx="12"/>
          </p:nvPr>
        </p:nvSpPr>
        <p:spPr/>
        <p:txBody>
          <a:bodyPr/>
          <a:lstStyle>
            <a:lvl1pPr>
              <a:defRPr/>
            </a:lvl1pPr>
          </a:lstStyle>
          <a:p>
            <a:fld id="{31259EF3-265E-486A-9D43-77CD3C5B0F21}" type="slidenum">
              <a:rPr lang="ar-SA" altLang="en-US"/>
              <a:pPr/>
              <a:t>‹#›</a:t>
            </a:fld>
            <a:endParaRPr lang="ar-SA" altLang="en-US"/>
          </a:p>
        </p:txBody>
      </p:sp>
    </p:spTree>
    <p:extLst>
      <p:ext uri="{BB962C8B-B14F-4D97-AF65-F5344CB8AC3E}">
        <p14:creationId xmlns:p14="http://schemas.microsoft.com/office/powerpoint/2010/main" val="231544015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1143000"/>
          </a:xfrm>
        </p:spPr>
        <p:txBody>
          <a:bodyPr/>
          <a:lstStyle/>
          <a:p>
            <a:r>
              <a:rPr lang="ar-SA"/>
              <a:t>انقر لتحرير نمط العنوان الرئيسي</a:t>
            </a:r>
            <a:endParaRPr lang="en-US"/>
          </a:p>
        </p:txBody>
      </p:sp>
      <p:sp>
        <p:nvSpPr>
          <p:cNvPr id="3" name="عنصر نائب للمحتوى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محتوى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9">
            <a:extLst>
              <a:ext uri="{FF2B5EF4-FFF2-40B4-BE49-F238E27FC236}">
                <a16:creationId xmlns:a16="http://schemas.microsoft.com/office/drawing/2014/main" id="{CEFD0595-A6FC-7F5E-E628-BA66D91642D2}"/>
              </a:ext>
            </a:extLst>
          </p:cNvPr>
          <p:cNvSpPr>
            <a:spLocks noGrp="1"/>
          </p:cNvSpPr>
          <p:nvPr>
            <p:ph type="dt" sz="half" idx="10"/>
          </p:nvPr>
        </p:nvSpPr>
        <p:spPr/>
        <p:txBody>
          <a:bodyPr/>
          <a:lstStyle>
            <a:lvl1pPr>
              <a:defRPr/>
            </a:lvl1pPr>
          </a:lstStyle>
          <a:p>
            <a:pPr>
              <a:defRPr/>
            </a:pPr>
            <a:fld id="{032E8F7F-67C1-48D5-B32E-DA5D6797B912}" type="datetimeFigureOut">
              <a:rPr lang="ar-SA"/>
              <a:pPr>
                <a:defRPr/>
              </a:pPr>
              <a:t>21/10/1443</a:t>
            </a:fld>
            <a:endParaRPr lang="ar-SA"/>
          </a:p>
        </p:txBody>
      </p:sp>
      <p:sp>
        <p:nvSpPr>
          <p:cNvPr id="6" name="عنصر نائب للتذييل 21">
            <a:extLst>
              <a:ext uri="{FF2B5EF4-FFF2-40B4-BE49-F238E27FC236}">
                <a16:creationId xmlns:a16="http://schemas.microsoft.com/office/drawing/2014/main" id="{5C3A52D9-9700-824F-BA15-003570BB1F3F}"/>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a:extLst>
              <a:ext uri="{FF2B5EF4-FFF2-40B4-BE49-F238E27FC236}">
                <a16:creationId xmlns:a16="http://schemas.microsoft.com/office/drawing/2014/main" id="{13CEA4D2-BFC8-5D02-B804-8BD0FDFDC42A}"/>
              </a:ext>
            </a:extLst>
          </p:cNvPr>
          <p:cNvSpPr>
            <a:spLocks noGrp="1"/>
          </p:cNvSpPr>
          <p:nvPr>
            <p:ph type="sldNum" sz="quarter" idx="12"/>
          </p:nvPr>
        </p:nvSpPr>
        <p:spPr/>
        <p:txBody>
          <a:bodyPr/>
          <a:lstStyle>
            <a:lvl1pPr>
              <a:defRPr/>
            </a:lvl1pPr>
          </a:lstStyle>
          <a:p>
            <a:fld id="{D6FC2538-2CEC-46FD-8B25-12E320A0CF05}" type="slidenum">
              <a:rPr lang="ar-SA" altLang="en-US"/>
              <a:pPr/>
              <a:t>‹#›</a:t>
            </a:fld>
            <a:endParaRPr lang="ar-SA" altLang="en-US"/>
          </a:p>
        </p:txBody>
      </p:sp>
    </p:spTree>
    <p:extLst>
      <p:ext uri="{BB962C8B-B14F-4D97-AF65-F5344CB8AC3E}">
        <p14:creationId xmlns:p14="http://schemas.microsoft.com/office/powerpoint/2010/main" val="1374423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lstStyle>
            <a:lvl1pPr>
              <a:defRPr/>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a:t>انقر لتحرير أنماط النص الرئيسي</a:t>
            </a:r>
          </a:p>
        </p:txBody>
      </p:sp>
      <p:sp>
        <p:nvSpPr>
          <p:cNvPr id="4" name="عنصر نائب للنص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a:t>انقر لتحرير أنماط النص الرئيسي</a:t>
            </a:r>
          </a:p>
        </p:txBody>
      </p:sp>
      <p:sp>
        <p:nvSpPr>
          <p:cNvPr id="5" name="عنصر نائب للمحتوى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6" name="عنصر نائب للمحتوى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7" name="عنصر نائب للتاريخ 9">
            <a:extLst>
              <a:ext uri="{FF2B5EF4-FFF2-40B4-BE49-F238E27FC236}">
                <a16:creationId xmlns:a16="http://schemas.microsoft.com/office/drawing/2014/main" id="{7357637B-8399-CEA9-16C9-0B3D8F9AA707}"/>
              </a:ext>
            </a:extLst>
          </p:cNvPr>
          <p:cNvSpPr>
            <a:spLocks noGrp="1"/>
          </p:cNvSpPr>
          <p:nvPr>
            <p:ph type="dt" sz="half" idx="10"/>
          </p:nvPr>
        </p:nvSpPr>
        <p:spPr/>
        <p:txBody>
          <a:bodyPr/>
          <a:lstStyle>
            <a:lvl1pPr>
              <a:defRPr/>
            </a:lvl1pPr>
          </a:lstStyle>
          <a:p>
            <a:pPr>
              <a:defRPr/>
            </a:pPr>
            <a:fld id="{11858852-567F-4AA1-9D0A-97859AC8F994}" type="datetimeFigureOut">
              <a:rPr lang="ar-SA"/>
              <a:pPr>
                <a:defRPr/>
              </a:pPr>
              <a:t>21/10/1443</a:t>
            </a:fld>
            <a:endParaRPr lang="ar-SA"/>
          </a:p>
        </p:txBody>
      </p:sp>
      <p:sp>
        <p:nvSpPr>
          <p:cNvPr id="8" name="عنصر نائب للتذييل 21">
            <a:extLst>
              <a:ext uri="{FF2B5EF4-FFF2-40B4-BE49-F238E27FC236}">
                <a16:creationId xmlns:a16="http://schemas.microsoft.com/office/drawing/2014/main" id="{0E216F62-20B2-E62F-71D9-5D6E0FFFD635}"/>
              </a:ext>
            </a:extLst>
          </p:cNvPr>
          <p:cNvSpPr>
            <a:spLocks noGrp="1"/>
          </p:cNvSpPr>
          <p:nvPr>
            <p:ph type="ftr" sz="quarter" idx="11"/>
          </p:nvPr>
        </p:nvSpPr>
        <p:spPr/>
        <p:txBody>
          <a:bodyPr/>
          <a:lstStyle>
            <a:lvl1pPr>
              <a:defRPr/>
            </a:lvl1pPr>
          </a:lstStyle>
          <a:p>
            <a:pPr>
              <a:defRPr/>
            </a:pPr>
            <a:endParaRPr lang="ar-SA"/>
          </a:p>
        </p:txBody>
      </p:sp>
      <p:sp>
        <p:nvSpPr>
          <p:cNvPr id="9" name="عنصر نائب لرقم الشريحة 17">
            <a:extLst>
              <a:ext uri="{FF2B5EF4-FFF2-40B4-BE49-F238E27FC236}">
                <a16:creationId xmlns:a16="http://schemas.microsoft.com/office/drawing/2014/main" id="{A50C7270-8599-E116-553E-48AFDD8F0F24}"/>
              </a:ext>
            </a:extLst>
          </p:cNvPr>
          <p:cNvSpPr>
            <a:spLocks noGrp="1"/>
          </p:cNvSpPr>
          <p:nvPr>
            <p:ph type="sldNum" sz="quarter" idx="12"/>
          </p:nvPr>
        </p:nvSpPr>
        <p:spPr/>
        <p:txBody>
          <a:bodyPr/>
          <a:lstStyle>
            <a:lvl1pPr>
              <a:defRPr/>
            </a:lvl1pPr>
          </a:lstStyle>
          <a:p>
            <a:fld id="{D03246D4-1EE4-40FF-81D6-125F58C705EC}" type="slidenum">
              <a:rPr lang="ar-SA" altLang="en-US"/>
              <a:pPr/>
              <a:t>‹#›</a:t>
            </a:fld>
            <a:endParaRPr lang="ar-SA" altLang="en-US"/>
          </a:p>
        </p:txBody>
      </p:sp>
    </p:spTree>
    <p:extLst>
      <p:ext uri="{BB962C8B-B14F-4D97-AF65-F5344CB8AC3E}">
        <p14:creationId xmlns:p14="http://schemas.microsoft.com/office/powerpoint/2010/main" val="17311784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320"/>
            <a:ext cx="7470648" cy="1143000"/>
          </a:xfrm>
        </p:spPr>
        <p:txBody>
          <a:bodyPr/>
          <a:lstStyle>
            <a:lvl1pPr algn="l">
              <a:defRPr sz="4600"/>
            </a:lvl1pPr>
          </a:lstStyle>
          <a:p>
            <a:r>
              <a:rPr lang="ar-SA"/>
              <a:t>انقر لتحرير نمط العنوان الرئيسي</a:t>
            </a:r>
            <a:endParaRPr lang="en-US"/>
          </a:p>
        </p:txBody>
      </p:sp>
      <p:sp>
        <p:nvSpPr>
          <p:cNvPr id="3" name="عنصر نائب للتاريخ 9">
            <a:extLst>
              <a:ext uri="{FF2B5EF4-FFF2-40B4-BE49-F238E27FC236}">
                <a16:creationId xmlns:a16="http://schemas.microsoft.com/office/drawing/2014/main" id="{6016D64A-4F33-B185-0516-A8ECF7FFA43D}"/>
              </a:ext>
            </a:extLst>
          </p:cNvPr>
          <p:cNvSpPr>
            <a:spLocks noGrp="1"/>
          </p:cNvSpPr>
          <p:nvPr>
            <p:ph type="dt" sz="half" idx="10"/>
          </p:nvPr>
        </p:nvSpPr>
        <p:spPr/>
        <p:txBody>
          <a:bodyPr/>
          <a:lstStyle>
            <a:lvl1pPr>
              <a:defRPr/>
            </a:lvl1pPr>
          </a:lstStyle>
          <a:p>
            <a:pPr>
              <a:defRPr/>
            </a:pPr>
            <a:fld id="{095139CF-5189-4318-B1BC-8F26954F9AF8}" type="datetimeFigureOut">
              <a:rPr lang="ar-SA"/>
              <a:pPr>
                <a:defRPr/>
              </a:pPr>
              <a:t>21/10/1443</a:t>
            </a:fld>
            <a:endParaRPr lang="ar-SA"/>
          </a:p>
        </p:txBody>
      </p:sp>
      <p:sp>
        <p:nvSpPr>
          <p:cNvPr id="4" name="عنصر نائب للتذييل 21">
            <a:extLst>
              <a:ext uri="{FF2B5EF4-FFF2-40B4-BE49-F238E27FC236}">
                <a16:creationId xmlns:a16="http://schemas.microsoft.com/office/drawing/2014/main" id="{9199BFFD-8ADE-7A17-EB16-8A099BB31D6B}"/>
              </a:ext>
            </a:extLst>
          </p:cNvPr>
          <p:cNvSpPr>
            <a:spLocks noGrp="1"/>
          </p:cNvSpPr>
          <p:nvPr>
            <p:ph type="ftr" sz="quarter" idx="11"/>
          </p:nvPr>
        </p:nvSpPr>
        <p:spPr/>
        <p:txBody>
          <a:bodyPr/>
          <a:lstStyle>
            <a:lvl1pPr>
              <a:defRPr/>
            </a:lvl1pPr>
          </a:lstStyle>
          <a:p>
            <a:pPr>
              <a:defRPr/>
            </a:pPr>
            <a:endParaRPr lang="ar-SA"/>
          </a:p>
        </p:txBody>
      </p:sp>
      <p:sp>
        <p:nvSpPr>
          <p:cNvPr id="5" name="عنصر نائب لرقم الشريحة 17">
            <a:extLst>
              <a:ext uri="{FF2B5EF4-FFF2-40B4-BE49-F238E27FC236}">
                <a16:creationId xmlns:a16="http://schemas.microsoft.com/office/drawing/2014/main" id="{67748CBB-5557-B600-268E-A56D213E6900}"/>
              </a:ext>
            </a:extLst>
          </p:cNvPr>
          <p:cNvSpPr>
            <a:spLocks noGrp="1"/>
          </p:cNvSpPr>
          <p:nvPr>
            <p:ph type="sldNum" sz="quarter" idx="12"/>
          </p:nvPr>
        </p:nvSpPr>
        <p:spPr/>
        <p:txBody>
          <a:bodyPr/>
          <a:lstStyle>
            <a:lvl1pPr>
              <a:defRPr/>
            </a:lvl1pPr>
          </a:lstStyle>
          <a:p>
            <a:fld id="{304332D2-EF5A-4574-8F2D-1E99D2DFB3EA}" type="slidenum">
              <a:rPr lang="ar-SA" altLang="en-US"/>
              <a:pPr/>
              <a:t>‹#›</a:t>
            </a:fld>
            <a:endParaRPr lang="ar-SA" altLang="en-US"/>
          </a:p>
        </p:txBody>
      </p:sp>
    </p:spTree>
    <p:extLst>
      <p:ext uri="{BB962C8B-B14F-4D97-AF65-F5344CB8AC3E}">
        <p14:creationId xmlns:p14="http://schemas.microsoft.com/office/powerpoint/2010/main" val="3163073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2" name="عنصر نائب للتاريخ 9">
            <a:extLst>
              <a:ext uri="{FF2B5EF4-FFF2-40B4-BE49-F238E27FC236}">
                <a16:creationId xmlns:a16="http://schemas.microsoft.com/office/drawing/2014/main" id="{DAA4294F-65F1-9FB2-D109-A03A41EB5E2E}"/>
              </a:ext>
            </a:extLst>
          </p:cNvPr>
          <p:cNvSpPr>
            <a:spLocks noGrp="1"/>
          </p:cNvSpPr>
          <p:nvPr>
            <p:ph type="dt" sz="half" idx="10"/>
          </p:nvPr>
        </p:nvSpPr>
        <p:spPr/>
        <p:txBody>
          <a:bodyPr/>
          <a:lstStyle>
            <a:lvl1pPr>
              <a:defRPr/>
            </a:lvl1pPr>
          </a:lstStyle>
          <a:p>
            <a:pPr>
              <a:defRPr/>
            </a:pPr>
            <a:fld id="{58BDEA64-3A36-4801-BCA8-D0BD0E836E95}" type="datetimeFigureOut">
              <a:rPr lang="ar-SA"/>
              <a:pPr>
                <a:defRPr/>
              </a:pPr>
              <a:t>21/10/1443</a:t>
            </a:fld>
            <a:endParaRPr lang="ar-SA"/>
          </a:p>
        </p:txBody>
      </p:sp>
      <p:sp>
        <p:nvSpPr>
          <p:cNvPr id="3" name="عنصر نائب للتذييل 21">
            <a:extLst>
              <a:ext uri="{FF2B5EF4-FFF2-40B4-BE49-F238E27FC236}">
                <a16:creationId xmlns:a16="http://schemas.microsoft.com/office/drawing/2014/main" id="{FCB04E72-BB89-713D-D73F-3FE75EA686B9}"/>
              </a:ext>
            </a:extLst>
          </p:cNvPr>
          <p:cNvSpPr>
            <a:spLocks noGrp="1"/>
          </p:cNvSpPr>
          <p:nvPr>
            <p:ph type="ftr" sz="quarter" idx="11"/>
          </p:nvPr>
        </p:nvSpPr>
        <p:spPr/>
        <p:txBody>
          <a:bodyPr/>
          <a:lstStyle>
            <a:lvl1pPr>
              <a:defRPr/>
            </a:lvl1pPr>
          </a:lstStyle>
          <a:p>
            <a:pPr>
              <a:defRPr/>
            </a:pPr>
            <a:endParaRPr lang="ar-SA"/>
          </a:p>
        </p:txBody>
      </p:sp>
      <p:sp>
        <p:nvSpPr>
          <p:cNvPr id="4" name="عنصر نائب لرقم الشريحة 17">
            <a:extLst>
              <a:ext uri="{FF2B5EF4-FFF2-40B4-BE49-F238E27FC236}">
                <a16:creationId xmlns:a16="http://schemas.microsoft.com/office/drawing/2014/main" id="{E45CED16-ABC0-AE71-67FA-835464793603}"/>
              </a:ext>
            </a:extLst>
          </p:cNvPr>
          <p:cNvSpPr>
            <a:spLocks noGrp="1"/>
          </p:cNvSpPr>
          <p:nvPr>
            <p:ph type="sldNum" sz="quarter" idx="12"/>
          </p:nvPr>
        </p:nvSpPr>
        <p:spPr/>
        <p:txBody>
          <a:bodyPr/>
          <a:lstStyle>
            <a:lvl1pPr>
              <a:defRPr/>
            </a:lvl1pPr>
          </a:lstStyle>
          <a:p>
            <a:fld id="{C4AF85B4-7AE1-4C30-915E-CA146F287BE5}" type="slidenum">
              <a:rPr lang="ar-SA" altLang="en-US"/>
              <a:pPr/>
              <a:t>‹#›</a:t>
            </a:fld>
            <a:endParaRPr lang="ar-SA" altLang="en-US"/>
          </a:p>
        </p:txBody>
      </p:sp>
    </p:spTree>
    <p:extLst>
      <p:ext uri="{BB962C8B-B14F-4D97-AF65-F5344CB8AC3E}">
        <p14:creationId xmlns:p14="http://schemas.microsoft.com/office/powerpoint/2010/main" val="130989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ar-SA"/>
              <a:t>انقر لتحرير نمط العنوان الرئيسي</a:t>
            </a:r>
            <a:endParaRPr lang="en-US"/>
          </a:p>
        </p:txBody>
      </p:sp>
      <p:sp>
        <p:nvSpPr>
          <p:cNvPr id="3" name="عنصر نائب للنص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ar-SA"/>
              <a:t>انقر لتحرير أنماط النص الرئيسي</a:t>
            </a:r>
          </a:p>
        </p:txBody>
      </p:sp>
      <p:sp>
        <p:nvSpPr>
          <p:cNvPr id="4" name="عنصر نائب للمحتوى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4">
            <a:extLst>
              <a:ext uri="{FF2B5EF4-FFF2-40B4-BE49-F238E27FC236}">
                <a16:creationId xmlns:a16="http://schemas.microsoft.com/office/drawing/2014/main" id="{65FE4619-9F20-9D0A-628F-95FE3305D37C}"/>
              </a:ext>
            </a:extLst>
          </p:cNvPr>
          <p:cNvSpPr>
            <a:spLocks noGrp="1"/>
          </p:cNvSpPr>
          <p:nvPr>
            <p:ph type="dt" sz="half" idx="10"/>
          </p:nvPr>
        </p:nvSpPr>
        <p:spPr/>
        <p:txBody>
          <a:bodyPr/>
          <a:lstStyle>
            <a:lvl1pPr>
              <a:defRPr/>
            </a:lvl1pPr>
          </a:lstStyle>
          <a:p>
            <a:pPr>
              <a:defRPr/>
            </a:pPr>
            <a:fld id="{7818B0F0-7122-4D63-8168-FE7700807484}" type="datetimeFigureOut">
              <a:rPr lang="ar-SA"/>
              <a:pPr>
                <a:defRPr/>
              </a:pPr>
              <a:t>21/10/1443</a:t>
            </a:fld>
            <a:endParaRPr lang="ar-SA"/>
          </a:p>
        </p:txBody>
      </p:sp>
      <p:sp>
        <p:nvSpPr>
          <p:cNvPr id="6" name="عنصر نائب للتذييل 5">
            <a:extLst>
              <a:ext uri="{FF2B5EF4-FFF2-40B4-BE49-F238E27FC236}">
                <a16:creationId xmlns:a16="http://schemas.microsoft.com/office/drawing/2014/main" id="{792718AB-F856-0BB4-8B1F-8814F5137896}"/>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6">
            <a:extLst>
              <a:ext uri="{FF2B5EF4-FFF2-40B4-BE49-F238E27FC236}">
                <a16:creationId xmlns:a16="http://schemas.microsoft.com/office/drawing/2014/main" id="{19C1F225-2EBD-05E9-3AE1-5AA0C5C2CB6B}"/>
              </a:ext>
            </a:extLst>
          </p:cNvPr>
          <p:cNvSpPr>
            <a:spLocks noGrp="1"/>
          </p:cNvSpPr>
          <p:nvPr>
            <p:ph type="sldNum" sz="quarter" idx="12"/>
          </p:nvPr>
        </p:nvSpPr>
        <p:spPr>
          <a:xfrm>
            <a:off x="8156575" y="6421438"/>
            <a:ext cx="762000" cy="365125"/>
          </a:xfrm>
        </p:spPr>
        <p:txBody>
          <a:bodyPr/>
          <a:lstStyle>
            <a:lvl1pPr>
              <a:defRPr/>
            </a:lvl1pPr>
          </a:lstStyle>
          <a:p>
            <a:fld id="{357304C4-2431-4D9A-B462-F0543061F4D9}" type="slidenum">
              <a:rPr lang="ar-SA" altLang="en-US"/>
              <a:pPr/>
              <a:t>‹#›</a:t>
            </a:fld>
            <a:endParaRPr lang="ar-SA" altLang="en-US"/>
          </a:p>
        </p:txBody>
      </p:sp>
    </p:spTree>
    <p:extLst>
      <p:ext uri="{BB962C8B-B14F-4D97-AF65-F5344CB8AC3E}">
        <p14:creationId xmlns:p14="http://schemas.microsoft.com/office/powerpoint/2010/main" val="42760471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ar-SA"/>
              <a:t>انقر لتحرير نمط العنوان الرئيسي</a:t>
            </a:r>
            <a:endParaRPr lang="en-US"/>
          </a:p>
        </p:txBody>
      </p:sp>
      <p:sp>
        <p:nvSpPr>
          <p:cNvPr id="3" name="عنصر نائب للصورة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ar-SA" noProof="0"/>
              <a:t>انقر فوق الرمز لإضافة صورة</a:t>
            </a:r>
            <a:endParaRPr lang="en-US" noProof="0" dirty="0"/>
          </a:p>
        </p:txBody>
      </p:sp>
      <p:sp>
        <p:nvSpPr>
          <p:cNvPr id="4" name="عنصر نائب للنص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ar-SA"/>
              <a:t>انقر لتحرير أنماط النص الرئيسي</a:t>
            </a:r>
          </a:p>
        </p:txBody>
      </p:sp>
      <p:sp>
        <p:nvSpPr>
          <p:cNvPr id="5" name="عنصر نائب للتاريخ 9">
            <a:extLst>
              <a:ext uri="{FF2B5EF4-FFF2-40B4-BE49-F238E27FC236}">
                <a16:creationId xmlns:a16="http://schemas.microsoft.com/office/drawing/2014/main" id="{BF0397DE-55E0-5D8F-316F-D779A59B6B18}"/>
              </a:ext>
            </a:extLst>
          </p:cNvPr>
          <p:cNvSpPr>
            <a:spLocks noGrp="1"/>
          </p:cNvSpPr>
          <p:nvPr>
            <p:ph type="dt" sz="half" idx="10"/>
          </p:nvPr>
        </p:nvSpPr>
        <p:spPr/>
        <p:txBody>
          <a:bodyPr/>
          <a:lstStyle>
            <a:lvl1pPr>
              <a:defRPr/>
            </a:lvl1pPr>
          </a:lstStyle>
          <a:p>
            <a:pPr>
              <a:defRPr/>
            </a:pPr>
            <a:fld id="{F6D8807F-23AA-4843-BBAF-EBF4820F5519}" type="datetimeFigureOut">
              <a:rPr lang="ar-SA"/>
              <a:pPr>
                <a:defRPr/>
              </a:pPr>
              <a:t>21/10/1443</a:t>
            </a:fld>
            <a:endParaRPr lang="ar-SA"/>
          </a:p>
        </p:txBody>
      </p:sp>
      <p:sp>
        <p:nvSpPr>
          <p:cNvPr id="6" name="عنصر نائب للتذييل 21">
            <a:extLst>
              <a:ext uri="{FF2B5EF4-FFF2-40B4-BE49-F238E27FC236}">
                <a16:creationId xmlns:a16="http://schemas.microsoft.com/office/drawing/2014/main" id="{C6D360A6-1D48-1510-73AA-259A6057E448}"/>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a:extLst>
              <a:ext uri="{FF2B5EF4-FFF2-40B4-BE49-F238E27FC236}">
                <a16:creationId xmlns:a16="http://schemas.microsoft.com/office/drawing/2014/main" id="{601F5D3E-F8CD-51DA-6B6A-64310C19F505}"/>
              </a:ext>
            </a:extLst>
          </p:cNvPr>
          <p:cNvSpPr>
            <a:spLocks noGrp="1"/>
          </p:cNvSpPr>
          <p:nvPr>
            <p:ph type="sldNum" sz="quarter" idx="12"/>
          </p:nvPr>
        </p:nvSpPr>
        <p:spPr/>
        <p:txBody>
          <a:bodyPr/>
          <a:lstStyle>
            <a:lvl1pPr>
              <a:defRPr/>
            </a:lvl1pPr>
          </a:lstStyle>
          <a:p>
            <a:fld id="{B27F9325-80CF-4DB6-A4BF-F6A1D2EDCCF9}" type="slidenum">
              <a:rPr lang="ar-SA" altLang="en-US"/>
              <a:pPr/>
              <a:t>‹#›</a:t>
            </a:fld>
            <a:endParaRPr lang="ar-SA" altLang="en-US"/>
          </a:p>
        </p:txBody>
      </p:sp>
    </p:spTree>
    <p:extLst>
      <p:ext uri="{BB962C8B-B14F-4D97-AF65-F5344CB8AC3E}">
        <p14:creationId xmlns:p14="http://schemas.microsoft.com/office/powerpoint/2010/main" val="2228852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jpe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2" name="شكل حر 11">
            <a:extLst>
              <a:ext uri="{FF2B5EF4-FFF2-40B4-BE49-F238E27FC236}">
                <a16:creationId xmlns:a16="http://schemas.microsoft.com/office/drawing/2014/main" id="{17840D76-3294-1DE8-52F4-506B3EA197E6}"/>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6" name="شكل حر 15">
            <a:extLst>
              <a:ext uri="{FF2B5EF4-FFF2-40B4-BE49-F238E27FC236}">
                <a16:creationId xmlns:a16="http://schemas.microsoft.com/office/drawing/2014/main" id="{63E7F9D0-2E59-13AD-AEF4-AF56864577F9}"/>
              </a:ext>
            </a:extLst>
          </p:cNvPr>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028" name="عنصر نائب للعنوان 8">
            <a:extLst>
              <a:ext uri="{FF2B5EF4-FFF2-40B4-BE49-F238E27FC236}">
                <a16:creationId xmlns:a16="http://schemas.microsoft.com/office/drawing/2014/main" id="{011E6AE1-4A56-C32F-79BE-4EF34CD9C698}"/>
              </a:ext>
            </a:extLst>
          </p:cNvPr>
          <p:cNvSpPr>
            <a:spLocks noGrp="1"/>
          </p:cNvSpPr>
          <p:nvPr>
            <p:ph type="title"/>
          </p:nvPr>
        </p:nvSpPr>
        <p:spPr bwMode="auto">
          <a:xfrm>
            <a:off x="457200" y="274638"/>
            <a:ext cx="7467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anchor="ctr" anchorCtr="0" compatLnSpc="1">
            <a:prstTxWarp prst="textNoShape">
              <a:avLst/>
            </a:prstTxWarp>
          </a:bodyPr>
          <a:lstStyle/>
          <a:p>
            <a:pPr lvl="0"/>
            <a:r>
              <a:rPr lang="ar-SA" altLang="en-US"/>
              <a:t>انقر لتحرير نمط العنوان الرئيسي</a:t>
            </a:r>
          </a:p>
        </p:txBody>
      </p:sp>
      <p:sp>
        <p:nvSpPr>
          <p:cNvPr id="1029" name="عنصر نائب للنص 29">
            <a:extLst>
              <a:ext uri="{FF2B5EF4-FFF2-40B4-BE49-F238E27FC236}">
                <a16:creationId xmlns:a16="http://schemas.microsoft.com/office/drawing/2014/main" id="{892748DF-8620-67AE-53F1-2B63EA0A141B}"/>
              </a:ext>
            </a:extLst>
          </p:cNvPr>
          <p:cNvSpPr>
            <a:spLocks noGrp="1"/>
          </p:cNvSpPr>
          <p:nvPr>
            <p:ph type="body" idx="1"/>
          </p:nvPr>
        </p:nvSpPr>
        <p:spPr bwMode="auto">
          <a:xfrm>
            <a:off x="457200" y="1600200"/>
            <a:ext cx="7467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altLang="en-US"/>
              <a:t>انقر لتحرير أنماط النص الرئيسي</a:t>
            </a:r>
          </a:p>
          <a:p>
            <a:pPr lvl="1"/>
            <a:r>
              <a:rPr lang="ar-SA" altLang="en-US"/>
              <a:t>المستوى الثاني</a:t>
            </a:r>
          </a:p>
          <a:p>
            <a:pPr lvl="2"/>
            <a:r>
              <a:rPr lang="ar-SA" altLang="en-US"/>
              <a:t>المستوى الثالث</a:t>
            </a:r>
          </a:p>
          <a:p>
            <a:pPr lvl="3"/>
            <a:r>
              <a:rPr lang="ar-SA" altLang="en-US"/>
              <a:t>المستوى الرابع</a:t>
            </a:r>
          </a:p>
          <a:p>
            <a:pPr lvl="4"/>
            <a:r>
              <a:rPr lang="ar-SA" altLang="en-US"/>
              <a:t>المستوى الخامس</a:t>
            </a:r>
          </a:p>
        </p:txBody>
      </p:sp>
      <p:sp>
        <p:nvSpPr>
          <p:cNvPr id="10" name="عنصر نائب للتاريخ 9">
            <a:extLst>
              <a:ext uri="{FF2B5EF4-FFF2-40B4-BE49-F238E27FC236}">
                <a16:creationId xmlns:a16="http://schemas.microsoft.com/office/drawing/2014/main" id="{60062CDA-2F61-103F-A867-EACC688DC482}"/>
              </a:ext>
            </a:extLst>
          </p:cNvPr>
          <p:cNvSpPr>
            <a:spLocks noGrp="1"/>
          </p:cNvSpPr>
          <p:nvPr>
            <p:ph type="dt" sz="half" idx="2"/>
          </p:nvPr>
        </p:nvSpPr>
        <p:spPr>
          <a:xfrm>
            <a:off x="457200" y="6421438"/>
            <a:ext cx="2133600" cy="365125"/>
          </a:xfrm>
          <a:prstGeom prst="rect">
            <a:avLst/>
          </a:prstGeom>
        </p:spPr>
        <p:txBody>
          <a:bodyPr vert="horz" bIns="0" anchor="b"/>
          <a:lstStyle>
            <a:lvl1pPr algn="l"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fld id="{36CDA5E0-9071-4FBB-B140-C726CBCB7E6E}" type="datetimeFigureOut">
              <a:rPr lang="ar-SA"/>
              <a:pPr>
                <a:defRPr/>
              </a:pPr>
              <a:t>21/10/1443</a:t>
            </a:fld>
            <a:endParaRPr lang="ar-SA"/>
          </a:p>
        </p:txBody>
      </p:sp>
      <p:sp>
        <p:nvSpPr>
          <p:cNvPr id="22" name="عنصر نائب للتذييل 21">
            <a:extLst>
              <a:ext uri="{FF2B5EF4-FFF2-40B4-BE49-F238E27FC236}">
                <a16:creationId xmlns:a16="http://schemas.microsoft.com/office/drawing/2014/main" id="{C64E8B7C-9571-DA93-47C8-E2DEE6D82AB4}"/>
              </a:ext>
            </a:extLst>
          </p:cNvPr>
          <p:cNvSpPr>
            <a:spLocks noGrp="1"/>
          </p:cNvSpPr>
          <p:nvPr>
            <p:ph type="ftr" sz="quarter" idx="3"/>
          </p:nvPr>
        </p:nvSpPr>
        <p:spPr>
          <a:xfrm>
            <a:off x="3124200" y="6421438"/>
            <a:ext cx="2895600" cy="365125"/>
          </a:xfrm>
          <a:prstGeom prst="rect">
            <a:avLst/>
          </a:prstGeom>
        </p:spPr>
        <p:txBody>
          <a:bodyPr vert="horz" lIns="0" rIns="0" bIns="0" anchor="b"/>
          <a:lstStyle>
            <a:lvl1pPr algn="ctr"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endParaRPr lang="ar-SA"/>
          </a:p>
        </p:txBody>
      </p:sp>
      <p:sp>
        <p:nvSpPr>
          <p:cNvPr id="18" name="عنصر نائب لرقم الشريحة 17">
            <a:extLst>
              <a:ext uri="{FF2B5EF4-FFF2-40B4-BE49-F238E27FC236}">
                <a16:creationId xmlns:a16="http://schemas.microsoft.com/office/drawing/2014/main" id="{3C5FE626-3D36-F8FF-E2C7-ACFE8284D459}"/>
              </a:ext>
            </a:extLst>
          </p:cNvPr>
          <p:cNvSpPr>
            <a:spLocks noGrp="1"/>
          </p:cNvSpPr>
          <p:nvPr>
            <p:ph type="sldNum" sz="quarter" idx="4"/>
          </p:nvPr>
        </p:nvSpPr>
        <p:spPr>
          <a:xfrm>
            <a:off x="8153400" y="6421438"/>
            <a:ext cx="762000" cy="365125"/>
          </a:xfrm>
          <a:prstGeom prst="rect">
            <a:avLst/>
          </a:prstGeom>
        </p:spPr>
        <p:txBody>
          <a:bodyPr vert="horz" wrap="square" lIns="0" tIns="0" rIns="0" bIns="0" numCol="1" anchor="b" anchorCtr="0" compatLnSpc="1">
            <a:prstTxWarp prst="textNoShape">
              <a:avLst/>
            </a:prstTxWarp>
          </a:bodyPr>
          <a:lstStyle>
            <a:lvl1pPr algn="r" rtl="1" eaLnBrk="1" hangingPunct="1">
              <a:defRPr sz="1000">
                <a:solidFill>
                  <a:srgbClr val="9B9A98"/>
                </a:solidFill>
                <a:cs typeface="Tahoma" panose="020B0604030504040204" pitchFamily="34" charset="0"/>
              </a:defRPr>
            </a:lvl1pPr>
          </a:lstStyle>
          <a:p>
            <a:fld id="{654FAB7D-1984-4DF9-ACCE-B8225CD000A8}" type="slidenum">
              <a:rPr lang="ar-SA" altLang="en-US"/>
              <a:pPr/>
              <a:t>‹#›</a:t>
            </a:fld>
            <a:endParaRPr lang="ar-SA" altLang="en-US"/>
          </a:p>
        </p:txBody>
      </p:sp>
    </p:spTree>
  </p:cSld>
  <p:clrMap bg1="dk1" tx1="lt1" bg2="dk2" tx2="lt2" accent1="accent1" accent2="accent2" accent3="accent3" accent4="accent4" accent5="accent5" accent6="accent6" hlink="hlink" folHlink="folHlink"/>
  <p:sldLayoutIdLst>
    <p:sldLayoutId id="2147483975" r:id="rId1"/>
    <p:sldLayoutId id="2147483976" r:id="rId2"/>
    <p:sldLayoutId id="2147483977" r:id="rId3"/>
    <p:sldLayoutId id="2147483978" r:id="rId4"/>
    <p:sldLayoutId id="2147483979" r:id="rId5"/>
    <p:sldLayoutId id="2147483980" r:id="rId6"/>
    <p:sldLayoutId id="2147483981" r:id="rId7"/>
    <p:sldLayoutId id="2147483982" r:id="rId8"/>
    <p:sldLayoutId id="2147483983" r:id="rId9"/>
    <p:sldLayoutId id="2147483984" r:id="rId10"/>
    <p:sldLayoutId id="2147483985" r:id="rId11"/>
  </p:sldLayoutIdLst>
  <p:txStyles>
    <p:titleStyle>
      <a:lvl1pPr algn="l" rtl="1" eaLnBrk="0" fontAlgn="base" hangingPunct="0">
        <a:spcBef>
          <a:spcPct val="0"/>
        </a:spcBef>
        <a:spcAft>
          <a:spcPct val="0"/>
        </a:spcAft>
        <a:defRPr sz="4600" kern="1200">
          <a:solidFill>
            <a:schemeClr val="tx1"/>
          </a:solidFill>
          <a:latin typeface="+mj-lt"/>
          <a:ea typeface="+mj-ea"/>
          <a:cs typeface="+mj-cs"/>
        </a:defRPr>
      </a:lvl1pPr>
      <a:lvl2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2pPr>
      <a:lvl3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3pPr>
      <a:lvl4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4pPr>
      <a:lvl5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5pPr>
      <a:lvl6pPr marL="4572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6pPr>
      <a:lvl7pPr marL="9144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7pPr>
      <a:lvl8pPr marL="13716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8pPr>
      <a:lvl9pPr marL="18288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9pPr>
    </p:titleStyle>
    <p:bodyStyle>
      <a:lvl1pPr marL="419100" indent="-382588" algn="r" rtl="1" eaLnBrk="0" fontAlgn="base" hangingPunct="0">
        <a:spcBef>
          <a:spcPct val="20000"/>
        </a:spcBef>
        <a:spcAft>
          <a:spcPct val="0"/>
        </a:spcAft>
        <a:buClr>
          <a:schemeClr val="accent1"/>
        </a:buClr>
        <a:buSzPct val="80000"/>
        <a:buFont typeface="Wingdings 2" panose="05020102010507070707" pitchFamily="18" charset="2"/>
        <a:buChar char=""/>
        <a:defRPr sz="3000" kern="1200">
          <a:solidFill>
            <a:schemeClr val="tx1"/>
          </a:solidFill>
          <a:latin typeface="+mn-lt"/>
          <a:ea typeface="+mn-ea"/>
          <a:cs typeface="+mn-cs"/>
        </a:defRPr>
      </a:lvl1pPr>
      <a:lvl2pPr marL="722313" indent="-273050" algn="r" rtl="1" eaLnBrk="0" fontAlgn="base" hangingPunct="0">
        <a:spcBef>
          <a:spcPct val="20000"/>
        </a:spcBef>
        <a:spcAft>
          <a:spcPct val="0"/>
        </a:spcAft>
        <a:buClr>
          <a:schemeClr val="accent1"/>
        </a:buClr>
        <a:buSzPct val="90000"/>
        <a:buFont typeface="Wingdings 2" panose="05020102010507070707" pitchFamily="18" charset="2"/>
        <a:buChar char=""/>
        <a:defRPr sz="2600" kern="1200">
          <a:solidFill>
            <a:schemeClr val="tx1"/>
          </a:solidFill>
          <a:latin typeface="+mn-lt"/>
          <a:ea typeface="+mn-ea"/>
          <a:cs typeface="+mn-cs"/>
        </a:defRPr>
      </a:lvl2pPr>
      <a:lvl3pPr marL="1004888" indent="-255588" algn="r" rtl="1" eaLnBrk="0" fontAlgn="base" hangingPunct="0">
        <a:spcBef>
          <a:spcPct val="20000"/>
        </a:spcBef>
        <a:spcAft>
          <a:spcPct val="0"/>
        </a:spcAft>
        <a:buClr>
          <a:schemeClr val="accent2"/>
        </a:buClr>
        <a:buSzPct val="85000"/>
        <a:buFont typeface="Arial" panose="020B0604020202020204" pitchFamily="34" charset="0"/>
        <a:buChar char="○"/>
        <a:defRPr sz="2400" kern="1200">
          <a:solidFill>
            <a:schemeClr val="tx1"/>
          </a:solidFill>
          <a:latin typeface="+mn-lt"/>
          <a:ea typeface="+mn-ea"/>
          <a:cs typeface="+mn-cs"/>
        </a:defRPr>
      </a:lvl3pPr>
      <a:lvl4pPr marL="1279525" indent="-236538" algn="r" rtl="1" eaLnBrk="0" fontAlgn="base" hangingPunct="0">
        <a:spcBef>
          <a:spcPct val="20000"/>
        </a:spcBef>
        <a:spcAft>
          <a:spcPct val="0"/>
        </a:spcAft>
        <a:buClr>
          <a:srgbClr val="8D89A4"/>
        </a:buClr>
        <a:buSzPct val="90000"/>
        <a:buFont typeface="Wingdings 2" panose="05020102010507070707" pitchFamily="18" charset="2"/>
        <a:buChar char=""/>
        <a:defRPr sz="2000" kern="1200">
          <a:solidFill>
            <a:schemeClr val="tx1"/>
          </a:solidFill>
          <a:latin typeface="+mn-lt"/>
          <a:ea typeface="+mn-ea"/>
          <a:cs typeface="+mn-cs"/>
        </a:defRPr>
      </a:lvl4pPr>
      <a:lvl5pPr marL="1489075" indent="-182563" algn="r" rtl="1" eaLnBrk="0" fontAlgn="base" hangingPunct="0">
        <a:spcBef>
          <a:spcPct val="20000"/>
        </a:spcBef>
        <a:spcAft>
          <a:spcPct val="0"/>
        </a:spcAft>
        <a:buClr>
          <a:srgbClr val="748560"/>
        </a:buClr>
        <a:buSzPct val="100000"/>
        <a:buFont typeface="Arial" panose="020B0604020202020204" pitchFamily="34" charset="0"/>
        <a:buChar char="-"/>
        <a:defRPr sz="2000" kern="1200">
          <a:solidFill>
            <a:schemeClr val="tx1"/>
          </a:solidFill>
          <a:latin typeface="+mn-lt"/>
          <a:ea typeface="+mn-ea"/>
          <a:cs typeface="+mn-cs"/>
        </a:defRPr>
      </a:lvl5pPr>
      <a:lvl6pPr marL="1700784" indent="-182880" algn="r" rtl="1"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r" rtl="1"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 /><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image" Target="../media/image6.png"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image" Target="../media/image5.pn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3FAF9AC-748F-73AD-AB6F-E1FBB56560A8}"/>
              </a:ext>
            </a:extLst>
          </p:cNvPr>
          <p:cNvSpPr>
            <a:spLocks noGrp="1"/>
          </p:cNvSpPr>
          <p:nvPr>
            <p:ph type="ctrTitle"/>
          </p:nvPr>
        </p:nvSpPr>
        <p:spPr>
          <a:xfrm>
            <a:off x="467544" y="1628800"/>
            <a:ext cx="7992888" cy="2301240"/>
          </a:xfrm>
        </p:spPr>
        <p:txBody>
          <a:bodyPr>
            <a:normAutofit/>
          </a:bodyPr>
          <a:lstStyle/>
          <a:p>
            <a:pPr algn="ctr" rtl="0" eaLnBrk="1" fontAlgn="auto" hangingPunct="1">
              <a:spcAft>
                <a:spcPts val="0"/>
              </a:spcAft>
              <a:defRPr/>
            </a:pPr>
            <a:r>
              <a:rPr>
                <a:solidFill>
                  <a:srgbClr val="002060"/>
                </a:solidFill>
              </a:rPr>
              <a:t> </a:t>
            </a:r>
            <a:r>
              <a:rPr sz="3200">
                <a:solidFill>
                  <a:srgbClr val="002060"/>
                </a:solidFill>
              </a:rPr>
              <a:t>9. Female reproductive physiology .</a:t>
            </a:r>
            <a:endParaRPr lang="ar-SA" sz="3200">
              <a:solidFill>
                <a:srgbClr val="002060"/>
              </a:solidFill>
            </a:endParaRPr>
          </a:p>
        </p:txBody>
      </p:sp>
      <p:sp>
        <p:nvSpPr>
          <p:cNvPr id="3" name="عنوان فرعي 2">
            <a:extLst>
              <a:ext uri="{FF2B5EF4-FFF2-40B4-BE49-F238E27FC236}">
                <a16:creationId xmlns:a16="http://schemas.microsoft.com/office/drawing/2014/main" id="{8AC4AB58-9160-749D-70C1-E6F2D68F963D}"/>
              </a:ext>
            </a:extLst>
          </p:cNvPr>
          <p:cNvSpPr>
            <a:spLocks noGrp="1"/>
          </p:cNvSpPr>
          <p:nvPr>
            <p:ph type="subTitle" idx="1"/>
          </p:nvPr>
        </p:nvSpPr>
        <p:spPr>
          <a:xfrm>
            <a:off x="1042988" y="5876925"/>
            <a:ext cx="6400800" cy="841375"/>
          </a:xfrm>
        </p:spPr>
        <p:txBody>
          <a:bodyPr/>
          <a:lstStyle/>
          <a:p>
            <a:pPr algn="ctr" rtl="0" eaLnBrk="1" hangingPunct="1">
              <a:lnSpc>
                <a:spcPct val="70000"/>
              </a:lnSpc>
              <a:defRPr/>
            </a:pPr>
            <a:endParaRPr lang="ar-EG" altLang="en-US" sz="1400" b="1">
              <a:solidFill>
                <a:srgbClr val="002060"/>
              </a:solidFill>
              <a:effectLst>
                <a:outerShdw blurRad="38100" dist="38100" dir="2700000" algn="tl">
                  <a:srgbClr val="FFFFFF"/>
                </a:outerShdw>
              </a:effectLst>
            </a:endParaRPr>
          </a:p>
          <a:p>
            <a:pPr algn="ctr" rtl="0" eaLnBrk="1" hangingPunct="1">
              <a:lnSpc>
                <a:spcPct val="70000"/>
              </a:lnSpc>
              <a:defRPr/>
            </a:pPr>
            <a:r>
              <a:rPr lang="en-US" altLang="en-US" sz="1600" b="1">
                <a:solidFill>
                  <a:srgbClr val="002060"/>
                </a:solidFill>
                <a:cs typeface="Tahoma" panose="020B0604030504040204" pitchFamily="34" charset="0"/>
              </a:rPr>
              <a:t>Prof. Sherif W. Mansour</a:t>
            </a:r>
          </a:p>
          <a:p>
            <a:pPr algn="ctr" rtl="0" eaLnBrk="1" hangingPunct="1">
              <a:lnSpc>
                <a:spcPct val="70000"/>
              </a:lnSpc>
              <a:defRPr/>
            </a:pPr>
            <a:r>
              <a:rPr lang="en-US" altLang="en-US" sz="1600" b="1">
                <a:solidFill>
                  <a:srgbClr val="002060"/>
                </a:solidFill>
                <a:cs typeface="Tahoma" panose="020B0604030504040204" pitchFamily="34" charset="0"/>
              </a:rPr>
              <a:t>Physiology dpt., Mutah School of medicine</a:t>
            </a:r>
            <a:endParaRPr lang="ar-EG" altLang="en-US" sz="1600" b="1">
              <a:solidFill>
                <a:srgbClr val="002060"/>
              </a:solidFill>
            </a:endParaRPr>
          </a:p>
          <a:p>
            <a:pPr algn="ctr" rtl="0" eaLnBrk="1" hangingPunct="1">
              <a:lnSpc>
                <a:spcPct val="70000"/>
              </a:lnSpc>
              <a:defRPr/>
            </a:pPr>
            <a:r>
              <a:rPr lang="en-US" altLang="en-US" sz="1600" b="1">
                <a:solidFill>
                  <a:srgbClr val="002060"/>
                </a:solidFill>
                <a:cs typeface="Tahoma" panose="020B0604030504040204" pitchFamily="34" charset="0"/>
              </a:rPr>
              <a:t>2020-2021</a:t>
            </a:r>
            <a:endParaRPr lang="ar-SA" altLang="en-US" sz="1600" b="1">
              <a:solidFill>
                <a:srgbClr val="002060"/>
              </a:solidFill>
            </a:endParaRPr>
          </a:p>
        </p:txBody>
      </p:sp>
      <p:pic>
        <p:nvPicPr>
          <p:cNvPr id="13316" name="Picture 2" descr="C:\Users\Dr Sherif\Desktop\مؤتة.jpg">
            <a:extLst>
              <a:ext uri="{FF2B5EF4-FFF2-40B4-BE49-F238E27FC236}">
                <a16:creationId xmlns:a16="http://schemas.microsoft.com/office/drawing/2014/main" id="{7443F816-0765-2892-7D5B-FDB7A75424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1275" y="357188"/>
            <a:ext cx="1085850" cy="108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Picture 3">
            <a:extLst>
              <a:ext uri="{FF2B5EF4-FFF2-40B4-BE49-F238E27FC236}">
                <a16:creationId xmlns:a16="http://schemas.microsoft.com/office/drawing/2014/main" id="{4F747032-BFF0-F512-1E41-10D973857420}"/>
              </a:ext>
            </a:extLst>
          </p:cNvPr>
          <p:cNvPicPr>
            <a:picLocks noChangeAspect="1"/>
          </p:cNvPicPr>
          <p:nvPr/>
        </p:nvPicPr>
        <p:blipFill>
          <a:blip r:embed="rId3">
            <a:extLst>
              <a:ext uri="{28A0092B-C50C-407E-A947-70E740481C1C}">
                <a14:useLocalDpi xmlns:a14="http://schemas.microsoft.com/office/drawing/2010/main" val="0"/>
              </a:ext>
            </a:extLst>
          </a:blip>
          <a:srcRect t="29909" b="31317"/>
          <a:stretch>
            <a:fillRect/>
          </a:stretch>
        </p:blipFill>
        <p:spPr bwMode="auto">
          <a:xfrm>
            <a:off x="2987675" y="2781300"/>
            <a:ext cx="3143250" cy="257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Content Placeholder 2">
            <a:extLst>
              <a:ext uri="{FF2B5EF4-FFF2-40B4-BE49-F238E27FC236}">
                <a16:creationId xmlns:a16="http://schemas.microsoft.com/office/drawing/2014/main" id="{18A4A886-2560-8320-6FDA-D91A4FFA64F9}"/>
              </a:ext>
            </a:extLst>
          </p:cNvPr>
          <p:cNvSpPr>
            <a:spLocks noGrp="1"/>
          </p:cNvSpPr>
          <p:nvPr>
            <p:ph idx="1"/>
          </p:nvPr>
        </p:nvSpPr>
        <p:spPr>
          <a:xfrm>
            <a:off x="107950" y="23813"/>
            <a:ext cx="8928100" cy="5937250"/>
          </a:xfrm>
        </p:spPr>
        <p:txBody>
          <a:bodyPr/>
          <a:lstStyle/>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Failure of Ovulation (Anovulatory Cycles)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Some women who are infertile have anovulatory cycles ; they fail to ovulate but have menstrual periods at regular intervals , such cycles are present normally in the first 1 to 2 years after the onset of puberty (</a:t>
            </a:r>
            <a:r>
              <a:rPr lang="en-US" altLang="en-US" sz="1800" b="1">
                <a:solidFill>
                  <a:srgbClr val="002060"/>
                </a:solidFill>
                <a:latin typeface="Times New Roman" panose="02020603050405020304" pitchFamily="18" charset="0"/>
                <a:cs typeface="Times New Roman" panose="02020603050405020304" pitchFamily="18" charset="0"/>
              </a:rPr>
              <a:t>menarche</a:t>
            </a:r>
            <a:r>
              <a:rPr lang="en-US" altLang="en-US" sz="1800">
                <a:solidFill>
                  <a:srgbClr val="002060"/>
                </a:solidFill>
                <a:latin typeface="Times New Roman" panose="02020603050405020304" pitchFamily="18" charset="0"/>
                <a:cs typeface="Times New Roman" panose="02020603050405020304" pitchFamily="18" charset="0"/>
              </a:rPr>
              <a:t>) and before the menopause bleeding is due to the with drawal of oestrogens caused by atrasia of graafian follicle. Anovulatory cycles occur also in women treated with </a:t>
            </a:r>
            <a:r>
              <a:rPr lang="en-US" altLang="en-US" sz="1800" b="1">
                <a:solidFill>
                  <a:srgbClr val="002060"/>
                </a:solidFill>
                <a:latin typeface="Times New Roman" panose="02020603050405020304" pitchFamily="18" charset="0"/>
                <a:cs typeface="Times New Roman" panose="02020603050405020304" pitchFamily="18" charset="0"/>
              </a:rPr>
              <a:t>contraceptive pills </a:t>
            </a:r>
            <a:r>
              <a:rPr lang="en-US" altLang="en-US" sz="1800">
                <a:solidFill>
                  <a:srgbClr val="002060"/>
                </a:solidFill>
                <a:latin typeface="Times New Roman" panose="02020603050405020304" pitchFamily="18" charset="0"/>
                <a:cs typeface="Times New Roman" panose="02020603050405020304" pitchFamily="18" charset="0"/>
              </a:rPr>
              <a:t>.</a:t>
            </a:r>
          </a:p>
          <a:p>
            <a:pPr marL="34925" indent="0" algn="ctr"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2. UTERINE CYCLE</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histological picture of the endometrium changes from day to day under the influence of the ovarian hormones . the endometrium is prepared to receive an important visitor (the zygote) i.e. for implantation of the fertilized ovum. If it does not arrive the prepared endometrium is destroyed (not needed) and a new cycle starts . (menstruation is the uterus crying for lake of a baby) .</a:t>
            </a: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1-Proliferative phase (follicular phase)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-from the </a:t>
            </a:r>
            <a:r>
              <a:rPr lang="en-US" altLang="en-US" sz="1800" b="1">
                <a:solidFill>
                  <a:srgbClr val="002060"/>
                </a:solidFill>
                <a:latin typeface="Times New Roman" panose="02020603050405020304" pitchFamily="18" charset="0"/>
                <a:cs typeface="Times New Roman" panose="02020603050405020304" pitchFamily="18" charset="0"/>
              </a:rPr>
              <a:t>5th to the 14th day </a:t>
            </a:r>
            <a:r>
              <a:rPr lang="en-US" altLang="en-US" sz="1800">
                <a:solidFill>
                  <a:srgbClr val="002060"/>
                </a:solidFill>
                <a:latin typeface="Times New Roman" panose="02020603050405020304" pitchFamily="18" charset="0"/>
                <a:cs typeface="Times New Roman" panose="02020603050405020304" pitchFamily="18" charset="0"/>
              </a:rPr>
              <a:t>of the menstrual cycle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-under the influence of oestrogens from the developing follicle (follicular state).</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-Rapid increase in the endometrium width from 1 mm to 4 mm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uterine glands increase in length rapidly but with no secretion and finally become wavy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-Increased vascularity , the blood vessels become spiral but not tightly coiled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epithelial cells contain little glycogen .</a:t>
            </a: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Content Placeholder 2">
            <a:extLst>
              <a:ext uri="{FF2B5EF4-FFF2-40B4-BE49-F238E27FC236}">
                <a16:creationId xmlns:a16="http://schemas.microsoft.com/office/drawing/2014/main" id="{C7440AF2-C744-595C-F4F0-86AEF536B60F}"/>
              </a:ext>
            </a:extLst>
          </p:cNvPr>
          <p:cNvSpPr>
            <a:spLocks noGrp="1"/>
          </p:cNvSpPr>
          <p:nvPr>
            <p:ph idx="1"/>
          </p:nvPr>
        </p:nvSpPr>
        <p:spPr>
          <a:xfrm>
            <a:off x="107950" y="23813"/>
            <a:ext cx="8928100" cy="5937250"/>
          </a:xfrm>
        </p:spPr>
        <p:txBody>
          <a:bodyPr/>
          <a:lstStyle/>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2-Secretory phase (premenstrual phase)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-From the 15th day to the beginning of the next cycle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-Under the influence of oestrogens and progesterone from the corpus luteum .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endometrium becomes edematous and thickens from 4 mm to 8 mm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endometrial glands become tightly coiled and folded (cork-screw appearance) with thick mucoid secretion rich in glycogen.</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connective tissue lamina propria →  decidual reaction.</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-At the end of this stage the thick endometrium can be divided into 3 regions :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•C</a:t>
            </a:r>
            <a:r>
              <a:rPr lang="en-US" altLang="en-US" sz="1800" b="1">
                <a:solidFill>
                  <a:srgbClr val="002060"/>
                </a:solidFill>
                <a:latin typeface="Times New Roman" panose="02020603050405020304" pitchFamily="18" charset="0"/>
                <a:cs typeface="Times New Roman" panose="02020603050405020304" pitchFamily="18" charset="0"/>
              </a:rPr>
              <a:t>ompact</a:t>
            </a:r>
            <a:r>
              <a:rPr lang="en-US" altLang="en-US" sz="1800">
                <a:solidFill>
                  <a:srgbClr val="002060"/>
                </a:solidFill>
                <a:latin typeface="Times New Roman" panose="02020603050405020304" pitchFamily="18" charset="0"/>
                <a:cs typeface="Times New Roman" panose="02020603050405020304" pitchFamily="18" charset="0"/>
              </a:rPr>
              <a:t> : neck of the glands.               •</a:t>
            </a:r>
            <a:r>
              <a:rPr lang="en-US" altLang="en-US" sz="1800" b="1">
                <a:solidFill>
                  <a:srgbClr val="002060"/>
                </a:solidFill>
                <a:latin typeface="Times New Roman" panose="02020603050405020304" pitchFamily="18" charset="0"/>
                <a:cs typeface="Times New Roman" panose="02020603050405020304" pitchFamily="18" charset="0"/>
              </a:rPr>
              <a:t>spongy</a:t>
            </a:r>
            <a:r>
              <a:rPr lang="en-US" altLang="en-US" sz="1800">
                <a:solidFill>
                  <a:srgbClr val="002060"/>
                </a:solidFill>
                <a:latin typeface="Times New Roman" panose="02020603050405020304" pitchFamily="18" charset="0"/>
                <a:cs typeface="Times New Roman" panose="02020603050405020304" pitchFamily="18" charset="0"/>
              </a:rPr>
              <a:t> : dilated part of the glands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a:t>
            </a:r>
            <a:r>
              <a:rPr lang="en-US" altLang="en-US" sz="1800" b="1">
                <a:solidFill>
                  <a:srgbClr val="002060"/>
                </a:solidFill>
                <a:latin typeface="Times New Roman" panose="02020603050405020304" pitchFamily="18" charset="0"/>
                <a:cs typeface="Times New Roman" panose="02020603050405020304" pitchFamily="18" charset="0"/>
              </a:rPr>
              <a:t>Basal </a:t>
            </a:r>
            <a:r>
              <a:rPr lang="en-US" altLang="en-US" sz="1800">
                <a:solidFill>
                  <a:srgbClr val="002060"/>
                </a:solidFill>
                <a:latin typeface="Times New Roman" panose="02020603050405020304" pitchFamily="18" charset="0"/>
                <a:cs typeface="Times New Roman" panose="02020603050405020304" pitchFamily="18" charset="0"/>
              </a:rPr>
              <a:t>: blind ends of the glands supplied by straight basal arteries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compact and spongy regions are called the </a:t>
            </a:r>
            <a:r>
              <a:rPr lang="en-US" altLang="en-US" sz="1800" b="1">
                <a:solidFill>
                  <a:srgbClr val="002060"/>
                </a:solidFill>
                <a:latin typeface="Times New Roman" panose="02020603050405020304" pitchFamily="18" charset="0"/>
                <a:cs typeface="Times New Roman" panose="02020603050405020304" pitchFamily="18" charset="0"/>
              </a:rPr>
              <a:t>functional layer </a:t>
            </a:r>
            <a:r>
              <a:rPr lang="en-US" altLang="en-US" sz="1800">
                <a:solidFill>
                  <a:srgbClr val="002060"/>
                </a:solidFill>
                <a:latin typeface="Times New Roman" panose="02020603050405020304" pitchFamily="18" charset="0"/>
                <a:cs typeface="Times New Roman" panose="02020603050405020304" pitchFamily="18" charset="0"/>
              </a:rPr>
              <a:t>supplied by the spiral arteries. At menstruation the functional layer is lost while the basal remains .</a:t>
            </a: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3-Destructive or Menstrual phase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-From the first to the </a:t>
            </a:r>
            <a:r>
              <a:rPr lang="en-US" altLang="en-US" sz="1800" b="1">
                <a:solidFill>
                  <a:srgbClr val="002060"/>
                </a:solidFill>
                <a:latin typeface="Times New Roman" panose="02020603050405020304" pitchFamily="18" charset="0"/>
                <a:cs typeface="Times New Roman" panose="02020603050405020304" pitchFamily="18" charset="0"/>
              </a:rPr>
              <a:t>5</a:t>
            </a:r>
            <a:r>
              <a:rPr lang="en-US" altLang="en-US" sz="1800" b="1" baseline="30000">
                <a:solidFill>
                  <a:srgbClr val="002060"/>
                </a:solidFill>
                <a:latin typeface="Times New Roman" panose="02020603050405020304" pitchFamily="18" charset="0"/>
                <a:cs typeface="Times New Roman" panose="02020603050405020304" pitchFamily="18" charset="0"/>
              </a:rPr>
              <a:t>th</a:t>
            </a:r>
            <a:r>
              <a:rPr lang="en-US" altLang="en-US" sz="1800" b="1">
                <a:solidFill>
                  <a:srgbClr val="002060"/>
                </a:solidFill>
                <a:latin typeface="Times New Roman" panose="02020603050405020304" pitchFamily="18" charset="0"/>
                <a:cs typeface="Times New Roman" panose="02020603050405020304" pitchFamily="18" charset="0"/>
              </a:rPr>
              <a:t> </a:t>
            </a:r>
            <a:r>
              <a:rPr lang="en-US" altLang="en-US" sz="1800">
                <a:solidFill>
                  <a:srgbClr val="002060"/>
                </a:solidFill>
                <a:latin typeface="Times New Roman" panose="02020603050405020304" pitchFamily="18" charset="0"/>
                <a:cs typeface="Times New Roman" panose="02020603050405020304" pitchFamily="18" charset="0"/>
              </a:rPr>
              <a:t>day of the menstrual cycle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-When the corpus luteum regresses , hormonal support of the endometrium is removed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spiral arteries </a:t>
            </a:r>
            <a:r>
              <a:rPr lang="en-US" altLang="en-US" sz="1800" b="1">
                <a:solidFill>
                  <a:srgbClr val="002060"/>
                </a:solidFill>
                <a:latin typeface="Times New Roman" panose="02020603050405020304" pitchFamily="18" charset="0"/>
                <a:cs typeface="Times New Roman" panose="02020603050405020304" pitchFamily="18" charset="0"/>
              </a:rPr>
              <a:t>constrict</a:t>
            </a:r>
            <a:r>
              <a:rPr lang="en-US" altLang="en-US" sz="1800">
                <a:solidFill>
                  <a:srgbClr val="002060"/>
                </a:solidFill>
                <a:latin typeface="Times New Roman" panose="02020603050405020304" pitchFamily="18" charset="0"/>
                <a:cs typeface="Times New Roman" panose="02020603050405020304" pitchFamily="18" charset="0"/>
              </a:rPr>
              <a:t> and so the functional layer becomes </a:t>
            </a:r>
            <a:r>
              <a:rPr lang="en-US" altLang="en-US" sz="1800" b="1">
                <a:solidFill>
                  <a:srgbClr val="002060"/>
                </a:solidFill>
                <a:latin typeface="Times New Roman" panose="02020603050405020304" pitchFamily="18" charset="0"/>
                <a:cs typeface="Times New Roman" panose="02020603050405020304" pitchFamily="18" charset="0"/>
              </a:rPr>
              <a:t>ischemic</a:t>
            </a:r>
            <a:r>
              <a:rPr lang="en-US" altLang="en-US" sz="1800">
                <a:solidFill>
                  <a:srgbClr val="002060"/>
                </a:solidFill>
                <a:latin typeface="Times New Roman" panose="02020603050405020304" pitchFamily="18" charset="0"/>
                <a:cs typeface="Times New Roman" panose="02020603050405020304" pitchFamily="18" charset="0"/>
              </a:rPr>
              <a:t> and necrosed . The spiral arteries then </a:t>
            </a:r>
            <a:r>
              <a:rPr lang="en-US" altLang="en-US" sz="1800" b="1">
                <a:solidFill>
                  <a:srgbClr val="002060"/>
                </a:solidFill>
                <a:latin typeface="Times New Roman" panose="02020603050405020304" pitchFamily="18" charset="0"/>
                <a:cs typeface="Times New Roman" panose="02020603050405020304" pitchFamily="18" charset="0"/>
              </a:rPr>
              <a:t>dilate</a:t>
            </a:r>
            <a:r>
              <a:rPr lang="en-US" altLang="en-US" sz="1800">
                <a:solidFill>
                  <a:srgbClr val="002060"/>
                </a:solidFill>
                <a:latin typeface="Times New Roman" panose="02020603050405020304" pitchFamily="18" charset="0"/>
                <a:cs typeface="Times New Roman" panose="02020603050405020304" pitchFamily="18" charset="0"/>
              </a:rPr>
              <a:t> one at a time and their nocrotic walls rupture producing hemorrhage . Most of the endometrium is shed in patches soaked with blood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menstrual blood does not contain clots because the damaged tissue liberates anti-coagulant (increased fibrinolytic activity) . The bleeding ends when the spiral arterioles constrict again .</a:t>
            </a: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Content Placeholder 2">
            <a:extLst>
              <a:ext uri="{FF2B5EF4-FFF2-40B4-BE49-F238E27FC236}">
                <a16:creationId xmlns:a16="http://schemas.microsoft.com/office/drawing/2014/main" id="{2417F6AB-AF57-1BF9-4FBE-808C97D68188}"/>
              </a:ext>
            </a:extLst>
          </p:cNvPr>
          <p:cNvSpPr>
            <a:spLocks noGrp="1"/>
          </p:cNvSpPr>
          <p:nvPr>
            <p:ph idx="1"/>
          </p:nvPr>
        </p:nvSpPr>
        <p:spPr>
          <a:xfrm>
            <a:off x="0" y="188913"/>
            <a:ext cx="8929688" cy="5937250"/>
          </a:xfrm>
        </p:spPr>
        <p:txBody>
          <a:bodyPr/>
          <a:lstStyle/>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pic>
        <p:nvPicPr>
          <p:cNvPr id="24579" name="Picture 2">
            <a:extLst>
              <a:ext uri="{FF2B5EF4-FFF2-40B4-BE49-F238E27FC236}">
                <a16:creationId xmlns:a16="http://schemas.microsoft.com/office/drawing/2014/main" id="{8EE31FCB-6136-B22B-38B2-C6BFB9642A1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3850" y="115888"/>
            <a:ext cx="8496300" cy="664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Content Placeholder 2">
            <a:extLst>
              <a:ext uri="{FF2B5EF4-FFF2-40B4-BE49-F238E27FC236}">
                <a16:creationId xmlns:a16="http://schemas.microsoft.com/office/drawing/2014/main" id="{E5C1FADE-1A2E-0699-D329-C653609C1B83}"/>
              </a:ext>
            </a:extLst>
          </p:cNvPr>
          <p:cNvSpPr>
            <a:spLocks noGrp="1"/>
          </p:cNvSpPr>
          <p:nvPr>
            <p:ph idx="1"/>
          </p:nvPr>
        </p:nvSpPr>
        <p:spPr>
          <a:xfrm>
            <a:off x="107950" y="23813"/>
            <a:ext cx="8928100" cy="5937250"/>
          </a:xfrm>
        </p:spPr>
        <p:txBody>
          <a:bodyPr/>
          <a:lstStyle/>
          <a:p>
            <a:pPr marL="34925" indent="0" algn="just" rtl="0">
              <a:buFont typeface="Wingdings 2" panose="05020102010507070707" pitchFamily="18" charset="2"/>
              <a:buNone/>
            </a:pPr>
            <a:endParaRPr lang="en-US" altLang="en-US" sz="1800" b="1">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3- Vaginal cycle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-In the </a:t>
            </a:r>
            <a:r>
              <a:rPr lang="en-US" altLang="en-US" sz="1800" b="1">
                <a:solidFill>
                  <a:srgbClr val="002060"/>
                </a:solidFill>
                <a:latin typeface="Times New Roman" panose="02020603050405020304" pitchFamily="18" charset="0"/>
                <a:cs typeface="Times New Roman" panose="02020603050405020304" pitchFamily="18" charset="0"/>
              </a:rPr>
              <a:t>follicular</a:t>
            </a:r>
            <a:r>
              <a:rPr lang="en-US" altLang="en-US" sz="1800">
                <a:solidFill>
                  <a:srgbClr val="002060"/>
                </a:solidFill>
                <a:latin typeface="Times New Roman" panose="02020603050405020304" pitchFamily="18" charset="0"/>
                <a:cs typeface="Times New Roman" panose="02020603050405020304" pitchFamily="18" charset="0"/>
              </a:rPr>
              <a:t> stage : under the effect of oestrogens the vaginal epithelium becomes cornified (identified in the vaginal smear) and there is acidic secretion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-In the </a:t>
            </a:r>
            <a:r>
              <a:rPr lang="en-US" altLang="en-US" sz="1800" b="1">
                <a:solidFill>
                  <a:srgbClr val="002060"/>
                </a:solidFill>
                <a:latin typeface="Times New Roman" panose="02020603050405020304" pitchFamily="18" charset="0"/>
                <a:cs typeface="Times New Roman" panose="02020603050405020304" pitchFamily="18" charset="0"/>
              </a:rPr>
              <a:t>luteal </a:t>
            </a:r>
            <a:r>
              <a:rPr lang="en-US" altLang="en-US" sz="1800">
                <a:solidFill>
                  <a:srgbClr val="002060"/>
                </a:solidFill>
                <a:latin typeface="Times New Roman" panose="02020603050405020304" pitchFamily="18" charset="0"/>
                <a:cs typeface="Times New Roman" panose="02020603050405020304" pitchFamily="18" charset="0"/>
              </a:rPr>
              <a:t>stage : under the effect of progesterone the epithelium proliferates and a thick mucus is secreted .</a:t>
            </a: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4- Cyclic changes in cervix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-In the </a:t>
            </a:r>
            <a:r>
              <a:rPr lang="en-US" altLang="en-US" sz="1800" b="1">
                <a:solidFill>
                  <a:srgbClr val="002060"/>
                </a:solidFill>
                <a:latin typeface="Times New Roman" panose="02020603050405020304" pitchFamily="18" charset="0"/>
                <a:cs typeface="Times New Roman" panose="02020603050405020304" pitchFamily="18" charset="0"/>
              </a:rPr>
              <a:t>follicular</a:t>
            </a:r>
            <a:r>
              <a:rPr lang="en-US" altLang="en-US" sz="1800">
                <a:solidFill>
                  <a:srgbClr val="002060"/>
                </a:solidFill>
                <a:latin typeface="Times New Roman" panose="02020603050405020304" pitchFamily="18" charset="0"/>
                <a:cs typeface="Times New Roman" panose="02020603050405020304" pitchFamily="18" charset="0"/>
              </a:rPr>
              <a:t> stage : under the effect of estrogen there is thin , watery , alkalin mucous that help transport and survival of sperm and gives positive fern pattern arborization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-In the </a:t>
            </a:r>
            <a:r>
              <a:rPr lang="en-US" altLang="en-US" sz="1800" b="1">
                <a:solidFill>
                  <a:srgbClr val="002060"/>
                </a:solidFill>
                <a:latin typeface="Times New Roman" panose="02020603050405020304" pitchFamily="18" charset="0"/>
                <a:cs typeface="Times New Roman" panose="02020603050405020304" pitchFamily="18" charset="0"/>
              </a:rPr>
              <a:t>luteal</a:t>
            </a:r>
            <a:r>
              <a:rPr lang="en-US" altLang="en-US" sz="1800">
                <a:solidFill>
                  <a:srgbClr val="002060"/>
                </a:solidFill>
                <a:latin typeface="Times New Roman" panose="02020603050405020304" pitchFamily="18" charset="0"/>
                <a:cs typeface="Times New Roman" panose="02020603050405020304" pitchFamily="18" charset="0"/>
              </a:rPr>
              <a:t> stage : under the effect of progesterone there is thick , cellular secretion that gives negative fern pattern arborization .</a:t>
            </a: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5-Cyclic changes in breast </a:t>
            </a: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Ten days before menstruation </a:t>
            </a:r>
            <a:r>
              <a:rPr lang="en-US" altLang="en-US" sz="1800">
                <a:solidFill>
                  <a:srgbClr val="002060"/>
                </a:solidFill>
                <a:latin typeface="Times New Roman" panose="02020603050405020304" pitchFamily="18" charset="0"/>
                <a:cs typeface="Times New Roman" panose="02020603050405020304" pitchFamily="18" charset="0"/>
              </a:rPr>
              <a:t>, there is swelling , tenderness and pain the breast , probably due to distension of ducts , hyperaemia and edema of the interstitial tissue of the breast , all these changes regress during menstruation .</a:t>
            </a: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685C0-C2F4-18E1-79AD-04E8B95A69C4}"/>
              </a:ext>
            </a:extLst>
          </p:cNvPr>
          <p:cNvSpPr>
            <a:spLocks noGrp="1"/>
          </p:cNvSpPr>
          <p:nvPr>
            <p:ph type="title"/>
          </p:nvPr>
        </p:nvSpPr>
        <p:spPr>
          <a:xfrm>
            <a:off x="468313" y="2060575"/>
            <a:ext cx="7467600" cy="1143000"/>
          </a:xfrm>
        </p:spPr>
        <p:txBody>
          <a:bodyPr/>
          <a:lstStyle/>
          <a:p>
            <a:pPr algn="ctr" eaLnBrk="1" hangingPunct="1">
              <a:defRPr/>
            </a:pPr>
            <a:r>
              <a:rPr lang="en-US" sz="7200" dirty="0">
                <a:solidFill>
                  <a:srgbClr val="0070C0"/>
                </a:solidFill>
                <a:effectLst>
                  <a:outerShdw blurRad="38100" dist="38100" dir="2700000" algn="tl">
                    <a:srgbClr val="000000">
                      <a:alpha val="43137"/>
                    </a:srgbClr>
                  </a:outerShdw>
                </a:effectLst>
              </a:rPr>
              <a:t>Thank 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Content Placeholder 2">
            <a:extLst>
              <a:ext uri="{FF2B5EF4-FFF2-40B4-BE49-F238E27FC236}">
                <a16:creationId xmlns:a16="http://schemas.microsoft.com/office/drawing/2014/main" id="{A057D73D-E78D-8316-B59E-6F544A201840}"/>
              </a:ext>
            </a:extLst>
          </p:cNvPr>
          <p:cNvSpPr>
            <a:spLocks noGrp="1"/>
          </p:cNvSpPr>
          <p:nvPr>
            <p:ph idx="1"/>
          </p:nvPr>
        </p:nvSpPr>
        <p:spPr>
          <a:xfrm>
            <a:off x="107950" y="12700"/>
            <a:ext cx="8856663" cy="5937250"/>
          </a:xfrm>
        </p:spPr>
        <p:txBody>
          <a:bodyPr/>
          <a:lstStyle/>
          <a:p>
            <a:pPr marL="34925" indent="0" algn="ctr" rtl="0">
              <a:buFont typeface="Wingdings 2" panose="05020102010507070707" pitchFamily="18" charset="2"/>
              <a:buNone/>
            </a:pPr>
            <a:r>
              <a:rPr lang="en-US" altLang="en-US" sz="2400" b="1">
                <a:solidFill>
                  <a:srgbClr val="002060"/>
                </a:solidFill>
                <a:latin typeface="Times New Roman" panose="02020603050405020304" pitchFamily="18" charset="0"/>
                <a:cs typeface="Times New Roman" panose="02020603050405020304" pitchFamily="18" charset="0"/>
              </a:rPr>
              <a:t>The Female reproductive system</a:t>
            </a: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female genital system consists of :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2 ovaries (primary sex organs), 2 fallopian tubes , uterus , vagina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ovaries have two important interrelated functions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1- Production of ova : by a process called </a:t>
            </a:r>
            <a:r>
              <a:rPr lang="en-US" altLang="en-US" sz="1800" b="1">
                <a:solidFill>
                  <a:srgbClr val="002060"/>
                </a:solidFill>
                <a:latin typeface="Times New Roman" panose="02020603050405020304" pitchFamily="18" charset="0"/>
                <a:cs typeface="Times New Roman" panose="02020603050405020304" pitchFamily="18" charset="0"/>
              </a:rPr>
              <a:t>oogenesis</a:t>
            </a:r>
            <a:r>
              <a:rPr lang="en-US" altLang="en-US" sz="1800">
                <a:solidFill>
                  <a:srgbClr val="002060"/>
                </a:solidFill>
                <a:latin typeface="Times New Roman" panose="02020603050405020304" pitchFamily="18" charset="0"/>
                <a:cs typeface="Times New Roman" panose="02020603050405020304" pitchFamily="18" charset="0"/>
              </a:rPr>
              <a:t>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2- Production of steroid hormones (estrogen and progesterone) “</a:t>
            </a:r>
            <a:r>
              <a:rPr lang="en-US" altLang="en-US" sz="1800" b="1">
                <a:solidFill>
                  <a:srgbClr val="002060"/>
                </a:solidFill>
                <a:latin typeface="Times New Roman" panose="02020603050405020304" pitchFamily="18" charset="0"/>
                <a:cs typeface="Times New Roman" panose="02020603050405020304" pitchFamily="18" charset="0"/>
              </a:rPr>
              <a:t>steroidogenesis</a:t>
            </a:r>
            <a:r>
              <a:rPr lang="en-US" altLang="en-US" sz="1800">
                <a:solidFill>
                  <a:srgbClr val="002060"/>
                </a:solidFill>
                <a:latin typeface="Times New Roman" panose="02020603050405020304" pitchFamily="18" charset="0"/>
                <a:cs typeface="Times New Roman" panose="02020603050405020304" pitchFamily="18" charset="0"/>
              </a:rPr>
              <a:t>” .</a:t>
            </a: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The ovaries of young female at </a:t>
            </a:r>
            <a:r>
              <a:rPr lang="en-US" altLang="en-US" sz="1800" b="1">
                <a:solidFill>
                  <a:srgbClr val="002060"/>
                </a:solidFill>
                <a:latin typeface="Times New Roman" panose="02020603050405020304" pitchFamily="18" charset="0"/>
                <a:cs typeface="Times New Roman" panose="02020603050405020304" pitchFamily="18" charset="0"/>
              </a:rPr>
              <a:t>menarche</a:t>
            </a:r>
            <a:r>
              <a:rPr lang="en-US" altLang="en-US" sz="1800">
                <a:solidFill>
                  <a:srgbClr val="002060"/>
                </a:solidFill>
                <a:latin typeface="Times New Roman" panose="02020603050405020304" pitchFamily="18" charset="0"/>
                <a:cs typeface="Times New Roman" panose="02020603050405020304" pitchFamily="18" charset="0"/>
              </a:rPr>
              <a:t> (first menstrual bleeding) contain about </a:t>
            </a:r>
            <a:r>
              <a:rPr lang="en-US" altLang="en-US" sz="1800" b="1">
                <a:solidFill>
                  <a:srgbClr val="002060"/>
                </a:solidFill>
                <a:latin typeface="Times New Roman" panose="02020603050405020304" pitchFamily="18" charset="0"/>
                <a:cs typeface="Times New Roman" panose="02020603050405020304" pitchFamily="18" charset="0"/>
              </a:rPr>
              <a:t>400.000</a:t>
            </a:r>
            <a:r>
              <a:rPr lang="en-US" altLang="en-US" sz="1800">
                <a:solidFill>
                  <a:srgbClr val="002060"/>
                </a:solidFill>
                <a:latin typeface="Times New Roman" panose="02020603050405020304" pitchFamily="18" charset="0"/>
                <a:cs typeface="Times New Roman" panose="02020603050405020304" pitchFamily="18" charset="0"/>
              </a:rPr>
              <a:t> follicles . During reproductive life less than 500 of these follicles will complete their maturation to release ova , while others will become atretic and degenerate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menstrual cycle: The length of the cycle is 28 days from the start of one menstrual period to the start of the next .</a:t>
            </a: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The sex (menstrual) cycle , is the monthly rhythmic changes in the rate of secretion of female sex hormones with the corresponding changes in the ovaries , uterus , cervix , vegina and breast .</a:t>
            </a: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Content Placeholder 2">
            <a:extLst>
              <a:ext uri="{FF2B5EF4-FFF2-40B4-BE49-F238E27FC236}">
                <a16:creationId xmlns:a16="http://schemas.microsoft.com/office/drawing/2014/main" id="{5C97D119-5399-B91B-463C-8EB5A1693B97}"/>
              </a:ext>
            </a:extLst>
          </p:cNvPr>
          <p:cNvSpPr>
            <a:spLocks noGrp="1"/>
          </p:cNvSpPr>
          <p:nvPr>
            <p:ph idx="1"/>
          </p:nvPr>
        </p:nvSpPr>
        <p:spPr>
          <a:xfrm>
            <a:off x="107950" y="12700"/>
            <a:ext cx="8856663" cy="5937250"/>
          </a:xfrm>
        </p:spPr>
        <p:txBody>
          <a:bodyPr/>
          <a:lstStyle/>
          <a:p>
            <a:pPr marL="34925" indent="0" algn="ctr"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1- The ovarian cycle</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At puberty , under the ovarian capsule there are many primordial follicles containing an immature ovum . Each follicle consists of primary oocyte surrounded by a single layer of squamous follicular cells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The ovarian changes during sexual cycle depend on GnTH which shows cyclic increase and decrease each cycle to avoid desensitization of the receptors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These changes include :</a:t>
            </a: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1- Follicular phase . </a:t>
            </a:r>
            <a:r>
              <a:rPr lang="en-US" altLang="en-US" sz="1800">
                <a:solidFill>
                  <a:srgbClr val="002060"/>
                </a:solidFill>
                <a:latin typeface="Times New Roman" panose="02020603050405020304" pitchFamily="18" charset="0"/>
                <a:cs typeface="Times New Roman" panose="02020603050405020304" pitchFamily="18" charset="0"/>
              </a:rPr>
              <a:t>                             </a:t>
            </a:r>
            <a:r>
              <a:rPr lang="en-US" altLang="en-US" sz="1800" b="1">
                <a:solidFill>
                  <a:srgbClr val="002060"/>
                </a:solidFill>
                <a:latin typeface="Times New Roman" panose="02020603050405020304" pitchFamily="18" charset="0"/>
                <a:cs typeface="Times New Roman" panose="02020603050405020304" pitchFamily="18" charset="0"/>
              </a:rPr>
              <a:t>2- Ovulation .</a:t>
            </a:r>
            <a:r>
              <a:rPr lang="en-US" altLang="en-US" sz="1800">
                <a:solidFill>
                  <a:srgbClr val="002060"/>
                </a:solidFill>
                <a:latin typeface="Times New Roman" panose="02020603050405020304" pitchFamily="18" charset="0"/>
                <a:cs typeface="Times New Roman" panose="02020603050405020304" pitchFamily="18" charset="0"/>
              </a:rPr>
              <a:t>                       </a:t>
            </a:r>
            <a:r>
              <a:rPr lang="en-US" altLang="en-US" sz="1800" b="1">
                <a:solidFill>
                  <a:srgbClr val="002060"/>
                </a:solidFill>
                <a:latin typeface="Times New Roman" panose="02020603050405020304" pitchFamily="18" charset="0"/>
                <a:cs typeface="Times New Roman" panose="02020603050405020304" pitchFamily="18" charset="0"/>
              </a:rPr>
              <a:t>3- Luteal phase .</a:t>
            </a: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pic>
        <p:nvPicPr>
          <p:cNvPr id="15363" name="Picture 1">
            <a:extLst>
              <a:ext uri="{FF2B5EF4-FFF2-40B4-BE49-F238E27FC236}">
                <a16:creationId xmlns:a16="http://schemas.microsoft.com/office/drawing/2014/main" id="{642EB192-15E7-7239-A227-153951AD1BE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288" y="2636838"/>
            <a:ext cx="8353425" cy="421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Content Placeholder 2">
            <a:extLst>
              <a:ext uri="{FF2B5EF4-FFF2-40B4-BE49-F238E27FC236}">
                <a16:creationId xmlns:a16="http://schemas.microsoft.com/office/drawing/2014/main" id="{BF95545B-B34B-569D-83F3-0B0553BCA643}"/>
              </a:ext>
            </a:extLst>
          </p:cNvPr>
          <p:cNvSpPr>
            <a:spLocks noGrp="1"/>
          </p:cNvSpPr>
          <p:nvPr>
            <p:ph idx="1"/>
          </p:nvPr>
        </p:nvSpPr>
        <p:spPr>
          <a:xfrm>
            <a:off x="107950" y="12700"/>
            <a:ext cx="8856663" cy="5937250"/>
          </a:xfrm>
        </p:spPr>
        <p:txBody>
          <a:bodyPr/>
          <a:lstStyle/>
          <a:p>
            <a:pPr marL="34925" indent="0" algn="just" rtl="0">
              <a:buFont typeface="Wingdings 2" panose="05020102010507070707" pitchFamily="18" charset="2"/>
              <a:buNone/>
            </a:pPr>
            <a:endParaRPr lang="en-US" altLang="en-US" sz="1800" b="1">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1- Follicular phase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At the start of each cycle , several (6-12) primordial follicles enlarge and develop to primary (pre-antral) follicles under the effect of FSH which released from anterior pituitary gland in response to the presence of low basal level of estrogen .</a:t>
            </a: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Primary follicle </a:t>
            </a:r>
            <a:r>
              <a:rPr lang="en-US" altLang="en-US" sz="1800">
                <a:solidFill>
                  <a:srgbClr val="002060"/>
                </a:solidFill>
                <a:latin typeface="Times New Roman" panose="02020603050405020304" pitchFamily="18" charset="0"/>
                <a:cs typeface="Times New Roman" panose="02020603050405020304" pitchFamily="18" charset="0"/>
              </a:rPr>
              <a:t>: the size of primary oocyte is increased , the follicular cells become cuboidal and proliferate forming many layers of granulosa cells around the oocyte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The ovarian stromal cells form theca folliculi</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-Theca cells synthesize LH recepters and form antrogen under the effect of LH hormone and granulosa cells synthesize FSH receptors , convert androgen to estrogen under the effect of FSH hormone .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-After </a:t>
            </a:r>
            <a:r>
              <a:rPr lang="en-US" altLang="en-US" sz="1800" b="1">
                <a:solidFill>
                  <a:srgbClr val="002060"/>
                </a:solidFill>
                <a:latin typeface="Times New Roman" panose="02020603050405020304" pitchFamily="18" charset="0"/>
                <a:cs typeface="Times New Roman" panose="02020603050405020304" pitchFamily="18" charset="0"/>
              </a:rPr>
              <a:t>one week </a:t>
            </a:r>
            <a:r>
              <a:rPr lang="en-US" altLang="en-US" sz="1800">
                <a:solidFill>
                  <a:srgbClr val="002060"/>
                </a:solidFill>
                <a:latin typeface="Times New Roman" panose="02020603050405020304" pitchFamily="18" charset="0"/>
                <a:cs typeface="Times New Roman" panose="02020603050405020304" pitchFamily="18" charset="0"/>
              </a:rPr>
              <a:t>, one of the follicle , in one ovary , enlarges and highly developed more than other and secrete more estrogen (antral follicle) = </a:t>
            </a:r>
            <a:r>
              <a:rPr lang="en-US" altLang="en-US" sz="1800" b="1">
                <a:solidFill>
                  <a:srgbClr val="002060"/>
                </a:solidFill>
                <a:latin typeface="Times New Roman" panose="02020603050405020304" pitchFamily="18" charset="0"/>
                <a:cs typeface="Times New Roman" panose="02020603050405020304" pitchFamily="18" charset="0"/>
              </a:rPr>
              <a:t>dominant</a:t>
            </a:r>
            <a:r>
              <a:rPr lang="en-US" altLang="en-US" sz="1800">
                <a:solidFill>
                  <a:srgbClr val="002060"/>
                </a:solidFill>
                <a:latin typeface="Times New Roman" panose="02020603050405020304" pitchFamily="18" charset="0"/>
                <a:cs typeface="Times New Roman" panose="02020603050405020304" pitchFamily="18" charset="0"/>
              </a:rPr>
              <a:t> = secondary follicle and others regress (competing) .</a:t>
            </a: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Antral follicle :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spaces unite and give one large space, oocyte is located in a mass of granulosa cells that project into antrum, the first layer of granulosa cells that surround the oocyte and enclose contact with zona pellucida , becomes elongated and is called </a:t>
            </a:r>
            <a:r>
              <a:rPr lang="en-US" altLang="en-US" sz="1800" b="1">
                <a:solidFill>
                  <a:srgbClr val="002060"/>
                </a:solidFill>
                <a:latin typeface="Times New Roman" panose="02020603050405020304" pitchFamily="18" charset="0"/>
                <a:cs typeface="Times New Roman" panose="02020603050405020304" pitchFamily="18" charset="0"/>
              </a:rPr>
              <a:t>corona radiate </a:t>
            </a:r>
            <a:r>
              <a:rPr lang="en-US" altLang="en-US" sz="1800">
                <a:solidFill>
                  <a:srgbClr val="002060"/>
                </a:solidFill>
                <a:latin typeface="Times New Roman" panose="02020603050405020304" pitchFamily="18" charset="0"/>
                <a:cs typeface="Times New Roman" panose="02020603050405020304" pitchFamily="18" charset="0"/>
              </a:rPr>
              <a:t>.</a:t>
            </a: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Content Placeholder 2">
            <a:extLst>
              <a:ext uri="{FF2B5EF4-FFF2-40B4-BE49-F238E27FC236}">
                <a16:creationId xmlns:a16="http://schemas.microsoft.com/office/drawing/2014/main" id="{F61171F5-C6E0-9229-DB18-1C3A70D99301}"/>
              </a:ext>
            </a:extLst>
          </p:cNvPr>
          <p:cNvSpPr>
            <a:spLocks noGrp="1"/>
          </p:cNvSpPr>
          <p:nvPr>
            <p:ph idx="1"/>
          </p:nvPr>
        </p:nvSpPr>
        <p:spPr>
          <a:xfrm>
            <a:off x="107950" y="23813"/>
            <a:ext cx="8856663" cy="5937250"/>
          </a:xfrm>
        </p:spPr>
        <p:txBody>
          <a:bodyPr/>
          <a:lstStyle/>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The mechanism </a:t>
            </a:r>
            <a:r>
              <a:rPr lang="en-US" altLang="en-US" sz="1800">
                <a:solidFill>
                  <a:srgbClr val="002060"/>
                </a:solidFill>
                <a:latin typeface="Times New Roman" panose="02020603050405020304" pitchFamily="18" charset="0"/>
                <a:cs typeface="Times New Roman" panose="02020603050405020304" pitchFamily="18" charset="0"/>
              </a:rPr>
              <a:t>: (why </a:t>
            </a:r>
            <a:r>
              <a:rPr lang="en-US" altLang="en-US" sz="1800" b="1">
                <a:solidFill>
                  <a:srgbClr val="002060"/>
                </a:solidFill>
                <a:latin typeface="Times New Roman" panose="02020603050405020304" pitchFamily="18" charset="0"/>
                <a:cs typeface="Times New Roman" panose="02020603050405020304" pitchFamily="18" charset="0"/>
              </a:rPr>
              <a:t>one follicle </a:t>
            </a:r>
            <a:r>
              <a:rPr lang="en-US" altLang="en-US" sz="1800">
                <a:solidFill>
                  <a:srgbClr val="002060"/>
                </a:solidFill>
                <a:latin typeface="Times New Roman" panose="02020603050405020304" pitchFamily="18" charset="0"/>
                <a:cs typeface="Times New Roman" panose="02020603050405020304" pitchFamily="18" charset="0"/>
              </a:rPr>
              <a:t>enlarges and the </a:t>
            </a:r>
            <a:r>
              <a:rPr lang="en-US" altLang="en-US" sz="1800" b="1">
                <a:solidFill>
                  <a:srgbClr val="002060"/>
                </a:solidFill>
                <a:latin typeface="Times New Roman" panose="02020603050405020304" pitchFamily="18" charset="0"/>
                <a:cs typeface="Times New Roman" panose="02020603050405020304" pitchFamily="18" charset="0"/>
              </a:rPr>
              <a:t>other regress</a:t>
            </a:r>
            <a:r>
              <a:rPr lang="en-US" altLang="en-US" sz="1800">
                <a:solidFill>
                  <a:srgbClr val="002060"/>
                </a:solidFill>
                <a:latin typeface="Times New Roman" panose="02020603050405020304" pitchFamily="18" charset="0"/>
                <a:cs typeface="Times New Roman" panose="02020603050405020304" pitchFamily="18" charset="0"/>
              </a:rPr>
              <a:t>)</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A- </a:t>
            </a:r>
            <a:r>
              <a:rPr lang="en-US" altLang="en-US" sz="1800" b="1">
                <a:solidFill>
                  <a:srgbClr val="002060"/>
                </a:solidFill>
                <a:latin typeface="Times New Roman" panose="02020603050405020304" pitchFamily="18" charset="0"/>
                <a:cs typeface="Times New Roman" panose="02020603050405020304" pitchFamily="18" charset="0"/>
              </a:rPr>
              <a:t>The dominant follicle </a:t>
            </a:r>
            <a:r>
              <a:rPr lang="en-US" altLang="en-US" sz="1800">
                <a:solidFill>
                  <a:srgbClr val="002060"/>
                </a:solidFill>
                <a:latin typeface="Times New Roman" panose="02020603050405020304" pitchFamily="18" charset="0"/>
                <a:cs typeface="Times New Roman" panose="02020603050405020304" pitchFamily="18" charset="0"/>
              </a:rPr>
              <a:t>secretes more estrogen, that causes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1- decrease FSH by negative feedback mechanism with hypothalamus and anterior pituitary, decrease the degree of stimulation of competing follicles thus stop its growth and become atretic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2- increases granulosa cells proliferation and increase FSH receptors on granulosa cells,   response of granulosa cells to FSH → ↑estrogen secretion from dominant follicle (+ve feedback ) →  more growth of the dominant follicle becomes.</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B- The dominant follicle secretes inhibitory peptides which impairs binding of LH to its receptors in the competing follicles.</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In the presence of FSH and increasing quantities of estrogen , the outer layers of granulosa cells of large antral follicle now synthesize LH receptors, moreover LH can induces the formation of its own receptor in FSH primed granulosa cells . thus granulosa cells start to synthesize. Progesterone instead of estrogen.</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At the mid-cycle when estrogen level in the circulation reaches a high critical level and this level is maintained for a critical time , it induces sudden rapid increase in LH (LH surge) ie estrogen → ↑   LH , moreover , presence of progesterone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a) Facilitate  the +ve feedback mechanism of estrogen on LH .      b) induces FSH surge .</a:t>
            </a: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FSH and LH surge </a:t>
            </a:r>
            <a:r>
              <a:rPr lang="en-US" altLang="en-US" sz="1800">
                <a:solidFill>
                  <a:srgbClr val="002060"/>
                </a:solidFill>
                <a:latin typeface="Times New Roman" panose="02020603050405020304" pitchFamily="18" charset="0"/>
                <a:cs typeface="Times New Roman" panose="02020603050405020304" pitchFamily="18" charset="0"/>
              </a:rPr>
              <a:t>induce ovulation .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Just before ovulation , the follicle become </a:t>
            </a:r>
            <a:r>
              <a:rPr lang="en-US" altLang="en-US" sz="1800" b="1">
                <a:solidFill>
                  <a:srgbClr val="002060"/>
                </a:solidFill>
                <a:latin typeface="Times New Roman" panose="02020603050405020304" pitchFamily="18" charset="0"/>
                <a:cs typeface="Times New Roman" panose="02020603050405020304" pitchFamily="18" charset="0"/>
              </a:rPr>
              <a:t>mature grafian follicle </a:t>
            </a:r>
            <a:r>
              <a:rPr lang="en-US" altLang="en-US" sz="1800">
                <a:solidFill>
                  <a:srgbClr val="002060"/>
                </a:solidFill>
                <a:latin typeface="Times New Roman" panose="02020603050405020304" pitchFamily="18" charset="0"/>
                <a:cs typeface="Times New Roman" panose="02020603050405020304" pitchFamily="18" charset="0"/>
              </a:rPr>
              <a:t>(reach 1- 2 cm in diameter and oocyte undergoes meiotic reduction division to produce secondary oocyte and first polar body .</a:t>
            </a: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secondary oocyte enters the second meiotic division to arrest again in its metaphase until after ovulation and fertilization .</a:t>
            </a: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Content Placeholder 2">
            <a:extLst>
              <a:ext uri="{FF2B5EF4-FFF2-40B4-BE49-F238E27FC236}">
                <a16:creationId xmlns:a16="http://schemas.microsoft.com/office/drawing/2014/main" id="{A9CD7361-E4FA-7FEC-C7C1-A1B9CC025F09}"/>
              </a:ext>
            </a:extLst>
          </p:cNvPr>
          <p:cNvSpPr>
            <a:spLocks noGrp="1"/>
          </p:cNvSpPr>
          <p:nvPr>
            <p:ph idx="1"/>
          </p:nvPr>
        </p:nvSpPr>
        <p:spPr>
          <a:xfrm>
            <a:off x="107950" y="23813"/>
            <a:ext cx="8856663" cy="5937250"/>
          </a:xfrm>
        </p:spPr>
        <p:txBody>
          <a:bodyPr/>
          <a:lstStyle/>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2- Ovulation</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It is the process of rupture of mature Graafian follicle and expulsion of ovum into the peritoneal cavity to be picked up by the fimbriated end of the fallopian tube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It takes place approximately in the day </a:t>
            </a:r>
            <a:r>
              <a:rPr lang="en-US" altLang="en-US" sz="1800" b="1">
                <a:solidFill>
                  <a:srgbClr val="002060"/>
                </a:solidFill>
                <a:latin typeface="Times New Roman" panose="02020603050405020304" pitchFamily="18" charset="0"/>
                <a:cs typeface="Times New Roman" panose="02020603050405020304" pitchFamily="18" charset="0"/>
              </a:rPr>
              <a:t>14</a:t>
            </a:r>
            <a:r>
              <a:rPr lang="en-US" altLang="en-US" sz="1800">
                <a:solidFill>
                  <a:srgbClr val="002060"/>
                </a:solidFill>
                <a:latin typeface="Times New Roman" panose="02020603050405020304" pitchFamily="18" charset="0"/>
                <a:cs typeface="Times New Roman" panose="02020603050405020304" pitchFamily="18" charset="0"/>
              </a:rPr>
              <a:t> of the cycle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The cause of ovulation is GnRH surge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If the ovum is not fertilized within 24 hours after ovulation , it degenerates .</a:t>
            </a: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pic>
        <p:nvPicPr>
          <p:cNvPr id="18435" name="Picture 1">
            <a:extLst>
              <a:ext uri="{FF2B5EF4-FFF2-40B4-BE49-F238E27FC236}">
                <a16:creationId xmlns:a16="http://schemas.microsoft.com/office/drawing/2014/main" id="{4CFDEA62-C01E-A4BD-228B-A5734B961A8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71550" y="2565400"/>
            <a:ext cx="7416800" cy="391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Content Placeholder 2">
            <a:extLst>
              <a:ext uri="{FF2B5EF4-FFF2-40B4-BE49-F238E27FC236}">
                <a16:creationId xmlns:a16="http://schemas.microsoft.com/office/drawing/2014/main" id="{EA31D16E-C724-81C9-A8B5-1B113356F60A}"/>
              </a:ext>
            </a:extLst>
          </p:cNvPr>
          <p:cNvSpPr>
            <a:spLocks noGrp="1"/>
          </p:cNvSpPr>
          <p:nvPr>
            <p:ph idx="1"/>
          </p:nvPr>
        </p:nvSpPr>
        <p:spPr>
          <a:xfrm>
            <a:off x="107950" y="23813"/>
            <a:ext cx="8928100" cy="5937250"/>
          </a:xfrm>
        </p:spPr>
        <p:txBody>
          <a:bodyPr/>
          <a:lstStyle/>
          <a:p>
            <a:pPr marL="34925" indent="0" algn="just" rtl="0">
              <a:buFont typeface="Wingdings 2" panose="05020102010507070707" pitchFamily="18" charset="2"/>
              <a:buNone/>
            </a:pPr>
            <a:endParaRPr lang="en-US" altLang="en-US" sz="1800" b="1">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3-Luteal phase</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follicle which rupture at the time of ovulation, fills with blood forming </a:t>
            </a:r>
            <a:r>
              <a:rPr lang="en-US" altLang="en-US" sz="1800" b="1">
                <a:solidFill>
                  <a:srgbClr val="002060"/>
                </a:solidFill>
                <a:latin typeface="Times New Roman" panose="02020603050405020304" pitchFamily="18" charset="0"/>
                <a:cs typeface="Times New Roman" panose="02020603050405020304" pitchFamily="18" charset="0"/>
              </a:rPr>
              <a:t>corpus haemorrhagicum</a:t>
            </a:r>
            <a:r>
              <a:rPr lang="en-US" altLang="en-US" sz="1800">
                <a:solidFill>
                  <a:srgbClr val="002060"/>
                </a:solidFill>
                <a:latin typeface="Times New Roman" panose="02020603050405020304" pitchFamily="18" charset="0"/>
                <a:cs typeface="Times New Roman" panose="02020603050405020304" pitchFamily="18" charset="0"/>
              </a:rPr>
              <a:t>, the clotted blood is removed by phagocytosis, the follicle is converted to </a:t>
            </a:r>
            <a:r>
              <a:rPr lang="en-US" altLang="en-US" sz="1800" b="1">
                <a:solidFill>
                  <a:srgbClr val="002060"/>
                </a:solidFill>
                <a:latin typeface="Times New Roman" panose="02020603050405020304" pitchFamily="18" charset="0"/>
                <a:cs typeface="Times New Roman" panose="02020603050405020304" pitchFamily="18" charset="0"/>
              </a:rPr>
              <a:t>corpus luteum </a:t>
            </a:r>
            <a:r>
              <a:rPr lang="en-US" altLang="en-US" sz="1800">
                <a:solidFill>
                  <a:srgbClr val="002060"/>
                </a:solidFill>
                <a:latin typeface="Times New Roman" panose="02020603050405020304" pitchFamily="18" charset="0"/>
                <a:cs typeface="Times New Roman" panose="02020603050405020304" pitchFamily="18" charset="0"/>
              </a:rPr>
              <a:t>under the effect of LH that accelerates the proliferation and hypertrophy of granulosa cells and incorporation of </a:t>
            </a:r>
            <a:r>
              <a:rPr lang="en-US" altLang="en-US" sz="1800" b="1">
                <a:solidFill>
                  <a:srgbClr val="002060"/>
                </a:solidFill>
                <a:latin typeface="Times New Roman" panose="02020603050405020304" pitchFamily="18" charset="0"/>
                <a:cs typeface="Times New Roman" panose="02020603050405020304" pitchFamily="18" charset="0"/>
              </a:rPr>
              <a:t>theca interna cells </a:t>
            </a:r>
            <a:r>
              <a:rPr lang="en-US" altLang="en-US" sz="1800">
                <a:solidFill>
                  <a:srgbClr val="002060"/>
                </a:solidFill>
                <a:latin typeface="Times New Roman" panose="02020603050405020304" pitchFamily="18" charset="0"/>
                <a:cs typeface="Times New Roman" panose="02020603050405020304" pitchFamily="18" charset="0"/>
              </a:rPr>
              <a:t>within the follicle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Now granulosa cells and theca interna cells are called </a:t>
            </a:r>
            <a:r>
              <a:rPr lang="en-US" altLang="en-US" sz="1800" b="1">
                <a:solidFill>
                  <a:srgbClr val="002060"/>
                </a:solidFill>
                <a:latin typeface="Times New Roman" panose="02020603050405020304" pitchFamily="18" charset="0"/>
                <a:cs typeface="Times New Roman" panose="02020603050405020304" pitchFamily="18" charset="0"/>
              </a:rPr>
              <a:t>lutein cells </a:t>
            </a:r>
            <a:r>
              <a:rPr lang="en-US" altLang="en-US" sz="1800">
                <a:solidFill>
                  <a:srgbClr val="002060"/>
                </a:solidFill>
                <a:latin typeface="Times New Roman" panose="02020603050405020304" pitchFamily="18" charset="0"/>
                <a:cs typeface="Times New Roman" panose="02020603050405020304" pitchFamily="18" charset="0"/>
              </a:rPr>
              <a:t>which are lipid rich cells so corpus luteum is </a:t>
            </a:r>
            <a:r>
              <a:rPr lang="en-US" altLang="en-US" sz="1800" b="1">
                <a:solidFill>
                  <a:srgbClr val="002060"/>
                </a:solidFill>
                <a:latin typeface="Times New Roman" panose="02020603050405020304" pitchFamily="18" charset="0"/>
                <a:cs typeface="Times New Roman" panose="02020603050405020304" pitchFamily="18" charset="0"/>
              </a:rPr>
              <a:t>yellow </a:t>
            </a:r>
            <a:r>
              <a:rPr lang="en-US" altLang="en-US" sz="1800">
                <a:solidFill>
                  <a:srgbClr val="002060"/>
                </a:solidFill>
                <a:latin typeface="Times New Roman" panose="02020603050405020304" pitchFamily="18" charset="0"/>
                <a:cs typeface="Times New Roman" panose="02020603050405020304" pitchFamily="18" charset="0"/>
              </a:rPr>
              <a:t>in colour. Corpus luteum is a temporary endocrine gland, secretes </a:t>
            </a:r>
            <a:r>
              <a:rPr lang="en-US" altLang="en-US" sz="1800" b="1">
                <a:solidFill>
                  <a:srgbClr val="002060"/>
                </a:solidFill>
                <a:latin typeface="Times New Roman" panose="02020603050405020304" pitchFamily="18" charset="0"/>
                <a:cs typeface="Times New Roman" panose="02020603050405020304" pitchFamily="18" charset="0"/>
              </a:rPr>
              <a:t>progesterone and estrogen </a:t>
            </a:r>
            <a:r>
              <a:rPr lang="en-US" altLang="en-US" sz="1800">
                <a:solidFill>
                  <a:srgbClr val="002060"/>
                </a:solidFill>
                <a:latin typeface="Times New Roman" panose="02020603050405020304" pitchFamily="18" charset="0"/>
                <a:cs typeface="Times New Roman" panose="02020603050405020304" pitchFamily="18" charset="0"/>
              </a:rPr>
              <a:t>.</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Corpus luteum is maintained by </a:t>
            </a:r>
            <a:r>
              <a:rPr lang="en-US" altLang="en-US" sz="1800" b="1">
                <a:solidFill>
                  <a:srgbClr val="002060"/>
                </a:solidFill>
                <a:latin typeface="Times New Roman" panose="02020603050405020304" pitchFamily="18" charset="0"/>
                <a:cs typeface="Times New Roman" panose="02020603050405020304" pitchFamily="18" charset="0"/>
              </a:rPr>
              <a:t>LH</a:t>
            </a:r>
            <a:r>
              <a:rPr lang="en-US" altLang="en-US" sz="1800">
                <a:solidFill>
                  <a:srgbClr val="002060"/>
                </a:solidFill>
                <a:latin typeface="Times New Roman" panose="02020603050405020304" pitchFamily="18" charset="0"/>
                <a:cs typeface="Times New Roman" panose="02020603050405020304" pitchFamily="18" charset="0"/>
              </a:rPr>
              <a:t>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a:t>
            </a:r>
            <a:r>
              <a:rPr lang="en-US" altLang="en-US" sz="1800" b="1">
                <a:solidFill>
                  <a:srgbClr val="002060"/>
                </a:solidFill>
                <a:latin typeface="Times New Roman" panose="02020603050405020304" pitchFamily="18" charset="0"/>
                <a:cs typeface="Times New Roman" panose="02020603050405020304" pitchFamily="18" charset="0"/>
              </a:rPr>
              <a:t>Progesterone</a:t>
            </a:r>
            <a:r>
              <a:rPr lang="en-US" altLang="en-US" sz="1800">
                <a:solidFill>
                  <a:srgbClr val="002060"/>
                </a:solidFill>
                <a:latin typeface="Times New Roman" panose="02020603050405020304" pitchFamily="18" charset="0"/>
                <a:cs typeface="Times New Roman" panose="02020603050405020304" pitchFamily="18" charset="0"/>
              </a:rPr>
              <a:t> reachs its peak level </a:t>
            </a:r>
            <a:r>
              <a:rPr lang="en-US" altLang="en-US" sz="1800" b="1">
                <a:solidFill>
                  <a:srgbClr val="002060"/>
                </a:solidFill>
                <a:latin typeface="Times New Roman" panose="02020603050405020304" pitchFamily="18" charset="0"/>
                <a:cs typeface="Times New Roman" panose="02020603050405020304" pitchFamily="18" charset="0"/>
              </a:rPr>
              <a:t>8-9 days after ovulation </a:t>
            </a:r>
            <a:r>
              <a:rPr lang="en-US" altLang="en-US" sz="1800">
                <a:solidFill>
                  <a:srgbClr val="002060"/>
                </a:solidFill>
                <a:latin typeface="Times New Roman" panose="02020603050405020304" pitchFamily="18" charset="0"/>
                <a:cs typeface="Times New Roman" panose="02020603050405020304" pitchFamily="18" charset="0"/>
              </a:rPr>
              <a:t>with a second peak of estrogen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The high levels of progesterone in presence of estrogen inhibit LH that lead to degeneration of corpus luteum , (luteolysis), and drop of estrogen level  9 days after ovulation. After 14 days of ovulation , it becomes </a:t>
            </a:r>
            <a:r>
              <a:rPr lang="en-US" altLang="en-US" sz="1800" b="1">
                <a:solidFill>
                  <a:srgbClr val="002060"/>
                </a:solidFill>
                <a:latin typeface="Times New Roman" panose="02020603050405020304" pitchFamily="18" charset="0"/>
                <a:cs typeface="Times New Roman" panose="02020603050405020304" pitchFamily="18" charset="0"/>
              </a:rPr>
              <a:t>corpus albicans </a:t>
            </a:r>
            <a:r>
              <a:rPr lang="en-US" altLang="en-US" sz="1800">
                <a:solidFill>
                  <a:srgbClr val="002060"/>
                </a:solidFill>
                <a:latin typeface="Times New Roman" panose="02020603050405020304" pitchFamily="18" charset="0"/>
                <a:cs typeface="Times New Roman" panose="02020603050405020304" pitchFamily="18" charset="0"/>
              </a:rPr>
              <a:t>.</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Corpus albicans persists for some time, then undergoes  autolysis and is phagocytosed by macrophages leaving fibrous scar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N.B. if fertilization occurs corpus luteum is maintained by human chorionic gonadotrpin (HCGn) for 6 months then converted after </a:t>
            </a:r>
            <a:r>
              <a:rPr lang="en-US" altLang="en-US" sz="1800" b="1">
                <a:solidFill>
                  <a:srgbClr val="002060"/>
                </a:solidFill>
                <a:latin typeface="Times New Roman" panose="02020603050405020304" pitchFamily="18" charset="0"/>
                <a:cs typeface="Times New Roman" panose="02020603050405020304" pitchFamily="18" charset="0"/>
              </a:rPr>
              <a:t>6 months </a:t>
            </a:r>
            <a:r>
              <a:rPr lang="en-US" altLang="en-US" sz="1800">
                <a:solidFill>
                  <a:srgbClr val="002060"/>
                </a:solidFill>
                <a:latin typeface="Times New Roman" panose="02020603050405020304" pitchFamily="18" charset="0"/>
                <a:cs typeface="Times New Roman" panose="02020603050405020304" pitchFamily="18" charset="0"/>
              </a:rPr>
              <a:t>into corpus albicans.</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Drop of estrogen level stimulates FSH secretion by its feedback action on hypothalamus and anterior pituitary gland to start another cycle .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Content Placeholder 2">
            <a:extLst>
              <a:ext uri="{FF2B5EF4-FFF2-40B4-BE49-F238E27FC236}">
                <a16:creationId xmlns:a16="http://schemas.microsoft.com/office/drawing/2014/main" id="{E045E4A2-5B02-D035-401C-B0E27BBCFD48}"/>
              </a:ext>
            </a:extLst>
          </p:cNvPr>
          <p:cNvSpPr>
            <a:spLocks noGrp="1"/>
          </p:cNvSpPr>
          <p:nvPr>
            <p:ph idx="1"/>
          </p:nvPr>
        </p:nvSpPr>
        <p:spPr>
          <a:xfrm>
            <a:off x="107950" y="23813"/>
            <a:ext cx="8928100" cy="5937250"/>
          </a:xfrm>
        </p:spPr>
        <p:txBody>
          <a:bodyPr/>
          <a:lstStyle/>
          <a:p>
            <a:pPr marL="34925" indent="0" algn="ctr"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Ovulation</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It is the rupture of mature grafian follicle and expulsion of ovum into the peritoneal cavity to be picked up by fimbriated end of the fallobian tube.</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ovulation occurs at the </a:t>
            </a:r>
            <a:r>
              <a:rPr lang="en-US" altLang="en-US" sz="1800" b="1">
                <a:solidFill>
                  <a:srgbClr val="002060"/>
                </a:solidFill>
                <a:latin typeface="Times New Roman" panose="02020603050405020304" pitchFamily="18" charset="0"/>
                <a:cs typeface="Times New Roman" panose="02020603050405020304" pitchFamily="18" charset="0"/>
              </a:rPr>
              <a:t>14th day </a:t>
            </a:r>
            <a:r>
              <a:rPr lang="en-US" altLang="en-US" sz="1800">
                <a:solidFill>
                  <a:srgbClr val="002060"/>
                </a:solidFill>
                <a:latin typeface="Times New Roman" panose="02020603050405020304" pitchFamily="18" charset="0"/>
                <a:cs typeface="Times New Roman" panose="02020603050405020304" pitchFamily="18" charset="0"/>
              </a:rPr>
              <a:t>of the cycle </a:t>
            </a: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mechanism of ovulation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Gonadotropin surge stimulates a complex series of changes that cause the final maturation of the oocyte and the physical release of the oocyte from the mature grafian follicle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Gonadotropin surge leads to very rapid growth of follicle and beginning of progesterone secretion that cause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(a) Hyperaemia of follicle and increase prostaglandins secretion → plasma transudation→ swelling of the follicle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(b) Release of proteolytic enzymes from lysozome and activation of plasminogen → ↑activity of collagenase enzyme causing →  weakening of follicular wall and degeneration of stigma (weak bulging outer pole of follicle) then  rupture of follicle and expulsion of ovum into the peritoneal cavity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Normally premature oocyte maturation and luteinization are prevented by a </a:t>
            </a:r>
            <a:r>
              <a:rPr lang="en-US" altLang="en-US" sz="1800" b="1">
                <a:solidFill>
                  <a:srgbClr val="002060"/>
                </a:solidFill>
                <a:latin typeface="Times New Roman" panose="02020603050405020304" pitchFamily="18" charset="0"/>
                <a:cs typeface="Times New Roman" panose="02020603050405020304" pitchFamily="18" charset="0"/>
              </a:rPr>
              <a:t>local inhibitory factors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a- Oocyte Maturation Inhibitor (</a:t>
            </a:r>
            <a:r>
              <a:rPr lang="en-US" altLang="en-US" sz="1800" b="1">
                <a:solidFill>
                  <a:srgbClr val="002060"/>
                </a:solidFill>
                <a:latin typeface="Times New Roman" panose="02020603050405020304" pitchFamily="18" charset="0"/>
                <a:cs typeface="Times New Roman" panose="02020603050405020304" pitchFamily="18" charset="0"/>
              </a:rPr>
              <a:t>OMI</a:t>
            </a:r>
            <a:r>
              <a:rPr lang="en-US" altLang="en-US" sz="1800">
                <a:solidFill>
                  <a:srgbClr val="002060"/>
                </a:solidFill>
                <a:latin typeface="Times New Roman" panose="02020603050405020304" pitchFamily="18" charset="0"/>
                <a:cs typeface="Times New Roman" panose="02020603050405020304" pitchFamily="18" charset="0"/>
              </a:rPr>
              <a:t>) : It is one of the follicular factors . It is formed by the granulosa cells . It prevents meiosis of the oocyte (prevent premature oocyte maturation) until the preovulatory LH surge that removes this inhibition . It is  activity depends upon an intact cumulus oophorus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b- Lutinization inhibitor : </a:t>
            </a:r>
            <a:r>
              <a:rPr lang="en-US" altLang="en-US" sz="1800" b="1">
                <a:solidFill>
                  <a:srgbClr val="002060"/>
                </a:solidFill>
                <a:latin typeface="Times New Roman" panose="02020603050405020304" pitchFamily="18" charset="0"/>
                <a:cs typeface="Times New Roman" panose="02020603050405020304" pitchFamily="18" charset="0"/>
              </a:rPr>
              <a:t>(LI) </a:t>
            </a:r>
            <a:r>
              <a:rPr lang="en-US" altLang="en-US" sz="1800">
                <a:solidFill>
                  <a:srgbClr val="002060"/>
                </a:solidFill>
                <a:latin typeface="Times New Roman" panose="02020603050405020304" pitchFamily="18" charset="0"/>
                <a:cs typeface="Times New Roman" panose="02020603050405020304" pitchFamily="18" charset="0"/>
              </a:rPr>
              <a:t>: also originates from the granulosa cells.</a:t>
            </a: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Content Placeholder 2">
            <a:extLst>
              <a:ext uri="{FF2B5EF4-FFF2-40B4-BE49-F238E27FC236}">
                <a16:creationId xmlns:a16="http://schemas.microsoft.com/office/drawing/2014/main" id="{62B91A20-9D8F-875E-BE26-F4A9C36506D4}"/>
              </a:ext>
            </a:extLst>
          </p:cNvPr>
          <p:cNvSpPr>
            <a:spLocks noGrp="1"/>
          </p:cNvSpPr>
          <p:nvPr>
            <p:ph idx="1"/>
          </p:nvPr>
        </p:nvSpPr>
        <p:spPr>
          <a:xfrm>
            <a:off x="107950" y="23813"/>
            <a:ext cx="8928100" cy="5937250"/>
          </a:xfrm>
        </p:spPr>
        <p:txBody>
          <a:bodyPr/>
          <a:lstStyle/>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Purpose of FSH surge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Induction of an adequate number of LH receptor on the granulosa cells for luteinization and normal corpus luteum formation.</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Stimulates the granulosa cells to produce plasminogen activator → conversion of plasminogen to plasmin  → provoke collagenase activity → degradation of follicular wall       help ovulation .</a:t>
            </a: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Indications (signs) of ovulation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Methods used to determine the time of ovulation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Ovulation and corpus luteum formation is indicated by the presence of signs of progesterone release of which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1- the presence of pregnandiol in urine.</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2- The presence of early secretory phase in the endometrium.</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3- Increased vaginal secretion (discharge) and proliferation of the epithelium in vaginal smear examination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4- Rise in body temperature by about </a:t>
            </a:r>
            <a:r>
              <a:rPr lang="en-US" altLang="en-US" sz="1800" b="1">
                <a:solidFill>
                  <a:srgbClr val="002060"/>
                </a:solidFill>
                <a:latin typeface="Times New Roman" panose="02020603050405020304" pitchFamily="18" charset="0"/>
                <a:cs typeface="Times New Roman" panose="02020603050405020304" pitchFamily="18" charset="0"/>
              </a:rPr>
              <a:t>0.5 C°</a:t>
            </a:r>
            <a:r>
              <a:rPr lang="en-US" altLang="en-US" sz="1800">
                <a:solidFill>
                  <a:srgbClr val="002060"/>
                </a:solidFill>
                <a:latin typeface="Times New Roman" panose="02020603050405020304" pitchFamily="18" charset="0"/>
                <a:cs typeface="Times New Roman" panose="02020603050405020304" pitchFamily="18" charset="0"/>
              </a:rPr>
              <a:t> at the time of ovulation , that persists until bleeding occurs.</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5- Lower abdominal pain at the time of ovulation.</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6- Presence of thick cervical secretion that fail to form fern pattern arborization .</a:t>
            </a: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تقنية">
  <a:themeElements>
    <a:clrScheme name="تقنية">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تقنية">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تقنية">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03715E3F2C51640B4ECF0431D023F17" ma:contentTypeVersion="2" ma:contentTypeDescription="Create a new document." ma:contentTypeScope="" ma:versionID="8ff71a0f68f358fa63dc061683fe4d4f">
  <xsd:schema xmlns:xsd="http://www.w3.org/2001/XMLSchema" xmlns:xs="http://www.w3.org/2001/XMLSchema" xmlns:p="http://schemas.microsoft.com/office/2006/metadata/properties" xmlns:ns2="e0ad8373-bfde-47d8-b794-2f09d6972787" targetNamespace="http://schemas.microsoft.com/office/2006/metadata/properties" ma:root="true" ma:fieldsID="f0c5688218bff0f10fb04626d3881636" ns2:_="">
    <xsd:import namespace="e0ad8373-bfde-47d8-b794-2f09d6972787"/>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ad8373-bfde-47d8-b794-2f09d69727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B2BC3E8-72A7-4748-834E-A1AFF0E5752C}">
  <ds:schemaRefs>
    <ds:schemaRef ds:uri="http://schemas.microsoft.com/sharepoint/v3/contenttype/forms"/>
  </ds:schemaRefs>
</ds:datastoreItem>
</file>

<file path=customXml/itemProps2.xml><?xml version="1.0" encoding="utf-8"?>
<ds:datastoreItem xmlns:ds="http://schemas.openxmlformats.org/officeDocument/2006/customXml" ds:itemID="{00E3F7D3-8F8B-456A-B2F0-391212625542}">
  <ds:schemaRefs>
    <ds:schemaRef ds:uri="http://schemas.microsoft.com/office/2006/metadata/contentType"/>
    <ds:schemaRef ds:uri="http://schemas.microsoft.com/office/2006/metadata/properties/metaAttributes"/>
    <ds:schemaRef ds:uri="http://www.w3.org/2000/xmlns/"/>
    <ds:schemaRef ds:uri="http://www.w3.org/2001/XMLSchema"/>
    <ds:schemaRef ds:uri="e0ad8373-bfde-47d8-b794-2f09d6972787"/>
  </ds:schemaRefs>
</ds:datastoreItem>
</file>

<file path=docProps/app.xml><?xml version="1.0" encoding="utf-8"?>
<Properties xmlns="http://schemas.openxmlformats.org/officeDocument/2006/extended-properties" xmlns:vt="http://schemas.openxmlformats.org/officeDocument/2006/docPropsVTypes">
  <Template>Technic</Template>
  <TotalTime>691</TotalTime>
  <Words>2151</Words>
  <Application>Microsoft Office PowerPoint</Application>
  <PresentationFormat>On-screen Show (4:3)</PresentationFormat>
  <Paragraphs>127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تقنية</vt:lpstr>
      <vt:lpstr> 9. Female reproductive physiology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CARDIAC CYCLE</dc:title>
  <dc:creator>Dr.Waleed R. Ezzat</dc:creator>
  <cp:lastModifiedBy>Sanabil Hassanat</cp:lastModifiedBy>
  <cp:revision>97</cp:revision>
  <dcterms:created xsi:type="dcterms:W3CDTF">2018-04-21T22:12:54Z</dcterms:created>
  <dcterms:modified xsi:type="dcterms:W3CDTF">2022-05-22T03:42:07Z</dcterms:modified>
</cp:coreProperties>
</file>