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fntdata" ContentType="application/x-fontdata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6.xml" ContentType="application/vnd.openxmlformats-officedocument.presentationml.slide+xml"/>
  <Override PartName="/ppt/slides/slide5.xml" ContentType="application/vnd.openxmlformats-officedocument.presentationml.slide+xml"/>
  <Override PartName="/ppt/slides/slide4.xml" ContentType="application/vnd.openxmlformats-officedocument.presentationml.slide+xml"/>
  <Override PartName="/ppt/slides/slide1.xml" ContentType="application/vnd.openxmlformats-officedocument.presentationml.slide+xml"/>
  <Override PartName="/ppt/slides/slide8.xml" ContentType="application/vnd.openxmlformats-officedocument.presentationml.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Slides/notesSlide8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9.xml" ContentType="application/vnd.openxmlformats-officedocument.presentationml.notesSlide+xml"/>
  <Override PartName="/ppt/slideMasters/slideMaster1.xml" ContentType="application/vnd.openxmlformats-officedocument.presentationml.slideMaster+xml"/>
  <Override PartName="/ppt/notesSlides/notesSlide3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2.xml" ContentType="application/vnd.openxmlformats-officedocument.presentationml.notesSlide+xml"/>
  <Override PartName="/ppt/slideLayouts/slideLayout2.xml" ContentType="application/vnd.openxmlformats-officedocument.presentationml.slideLayout+xml"/>
  <Override PartName="/ppt/notesSlides/notesSlide1.xml" ContentType="application/vnd.openxmlformats-officedocument.presentationml.notesSlide+xml"/>
  <Override PartName="/ppt/slideLayouts/slideLayout1.xml" ContentType="application/vnd.openxmlformats-officedocument.presentationml.slideLayout+xml"/>
  <Override PartName="/ppt/notesMasters/notesMaster1.xml" ContentType="application/vnd.openxmlformats-officedocument.presentationml.notesMaster+xml"/>
  <Override PartName="/ppt/theme/theme2.xml" ContentType="application/vnd.openxmlformats-officedocument.theme+xml"/>
  <Override PartName="/ppt/theme/theme1.xml" ContentType="application/vnd.openxmlformats-officedocument.theme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embedTrueTypeFonts="1" saveSubsetFonts="1" autoCompressPictures="0">
  <p:sldMasterIdLst>
    <p:sldMasterId id="2147483659" r:id="rId1"/>
  </p:sldMasterIdLst>
  <p:notesMasterIdLst>
    <p:notesMasterId r:id="rId12"/>
  </p:notesMasterIdLst>
  <p:sldIdLst>
    <p:sldId id="256" r:id="rId2"/>
    <p:sldId id="257" r:id="rId3"/>
    <p:sldId id="301" r:id="rId4"/>
    <p:sldId id="303" r:id="rId5"/>
    <p:sldId id="310" r:id="rId6"/>
    <p:sldId id="304" r:id="rId7"/>
    <p:sldId id="311" r:id="rId8"/>
    <p:sldId id="312" r:id="rId9"/>
    <p:sldId id="313" r:id="rId10"/>
    <p:sldId id="296" r:id="rId11"/>
  </p:sldIdLst>
  <p:sldSz cx="9144000" cy="5143500" type="screen16x9"/>
  <p:notesSz cx="6858000" cy="9144000"/>
  <p:embeddedFontLst>
    <p:embeddedFont>
      <p:font typeface="Lexend Deca" panose="020B0604020202020204" charset="0"/>
      <p:regular r:id="rId13"/>
    </p:embeddedFont>
    <p:embeddedFont>
      <p:font typeface="Calibri" panose="020F0502020204030204" pitchFamily="34" charset="0"/>
      <p:regular r:id="rId14"/>
      <p:bold r:id="rId15"/>
      <p:italic r:id="rId16"/>
      <p:boldItalic r:id="rId17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CAE1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E84C8AE5-3B9D-472B-8AFB-D0E228A2648C}">
  <a:tblStyle styleId="{E84C8AE5-3B9D-472B-8AFB-D0E228A2648C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40" autoAdjust="0"/>
    <p:restoredTop sz="94660"/>
  </p:normalViewPr>
  <p:slideViewPr>
    <p:cSldViewPr>
      <p:cViewPr varScale="1">
        <p:scale>
          <a:sx n="97" d="100"/>
          <a:sy n="97" d="100"/>
        </p:scale>
        <p:origin x="546" y="84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1.fntdata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font" Target="fonts/font5.fntdata"/><Relationship Id="rId2" Type="http://schemas.openxmlformats.org/officeDocument/2006/relationships/slide" Target="slides/slide1.xml"/><Relationship Id="rId16" Type="http://schemas.openxmlformats.org/officeDocument/2006/relationships/font" Target="fonts/font4.fntdata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customXml" Target="../customXml/item3.xml"/><Relationship Id="rId5" Type="http://schemas.openxmlformats.org/officeDocument/2006/relationships/slide" Target="slides/slide4.xml"/><Relationship Id="rId15" Type="http://schemas.openxmlformats.org/officeDocument/2006/relationships/font" Target="fonts/font3.fntdata"/><Relationship Id="rId23" Type="http://schemas.openxmlformats.org/officeDocument/2006/relationships/customXml" Target="../customXml/item2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2.fntdata"/><Relationship Id="rId22" Type="http://schemas.openxmlformats.org/officeDocument/2006/relationships/customXml" Target="../customXml/item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913296547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g35f391192_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" name="Google Shape;58;g35f391192_0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06194647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g3606f1c2d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9" name="Google Shape;69;g3606f1c2d_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19433156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g3606f1c2d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9" name="Google Shape;69;g3606f1c2d_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29350449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g3606f1c2d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9" name="Google Shape;69;g3606f1c2d_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48399646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g3606f1c2d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9" name="Google Shape;69;g3606f1c2d_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92224034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g3606f1c2d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9" name="Google Shape;69;g3606f1c2d_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27511330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g3606f1c2d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9" name="Google Shape;69;g3606f1c2d_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52373324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g3606f1c2d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9" name="Google Shape;69;g3606f1c2d_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19513908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g3606f1c2d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9" name="Google Shape;69;g3606f1c2d_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9324539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Google Shape;10;p2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-25"/>
            <a:ext cx="9143957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Google Shape;11;p2"/>
          <p:cNvSpPr txBox="1">
            <a:spLocks noGrp="1"/>
          </p:cNvSpPr>
          <p:nvPr>
            <p:ph type="ctrTitle"/>
          </p:nvPr>
        </p:nvSpPr>
        <p:spPr>
          <a:xfrm>
            <a:off x="685800" y="1991825"/>
            <a:ext cx="4539000" cy="11598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1pPr>
            <a:lvl2pPr lvl="1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2pPr>
            <a:lvl3pPr lvl="2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3pPr>
            <a:lvl4pPr lvl="3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4pPr>
            <a:lvl5pPr lvl="4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5pPr>
            <a:lvl6pPr lvl="5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6pPr>
            <a:lvl7pPr lvl="6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7pPr>
            <a:lvl8pPr lvl="7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8pPr>
            <a:lvl9pPr lvl="8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2 columns" type="twoColTx">
  <p:cSld name="TITLE_AND_TWO_COLUMNS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Google Shape;28;p6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29" name="Google Shape;29;p6"/>
          <p:cNvSpPr txBox="1">
            <a:spLocks noGrp="1"/>
          </p:cNvSpPr>
          <p:nvPr>
            <p:ph type="title"/>
          </p:nvPr>
        </p:nvSpPr>
        <p:spPr>
          <a:xfrm>
            <a:off x="580550" y="205975"/>
            <a:ext cx="6014400" cy="8574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>
            <a:endParaRPr/>
          </a:p>
        </p:txBody>
      </p:sp>
      <p:sp>
        <p:nvSpPr>
          <p:cNvPr id="30" name="Google Shape;30;p6"/>
          <p:cNvSpPr txBox="1">
            <a:spLocks noGrp="1"/>
          </p:cNvSpPr>
          <p:nvPr>
            <p:ph type="body" idx="1"/>
          </p:nvPr>
        </p:nvSpPr>
        <p:spPr>
          <a:xfrm>
            <a:off x="580550" y="1352550"/>
            <a:ext cx="2841000" cy="31551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55600">
              <a:spcBef>
                <a:spcPts val="600"/>
              </a:spcBef>
              <a:spcAft>
                <a:spcPts val="0"/>
              </a:spcAft>
              <a:buSzPts val="2000"/>
              <a:buChar char="⬡"/>
              <a:defRPr sz="2000"/>
            </a:lvl1pPr>
            <a:lvl2pPr marL="914400" lvl="1" indent="-355600">
              <a:spcBef>
                <a:spcPts val="0"/>
              </a:spcBef>
              <a:spcAft>
                <a:spcPts val="0"/>
              </a:spcAft>
              <a:buSzPts val="2000"/>
              <a:buChar char="∙"/>
              <a:defRPr sz="2000"/>
            </a:lvl2pPr>
            <a:lvl3pPr marL="1371600" lvl="2" indent="-355600">
              <a:spcBef>
                <a:spcPts val="0"/>
              </a:spcBef>
              <a:spcAft>
                <a:spcPts val="0"/>
              </a:spcAft>
              <a:buSzPts val="2000"/>
              <a:buChar char="∙"/>
              <a:defRPr sz="2000"/>
            </a:lvl3pPr>
            <a:lvl4pPr marL="1828800" lvl="3" indent="-355600">
              <a:spcBef>
                <a:spcPts val="0"/>
              </a:spcBef>
              <a:spcAft>
                <a:spcPts val="0"/>
              </a:spcAft>
              <a:buSzPts val="2000"/>
              <a:buChar char="●"/>
              <a:defRPr sz="2000"/>
            </a:lvl4pPr>
            <a:lvl5pPr marL="2286000" lvl="4" indent="-355600">
              <a:spcBef>
                <a:spcPts val="0"/>
              </a:spcBef>
              <a:spcAft>
                <a:spcPts val="0"/>
              </a:spcAft>
              <a:buSzPts val="2000"/>
              <a:buChar char="○"/>
              <a:defRPr sz="2000"/>
            </a:lvl5pPr>
            <a:lvl6pPr marL="2743200" lvl="5" indent="-355600">
              <a:spcBef>
                <a:spcPts val="0"/>
              </a:spcBef>
              <a:spcAft>
                <a:spcPts val="0"/>
              </a:spcAft>
              <a:buSzPts val="2000"/>
              <a:buChar char="■"/>
              <a:defRPr sz="2000"/>
            </a:lvl6pPr>
            <a:lvl7pPr marL="3200400" lvl="6" indent="-355600">
              <a:spcBef>
                <a:spcPts val="0"/>
              </a:spcBef>
              <a:spcAft>
                <a:spcPts val="0"/>
              </a:spcAft>
              <a:buSzPts val="2000"/>
              <a:buChar char="●"/>
              <a:defRPr sz="2000"/>
            </a:lvl7pPr>
            <a:lvl8pPr marL="3657600" lvl="7" indent="-355600">
              <a:spcBef>
                <a:spcPts val="0"/>
              </a:spcBef>
              <a:spcAft>
                <a:spcPts val="0"/>
              </a:spcAft>
              <a:buSzPts val="2000"/>
              <a:buChar char="○"/>
              <a:defRPr sz="2000"/>
            </a:lvl8pPr>
            <a:lvl9pPr marL="4114800" lvl="8" indent="-355600">
              <a:spcBef>
                <a:spcPts val="0"/>
              </a:spcBef>
              <a:spcAft>
                <a:spcPts val="0"/>
              </a:spcAft>
              <a:buSzPts val="2000"/>
              <a:buChar char="■"/>
              <a:defRPr sz="2000"/>
            </a:lvl9pPr>
          </a:lstStyle>
          <a:p>
            <a:endParaRPr/>
          </a:p>
        </p:txBody>
      </p:sp>
      <p:sp>
        <p:nvSpPr>
          <p:cNvPr id="31" name="Google Shape;31;p6"/>
          <p:cNvSpPr txBox="1">
            <a:spLocks noGrp="1"/>
          </p:cNvSpPr>
          <p:nvPr>
            <p:ph type="body" idx="2"/>
          </p:nvPr>
        </p:nvSpPr>
        <p:spPr>
          <a:xfrm>
            <a:off x="3753943" y="1352550"/>
            <a:ext cx="2841000" cy="31551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55600">
              <a:spcBef>
                <a:spcPts val="600"/>
              </a:spcBef>
              <a:spcAft>
                <a:spcPts val="0"/>
              </a:spcAft>
              <a:buSzPts val="2000"/>
              <a:buChar char="⬡"/>
              <a:defRPr sz="2000"/>
            </a:lvl1pPr>
            <a:lvl2pPr marL="914400" lvl="1" indent="-355600">
              <a:spcBef>
                <a:spcPts val="0"/>
              </a:spcBef>
              <a:spcAft>
                <a:spcPts val="0"/>
              </a:spcAft>
              <a:buSzPts val="2000"/>
              <a:buChar char="∙"/>
              <a:defRPr sz="2000"/>
            </a:lvl2pPr>
            <a:lvl3pPr marL="1371600" lvl="2" indent="-355600">
              <a:spcBef>
                <a:spcPts val="0"/>
              </a:spcBef>
              <a:spcAft>
                <a:spcPts val="0"/>
              </a:spcAft>
              <a:buSzPts val="2000"/>
              <a:buChar char="∙"/>
              <a:defRPr sz="2000"/>
            </a:lvl3pPr>
            <a:lvl4pPr marL="1828800" lvl="3" indent="-355600">
              <a:spcBef>
                <a:spcPts val="0"/>
              </a:spcBef>
              <a:spcAft>
                <a:spcPts val="0"/>
              </a:spcAft>
              <a:buSzPts val="2000"/>
              <a:buChar char="●"/>
              <a:defRPr sz="2000"/>
            </a:lvl4pPr>
            <a:lvl5pPr marL="2286000" lvl="4" indent="-355600">
              <a:spcBef>
                <a:spcPts val="0"/>
              </a:spcBef>
              <a:spcAft>
                <a:spcPts val="0"/>
              </a:spcAft>
              <a:buSzPts val="2000"/>
              <a:buChar char="○"/>
              <a:defRPr sz="2000"/>
            </a:lvl5pPr>
            <a:lvl6pPr marL="2743200" lvl="5" indent="-355600">
              <a:spcBef>
                <a:spcPts val="0"/>
              </a:spcBef>
              <a:spcAft>
                <a:spcPts val="0"/>
              </a:spcAft>
              <a:buSzPts val="2000"/>
              <a:buChar char="■"/>
              <a:defRPr sz="2000"/>
            </a:lvl6pPr>
            <a:lvl7pPr marL="3200400" lvl="6" indent="-355600">
              <a:spcBef>
                <a:spcPts val="0"/>
              </a:spcBef>
              <a:spcAft>
                <a:spcPts val="0"/>
              </a:spcAft>
              <a:buSzPts val="2000"/>
              <a:buChar char="●"/>
              <a:defRPr sz="2000"/>
            </a:lvl7pPr>
            <a:lvl8pPr marL="3657600" lvl="7" indent="-355600">
              <a:spcBef>
                <a:spcPts val="0"/>
              </a:spcBef>
              <a:spcAft>
                <a:spcPts val="0"/>
              </a:spcAft>
              <a:buSzPts val="2000"/>
              <a:buChar char="○"/>
              <a:defRPr sz="2000"/>
            </a:lvl8pPr>
            <a:lvl9pPr marL="4114800" lvl="8" indent="-355600">
              <a:spcBef>
                <a:spcPts val="0"/>
              </a:spcBef>
              <a:spcAft>
                <a:spcPts val="0"/>
              </a:spcAft>
              <a:buSzPts val="2000"/>
              <a:buChar char="■"/>
              <a:defRPr sz="2000"/>
            </a:lvl9pPr>
          </a:lstStyle>
          <a:p>
            <a:endParaRPr/>
          </a:p>
        </p:txBody>
      </p:sp>
      <p:sp>
        <p:nvSpPr>
          <p:cNvPr id="32" name="Google Shape;32;p6"/>
          <p:cNvSpPr txBox="1">
            <a:spLocks noGrp="1"/>
          </p:cNvSpPr>
          <p:nvPr>
            <p:ph type="sldNum" idx="12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">
    <p:bg>
      <p:bgPr>
        <a:gradFill flip="none" rotWithShape="1">
          <a:gsLst>
            <a:gs pos="0">
              <a:srgbClr val="FFC000"/>
            </a:gs>
            <a:gs pos="48000">
              <a:srgbClr val="FFC000"/>
            </a:gs>
            <a:gs pos="100000">
              <a:srgbClr val="0A2F9E"/>
            </a:gs>
          </a:gsLst>
          <a:lin ang="13500000" scaled="1"/>
          <a:tileRect/>
        </a:gra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580550" y="205975"/>
            <a:ext cx="60144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Lexend Deca"/>
              <a:buNone/>
              <a:defRPr sz="3200" b="1">
                <a:solidFill>
                  <a:schemeClr val="lt1"/>
                </a:solidFill>
                <a:latin typeface="Lexend Deca"/>
                <a:ea typeface="Lexend Deca"/>
                <a:cs typeface="Lexend Deca"/>
                <a:sym typeface="Lexend Dec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Lexend Deca"/>
              <a:buNone/>
              <a:defRPr sz="3200" b="1">
                <a:solidFill>
                  <a:schemeClr val="lt1"/>
                </a:solidFill>
                <a:latin typeface="Lexend Deca"/>
                <a:ea typeface="Lexend Deca"/>
                <a:cs typeface="Lexend Deca"/>
                <a:sym typeface="Lexend Deca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Lexend Deca"/>
              <a:buNone/>
              <a:defRPr sz="3200" b="1">
                <a:solidFill>
                  <a:schemeClr val="lt1"/>
                </a:solidFill>
                <a:latin typeface="Lexend Deca"/>
                <a:ea typeface="Lexend Deca"/>
                <a:cs typeface="Lexend Deca"/>
                <a:sym typeface="Lexend Deca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Lexend Deca"/>
              <a:buNone/>
              <a:defRPr sz="3200" b="1">
                <a:solidFill>
                  <a:schemeClr val="lt1"/>
                </a:solidFill>
                <a:latin typeface="Lexend Deca"/>
                <a:ea typeface="Lexend Deca"/>
                <a:cs typeface="Lexend Deca"/>
                <a:sym typeface="Lexend Deca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Lexend Deca"/>
              <a:buNone/>
              <a:defRPr sz="3200" b="1">
                <a:solidFill>
                  <a:schemeClr val="lt1"/>
                </a:solidFill>
                <a:latin typeface="Lexend Deca"/>
                <a:ea typeface="Lexend Deca"/>
                <a:cs typeface="Lexend Deca"/>
                <a:sym typeface="Lexend Deca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Lexend Deca"/>
              <a:buNone/>
              <a:defRPr sz="3200" b="1">
                <a:solidFill>
                  <a:schemeClr val="lt1"/>
                </a:solidFill>
                <a:latin typeface="Lexend Deca"/>
                <a:ea typeface="Lexend Deca"/>
                <a:cs typeface="Lexend Deca"/>
                <a:sym typeface="Lexend Deca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Lexend Deca"/>
              <a:buNone/>
              <a:defRPr sz="3200" b="1">
                <a:solidFill>
                  <a:schemeClr val="lt1"/>
                </a:solidFill>
                <a:latin typeface="Lexend Deca"/>
                <a:ea typeface="Lexend Deca"/>
                <a:cs typeface="Lexend Deca"/>
                <a:sym typeface="Lexend Deca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Lexend Deca"/>
              <a:buNone/>
              <a:defRPr sz="3200" b="1">
                <a:solidFill>
                  <a:schemeClr val="lt1"/>
                </a:solidFill>
                <a:latin typeface="Lexend Deca"/>
                <a:ea typeface="Lexend Deca"/>
                <a:cs typeface="Lexend Deca"/>
                <a:sym typeface="Lexend Deca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Lexend Deca"/>
              <a:buNone/>
              <a:defRPr sz="3200" b="1">
                <a:solidFill>
                  <a:schemeClr val="lt1"/>
                </a:solidFill>
                <a:latin typeface="Lexend Deca"/>
                <a:ea typeface="Lexend Deca"/>
                <a:cs typeface="Lexend Deca"/>
                <a:sym typeface="Lexend Deca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580550" y="1352550"/>
            <a:ext cx="6014400" cy="31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4290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chemeClr val="accent5"/>
              </a:buClr>
              <a:buSzPts val="1800"/>
              <a:buFont typeface="Muli"/>
              <a:buChar char="⬡"/>
              <a:defRPr sz="2400">
                <a:solidFill>
                  <a:schemeClr val="lt1"/>
                </a:solidFill>
                <a:latin typeface="Muli"/>
                <a:ea typeface="Muli"/>
                <a:cs typeface="Muli"/>
                <a:sym typeface="Muli"/>
              </a:defRPr>
            </a:lvl1pPr>
            <a:lvl2pPr marL="914400" lvl="1" indent="-381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400"/>
              <a:buFont typeface="Muli"/>
              <a:buChar char="∙"/>
              <a:defRPr sz="2400">
                <a:solidFill>
                  <a:schemeClr val="lt1"/>
                </a:solidFill>
                <a:latin typeface="Muli"/>
                <a:ea typeface="Muli"/>
                <a:cs typeface="Muli"/>
                <a:sym typeface="Muli"/>
              </a:defRPr>
            </a:lvl2pPr>
            <a:lvl3pPr marL="1371600" lvl="2" indent="-381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400"/>
              <a:buFont typeface="Muli"/>
              <a:buChar char="∙"/>
              <a:defRPr sz="2400">
                <a:solidFill>
                  <a:schemeClr val="lt1"/>
                </a:solidFill>
                <a:latin typeface="Muli"/>
                <a:ea typeface="Muli"/>
                <a:cs typeface="Muli"/>
                <a:sym typeface="Muli"/>
              </a:defRPr>
            </a:lvl3pPr>
            <a:lvl4pPr marL="1828800" lvl="3" indent="-381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Muli"/>
              <a:buChar char="●"/>
              <a:defRPr sz="2400">
                <a:solidFill>
                  <a:schemeClr val="lt1"/>
                </a:solidFill>
                <a:latin typeface="Muli"/>
                <a:ea typeface="Muli"/>
                <a:cs typeface="Muli"/>
                <a:sym typeface="Muli"/>
              </a:defRPr>
            </a:lvl4pPr>
            <a:lvl5pPr marL="2286000" lvl="4" indent="-381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Muli"/>
              <a:buChar char="○"/>
              <a:defRPr sz="2400">
                <a:solidFill>
                  <a:schemeClr val="lt1"/>
                </a:solidFill>
                <a:latin typeface="Muli"/>
                <a:ea typeface="Muli"/>
                <a:cs typeface="Muli"/>
                <a:sym typeface="Muli"/>
              </a:defRPr>
            </a:lvl5pPr>
            <a:lvl6pPr marL="2743200" lvl="5" indent="-381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Muli"/>
              <a:buChar char="■"/>
              <a:defRPr sz="2400">
                <a:solidFill>
                  <a:schemeClr val="lt1"/>
                </a:solidFill>
                <a:latin typeface="Muli"/>
                <a:ea typeface="Muli"/>
                <a:cs typeface="Muli"/>
                <a:sym typeface="Muli"/>
              </a:defRPr>
            </a:lvl6pPr>
            <a:lvl7pPr marL="3200400" lvl="6" indent="-381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Muli"/>
              <a:buChar char="●"/>
              <a:defRPr sz="2400">
                <a:solidFill>
                  <a:schemeClr val="lt1"/>
                </a:solidFill>
                <a:latin typeface="Muli"/>
                <a:ea typeface="Muli"/>
                <a:cs typeface="Muli"/>
                <a:sym typeface="Muli"/>
              </a:defRPr>
            </a:lvl7pPr>
            <a:lvl8pPr marL="3657600" lvl="7" indent="-381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Muli"/>
              <a:buChar char="○"/>
              <a:defRPr sz="2400">
                <a:solidFill>
                  <a:schemeClr val="lt1"/>
                </a:solidFill>
                <a:latin typeface="Muli"/>
                <a:ea typeface="Muli"/>
                <a:cs typeface="Muli"/>
                <a:sym typeface="Muli"/>
              </a:defRPr>
            </a:lvl8pPr>
            <a:lvl9pPr marL="4114800" lvl="8" indent="-381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Muli"/>
              <a:buChar char="■"/>
              <a:defRPr sz="2400">
                <a:solidFill>
                  <a:schemeClr val="lt1"/>
                </a:solidFill>
                <a:latin typeface="Muli"/>
                <a:ea typeface="Muli"/>
                <a:cs typeface="Muli"/>
                <a:sym typeface="Muli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r">
              <a:buNone/>
              <a:defRPr sz="1300">
                <a:solidFill>
                  <a:schemeClr val="lt1"/>
                </a:solidFill>
                <a:latin typeface="Lexend Deca"/>
                <a:ea typeface="Lexend Deca"/>
                <a:cs typeface="Lexend Deca"/>
                <a:sym typeface="Lexend Deca"/>
              </a:defRPr>
            </a:lvl1pPr>
            <a:lvl2pPr lvl="1" algn="r">
              <a:buNone/>
              <a:defRPr sz="1300">
                <a:solidFill>
                  <a:schemeClr val="lt1"/>
                </a:solidFill>
                <a:latin typeface="Lexend Deca"/>
                <a:ea typeface="Lexend Deca"/>
                <a:cs typeface="Lexend Deca"/>
                <a:sym typeface="Lexend Deca"/>
              </a:defRPr>
            </a:lvl2pPr>
            <a:lvl3pPr lvl="2" algn="r">
              <a:buNone/>
              <a:defRPr sz="1300">
                <a:solidFill>
                  <a:schemeClr val="lt1"/>
                </a:solidFill>
                <a:latin typeface="Lexend Deca"/>
                <a:ea typeface="Lexend Deca"/>
                <a:cs typeface="Lexend Deca"/>
                <a:sym typeface="Lexend Deca"/>
              </a:defRPr>
            </a:lvl3pPr>
            <a:lvl4pPr lvl="3" algn="r">
              <a:buNone/>
              <a:defRPr sz="1300">
                <a:solidFill>
                  <a:schemeClr val="lt1"/>
                </a:solidFill>
                <a:latin typeface="Lexend Deca"/>
                <a:ea typeface="Lexend Deca"/>
                <a:cs typeface="Lexend Deca"/>
                <a:sym typeface="Lexend Deca"/>
              </a:defRPr>
            </a:lvl4pPr>
            <a:lvl5pPr lvl="4" algn="r">
              <a:buNone/>
              <a:defRPr sz="1300">
                <a:solidFill>
                  <a:schemeClr val="lt1"/>
                </a:solidFill>
                <a:latin typeface="Lexend Deca"/>
                <a:ea typeface="Lexend Deca"/>
                <a:cs typeface="Lexend Deca"/>
                <a:sym typeface="Lexend Deca"/>
              </a:defRPr>
            </a:lvl5pPr>
            <a:lvl6pPr lvl="5" algn="r">
              <a:buNone/>
              <a:defRPr sz="1300">
                <a:solidFill>
                  <a:schemeClr val="lt1"/>
                </a:solidFill>
                <a:latin typeface="Lexend Deca"/>
                <a:ea typeface="Lexend Deca"/>
                <a:cs typeface="Lexend Deca"/>
                <a:sym typeface="Lexend Deca"/>
              </a:defRPr>
            </a:lvl6pPr>
            <a:lvl7pPr lvl="6" algn="r">
              <a:buNone/>
              <a:defRPr sz="1300">
                <a:solidFill>
                  <a:schemeClr val="lt1"/>
                </a:solidFill>
                <a:latin typeface="Lexend Deca"/>
                <a:ea typeface="Lexend Deca"/>
                <a:cs typeface="Lexend Deca"/>
                <a:sym typeface="Lexend Deca"/>
              </a:defRPr>
            </a:lvl7pPr>
            <a:lvl8pPr lvl="7" algn="r">
              <a:buNone/>
              <a:defRPr sz="1300">
                <a:solidFill>
                  <a:schemeClr val="lt1"/>
                </a:solidFill>
                <a:latin typeface="Lexend Deca"/>
                <a:ea typeface="Lexend Deca"/>
                <a:cs typeface="Lexend Deca"/>
                <a:sym typeface="Lexend Deca"/>
              </a:defRPr>
            </a:lvl8pPr>
            <a:lvl9pPr lvl="8" algn="r">
              <a:buNone/>
              <a:defRPr sz="1300">
                <a:solidFill>
                  <a:schemeClr val="lt1"/>
                </a:solidFill>
                <a:latin typeface="Lexend Deca"/>
                <a:ea typeface="Lexend Deca"/>
                <a:cs typeface="Lexend Deca"/>
                <a:sym typeface="Lexend Deca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52" r:id="rId2"/>
  </p:sldLayoutIdLst>
  <p:transition>
    <p:fade thruBlk="1"/>
  </p:transition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7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jpe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jpg"/><Relationship Id="rId4" Type="http://schemas.openxmlformats.org/officeDocument/2006/relationships/image" Target="../media/image11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microsoft.com/office/2007/relationships/hdphoto" Target="../media/hdphoto1.wdp"/><Relationship Id="rId4" Type="http://schemas.openxmlformats.org/officeDocument/2006/relationships/image" Target="../media/image1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emf"/><Relationship Id="rId5" Type="http://schemas.openxmlformats.org/officeDocument/2006/relationships/image" Target="../media/image17.emf"/><Relationship Id="rId4" Type="http://schemas.openxmlformats.org/officeDocument/2006/relationships/image" Target="../media/image16.e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microsoft.com/office/2007/relationships/hdphoto" Target="../media/hdphoto2.wdp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jpg"/><Relationship Id="rId4" Type="http://schemas.openxmlformats.org/officeDocument/2006/relationships/image" Target="../media/image21.jp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13"/>
          <p:cNvSpPr txBox="1">
            <a:spLocks noGrp="1"/>
          </p:cNvSpPr>
          <p:nvPr>
            <p:ph type="ctrTitle"/>
          </p:nvPr>
        </p:nvSpPr>
        <p:spPr>
          <a:xfrm>
            <a:off x="546989" y="1544479"/>
            <a:ext cx="7287818" cy="11598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lvl="0" algn="ctr"/>
            <a:r>
              <a:rPr lang="en-US" sz="3200" dirty="0" smtClean="0">
                <a:solidFill>
                  <a:schemeClr val="tx1">
                    <a:lumMod val="90000"/>
                    <a:lumOff val="10000"/>
                  </a:schemeClr>
                </a:solidFill>
              </a:rPr>
              <a:t/>
            </a:r>
            <a:br>
              <a:rPr lang="en-US" sz="3200" dirty="0" smtClean="0">
                <a:solidFill>
                  <a:schemeClr val="tx1">
                    <a:lumMod val="90000"/>
                    <a:lumOff val="10000"/>
                  </a:schemeClr>
                </a:solidFill>
              </a:rPr>
            </a:br>
            <a:r>
              <a:rPr lang="en-US" sz="3200" dirty="0">
                <a:solidFill>
                  <a:schemeClr val="tx1">
                    <a:lumMod val="90000"/>
                    <a:lumOff val="10000"/>
                  </a:schemeClr>
                </a:solidFill>
              </a:rPr>
              <a:t/>
            </a:r>
            <a:br>
              <a:rPr lang="en-US" sz="3200" dirty="0">
                <a:solidFill>
                  <a:schemeClr val="tx1">
                    <a:lumMod val="90000"/>
                    <a:lumOff val="10000"/>
                  </a:schemeClr>
                </a:solidFill>
              </a:rPr>
            </a:br>
            <a:r>
              <a:rPr lang="en-US" sz="3200" dirty="0" smtClean="0">
                <a:solidFill>
                  <a:schemeClr val="tx1">
                    <a:lumMod val="90000"/>
                    <a:lumOff val="10000"/>
                  </a:schemeClr>
                </a:solidFill>
              </a:rPr>
              <a:t>Reflexes Practical Lab. CNS Module.</a:t>
            </a:r>
            <a:r>
              <a:rPr lang="en-US" sz="32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/>
            </a:r>
            <a:br>
              <a:rPr lang="en-US" sz="3200" dirty="0" smtClean="0">
                <a:latin typeface="Times New Roman" panose="02020603050405020304" pitchFamily="18" charset="0"/>
                <a:ea typeface="Calibri" panose="020F0502020204030204" pitchFamily="34" charset="0"/>
              </a:rPr>
            </a:br>
            <a:r>
              <a:rPr lang="en-US" sz="32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/>
            </a:r>
            <a:br>
              <a:rPr lang="en-US" sz="3200" dirty="0" smtClean="0">
                <a:latin typeface="Times New Roman" panose="02020603050405020304" pitchFamily="18" charset="0"/>
                <a:ea typeface="Calibri" panose="020F0502020204030204" pitchFamily="34" charset="0"/>
              </a:rPr>
            </a:b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</a:rPr>
              <a:t/>
            </a:r>
            <a:b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</a:rPr>
            </a:br>
            <a:r>
              <a:rPr lang="en-US" sz="2800" dirty="0" smtClean="0">
                <a:solidFill>
                  <a:schemeClr val="tx1">
                    <a:lumMod val="90000"/>
                    <a:lumOff val="10000"/>
                  </a:schemeClr>
                </a:solidFill>
              </a:rPr>
              <a:t>By</a:t>
            </a:r>
            <a:br>
              <a:rPr lang="en-US" sz="2800" dirty="0" smtClean="0">
                <a:solidFill>
                  <a:schemeClr val="tx1">
                    <a:lumMod val="90000"/>
                    <a:lumOff val="10000"/>
                  </a:schemeClr>
                </a:solidFill>
              </a:rPr>
            </a:br>
            <a:r>
              <a:rPr lang="en-US" sz="2800" dirty="0" smtClean="0">
                <a:solidFill>
                  <a:schemeClr val="tx1">
                    <a:lumMod val="90000"/>
                    <a:lumOff val="10000"/>
                  </a:schemeClr>
                </a:solidFill>
              </a:rPr>
              <a:t>Prof. Sherif W. Mansour</a:t>
            </a:r>
            <a:br>
              <a:rPr lang="en-US" sz="2800" dirty="0" smtClean="0">
                <a:solidFill>
                  <a:schemeClr val="tx1">
                    <a:lumMod val="90000"/>
                    <a:lumOff val="10000"/>
                  </a:schemeClr>
                </a:solidFill>
              </a:rPr>
            </a:br>
            <a:r>
              <a:rPr lang="en-US" sz="1800" dirty="0" smtClean="0">
                <a:solidFill>
                  <a:schemeClr val="tx1">
                    <a:lumMod val="90000"/>
                    <a:lumOff val="10000"/>
                  </a:schemeClr>
                </a:solidFill>
              </a:rPr>
              <a:t>Physiology dpt., Mutah school of Medicine</a:t>
            </a:r>
            <a:r>
              <a:rPr lang="en" sz="1800" dirty="0" smtClean="0">
                <a:solidFill>
                  <a:schemeClr val="tx1">
                    <a:lumMod val="90000"/>
                    <a:lumOff val="10000"/>
                  </a:schemeClr>
                </a:solidFill>
              </a:rPr>
              <a:t> .</a:t>
            </a:r>
            <a:endParaRPr sz="1800" dirty="0">
              <a:solidFill>
                <a:schemeClr val="tx1">
                  <a:lumMod val="90000"/>
                  <a:lumOff val="10000"/>
                </a:schemeClr>
              </a:solidFill>
            </a:endParaRPr>
          </a:p>
        </p:txBody>
      </p:sp>
      <p:pic>
        <p:nvPicPr>
          <p:cNvPr id="62" name="Google Shape;62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320814" y="378324"/>
            <a:ext cx="662500" cy="726550"/>
          </a:xfrm>
          <a:prstGeom prst="rect">
            <a:avLst/>
          </a:prstGeom>
          <a:noFill/>
          <a:ln>
            <a:noFill/>
          </a:ln>
        </p:spPr>
      </p:pic>
      <p:pic>
        <p:nvPicPr>
          <p:cNvPr id="63" name="Google Shape;63;p1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593770" y="884611"/>
            <a:ext cx="482075" cy="525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5" name="Google Shape;65;p1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8404399" y="3624439"/>
            <a:ext cx="321850" cy="448425"/>
          </a:xfrm>
          <a:prstGeom prst="rect">
            <a:avLst/>
          </a:prstGeom>
          <a:noFill/>
          <a:ln>
            <a:noFill/>
          </a:ln>
        </p:spPr>
      </p:pic>
      <p:pic>
        <p:nvPicPr>
          <p:cNvPr id="66" name="Google Shape;66;p1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8664593" y="3757882"/>
            <a:ext cx="321850" cy="4484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6" name="Picture 2" descr="C:\Users\Dr Sherif\Desktop\مؤتة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1920" y="194526"/>
            <a:ext cx="1085906" cy="10810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001" t="7330" r="19625" b="12032"/>
          <a:stretch/>
        </p:blipFill>
        <p:spPr>
          <a:xfrm>
            <a:off x="6444208" y="1840183"/>
            <a:ext cx="1224136" cy="172819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Thank You</a:t>
            </a:r>
            <a:endParaRPr lang="en-US" dirty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7874556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ECAE14"/>
            </a:gs>
            <a:gs pos="48000">
              <a:srgbClr val="FFC000"/>
            </a:gs>
            <a:gs pos="100000">
              <a:srgbClr val="0A2F9E"/>
            </a:gs>
          </a:gsLst>
          <a:lin ang="13500000" scaled="1"/>
          <a:tileRect/>
        </a:gradFill>
        <a:effectLst/>
      </p:bgPr>
    </p:bg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14"/>
          <p:cNvSpPr txBox="1">
            <a:spLocks noGrp="1"/>
          </p:cNvSpPr>
          <p:nvPr>
            <p:ph type="title"/>
          </p:nvPr>
        </p:nvSpPr>
        <p:spPr>
          <a:xfrm>
            <a:off x="1979712" y="0"/>
            <a:ext cx="5256584" cy="530728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lvl="0" algn="ctr"/>
            <a:r>
              <a:rPr lang="en-US" sz="1800" dirty="0" smtClean="0">
                <a:solidFill>
                  <a:schemeClr val="tx1">
                    <a:lumMod val="90000"/>
                    <a:lumOff val="10000"/>
                  </a:schemeClr>
                </a:solidFill>
              </a:rPr>
              <a:t/>
            </a:r>
            <a:br>
              <a:rPr lang="en-US" sz="1800" dirty="0" smtClean="0">
                <a:solidFill>
                  <a:schemeClr val="tx1">
                    <a:lumMod val="90000"/>
                    <a:lumOff val="10000"/>
                  </a:schemeClr>
                </a:solidFill>
              </a:rPr>
            </a:br>
            <a:r>
              <a:rPr lang="en-US" sz="1800" dirty="0">
                <a:solidFill>
                  <a:schemeClr val="tx1">
                    <a:lumMod val="90000"/>
                    <a:lumOff val="10000"/>
                  </a:schemeClr>
                </a:solidFill>
              </a:rPr>
              <a:t/>
            </a:r>
            <a:br>
              <a:rPr lang="en-US" sz="1800" dirty="0">
                <a:solidFill>
                  <a:schemeClr val="tx1">
                    <a:lumMod val="90000"/>
                    <a:lumOff val="10000"/>
                  </a:schemeClr>
                </a:solidFill>
              </a:rPr>
            </a:br>
            <a:r>
              <a:rPr lang="en-US" sz="1800" dirty="0" smtClean="0">
                <a:solidFill>
                  <a:schemeClr val="tx1">
                    <a:lumMod val="90000"/>
                    <a:lumOff val="10000"/>
                  </a:schemeClr>
                </a:solidFill>
              </a:rPr>
              <a:t/>
            </a:r>
            <a:br>
              <a:rPr lang="en-US" sz="1800" dirty="0" smtClean="0">
                <a:solidFill>
                  <a:schemeClr val="tx1">
                    <a:lumMod val="90000"/>
                    <a:lumOff val="10000"/>
                  </a:schemeClr>
                </a:solidFill>
              </a:rPr>
            </a:br>
            <a:r>
              <a:rPr lang="en-US" sz="1800" dirty="0">
                <a:solidFill>
                  <a:schemeClr val="tx1">
                    <a:lumMod val="90000"/>
                    <a:lumOff val="10000"/>
                  </a:schemeClr>
                </a:solidFill>
              </a:rPr>
              <a:t/>
            </a:r>
            <a:br>
              <a:rPr lang="en-US" sz="1800" dirty="0">
                <a:solidFill>
                  <a:schemeClr val="tx1">
                    <a:lumMod val="90000"/>
                    <a:lumOff val="10000"/>
                  </a:schemeClr>
                </a:solidFill>
              </a:rPr>
            </a:br>
            <a:endParaRPr dirty="0">
              <a:solidFill>
                <a:srgbClr val="002060"/>
              </a:solidFill>
            </a:endParaRPr>
          </a:p>
        </p:txBody>
      </p:sp>
      <p:sp>
        <p:nvSpPr>
          <p:cNvPr id="75" name="Google Shape;75;p14"/>
          <p:cNvSpPr txBox="1">
            <a:spLocks noGrp="1"/>
          </p:cNvSpPr>
          <p:nvPr>
            <p:ph type="sldNum" idx="12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2</a:t>
            </a:fld>
            <a:endParaRPr/>
          </a:p>
        </p:txBody>
      </p:sp>
      <p:sp>
        <p:nvSpPr>
          <p:cNvPr id="2" name="TextBox 1"/>
          <p:cNvSpPr txBox="1"/>
          <p:nvPr/>
        </p:nvSpPr>
        <p:spPr>
          <a:xfrm>
            <a:off x="323528" y="123478"/>
            <a:ext cx="8424936" cy="51706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chemeClr val="tx1">
                    <a:lumMod val="90000"/>
                    <a:lumOff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Reflexes</a:t>
            </a:r>
          </a:p>
          <a:p>
            <a:pPr algn="ctr"/>
            <a:r>
              <a:rPr lang="en-US" sz="1800" b="1" dirty="0" smtClean="0">
                <a:solidFill>
                  <a:schemeClr val="tx1">
                    <a:lumMod val="90000"/>
                    <a:lumOff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(A)</a:t>
            </a:r>
            <a:r>
              <a:rPr lang="en-US" sz="2800" b="1" dirty="0" smtClean="0">
                <a:solidFill>
                  <a:schemeClr val="tx1">
                    <a:lumMod val="90000"/>
                    <a:lumOff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dirty="0" smtClean="0">
                <a:solidFill>
                  <a:schemeClr val="tx1">
                    <a:lumMod val="90000"/>
                    <a:lumOff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Superficial reflexes</a:t>
            </a:r>
          </a:p>
          <a:p>
            <a:pPr algn="ctr"/>
            <a:endParaRPr lang="en-US" sz="1800" b="1" dirty="0">
              <a:solidFill>
                <a:schemeClr val="tx1">
                  <a:lumMod val="90000"/>
                  <a:lumOff val="1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1600" b="1" dirty="0">
                <a:solidFill>
                  <a:schemeClr val="tx1">
                    <a:lumMod val="90000"/>
                    <a:lumOff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Definition : </a:t>
            </a:r>
            <a:r>
              <a:rPr lang="en-US" sz="1600" dirty="0">
                <a:solidFill>
                  <a:schemeClr val="tx1">
                    <a:lumMod val="90000"/>
                    <a:lumOff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These are the reflexes in which their receptors </a:t>
            </a:r>
            <a:r>
              <a:rPr lang="en-US" sz="1600" dirty="0" smtClean="0">
                <a:solidFill>
                  <a:schemeClr val="tx1">
                    <a:lumMod val="90000"/>
                    <a:lumOff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lie in </a:t>
            </a:r>
            <a:r>
              <a:rPr lang="en-US" sz="1600" dirty="0">
                <a:solidFill>
                  <a:schemeClr val="tx1">
                    <a:lumMod val="90000"/>
                    <a:lumOff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skin and mucous membrane</a:t>
            </a:r>
          </a:p>
          <a:p>
            <a:endParaRPr lang="en-US" sz="1600" b="1" dirty="0" smtClean="0">
              <a:solidFill>
                <a:schemeClr val="tx1">
                  <a:lumMod val="90000"/>
                  <a:lumOff val="1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1600" b="1" dirty="0" smtClean="0">
                <a:solidFill>
                  <a:schemeClr val="tx1">
                    <a:lumMod val="90000"/>
                    <a:lumOff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Procedure </a:t>
            </a:r>
            <a:r>
              <a:rPr lang="en-US" sz="1600" dirty="0">
                <a:solidFill>
                  <a:schemeClr val="tx1">
                    <a:lumMod val="90000"/>
                    <a:lumOff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these reflexes consist of contraction of </a:t>
            </a:r>
            <a:r>
              <a:rPr lang="en-US" sz="1600" dirty="0" smtClean="0">
                <a:solidFill>
                  <a:schemeClr val="tx1">
                    <a:lumMod val="90000"/>
                    <a:lumOff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certain </a:t>
            </a:r>
          </a:p>
          <a:p>
            <a:r>
              <a:rPr lang="en-US" sz="1600" dirty="0" smtClean="0">
                <a:solidFill>
                  <a:schemeClr val="tx1">
                    <a:lumMod val="90000"/>
                    <a:lumOff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muscle as a result of stimulation of a particular area on the</a:t>
            </a:r>
          </a:p>
          <a:p>
            <a:r>
              <a:rPr lang="en-US" sz="1600" dirty="0" smtClean="0">
                <a:solidFill>
                  <a:schemeClr val="tx1">
                    <a:lumMod val="90000"/>
                    <a:lumOff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surface </a:t>
            </a:r>
            <a:r>
              <a:rPr lang="en-US" sz="1600" dirty="0">
                <a:solidFill>
                  <a:schemeClr val="tx1">
                    <a:lumMod val="90000"/>
                    <a:lumOff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of the body e .g skin and mucous membrane .</a:t>
            </a:r>
          </a:p>
          <a:p>
            <a:r>
              <a:rPr lang="en-US" sz="1600" b="1" dirty="0">
                <a:solidFill>
                  <a:schemeClr val="tx1">
                    <a:lumMod val="90000"/>
                    <a:lumOff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Types :-</a:t>
            </a:r>
          </a:p>
          <a:p>
            <a:endParaRPr lang="en-US" sz="1600" b="1" i="1" dirty="0" smtClean="0">
              <a:solidFill>
                <a:schemeClr val="tx1">
                  <a:lumMod val="90000"/>
                  <a:lumOff val="1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1600" b="1" i="1" dirty="0" smtClean="0">
                <a:solidFill>
                  <a:schemeClr val="tx1">
                    <a:lumMod val="90000"/>
                    <a:lumOff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1- </a:t>
            </a:r>
            <a:r>
              <a:rPr lang="en-US" sz="1600" b="1" i="1" dirty="0">
                <a:solidFill>
                  <a:schemeClr val="tx1">
                    <a:lumMod val="90000"/>
                    <a:lumOff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Abdominal reflexes</a:t>
            </a:r>
          </a:p>
          <a:p>
            <a:r>
              <a:rPr lang="en-US" sz="1600" b="1" dirty="0">
                <a:solidFill>
                  <a:schemeClr val="tx1">
                    <a:lumMod val="90000"/>
                    <a:lumOff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Center: </a:t>
            </a:r>
            <a:r>
              <a:rPr lang="en-US" sz="1600" dirty="0">
                <a:solidFill>
                  <a:schemeClr val="tx1">
                    <a:lumMod val="90000"/>
                    <a:lumOff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 </a:t>
            </a:r>
            <a:r>
              <a:rPr lang="en-US" sz="1600" b="1" dirty="0">
                <a:solidFill>
                  <a:schemeClr val="tx1">
                    <a:lumMod val="90000"/>
                    <a:lumOff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T7 – T 12 </a:t>
            </a:r>
            <a:r>
              <a:rPr lang="en-US" sz="1600" dirty="0">
                <a:solidFill>
                  <a:schemeClr val="tx1">
                    <a:lumMod val="90000"/>
                    <a:lumOff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endParaRPr lang="en-US" sz="1600" b="1" dirty="0" smtClean="0">
              <a:solidFill>
                <a:schemeClr val="tx1">
                  <a:lumMod val="90000"/>
                  <a:lumOff val="1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1600" b="1" dirty="0" smtClean="0">
                <a:solidFill>
                  <a:schemeClr val="tx1">
                    <a:lumMod val="90000"/>
                    <a:lumOff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Procedure</a:t>
            </a:r>
            <a:r>
              <a:rPr lang="en-US" sz="1600" b="1" dirty="0">
                <a:solidFill>
                  <a:schemeClr val="tx1">
                    <a:lumMod val="90000"/>
                    <a:lumOff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1600" dirty="0">
                <a:solidFill>
                  <a:schemeClr val="tx1">
                    <a:lumMod val="90000"/>
                    <a:lumOff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light stroking or touching the skin of the abdomen</a:t>
            </a:r>
          </a:p>
          <a:p>
            <a:r>
              <a:rPr lang="en-US" sz="1600" dirty="0">
                <a:solidFill>
                  <a:schemeClr val="tx1">
                    <a:lumMod val="90000"/>
                    <a:lumOff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from the periphery inwards</a:t>
            </a:r>
            <a:r>
              <a:rPr lang="en-US" sz="1600" dirty="0" smtClean="0">
                <a:solidFill>
                  <a:schemeClr val="tx1">
                    <a:lumMod val="90000"/>
                    <a:lumOff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en-US" sz="1600" b="1" dirty="0">
                <a:latin typeface="Times-Bold"/>
              </a:rPr>
              <a:t> </a:t>
            </a:r>
            <a:endParaRPr lang="en-US" sz="1600" b="1" dirty="0" smtClean="0">
              <a:latin typeface="Times-Bold"/>
            </a:endParaRPr>
          </a:p>
          <a:p>
            <a:endParaRPr lang="en-US" sz="1600" b="1" dirty="0" smtClean="0">
              <a:solidFill>
                <a:schemeClr val="tx1">
                  <a:lumMod val="90000"/>
                  <a:lumOff val="1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1600" b="1" dirty="0" smtClean="0">
                <a:solidFill>
                  <a:schemeClr val="tx1">
                    <a:lumMod val="90000"/>
                    <a:lumOff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Normal</a:t>
            </a:r>
            <a:r>
              <a:rPr lang="en-US" sz="1600" b="1" dirty="0">
                <a:solidFill>
                  <a:schemeClr val="tx1">
                    <a:lumMod val="90000"/>
                    <a:lumOff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1600" dirty="0">
                <a:solidFill>
                  <a:schemeClr val="tx1">
                    <a:lumMod val="90000"/>
                    <a:lumOff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contraction of underlying abdominal muscle and</a:t>
            </a:r>
          </a:p>
          <a:p>
            <a:r>
              <a:rPr lang="en-US" sz="1600" dirty="0">
                <a:solidFill>
                  <a:schemeClr val="tx1">
                    <a:lumMod val="90000"/>
                    <a:lumOff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deviation of umbilicus towards the stimulated side.</a:t>
            </a:r>
            <a:endParaRPr lang="en-US" sz="1600" dirty="0" smtClean="0">
              <a:solidFill>
                <a:schemeClr val="tx1">
                  <a:lumMod val="90000"/>
                  <a:lumOff val="1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1600" dirty="0">
              <a:solidFill>
                <a:schemeClr val="tx1">
                  <a:lumMod val="90000"/>
                  <a:lumOff val="1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92352" y="1801486"/>
            <a:ext cx="2356112" cy="235444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14"/>
          <p:cNvSpPr txBox="1">
            <a:spLocks noGrp="1"/>
          </p:cNvSpPr>
          <p:nvPr>
            <p:ph type="title"/>
          </p:nvPr>
        </p:nvSpPr>
        <p:spPr>
          <a:xfrm>
            <a:off x="1979712" y="0"/>
            <a:ext cx="5256584" cy="530728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lvl="0" algn="ctr"/>
            <a:r>
              <a:rPr lang="en-US" sz="1800" dirty="0" smtClean="0">
                <a:solidFill>
                  <a:schemeClr val="tx1">
                    <a:lumMod val="90000"/>
                    <a:lumOff val="10000"/>
                  </a:schemeClr>
                </a:solidFill>
              </a:rPr>
              <a:t/>
            </a:r>
            <a:br>
              <a:rPr lang="en-US" sz="1800" dirty="0" smtClean="0">
                <a:solidFill>
                  <a:schemeClr val="tx1">
                    <a:lumMod val="90000"/>
                    <a:lumOff val="10000"/>
                  </a:schemeClr>
                </a:solidFill>
              </a:rPr>
            </a:br>
            <a:r>
              <a:rPr lang="en-US" sz="1800" dirty="0">
                <a:solidFill>
                  <a:schemeClr val="tx1">
                    <a:lumMod val="90000"/>
                    <a:lumOff val="10000"/>
                  </a:schemeClr>
                </a:solidFill>
              </a:rPr>
              <a:t/>
            </a:r>
            <a:br>
              <a:rPr lang="en-US" sz="1800" dirty="0">
                <a:solidFill>
                  <a:schemeClr val="tx1">
                    <a:lumMod val="90000"/>
                    <a:lumOff val="10000"/>
                  </a:schemeClr>
                </a:solidFill>
              </a:rPr>
            </a:br>
            <a:r>
              <a:rPr lang="en-US" sz="1800" dirty="0" smtClean="0">
                <a:solidFill>
                  <a:schemeClr val="tx1">
                    <a:lumMod val="90000"/>
                    <a:lumOff val="10000"/>
                  </a:schemeClr>
                </a:solidFill>
              </a:rPr>
              <a:t/>
            </a:r>
            <a:br>
              <a:rPr lang="en-US" sz="1800" dirty="0" smtClean="0">
                <a:solidFill>
                  <a:schemeClr val="tx1">
                    <a:lumMod val="90000"/>
                    <a:lumOff val="10000"/>
                  </a:schemeClr>
                </a:solidFill>
              </a:rPr>
            </a:br>
            <a:r>
              <a:rPr lang="en-US" sz="1800" dirty="0">
                <a:solidFill>
                  <a:schemeClr val="tx1">
                    <a:lumMod val="90000"/>
                    <a:lumOff val="10000"/>
                  </a:schemeClr>
                </a:solidFill>
              </a:rPr>
              <a:t/>
            </a:r>
            <a:br>
              <a:rPr lang="en-US" sz="1800" dirty="0">
                <a:solidFill>
                  <a:schemeClr val="tx1">
                    <a:lumMod val="90000"/>
                    <a:lumOff val="10000"/>
                  </a:schemeClr>
                </a:solidFill>
              </a:rPr>
            </a:br>
            <a:endParaRPr dirty="0">
              <a:solidFill>
                <a:srgbClr val="002060"/>
              </a:solidFill>
            </a:endParaRPr>
          </a:p>
        </p:txBody>
      </p:sp>
      <p:sp>
        <p:nvSpPr>
          <p:cNvPr id="75" name="Google Shape;75;p14"/>
          <p:cNvSpPr txBox="1">
            <a:spLocks noGrp="1"/>
          </p:cNvSpPr>
          <p:nvPr>
            <p:ph type="sldNum" idx="12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3</a:t>
            </a:fld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9512" y="255532"/>
            <a:ext cx="2996511" cy="3155100"/>
          </a:xfrm>
        </p:spPr>
        <p:txBody>
          <a:bodyPr/>
          <a:lstStyle/>
          <a:p>
            <a:pPr marL="101600" indent="0">
              <a:buNone/>
            </a:pPr>
            <a:r>
              <a:rPr lang="en-US" sz="1600" b="1" i="1" dirty="0">
                <a:solidFill>
                  <a:schemeClr val="tx1">
                    <a:lumMod val="90000"/>
                    <a:lumOff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2- </a:t>
            </a:r>
            <a:r>
              <a:rPr lang="en-US" sz="1600" b="1" i="1" dirty="0" err="1">
                <a:solidFill>
                  <a:schemeClr val="tx1">
                    <a:lumMod val="90000"/>
                    <a:lumOff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Cremastric</a:t>
            </a:r>
            <a:r>
              <a:rPr lang="en-US" sz="1600" b="1" i="1" dirty="0">
                <a:solidFill>
                  <a:schemeClr val="tx1">
                    <a:lumMod val="90000"/>
                    <a:lumOff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i="1" dirty="0" smtClean="0">
                <a:solidFill>
                  <a:schemeClr val="tx1">
                    <a:lumMod val="90000"/>
                    <a:lumOff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reflex, </a:t>
            </a:r>
            <a:r>
              <a:rPr lang="en-US" sz="1600" b="1" dirty="0" smtClean="0">
                <a:solidFill>
                  <a:schemeClr val="tx1">
                    <a:lumMod val="90000"/>
                    <a:lumOff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Center </a:t>
            </a:r>
            <a:r>
              <a:rPr lang="en-US" sz="1600" dirty="0">
                <a:solidFill>
                  <a:schemeClr val="tx1">
                    <a:lumMod val="90000"/>
                    <a:lumOff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L1</a:t>
            </a:r>
          </a:p>
          <a:p>
            <a:pPr marL="101600" indent="0">
              <a:buNone/>
            </a:pPr>
            <a:r>
              <a:rPr lang="en-US" sz="1600" b="1" dirty="0">
                <a:solidFill>
                  <a:schemeClr val="tx1">
                    <a:lumMod val="90000"/>
                    <a:lumOff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Procedure </a:t>
            </a:r>
            <a:r>
              <a:rPr lang="en-US" sz="1600" dirty="0">
                <a:solidFill>
                  <a:schemeClr val="tx1">
                    <a:lumMod val="90000"/>
                    <a:lumOff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gentle </a:t>
            </a:r>
            <a:r>
              <a:rPr lang="en-US" sz="1600" dirty="0" err="1">
                <a:solidFill>
                  <a:schemeClr val="tx1">
                    <a:lumMod val="90000"/>
                    <a:lumOff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strocking</a:t>
            </a:r>
            <a:r>
              <a:rPr lang="en-US" sz="1600" dirty="0">
                <a:solidFill>
                  <a:schemeClr val="tx1">
                    <a:lumMod val="90000"/>
                    <a:lumOff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of a medial side of the thigh</a:t>
            </a:r>
          </a:p>
          <a:p>
            <a:pPr marL="101600" indent="0">
              <a:buNone/>
            </a:pPr>
            <a:r>
              <a:rPr lang="en-US" sz="1600" b="1" dirty="0">
                <a:solidFill>
                  <a:schemeClr val="tx1">
                    <a:lumMod val="90000"/>
                    <a:lumOff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Normal</a:t>
            </a:r>
            <a:r>
              <a:rPr lang="en-US" sz="1600" dirty="0">
                <a:solidFill>
                  <a:schemeClr val="tx1">
                    <a:lumMod val="90000"/>
                    <a:lumOff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contraction of </a:t>
            </a:r>
            <a:r>
              <a:rPr lang="en-US" sz="1600" dirty="0" err="1">
                <a:solidFill>
                  <a:schemeClr val="tx1">
                    <a:lumMod val="90000"/>
                    <a:lumOff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cremastric</a:t>
            </a:r>
            <a:r>
              <a:rPr lang="en-US" sz="1600" dirty="0">
                <a:solidFill>
                  <a:schemeClr val="tx1">
                    <a:lumMod val="90000"/>
                    <a:lumOff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muscle and retraction of </a:t>
            </a:r>
            <a:r>
              <a:rPr lang="en-US" sz="1600" dirty="0" smtClean="0">
                <a:solidFill>
                  <a:schemeClr val="tx1">
                    <a:lumMod val="90000"/>
                    <a:lumOff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testicle</a:t>
            </a:r>
            <a:endParaRPr lang="en-US" sz="1600" dirty="0">
              <a:solidFill>
                <a:schemeClr val="tx1">
                  <a:lumMod val="90000"/>
                  <a:lumOff val="1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01600" indent="0">
              <a:buNone/>
            </a:pPr>
            <a:r>
              <a:rPr lang="en-US" sz="1600" b="1" i="1" dirty="0">
                <a:solidFill>
                  <a:schemeClr val="tx1">
                    <a:lumMod val="90000"/>
                    <a:lumOff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3- Planter reflex</a:t>
            </a:r>
            <a:r>
              <a:rPr lang="en-US" sz="1600" dirty="0" smtClean="0">
                <a:solidFill>
                  <a:schemeClr val="tx1">
                    <a:lumMod val="90000"/>
                    <a:lumOff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:, </a:t>
            </a:r>
            <a:r>
              <a:rPr lang="en-US" sz="1600" b="1" dirty="0" smtClean="0">
                <a:solidFill>
                  <a:schemeClr val="tx1">
                    <a:lumMod val="90000"/>
                    <a:lumOff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Center </a:t>
            </a:r>
            <a:r>
              <a:rPr lang="en-US" sz="1600" dirty="0">
                <a:solidFill>
                  <a:schemeClr val="tx1">
                    <a:lumMod val="90000"/>
                    <a:lumOff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1600" dirty="0" smtClean="0">
                <a:solidFill>
                  <a:schemeClr val="tx1">
                    <a:lumMod val="90000"/>
                    <a:lumOff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S1</a:t>
            </a:r>
          </a:p>
          <a:p>
            <a:pPr marL="101600" indent="0">
              <a:buNone/>
            </a:pPr>
            <a:r>
              <a:rPr lang="en-US" sz="1600" b="1" dirty="0">
                <a:solidFill>
                  <a:schemeClr val="tx1">
                    <a:lumMod val="90000"/>
                    <a:lumOff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Procedure</a:t>
            </a:r>
            <a:r>
              <a:rPr lang="en-US" sz="1600" dirty="0">
                <a:solidFill>
                  <a:schemeClr val="tx1">
                    <a:lumMod val="90000"/>
                    <a:lumOff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1600" dirty="0" err="1">
                <a:solidFill>
                  <a:schemeClr val="tx1">
                    <a:lumMod val="90000"/>
                    <a:lumOff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strock</a:t>
            </a:r>
            <a:r>
              <a:rPr lang="en-US" sz="1600" dirty="0">
                <a:solidFill>
                  <a:schemeClr val="tx1">
                    <a:lumMod val="90000"/>
                    <a:lumOff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the outer edge of the sole of the foot </a:t>
            </a:r>
            <a:r>
              <a:rPr lang="en-US" sz="1600" dirty="0" smtClean="0">
                <a:solidFill>
                  <a:schemeClr val="tx1">
                    <a:lumMod val="90000"/>
                    <a:lumOff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from heel </a:t>
            </a:r>
            <a:r>
              <a:rPr lang="en-US" sz="1600" dirty="0">
                <a:solidFill>
                  <a:schemeClr val="tx1">
                    <a:lumMod val="90000"/>
                    <a:lumOff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up ward by a blunt object (key) then curve inward </a:t>
            </a:r>
            <a:r>
              <a:rPr lang="en-US" sz="1600" dirty="0" smtClean="0">
                <a:solidFill>
                  <a:schemeClr val="tx1">
                    <a:lumMod val="90000"/>
                    <a:lumOff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across the </a:t>
            </a:r>
            <a:r>
              <a:rPr lang="en-US" sz="1600" dirty="0">
                <a:solidFill>
                  <a:schemeClr val="tx1">
                    <a:lumMod val="90000"/>
                    <a:lumOff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transverse arch.</a:t>
            </a:r>
          </a:p>
          <a:p>
            <a:pPr marL="101600" indent="0">
              <a:buNone/>
            </a:pPr>
            <a:r>
              <a:rPr lang="en-US" sz="1600" b="1" dirty="0">
                <a:solidFill>
                  <a:schemeClr val="tx1">
                    <a:lumMod val="90000"/>
                    <a:lumOff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Normal: </a:t>
            </a:r>
            <a:r>
              <a:rPr lang="en-US" sz="1600" dirty="0">
                <a:solidFill>
                  <a:schemeClr val="tx1">
                    <a:lumMod val="90000"/>
                    <a:lumOff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planter flexion of big toe and adduction and </a:t>
            </a:r>
            <a:r>
              <a:rPr lang="en-US" sz="1600" dirty="0" smtClean="0">
                <a:solidFill>
                  <a:schemeClr val="tx1">
                    <a:lumMod val="90000"/>
                    <a:lumOff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planter flexion </a:t>
            </a:r>
            <a:r>
              <a:rPr lang="en-US" sz="1600" dirty="0">
                <a:solidFill>
                  <a:schemeClr val="tx1">
                    <a:lumMod val="90000"/>
                    <a:lumOff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of other toes.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>
            <a:lum bright="-20000" contrast="40000"/>
          </a:blip>
          <a:srcRect l="3588"/>
          <a:stretch/>
        </p:blipFill>
        <p:spPr>
          <a:xfrm>
            <a:off x="3260277" y="1275606"/>
            <a:ext cx="5803725" cy="33374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53969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14"/>
          <p:cNvSpPr txBox="1">
            <a:spLocks noGrp="1"/>
          </p:cNvSpPr>
          <p:nvPr>
            <p:ph type="title"/>
          </p:nvPr>
        </p:nvSpPr>
        <p:spPr>
          <a:xfrm>
            <a:off x="1979712" y="0"/>
            <a:ext cx="5256584" cy="530728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lvl="0" algn="ctr"/>
            <a:r>
              <a:rPr lang="en-US" sz="1800" dirty="0" smtClean="0">
                <a:solidFill>
                  <a:schemeClr val="tx1">
                    <a:lumMod val="90000"/>
                    <a:lumOff val="10000"/>
                  </a:schemeClr>
                </a:solidFill>
              </a:rPr>
              <a:t/>
            </a:r>
            <a:br>
              <a:rPr lang="en-US" sz="1800" dirty="0" smtClean="0">
                <a:solidFill>
                  <a:schemeClr val="tx1">
                    <a:lumMod val="90000"/>
                    <a:lumOff val="10000"/>
                  </a:schemeClr>
                </a:solidFill>
              </a:rPr>
            </a:br>
            <a:r>
              <a:rPr lang="en-US" sz="1800" dirty="0">
                <a:solidFill>
                  <a:schemeClr val="tx1">
                    <a:lumMod val="90000"/>
                    <a:lumOff val="10000"/>
                  </a:schemeClr>
                </a:solidFill>
              </a:rPr>
              <a:t/>
            </a:r>
            <a:br>
              <a:rPr lang="en-US" sz="1800" dirty="0">
                <a:solidFill>
                  <a:schemeClr val="tx1">
                    <a:lumMod val="90000"/>
                    <a:lumOff val="10000"/>
                  </a:schemeClr>
                </a:solidFill>
              </a:rPr>
            </a:br>
            <a:r>
              <a:rPr lang="en-US" sz="1800" dirty="0" smtClean="0">
                <a:solidFill>
                  <a:schemeClr val="tx1">
                    <a:lumMod val="90000"/>
                    <a:lumOff val="10000"/>
                  </a:schemeClr>
                </a:solidFill>
              </a:rPr>
              <a:t/>
            </a:r>
            <a:br>
              <a:rPr lang="en-US" sz="1800" dirty="0" smtClean="0">
                <a:solidFill>
                  <a:schemeClr val="tx1">
                    <a:lumMod val="90000"/>
                    <a:lumOff val="10000"/>
                  </a:schemeClr>
                </a:solidFill>
              </a:rPr>
            </a:br>
            <a:r>
              <a:rPr lang="en-US" sz="1800" dirty="0">
                <a:solidFill>
                  <a:schemeClr val="tx1">
                    <a:lumMod val="90000"/>
                    <a:lumOff val="10000"/>
                  </a:schemeClr>
                </a:solidFill>
              </a:rPr>
              <a:t/>
            </a:r>
            <a:br>
              <a:rPr lang="en-US" sz="1800" dirty="0">
                <a:solidFill>
                  <a:schemeClr val="tx1">
                    <a:lumMod val="90000"/>
                    <a:lumOff val="10000"/>
                  </a:schemeClr>
                </a:solidFill>
              </a:rPr>
            </a:br>
            <a:endParaRPr dirty="0">
              <a:solidFill>
                <a:srgbClr val="002060"/>
              </a:solidFill>
            </a:endParaRPr>
          </a:p>
        </p:txBody>
      </p:sp>
      <p:sp>
        <p:nvSpPr>
          <p:cNvPr id="75" name="Google Shape;75;p14"/>
          <p:cNvSpPr txBox="1">
            <a:spLocks noGrp="1"/>
          </p:cNvSpPr>
          <p:nvPr>
            <p:ph type="sldNum" idx="12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4</a:t>
            </a:fld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7337" y="0"/>
            <a:ext cx="8801334" cy="3155100"/>
          </a:xfrm>
        </p:spPr>
        <p:txBody>
          <a:bodyPr/>
          <a:lstStyle/>
          <a:p>
            <a:pPr marL="101600" indent="0" algn="ctr">
              <a:buNone/>
            </a:pPr>
            <a:r>
              <a:rPr lang="en-US" b="1" dirty="0">
                <a:solidFill>
                  <a:schemeClr val="tx1">
                    <a:lumMod val="90000"/>
                    <a:lumOff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(B) Deep reflexes</a:t>
            </a:r>
          </a:p>
          <a:p>
            <a:pPr marL="101600" indent="0">
              <a:buNone/>
            </a:pPr>
            <a:r>
              <a:rPr lang="en-US" sz="1600" b="1" dirty="0">
                <a:solidFill>
                  <a:schemeClr val="tx1">
                    <a:lumMod val="90000"/>
                    <a:lumOff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Definition :-</a:t>
            </a:r>
          </a:p>
          <a:p>
            <a:pPr marL="101600" indent="0">
              <a:buNone/>
            </a:pPr>
            <a:r>
              <a:rPr lang="en-US" sz="1600" dirty="0">
                <a:solidFill>
                  <a:schemeClr val="tx1">
                    <a:lumMod val="90000"/>
                    <a:lumOff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They are reflexes in which their receptors lie in deep tissue </a:t>
            </a:r>
            <a:r>
              <a:rPr lang="en-US" sz="1600" dirty="0" err="1" smtClean="0">
                <a:solidFill>
                  <a:schemeClr val="tx1">
                    <a:lumMod val="90000"/>
                    <a:lumOff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e.g</a:t>
            </a:r>
            <a:r>
              <a:rPr lang="en-US" sz="1600" dirty="0" smtClean="0">
                <a:solidFill>
                  <a:schemeClr val="tx1">
                    <a:lumMod val="90000"/>
                    <a:lumOff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muscles </a:t>
            </a:r>
            <a:r>
              <a:rPr lang="en-US" sz="1600" dirty="0">
                <a:solidFill>
                  <a:schemeClr val="tx1">
                    <a:lumMod val="90000"/>
                    <a:lumOff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ligament</a:t>
            </a:r>
          </a:p>
          <a:p>
            <a:pPr marL="101600" indent="0" algn="ctr">
              <a:buNone/>
            </a:pPr>
            <a:r>
              <a:rPr lang="en-US" sz="1600" b="1" dirty="0">
                <a:solidFill>
                  <a:schemeClr val="tx1">
                    <a:lumMod val="90000"/>
                    <a:lumOff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Tendon jerk</a:t>
            </a:r>
          </a:p>
          <a:p>
            <a:pPr marL="101600" lvl="0" indent="0">
              <a:buClr>
                <a:srgbClr val="A458FF"/>
              </a:buClr>
              <a:buNone/>
            </a:pPr>
            <a:r>
              <a:rPr lang="en-US" sz="1600" b="1" dirty="0">
                <a:solidFill>
                  <a:schemeClr val="tx1">
                    <a:lumMod val="90000"/>
                    <a:lumOff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Definition </a:t>
            </a:r>
            <a:r>
              <a:rPr lang="en-US" sz="1600" dirty="0" smtClean="0">
                <a:solidFill>
                  <a:schemeClr val="tx1">
                    <a:lumMod val="90000"/>
                    <a:lumOff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 It </a:t>
            </a:r>
            <a:r>
              <a:rPr lang="en-US" sz="1600" dirty="0">
                <a:solidFill>
                  <a:schemeClr val="tx1">
                    <a:lumMod val="90000"/>
                    <a:lumOff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is the </a:t>
            </a:r>
            <a:r>
              <a:rPr lang="en-US" sz="1600" b="1" dirty="0">
                <a:solidFill>
                  <a:schemeClr val="tx1">
                    <a:lumMod val="90000"/>
                    <a:lumOff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dynamic state </a:t>
            </a:r>
            <a:r>
              <a:rPr lang="en-US" sz="1600" dirty="0">
                <a:solidFill>
                  <a:schemeClr val="tx1">
                    <a:lumMod val="90000"/>
                    <a:lumOff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of stretch reflex </a:t>
            </a:r>
            <a:r>
              <a:rPr lang="en-US" sz="1600" dirty="0" smtClean="0">
                <a:solidFill>
                  <a:schemeClr val="tx1">
                    <a:lumMod val="90000"/>
                    <a:lumOff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en-US" sz="1600" dirty="0">
                <a:solidFill>
                  <a:srgbClr val="050060">
                    <a:lumMod val="90000"/>
                    <a:lumOff val="1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It is deep spinal mono-synaptic reflex </a:t>
            </a:r>
            <a:r>
              <a:rPr lang="en-US" sz="1600" dirty="0" smtClean="0">
                <a:solidFill>
                  <a:srgbClr val="050060">
                    <a:lumMod val="90000"/>
                    <a:lumOff val="1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en-US" sz="1600" dirty="0" smtClean="0">
                <a:solidFill>
                  <a:schemeClr val="tx1">
                    <a:lumMod val="90000"/>
                    <a:lumOff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1600" dirty="0">
              <a:solidFill>
                <a:schemeClr val="tx1">
                  <a:lumMod val="90000"/>
                  <a:lumOff val="1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01600" indent="0">
              <a:buNone/>
            </a:pPr>
            <a:r>
              <a:rPr lang="en-US" sz="1600" dirty="0">
                <a:solidFill>
                  <a:schemeClr val="tx1">
                    <a:lumMod val="90000"/>
                    <a:lumOff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-Stretch reflex :is the reflex contraction of innervated </a:t>
            </a:r>
            <a:r>
              <a:rPr lang="en-US" sz="1600" dirty="0" smtClean="0">
                <a:solidFill>
                  <a:schemeClr val="tx1">
                    <a:lumMod val="90000"/>
                    <a:lumOff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skeletal muscle </a:t>
            </a:r>
            <a:r>
              <a:rPr lang="en-US" sz="1600" dirty="0">
                <a:solidFill>
                  <a:schemeClr val="tx1">
                    <a:lumMod val="90000"/>
                    <a:lumOff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on stretch .</a:t>
            </a:r>
          </a:p>
          <a:p>
            <a:pPr marL="101600" indent="0">
              <a:buNone/>
            </a:pPr>
            <a:r>
              <a:rPr lang="en-US" sz="1600" dirty="0">
                <a:solidFill>
                  <a:schemeClr val="tx1">
                    <a:lumMod val="90000"/>
                    <a:lumOff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1600" b="1" dirty="0" smtClean="0">
                <a:solidFill>
                  <a:schemeClr val="tx1">
                    <a:lumMod val="90000"/>
                    <a:lumOff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Procedure </a:t>
            </a:r>
            <a:r>
              <a:rPr lang="en-US" sz="1600" b="1" dirty="0">
                <a:solidFill>
                  <a:schemeClr val="tx1">
                    <a:lumMod val="90000"/>
                    <a:lumOff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:-</a:t>
            </a:r>
          </a:p>
          <a:p>
            <a:pPr marL="101600" indent="0">
              <a:buNone/>
            </a:pPr>
            <a:r>
              <a:rPr lang="en-US" sz="1600" dirty="0">
                <a:solidFill>
                  <a:schemeClr val="tx1">
                    <a:lumMod val="90000"/>
                    <a:lumOff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Tendon jerks are </a:t>
            </a:r>
            <a:r>
              <a:rPr lang="en-US" sz="1600" dirty="0" smtClean="0">
                <a:solidFill>
                  <a:schemeClr val="tx1">
                    <a:lumMod val="90000"/>
                    <a:lumOff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elicited </a:t>
            </a:r>
            <a:r>
              <a:rPr lang="en-US" sz="1600" dirty="0">
                <a:solidFill>
                  <a:schemeClr val="tx1">
                    <a:lumMod val="90000"/>
                    <a:lumOff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by applying a sudden stretch to </a:t>
            </a:r>
            <a:r>
              <a:rPr lang="en-US" sz="1600" dirty="0" smtClean="0">
                <a:solidFill>
                  <a:schemeClr val="tx1">
                    <a:lumMod val="90000"/>
                    <a:lumOff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muscle </a:t>
            </a:r>
            <a:r>
              <a:rPr lang="en-US" sz="1600" dirty="0">
                <a:solidFill>
                  <a:schemeClr val="tx1">
                    <a:lumMod val="90000"/>
                    <a:lumOff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by a sharp tap by medical hummer near the insertion </a:t>
            </a:r>
            <a:r>
              <a:rPr lang="en-US" sz="1600" dirty="0" smtClean="0">
                <a:solidFill>
                  <a:schemeClr val="tx1">
                    <a:lumMod val="90000"/>
                    <a:lumOff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of </a:t>
            </a:r>
            <a:r>
              <a:rPr lang="en-US" sz="1600" dirty="0">
                <a:solidFill>
                  <a:schemeClr val="tx1">
                    <a:lumMod val="90000"/>
                    <a:lumOff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tendon while the attention of patient is attracted away to </a:t>
            </a:r>
            <a:r>
              <a:rPr lang="en-US" sz="1600" dirty="0" smtClean="0">
                <a:solidFill>
                  <a:schemeClr val="tx1">
                    <a:lumMod val="90000"/>
                    <a:lumOff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prevent cortical </a:t>
            </a:r>
            <a:r>
              <a:rPr lang="en-US" sz="1600" dirty="0">
                <a:solidFill>
                  <a:schemeClr val="tx1">
                    <a:lumMod val="90000"/>
                    <a:lumOff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inhibition of the reflex .</a:t>
            </a:r>
          </a:p>
          <a:p>
            <a:pPr marL="101600" indent="0">
              <a:buNone/>
            </a:pPr>
            <a:r>
              <a:rPr lang="en-US" sz="1600" dirty="0">
                <a:solidFill>
                  <a:schemeClr val="tx1">
                    <a:lumMod val="90000"/>
                    <a:lumOff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Attraction of attention takes place by reinforcement of </a:t>
            </a:r>
            <a:r>
              <a:rPr lang="en-US" sz="1600" dirty="0" smtClean="0">
                <a:solidFill>
                  <a:schemeClr val="tx1">
                    <a:lumMod val="90000"/>
                    <a:lumOff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reflex </a:t>
            </a:r>
            <a:r>
              <a:rPr lang="en-US" sz="1600" dirty="0">
                <a:solidFill>
                  <a:schemeClr val="tx1">
                    <a:lumMod val="90000"/>
                    <a:lumOff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101600" indent="0">
              <a:buNone/>
            </a:pPr>
            <a:r>
              <a:rPr lang="en-US" sz="1600" b="1" dirty="0">
                <a:solidFill>
                  <a:schemeClr val="tx1">
                    <a:lumMod val="90000"/>
                    <a:lumOff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Reinforcement :-</a:t>
            </a:r>
          </a:p>
          <a:p>
            <a:pPr marL="101600" indent="0">
              <a:buNone/>
            </a:pPr>
            <a:r>
              <a:rPr lang="en-US" sz="1600" dirty="0">
                <a:solidFill>
                  <a:schemeClr val="tx1">
                    <a:lumMod val="90000"/>
                    <a:lumOff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a) Of upper limp reflexes by asking the patient to </a:t>
            </a:r>
            <a:r>
              <a:rPr lang="en-US" sz="1600" b="1" dirty="0">
                <a:solidFill>
                  <a:schemeClr val="tx1">
                    <a:lumMod val="90000"/>
                    <a:lumOff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clench</a:t>
            </a:r>
            <a:r>
              <a:rPr lang="en-US" sz="1600" dirty="0">
                <a:solidFill>
                  <a:schemeClr val="tx1">
                    <a:lumMod val="90000"/>
                    <a:lumOff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smtClean="0">
                <a:solidFill>
                  <a:schemeClr val="tx1">
                    <a:lumMod val="90000"/>
                    <a:lumOff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his teeth </a:t>
            </a:r>
            <a:r>
              <a:rPr lang="en-US" sz="1600" dirty="0">
                <a:solidFill>
                  <a:schemeClr val="tx1">
                    <a:lumMod val="90000"/>
                    <a:lumOff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tightly .</a:t>
            </a:r>
          </a:p>
          <a:p>
            <a:pPr marL="101600" indent="0">
              <a:buNone/>
            </a:pPr>
            <a:r>
              <a:rPr lang="en-US" sz="1600" dirty="0">
                <a:solidFill>
                  <a:schemeClr val="tx1">
                    <a:lumMod val="90000"/>
                    <a:lumOff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b) Of lower limp reflexes by asking the patient to </a:t>
            </a:r>
            <a:r>
              <a:rPr lang="en-US" sz="1600" b="1" dirty="0">
                <a:solidFill>
                  <a:schemeClr val="tx1">
                    <a:lumMod val="90000"/>
                    <a:lumOff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hook</a:t>
            </a:r>
            <a:r>
              <a:rPr lang="en-US" sz="1600" dirty="0">
                <a:solidFill>
                  <a:schemeClr val="tx1">
                    <a:lumMod val="90000"/>
                    <a:lumOff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or </a:t>
            </a:r>
            <a:r>
              <a:rPr lang="en-US" sz="1600" dirty="0" smtClean="0">
                <a:solidFill>
                  <a:schemeClr val="tx1">
                    <a:lumMod val="90000"/>
                    <a:lumOff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clasp the </a:t>
            </a:r>
            <a:r>
              <a:rPr lang="en-US" sz="1600" dirty="0">
                <a:solidFill>
                  <a:schemeClr val="tx1">
                    <a:lumMod val="90000"/>
                    <a:lumOff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fingers.</a:t>
            </a:r>
            <a:endParaRPr lang="en-US" sz="1600" dirty="0">
              <a:solidFill>
                <a:schemeClr val="tx1">
                  <a:lumMod val="90000"/>
                  <a:lumOff val="10000"/>
                </a:schemeClr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85284" y="1544609"/>
            <a:ext cx="990600" cy="1027141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0232" y="3155100"/>
            <a:ext cx="2420242" cy="17526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75723" y="33973"/>
            <a:ext cx="1432948" cy="13889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34193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14"/>
          <p:cNvSpPr txBox="1">
            <a:spLocks noGrp="1"/>
          </p:cNvSpPr>
          <p:nvPr>
            <p:ph type="title"/>
          </p:nvPr>
        </p:nvSpPr>
        <p:spPr>
          <a:xfrm>
            <a:off x="1979712" y="0"/>
            <a:ext cx="5256584" cy="530728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lvl="0" algn="ctr"/>
            <a:r>
              <a:rPr lang="en-US" sz="1800" dirty="0" smtClean="0">
                <a:solidFill>
                  <a:schemeClr val="tx1">
                    <a:lumMod val="90000"/>
                    <a:lumOff val="10000"/>
                  </a:schemeClr>
                </a:solidFill>
              </a:rPr>
              <a:t/>
            </a:r>
            <a:br>
              <a:rPr lang="en-US" sz="1800" dirty="0" smtClean="0">
                <a:solidFill>
                  <a:schemeClr val="tx1">
                    <a:lumMod val="90000"/>
                    <a:lumOff val="10000"/>
                  </a:schemeClr>
                </a:solidFill>
              </a:rPr>
            </a:br>
            <a:r>
              <a:rPr lang="en-US" sz="1800" dirty="0">
                <a:solidFill>
                  <a:schemeClr val="tx1">
                    <a:lumMod val="90000"/>
                    <a:lumOff val="10000"/>
                  </a:schemeClr>
                </a:solidFill>
              </a:rPr>
              <a:t/>
            </a:r>
            <a:br>
              <a:rPr lang="en-US" sz="1800" dirty="0">
                <a:solidFill>
                  <a:schemeClr val="tx1">
                    <a:lumMod val="90000"/>
                    <a:lumOff val="10000"/>
                  </a:schemeClr>
                </a:solidFill>
              </a:rPr>
            </a:br>
            <a:r>
              <a:rPr lang="en-US" sz="1800" dirty="0" smtClean="0">
                <a:solidFill>
                  <a:schemeClr val="tx1">
                    <a:lumMod val="90000"/>
                    <a:lumOff val="10000"/>
                  </a:schemeClr>
                </a:solidFill>
              </a:rPr>
              <a:t/>
            </a:r>
            <a:br>
              <a:rPr lang="en-US" sz="1800" dirty="0" smtClean="0">
                <a:solidFill>
                  <a:schemeClr val="tx1">
                    <a:lumMod val="90000"/>
                    <a:lumOff val="10000"/>
                  </a:schemeClr>
                </a:solidFill>
              </a:rPr>
            </a:br>
            <a:r>
              <a:rPr lang="en-US" sz="1800" dirty="0">
                <a:solidFill>
                  <a:schemeClr val="tx1">
                    <a:lumMod val="90000"/>
                    <a:lumOff val="10000"/>
                  </a:schemeClr>
                </a:solidFill>
              </a:rPr>
              <a:t/>
            </a:r>
            <a:br>
              <a:rPr lang="en-US" sz="1800" dirty="0">
                <a:solidFill>
                  <a:schemeClr val="tx1">
                    <a:lumMod val="90000"/>
                    <a:lumOff val="10000"/>
                  </a:schemeClr>
                </a:solidFill>
              </a:rPr>
            </a:br>
            <a:endParaRPr dirty="0">
              <a:solidFill>
                <a:srgbClr val="002060"/>
              </a:solidFill>
            </a:endParaRPr>
          </a:p>
        </p:txBody>
      </p:sp>
      <p:sp>
        <p:nvSpPr>
          <p:cNvPr id="75" name="Google Shape;75;p14"/>
          <p:cNvSpPr txBox="1">
            <a:spLocks noGrp="1"/>
          </p:cNvSpPr>
          <p:nvPr>
            <p:ph type="sldNum" idx="12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5</a:t>
            </a:fld>
            <a:endParaRPr/>
          </a:p>
        </p:txBody>
      </p:sp>
      <p:sp>
        <p:nvSpPr>
          <p:cNvPr id="2" name="TextBox 1"/>
          <p:cNvSpPr txBox="1"/>
          <p:nvPr/>
        </p:nvSpPr>
        <p:spPr>
          <a:xfrm>
            <a:off x="175433" y="62729"/>
            <a:ext cx="4464496" cy="51398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600" b="1" dirty="0">
                <a:solidFill>
                  <a:schemeClr val="tx1">
                    <a:lumMod val="90000"/>
                    <a:lumOff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Types of tendon jerk :-</a:t>
            </a:r>
          </a:p>
          <a:p>
            <a:pPr>
              <a:lnSpc>
                <a:spcPct val="150000"/>
              </a:lnSpc>
            </a:pPr>
            <a:r>
              <a:rPr lang="en-US" sz="1600" b="1" dirty="0">
                <a:solidFill>
                  <a:schemeClr val="tx1">
                    <a:lumMod val="90000"/>
                    <a:lumOff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I- </a:t>
            </a:r>
            <a:r>
              <a:rPr lang="en-US" sz="1600" b="1" dirty="0" smtClean="0">
                <a:solidFill>
                  <a:schemeClr val="tx1">
                    <a:lumMod val="90000"/>
                    <a:lumOff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 </a:t>
            </a:r>
            <a:r>
              <a:rPr lang="en-US" sz="1600" b="1" dirty="0">
                <a:solidFill>
                  <a:schemeClr val="tx1">
                    <a:lumMod val="90000"/>
                    <a:lumOff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upper limb:</a:t>
            </a:r>
          </a:p>
          <a:p>
            <a:pPr>
              <a:lnSpc>
                <a:spcPct val="150000"/>
              </a:lnSpc>
            </a:pPr>
            <a:r>
              <a:rPr lang="en-US" sz="1600" b="1" i="1" dirty="0">
                <a:solidFill>
                  <a:schemeClr val="tx1">
                    <a:lumMod val="90000"/>
                    <a:lumOff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1) </a:t>
            </a:r>
            <a:r>
              <a:rPr lang="en-US" sz="1600" b="1" i="1" dirty="0" smtClean="0">
                <a:solidFill>
                  <a:schemeClr val="tx1">
                    <a:lumMod val="90000"/>
                    <a:lumOff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Biceps reflex,  </a:t>
            </a:r>
            <a:r>
              <a:rPr lang="en-US" sz="1600" b="1" dirty="0" smtClean="0">
                <a:solidFill>
                  <a:schemeClr val="tx1">
                    <a:lumMod val="90000"/>
                    <a:lumOff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Center </a:t>
            </a:r>
            <a:r>
              <a:rPr lang="en-US" sz="1600" dirty="0">
                <a:solidFill>
                  <a:schemeClr val="tx1">
                    <a:lumMod val="90000"/>
                    <a:lumOff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(</a:t>
            </a:r>
            <a:r>
              <a:rPr lang="en-US" sz="1600" dirty="0" smtClean="0">
                <a:solidFill>
                  <a:schemeClr val="tx1">
                    <a:lumMod val="90000"/>
                    <a:lumOff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 </a:t>
            </a:r>
            <a:r>
              <a:rPr lang="en-US" sz="1600" b="1" dirty="0" smtClean="0">
                <a:solidFill>
                  <a:schemeClr val="tx1">
                    <a:lumMod val="90000"/>
                    <a:lumOff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5,6</a:t>
            </a:r>
            <a:r>
              <a:rPr lang="en-US" sz="1600" dirty="0">
                <a:solidFill>
                  <a:schemeClr val="tx1">
                    <a:lumMod val="90000"/>
                    <a:lumOff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>
              <a:lnSpc>
                <a:spcPct val="150000"/>
              </a:lnSpc>
            </a:pPr>
            <a:r>
              <a:rPr lang="en-US" sz="1600" b="1" dirty="0">
                <a:solidFill>
                  <a:schemeClr val="tx1">
                    <a:lumMod val="90000"/>
                    <a:lumOff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Procedure :-</a:t>
            </a:r>
          </a:p>
          <a:p>
            <a:pPr>
              <a:lnSpc>
                <a:spcPct val="150000"/>
              </a:lnSpc>
            </a:pPr>
            <a:r>
              <a:rPr lang="en-US" sz="1600" dirty="0">
                <a:solidFill>
                  <a:schemeClr val="tx1">
                    <a:lumMod val="90000"/>
                    <a:lumOff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Tap the biceps tendon indirectly </a:t>
            </a:r>
            <a:r>
              <a:rPr lang="en-US" sz="1600" dirty="0" err="1">
                <a:solidFill>
                  <a:schemeClr val="tx1">
                    <a:lumMod val="90000"/>
                    <a:lumOff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i.e</a:t>
            </a:r>
            <a:r>
              <a:rPr lang="en-US" sz="1600" dirty="0">
                <a:solidFill>
                  <a:schemeClr val="tx1">
                    <a:lumMod val="90000"/>
                    <a:lumOff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the tap is done on the </a:t>
            </a:r>
            <a:r>
              <a:rPr lang="en-US" sz="1600" dirty="0" smtClean="0">
                <a:solidFill>
                  <a:schemeClr val="tx1">
                    <a:lumMod val="90000"/>
                    <a:lumOff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index finger </a:t>
            </a:r>
            <a:r>
              <a:rPr lang="en-US" sz="1600" dirty="0">
                <a:solidFill>
                  <a:schemeClr val="tx1">
                    <a:lumMod val="90000"/>
                    <a:lumOff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placed over the tendon .The forearm is semi flexed till </a:t>
            </a:r>
            <a:r>
              <a:rPr lang="en-US" sz="1600" dirty="0" smtClean="0">
                <a:solidFill>
                  <a:schemeClr val="tx1">
                    <a:lumMod val="90000"/>
                    <a:lumOff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elbow </a:t>
            </a:r>
            <a:r>
              <a:rPr lang="en-US" sz="1600" dirty="0">
                <a:solidFill>
                  <a:schemeClr val="tx1">
                    <a:lumMod val="90000"/>
                    <a:lumOff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is at 120º</a:t>
            </a:r>
            <a:r>
              <a:rPr lang="en-US" sz="1600" dirty="0" smtClean="0">
                <a:solidFill>
                  <a:schemeClr val="tx1">
                    <a:lumMod val="90000"/>
                    <a:lumOff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>
              <a:lnSpc>
                <a:spcPct val="150000"/>
              </a:lnSpc>
            </a:pPr>
            <a:r>
              <a:rPr lang="en-US" sz="1600" b="1" dirty="0">
                <a:solidFill>
                  <a:schemeClr val="tx1">
                    <a:lumMod val="90000"/>
                    <a:lumOff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Normal : </a:t>
            </a:r>
            <a:r>
              <a:rPr lang="en-US" sz="1600" dirty="0">
                <a:solidFill>
                  <a:schemeClr val="tx1">
                    <a:lumMod val="90000"/>
                    <a:lumOff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mild contraction of biceps with slight flexion of elbow</a:t>
            </a:r>
          </a:p>
          <a:p>
            <a:pPr>
              <a:lnSpc>
                <a:spcPct val="150000"/>
              </a:lnSpc>
            </a:pPr>
            <a:r>
              <a:rPr lang="en-US" sz="1600" b="1" i="1" dirty="0">
                <a:solidFill>
                  <a:schemeClr val="tx1">
                    <a:lumMod val="90000"/>
                    <a:lumOff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2) </a:t>
            </a:r>
            <a:r>
              <a:rPr lang="en-US" sz="1600" b="1" i="1" dirty="0" smtClean="0">
                <a:solidFill>
                  <a:schemeClr val="tx1">
                    <a:lumMod val="90000"/>
                    <a:lumOff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Triceps </a:t>
            </a:r>
            <a:r>
              <a:rPr lang="en-US" sz="1600" b="1" i="1" dirty="0">
                <a:solidFill>
                  <a:schemeClr val="tx1">
                    <a:lumMod val="90000"/>
                    <a:lumOff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reflex</a:t>
            </a:r>
            <a:r>
              <a:rPr lang="en-US" sz="1600" b="1" i="1" dirty="0" smtClean="0">
                <a:solidFill>
                  <a:schemeClr val="tx1">
                    <a:lumMod val="90000"/>
                    <a:lumOff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1600" b="1" dirty="0" smtClean="0">
                <a:solidFill>
                  <a:schemeClr val="tx1">
                    <a:lumMod val="90000"/>
                    <a:lumOff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Center </a:t>
            </a:r>
            <a:r>
              <a:rPr lang="en-US" sz="1600" dirty="0">
                <a:solidFill>
                  <a:schemeClr val="tx1">
                    <a:lumMod val="90000"/>
                    <a:lumOff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1600" dirty="0" smtClean="0">
                <a:solidFill>
                  <a:schemeClr val="tx1">
                    <a:lumMod val="90000"/>
                    <a:lumOff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 </a:t>
            </a:r>
            <a:r>
              <a:rPr lang="en-US" sz="1600" b="1" dirty="0" smtClean="0">
                <a:solidFill>
                  <a:schemeClr val="tx1">
                    <a:lumMod val="90000"/>
                    <a:lumOff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6,7</a:t>
            </a:r>
            <a:r>
              <a:rPr lang="en-US" sz="1600" dirty="0">
                <a:solidFill>
                  <a:schemeClr val="tx1">
                    <a:lumMod val="90000"/>
                    <a:lumOff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>
              <a:lnSpc>
                <a:spcPct val="150000"/>
              </a:lnSpc>
            </a:pPr>
            <a:r>
              <a:rPr lang="en-US" sz="1600" b="1" dirty="0">
                <a:solidFill>
                  <a:schemeClr val="tx1">
                    <a:lumMod val="90000"/>
                    <a:lumOff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Procedure :-</a:t>
            </a:r>
          </a:p>
          <a:p>
            <a:r>
              <a:rPr lang="en-US" sz="1600" dirty="0">
                <a:solidFill>
                  <a:schemeClr val="tx1">
                    <a:lumMod val="90000"/>
                    <a:lumOff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Tapping the triceps directly while the elbow is flexed at 90º</a:t>
            </a:r>
            <a:r>
              <a:rPr lang="en-US" sz="1600" dirty="0" smtClean="0">
                <a:solidFill>
                  <a:schemeClr val="tx1">
                    <a:lumMod val="90000"/>
                    <a:lumOff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r>
              <a:rPr lang="en-US" sz="1600" b="1" dirty="0" smtClean="0">
                <a:solidFill>
                  <a:schemeClr val="tx1">
                    <a:lumMod val="90000"/>
                    <a:lumOff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Normal :- </a:t>
            </a:r>
            <a:r>
              <a:rPr lang="en-US" sz="1600" dirty="0" smtClean="0">
                <a:solidFill>
                  <a:schemeClr val="tx1">
                    <a:lumMod val="90000"/>
                    <a:lumOff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Mild </a:t>
            </a:r>
            <a:r>
              <a:rPr lang="en-US" sz="1600" dirty="0">
                <a:solidFill>
                  <a:schemeClr val="tx1">
                    <a:lumMod val="90000"/>
                    <a:lumOff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contraction of triceps and extension of elbow .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lum bright="-20000" contrast="40000"/>
          </a:blip>
          <a:stretch>
            <a:fillRect/>
          </a:stretch>
        </p:blipFill>
        <p:spPr>
          <a:xfrm>
            <a:off x="5292080" y="2439291"/>
            <a:ext cx="3553828" cy="251896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-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2081" y="267494"/>
            <a:ext cx="3462854" cy="1800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93557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14"/>
          <p:cNvSpPr txBox="1">
            <a:spLocks noGrp="1"/>
          </p:cNvSpPr>
          <p:nvPr>
            <p:ph type="title"/>
          </p:nvPr>
        </p:nvSpPr>
        <p:spPr>
          <a:xfrm>
            <a:off x="1979712" y="0"/>
            <a:ext cx="5256584" cy="530728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lvl="0" algn="ctr"/>
            <a:r>
              <a:rPr lang="en-US" sz="1800" dirty="0" smtClean="0">
                <a:solidFill>
                  <a:schemeClr val="tx1">
                    <a:lumMod val="90000"/>
                    <a:lumOff val="10000"/>
                  </a:schemeClr>
                </a:solidFill>
              </a:rPr>
              <a:t/>
            </a:r>
            <a:br>
              <a:rPr lang="en-US" sz="1800" dirty="0" smtClean="0">
                <a:solidFill>
                  <a:schemeClr val="tx1">
                    <a:lumMod val="90000"/>
                    <a:lumOff val="10000"/>
                  </a:schemeClr>
                </a:solidFill>
              </a:rPr>
            </a:br>
            <a:r>
              <a:rPr lang="en-US" sz="1800" dirty="0">
                <a:solidFill>
                  <a:schemeClr val="tx1">
                    <a:lumMod val="90000"/>
                    <a:lumOff val="10000"/>
                  </a:schemeClr>
                </a:solidFill>
              </a:rPr>
              <a:t/>
            </a:r>
            <a:br>
              <a:rPr lang="en-US" sz="1800" dirty="0">
                <a:solidFill>
                  <a:schemeClr val="tx1">
                    <a:lumMod val="90000"/>
                    <a:lumOff val="10000"/>
                  </a:schemeClr>
                </a:solidFill>
              </a:rPr>
            </a:br>
            <a:r>
              <a:rPr lang="en-US" sz="1800" dirty="0" smtClean="0">
                <a:solidFill>
                  <a:schemeClr val="tx1">
                    <a:lumMod val="90000"/>
                    <a:lumOff val="10000"/>
                  </a:schemeClr>
                </a:solidFill>
              </a:rPr>
              <a:t/>
            </a:r>
            <a:br>
              <a:rPr lang="en-US" sz="1800" dirty="0" smtClean="0">
                <a:solidFill>
                  <a:schemeClr val="tx1">
                    <a:lumMod val="90000"/>
                    <a:lumOff val="10000"/>
                  </a:schemeClr>
                </a:solidFill>
              </a:rPr>
            </a:br>
            <a:r>
              <a:rPr lang="en-US" sz="1800" dirty="0">
                <a:solidFill>
                  <a:schemeClr val="tx1">
                    <a:lumMod val="90000"/>
                    <a:lumOff val="10000"/>
                  </a:schemeClr>
                </a:solidFill>
              </a:rPr>
              <a:t/>
            </a:r>
            <a:br>
              <a:rPr lang="en-US" sz="1800" dirty="0">
                <a:solidFill>
                  <a:schemeClr val="tx1">
                    <a:lumMod val="90000"/>
                    <a:lumOff val="10000"/>
                  </a:schemeClr>
                </a:solidFill>
              </a:rPr>
            </a:br>
            <a:endParaRPr dirty="0">
              <a:solidFill>
                <a:srgbClr val="002060"/>
              </a:solidFill>
            </a:endParaRPr>
          </a:p>
        </p:txBody>
      </p:sp>
      <p:sp>
        <p:nvSpPr>
          <p:cNvPr id="75" name="Google Shape;75;p14"/>
          <p:cNvSpPr txBox="1">
            <a:spLocks noGrp="1"/>
          </p:cNvSpPr>
          <p:nvPr>
            <p:ph type="sldNum" idx="12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6</a:t>
            </a:fld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7504" y="0"/>
            <a:ext cx="8901167" cy="3435846"/>
          </a:xfrm>
        </p:spPr>
        <p:txBody>
          <a:bodyPr/>
          <a:lstStyle/>
          <a:p>
            <a:pPr marL="101600" indent="0">
              <a:buNone/>
            </a:pPr>
            <a:r>
              <a:rPr lang="en-US" sz="1600" b="1" dirty="0">
                <a:solidFill>
                  <a:schemeClr val="tx1">
                    <a:lumMod val="90000"/>
                    <a:lumOff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II- in the lower </a:t>
            </a:r>
            <a:r>
              <a:rPr lang="en-US" sz="1600" b="1" dirty="0" smtClean="0">
                <a:solidFill>
                  <a:schemeClr val="tx1">
                    <a:lumMod val="90000"/>
                    <a:lumOff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limb:</a:t>
            </a:r>
          </a:p>
          <a:p>
            <a:pPr marL="101600" indent="0">
              <a:buNone/>
            </a:pPr>
            <a:r>
              <a:rPr lang="en-US" sz="1600" b="1" i="1" dirty="0" smtClean="0">
                <a:solidFill>
                  <a:schemeClr val="tx1">
                    <a:lumMod val="90000"/>
                    <a:lumOff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sz="1600" b="1" i="1" dirty="0">
                <a:solidFill>
                  <a:schemeClr val="tx1">
                    <a:lumMod val="90000"/>
                    <a:lumOff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knee </a:t>
            </a:r>
            <a:r>
              <a:rPr lang="en-US" sz="1600" b="1" i="1" dirty="0" smtClean="0">
                <a:solidFill>
                  <a:schemeClr val="tx1">
                    <a:lumMod val="90000"/>
                    <a:lumOff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jerk, </a:t>
            </a:r>
            <a:r>
              <a:rPr lang="en-US" sz="1600" b="1" dirty="0" smtClean="0">
                <a:solidFill>
                  <a:schemeClr val="tx1">
                    <a:lumMod val="90000"/>
                    <a:lumOff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Center </a:t>
            </a:r>
            <a:r>
              <a:rPr lang="en-US" sz="1600" dirty="0">
                <a:solidFill>
                  <a:schemeClr val="tx1">
                    <a:lumMod val="90000"/>
                    <a:lumOff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:(</a:t>
            </a:r>
            <a:r>
              <a:rPr lang="en-US" sz="1600" b="1" dirty="0">
                <a:solidFill>
                  <a:schemeClr val="tx1">
                    <a:lumMod val="90000"/>
                    <a:lumOff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L2,3,4)</a:t>
            </a:r>
          </a:p>
          <a:p>
            <a:pPr marL="101600" indent="0">
              <a:buNone/>
            </a:pPr>
            <a:r>
              <a:rPr lang="en-US" sz="1600" b="1" dirty="0">
                <a:solidFill>
                  <a:schemeClr val="tx1">
                    <a:lumMod val="90000"/>
                    <a:lumOff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Procedure </a:t>
            </a:r>
            <a:r>
              <a:rPr lang="en-US" sz="1600" b="1" dirty="0" smtClean="0">
                <a:solidFill>
                  <a:schemeClr val="tx1">
                    <a:lumMod val="90000"/>
                    <a:lumOff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:-  </a:t>
            </a:r>
            <a:r>
              <a:rPr lang="en-US" sz="1600" dirty="0" smtClean="0">
                <a:solidFill>
                  <a:schemeClr val="tx1">
                    <a:lumMod val="90000"/>
                    <a:lumOff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Tapping </a:t>
            </a:r>
            <a:r>
              <a:rPr lang="en-US" sz="1600" dirty="0">
                <a:solidFill>
                  <a:schemeClr val="tx1">
                    <a:lumMod val="90000"/>
                    <a:lumOff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patellar (quadriceps) tendon mid way </a:t>
            </a:r>
            <a:r>
              <a:rPr lang="en-US" sz="1600" dirty="0" smtClean="0">
                <a:solidFill>
                  <a:schemeClr val="tx1">
                    <a:lumMod val="90000"/>
                    <a:lumOff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between</a:t>
            </a:r>
          </a:p>
          <a:p>
            <a:pPr marL="101600" indent="0">
              <a:buNone/>
            </a:pPr>
            <a:r>
              <a:rPr lang="en-US" sz="1600" dirty="0" smtClean="0">
                <a:solidFill>
                  <a:schemeClr val="tx1">
                    <a:lumMod val="90000"/>
                    <a:lumOff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the origin </a:t>
            </a:r>
            <a:r>
              <a:rPr lang="en-US" sz="1600" dirty="0">
                <a:solidFill>
                  <a:schemeClr val="tx1">
                    <a:lumMod val="90000"/>
                    <a:lumOff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and insertion while the hip and knee joints are flexed</a:t>
            </a:r>
          </a:p>
          <a:p>
            <a:pPr marL="101600" indent="0">
              <a:buNone/>
            </a:pPr>
            <a:r>
              <a:rPr lang="en-US" sz="1600" b="1" dirty="0">
                <a:solidFill>
                  <a:schemeClr val="tx1">
                    <a:lumMod val="90000"/>
                    <a:lumOff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Normal </a:t>
            </a:r>
            <a:r>
              <a:rPr lang="en-US" sz="1600" b="1" dirty="0" smtClean="0">
                <a:solidFill>
                  <a:schemeClr val="tx1">
                    <a:lumMod val="90000"/>
                    <a:lumOff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:- </a:t>
            </a:r>
            <a:r>
              <a:rPr lang="en-US" sz="1600" dirty="0" smtClean="0">
                <a:solidFill>
                  <a:schemeClr val="tx1">
                    <a:lumMod val="90000"/>
                    <a:lumOff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Contraction </a:t>
            </a:r>
            <a:r>
              <a:rPr lang="en-US" sz="1600" dirty="0">
                <a:solidFill>
                  <a:schemeClr val="tx1">
                    <a:lumMod val="90000"/>
                    <a:lumOff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of quadriceps and </a:t>
            </a:r>
            <a:r>
              <a:rPr lang="en-US" sz="1600" b="1" dirty="0">
                <a:solidFill>
                  <a:schemeClr val="tx1">
                    <a:lumMod val="90000"/>
                    <a:lumOff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extension</a:t>
            </a:r>
            <a:r>
              <a:rPr lang="en-US" sz="1600" dirty="0">
                <a:solidFill>
                  <a:schemeClr val="tx1">
                    <a:lumMod val="90000"/>
                    <a:lumOff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of knee </a:t>
            </a:r>
            <a:r>
              <a:rPr lang="en-US" sz="1600" dirty="0" smtClean="0">
                <a:solidFill>
                  <a:schemeClr val="tx1">
                    <a:lumMod val="90000"/>
                    <a:lumOff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101600" indent="0">
              <a:buNone/>
            </a:pPr>
            <a:r>
              <a:rPr lang="en-US" sz="1600" b="1" i="1" dirty="0">
                <a:solidFill>
                  <a:schemeClr val="tx1">
                    <a:lumMod val="90000"/>
                    <a:lumOff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2- Ankle </a:t>
            </a:r>
            <a:r>
              <a:rPr lang="en-US" sz="1600" b="1" i="1" dirty="0" smtClean="0">
                <a:solidFill>
                  <a:schemeClr val="tx1">
                    <a:lumMod val="90000"/>
                    <a:lumOff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jerk, </a:t>
            </a:r>
            <a:r>
              <a:rPr lang="en-US" sz="1600" b="1" dirty="0" smtClean="0">
                <a:solidFill>
                  <a:schemeClr val="tx1">
                    <a:lumMod val="90000"/>
                    <a:lumOff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Center </a:t>
            </a:r>
            <a:r>
              <a:rPr lang="en-US" sz="1600" dirty="0">
                <a:solidFill>
                  <a:schemeClr val="tx1">
                    <a:lumMod val="90000"/>
                    <a:lumOff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 </a:t>
            </a:r>
            <a:r>
              <a:rPr lang="en-US" sz="1600" b="1" dirty="0">
                <a:solidFill>
                  <a:schemeClr val="tx1">
                    <a:lumMod val="90000"/>
                    <a:lumOff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S1 , 2 </a:t>
            </a:r>
            <a:r>
              <a:rPr lang="en-US" sz="1600" dirty="0">
                <a:solidFill>
                  <a:schemeClr val="tx1">
                    <a:lumMod val="90000"/>
                    <a:lumOff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marL="101600" indent="0">
              <a:buNone/>
            </a:pPr>
            <a:r>
              <a:rPr lang="en-US" sz="1600" b="1" dirty="0">
                <a:solidFill>
                  <a:schemeClr val="tx1">
                    <a:lumMod val="90000"/>
                    <a:lumOff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Procedure: </a:t>
            </a:r>
            <a:r>
              <a:rPr lang="en-US" sz="1600" dirty="0">
                <a:solidFill>
                  <a:schemeClr val="tx1">
                    <a:lumMod val="90000"/>
                    <a:lumOff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Tap on </a:t>
            </a:r>
            <a:r>
              <a:rPr lang="en-US" sz="1600" dirty="0" err="1">
                <a:solidFill>
                  <a:schemeClr val="tx1">
                    <a:lumMod val="90000"/>
                    <a:lumOff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tendo</a:t>
            </a:r>
            <a:r>
              <a:rPr lang="en-US" sz="1600" dirty="0">
                <a:solidFill>
                  <a:schemeClr val="tx1">
                    <a:lumMod val="90000"/>
                    <a:lumOff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chemeClr val="tx1">
                    <a:lumMod val="90000"/>
                    <a:lumOff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Achilis</a:t>
            </a:r>
            <a:r>
              <a:rPr lang="en-US" sz="1600" dirty="0">
                <a:solidFill>
                  <a:schemeClr val="tx1">
                    <a:lumMod val="90000"/>
                    <a:lumOff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while the hip is abducted </a:t>
            </a:r>
            <a:r>
              <a:rPr lang="en-US" sz="1600" dirty="0" smtClean="0">
                <a:solidFill>
                  <a:schemeClr val="tx1">
                    <a:lumMod val="90000"/>
                    <a:lumOff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and externally </a:t>
            </a:r>
            <a:r>
              <a:rPr lang="en-US" sz="1600" dirty="0">
                <a:solidFill>
                  <a:schemeClr val="tx1">
                    <a:lumMod val="90000"/>
                    <a:lumOff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rotated , the knee is flexed at 90o and Ankle </a:t>
            </a:r>
            <a:r>
              <a:rPr lang="en-US" sz="1600" dirty="0" smtClean="0">
                <a:solidFill>
                  <a:schemeClr val="tx1">
                    <a:lumMod val="90000"/>
                    <a:lumOff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is dorsi-flexed .</a:t>
            </a:r>
          </a:p>
          <a:p>
            <a:pPr marL="101600" indent="0">
              <a:buNone/>
            </a:pPr>
            <a:r>
              <a:rPr lang="en-US" sz="1600" b="1" dirty="0">
                <a:solidFill>
                  <a:schemeClr val="tx1">
                    <a:lumMod val="90000"/>
                    <a:lumOff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Normal: </a:t>
            </a:r>
            <a:r>
              <a:rPr lang="en-US" sz="1600" dirty="0">
                <a:solidFill>
                  <a:schemeClr val="tx1">
                    <a:lumMod val="90000"/>
                    <a:lumOff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mild contraction of the calf muscles with </a:t>
            </a:r>
            <a:r>
              <a:rPr lang="en-US" sz="1600" b="1" dirty="0" smtClean="0">
                <a:solidFill>
                  <a:schemeClr val="tx1">
                    <a:lumMod val="90000"/>
                    <a:lumOff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planter</a:t>
            </a:r>
            <a:r>
              <a:rPr lang="en-US" sz="1600" dirty="0" smtClean="0">
                <a:solidFill>
                  <a:schemeClr val="tx1">
                    <a:lumMod val="90000"/>
                    <a:lumOff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Flexion </a:t>
            </a:r>
            <a:r>
              <a:rPr lang="en-US" sz="1600" dirty="0">
                <a:solidFill>
                  <a:schemeClr val="tx1">
                    <a:lumMod val="90000"/>
                    <a:lumOff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of the ankle .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>
            <a:lum bright="-20000" contrast="40000"/>
          </a:blip>
          <a:srcRect l="3585"/>
          <a:stretch/>
        </p:blipFill>
        <p:spPr>
          <a:xfrm>
            <a:off x="6876256" y="157520"/>
            <a:ext cx="1936799" cy="1930101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lum bright="-20000" contrast="40000"/>
          </a:blip>
          <a:stretch>
            <a:fillRect/>
          </a:stretch>
        </p:blipFill>
        <p:spPr>
          <a:xfrm>
            <a:off x="179512" y="3155182"/>
            <a:ext cx="2828557" cy="179146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5">
            <a:lum bright="-20000" contrast="40000"/>
          </a:blip>
          <a:srcRect l="3765"/>
          <a:stretch/>
        </p:blipFill>
        <p:spPr>
          <a:xfrm>
            <a:off x="3160036" y="3155182"/>
            <a:ext cx="3105942" cy="161868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>
            <a:lum bright="-20000" contrast="40000"/>
          </a:blip>
          <a:stretch>
            <a:fillRect/>
          </a:stretch>
        </p:blipFill>
        <p:spPr>
          <a:xfrm>
            <a:off x="6409159" y="3155182"/>
            <a:ext cx="2647239" cy="1594669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23528" y="4659982"/>
            <a:ext cx="165618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dirty="0" smtClean="0"/>
              <a:t>Knee jerk in bed</a:t>
            </a:r>
            <a:endParaRPr lang="en-US" sz="1000" b="1" dirty="0"/>
          </a:p>
        </p:txBody>
      </p:sp>
      <p:sp>
        <p:nvSpPr>
          <p:cNvPr id="8" name="TextBox 7"/>
          <p:cNvSpPr txBox="1"/>
          <p:nvPr/>
        </p:nvSpPr>
        <p:spPr>
          <a:xfrm>
            <a:off x="7784535" y="4503407"/>
            <a:ext cx="122413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dirty="0" smtClean="0"/>
              <a:t>Ankle jerk in bed</a:t>
            </a:r>
            <a:endParaRPr lang="en-US" sz="1000" b="1" dirty="0"/>
          </a:p>
        </p:txBody>
      </p:sp>
    </p:spTree>
    <p:extLst>
      <p:ext uri="{BB962C8B-B14F-4D97-AF65-F5344CB8AC3E}">
        <p14:creationId xmlns:p14="http://schemas.microsoft.com/office/powerpoint/2010/main" val="38665969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14"/>
          <p:cNvSpPr txBox="1">
            <a:spLocks noGrp="1"/>
          </p:cNvSpPr>
          <p:nvPr>
            <p:ph type="title"/>
          </p:nvPr>
        </p:nvSpPr>
        <p:spPr>
          <a:xfrm>
            <a:off x="1979712" y="0"/>
            <a:ext cx="5256584" cy="530728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lvl="0" algn="ctr"/>
            <a:r>
              <a:rPr lang="en-US" sz="1800" dirty="0" smtClean="0">
                <a:solidFill>
                  <a:schemeClr val="tx1">
                    <a:lumMod val="90000"/>
                    <a:lumOff val="10000"/>
                  </a:schemeClr>
                </a:solidFill>
              </a:rPr>
              <a:t/>
            </a:r>
            <a:br>
              <a:rPr lang="en-US" sz="1800" dirty="0" smtClean="0">
                <a:solidFill>
                  <a:schemeClr val="tx1">
                    <a:lumMod val="90000"/>
                    <a:lumOff val="10000"/>
                  </a:schemeClr>
                </a:solidFill>
              </a:rPr>
            </a:br>
            <a:r>
              <a:rPr lang="en-US" sz="1800" dirty="0">
                <a:solidFill>
                  <a:schemeClr val="tx1">
                    <a:lumMod val="90000"/>
                    <a:lumOff val="10000"/>
                  </a:schemeClr>
                </a:solidFill>
              </a:rPr>
              <a:t/>
            </a:r>
            <a:br>
              <a:rPr lang="en-US" sz="1800" dirty="0">
                <a:solidFill>
                  <a:schemeClr val="tx1">
                    <a:lumMod val="90000"/>
                    <a:lumOff val="10000"/>
                  </a:schemeClr>
                </a:solidFill>
              </a:rPr>
            </a:br>
            <a:r>
              <a:rPr lang="en-US" sz="1800" dirty="0" smtClean="0">
                <a:solidFill>
                  <a:schemeClr val="tx1">
                    <a:lumMod val="90000"/>
                    <a:lumOff val="10000"/>
                  </a:schemeClr>
                </a:solidFill>
              </a:rPr>
              <a:t/>
            </a:r>
            <a:br>
              <a:rPr lang="en-US" sz="1800" dirty="0" smtClean="0">
                <a:solidFill>
                  <a:schemeClr val="tx1">
                    <a:lumMod val="90000"/>
                    <a:lumOff val="10000"/>
                  </a:schemeClr>
                </a:solidFill>
              </a:rPr>
            </a:br>
            <a:r>
              <a:rPr lang="en-US" sz="1800" dirty="0">
                <a:solidFill>
                  <a:schemeClr val="tx1">
                    <a:lumMod val="90000"/>
                    <a:lumOff val="10000"/>
                  </a:schemeClr>
                </a:solidFill>
              </a:rPr>
              <a:t/>
            </a:r>
            <a:br>
              <a:rPr lang="en-US" sz="1800" dirty="0">
                <a:solidFill>
                  <a:schemeClr val="tx1">
                    <a:lumMod val="90000"/>
                    <a:lumOff val="10000"/>
                  </a:schemeClr>
                </a:solidFill>
              </a:rPr>
            </a:br>
            <a:endParaRPr dirty="0">
              <a:solidFill>
                <a:srgbClr val="002060"/>
              </a:solidFill>
            </a:endParaRPr>
          </a:p>
        </p:txBody>
      </p:sp>
      <p:sp>
        <p:nvSpPr>
          <p:cNvPr id="75" name="Google Shape;75;p14"/>
          <p:cNvSpPr txBox="1">
            <a:spLocks noGrp="1"/>
          </p:cNvSpPr>
          <p:nvPr>
            <p:ph type="sldNum" idx="12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7</a:t>
            </a:fld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7504" y="0"/>
            <a:ext cx="8901167" cy="3435846"/>
          </a:xfrm>
        </p:spPr>
        <p:txBody>
          <a:bodyPr/>
          <a:lstStyle/>
          <a:p>
            <a:pPr marL="101600" indent="0">
              <a:buNone/>
            </a:pPr>
            <a:endParaRPr lang="en-US" sz="1600" dirty="0">
              <a:solidFill>
                <a:schemeClr val="tx1">
                  <a:lumMod val="90000"/>
                  <a:lumOff val="1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-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265364"/>
            <a:ext cx="8064896" cy="4610642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8032605" y="2570685"/>
            <a:ext cx="50405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b="1" dirty="0" smtClean="0"/>
              <a:t>-</a:t>
            </a:r>
            <a:r>
              <a:rPr lang="en-US" sz="1100" b="1" dirty="0" err="1" smtClean="0"/>
              <a:t>ve</a:t>
            </a:r>
            <a:endParaRPr lang="en-US" sz="1100" b="1" dirty="0"/>
          </a:p>
        </p:txBody>
      </p:sp>
      <p:sp>
        <p:nvSpPr>
          <p:cNvPr id="14" name="TextBox 13"/>
          <p:cNvSpPr txBox="1"/>
          <p:nvPr/>
        </p:nvSpPr>
        <p:spPr>
          <a:xfrm>
            <a:off x="7164288" y="2211710"/>
            <a:ext cx="50405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b="1" dirty="0"/>
              <a:t>+</a:t>
            </a:r>
            <a:r>
              <a:rPr lang="en-US" sz="1100" b="1" dirty="0" err="1" smtClean="0"/>
              <a:t>ve</a:t>
            </a:r>
            <a:endParaRPr lang="en-US" sz="1100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4499992" y="2931790"/>
            <a:ext cx="111612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Relaxation</a:t>
            </a:r>
            <a:endParaRPr lang="en-US" b="1" dirty="0"/>
          </a:p>
        </p:txBody>
      </p:sp>
      <p:sp>
        <p:nvSpPr>
          <p:cNvPr id="16" name="TextBox 15"/>
          <p:cNvSpPr txBox="1"/>
          <p:nvPr/>
        </p:nvSpPr>
        <p:spPr>
          <a:xfrm>
            <a:off x="2555776" y="789142"/>
            <a:ext cx="122413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Contraction</a:t>
            </a:r>
            <a:endParaRPr lang="en-US" b="1" dirty="0"/>
          </a:p>
        </p:txBody>
      </p:sp>
      <p:sp>
        <p:nvSpPr>
          <p:cNvPr id="13" name="TextBox 12"/>
          <p:cNvSpPr txBox="1"/>
          <p:nvPr/>
        </p:nvSpPr>
        <p:spPr>
          <a:xfrm>
            <a:off x="557423" y="2823067"/>
            <a:ext cx="18002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Extension of Knee</a:t>
            </a:r>
            <a:endParaRPr lang="en-US" b="1" dirty="0"/>
          </a:p>
        </p:txBody>
      </p:sp>
      <p:sp>
        <p:nvSpPr>
          <p:cNvPr id="15" name="TextBox 14"/>
          <p:cNvSpPr txBox="1"/>
          <p:nvPr/>
        </p:nvSpPr>
        <p:spPr>
          <a:xfrm>
            <a:off x="3995936" y="4412885"/>
            <a:ext cx="230425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Knee tendon Jerk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4450038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14"/>
          <p:cNvSpPr txBox="1">
            <a:spLocks noGrp="1"/>
          </p:cNvSpPr>
          <p:nvPr>
            <p:ph type="title"/>
          </p:nvPr>
        </p:nvSpPr>
        <p:spPr>
          <a:xfrm>
            <a:off x="1979712" y="0"/>
            <a:ext cx="5256584" cy="530728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lvl="0" algn="ctr"/>
            <a:r>
              <a:rPr lang="en-US" sz="1800" dirty="0" smtClean="0">
                <a:solidFill>
                  <a:schemeClr val="tx1">
                    <a:lumMod val="90000"/>
                    <a:lumOff val="10000"/>
                  </a:schemeClr>
                </a:solidFill>
              </a:rPr>
              <a:t/>
            </a:r>
            <a:br>
              <a:rPr lang="en-US" sz="1800" dirty="0" smtClean="0">
                <a:solidFill>
                  <a:schemeClr val="tx1">
                    <a:lumMod val="90000"/>
                    <a:lumOff val="10000"/>
                  </a:schemeClr>
                </a:solidFill>
              </a:rPr>
            </a:br>
            <a:r>
              <a:rPr lang="en-US" sz="1800" dirty="0">
                <a:solidFill>
                  <a:schemeClr val="tx1">
                    <a:lumMod val="90000"/>
                    <a:lumOff val="10000"/>
                  </a:schemeClr>
                </a:solidFill>
              </a:rPr>
              <a:t/>
            </a:r>
            <a:br>
              <a:rPr lang="en-US" sz="1800" dirty="0">
                <a:solidFill>
                  <a:schemeClr val="tx1">
                    <a:lumMod val="90000"/>
                    <a:lumOff val="10000"/>
                  </a:schemeClr>
                </a:solidFill>
              </a:rPr>
            </a:br>
            <a:r>
              <a:rPr lang="en-US" sz="1800" dirty="0" smtClean="0">
                <a:solidFill>
                  <a:schemeClr val="tx1">
                    <a:lumMod val="90000"/>
                    <a:lumOff val="10000"/>
                  </a:schemeClr>
                </a:solidFill>
              </a:rPr>
              <a:t/>
            </a:r>
            <a:br>
              <a:rPr lang="en-US" sz="1800" dirty="0" smtClean="0">
                <a:solidFill>
                  <a:schemeClr val="tx1">
                    <a:lumMod val="90000"/>
                    <a:lumOff val="10000"/>
                  </a:schemeClr>
                </a:solidFill>
              </a:rPr>
            </a:br>
            <a:r>
              <a:rPr lang="en-US" sz="1800" dirty="0">
                <a:solidFill>
                  <a:schemeClr val="tx1">
                    <a:lumMod val="90000"/>
                    <a:lumOff val="10000"/>
                  </a:schemeClr>
                </a:solidFill>
              </a:rPr>
              <a:t/>
            </a:r>
            <a:br>
              <a:rPr lang="en-US" sz="1800" dirty="0">
                <a:solidFill>
                  <a:schemeClr val="tx1">
                    <a:lumMod val="90000"/>
                    <a:lumOff val="10000"/>
                  </a:schemeClr>
                </a:solidFill>
              </a:rPr>
            </a:br>
            <a:endParaRPr dirty="0">
              <a:solidFill>
                <a:srgbClr val="002060"/>
              </a:solidFill>
            </a:endParaRPr>
          </a:p>
        </p:txBody>
      </p:sp>
      <p:sp>
        <p:nvSpPr>
          <p:cNvPr id="75" name="Google Shape;75;p14"/>
          <p:cNvSpPr txBox="1">
            <a:spLocks noGrp="1"/>
          </p:cNvSpPr>
          <p:nvPr>
            <p:ph type="sldNum" idx="12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8</a:t>
            </a:fld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7504" y="0"/>
            <a:ext cx="8901167" cy="3435846"/>
          </a:xfrm>
        </p:spPr>
        <p:txBody>
          <a:bodyPr/>
          <a:lstStyle/>
          <a:p>
            <a:pPr marL="101600" indent="0">
              <a:buNone/>
            </a:pPr>
            <a:endParaRPr lang="en-US" sz="1600" dirty="0">
              <a:solidFill>
                <a:schemeClr val="tx1">
                  <a:lumMod val="90000"/>
                  <a:lumOff val="1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861" y="687887"/>
            <a:ext cx="2466975" cy="184785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6216" y="530728"/>
            <a:ext cx="1771650" cy="25908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98316" y="2787774"/>
            <a:ext cx="2619375" cy="1743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76254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14"/>
          <p:cNvSpPr txBox="1">
            <a:spLocks noGrp="1"/>
          </p:cNvSpPr>
          <p:nvPr>
            <p:ph type="title"/>
          </p:nvPr>
        </p:nvSpPr>
        <p:spPr>
          <a:xfrm>
            <a:off x="1979712" y="0"/>
            <a:ext cx="5256584" cy="530728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lvl="0" algn="ctr"/>
            <a:r>
              <a:rPr lang="en-US" sz="1800" dirty="0" smtClean="0">
                <a:solidFill>
                  <a:schemeClr val="tx1">
                    <a:lumMod val="90000"/>
                    <a:lumOff val="10000"/>
                  </a:schemeClr>
                </a:solidFill>
              </a:rPr>
              <a:t/>
            </a:r>
            <a:br>
              <a:rPr lang="en-US" sz="1800" dirty="0" smtClean="0">
                <a:solidFill>
                  <a:schemeClr val="tx1">
                    <a:lumMod val="90000"/>
                    <a:lumOff val="10000"/>
                  </a:schemeClr>
                </a:solidFill>
              </a:rPr>
            </a:br>
            <a:r>
              <a:rPr lang="en-US" sz="1800" dirty="0">
                <a:solidFill>
                  <a:schemeClr val="tx1">
                    <a:lumMod val="90000"/>
                    <a:lumOff val="10000"/>
                  </a:schemeClr>
                </a:solidFill>
              </a:rPr>
              <a:t/>
            </a:r>
            <a:br>
              <a:rPr lang="en-US" sz="1800" dirty="0">
                <a:solidFill>
                  <a:schemeClr val="tx1">
                    <a:lumMod val="90000"/>
                    <a:lumOff val="10000"/>
                  </a:schemeClr>
                </a:solidFill>
              </a:rPr>
            </a:br>
            <a:r>
              <a:rPr lang="en-US" sz="1800" dirty="0" smtClean="0">
                <a:solidFill>
                  <a:schemeClr val="tx1">
                    <a:lumMod val="90000"/>
                    <a:lumOff val="10000"/>
                  </a:schemeClr>
                </a:solidFill>
              </a:rPr>
              <a:t/>
            </a:r>
            <a:br>
              <a:rPr lang="en-US" sz="1800" dirty="0" smtClean="0">
                <a:solidFill>
                  <a:schemeClr val="tx1">
                    <a:lumMod val="90000"/>
                    <a:lumOff val="10000"/>
                  </a:schemeClr>
                </a:solidFill>
              </a:rPr>
            </a:br>
            <a:r>
              <a:rPr lang="en-US" sz="1800" dirty="0">
                <a:solidFill>
                  <a:schemeClr val="tx1">
                    <a:lumMod val="90000"/>
                    <a:lumOff val="10000"/>
                  </a:schemeClr>
                </a:solidFill>
              </a:rPr>
              <a:t/>
            </a:r>
            <a:br>
              <a:rPr lang="en-US" sz="1800" dirty="0">
                <a:solidFill>
                  <a:schemeClr val="tx1">
                    <a:lumMod val="90000"/>
                    <a:lumOff val="10000"/>
                  </a:schemeClr>
                </a:solidFill>
              </a:rPr>
            </a:br>
            <a:endParaRPr dirty="0">
              <a:solidFill>
                <a:srgbClr val="002060"/>
              </a:solidFill>
            </a:endParaRPr>
          </a:p>
        </p:txBody>
      </p:sp>
      <p:sp>
        <p:nvSpPr>
          <p:cNvPr id="75" name="Google Shape;75;p14"/>
          <p:cNvSpPr txBox="1">
            <a:spLocks noGrp="1"/>
          </p:cNvSpPr>
          <p:nvPr>
            <p:ph type="sldNum" idx="12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9</a:t>
            </a:fld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7504" y="0"/>
            <a:ext cx="8901167" cy="3435846"/>
          </a:xfrm>
        </p:spPr>
        <p:txBody>
          <a:bodyPr/>
          <a:lstStyle/>
          <a:p>
            <a:pPr marL="0" indent="0" algn="ctr">
              <a:lnSpc>
                <a:spcPct val="150000"/>
              </a:lnSpc>
              <a:spcBef>
                <a:spcPts val="0"/>
              </a:spcBef>
              <a:buNone/>
            </a:pPr>
            <a:r>
              <a:rPr lang="en-US" sz="1800" b="1" dirty="0" smtClean="0">
                <a:solidFill>
                  <a:schemeClr val="tx1">
                    <a:lumMod val="90000"/>
                    <a:lumOff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Clinical </a:t>
            </a:r>
            <a:r>
              <a:rPr lang="en-US" sz="1800" b="1" dirty="0">
                <a:solidFill>
                  <a:schemeClr val="tx1">
                    <a:lumMod val="90000"/>
                    <a:lumOff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abnormalities of the tendon </a:t>
            </a:r>
            <a:r>
              <a:rPr lang="en-US" sz="1800" b="1" dirty="0" smtClean="0">
                <a:solidFill>
                  <a:schemeClr val="tx1">
                    <a:lumMod val="90000"/>
                    <a:lumOff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jerk</a:t>
            </a:r>
            <a:endParaRPr lang="en-US" sz="1800" dirty="0">
              <a:solidFill>
                <a:schemeClr val="tx1">
                  <a:lumMod val="90000"/>
                  <a:lumOff val="10000"/>
                </a:schemeClr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Low">
              <a:lnSpc>
                <a:spcPct val="150000"/>
              </a:lnSpc>
              <a:spcBef>
                <a:spcPts val="0"/>
              </a:spcBef>
              <a:buNone/>
            </a:pPr>
            <a:r>
              <a:rPr lang="en-US" sz="1400" b="1" dirty="0">
                <a:solidFill>
                  <a:schemeClr val="tx1">
                    <a:lumMod val="90000"/>
                    <a:lumOff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A-</a:t>
            </a:r>
            <a:r>
              <a:rPr lang="en-US" sz="1400" dirty="0">
                <a:solidFill>
                  <a:schemeClr val="tx1">
                    <a:lumMod val="90000"/>
                    <a:lumOff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Tendon jerk may be </a:t>
            </a:r>
            <a:r>
              <a:rPr lang="en-US" sz="1400" b="1" dirty="0">
                <a:solidFill>
                  <a:schemeClr val="tx1">
                    <a:lumMod val="90000"/>
                    <a:lumOff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"Exaggerated"</a:t>
            </a:r>
            <a:r>
              <a:rPr lang="en-US" sz="1400" dirty="0">
                <a:solidFill>
                  <a:schemeClr val="tx1">
                    <a:lumMod val="90000"/>
                    <a:lumOff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400" b="1" dirty="0" err="1" smtClean="0">
                <a:solidFill>
                  <a:schemeClr val="tx1">
                    <a:lumMod val="90000"/>
                    <a:lumOff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hypereflexia</a:t>
            </a:r>
            <a:r>
              <a:rPr lang="en-US" sz="1400" dirty="0" smtClean="0">
                <a:solidFill>
                  <a:schemeClr val="tx1">
                    <a:lumMod val="90000"/>
                    <a:lumOff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in </a:t>
            </a:r>
            <a:r>
              <a:rPr lang="en-US" sz="1400" dirty="0">
                <a:solidFill>
                  <a:schemeClr val="tx1">
                    <a:lumMod val="90000"/>
                    <a:lumOff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:-</a:t>
            </a:r>
          </a:p>
          <a:p>
            <a:pPr marL="0" indent="0" algn="justLow">
              <a:lnSpc>
                <a:spcPct val="150000"/>
              </a:lnSpc>
              <a:spcBef>
                <a:spcPts val="0"/>
              </a:spcBef>
              <a:buNone/>
            </a:pPr>
            <a:r>
              <a:rPr lang="en-US" sz="1400" dirty="0">
                <a:solidFill>
                  <a:schemeClr val="tx1">
                    <a:lumMod val="90000"/>
                    <a:lumOff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1-Upper motor neuron lesion due to damage in </a:t>
            </a:r>
            <a:r>
              <a:rPr lang="en-US" sz="1400" dirty="0" smtClean="0">
                <a:solidFill>
                  <a:schemeClr val="tx1">
                    <a:lumMod val="90000"/>
                    <a:lumOff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the </a:t>
            </a:r>
            <a:r>
              <a:rPr lang="en-US" sz="1400" dirty="0">
                <a:solidFill>
                  <a:schemeClr val="tx1">
                    <a:lumMod val="90000"/>
                    <a:lumOff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internal capsule which destroys the descending tracts.</a:t>
            </a:r>
          </a:p>
          <a:p>
            <a:pPr marL="0" indent="0" algn="justLow">
              <a:lnSpc>
                <a:spcPct val="150000"/>
              </a:lnSpc>
              <a:spcBef>
                <a:spcPts val="0"/>
              </a:spcBef>
              <a:buNone/>
            </a:pPr>
            <a:r>
              <a:rPr lang="en-US" sz="1400" dirty="0">
                <a:solidFill>
                  <a:schemeClr val="tx1">
                    <a:lumMod val="90000"/>
                    <a:lumOff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2- </a:t>
            </a:r>
            <a:r>
              <a:rPr lang="en-US" sz="1400" dirty="0" err="1">
                <a:solidFill>
                  <a:schemeClr val="tx1">
                    <a:lumMod val="90000"/>
                    <a:lumOff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Hyperthyrodisim</a:t>
            </a:r>
            <a:r>
              <a:rPr lang="en-US" sz="1400" dirty="0">
                <a:solidFill>
                  <a:schemeClr val="tx1">
                    <a:lumMod val="90000"/>
                    <a:lumOff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    </a:t>
            </a:r>
            <a:r>
              <a:rPr lang="en-US" sz="1400" dirty="0" smtClean="0">
                <a:solidFill>
                  <a:schemeClr val="tx1">
                    <a:lumMod val="90000"/>
                    <a:lumOff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 </a:t>
            </a:r>
            <a:r>
              <a:rPr lang="en-US" sz="1400" dirty="0">
                <a:solidFill>
                  <a:schemeClr val="tx1">
                    <a:lumMod val="90000"/>
                    <a:lumOff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3- Tetany (Ca</a:t>
            </a:r>
            <a:r>
              <a:rPr lang="en-US" sz="1400" baseline="30000" dirty="0">
                <a:solidFill>
                  <a:schemeClr val="tx1">
                    <a:lumMod val="90000"/>
                    <a:lumOff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++</a:t>
            </a:r>
            <a:r>
              <a:rPr lang="en-US" sz="1400" dirty="0">
                <a:solidFill>
                  <a:schemeClr val="tx1">
                    <a:lumMod val="90000"/>
                    <a:lumOff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deficiency</a:t>
            </a:r>
            <a:r>
              <a:rPr lang="en-US" sz="1400" dirty="0" smtClean="0">
                <a:solidFill>
                  <a:schemeClr val="tx1">
                    <a:lumMod val="90000"/>
                    <a:lumOff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).             4- </a:t>
            </a:r>
            <a:r>
              <a:rPr lang="en-US" sz="1400" dirty="0">
                <a:solidFill>
                  <a:schemeClr val="tx1">
                    <a:lumMod val="90000"/>
                    <a:lumOff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Anxiety.                    5- </a:t>
            </a:r>
            <a:r>
              <a:rPr lang="en-US" sz="1400" dirty="0" err="1">
                <a:solidFill>
                  <a:schemeClr val="tx1">
                    <a:lumMod val="90000"/>
                    <a:lumOff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Paleocerebellum</a:t>
            </a:r>
            <a:r>
              <a:rPr lang="en-US" sz="1400" dirty="0">
                <a:solidFill>
                  <a:schemeClr val="tx1">
                    <a:lumMod val="90000"/>
                    <a:lumOff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syndrome.</a:t>
            </a:r>
          </a:p>
          <a:p>
            <a:pPr marL="0" indent="0" algn="justLow">
              <a:lnSpc>
                <a:spcPct val="150000"/>
              </a:lnSpc>
              <a:spcBef>
                <a:spcPts val="0"/>
              </a:spcBef>
              <a:buNone/>
            </a:pPr>
            <a:r>
              <a:rPr lang="en-US" sz="1400" dirty="0">
                <a:solidFill>
                  <a:schemeClr val="tx1">
                    <a:lumMod val="90000"/>
                    <a:lumOff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6- Eclampsia (toxicity of pregnancy).</a:t>
            </a:r>
          </a:p>
          <a:p>
            <a:pPr marL="0" indent="0" algn="justLow">
              <a:lnSpc>
                <a:spcPct val="150000"/>
              </a:lnSpc>
              <a:spcBef>
                <a:spcPts val="0"/>
              </a:spcBef>
              <a:buNone/>
            </a:pPr>
            <a:r>
              <a:rPr lang="en-US" sz="1400" dirty="0">
                <a:solidFill>
                  <a:schemeClr val="tx1">
                    <a:lumMod val="90000"/>
                    <a:lumOff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b="1" dirty="0">
                <a:solidFill>
                  <a:schemeClr val="tx1">
                    <a:lumMod val="90000"/>
                    <a:lumOff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B-</a:t>
            </a:r>
            <a:r>
              <a:rPr lang="en-US" sz="1400" dirty="0">
                <a:solidFill>
                  <a:schemeClr val="tx1">
                    <a:lumMod val="90000"/>
                    <a:lumOff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Tendon jerk may be </a:t>
            </a:r>
            <a:r>
              <a:rPr lang="en-US" sz="1400" b="1" dirty="0" smtClean="0">
                <a:solidFill>
                  <a:schemeClr val="tx1">
                    <a:lumMod val="90000"/>
                    <a:lumOff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depressed</a:t>
            </a:r>
            <a:r>
              <a:rPr lang="en-US" sz="1400" dirty="0" smtClean="0">
                <a:solidFill>
                  <a:schemeClr val="tx1">
                    <a:lumMod val="90000"/>
                    <a:lumOff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400" b="1" dirty="0" smtClean="0">
                <a:solidFill>
                  <a:schemeClr val="tx1">
                    <a:lumMod val="90000"/>
                    <a:lumOff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"Inhibited</a:t>
            </a:r>
            <a:r>
              <a:rPr lang="en-US" sz="1400" b="1" dirty="0">
                <a:solidFill>
                  <a:schemeClr val="tx1">
                    <a:lumMod val="90000"/>
                    <a:lumOff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",</a:t>
            </a:r>
            <a:r>
              <a:rPr lang="en-US" sz="1400" dirty="0">
                <a:solidFill>
                  <a:schemeClr val="tx1">
                    <a:lumMod val="90000"/>
                    <a:lumOff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b="1" dirty="0" err="1">
                <a:solidFill>
                  <a:schemeClr val="tx1">
                    <a:lumMod val="90000"/>
                    <a:lumOff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hyporeflexia</a:t>
            </a:r>
            <a:r>
              <a:rPr lang="en-US" sz="1400" dirty="0">
                <a:solidFill>
                  <a:schemeClr val="tx1">
                    <a:lumMod val="90000"/>
                    <a:lumOff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in :-</a:t>
            </a:r>
          </a:p>
          <a:p>
            <a:pPr marL="0" indent="0" algn="justLow">
              <a:lnSpc>
                <a:spcPct val="150000"/>
              </a:lnSpc>
              <a:spcBef>
                <a:spcPts val="0"/>
              </a:spcBef>
              <a:buNone/>
            </a:pPr>
            <a:r>
              <a:rPr lang="en-US" sz="1400" dirty="0">
                <a:solidFill>
                  <a:schemeClr val="tx1">
                    <a:lumMod val="90000"/>
                    <a:lumOff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1 - Sleep                    2 - Come           3 </a:t>
            </a:r>
            <a:r>
              <a:rPr lang="en-US" sz="1400" dirty="0" smtClean="0">
                <a:solidFill>
                  <a:schemeClr val="tx1">
                    <a:lumMod val="90000"/>
                    <a:lumOff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– Shock            4-       </a:t>
            </a:r>
            <a:r>
              <a:rPr lang="en-US" sz="1400" dirty="0" err="1">
                <a:solidFill>
                  <a:schemeClr val="tx1">
                    <a:lumMod val="90000"/>
                    <a:lumOff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Anathesia</a:t>
            </a:r>
            <a:r>
              <a:rPr lang="en-US" sz="1400" dirty="0">
                <a:solidFill>
                  <a:schemeClr val="tx1">
                    <a:lumMod val="90000"/>
                    <a:lumOff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         5-Myxodema (</a:t>
            </a:r>
            <a:r>
              <a:rPr lang="en-US" sz="1400" dirty="0" err="1">
                <a:solidFill>
                  <a:schemeClr val="tx1">
                    <a:lumMod val="90000"/>
                    <a:lumOff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hypothyrodisim</a:t>
            </a:r>
            <a:r>
              <a:rPr lang="en-US" sz="1400" dirty="0">
                <a:solidFill>
                  <a:schemeClr val="tx1">
                    <a:lumMod val="90000"/>
                    <a:lumOff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marL="0" indent="0" algn="justLow">
              <a:lnSpc>
                <a:spcPct val="150000"/>
              </a:lnSpc>
              <a:spcBef>
                <a:spcPts val="0"/>
              </a:spcBef>
              <a:buNone/>
            </a:pPr>
            <a:r>
              <a:rPr lang="en-US" sz="1400" b="1" dirty="0">
                <a:solidFill>
                  <a:schemeClr val="tx1">
                    <a:lumMod val="90000"/>
                    <a:lumOff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C-</a:t>
            </a:r>
            <a:r>
              <a:rPr lang="en-US" sz="1400" dirty="0">
                <a:solidFill>
                  <a:schemeClr val="tx1">
                    <a:lumMod val="90000"/>
                    <a:lumOff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Completely </a:t>
            </a:r>
            <a:r>
              <a:rPr lang="en-US" sz="1400" b="1" dirty="0" smtClean="0">
                <a:solidFill>
                  <a:schemeClr val="tx1">
                    <a:lumMod val="90000"/>
                    <a:lumOff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absent </a:t>
            </a:r>
            <a:r>
              <a:rPr lang="en-US" sz="1400" b="1" smtClean="0">
                <a:solidFill>
                  <a:schemeClr val="tx1">
                    <a:lumMod val="90000"/>
                    <a:lumOff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or lost</a:t>
            </a:r>
            <a:r>
              <a:rPr lang="en-US" sz="1400" smtClean="0">
                <a:solidFill>
                  <a:schemeClr val="tx1">
                    <a:lumMod val="90000"/>
                    <a:lumOff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en-US" sz="1400" b="1" smtClean="0">
                <a:solidFill>
                  <a:schemeClr val="tx1">
                    <a:lumMod val="90000"/>
                    <a:lumOff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"</a:t>
            </a:r>
            <a:r>
              <a:rPr lang="en-US" sz="1400" b="1" dirty="0" err="1">
                <a:solidFill>
                  <a:schemeClr val="tx1">
                    <a:lumMod val="90000"/>
                    <a:lumOff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Areflexia</a:t>
            </a:r>
            <a:r>
              <a:rPr lang="en-US" sz="1400" dirty="0">
                <a:solidFill>
                  <a:schemeClr val="tx1">
                    <a:lumMod val="90000"/>
                    <a:lumOff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” in:</a:t>
            </a:r>
          </a:p>
          <a:p>
            <a:pPr marL="0" indent="0" algn="justLow">
              <a:lnSpc>
                <a:spcPct val="150000"/>
              </a:lnSpc>
              <a:spcBef>
                <a:spcPts val="0"/>
              </a:spcBef>
              <a:buNone/>
            </a:pPr>
            <a:r>
              <a:rPr lang="en-US" sz="1400" dirty="0">
                <a:solidFill>
                  <a:schemeClr val="tx1">
                    <a:lumMod val="90000"/>
                    <a:lumOff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1-Advanced </a:t>
            </a:r>
            <a:r>
              <a:rPr lang="en-US" sz="1400" dirty="0" err="1">
                <a:solidFill>
                  <a:schemeClr val="tx1">
                    <a:lumMod val="90000"/>
                    <a:lumOff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tabes</a:t>
            </a:r>
            <a:r>
              <a:rPr lang="en-US" sz="1400" dirty="0">
                <a:solidFill>
                  <a:schemeClr val="tx1">
                    <a:lumMod val="90000"/>
                    <a:lumOff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dorsalis.      2- Lower motor neuron lesion.  </a:t>
            </a:r>
            <a:r>
              <a:rPr lang="en-US" sz="1400" dirty="0" smtClean="0">
                <a:solidFill>
                  <a:schemeClr val="tx1">
                    <a:lumMod val="90000"/>
                    <a:lumOff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3- </a:t>
            </a:r>
            <a:r>
              <a:rPr lang="en-US" sz="1400" dirty="0">
                <a:solidFill>
                  <a:schemeClr val="tx1">
                    <a:lumMod val="90000"/>
                    <a:lumOff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shock Stage of complete transection of the spinal cord.</a:t>
            </a:r>
          </a:p>
          <a:p>
            <a:pPr marL="0" indent="0" algn="justLow">
              <a:lnSpc>
                <a:spcPct val="150000"/>
              </a:lnSpc>
              <a:spcBef>
                <a:spcPts val="0"/>
              </a:spcBef>
              <a:buNone/>
            </a:pPr>
            <a:r>
              <a:rPr lang="en-US" sz="1400" b="1" dirty="0">
                <a:solidFill>
                  <a:schemeClr val="tx1">
                    <a:lumMod val="90000"/>
                    <a:lumOff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D-</a:t>
            </a:r>
            <a:r>
              <a:rPr lang="en-US" sz="1400" dirty="0">
                <a:solidFill>
                  <a:schemeClr val="tx1">
                    <a:lumMod val="90000"/>
                    <a:lumOff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b="1" u="sng" dirty="0">
                <a:solidFill>
                  <a:schemeClr val="tx1">
                    <a:lumMod val="90000"/>
                    <a:lumOff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"</a:t>
            </a:r>
            <a:r>
              <a:rPr lang="en-US" sz="1400" b="1" u="sng" dirty="0" err="1">
                <a:solidFill>
                  <a:schemeClr val="tx1">
                    <a:lumMod val="90000"/>
                    <a:lumOff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Pendular</a:t>
            </a:r>
            <a:r>
              <a:rPr lang="en-US" sz="1400" b="1" u="sng" dirty="0">
                <a:solidFill>
                  <a:schemeClr val="tx1">
                    <a:lumMod val="90000"/>
                    <a:lumOff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"</a:t>
            </a:r>
            <a:r>
              <a:rPr lang="en-US" sz="1400" u="sng" dirty="0">
                <a:solidFill>
                  <a:schemeClr val="tx1">
                    <a:lumMod val="90000"/>
                    <a:lumOff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>
                <a:solidFill>
                  <a:schemeClr val="tx1">
                    <a:lumMod val="90000"/>
                    <a:lumOff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knee jerk (</a:t>
            </a:r>
            <a:r>
              <a:rPr lang="en-US" sz="1400" b="1" dirty="0" err="1">
                <a:solidFill>
                  <a:schemeClr val="tx1">
                    <a:lumMod val="90000"/>
                    <a:lumOff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hypotonia</a:t>
            </a:r>
            <a:r>
              <a:rPr lang="en-US" sz="1400" dirty="0">
                <a:solidFill>
                  <a:schemeClr val="tx1">
                    <a:lumMod val="90000"/>
                    <a:lumOff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): looks like the "pendulum" of the watch; this is abnormal condition of </a:t>
            </a:r>
            <a:r>
              <a:rPr lang="en-US" sz="1400" dirty="0" err="1">
                <a:solidFill>
                  <a:schemeClr val="tx1">
                    <a:lumMod val="90000"/>
                    <a:lumOff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hypotonia</a:t>
            </a:r>
            <a:r>
              <a:rPr lang="en-US" sz="1400" dirty="0">
                <a:solidFill>
                  <a:schemeClr val="tx1">
                    <a:lumMod val="90000"/>
                    <a:lumOff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On tapping the tendon there will be a weak contraction of the muscle, then the limb is dropped like a dead object which causes another stretch of the tendon and a second weaker contraction occurs and the limb oscillates for few times then stops.</a:t>
            </a:r>
          </a:p>
          <a:p>
            <a:pPr marL="0" indent="0" algn="justLow">
              <a:lnSpc>
                <a:spcPct val="150000"/>
              </a:lnSpc>
              <a:spcBef>
                <a:spcPts val="0"/>
              </a:spcBef>
              <a:buNone/>
            </a:pPr>
            <a:r>
              <a:rPr lang="en-US" sz="1400" b="1" dirty="0">
                <a:solidFill>
                  <a:schemeClr val="tx1">
                    <a:lumMod val="90000"/>
                    <a:lumOff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sz="1400" b="1" dirty="0" err="1">
                <a:solidFill>
                  <a:schemeClr val="tx1">
                    <a:lumMod val="90000"/>
                    <a:lumOff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Pendular</a:t>
            </a:r>
            <a:r>
              <a:rPr lang="en-US" sz="1400" b="1" dirty="0">
                <a:solidFill>
                  <a:schemeClr val="tx1">
                    <a:lumMod val="90000"/>
                    <a:lumOff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knee jerk occurs in </a:t>
            </a:r>
            <a:r>
              <a:rPr lang="en-US" sz="1400" b="1" dirty="0" smtClean="0">
                <a:solidFill>
                  <a:schemeClr val="tx1">
                    <a:lumMod val="90000"/>
                    <a:lumOff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:-     </a:t>
            </a:r>
            <a:r>
              <a:rPr lang="en-US" sz="1400" dirty="0" smtClean="0">
                <a:solidFill>
                  <a:schemeClr val="tx1">
                    <a:lumMod val="90000"/>
                    <a:lumOff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 </a:t>
            </a:r>
            <a:r>
              <a:rPr lang="en-US" sz="1400" dirty="0">
                <a:solidFill>
                  <a:schemeClr val="tx1">
                    <a:lumMod val="90000"/>
                    <a:lumOff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1400" dirty="0" err="1">
                <a:solidFill>
                  <a:schemeClr val="tx1">
                    <a:lumMod val="90000"/>
                    <a:lumOff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Neocerebellar</a:t>
            </a:r>
            <a:r>
              <a:rPr lang="en-US" sz="1400" dirty="0">
                <a:solidFill>
                  <a:schemeClr val="tx1">
                    <a:lumMod val="90000"/>
                    <a:lumOff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syndrome        2 - Thalamic syndrome</a:t>
            </a:r>
          </a:p>
          <a:p>
            <a:pPr marL="0" indent="0" algn="justLow">
              <a:lnSpc>
                <a:spcPct val="150000"/>
              </a:lnSpc>
              <a:spcBef>
                <a:spcPts val="0"/>
              </a:spcBef>
              <a:buNone/>
            </a:pPr>
            <a:r>
              <a:rPr lang="en-US" sz="1400" dirty="0">
                <a:solidFill>
                  <a:schemeClr val="tx1">
                    <a:lumMod val="90000"/>
                    <a:lumOff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3- Chorea (lesion in basal ganglia)     4-     Anterior </a:t>
            </a:r>
            <a:r>
              <a:rPr lang="en-US" sz="1400" dirty="0" smtClean="0">
                <a:solidFill>
                  <a:schemeClr val="tx1">
                    <a:lumMod val="90000"/>
                    <a:lumOff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quadrant </a:t>
            </a:r>
            <a:r>
              <a:rPr lang="en-US" sz="1400" dirty="0">
                <a:solidFill>
                  <a:schemeClr val="tx1">
                    <a:lumMod val="90000"/>
                    <a:lumOff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lesion of the spinal cord      5- Pure motor area "4" lesion.   </a:t>
            </a:r>
            <a:endParaRPr lang="en-US" sz="1400" dirty="0" smtClean="0">
              <a:solidFill>
                <a:schemeClr val="tx1">
                  <a:lumMod val="90000"/>
                  <a:lumOff val="10000"/>
                </a:schemeClr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Low">
              <a:lnSpc>
                <a:spcPct val="150000"/>
              </a:lnSpc>
              <a:spcBef>
                <a:spcPts val="0"/>
              </a:spcBef>
              <a:buNone/>
            </a:pPr>
            <a:r>
              <a:rPr lang="en-US" sz="1400" dirty="0" smtClean="0">
                <a:solidFill>
                  <a:schemeClr val="tx1">
                    <a:lumMod val="90000"/>
                    <a:lumOff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6-Pyramid </a:t>
            </a:r>
            <a:r>
              <a:rPr lang="en-US" sz="1400" dirty="0">
                <a:solidFill>
                  <a:schemeClr val="tx1">
                    <a:lumMod val="90000"/>
                    <a:lumOff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lesion in medulla oblongata.</a:t>
            </a:r>
          </a:p>
          <a:p>
            <a:pPr marL="101600" indent="0">
              <a:buNone/>
            </a:pPr>
            <a:endParaRPr lang="en-US" sz="1400" dirty="0">
              <a:solidFill>
                <a:schemeClr val="tx1">
                  <a:lumMod val="90000"/>
                  <a:lumOff val="1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70441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Aliena template">
  <a:themeElements>
    <a:clrScheme name="Custom 347">
      <a:dk1>
        <a:srgbClr val="050060"/>
      </a:dk1>
      <a:lt1>
        <a:srgbClr val="FFFFFF"/>
      </a:lt1>
      <a:dk2>
        <a:srgbClr val="585963"/>
      </a:dk2>
      <a:lt2>
        <a:srgbClr val="F3F3F3"/>
      </a:lt2>
      <a:accent1>
        <a:srgbClr val="0A2F9E"/>
      </a:accent1>
      <a:accent2>
        <a:srgbClr val="3544FF"/>
      </a:accent2>
      <a:accent3>
        <a:srgbClr val="24D6FF"/>
      </a:accent3>
      <a:accent4>
        <a:srgbClr val="00FFFF"/>
      </a:accent4>
      <a:accent5>
        <a:srgbClr val="A458FF"/>
      </a:accent5>
      <a:accent6>
        <a:srgbClr val="D392FF"/>
      </a:accent6>
      <a:hlink>
        <a:srgbClr val="FFFFFF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5D260A3FABA4A04CA8C8F93AF1FDCBA7" ma:contentTypeVersion="2" ma:contentTypeDescription="Create a new document." ma:contentTypeScope="" ma:versionID="f41312c69caf1ffd3d49f2fb3aed95f3">
  <xsd:schema xmlns:xsd="http://www.w3.org/2001/XMLSchema" xmlns:xs="http://www.w3.org/2001/XMLSchema" xmlns:p="http://schemas.microsoft.com/office/2006/metadata/properties" xmlns:ns2="20a449d1-f8ac-4040-aa3d-c83356f31b04" targetNamespace="http://schemas.microsoft.com/office/2006/metadata/properties" ma:root="true" ma:fieldsID="6b6fb25973389350444f2df26890bd63" ns2:_="">
    <xsd:import namespace="20a449d1-f8ac-4040-aa3d-c83356f31b04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0a449d1-f8ac-4040-aa3d-c83356f31b04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C0E75464-D2B3-45EA-990A-BE1D450DD728}"/>
</file>

<file path=customXml/itemProps2.xml><?xml version="1.0" encoding="utf-8"?>
<ds:datastoreItem xmlns:ds="http://schemas.openxmlformats.org/officeDocument/2006/customXml" ds:itemID="{FA99409B-C3CC-4714-9D11-1F9EA0C1C228}"/>
</file>

<file path=customXml/itemProps3.xml><?xml version="1.0" encoding="utf-8"?>
<ds:datastoreItem xmlns:ds="http://schemas.openxmlformats.org/officeDocument/2006/customXml" ds:itemID="{56EE5867-1866-4B3D-A178-8CABC6DC7455}"/>
</file>

<file path=docProps/app.xml><?xml version="1.0" encoding="utf-8"?>
<Properties xmlns="http://schemas.openxmlformats.org/officeDocument/2006/extended-properties" xmlns:vt="http://schemas.openxmlformats.org/officeDocument/2006/docPropsVTypes">
  <TotalTime>548</TotalTime>
  <Words>795</Words>
  <Application>Microsoft Office PowerPoint</Application>
  <PresentationFormat>On-screen Show (16:9)</PresentationFormat>
  <Paragraphs>93</Paragraphs>
  <Slides>10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7" baseType="lpstr">
      <vt:lpstr>Muli</vt:lpstr>
      <vt:lpstr>Times New Roman</vt:lpstr>
      <vt:lpstr>Arial</vt:lpstr>
      <vt:lpstr>Lexend Deca</vt:lpstr>
      <vt:lpstr>Calibri</vt:lpstr>
      <vt:lpstr>Times-Bold</vt:lpstr>
      <vt:lpstr>Aliena template</vt:lpstr>
      <vt:lpstr>  Reflexes Practical Lab. CNS Module.   By Prof. Sherif W. Mansour Physiology dpt., Mutah school of Medicine .</vt:lpstr>
      <vt:lpstr>    </vt:lpstr>
      <vt:lpstr>    </vt:lpstr>
      <vt:lpstr>    </vt:lpstr>
      <vt:lpstr>    </vt:lpstr>
      <vt:lpstr>    </vt:lpstr>
      <vt:lpstr>    </vt:lpstr>
      <vt:lpstr>    </vt:lpstr>
      <vt:lpstr>    </vt:lpstr>
      <vt:lpstr>Thank You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4- The pulmonary circulation  By Prof. Sherif W. Mansour  Physiology dpt., Mutah school of Medicine .</dc:title>
  <dc:creator>Dr Sherif</dc:creator>
  <cp:lastModifiedBy>doubleclick</cp:lastModifiedBy>
  <cp:revision>64</cp:revision>
  <dcterms:modified xsi:type="dcterms:W3CDTF">2021-01-03T08:04:55Z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0x0101005D260A3FABA4A04CA8C8F93AF1FDCBA7</vt:lpwstr>
  </property>
</Properties>
</file>