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1DFA5-BF66-46FE-9C92-2C7731CF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7F90-4411-4FB5-A463-D5F4DB9844EA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34F68-1141-4562-B394-A6537B457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50CF6-6583-4ED5-8ED5-51D70E3D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AAFE6-0D92-40A3-BEFF-ED327DC41F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8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7FC8D-5859-4DDE-AAFB-02999CEDF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8A856-9C31-4C17-B77C-349D1C0B3C82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0899A-208B-4265-A2C2-68A1E24A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2968A-9C77-454F-84DB-E85C3CDA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124D2-48AA-4331-BCC5-271FE590B2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561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5FB46-B4C9-4665-8815-46E5C997A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3446-CA5F-4881-8190-8C48C050CD07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9097A-D971-403F-A40E-A71B6A95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D7659-EE9B-46B0-A294-5E1A4DD2F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F2663-383D-4578-8D73-0B7C885EB2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314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25269-F434-4A0D-BBC6-ADD7431A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56053-BD3E-4339-84A2-45EB22DC4097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80492-CBD2-4BF7-B6DB-26D3A102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3E23A-B7EF-421B-9B93-A6D952E0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6A8AC-0999-4AE3-8563-1F43AD636E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967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5DB80-0A66-482D-8911-B4DAA314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210B-CDB3-4FB1-9A0A-BC01B8A83256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C4E9D-5B81-461D-BDD8-FDA00C0C2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80FC3-C516-4F87-A9C4-2D5D9B89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0ABD1-1FD1-422A-84AB-A06F184984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920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9992A7-1D0C-48D1-9E0B-B3B528CD7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716A7-B781-49C0-91CE-7F551CC7D939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08FAEE-448D-4879-9873-A0E498ABF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80180C-D4BD-4562-80E5-A3A0CBA59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E08EF-38E0-4316-AA72-BF9ABC0EB3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165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CF4C77E-6DCE-4342-88E8-DD4F69153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FB61D-7F8D-4A1C-9415-5065C7EBFB06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79F8DD-34CD-4637-91DC-3B1EFE099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46CF096-8DA2-4FF7-A209-194C96E07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C1D75-C3E3-42BE-874D-B5994E8561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244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F8C5EA8-A3DE-45E5-A588-98A37C4E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C7EC-B023-4166-95B6-086FF02EE4EB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5F2635D-B28D-4E8E-9C14-09E92D26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3FE300-9B81-440C-A132-09174B55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F7702-3B46-4608-A63B-971376F41A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2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6BC39D0-A51C-43B2-ACE6-205F61C57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79949-DF67-48F3-9000-B2563A06DFE6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A8FEC68-C97F-4A6F-9AD5-E86FCC61B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79F2B2C-67FB-4951-AF3C-16D113DA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E81AE-E6AE-4402-BD72-FA759E95E2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404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CAEFE6-0999-4277-871B-CD1E8B915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A4B3A-90DF-4CEC-A883-6E6153B55B63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78D192-B779-4BFD-A4D4-9FBAF49BB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79A245-0D34-41F6-8461-48596E2A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B111B-8B6C-4FC0-82FE-4092D56A53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516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731BAF-0C53-473A-8E3D-DB71DB3A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A40F1-661F-40F1-A67C-32A70DBF9917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A61D79-921E-4A62-8551-FECD72BB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5B44D5-7DBA-49C5-AD81-FA9A1E94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01E2E-509A-46DC-A472-31767185AE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833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831951-AAB1-4166-A601-1DE9DED76C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7D8F1D3-4742-4154-96FA-C639CD2E87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B98E2-5429-4F22-AF75-36CAE907E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A41D37-F46E-4929-86BE-EA4CEB6C1DB7}" type="datetimeFigureOut">
              <a:rPr lang="en-US"/>
              <a:pPr>
                <a:defRPr/>
              </a:pPr>
              <a:t>10/5/2021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939A5-0FB6-4C39-BC4A-800FA2222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9E712-02C4-4F7E-B919-F03FD0326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21A9C09-0328-4BAE-951F-418ECFA6807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463422A4-AF25-43BE-A847-237C1FE417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Neurologic disease and pregnancy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89523-17BC-435E-B039-D63E109D44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Dr Omar </a:t>
            </a:r>
            <a:r>
              <a:rPr lang="en-GB" dirty="0" err="1"/>
              <a:t>Alrawashdeh</a:t>
            </a:r>
            <a:endParaRPr lang="en-GB" dirty="0"/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MBBS, PhD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Clinical Neurology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3D4C-9BD7-4A23-8A73-19AFDBFD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b="1" dirty="0"/>
              <a:t>Cerebral venous thrombosis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0E5B6-9DF6-4BB5-89F4-EFF2D317B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Cerebral venous thrombosis is as common a cause of stroke as cerebral ischemia or cerebral </a:t>
            </a:r>
            <a:r>
              <a:rPr lang="en-GB" dirty="0" err="1"/>
              <a:t>hemorrhage</a:t>
            </a:r>
            <a:r>
              <a:rPr lang="en-GB" dirty="0"/>
              <a:t> in pregnancy women.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It is often encountered after delivery.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main symptoms and findings are headache, stroke in a venous distribution, or both. The clinical challenges are as follows: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CVT may lead to emergence or progression of stroke, exacerbation of dysfunction, worsening of increased intracranial pressure that leads to vision impairment, and persistence of a headache that is difficult to treat.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AEBAD33-41F9-411B-A86F-1C9F8B11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Cerebral venous thrombosis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64D8A5D3-049B-412F-87E7-7FCB6463F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Therapy for CVT consists of anticoagulation with heparin, which after delivery is switched to warfarin. In rare cases, elevated ICP must be treated. However, acetazolamide is a category C drug</a:t>
            </a:r>
          </a:p>
          <a:p>
            <a:r>
              <a:rPr lang="en-GB" altLang="en-US"/>
              <a:t>At present, no data are available to guide recommendations about how long the patient should take warfarin.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D667B-CC77-4329-B190-0D275B89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Other neurologic diseases in </a:t>
            </a:r>
            <a:r>
              <a:rPr lang="en-GB" dirty="0" err="1"/>
              <a:t>preganancy</a:t>
            </a:r>
            <a:endParaRPr lang="en-GB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F197583-4897-40FC-BD1C-AF5FC2BE6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Low back pain</a:t>
            </a:r>
          </a:p>
          <a:p>
            <a:r>
              <a:rPr lang="en-GB" altLang="en-US"/>
              <a:t>Stretch neuropathy such as sciatic nerve, femoral nerve, and median nervs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90473-46AF-46D3-8C4A-E45ABC34C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Headache and migraine during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C564A-8FA4-4425-8EF5-88B07A7C5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Most preventive medications of migraine are contraindicated in pregnancy.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You should consider that the disease is not life threatening and that 70% of patients improve during pregnancy (Typically improve at the second and third trimesters).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If patient had different type of </a:t>
            </a:r>
            <a:r>
              <a:rPr lang="en-GB" dirty="0" err="1"/>
              <a:t>headche</a:t>
            </a:r>
            <a:r>
              <a:rPr lang="en-GB" dirty="0"/>
              <a:t> during pregnancy please consider PET, or cerebral venous thrombosis or other causes of headache.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928CE22B-EE31-4E6B-B2FE-17013BEF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Treatment of 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DBDEB-6739-4588-BCB7-BD706C0F5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Pharmacologic options for treatment of headaches during pregnancy include </a:t>
            </a:r>
            <a:r>
              <a:rPr lang="en-GB" dirty="0" err="1"/>
              <a:t>acetaminophem</a:t>
            </a:r>
            <a:r>
              <a:rPr lang="en-GB" dirty="0"/>
              <a:t>, caffeine, and </a:t>
            </a:r>
            <a:r>
              <a:rPr lang="en-GB" dirty="0" err="1"/>
              <a:t>opioids</a:t>
            </a:r>
            <a:r>
              <a:rPr lang="en-GB" dirty="0"/>
              <a:t>. Ibuprofen and Naproxen are also acceptable before the third trimester.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err="1"/>
              <a:t>Ergotamines</a:t>
            </a:r>
            <a:r>
              <a:rPr lang="en-GB" dirty="0"/>
              <a:t> are </a:t>
            </a:r>
            <a:r>
              <a:rPr lang="en-GB" dirty="0" err="1"/>
              <a:t>contraindicted</a:t>
            </a:r>
            <a:endParaRPr lang="en-GB" dirty="0"/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Morphine is category B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Treatment options for a severe acute attack (status </a:t>
            </a:r>
            <a:r>
              <a:rPr lang="en-GB" dirty="0" err="1"/>
              <a:t>migrainosus</a:t>
            </a:r>
            <a:r>
              <a:rPr lang="en-GB" dirty="0"/>
              <a:t>) include intravenous hydration, </a:t>
            </a:r>
            <a:r>
              <a:rPr lang="en-GB" dirty="0" err="1"/>
              <a:t>antiemetics</a:t>
            </a:r>
            <a:r>
              <a:rPr lang="en-GB" dirty="0"/>
              <a:t>, analgesics, and steroids.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B9628E7A-C9C0-4468-A042-0AEC1221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Epilepsy in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87A60-2BF9-4C22-80BB-3ED98EA63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Epilepsy is not in itself a contraindication to pregnancy.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It is generally safe for women with epilepsy to become pregnant.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preconception folic acid supplementation is possibly effective in preventing major congenital malformations in the newborns of women with epilepsy taking antiepileptic drugs (AEDs).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guidelines suggest that giving these women at least 0.4 mg/day of folic acid before they become pregnant may be considered.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134615D-DF94-4733-9C54-671CF2FA3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Epilepsy in Pregnancy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8170AEA9-9D43-4438-9034-B7C6735E2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It is preferred to provide a dosage of 4 mg/day to women taking AEDs who are planning to become pregnant. </a:t>
            </a:r>
          </a:p>
          <a:p>
            <a:r>
              <a:rPr lang="en-GB" altLang="en-US"/>
              <a:t>One report found that folic acid supplementation was associated with a significant reduction in spontaneous abortion in patients taking valproate.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A74D627-7608-4F9F-B925-584D4C47D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Epilepsy in pregnancy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A87C99F0-2266-4157-8948-6F2869D9A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pregnancy probably increases the clearance and decreases the concentration of lamotrigine, phenytoin, and carbamazepine. They state that monitoring of lamotrigine, carbamazepine, and phenytoin levels during pregnancy should be considered.</a:t>
            </a:r>
          </a:p>
          <a:p>
            <a:pPr>
              <a:buFont typeface="Arial" panose="020B0604020202020204" pitchFamily="34" charset="0"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35BA2A60-B7FC-4265-8FBE-80B2A14E3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Epilepsy in pregnancy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B2CAD583-2999-41E6-B128-972655A1B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monotherapy is preferable to polytherapy when AEDs are used, and this is particularly true during pregnancy. </a:t>
            </a:r>
          </a:p>
          <a:p>
            <a:r>
              <a:rPr lang="en-GB" altLang="en-US"/>
              <a:t>The risk of major malformations is as high as 25% in infants of women who are taking 4 or more AEDs. They recommend avoidance of polytherapy if possible.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C7186A7C-884E-4906-B9D6-AC91367F8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Epilepsy in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0C6F-628F-41D9-8A34-9D7F42059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The risk to the </a:t>
            </a:r>
            <a:r>
              <a:rPr lang="en-GB" dirty="0" err="1"/>
              <a:t>fetus</a:t>
            </a:r>
            <a:r>
              <a:rPr lang="en-GB" dirty="0"/>
              <a:t> should be balanced with the risk to the woman posed by generalized tonic-</a:t>
            </a:r>
            <a:r>
              <a:rPr lang="en-GB" dirty="0" err="1"/>
              <a:t>clonic</a:t>
            </a:r>
            <a:r>
              <a:rPr lang="en-GB" dirty="0"/>
              <a:t> seizures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standard practice is to try to achieve </a:t>
            </a:r>
            <a:r>
              <a:rPr lang="en-GB" dirty="0" err="1"/>
              <a:t>monotherapy</a:t>
            </a:r>
            <a:r>
              <a:rPr lang="en-GB" dirty="0"/>
              <a:t> before pregnancy, if possible, by aiming for the best medication for the specific seizure type.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err="1"/>
              <a:t>Valproic</a:t>
            </a:r>
            <a:r>
              <a:rPr lang="en-GB" dirty="0"/>
              <a:t> acid and </a:t>
            </a:r>
            <a:r>
              <a:rPr lang="en-GB" dirty="0" err="1"/>
              <a:t>phenobarbital</a:t>
            </a:r>
            <a:r>
              <a:rPr lang="en-GB" dirty="0"/>
              <a:t> are avoided if possible. Concomitant </a:t>
            </a:r>
            <a:r>
              <a:rPr lang="en-GB" dirty="0" err="1"/>
              <a:t>nonepileptic</a:t>
            </a:r>
            <a:r>
              <a:rPr lang="en-GB" dirty="0"/>
              <a:t> medications are reviewed, and those that can be eliminated should be discontinued.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117AA8E-7236-4FB2-9242-69A9E32CF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Introduction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41B2E435-3B6E-4FBD-8D3D-96EA05EE5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Any woman with a neurologic disease should discuss pregnancy plans with here physician before pregnancy</a:t>
            </a:r>
          </a:p>
          <a:p>
            <a:r>
              <a:rPr lang="en-GB" altLang="en-US"/>
              <a:t>Women with neurologic disease should be monitored carefully during pregnancy and postpatum.</a:t>
            </a:r>
          </a:p>
          <a:p>
            <a:r>
              <a:rPr lang="en-GB" altLang="en-US"/>
              <a:t>Any patient who got pregnant should alert her physician about the pregnancy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C2A25D5D-1745-48C2-9C37-A6953DF1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Epilepsy in pregnancy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097C1FF3-04F1-42F9-BF51-04F375E05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recommend supplementation with folic acid at a dose of 4 mg/day.</a:t>
            </a:r>
          </a:p>
          <a:p>
            <a:r>
              <a:rPr lang="en-GB" altLang="en-US"/>
              <a:t>check AED levels frequently (eg, monthly) because levels may drop during pregnancy and rise after delivery. The dosage is adjusted if necessary.</a:t>
            </a:r>
          </a:p>
          <a:p>
            <a:r>
              <a:rPr lang="en-GB" altLang="en-US"/>
              <a:t>increased fetal surveillance is recommended if the woman requires treatment with AEDs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72B74FE-7ABF-472C-AB04-0ACD4F26D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Multiple sclerosis and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37324-8FD9-4B2E-8F73-BCF16CE3A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The relapse rate is definitely reduced in the third trimester.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relapse rate declines by approximately 70% during the third trimester as compared with the rate in the year before conception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MS relapses occurring during pregnancy tended to be mild, resulting in minimal or no residual deficits.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Patients with MS appear to fare better when they are pregnant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2EA20E4C-5969-438C-87B4-C91F73D4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Multiple sclerosis and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3BE93-ED43-4AA4-B539-70500EC73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MS relapses appear to increase in frequency and severity postpartum.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It has been suggested that suppression of the disease during pregnancy is greater than using medications.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Interferon is category C. The should not be used in pregnancy.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err="1"/>
              <a:t>Glatiramer</a:t>
            </a:r>
            <a:r>
              <a:rPr lang="en-GB" dirty="0"/>
              <a:t> acetate is category B in pregnancy and in </a:t>
            </a:r>
            <a:r>
              <a:rPr lang="en-GB" dirty="0" err="1"/>
              <a:t>breasfeeding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7AB0FBA-628E-4623-B758-4EA23942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Multiple sclerosis and pregnancy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535547A-9CA9-4FF9-8F39-A63CA3A6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IVIG are category C but can be used in pregnancy as there is no evidence that it may affect fetus. </a:t>
            </a:r>
          </a:p>
          <a:p>
            <a:r>
              <a:rPr lang="en-GB" altLang="en-US"/>
              <a:t>Azathioprime is category D</a:t>
            </a:r>
          </a:p>
          <a:p>
            <a:r>
              <a:rPr lang="en-GB" altLang="en-US"/>
              <a:t>Methotrexate is category X</a:t>
            </a:r>
          </a:p>
          <a:p>
            <a:r>
              <a:rPr lang="en-GB" altLang="en-US"/>
              <a:t>Methylprednisolone is category C.</a:t>
            </a:r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273BE24E-1B7C-4561-8289-C0AA41892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Myasthenia grvis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4199C-D599-4C35-B258-7A7BEECE1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Myasthenia gravis affects young women mainly.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About 15-20% of patients may deteriorate during pregnancy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aim is to control myasthenia crisis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There is a risk of transient neonatal myasthenia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Delivery should be in a hospital with specialised neurologists in </a:t>
            </a:r>
            <a:r>
              <a:rPr lang="en-GB" dirty="0" err="1"/>
              <a:t>paediatricss</a:t>
            </a:r>
            <a:r>
              <a:rPr lang="en-GB" dirty="0"/>
              <a:t> and adults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8A220B2E-AEF5-4BBA-A0BD-CA9CEFA6C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Myasthenia gravis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37AF1-0023-4FF3-A8FC-91FE746B9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Decision about continuing or stopping the immunosuppressive drug depends on the severity and duration of the disease.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Immunosuppressive drugs  should be discontinued or dose reduced to the minimum.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err="1"/>
              <a:t>Prednisolone</a:t>
            </a:r>
            <a:r>
              <a:rPr lang="en-GB" dirty="0"/>
              <a:t> increases risk of cleft </a:t>
            </a:r>
            <a:r>
              <a:rPr lang="en-GB" dirty="0" err="1"/>
              <a:t>palat</a:t>
            </a:r>
            <a:r>
              <a:rPr lang="en-GB" dirty="0"/>
              <a:t> slightly and associated with premature rupture of membrane.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9D0B7A08-57E5-42BD-8190-A1212702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Myasthenia gravis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13643-17CA-4541-8C10-D6BFC269C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/>
              <a:t>Methotrexate</a:t>
            </a:r>
            <a:r>
              <a:rPr lang="en-GB" dirty="0"/>
              <a:t> is contraindicated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Although women taking </a:t>
            </a:r>
            <a:r>
              <a:rPr lang="en-GB" dirty="0" err="1"/>
              <a:t>azathioprine</a:t>
            </a:r>
            <a:r>
              <a:rPr lang="en-GB" dirty="0"/>
              <a:t> have generally been advised against pregnancy, no </a:t>
            </a:r>
            <a:r>
              <a:rPr lang="en-GB" dirty="0" err="1"/>
              <a:t>teratogenicity</a:t>
            </a:r>
            <a:r>
              <a:rPr lang="en-GB" dirty="0"/>
              <a:t> or specific malformation pattern has been definitively demonstrated with therapeutic doses in humans. However, they have higher risk of anaemia, </a:t>
            </a:r>
            <a:r>
              <a:rPr lang="en-GB" dirty="0" err="1"/>
              <a:t>leakpenia</a:t>
            </a:r>
            <a:r>
              <a:rPr lang="en-GB" dirty="0"/>
              <a:t>, infection, </a:t>
            </a:r>
            <a:r>
              <a:rPr lang="en-GB" dirty="0" err="1"/>
              <a:t>thymic</a:t>
            </a:r>
            <a:r>
              <a:rPr lang="en-GB" dirty="0"/>
              <a:t> atrophy, </a:t>
            </a:r>
            <a:r>
              <a:rPr lang="en-GB" dirty="0" err="1"/>
              <a:t>myelosuppression</a:t>
            </a:r>
            <a:r>
              <a:rPr lang="en-GB" dirty="0"/>
              <a:t> and </a:t>
            </a:r>
            <a:r>
              <a:rPr lang="en-GB" dirty="0" err="1"/>
              <a:t>immunosuppression</a:t>
            </a:r>
            <a:r>
              <a:rPr lang="en-GB" dirty="0"/>
              <a:t>. 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D33F03D-FE21-478D-9CE8-AD757BBC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Myasthenia gravis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F75DBD35-3BCC-4DC2-B1D6-02D3E7198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Cyclosporine is contraindicated</a:t>
            </a:r>
          </a:p>
          <a:p>
            <a:r>
              <a:rPr lang="en-GB" altLang="en-US"/>
              <a:t>Patients can be treated with IVIG and plasma exchange which are considered to be safe.</a:t>
            </a:r>
          </a:p>
          <a:p>
            <a:r>
              <a:rPr lang="en-GB" altLang="en-US"/>
              <a:t>Neuromuscular blockers should be avoided in delivery. </a:t>
            </a:r>
          </a:p>
          <a:p>
            <a:r>
              <a:rPr lang="en-GB" altLang="en-US"/>
              <a:t>Epidural anaesthesia is considered safe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6E1D6941-25FF-43AC-8EE3-32B1BA254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Myasthenia gravis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67354C12-9547-48A4-B0C5-90B44EFDA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Magnesium sulphate use for preeclampsia and eclampsia can cause death to the mother.</a:t>
            </a:r>
          </a:p>
          <a:p>
            <a:r>
              <a:rPr lang="en-GB" altLang="en-US"/>
              <a:t>Neonatal myasthenia may be severe requiring ICU and ventilation. </a:t>
            </a:r>
          </a:p>
          <a:p>
            <a:r>
              <a:rPr lang="en-GB" altLang="en-US"/>
              <a:t>Neonatal myasthenia may last up to 4 weeks until Ig are cleared.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232FD536-FEBD-4B37-B008-B82BF4E58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Introduction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CF6EF2C3-2EAE-4234-8D48-7DD355947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Patients with neurological disease who receives medications should take higher dose of folic acid during pregnancy.</a:t>
            </a:r>
          </a:p>
          <a:p>
            <a:r>
              <a:rPr lang="en-GB" altLang="en-US"/>
              <a:t>Continuing medications during pregnancy is for the benefit of the mother.</a:t>
            </a:r>
          </a:p>
          <a:p>
            <a:r>
              <a:rPr lang="en-GB" altLang="en-US"/>
              <a:t>Mothers with neurological consultation may also ask about if the child will inherit the neurologic disease that they have 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14BFB880-C096-429A-8A55-BC0D8165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F140D-99A3-418B-80FB-9B90C16AF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FDA classification (Most drugs are category C):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Category A - Controlled human studies show no risk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Category B – There is no evidence of risk in humans, but no controlled human studies are documented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Category C - Risk to humans has not been excluded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Category D – There is positive evidence of risk to humans from human or animal studies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Category X - Contraindicated in pregnancy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5C5A8BD7-0C1F-4281-BB04-AD24395E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Neurologic diseases of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0E901-E38A-45F7-9D4E-A271F5552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dirty="0"/>
              <a:t>Preeclampsia and </a:t>
            </a:r>
            <a:r>
              <a:rPr lang="en-GB" b="1" dirty="0" err="1"/>
              <a:t>eclampsia</a:t>
            </a:r>
            <a:endParaRPr lang="en-GB" b="1" dirty="0"/>
          </a:p>
          <a:p>
            <a:pPr fontAlgn="auto">
              <a:spcAft>
                <a:spcPts val="0"/>
              </a:spcAft>
              <a:defRPr/>
            </a:pPr>
            <a:r>
              <a:rPr lang="en-GB" dirty="0" err="1"/>
              <a:t>Eclampsia</a:t>
            </a:r>
            <a:r>
              <a:rPr lang="en-GB" dirty="0"/>
              <a:t> is defined as the triad of hypertension, </a:t>
            </a:r>
            <a:r>
              <a:rPr lang="en-GB" dirty="0" err="1"/>
              <a:t>proteinuria</a:t>
            </a:r>
            <a:r>
              <a:rPr lang="en-GB" dirty="0"/>
              <a:t>, and seizures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Preeclampsia is hypertension and </a:t>
            </a:r>
            <a:r>
              <a:rPr lang="en-GB" dirty="0" err="1"/>
              <a:t>proteinuria</a:t>
            </a:r>
            <a:r>
              <a:rPr lang="en-GB" dirty="0"/>
              <a:t> in the late second or third trimester. Preeclampsia can lead to </a:t>
            </a:r>
            <a:r>
              <a:rPr lang="en-GB" dirty="0" err="1"/>
              <a:t>eclampsia</a:t>
            </a:r>
            <a:endParaRPr lang="en-GB" dirty="0"/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only known cure for this disease process is delivery. when women develop preeclampsia at term, delivery is recommended.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 When preeclampsia occurs at a premature gestational age, attempts may be made to prolong the gestation if it is thought to be in the best interest of the </a:t>
            </a:r>
            <a:r>
              <a:rPr lang="en-GB" dirty="0" err="1"/>
              <a:t>fetus</a:t>
            </a:r>
            <a:r>
              <a:rPr lang="en-GB" dirty="0"/>
              <a:t> and if the mother’s condition remains stable.</a:t>
            </a:r>
          </a:p>
          <a:p>
            <a:pPr fontAlgn="auto">
              <a:spcAft>
                <a:spcPts val="0"/>
              </a:spcAft>
              <a:defRPr/>
            </a:pPr>
            <a:endParaRPr lang="en-GB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8EF95537-4A27-4162-A588-1C0FABC70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Neurologic diseases of pregnancy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C3ED2D0-D201-4210-9751-1358CCD1F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most patients with preeclampsia are treated with magnesium sulfate infusions during labor and for a short time after delivery to prevent eclamptic seizures.</a:t>
            </a:r>
          </a:p>
          <a:p>
            <a:r>
              <a:rPr lang="en-GB" altLang="en-US"/>
              <a:t>Symptoms a peak at or around the time of delivery. Or postpartum seizures in the absence of previously recognized hypertension or current proteinuria.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01C5AF26-8D9A-4FBC-A519-E1B267699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Neurologic diseases of pregnancy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B85738D6-7BE5-4547-A0F3-D9F018097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 Magnesium sulphate is the drug of choice, but benzodiazepines or rapidly acting antiepileptic drugs (AEDs), such as phenytoin may be required. </a:t>
            </a:r>
          </a:p>
          <a:p>
            <a:r>
              <a:rPr lang="en-GB" altLang="en-US"/>
              <a:t>once the patient’s blood pressure has returned to normal and stabilized, long term AEDs are not needed.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4C8C9008-B00F-4545-96C1-81FA72078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Neurologic diseases of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E6B13-AC9B-41E7-A7B4-3241E509F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dirty="0"/>
              <a:t>Reversible posterior </a:t>
            </a:r>
            <a:r>
              <a:rPr lang="en-GB" b="1" dirty="0" err="1"/>
              <a:t>leukoencephalopathy</a:t>
            </a:r>
            <a:endParaRPr lang="en-GB" b="1" dirty="0"/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The most common clinical presentations of RPLE in pregnant women are seizures and postpartum blindness.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RPLE is probably best understood as a condition in which cerebral </a:t>
            </a:r>
            <a:r>
              <a:rPr lang="en-GB" dirty="0" err="1"/>
              <a:t>autoregulation</a:t>
            </a:r>
            <a:r>
              <a:rPr lang="en-GB" dirty="0"/>
              <a:t> of blood pressure is overwhelmed, usually because of a rapid rise in blood pressure.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err="1"/>
              <a:t>Vasogenic</a:t>
            </a:r>
            <a:r>
              <a:rPr lang="en-GB" dirty="0"/>
              <a:t> </a:t>
            </a:r>
            <a:r>
              <a:rPr lang="en-GB" dirty="0" err="1"/>
              <a:t>edema</a:t>
            </a:r>
            <a:r>
              <a:rPr lang="en-GB" dirty="0"/>
              <a:t> occurs in vulnerable regions. The posterior circulation territory is thought to be most vulnerable because it has a relatively poor ability to </a:t>
            </a:r>
            <a:r>
              <a:rPr lang="en-GB" dirty="0" err="1"/>
              <a:t>autoregulate</a:t>
            </a:r>
            <a:r>
              <a:rPr lang="en-GB" dirty="0"/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baseline="30000" dirty="0"/>
              <a:t> </a:t>
            </a:r>
            <a:r>
              <a:rPr lang="en-GB" dirty="0"/>
              <a:t>Other regions may be involved, and RPLE occasionally affects gray matter.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21DA2-687E-4699-94ED-60842A20F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Reversible posterior </a:t>
            </a:r>
            <a:r>
              <a:rPr lang="en-GB" dirty="0" err="1"/>
              <a:t>leukoencephalopathy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D41D3-4203-4752-B0E3-5EF3F8906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/>
              <a:t>RPLE is usually identified in settings of hypertensive encephalopathy. Patients with renal failure, those with </a:t>
            </a:r>
            <a:r>
              <a:rPr lang="en-GB" dirty="0" err="1"/>
              <a:t>eclampsia</a:t>
            </a:r>
            <a:r>
              <a:rPr lang="en-GB" dirty="0"/>
              <a:t> or </a:t>
            </a:r>
            <a:r>
              <a:rPr lang="en-GB" dirty="0" err="1"/>
              <a:t>peripartum</a:t>
            </a:r>
            <a:r>
              <a:rPr lang="en-GB" dirty="0"/>
              <a:t> seizures, and those taking immunosuppressant or </a:t>
            </a:r>
            <a:r>
              <a:rPr lang="en-GB" dirty="0" err="1"/>
              <a:t>cytotoxic</a:t>
            </a:r>
            <a:r>
              <a:rPr lang="en-GB" dirty="0"/>
              <a:t> medications are especially susceptible.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Clinical and imaging abnormalities usually resolve fairly rapidly with appropriate control of blood pressure. If left untreated, RPLE may progress to permanent infarct or </a:t>
            </a:r>
            <a:r>
              <a:rPr lang="en-GB" dirty="0" err="1"/>
              <a:t>intraparenchymal</a:t>
            </a:r>
            <a:r>
              <a:rPr lang="en-GB" dirty="0"/>
              <a:t> bleeding.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1377</Words>
  <Application>Microsoft Office PowerPoint</Application>
  <PresentationFormat>On-screen Show (4:3)</PresentationFormat>
  <Paragraphs>118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Neurologic disease and pregnancy</vt:lpstr>
      <vt:lpstr>Introduction</vt:lpstr>
      <vt:lpstr>Introduction</vt:lpstr>
      <vt:lpstr>Introduction</vt:lpstr>
      <vt:lpstr>Neurologic diseases of pregnancy</vt:lpstr>
      <vt:lpstr>Neurologic diseases of pregnancy</vt:lpstr>
      <vt:lpstr>Neurologic diseases of pregnancy</vt:lpstr>
      <vt:lpstr>Neurologic diseases of pregnancy</vt:lpstr>
      <vt:lpstr>Reversible posterior leukoencephalopathy</vt:lpstr>
      <vt:lpstr>Cerebral venous thrombosis </vt:lpstr>
      <vt:lpstr>Cerebral venous thrombosis</vt:lpstr>
      <vt:lpstr>Other neurologic diseases in preganancy</vt:lpstr>
      <vt:lpstr>Headache and migraine during pregnancy</vt:lpstr>
      <vt:lpstr>Treatment of headache</vt:lpstr>
      <vt:lpstr>Epilepsy in Pregnancy</vt:lpstr>
      <vt:lpstr>Epilepsy in Pregnancy</vt:lpstr>
      <vt:lpstr>Epilepsy in pregnancy</vt:lpstr>
      <vt:lpstr>Epilepsy in pregnancy</vt:lpstr>
      <vt:lpstr>Epilepsy in pregnancy</vt:lpstr>
      <vt:lpstr>Epilepsy in pregnancy</vt:lpstr>
      <vt:lpstr>Multiple sclerosis and pregnancy</vt:lpstr>
      <vt:lpstr>Multiple sclerosis and pregnancy</vt:lpstr>
      <vt:lpstr>Multiple sclerosis and pregnancy</vt:lpstr>
      <vt:lpstr>Myasthenia grvis</vt:lpstr>
      <vt:lpstr>Myasthenia gravis</vt:lpstr>
      <vt:lpstr>Myasthenia gravis</vt:lpstr>
      <vt:lpstr>Myasthenia gravis</vt:lpstr>
      <vt:lpstr>Myasthenia gravis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Neurologic disease and pregnancy</dc:title>
  <dc:creator>Omar Alrawashdeh</dc:creator>
  <cp:lastModifiedBy>Omar Alrawashdeh</cp:lastModifiedBy>
  <cp:revision>25</cp:revision>
  <dcterms:created xsi:type="dcterms:W3CDTF">2015-12-20T18:01:27Z</dcterms:created>
  <dcterms:modified xsi:type="dcterms:W3CDTF">2021-10-05T18:25:46Z</dcterms:modified>
</cp:coreProperties>
</file>