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8" r:id="rId1"/>
  </p:sldMasterIdLst>
  <p:notesMasterIdLst>
    <p:notesMasterId r:id="rId52"/>
  </p:notesMasterIdLst>
  <p:sldIdLst>
    <p:sldId id="256" r:id="rId2"/>
    <p:sldId id="416" r:id="rId3"/>
    <p:sldId id="412" r:id="rId4"/>
    <p:sldId id="360" r:id="rId5"/>
    <p:sldId id="294" r:id="rId6"/>
    <p:sldId id="311" r:id="rId7"/>
    <p:sldId id="258" r:id="rId8"/>
    <p:sldId id="295" r:id="rId9"/>
    <p:sldId id="312" r:id="rId10"/>
    <p:sldId id="259" r:id="rId11"/>
    <p:sldId id="413" r:id="rId12"/>
    <p:sldId id="414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415" r:id="rId22"/>
    <p:sldId id="270" r:id="rId23"/>
    <p:sldId id="271" r:id="rId24"/>
    <p:sldId id="296" r:id="rId25"/>
    <p:sldId id="272" r:id="rId26"/>
    <p:sldId id="273" r:id="rId27"/>
    <p:sldId id="274" r:id="rId28"/>
    <p:sldId id="417" r:id="rId29"/>
    <p:sldId id="418" r:id="rId30"/>
    <p:sldId id="419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427" r:id="rId39"/>
    <p:sldId id="428" r:id="rId40"/>
    <p:sldId id="429" r:id="rId41"/>
    <p:sldId id="430" r:id="rId42"/>
    <p:sldId id="431" r:id="rId43"/>
    <p:sldId id="432" r:id="rId44"/>
    <p:sldId id="433" r:id="rId45"/>
    <p:sldId id="434" r:id="rId46"/>
    <p:sldId id="435" r:id="rId47"/>
    <p:sldId id="436" r:id="rId48"/>
    <p:sldId id="437" r:id="rId49"/>
    <p:sldId id="438" r:id="rId50"/>
    <p:sldId id="43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105"/>
    <a:srgbClr val="793905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06" autoAdjust="0"/>
  </p:normalViewPr>
  <p:slideViewPr>
    <p:cSldViewPr>
      <p:cViewPr varScale="1">
        <p:scale>
          <a:sx n="78" d="100"/>
          <a:sy n="78" d="100"/>
        </p:scale>
        <p:origin x="778" y="72"/>
      </p:cViewPr>
      <p:guideLst>
        <p:guide orient="horz" pos="2160"/>
        <p:guide pos="3840"/>
      </p:guideLst>
    </p:cSldViewPr>
  </p:slideViewPr>
  <p:notesTextViewPr>
    <p:cViewPr>
      <p:scale>
        <a:sx n="176" d="100"/>
        <a:sy n="17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8:33:1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19 111 3224,'0'0'143,"-12"3"26,6-1 34,5-1 846,1-1 353,0 0 64,0 0-132,0 0-576,0 0-256,0 0-48,0 0-38,2 0-134,96-5 493,-22 0-680,59-3 141,41 0 72,73-2 212,742-37-88,-643 30-318,-156 10 21,59 3-569,24-2 740,224 7 845,-267 6-1133,-45 2 260,12 3-278,-4 5 128,-149-14-454,-66 2-1046,2 0 770,-54 4-1476,39-5-1968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13: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112 86 9584,'0'0'216,"0"0"32,0 0 12,0 0 65,0 0 212,12-7 3021,-10 5-3485,-1 0 0,0 0 1,1 0-1,-1 0 0,0 0 1,0 0-1,-1-1 0,2 2 1,-2-2-1,1 0 0,-1 1 1,1 0-1,-1 0 0,0-1 1,0 0-1,0 2 0,0-4 1,3-4 690,-3 7-747,1 2 0,-1 0 0,0-1 0,0 1 0,0-1 0,2 1 0,-2 0-1,0-2 1,0 2 0,0-1 0,0 1 0,0-1 0,0 1 0,0 0 0,0-2 0,0 2 0,0-1 0,0 1 0,0-1 0,0 1-1,-7-10 175,7 9-168,0 1 0,0 0 0,-1-1 0,1 1 0,0 0 0,-2 0 0,2-2 0,0 2 0,-1 0 0,1 0 0,-1-1 1,1 1-1,0 0 0,-1 0 0,1 0 0,-2 0 0,2 0 0,-1 0 0,1 0 0,0 0 0,-1 0 0,1 0 0,-2 0 0,2 0 0,-1 0 0,1 0 0,-1 0 0,1 0 0,0 0 0,-2 0 0,2 1 0,-1-1 0,0 0 0,-15 12 1029,16-10-987,-7 3-43,1 0 0,-1 0 1,2 2-1,-2 0 0,2-1 0,-1 1 0,3 0 1,-3 1-1,2-2 0,0 2 0,2 0 0,-2 0 1,-3 16-1,-2 12 261,-2 10-112,7-15-174,3-25-5,0 1 0,-1 0 1,1-1-1,1 1 1,0-1-1,0 1 1,1 0-1,1 7 0,8 51-45,-4-51 30,1-5-38,-5-8 48,-1-1-1,0 1 0,1 1 1,-1-2-1,0 1 1,2-1-1,-2 0 1,1 1-1,-1-1 1,0 0-1,2 0 1,-2 0-1,1 0 0,-1 0 1,2 0-1,-2 0 1,0 0-1,1 0 1,0 0-1,-1-1 1,3 0-1,29-12-80,-6-15-67,-23 25 157,1 0 1,-1 1 0,0-1-1,0-1 1,0 0 0,0 1-1,0-1 1,-1 0 0,1 1-1,-2-3 1,1 2 0,-1 0-1,1-1 1,-2 0 0,5-7-1,15-44-2,-16 44 14,0 0 1,-1 0 0,0 0-1,0-1 1,-1 1 0,0-1-1,-1-16 1,-2 26-22,0 0 2,0 1-1,2-1 1,-2 2-1,0-2 1,0 0-1,1 2 1,0-2 0,-1 1-1,2 0 1,-1 0-1,-1 1 1,1-2-1,1 2 1,-1-2-1,3-1 1,-4 4 11,1-1 53,-1 1 17,0 0 16,5 15 100,5 23 646,-4-13-386,4 23-20,-5-9-224,-1-20-194,-2 1 0,2 29 0,-1-7-8,0 40 50,-5-64-82,0-14-4203,2-4 2773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13:0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12 10136,'-5'-11'1333,"9"14"2306,-3-3-3392,1 1-1,-1 0 1,0 1-1,1-1 1,-1 0-1,-1 1 1,1-1-1,1 0 1,-2 2-1,1-2 1,-1 1-1,1 3 1,1 1-88,-1 1 0,0 0 0,1-1 0,0 1 0,-1 0 0,2-1 0,4 8 0,9 24 593,-8-13-274,-6-16-324,1 2 0,0-2-1,2 20 1,-5-21-145,2 20 19,-3 52 0,-2-51 200,3 0-1,2 0 1,4 36-1,4 43 259,-9-87-371,0-1-1,10 37 1,1 17 112,-6 13-253,9 77-195,-15-157 222,1 3 0,-1-1 0,-1-1-1,-2 16 1,2-17-11,0-2 0,1 1 0,-2 1 0,2-2 0,0 2 0,0 0 0,2-2 0,-1 2 0,-1-2 0,5 13 0,-3-15 8,-1 1 1,-1-1 0,1 1 0,-1 0 0,2-2-1,-2 2 1,0 0 0,0-1 0,-2 8-1,2 18-3909,0-29-3098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45: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299 126 920,'1'-1'67,"0"-2"-11,0 0 1,0 0 0,0 0 0,0 0 0,-1 0 0,1 0 0,-1-4-1,1 4 423,-1 1 1,0-1-1,0 0 0,1 1 0,0-1 0,-1 1 0,1-1 0,0 0 0,2-3 0,3-12 1279,4-20 2036,-9 37-3434,-1 1 0,0 0 20,0-1-294,0 0 1,-1 1-1,1-1 1,-1 1-1,1-1 1,0 1 0,-1-1-1,1 1 1,-1-1-1,1 1 1,-1 0 0,1-1-1,-1 1 1,1 0-1,-1-1 1,0 1-1,1 0 1,-1 0 0,1-1-1,-1 1 1,0 0-1,1 0 1,-1 0-1,0 0 1,1 0 0,-1 0-1,0 0 1,1 0-1,-1 0 1,-1 0-1,-21 5 897,12-2-459,8-3-324,1 1-1,-1-1 1,1 1 0,0 0-1,-1 0 1,1 0 0,-3 1-1,-14 9 463,12-7-853,1-1 0,0 1-1,0 0 1,-6 6 0,4-2 180,0 0 0,1 1 1,0 0-1,1 0 1,0 1-1,-7 12 0,-22 64-651,19-44 1321,-28 96 545,36-111-1208,-4 23 87,-6 59-1,14-77-40,-2 29 211,3 0-1,7 83 0,-3-127-222,0-1-1,2 0 0,0 0 1,1 0-1,1 0 0,0 0 1,1-1-1,13 25 0,-9-20-27,-8-15-48,1 0-1,-1 0 1,1 0-1,0 0 1,5 6-1,41 49-876,-40-49 842,-6-7 41,0 1 0,0-1 0,1 0 0,0 0 0,0 0-1,0-1 1,0 1 0,0-1 0,1 0 0,0 0 0,-1-1 0,1 1 0,8 2 0,8-2-4504,1 2-1613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45:2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159 969 8376,'0'0'190,"0"0"28,0 2 8,1 17 37,1-17-195,-2-1 409,0-1 139,0 0 22,0 0-20,0 0-90,0 0-42,0 0-6,0 0-22,0 0-88,0 0-40,0 0-8,0 0-20,1-10 308,2 1-486,-1 0 0,0 0 0,0 1 1,-1-1-1,0-18 0,-1 16-58,1 0-1,0 1 0,1-1 0,3-11 0,0 0 15,0 1-1,-2-1 0,1-36 0,-3 51-76,7-143 325,-7 137-282,-3-24-1,1 24-68,0-1 0,1-13 0,10-55 9,-3 33 19,-1-52 1,-2-14 125,4 57 66,-7 49-157,6-7 29,-7 9-55,0 6 50,0 1 4,0 0 4,1 2 4,14 39-66,-14-37-34,0 2-62,0 0 0,1 1 1,0-1-1,0 0 0,5 11 1,1 0 303,-1 0 0,0 1 0,5 24 0,-7-22-208,-4-15-10,0 0 0,0 0 0,1 0 0,0 0 0,0 0 0,0 0 0,0 0 0,4 4 0,-3-4 0,-1-1-1,1 0 0,-1 1 1,0 0-1,3 8 0,6 15 59,-10-27-57,0 1 0,0 0-1,0 0 1,-1 0 0,1 0 0,0 1 0,-1-1 0,1 0 0,-1 0 0,0 0 0,0 4-1,1 3 0,2-5-12,-3-4 10,1 1 0,-1-1 0,0 0 0,1 0-1,-1 0 1,0 1 0,1-1 0,-1 0 0,0 0-1,1 0 1,-1 0 0,0 0 0,1 0 0,-1 0-1,0 0 1,1 0 0,-1 0 0,1 0 0,-1 0-1,0 0 1,1 0 0,-1 0 0,0 0 0,1 0-1,-1 0 1,0-1 0,1 1 0,-1 0 0,0 0-1,1 0 1,-1 0 0,0-1 0,1 1 0,-1 0-1,0-1 1,0 1 0,1 0 0,-1 0 0,0-1-1,0 1 1,0 0 0,1-1 0,-1 1 0,0 0-1,0-1 1,0 1 0,0-1 0,0 1-1,0-1 1,2-17-20,-6-12 22,4 24 0,0 0 0,-1 0 0,0 0 0,-3-10 0,-3-13 0,6 24 0,0 0 0,0-1 0,0 1 0,-1 0 0,-3-7 0,3 9 0,0-1 0,0 0 0,0 0 0,0 0 0,0-1 0,0 1 0,1 0 0,0-1 0,0 1 0,0-1 0,0-7 0,0 6 0,1-1 0,-2 1 0,1-1 0,0 1 0,-4-7 0,3 6 0,0 1 0,1-1 0,-1 1 0,1-1 0,0-6 0,1 3 2,0 2 1,0-1 1,0 1-1,-1-1 1,-3-14-1,4 22 90,0 1-58,0-1 1,0 1-1,-1 0 1,1-1-1,0 1 1,0 0 0,0-1-1,0 1 1,0 0-1,0 0 1,-1-1-1,1 1 1,0 0-1,0-1 1,0 1-1,-1 0 1,1 0-1,0 0 1,0-1-1,-1 1 1,1 0-1,0 0 1,0 0 0,-1-1-1,1 1 1,-1 0-1,-1-1 71,0 1 0,0-1 1,0 1-1,0 0 0,0-1 0,0 1 1,0 0-1,0 0 0,0 0 0,0 1 0,-1-1 1,1 0-1,0 1 0,0-1 0,0 1 0,0 0 1,1 0-1,-1 0 0,0 0 0,0 0 0,-2 1 1,-2 2-408,0 0 333,-1 0 0,1 1 0,0 0 1,1 0-1,-1 0 0,1 1 0,-8 11 0,0 2 78,-13 27 0,-8 14 0,-11-1 24,31-43-116,2 0 0,0 1 0,0 0-1,2 1 1,-14 30 0,16-31-314,8-16 121,0-1-195,0 0-820,0 0-362,0 0-72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45:2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100 1 2304,'7'0'825,"-5"2"6068,-3 23-3675,1-22-3032,0-1 0,1 0 0,-2 0 0,1 0 1,0 0-1,0 1 0,-1-1 0,1 0 0,-3 4 1,-1 13 1118,4 1-749,-2 104 1296,2-29-1244,-17 51-1247,13-121 712,1-7 34,1 3 71,-2-1 1,-10 35-1,8-35-86,-5 24 0,-4 12-149,10-29-60,-2 2 79,2-20 38,5-8-5,0-1-1,0 0 1,0 0-1,0 0 1,0 0-1,0 0 1,0 0-1,0 0 0,-1 0 1,1 0-1,0 0 1,0 1-1,0-1 1,0 0-1,0 0 1,0 0-1,0 0 1,0 0-1,-1 0 0,1 0 1,0 0-1,0 0 1,0 0-1,0 0 1,0 0-1,0 0 1,0 0-1,-1 0 1,1 0-1,0 0 0,0 0 1,0 0-1,0 0 1,0 0-1,0 0 1,0 0-1,-1 0 1,1-1-1,0 1 1,0 0-1,0 0 0,0 0 1,0 0-1,0 0 1,0 0-1,0 0 1,0 0-1,-1 0 1,1-1-1,3-37-5398,-3 19 3358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45:2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73 5984,'0'0'273,"0"0"-5,0 0 52,0 0 853,0 0 394,0 0 81,0 0-135,0 0-626,0 0-278,1-8 417,0 5-989,0 0-1,0 1 1,0-1 0,1 0 0,-1 0 0,1 1 0,-1-1 0,1 1 0,0-1 0,0 1 0,0 0 0,0 0 0,0 0 0,1 0 0,-1 0 0,1 1 0,3-3 0,0 1 104,0 0 0,0 1 0,0-1 1,0 1-1,0 1 0,1-1 0,7 0 0,2 0-50,0 1 0,28 2 0,26 10-105,-54-7 157,1-1 1,0-1 0,31 0-1,11-6 1112,44-1-2598,-98 5 1354,1 1-1,0-1 1,-1 1-1,1 1 1,-1-1-1,8 3 1,-5-2-1264,1 2-465,0 3 104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45:3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91 10248,'0'0'230,"0"0"30,0 0 20,0 0-25,0 0-62,0 0 345,0-17 1995,1 15-2447,-1 0 1,0 1-1,1-1 0,-1 0 1,1 1-1,0-1 1,-1 1-1,1-1 0,0 1 1,0-1-1,0 1 0,0-1 1,0 1-1,2-2 1,-1 1 208,-1 1 0,0-1 0,1 0 0,-1 0 0,0 0 0,0 0 0,1-3 0,-1 4-219,0 0 1,0 0 0,0 0-1,0-1 1,0 1 0,0 0-1,1 0 1,-1 0-1,0 1 1,0-1 0,1 0-1,-1 0 1,1 1-1,-1-1 1,0 1 0,1-1-1,-1 1 1,1-1 0,-1 1-1,4 0 1,32-3-462,-23 3-10,15 0-159,55 6 0,-70-4 308,1 0 0,-1-1 0,1-1 0,-1 0 0,1-1 0,-1-1 0,1 0 0,-1-1 0,17-5 0,-11 2-704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45:3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372 55 3224,'0'0'467,"0"0"750,0 0 331,0 0 69,0 0-149,0 0-681,0 0-298,0 0-60,-5-8 379,1-3-366,4 9-368,0 1 0,-1-1 0,1 1-1,-1 0 1,1-1 0,-1 1 0,1 0 0,-1-1-1,-2-1 1,-1-2 241,3 4-173,1 0 0,-1 0 0,0 0 0,1 0 0,-1 1 0,0-1 0,0 0 0,0 0 0,0 1 0,0-1 0,0 0 0,0 1 1,0-1-1,0 1 0,0 0 0,0-1 0,-1 1 0,1 0 0,0-1 0,0 1 0,0 0 0,0 0 0,-1 0 0,1 0 0,-2 1 0,-13-2 1432,14 0-1569,-1 1-1,1 0 1,-1 0 0,1 0-1,-1 0 1,1 0 0,-1 0-1,1 1 1,0-1 0,-1 1-1,1 0 1,-5 2 0,-51 31 351,47-27-246,0 0 0,0 1 0,-12 13 0,12-12-56,1 2-92,0 1-1,1-1 0,0 1 1,0 1-1,-11 23 0,11-19 88,0-1-1,2 1 1,0 0-1,1 1 1,-7 33-1,0 36-316,7-58 260,1 0 0,2 0 1,1 0-1,3 46 0,2-53 8,0-1 0,1 0 0,9 25 0,-11-39 0,0-1 0,1 0 0,0 1 0,0-1 0,1 0 0,0 0 0,0-1 0,0 1 0,0-1 0,1 0 0,0 0 0,0-1 0,0 1 0,7 3 0,-7-6 1,-1 0-1,0 0 0,0 0 0,1-1 0,-1 1 1,0-1-1,1-1 0,-1 1 0,1 0 0,0-1 1,-1 0-1,1 0 0,4-1 0,7-2-5,-1 0-1,23-8 0,-6 1-53,-18 6-58,-1-1 1,1 0-1,-1 0 0,24-15 1,-25 11-1831,0 0 0,16-14 0,-1-2-3643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45:3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27 508 5840,'13'0'629,"-8"0"-359,0 0 1,0 0-1,0-1 0,0 0 1,0 0-1,8-3 0,13-7 606,-2 0 1,0-2-1,42-30 0,-55 34-697,-1 0 0,0-1 0,0-1 0,-1 0 0,13-20 0,1-1 105,1-8-33,-12 19-206,-7 13 49,-1-1 0,0 1 1,0-1-1,0 0 0,-1-1 1,-1 1-1,3-15 0,-5 17 38,-1 1 0,0 0 0,0 0 0,-1 0 0,1 0 0,-1 0 0,-1 0 0,1 0-1,-1 0 1,0 1 0,0 0 0,-1-1 0,1 1 0,-1 0 0,0 1 0,-6-6 0,4 4 7,0 1 0,0 0 0,0 1 1,0 0-1,-1 0 0,0 0 0,0 1 0,0 0 0,0 0 1,0 0-1,-1 1 0,-14-2 0,-4 2 105,15 2-93,0-1 0,0 0 0,-19-5 0,28 5-70,-9 7 66,4-3-125,0 0 0,1 0 0,-9 7 0,12-8-20,1 0-1,0 0 0,0 0 1,0 0-1,0 1 0,1-1 1,-1 0-1,0 1 0,1-1 0,0 1 1,-2 4-1,-10 27 289,6-19-266,1 1 0,1 0-1,0 1 1,1-1 0,1 1-1,-3 30 1,2 68 852,1-67-670,-1 65 141,0 47-259,-7 16-88,11-170 0,0 31 0,1-27 0,-1 0 0,-1 13 0,0-19 10,1 0 1,0 0-1,0 0 0,1 0 0,0 4 0,1 9-901,-2-15-68,0-2-736,0 0-2876,0 0-1229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45:3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 78 6448,'0'-8'266,"0"0"0,0 0 0,-1 0 0,0 1 0,0-1 0,-1 0 0,-4-13 0,5 20 291,1 1 191,0 0 85,0 0 21,0 0-58,0 0-252,0 0-110,0 0-18,0 0-29,0 0-96,0 0-41,9 11 206,23 43-366,44 107 0,-26-51-60,-4-24 26,18 38 64,-53-95 55,17 57 0,-14-31 124,-9-38 203,0 1 0,-1 0 0,-1 0 0,1 27 0,-7 47 444,1-77-996,0-1 0,-1 0 0,0 0 0,-7 19 0,4-17 53,3-8 4,0 0 0,0 0-1,-1-1 1,0 1-1,-6 7 1,-3 3 228,-2-1 0,0-1-1,0 0 1,-25 18 0,31-28-402,1 0 1,-1 0-1,0-1 0,-1 0 1,1-1-1,-1 0 1,0 0-1,0-1 1,0 0-1,0-1 0,-16 1 1,-1-2-6531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8:33:1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98 72 5152,'-9'2'180,"-1"-1"1,-17 0-1,20-1 344,-1 0-1,0 0 1,1 1 0,-14 3 0,20-3 20,1-1 0,0 0-18,0 0-72,0 0-34,0 0-4,2 0-331,-1 1 1,1-1-1,-1 1 1,1-1-1,0 1 0,-1-1 1,1 0-1,0 0 1,2 1-1,80-1 476,224-4-331,670-47-27,-316 25 73,-333 22-77,-238 4-133,133 10-298,-207-8 279,-2-1 95,1 1 0,-1 1 0,23 6 0,-34-7 42,12 5-1016,-16-7 807,1 1-1,-1-1 0,0 0 1,0 0-1,0 1 1,0-1-1,0 0 1,0 0-1,0 1 0,0-1 1,0 0-1,0 0 1,0 1-1,0-1 1,0 0-1,0 1 0,0-1 1,0 0-1,0 0 1,0 1-1,0-1 1,0 0-1,0 0 0,0 1 1,-1-1-1,1 0 1,0 0-1,0 1 1,0-1-1,0 0 0,-1 0 1,1 0-1,0 1 1,0-1-1,0 0 1,-1 0-1,1 0 0,0 0 1,0 0-1,-1 1 1,1-1-1,0 0 1,-1 0-1,1 0 0,0 0 1,-1 0-1,-6 4-263,-1 0-1,0 0 0,0-1 0,-1 0 1,-14 3-1,-47 5-1025,25-5 838,-2 5-91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3T05:24: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9610 13097 115 0,'-3'-13'0'0,"6"7"10"0,0-2-10 0,-3-2 0 0,0 2 0 0,0-3 0 16,0-2 96-16,3 0 18 0,-3 2 3 0,3-2 1 15,0 0-58-15,0 0-11 0,0-3-2 0,0 5-1 16,0-2-2-1,0 2 0-15,0 1 0 0,3-1 0 0,-6 1 11 0,3 2 1 0,-3-3 1 0,3 3 0 0,0 0-3 0,0 3-1 16,-3 0 0-16,0 5 0 0,0 0-3 0,0 0-1 16,0 0 0-16,0 0 0 0,0 0-3 0,0 0-1 15,0 0 0-15,0 0 0 0,6 0-1 0,-6 0 0 16,0 0 0-16,0 5 0 0,0 8 1 0,0 0 0 16,0 6 0-16,0-1 0 0,-3 6 2 15,0 0 0-15,0 2 0 0,0 1 0 0,-3-3-20 0,3 2-4 16,-3 1-1-16,3 2 0 0,-3 0-10 0,3-3-1 15,0 6-1-15,0 2 0 0,3 1-10 0,0 2 0 16,0 0 0-16,0-3 8 0,0-2-8 0,3-3 0 16,0 3 0-16,0-6 0 0,-3 1 0 0,3-1 0 15,0-2-12-15,-3 0 12 0,3-3 0 16,-3 0 0-16,3 3 0 0,3-3 0 16,-3 3 0-16,0 3 0 0,0-1 0 0,3 3 0 0,0-5 0 15,0 0 0-15,0 0 0 0,3 2 0 0,-3-5 0 16,2 0 0-16,-2 0 0 0,3-2 0 0,0 2 0 0,0-2 0 15,0-3 0-15,0 2 0 0,0-2 0 0,0-3 0 16,-3 3 0-16,0-3 0 0,0 1 0 0,3-4 16 0,-3 3 0 0,0-2-1 16,0 2-15-16,0-5 0 0,-1 3 0 15,1-3 0-15,0 2 0 0,0 1 0 0,0-3 8 0,0 2-8 16,0-2 0-16,0 0 0 0,-3 0 0 0,6 0 0 16,-6-3 0-16,0 3 0 0,3-2 0 0,-6-1 0 15,3 0 0-15,-3-5 0 0,0 0 8 0,0 8-8 16,0-8-12-16,0 0-6 0,0 0-1 0,0 0 0 15,3 5 19-15,-3-5 0 0,0 0 0 0,0 0 0 16,0 0 0-16,0 0 0 0,0 0 0 0,0 0 0 0,0 0 24 16,0 0 9-16,0 0 2 0,-9 0 0 0,6 3-26 15,3-3-9-15,-9 0 0 0,0-3 9 0,-3 1-9 16,3-9 0-16,0-7 0 0,0 7 0 16,1 11 0-16,2 3 8 0,-3-3-8 0,3-3 0 0,-3 0 0 15,0-2 0-15,3-3 0 0,0 3 0 16,0-3 0-16,-3 3 0 0,3-3 0 0,0-6 0 0,0 4 0 0,-3-1 0 15,3 6 0-15,-3-6 0 0,0 4 0 16,3-1 0-16,1 2 0 0,-1-2 0 0,0 3 0 0,3 0 0 16,3 5 0-16,0 0 0 0,-6-3 0 0,6 3 0 15,0 0 0-15,0 0 0 0,0 0 0 0,0 0 0 16,0 0 0-16,3 3 0 0,-3 2 0 0,3 0-9 16,0-2 9-16,0 5 0 0,3 0-8 15,2 0 8-15,1 0 0 0,6 5 0 0,-3 0-9 0,3 8 9 16,3 1 0-16,0-1-9 15,-3-3-17-15,3-2-3 0,-1 3-1 16,-2-1 0-16,3 1 30 0,-6-3 0 0,0-1 0 0,-3-4 0 16,-3-3 16-16,3 0 8 0,3 0 3 0,-3 0 0 15,0-6-43-15,-3 1-9 0,2 0-2 0,-2-3 0 0,0-6 27 0,0 1 0 0,-3-3 0 0,3-2 0 16,-3-6 0-16,0 2 0 16,3 1 0-16,-6 0 0 0,3 0 28 0,-3-3 12 0,3-3 1 0,0 1 1 15,-3-1-25-15,0-2-5 0,3 3 0 0,-3-1-1 16,0 3-11-16,3 3 0 0,-3 0 0 0,3 2 0 0,0 1 0 15,0 2 0-15,-3-3 0 0,3 1 0 16,0-4-36-16,-3 4 0 0,0-1 0 0,0 3 0 16,0-2-139-16,3 2-27 0</inkml:trace>
  <inkml:trace contextRef="#ctx0" brushRef="#br0">9259 15007 518 0,'-6'-8'46'0,"6"6"-37"0,-3-4-9 0,-3 1 0 0,3 0 112 0,0-3 21 16,0 2 4-16,0-1 1 0,0-1-66 0,3 0-14 15,0 0-2-15,3 0-1 0,0 0-6 0,0 0-1 16,3 3 0-16,3-1 0 0,3 4-24 0,3-4-4 15,0 1-2-15,3 2 0 16,2 1 0-16,7 2 0 0,0-3 0 0,-3 3 0 0,3-2-18 0,-1 2 0 16,10-3-8-16,0 6 8 0,5-3 30 15,-2 0 12-15,3 2 2 0,14-2 1 0,-5 0-26 0,-3 3-6 16,-1-3-1-16,-2 0 0 0,-6 0-4 16,-1-3 0-16,1 1-8 0,0 2 12 0,-7-6 0 0,-2 4-1 15,-6-4 0-15,0 6 0 0,-3-5-11 0,-6 5-16 16,-4 3 4-16,1-3 1 15,-6-3-84-15,0-2-17 0</inkml:trace>
  <inkml:trace contextRef="#ctx0" brushRef="#br0">9762 14827 1036 0,'0'0'46'0,"0"0"10"0,0 0-45 0,0 0-11 16,0 0 0-16,0 0 0 16,3-2 81-16,0-4 15 0,-3 6 2 0,0 0 1 15,0 0-5-15,0 0-1 0,0 0 0 0,0 0 0 0,3 6-1 0,3 2 0 16,-3 5 0-16,3 0 0 0,-3 0-9 0,0 0-3 15,0 1 0-15,3 2 0 0,-6-1-25 0,3 7-6 16,0 1-1-16,-3 4 0 0,0 7-21 0,0 9-5 16,-3 4-1-16,0-2 0 0,0-5-9 0,3 0-3 15,0-6 0-15,0 3 0 0,-6-5-9 0,3-3 10 16,3 0-10-16,0-3 10 0,-3-2-10 0,3 0 0 16,0-5 0-16,0 2 0 0,0-3 0 0,0-2 0 15,0-3 0-15,0-13 0 0,0 0-13 0,0 0-5 16,0 0-1-16,0 0 0 15,0 0-137-15,0 0-27 0,0 0-5 0,3 0-768 0</inkml:trace>
  <inkml:trace contextRef="#ctx0" brushRef="#br0">10179 15388 460 0,'0'0'20'0,"0"5"5"0,0 1-25 0,0-1 0 15,0 3 0-15,0-3 0 0,3 1 216 0,-3-1 37 16,0 0 8-16,3 3 2 0,-3 0-155 0,3-3-30 16,-3-5-6-16,0 0-2 15,6 6-46-15,-6-6-8 0,6 5-3 0,-6-5 0 0,0 0-13 0,8 0 0 16,1-3 0-16,3 1 0 0,-3-6 0 0,0 2 0 16,-3 1 0-16,3-3 0 0,0 0 11 0,-3 0-1 15,3-2 0-15,-3 2 0 0,0-3-10 0,3 3 0 16,-3-2 0-16,0 2-11 0,0-6 26 0,0 7 5 15,-1-4 0-15,-2 3 1 0,3-3-21 0,-3 1 9 0,0-1-9 16,0 1 0-16,-3 4 12 0,0-2-12 0,3 1 12 0,0-1-12 16,-3 0 10-16,0 8-10 0,0-6 8 0,0 6-8 15,0 0 73-15,0 0 10 0,0 0 1 16,0 6 1-16,3 2-70 0,-3 0-15 0,-3-3 0 16,0 0 0-16,0 8 14 0,3 1 7 0,0 4 2 15,0 1 0-15,0-4-11 0,0 12-3 16,-3 2 0-16,0-10 0 0,3-6 2 0,-3 3 0 0,3 5 0 15,-3 0 0-15,0 5 5 0,0 1 2 0,1-3 0 0,-1 13 0 16,-3-3-7-16,0-2-2 0,0-3 0 0,0 0 0 16,3-2-9-16,-3-1 0 0,0-5 9 0,0 3-9 0,0-5 0 15,0-4 8-15,0 1-8 0,0-2 0 0,0-4 0 0,3 1-8 16,0-3 0-16,3-8 0 16,-3 5-112-16,3-5-23 15,0 0-4-15,-3 3-765 0</inkml:trace>
  <inkml:trace contextRef="#ctx0" brushRef="#br0">10167 15912 576 0,'0'13'51'0,"0"-13"-41"16,0 8-10-16,-3 3 0 0,3-1 221 0,3-2 43 15,-3 3 8-15,3-1 1 0,0-2-134 0,0-2-27 16,-3-6-6-16,6 5-1 0,0 0-55 0,0-2-11 15,0 0-3-15,0-3 0 0,-6 0-21 0,11-3-5 0,-2 0-1 16,3 3 0-16,0-5-9 0,0 2 0 16,0-2 9-16,0 2-9 0,0 1 0 0,3-1 0 0,0 0 0 0,2 1-622 31,-2-1-129-31</inkml:trace>
  <inkml:trace contextRef="#ctx0" brushRef="#br0">15075 12568 518 0,'-6'-8'23'0,"6"5"5"0,0 3-28 0,0-3 0 15,0 1 0-15,-3-1 0 0,0-2 140 0,3 2 22 16,0 1 5-16,0-4 1 0,-3 1-100 0,3-3-19 16,0 3-4-16,0 0-1 0,0-1-7 0,3-2-1 15,-3 6-1-15,0 2 0 0,0 0 25 0,0 0 4 16,0 0 2-16,0 0 0 0,0 0 17 0,0 0 3 16,0 0 1-16,-3 5 0 0,3 3-19 0,-6 2-3 0,0-2-1 15,3 6 0-15,-3-1-24 0,0 5-6 0,4 1-1 0,-4-6 0 16,0-13-19-16,0 16-4 0,0 13-1 15,3 3 0-15,-6-3 2 0,6 3 0 0,-6-1 0 0,6 1 0 16,3-3 0-16,-3 3 0 0,3 5 0 0,0-5 0 31,0 2-3-31,3 1 0 0,0 2 0 0,3 0 0 0,0-3-8 0,3 3 0 0,0 3 0 16,3 13 0-16,-4-6 0 0,4 1-9 0,0-3 0 0,0-3 0 0,0-5 9 0,0 0 11 16,3-5-3-16,3-3 0 15,-6-2-8-15,3-1 0 0,-4 3 0 16,4-2 0-16,-3-9-9 0,0-2 9 0,-3 0-12 0,0 3 12 15,3-4 0-15,-3 4 0 0,3 2 0 0,-3-2 0 0,0-9 0 0,0 3 0 16,2-2 0-16,-2 0 0 0,0 2 0 0,0 0 0 16,0-5 8-16,-3 3-8 0,0-6 0 0,0 3 0 15,0 0 0-15,-3-3 0 0,-3-5 0 0,0 8 0 16,0-8-9-16,3 5 9 16,-3-5 0-16,0 0 0 0,0 0 0 0,0 0 0 0,0 0 0 0,0 0 0 15,0 0 0-15,0 0 0 0,0 0 0 0,0 0 0 16,-6 0 0-16,0-2 0 0,0-1 0 0,-3 3 0 15,0-5 0-15,3 2 0 0,-3-2 0 0,3-1 0 16,-3-1 0-16,1 1 0 0,-4-2 0 0,3 3 0 0,-3 0 0 16,0-1 0-16,3-2 0 0,0 1 0 0,0-1 13 15,0 2-4-15,0-2-9 0,0 0 0 0,0-2 0 0,0-1 0 16,1 3 0-16,-1-2 0 0,-3-1 0 0,3 1 0 16,-6-4 0-16,6 4 0 0,0 2 0 0,0 0 0 15,3 0 0-15,0 0 0 0,0 3 0 0,0 2 0 16,3-2 0-16,3 5 0 0,0 0 0 0,0 0 0 15,0 0-9-15,0 0 9 0,0 0 0 0,0 0 0 16,0 0-10-16,0 0 10 0,6 5-8 0,0 3 8 16,3 0-8-16,0 3 8 0,-3-1-8 15,3 1 8-15,3 2 0 0,-3 0-10 0,6 0 10 0,-3-2 0 16,-1 2-14-16,1 0 4 0,0 6 1 0,3-1 0 16,-3-2 21-16,3 0 4 0,-3-3 0 0,0 3 1 15,-3-2-37-15,3-7-7 0,-3 1-1 16,-1-2-1-16,1-4-5 0,-3 1-1 0,-6-3 0 0,6 3 0 0,0-3 35 0,3-6 0 15,-6 1 0-15,3-6 0 0,0 4 12 0,-3-7 8 16,3 1 3-16,-3 0 0 0,-3 2-23 16,3-5 0-16,3 1 0 0,-3 1 0 0,-3 1-14 0,6 5-7 15,0 3-2-15,0-3 0 0,3-8 23 0,-3 0 0 16,0-2 0-16,0 4 0 0,2 6 0 0,-2 1 0 16,0-4 0-16,3 3 0 15,0 0-158-15,-3 0-27 0</inkml:trace>
  <inkml:trace contextRef="#ctx0" brushRef="#br0">14885 14618 1288 0,'0'0'57'0,"0"0"12"0,0 0-55 16,0 0-14-16,0 0 0 0,0 0 0 0,0 0 78 0,0 0 13 15,0-2 2-15,0 2 1 0,3-6-53 0,-3 4-10 0,6-1-3 0,-6-2 0 16,3 2 33-16,3-2 7 0,-1-1 0 0,4 1 1 16,3 3-21-16,6-4-4 15,0 4 0-15,3-1-1 0,3-2-6 0,2 2-1 16,7 0 0-16,0 1 0 0,3-1-14 0,-1-2-3 15,1 2-1-15,3 1 0 0,-3 2-10 0,-1 2-8 0,1-2 12 0,3 3-12 16,-1-3 8-16,-2 2-8 0,-3-2 0 0,0 3 0 16,-4-3 0-16,-2 0-19 15,-6 0 3-15,0 3 0 16,-6-1-31-16,0 1-5 0,-4-3-2 0,-2 3-594 0,-9-3-120 0</inkml:trace>
  <inkml:trace contextRef="#ctx0" brushRef="#br0">15340 14534 230 0,'0'0'20'0,"0"0"-20"15,0 0 0-15,0 0 0 0,0 0 163 0,0 0 28 16,0 0 5-16,0 0 2 0,0 0-58 0,6 5-12 15,0 0-3-15,-6-5 0 0,0 8-28 0,3 5-5 16,3-2-2-16,-3 2 0 0,3 0 32 0,-3 1 6 16,6-6 2-16,-6 2 0 0,3 3-118 0,-3 3-24 15,-3 0-5-15,3 5-1 0,0-2 30 0,0 2 5 16,0 3 2-16,-3 0 0 0,0 2 34 0,0-2 7 16,-3 0 2-16,0 2 0 0,0 3-26 0,0-2-6 0,0-4-1 15,0 1 0-15,0-3-9 0,3 1-1 0,0-4-1 0,-3 1 0 16,0-3-18-16,0-3 0 0,-3-3 0 0,0-2 0 15,6 0-12-15,-3-2 0 0,3-1-12 16,0-5-81-16,0 0-19 16,0 0-3-16,6 2-1 0,0-2-48 0,3 0-9 0,0-2-3 15</inkml:trace>
  <inkml:trace contextRef="#ctx0" brushRef="#br0">15778 15087 403 0,'0'0'36'0,"0"0"-36"0,0 0 0 0,0 0 0 16,0 0 128-16,0 0 20 15,0 0 3-15,0 0 1 0,0 0-44 0,0 0-9 16,0 0-2-16,0 0 0 0,0-6-17 0,3 1-4 16,0-3-1-16,0 0 0 0,-3 0-10 0,0 0-1 0,0 3-1 0,3-3 0 15,-3 0-33-15,0 0-6 0,5-2-2 0,-5 2 0 16,3 0-10-16,3 2-1 0,-3 1-1 0,3 0 0 16,-3-1-10-16,0 1 8 0,6 0-8 0,0 5 8 15,3-3-8-15,3 3 8 0,0 3-8 0,0-3 8 16,0 0-8-16,2 3 0 0,-5-1 0 15,6 1 0-15,-3-1 8 0,0 4-8 0,-3-1 8 0,0 0-8 16,0 3 20-16,0-2 0 0,-3 2-1 0,-1-1 0 0,-2 4-19 16,0-3 0-16,-3 0 0 0,3 3 0 0,-6-4 21 0,-3 4 1 15,3 2 0-15,-3 0 0 0,-3 6 2 16,-3-6 1-16,4 3 0 0,-4-3 0 0,0 3-12 16,-3 0-2-16,-3 3-1 0,3-4 0 15,0 1-10-15,0 0 12 0,-3 0-12 0,0 0 12 0,3 0-12 0,-2-3 0 16,2-2 0-16,0 2-11 0,6 3 11 0,-3-3 0 15,-3 0 8-15,3 0-8 0,0-2 0 0,0 0 0 16,0 2 0-16,0-5 0 0,0 0 0 0,3 0 0 16,1 0 0-16,2-3 0 0,0 3 0 0,0-3 0 15,0 0 0-15,3-5 0 0,0 0 0 0,0 0 0 16,0 0 0-16,0 0 8 0,0 0-8 0,6 6-12 16,0-1 4-16,5-2 0 0,-2-1 8 0,0-2 9 0,0 0-1 15,3 0-8-15,3 0 14 0,0 3-4 0,3-3-1 0,0 0 0 16,-1 0 5-16,1 0 1 0,3-3 0 0,-3 3 0 15,0 0-1-15,0-2 0 0,-3 2 0 0,2 0 0 16,1 0-6-16,-6 2 0 0,0-2-8 0,0 3 12 16,3 0-29-16,-3-1-7 0,-3 4 0 0,0-4-677 15,3 1-135-15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8:33:1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40 67 2760,'-5'2'108,"0"0"1,-1 0-1,-7 1 0,3-3 1544,11-1 320,17-2 1152,-4 1-3329,47-7 549,0 2 1,87 2-1,9 0-284,203-14 785,-132 6-155,117 1 226,-63 17 826,-163 3-1478,-56-3-254,-17 3-10,-38-6-27,-6-2-118,-8 6-331,-7-1-211,1-1 1,-1 0 0,-15 2 0,1 1-2276,-6 0-899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3-03-11T11:45:38"/>
    </inkml:context>
    <inkml:brush xml:id="br0">
      <inkml:brushProperty name="width" value="0.07302" units="cm"/>
      <inkml:brushProperty name="height" value="0.07302" units="cm"/>
      <inkml:brushProperty name="color" value="#FED406"/>
    </inkml:brush>
  </inkml:definitions>
  <inkml:trace contextRef="#ctx0" brushRef="#br0">71769 61400,'-273'197,"265"-167,0 0,1-15,-1 1,-7-1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13:0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376 1316 8232,'0'0'374,"0"0"0,0 8-226,-4-4-68,2-2 332,2-2 132,0 0 28,0 0-44,0 0-203,0 0-90,0 0-13,0 0 1,0 0 21,0 0 11,0 0 1,0 0-11,0 0-42,0 0-13,0 0-4,0 0-10,0 0-34,-2-3-86,-1 2-1,-1-2 1,1 0-1,1 1 0,-1-1 1,2 0-1,-4-4 1,3 5-18,-14-16 54,3-2 1,0 1 0,0-2 0,-17-35 0,-17-40-93,34 72 0,-1 1 0,4-2 0,-14-34 0,-25-156 0,45 198 0,3 1 0,-1 0 0,1-1 0,4-28 0,-2 0 0,10-113 0,-7 116 0,-2 11 0,2 2 0,12-45 0,-11 55 4,2-5 12,1-1 1,14-28-1,-19 49-8,-3 0-10,5-18 81,-3 19-25,-2 3 12,0 0 14,0 0 24,0 0 40,0 0-10,0 0-6,9-4 1163,-38-9-988,29 13-301,0 0 0,0 0 0,-2 0 1,2 0-1,0 0 0,0 0 0,0 0 0,0 0 0,0 0 0,0 0 0,0 0 0,0 0 0,0 0 0,0 0 1,0 0-1,0 0 0,0 0 0,0 0 0,0 0 0,0 0 0,0 0 0,0 0 0,0 0 0,-1 0 0,1 0 1,0 0-1,0 0 0,0 0 0,0 0 0,0 0 0,0 0 0,0-1 0,0 1 0,0 0 0,0 0 1,0 0-1,0 0 0,0 0 0,0 0 0,0 0 0,0 0 0,0 0 0,0 0 0,0 0 0,0 0 0,0 0 1,0 0-1,0 0 0,0 0 0,0 0 0,0-2 0,0 2 0,0 0 0,1 0 0,-1 0 0,0 0 0,0 0 1,0 0-1,-9-4 921,9 4-916,0 0-1,0 0 1,0 0 0,0 0-1,0 0 1,0 0 0,0 2-1,0-2 1,0 0 0,0 0 0,0 0-1,0 0 1,0 0 0,0 0-1,0 0 1,0 0 0,0 0-1,0 0 1,0 0 0,0 0-1,0 0 1,0 0 0,0 0-1,0 0 1,0 0 0,0 0-1,0 0 1,0 0 0,-1 0-1,1 0 1,0 1 0,0-1-1,0 0 1,0 0 0,0 0-1,0 0 1,0 0 0,0 0-1,0 0 1,0 0 0,0 0 0,0 0-1,0 0 1,0 0 0,0 0-1,0 0 1,0 0 0,0 0-1,-1 0 1,1 0 0,0 0-1,0 0 1,0-1 0,0 1-1,18 14-1551,-10-9 1538,-3-1 42,2 0-1,-2 2 0,1-2 1,-1 1-1,8 8 0,27 34-151,-20-30 53,-18-16 81,0 0-1,0 1 1,0-1-1,0 0 0,0 1 1,-1 0-1,2 0 1,-2-1-1,0 2 1,2 1-1,2 4 33,-4-7-125,-1-1-14,0 3 22,4 9 54,6 13 92,-9-23 22,-1-2 10,0 0-6,0 3-42,0 5-41,0-5 39,0-3 33,0 0-10,0 0-10,0 0-2,-3 0-58,1-2 0,-2 2 1,1-1-1,0 1 0,1-1 0,-2-1 0,1 1 1,1 0-1,-1-1 0,0 0 0,1 0 0,-1 1 0,2-2 1,-2 2-1,0-2 0,2 1 0,-2 0 0,2 0 1,-2-1-1,1-2 0,-6-8-20,0-1 1,-11-25-1,19 37 7,-8-16 0,2-1 0,-1 1 0,2-1 0,-4-26 0,9 4 419,-23 52 410,-1 34-9,14-25-302,-22 34 0,19-36-221,-15 34 0,-5 8 61,29-56-358,4-4 0,-2 1 0,1 0 0,1 1 0,-1-2 0,1 1 0,-2 0 0,2 1 0,0-1 0,-1 0 0,1-1 0,0 2 0,0-1 0,-1 0 0,1 1 0,0-1 0,0 0 0,0 0 0,0 2 0,-7 20-1694,7-23 1638,0 0 0,0 0-1,0-2 1,0 2 0,0 0 0,0 0-1,0 0 1,-1 0 0,1-1 0,0 1-1,0 0 1,0 0 0,0 0 0,0 0 0,0-1-1,0 1 1,-1 0 0,1 0 0,0 0-1,0 0 1,0 0 0,0 0 0,-2 0-1,2-2 1,0 2 0,0 0 0,0 0-1,0 0 1,-1 0 0,1 0 0,0 0 0,0 0-1,0 0 1,-1 0 0,1 0 0,0 0-1,0 0 1,0 0 0,-2 0 0,2 0-1,0 0 1,0 0 0,0 0 0,0 2-1,-1-2 1,1 0 0,0 0 0,0 0 0,0 0-1,0 0 1,-1 0 0,1 0 0,0 1-1,0-1 1,0 0 0,0 0 0,0 0-1,0 0 1,0 1 0,-2-1 0,2 0-1,0 0 1,0 0 0,0 0 0,0 2 0,0-2-1,0 0 1,0 0 0,-5-12-6297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13:0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66 445 3224,'11'-21'240,"-11"14"-65,-3 2-1,2-1 1,0-1 0,-5-6-1,-20-24 1873,18 7-1029,5 22-577,2 2 0,-1-1 0,-6-13 0,6 15-228,0 0 1,1 1-1,0-2 0,-1 1 0,1-8 0,-4-18 990,3 26-977,2 0 0,-1-1-1,1 1 1,0 0 0,0 0 0,1-7 0,-1-4 46,7-24 1221,-7 39-1175,0 1 2,0 0 64,0 0 267,0 0 117,0 0 28,5 16-437,-1-8-344,0 1-1,0-1 1,-1 1 0,0-1-1,-1 1 1,2 15 0,8 26 217,-8-36-207,0-2 1,-1 1 0,0 0-1,1 14 1,10 80 338,-11-90-426,-2-10 42,1-2 0,-2 2 0,0-2 0,0 0 0,0 2 0,-2 5 0,2 5 21,0-17-1,0 0 0,0 0 0,0 0 0,0 0 0,0 1 0,0-1-1,0 0 1,0 0 0,0 0 0,0 0 0,0 0 0,0 0 0,0 0 0,0 0 0,0 0-1,0 2 1,0-2 0,0 0 0,0 0 0,0 0 0,0 0 0,0 0 0,0 0 0,0 0-1,0 0 1,0 0 0,-1 0 0,1 0 0,0 0 0,0 1 0,0-1 0,0 0 0,0 0 0,0 0-1,0 0 1,0 0 0,0 0 0,0 0 0,-1 0 0,1 0 0,0 0 0,0 0 0,0 0-1,0 0 1,0 0 0,0 0 0,0 0 0,0 0 0,0 0 0,-2 0 0,-2 1-8,2 1-53,2-2-16,6-28-50,-4 20 125,-1 1 1,2 1-1,-2-1 0,2 0 0,3-7 1,9-26-10,17-131-40,-22 108 48,-6 28 3,-4 29 0,2-1 0,-2 2 0,1-2 0,0 0 0,1 2 0,-1-2 0,2 1 0,-1 0 0,1 1 0,0-1 0,6-10 0,0 5 0,-5 4 0,0 2 0,0 0 0,2 1 0,7-9 0,-1 3 0,0 9 0,-9 1 24,-1 0 0,1 0 0,0 1-1,-1-1 1,0 0 0,0 2-1,1-2 1,0 1 0,-1 0-1,1 1 1,0-2 0,-2 1 0,2 0-1,-1 2 1,0-2 0,0 1-1,1-1 1,-2 2 0,1-2-1,0 2 1,0-2 0,-1 2 0,0-1-1,1-1 1,-1 2 0,0 0-1,1-1 1,-1 1 0,-1-2-1,1 2 1,-1 0 0,2-1 0,-2 1-1,0 0 1,0 3 0,20 63 944,-10 65-362,-4-85-389,-5 97 1,-2-79 95,-5-33 85,2-15-1562,3-5-2626,4-16 2276,9-6-135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13:0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38 282 5528,'0'0'249,"0"-2"-1,2-1-106,-1 2-1,0-2 0,-1 2 1,2-2-1,-2 0 0,1 2 1,-1-2-1,1 1 0,-1-1 1,0 2-1,0-2 0,0 1 1,0 0-1,0 0 0,-1-1 1,1 0-1,0 2 0,-1-2 1,-1-2-1,-2-4 889,-2-18 1114,3 19-1874,2-1-1,-2 1 1,2 0 0,0-10-1,1 10-212,0 1-1,1 0 1,-1-1-1,1 2 1,1-1 0,-1 0-1,1 1 1,1-1-1,0 1 1,-1-1-1,1 0 1,1 2-1,0-2 1,0 2-1,0-2 1,8-6 0,-9 12-34,-2 0 0,0-1 1,2 1-1,-2 1 1,2-1-1,0 1 0,-2-2 1,1 2-1,0-1 1,0 1-1,1 0 0,-2 0 1,2 0-1,0 0 1,-2 0-1,2 0 1,-1 0-1,0 0 0,0 1 1,1-1-1,-2 2 1,2-2-1,1 2 0,1 1 48,1-2 0,-1 2 0,0 1-1,0-2 1,-1 2 0,2-1 0,6 8 0,22 31 345,-33-39-396,-1-2 1,2 0-1,-1 2 0,-1-2 1,1 2-1,-1-2 1,2 2-1,-2-2 1,0 2-1,0 0 1,0-2-1,0 2 1,0-2-1,0 2 1,0-2-1,-2 4 1,2 2 29,0 1-6,2 0 1,-1 0-1,0 0 0,1 0 1,3 8-1,-2-8 0,-1-1 0,0 1 0,-1 0 0,0 0 0,1 10-1,-2-7 33,0 1 0,-2 2 0,1-2 0,-7 23 0,7-31 19,-1 2 0,0-2 0,0 0-1,0 1 1,-1-1 0,2 0 0,-2 0-1,-1 0 1,2 0 0,-1 0 0,-1-2-1,1 2 1,-1-1 0,0 0 0,0-1-1,-4 4 1,6-5-52,0 0 0,0-1-1,0 0 1,1 2 0,-2-2-1,2 0 1,-2 0 0,1 0 0,0 0-1,0 0 1,1 0 0,-2 0 0,2 0-1,-2-2 1,2 2 0,-2-1-1,2 1 1,-1-1 0,0 1 0,0-2-1,-3 0 1,-4-5 27,-2-1-1,-13-13 1,0 2-42,20 15-38,0 2 0,2-2-1,-2 0 1,1 0-1,0 0 1,1 0 0,-1 0-1,1-1 1,-1 1 0,2-2-1,-2 2 1,0-8-1,-2-5-36,-4-35 0,7 35 2,1 0-1,2 0 0,-1 1 1,6-27-1,-5 37 34,0 0-61,-1 2 0,2 1 1,-1 0-1,0-1 0,1 0 0,0 0 0,0 0 1,0 1-1,0-1 0,0 0 0,5-2 0,1-4-826,1 2-1,16-13 0,-9 12-833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13:0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50 577 9184,'0'0'208,"0"0"33,0 0 14,0 1-42,0 19-128,0-18 130,0-2 48,0 0 1,0 0 33,0 0 140,0 0 62,0 0 12,0-3-18,-1-13 34,1-16 125,0 28-597,0 0 0,0 0 0,0 0 0,-2 1 0,2-1 0,-1 0 0,0 0 0,-1 0 0,-2-7 0,-5-17 97,-3-98 122,10 99-160,-2-38 0,-2 25 318,4 33-336,0 1 0,2-2 0,-1 1 1,1-13-1,1-10 153,3-14 119,-5 36-374,1 7 135,-1 0 1,1-1 0,0 1-1,-2 0 1,2-1-1,0 1 1,0 0 0,-1-1-1,1 1 1,0 0-1,0-1 1,0 1-1,0-3 1,0 52 599,0 26-723,3-41 215,5 40 27,-6-55-334,0 1 0,-1 1 0,-4 31 0,2-2 6,-4-4 3,5-43 68,0-2 1,0 1-1,0 0 1,0-1-1,0 2 1,0-1-1,0-1 1,0 1-1,0 1 1,0-2-1,0 1 1,0 0-1,-2-1 0,2 2 1,0-1-1,-1-1 1,1 1-1,0-1 1,-1 3-1,1-4 6,-2-1 0,2 1-1,0 0 1,0-1 0,0 1-1,0 0 1,2 1 0,-2-2-1,0 1 1,0 0 0,0-1-1,1 1 1,-1 0-1,1-1 1,1 0 0,0-7-5,1-1 0,-2 1 0,2 0 1,-2-1-1,-1 1 0,2-12 0,2-28 9,-1 25-1,0 6 0,0 0 0,1 1 0,9-26 0,-1 15 0,22-41 0,-28 61 0,-1 0 0,0 0 0,2 0 0,-1 0 0,1 2 0,0-1 0,1 0 0,13-9 0,5-1 5,-15 9 1,1 0 0,0 0 0,0 2 0,0 1 0,1-2 0,-1 2 1,24-6-1,2 14 4,-35-3-57,-1 0-1,1 0 0,0 0 1,-2 0-1,2 0 0,-1 0 1,1 1-1,-1-1 0,0 1 1,0-1-1,1 2 0,-2-1 1,2-1-1,0 1 0,-2 1 1,2-1-1,-2 0 0,2 1 1,2 3-1,8 4-868,2-2-1061,-3 1-3776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2T19:13: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29 330 8720,'-3'-9'90,"-1"1"0,2 0 0,0-2 0,0 2 1,0-1-1,1 1 0,0-17 0,-2-16 101,2 5 780,1 29-632,0 1 0,0-1-1,-2-1 1,0-9 0,-1 4 921,3 11 1595,7 18-1309,-3 73-753,-2-77-760,1 4-5,0 0 1,-2 0-1,0 0 1,-1 0-1,-1 0 1,-2 21-1,1-24 12,0 0 0,1 2 0,2 23 0,-1-23 30,2-1 0,-4 1 0,0 18 0,-1-25-86,2-6-60,1-2 0,0 0-45,0 0-207,0 0-89,0-23-434,1-15 818,2-1 0,9-42 0,-4 24 33,3-21 19,-7 62 27,30-101 185,-30 99-215,-4 15-16,0 2 0,1-2-1,-1 2 1,0-1-1,1 0 1,-1 0-1,2 1 1,-2-2-1,1 2 1,0 0 0,1-1-1,-1-1 1,3 0-40,1-1 1,-1 0 0,0 1 0,1 1-1,1-1 1,-2 0 0,8-2-1,-11 5 34,-1-1-1,1 1 0,1 0 0,-1 0 0,0 0 0,1 0 0,-2-2 0,1 2 0,0 0 0,1 0 0,-1 0 0,0 2 0,-1-2 0,2 0 0,-1 0 0,0 0 0,0 1 0,-1-1 0,2 0 0,-1 1 0,2 1 0,-1-1 63,1 2 0,-2-2 0,2 2 0,0-1 0,-1 0 0,0 0 0,3 5 0,0 2 252,1 0-1,-2 1 1,1-1-1,3 14 0,-1 0-177,-1-8-107,-2 1-1,0 0 0,0 0 1,-1 0-1,1 25 0,-4-12-22,1-17 0,-1 1 0,0 0 0,-1-1 0,-5 25 0,5-30 0,0 1 0,-1-1 0,2-1 0,0 2 0,0-1 0,3 11 0,-3-11 0,1-2 0,-1 2 0,2 0 0,-2-2 0,-2 2 0,2-2 0,-1 2 0,0-1 0,-3 10 0,-2 1-10,13-38-12,8-62 22,-10 40 0,3 1 0,1-1 0,2 1 0,23-56 0,-24 67 0,-9 26 0,2 0 0,-2-1 0,2 1 0,-2 0 0,2-1 0,-1 1 0,2 1 0,4-8 0,-1 4 0,-3 4 0,-2 0 0,2 0 0,0 0 0,0 0 0,8-4 0,-12 7 0,2 1 0,-1-1 0,-1 1 0,1 0 0,-1-2 0,2 2 0,-1 0 0,-1 0 0,1-1 0,1 1 0,-2 0 0,1 0 0,0 0 0,1 0 0,0 0 0,2 4 0,-3-3 0,21 15 0,-22-14 0,1-2 0,0 1 0,1 0 0,-1-1 0,-1 2 0,1-1 0,1 0 0,-2-1 0,1 2 0,0-1 0,-1 0 0,2 0 0,-2 1 0,0-1 0,1-1 0,-1 1 0,0 1 0,1-1 0,-1 3 0,2 1 0,8 14 17,-8-16-3,0-1-1,0 1 1,-1 0-1,0 1 1,1-2-1,-1 1 1,0 1-1,0-2 1,1 5-1,2 33 111,-2-16-14,6 27 0,-6-39-51,-1 2-1,0 19 1,1 19 5,2-35-136,-3 1 0,0 1 0,1-2 0,-4 2 0,2-1 0,-6 26 0,4-7-48,4-33-69,-2 0 0,0 0 1,0 0-1,0 0 0,0 1 0,-2-1 1,1 4-1,0-6-1379,1-2-68,0 0-17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E0384F4-064B-4423-A5F4-2F093DF121F8}" type="datetimeFigureOut">
              <a:rPr lang="ar-JO" smtClean="0"/>
              <a:t>19/01/1445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12B7D91-C717-40A5-AD8B-D44007183A49}" type="slidenum">
              <a:rPr lang="ar-JO" smtClean="0"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acronyms.com/_medical/AVM/Arteriovenous_Malformations" TargetMode="External" /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Colloid cyst</a:t>
            </a:r>
            <a:r>
              <a:rPr lang="en-US" baseline="0" dirty="0"/>
              <a:t>  </a:t>
            </a:r>
            <a:r>
              <a:rPr lang="en-US" baseline="0" dirty="0" err="1"/>
              <a:t>opstruct</a:t>
            </a:r>
            <a:r>
              <a:rPr lang="en-US" baseline="0" dirty="0"/>
              <a:t> the </a:t>
            </a:r>
            <a:r>
              <a:rPr lang="en-US" baseline="0"/>
              <a:t>monro</a:t>
            </a:r>
            <a:endParaRPr lang="ar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7D91-C717-40A5-AD8B-D44007183A49}" type="slidenum">
              <a:rPr lang="ar-JO" smtClean="0"/>
              <a:t>44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55227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Etiology : cerebral atrophy, stroke, traumatic brain injury, Alzheimer disease, Huntington disease, AIDS</a:t>
            </a:r>
            <a:b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known as compensatory enlargement of the CSF spaces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7D91-C717-40A5-AD8B-D44007183A49}" type="slidenum">
              <a:rPr lang="ar-JO" smtClean="0"/>
              <a:t>49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9460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Noto Naskh Arabic UI"/>
              </a:rPr>
              <a:t>The </a:t>
            </a:r>
            <a:r>
              <a:rPr lang="en-US" b="1" i="0" dirty="0">
                <a:solidFill>
                  <a:srgbClr val="222222"/>
                </a:solidFill>
                <a:effectLst/>
                <a:latin typeface="Noto Naskh Arabic UI"/>
              </a:rPr>
              <a:t>ependyma</a:t>
            </a:r>
            <a:r>
              <a:rPr lang="en-US" b="0" i="0" dirty="0">
                <a:solidFill>
                  <a:srgbClr val="222222"/>
                </a:solidFill>
                <a:effectLst/>
                <a:latin typeface="Noto Naskh Arabic UI"/>
              </a:rPr>
              <a:t> is the thin neuroepithelial lining of the ventricular system of the brain and the central canal of the spinal cord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7D91-C717-40A5-AD8B-D44007183A49}" type="slidenum">
              <a:rPr lang="ar-JO" smtClean="0"/>
              <a:t>16</a:t>
            </a:fld>
            <a:endParaRPr lang="ar-J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AVM stands for Arteriovenous Malformations"/>
              </a:rPr>
              <a:t>AVM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Arteriovenous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Malformations</a:t>
            </a: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7D91-C717-40A5-AD8B-D44007183A49}" type="slidenum">
              <a:rPr lang="ar-JO" smtClean="0"/>
              <a:t>17</a:t>
            </a:fld>
            <a:endParaRPr lang="ar-J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Parinaud</a:t>
            </a:r>
            <a:r>
              <a:rPr lang="en-US" dirty="0"/>
              <a:t> 5sosn in pineal tumor 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7D91-C717-40A5-AD8B-D44007183A49}" type="slidenum">
              <a:rPr lang="ar-JO" smtClean="0"/>
              <a:t>18</a:t>
            </a:fld>
            <a:endParaRPr lang="ar-J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Crack pot </a:t>
            </a:r>
            <a:r>
              <a:rPr lang="ar-JO" dirty="0"/>
              <a:t> إناء</a:t>
            </a:r>
            <a:r>
              <a:rPr lang="ar-JO" baseline="0" dirty="0"/>
              <a:t> متصدع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7D91-C717-40A5-AD8B-D44007183A49}" type="slidenum">
              <a:rPr lang="ar-JO" smtClean="0"/>
              <a:t>23</a:t>
            </a:fld>
            <a:endParaRPr lang="ar-J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673105"/>
                </a:solidFill>
              </a:rPr>
              <a:t>Papilledema : </a:t>
            </a:r>
            <a:r>
              <a:rPr lang="en-US" b="0" i="0" dirty="0">
                <a:solidFill>
                  <a:srgbClr val="222222"/>
                </a:solidFill>
                <a:effectLst/>
                <a:latin typeface="Noto Naskh Arabic UI"/>
              </a:rPr>
              <a:t>the optic nerve at the back of the eye becomes swollen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B7D91-C717-40A5-AD8B-D44007183A49}" type="slidenum">
              <a:rPr lang="ar-JO" smtClean="0"/>
              <a:t>26</a:t>
            </a:fld>
            <a:endParaRPr lang="ar-J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Records of the head circumference and its comparison with body weight and length centile charts are an integral part of postnatal follow-up of any child, and post op 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421FB-1389-4B65-8991-0E20E04671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7D91-C717-40A5-AD8B-D44007183A49}" type="slidenum">
              <a:rPr lang="ar-JO" smtClean="0"/>
              <a:t>31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157226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7D91-C717-40A5-AD8B-D44007183A49}" type="slidenum">
              <a:rPr lang="ar-JO" smtClean="0"/>
              <a:t>36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4995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959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163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9009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838200" y="1825626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38200" y="4076701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/>
              <a:t>2023/8/5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63738722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863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0384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952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843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8917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0862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756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7698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6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microsoft.com/office/2007/relationships/hdphoto" Target="../media/hdphoto1.wdp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BDCB6C2-B0BA-4113-BA93-8ED4659912D8}" type="datetime1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E655074-9773-4CEE-9EF1-213DB0B4C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 /><Relationship Id="rId13" Type="http://schemas.openxmlformats.org/officeDocument/2006/relationships/image" Target="../media/image37.png" /><Relationship Id="rId3" Type="http://schemas.openxmlformats.org/officeDocument/2006/relationships/image" Target="../media/image18.png" /><Relationship Id="rId7" Type="http://schemas.openxmlformats.org/officeDocument/2006/relationships/image" Target="../media/image34.png" /><Relationship Id="rId12" Type="http://schemas.openxmlformats.org/officeDocument/2006/relationships/customXml" Target="../ink/ink9.xml" /><Relationship Id="rId17" Type="http://schemas.openxmlformats.org/officeDocument/2006/relationships/image" Target="../media/image39.png" /><Relationship Id="rId2" Type="http://schemas.openxmlformats.org/officeDocument/2006/relationships/image" Target="../media/image17.png" /><Relationship Id="rId16" Type="http://schemas.openxmlformats.org/officeDocument/2006/relationships/customXml" Target="../ink/ink11.xml" /><Relationship Id="rId1" Type="http://schemas.openxmlformats.org/officeDocument/2006/relationships/slideLayout" Target="../slideLayouts/slideLayout2.xml" /><Relationship Id="rId6" Type="http://schemas.openxmlformats.org/officeDocument/2006/relationships/customXml" Target="../ink/ink6.xml" /><Relationship Id="rId11" Type="http://schemas.openxmlformats.org/officeDocument/2006/relationships/image" Target="../media/image36.png" /><Relationship Id="rId5" Type="http://schemas.openxmlformats.org/officeDocument/2006/relationships/image" Target="../media/image33.png" /><Relationship Id="rId15" Type="http://schemas.openxmlformats.org/officeDocument/2006/relationships/image" Target="../media/image38.png" /><Relationship Id="rId10" Type="http://schemas.openxmlformats.org/officeDocument/2006/relationships/customXml" Target="../ink/ink8.xml" /><Relationship Id="rId4" Type="http://schemas.openxmlformats.org/officeDocument/2006/relationships/customXml" Target="../ink/ink5.xml" /><Relationship Id="rId9" Type="http://schemas.openxmlformats.org/officeDocument/2006/relationships/image" Target="../media/image35.png" /><Relationship Id="rId14" Type="http://schemas.openxmlformats.org/officeDocument/2006/relationships/customXml" Target="../ink/ink10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 /><Relationship Id="rId13" Type="http://schemas.openxmlformats.org/officeDocument/2006/relationships/customXml" Target="../ink/ink17.xml" /><Relationship Id="rId18" Type="http://schemas.openxmlformats.org/officeDocument/2006/relationships/image" Target="../media/image50.png" /><Relationship Id="rId3" Type="http://schemas.openxmlformats.org/officeDocument/2006/relationships/customXml" Target="../ink/ink12.xml" /><Relationship Id="rId7" Type="http://schemas.openxmlformats.org/officeDocument/2006/relationships/customXml" Target="../ink/ink14.xml" /><Relationship Id="rId12" Type="http://schemas.openxmlformats.org/officeDocument/2006/relationships/image" Target="../media/image47.png" /><Relationship Id="rId17" Type="http://schemas.openxmlformats.org/officeDocument/2006/relationships/customXml" Target="../ink/ink19.xml" /><Relationship Id="rId2" Type="http://schemas.openxmlformats.org/officeDocument/2006/relationships/notesSlide" Target="../notesSlides/notesSlide6.xml" /><Relationship Id="rId16" Type="http://schemas.openxmlformats.org/officeDocument/2006/relationships/image" Target="../media/image4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4.png" /><Relationship Id="rId11" Type="http://schemas.openxmlformats.org/officeDocument/2006/relationships/customXml" Target="../ink/ink16.xml" /><Relationship Id="rId5" Type="http://schemas.openxmlformats.org/officeDocument/2006/relationships/customXml" Target="../ink/ink13.xml" /><Relationship Id="rId15" Type="http://schemas.openxmlformats.org/officeDocument/2006/relationships/customXml" Target="../ink/ink18.xml" /><Relationship Id="rId10" Type="http://schemas.openxmlformats.org/officeDocument/2006/relationships/image" Target="../media/image46.png" /><Relationship Id="rId4" Type="http://schemas.openxmlformats.org/officeDocument/2006/relationships/image" Target="../media/image43.png" /><Relationship Id="rId9" Type="http://schemas.openxmlformats.org/officeDocument/2006/relationships/customXml" Target="../ink/ink15.xml" /><Relationship Id="rId14" Type="http://schemas.openxmlformats.org/officeDocument/2006/relationships/image" Target="../media/image48.png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openxmlformats.org/officeDocument/2006/relationships/image" Target="../media/image23.png" /><Relationship Id="rId7" Type="http://schemas.openxmlformats.org/officeDocument/2006/relationships/image" Target="NULL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6" Type="http://schemas.openxmlformats.org/officeDocument/2006/relationships/customXml" Target="../ink/ink20.xml" /><Relationship Id="rId5" Type="http://schemas.openxmlformats.org/officeDocument/2006/relationships/image" Target="../media/image25.png" /><Relationship Id="rId4" Type="http://schemas.openxmlformats.org/officeDocument/2006/relationships/image" Target="../media/image24.png" /><Relationship Id="rId9" Type="http://schemas.microsoft.com/office/2007/relationships/hdphoto" Target="../media/hdphoto2.wdp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4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5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2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3" Type="http://schemas.openxmlformats.org/officeDocument/2006/relationships/customXml" Target="../ink/ink1.xml" /><Relationship Id="rId7" Type="http://schemas.openxmlformats.org/officeDocument/2006/relationships/customXml" Target="../ink/ink3.xml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png" /><Relationship Id="rId5" Type="http://schemas.openxmlformats.org/officeDocument/2006/relationships/customXml" Target="../ink/ink2.xml" /><Relationship Id="rId10" Type="http://schemas.openxmlformats.org/officeDocument/2006/relationships/image" Target="../media/image8.emf" /><Relationship Id="rId4" Type="http://schemas.openxmlformats.org/officeDocument/2006/relationships/image" Target="../media/image8.png" /><Relationship Id="rId9" Type="http://schemas.openxmlformats.org/officeDocument/2006/relationships/customXml" Target="../ink/ink4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/>
              <a:t>Hydrocephalus</a:t>
            </a:r>
            <a:endParaRPr lang="en-US"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593288" cy="160934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Classification of hydrocephalus</a:t>
            </a:r>
            <a:endParaRPr lang="en-US" sz="4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69848" y="1844824"/>
            <a:ext cx="10058400" cy="4327376"/>
          </a:xfrm>
        </p:spPr>
        <p:txBody>
          <a:bodyPr>
            <a:noAutofit/>
          </a:bodyPr>
          <a:lstStyle/>
          <a:p>
            <a:pPr algn="l" rtl="0"/>
            <a:r>
              <a:rPr lang="en-US" sz="2700" b="1" i="1" u="sng" dirty="0">
                <a:solidFill>
                  <a:srgbClr val="FF0000"/>
                </a:solidFill>
              </a:rPr>
              <a:t>Obstructive</a:t>
            </a:r>
            <a:r>
              <a:rPr lang="en-US" sz="2700" b="1" i="1" u="sng" dirty="0">
                <a:solidFill>
                  <a:srgbClr val="C00000"/>
                </a:solidFill>
              </a:rPr>
              <a:t> hydrocephalus (non-comunicating)</a:t>
            </a:r>
            <a:r>
              <a:rPr lang="en-US" sz="2700" dirty="0"/>
              <a:t>—when there is an obstruction to the flow of CSF through the ventricular system.</a:t>
            </a:r>
          </a:p>
          <a:p>
            <a:pPr algn="l" rtl="0"/>
            <a:r>
              <a:rPr lang="en-US" sz="2700" b="1" i="1" u="sng" dirty="0">
                <a:solidFill>
                  <a:srgbClr val="FF0000"/>
                </a:solidFill>
              </a:rPr>
              <a:t>Communicating</a:t>
            </a:r>
            <a:r>
              <a:rPr lang="en-US" sz="2700" b="1" i="1" u="sng" dirty="0">
                <a:solidFill>
                  <a:srgbClr val="C00000"/>
                </a:solidFill>
              </a:rPr>
              <a:t> hydrocephalus</a:t>
            </a:r>
            <a:r>
              <a:rPr lang="en-US" sz="2700" dirty="0"/>
              <a:t>—when there is no obstruction to the flow of CSF within the ventricular system but the hydrocephalus is due </a:t>
            </a:r>
            <a:r>
              <a:rPr lang="en-US" sz="2700" u="sng" dirty="0"/>
              <a:t>either to obstruction to CSF flow </a:t>
            </a:r>
            <a:r>
              <a:rPr lang="en-US" sz="2700" b="1" u="sng" dirty="0"/>
              <a:t>outside the ventricular system</a:t>
            </a:r>
            <a:r>
              <a:rPr lang="en-US" sz="2700" u="sng" dirty="0"/>
              <a:t> or to </a:t>
            </a:r>
            <a:r>
              <a:rPr lang="en-US" sz="2700" b="1" u="sng" dirty="0"/>
              <a:t>failure of absorption </a:t>
            </a:r>
            <a:r>
              <a:rPr lang="en-US" sz="2700" u="sng" dirty="0"/>
              <a:t>of CSF by the arachnoid villi.</a:t>
            </a:r>
          </a:p>
          <a:p>
            <a:pPr algn="l" rtl="0"/>
            <a:r>
              <a:rPr lang="en-US" sz="2700" dirty="0">
                <a:highlight>
                  <a:srgbClr val="FFFF00"/>
                </a:highlight>
              </a:rPr>
              <a:t>some books classified it according to etiology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1240" cy="160934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Etiology of obstructive hydrocephalus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9848" y="1628800"/>
            <a:ext cx="10058400" cy="5040560"/>
          </a:xfrm>
        </p:spPr>
        <p:txBody>
          <a:bodyPr>
            <a:normAutofit fontScale="97500"/>
          </a:bodyPr>
          <a:lstStyle/>
          <a:p>
            <a:pPr algn="l" rtl="0"/>
            <a:r>
              <a:rPr lang="en-US" sz="2600" b="1" dirty="0"/>
              <a:t>Congenital : </a:t>
            </a:r>
            <a:r>
              <a:rPr lang="en-US" sz="2600" b="1" dirty="0" err="1"/>
              <a:t>Aquedectal</a:t>
            </a:r>
            <a:r>
              <a:rPr lang="en-US" sz="2600" b="1" dirty="0"/>
              <a:t> stenosis </a:t>
            </a:r>
          </a:p>
          <a:p>
            <a:pPr marL="0" indent="0">
              <a:buNone/>
            </a:pPr>
            <a:r>
              <a:rPr lang="en-US" sz="2600" b="1" dirty="0"/>
              <a:t>                          Chiari malformation </a:t>
            </a:r>
          </a:p>
          <a:p>
            <a:pPr marL="0" indent="0">
              <a:buNone/>
            </a:pPr>
            <a:r>
              <a:rPr lang="en-US" sz="2600" b="1" dirty="0"/>
              <a:t>                          Dandy walker malformation</a:t>
            </a:r>
          </a:p>
          <a:p>
            <a:pPr marL="0" indent="0">
              <a:buNone/>
            </a:pPr>
            <a:r>
              <a:rPr lang="en-US" sz="2600" b="1" dirty="0"/>
              <a:t>                          Intrauterine infection (TORCH)</a:t>
            </a:r>
          </a:p>
          <a:p>
            <a:pPr marL="0" indent="0">
              <a:buNone/>
            </a:pPr>
            <a:r>
              <a:rPr lang="en-US" sz="2600" b="1" dirty="0"/>
              <a:t>                          Colloid cyst obstructing the </a:t>
            </a:r>
          </a:p>
          <a:p>
            <a:pPr marL="0" indent="0">
              <a:buNone/>
            </a:pPr>
            <a:r>
              <a:rPr lang="en-US" sz="2600" b="1" dirty="0"/>
              <a:t>                          </a:t>
            </a:r>
            <a:r>
              <a:rPr lang="en-US" sz="2600" b="1" dirty="0" err="1"/>
              <a:t>intervertibular</a:t>
            </a:r>
            <a:r>
              <a:rPr lang="en-US" sz="2600" b="1" dirty="0"/>
              <a:t> foramen </a:t>
            </a:r>
          </a:p>
          <a:p>
            <a:pPr algn="l" rtl="0"/>
            <a:r>
              <a:rPr lang="en-US" sz="2600" b="1" dirty="0" err="1"/>
              <a:t>Aquired</a:t>
            </a:r>
            <a:r>
              <a:rPr lang="en-US" sz="2600" b="1" dirty="0"/>
              <a:t> :  brain </a:t>
            </a:r>
            <a:r>
              <a:rPr lang="en-US" sz="2600" b="1" dirty="0" err="1"/>
              <a:t>tumer</a:t>
            </a:r>
            <a:r>
              <a:rPr lang="en-US" sz="2600" b="1" dirty="0"/>
              <a:t> </a:t>
            </a:r>
            <a:r>
              <a:rPr lang="en-US" sz="2600" b="1" dirty="0" err="1"/>
              <a:t>obtructiong</a:t>
            </a:r>
            <a:r>
              <a:rPr lang="en-US" sz="2600" b="1" dirty="0"/>
              <a:t> the flow of </a:t>
            </a:r>
          </a:p>
          <a:p>
            <a:pPr marL="0" indent="0">
              <a:buNone/>
            </a:pPr>
            <a:r>
              <a:rPr lang="en-US" sz="2600" b="1" dirty="0"/>
              <a:t>                    CSF ( </a:t>
            </a:r>
            <a:r>
              <a:rPr lang="en-US" sz="2600" b="1" dirty="0" err="1"/>
              <a:t>espicially</a:t>
            </a:r>
            <a:r>
              <a:rPr lang="en-US" sz="2600" b="1" dirty="0"/>
              <a:t> </a:t>
            </a:r>
            <a:r>
              <a:rPr lang="en-US" sz="2600" b="1" dirty="0" err="1"/>
              <a:t>medulloblastomas</a:t>
            </a:r>
            <a:r>
              <a:rPr lang="en-US" sz="2600" b="1" dirty="0"/>
              <a:t>,</a:t>
            </a:r>
          </a:p>
          <a:p>
            <a:pPr marL="0" indent="0">
              <a:buNone/>
            </a:pPr>
            <a:r>
              <a:rPr lang="en-US" sz="2600" b="1" dirty="0"/>
              <a:t>                            </a:t>
            </a:r>
            <a:r>
              <a:rPr lang="en-US" sz="2600" b="1" dirty="0" err="1"/>
              <a:t>pinealoma</a:t>
            </a:r>
            <a:r>
              <a:rPr lang="en-US" sz="2600" b="1" dirty="0"/>
              <a:t>, </a:t>
            </a:r>
            <a:r>
              <a:rPr lang="en-US" sz="2600" b="1" dirty="0" err="1"/>
              <a:t>ependymomas</a:t>
            </a:r>
            <a:r>
              <a:rPr lang="en-US" sz="2600" b="1" dirty="0"/>
              <a:t>,</a:t>
            </a:r>
          </a:p>
          <a:p>
            <a:pPr marL="0" indent="0">
              <a:buNone/>
            </a:pPr>
            <a:r>
              <a:rPr lang="en-US" sz="2600" b="1" dirty="0"/>
              <a:t>                             and </a:t>
            </a:r>
            <a:r>
              <a:rPr lang="en-US" sz="2600" b="1" dirty="0" err="1"/>
              <a:t>astrocystoma</a:t>
            </a:r>
            <a:r>
              <a:rPr lang="en-US" sz="2600" b="1" dirty="0"/>
              <a:t> )</a:t>
            </a:r>
          </a:p>
          <a:p>
            <a:pPr algn="l" rtl="0"/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Communicating Hydrocephalus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500" dirty="0"/>
              <a:t>Decrease </a:t>
            </a:r>
            <a:r>
              <a:rPr lang="en-US" sz="2500" dirty="0" err="1"/>
              <a:t>Apsorption</a:t>
            </a:r>
            <a:r>
              <a:rPr lang="en-US" sz="2500" dirty="0"/>
              <a:t> : </a:t>
            </a:r>
            <a:r>
              <a:rPr lang="en-US" sz="2500" dirty="0">
                <a:solidFill>
                  <a:srgbClr val="FF0000"/>
                </a:solidFill>
              </a:rPr>
              <a:t>(damage to arachnoid villi )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 Infectious disease of the central nervous system ( post-meningitis and </a:t>
            </a:r>
            <a:r>
              <a:rPr lang="en-US" sz="2500" dirty="0" err="1"/>
              <a:t>cystricosis</a:t>
            </a:r>
            <a:r>
              <a:rPr lang="en-US" sz="2500" dirty="0"/>
              <a:t> )</a:t>
            </a:r>
          </a:p>
          <a:p>
            <a:pPr marL="0" indent="0">
              <a:buNone/>
            </a:pPr>
            <a:r>
              <a:rPr lang="en-US" sz="2500" dirty="0"/>
              <a:t> Post hemorrhagic ( post subarachnoid hemorrhage or post-intraventricular hemorrhage)</a:t>
            </a:r>
          </a:p>
          <a:p>
            <a:r>
              <a:rPr lang="en-US" sz="2500" dirty="0"/>
              <a:t>Increase production : </a:t>
            </a:r>
          </a:p>
          <a:p>
            <a:pPr marL="0" indent="0">
              <a:buNone/>
            </a:pPr>
            <a:r>
              <a:rPr lang="en-US" sz="2500" dirty="0"/>
              <a:t>choroid plexus papilloma or carcinoma or even inflammation of choroid plexus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127448" y="1340768"/>
            <a:ext cx="9937104" cy="3528392"/>
          </a:xfr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 rtl="0"/>
            <a:r>
              <a:rPr lang="en-US" sz="2600" dirty="0"/>
              <a:t>The most common </a:t>
            </a:r>
            <a:r>
              <a:rPr lang="en-US" sz="2600" b="1" dirty="0">
                <a:solidFill>
                  <a:srgbClr val="C00000"/>
                </a:solidFill>
              </a:rPr>
              <a:t>congenital cause</a:t>
            </a:r>
            <a:r>
              <a:rPr lang="en-US" sz="2600" dirty="0"/>
              <a:t> is </a:t>
            </a:r>
            <a:r>
              <a:rPr lang="en-US" sz="2600" b="1" dirty="0">
                <a:solidFill>
                  <a:srgbClr val="0070C0"/>
                </a:solidFill>
              </a:rPr>
              <a:t>stenosis of the aqueduct of </a:t>
            </a:r>
            <a:r>
              <a:rPr lang="en-US" sz="2600" b="1" dirty="0" err="1">
                <a:solidFill>
                  <a:srgbClr val="0070C0"/>
                </a:solidFill>
              </a:rPr>
              <a:t>Sylvius</a:t>
            </a:r>
            <a:r>
              <a:rPr lang="en-US" sz="2600" dirty="0"/>
              <a:t>. This is a major cause of hydrocephalus in children with </a:t>
            </a:r>
            <a:r>
              <a:rPr lang="en-US" sz="2600" dirty="0" err="1"/>
              <a:t>spina</a:t>
            </a:r>
            <a:r>
              <a:rPr lang="en-US" sz="2600" dirty="0"/>
              <a:t> bifida and myelomeningocele .</a:t>
            </a:r>
            <a:endParaRPr lang="fr-FR" sz="2600" dirty="0"/>
          </a:p>
          <a:p>
            <a:pPr algn="l" rtl="0"/>
            <a:endParaRPr lang="fr-FR" sz="2600" dirty="0"/>
          </a:p>
          <a:p>
            <a:pPr algn="l" rtl="0"/>
            <a:r>
              <a:rPr lang="en-US" sz="2600" dirty="0"/>
              <a:t>The </a:t>
            </a:r>
            <a:r>
              <a:rPr lang="en-US" sz="2600" b="1" dirty="0">
                <a:solidFill>
                  <a:srgbClr val="C00000"/>
                </a:solidFill>
              </a:rPr>
              <a:t>acquired forms </a:t>
            </a:r>
            <a:r>
              <a:rPr lang="en-US" sz="2600" dirty="0"/>
              <a:t>of hydrocephalus occur most frequently after </a:t>
            </a:r>
            <a:r>
              <a:rPr lang="en-US" sz="2600" b="1" dirty="0">
                <a:solidFill>
                  <a:srgbClr val="0070C0"/>
                </a:solidFill>
              </a:rPr>
              <a:t>intracranial bleeding</a:t>
            </a:r>
            <a:r>
              <a:rPr lang="en-US" sz="2600" dirty="0"/>
              <a:t>, in meningitis and because of </a:t>
            </a:r>
            <a:r>
              <a:rPr lang="en-US" sz="2600" b="1" dirty="0" err="1">
                <a:solidFill>
                  <a:srgbClr val="0070C0"/>
                </a:solidFill>
              </a:rPr>
              <a:t>tumours</a:t>
            </a:r>
            <a:r>
              <a:rPr lang="en-US" sz="2600" dirty="0"/>
              <a:t>.</a:t>
            </a:r>
          </a:p>
          <a:p>
            <a:pPr algn="l" rtl="0"/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55440" y="188640"/>
            <a:ext cx="10058400" cy="1609344"/>
          </a:xfrm>
        </p:spPr>
        <p:txBody>
          <a:bodyPr/>
          <a:lstStyle/>
          <a:p>
            <a:pPr algn="ctr"/>
            <a:r>
              <a:rPr lang="en-US" altLang="en-US" b="1" dirty="0" err="1"/>
              <a:t>Aqueductal</a:t>
            </a:r>
            <a:r>
              <a:rPr lang="en-US" altLang="en-US" b="1" dirty="0"/>
              <a:t> stenosis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199456" y="1772816"/>
            <a:ext cx="10058400" cy="4050792"/>
          </a:xfrm>
        </p:spPr>
        <p:txBody>
          <a:bodyPr/>
          <a:lstStyle/>
          <a:p>
            <a:pPr algn="l" rtl="0"/>
            <a:r>
              <a:rPr lang="en-US" altLang="en-US" sz="2800" b="1" dirty="0">
                <a:latin typeface="Comic Sans MS" panose="030F0702030302020204" pitchFamily="2" charset="0"/>
              </a:rPr>
              <a:t>The normal aqueduct measures about 1 mm in diameter, and is about 11 mm in length</a:t>
            </a:r>
            <a:r>
              <a:rPr lang="en-US" altLang="en-US" b="1" dirty="0"/>
              <a:t>.</a:t>
            </a:r>
          </a:p>
          <a:p>
            <a:pPr algn="l" rtl="0"/>
            <a:endParaRPr lang="en-US" b="1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2852936"/>
            <a:ext cx="64008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err="1"/>
              <a:t>Aquductal</a:t>
            </a:r>
            <a:r>
              <a:rPr lang="en-US" altLang="en-US" b="1" dirty="0"/>
              <a:t> stenosis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2800" b="1" dirty="0"/>
              <a:t>Is the </a:t>
            </a:r>
            <a:r>
              <a:rPr lang="en-US" altLang="en-US" sz="2800" b="1" dirty="0">
                <a:highlight>
                  <a:srgbClr val="FF0000"/>
                </a:highlight>
              </a:rPr>
              <a:t>most common cause </a:t>
            </a:r>
            <a:r>
              <a:rPr lang="en-US" altLang="en-US" sz="2800" b="1" dirty="0"/>
              <a:t>of congenital hydrocephalus (43%).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en-US" sz="2200" b="1" dirty="0"/>
              <a:t>Aqueduct develops about the </a:t>
            </a:r>
            <a:r>
              <a:rPr lang="en-US" altLang="en-US" sz="2200" b="1" dirty="0">
                <a:solidFill>
                  <a:srgbClr val="C00000"/>
                </a:solidFill>
              </a:rPr>
              <a:t>6th week </a:t>
            </a:r>
            <a:r>
              <a:rPr lang="en-US" altLang="en-US" sz="2200" b="1" dirty="0"/>
              <a:t>of gestation .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en-US" sz="2200" b="1" dirty="0"/>
              <a:t>Obstruction between 3rd and 4th ventricules 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en-US" sz="2200" b="1" dirty="0"/>
              <a:t>M:F = 2:1 .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en-US" sz="2200" b="1" dirty="0"/>
              <a:t>Other congenital anomalies (16%): </a:t>
            </a:r>
            <a:r>
              <a:rPr lang="en-US" altLang="en-US" sz="2200" b="1" dirty="0">
                <a:solidFill>
                  <a:srgbClr val="C00000"/>
                </a:solidFill>
              </a:rPr>
              <a:t>thumb deformities</a:t>
            </a:r>
            <a:r>
              <a:rPr lang="en-US" altLang="en-US" sz="2200" b="1" dirty="0"/>
              <a:t>.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en-US" sz="2200" b="1" dirty="0"/>
              <a:t>Prognosis: 11-30% mortality .</a:t>
            </a:r>
          </a:p>
          <a:p>
            <a:pPr algn="l" rtl="0"/>
            <a:endParaRPr lang="en-US" sz="2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416" y="0"/>
            <a:ext cx="10922496" cy="160934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Etiology of </a:t>
            </a:r>
            <a:r>
              <a:rPr lang="en-US" sz="4000" b="1" dirty="0" err="1"/>
              <a:t>Aquductal</a:t>
            </a:r>
            <a:r>
              <a:rPr lang="en-US" sz="4000" b="1" dirty="0"/>
              <a:t> stenosis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69848" y="1340768"/>
            <a:ext cx="10058400" cy="5400600"/>
          </a:xfrm>
        </p:spPr>
        <p:txBody>
          <a:bodyPr>
            <a:normAutofit fontScale="97500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4000" b="1" dirty="0">
                <a:solidFill>
                  <a:srgbClr val="121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Intrinsic</a:t>
            </a:r>
            <a:r>
              <a:rPr lang="en-US" altLang="en-US" sz="4000" b="1" dirty="0">
                <a:solidFill>
                  <a:srgbClr val="121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Pathology of the 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Aqueduct  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in infancy)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4000" b="1" dirty="0">
              <a:solidFill>
                <a:srgbClr val="1212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en-US" altLang="en-US" b="1" dirty="0">
                <a:solidFill>
                  <a:srgbClr val="121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Gliosis of the Aqueduct ( peri-aqueductal gliosis)</a:t>
            </a:r>
            <a:r>
              <a:rPr lang="en-US" altLang="en-US" b="1" dirty="0">
                <a:solidFill>
                  <a:srgbClr val="121212"/>
                </a:solidFill>
              </a:rPr>
              <a:t>:</a:t>
            </a:r>
            <a:r>
              <a:rPr lang="en-US" altLang="en-US" dirty="0">
                <a:solidFill>
                  <a:srgbClr val="121212"/>
                </a:solidFill>
              </a:rPr>
              <a:t> Usually of infectious origin showing a marked </a:t>
            </a:r>
            <a:r>
              <a:rPr lang="en-US" altLang="en-US" dirty="0" err="1">
                <a:solidFill>
                  <a:srgbClr val="121212"/>
                </a:solidFill>
              </a:rPr>
              <a:t>gliofibrillary</a:t>
            </a:r>
            <a:r>
              <a:rPr lang="en-US" altLang="en-US" dirty="0">
                <a:solidFill>
                  <a:srgbClr val="121212"/>
                </a:solidFill>
              </a:rPr>
              <a:t> response. The lumen is clear of ependyma. ( proliferation of astrocyte </a:t>
            </a:r>
            <a:r>
              <a:rPr lang="en-AU" altLang="en-US" dirty="0">
                <a:solidFill>
                  <a:srgbClr val="121212"/>
                </a:solidFill>
              </a:rPr>
              <a:t>)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en-US" altLang="en-US" b="1" dirty="0">
                <a:solidFill>
                  <a:srgbClr val="121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Stenosis of the Aqueduct (true stenosis )</a:t>
            </a:r>
            <a:r>
              <a:rPr lang="en-US" altLang="en-US" dirty="0">
                <a:solidFill>
                  <a:srgbClr val="121212"/>
                </a:solidFill>
              </a:rPr>
              <a:t>: Narrowed aqueduct without evidence of gliosis </a:t>
            </a:r>
            <a:r>
              <a:rPr lang="en-US" altLang="en-US" dirty="0">
                <a:solidFill>
                  <a:srgbClr val="121212"/>
                </a:solidFill>
                <a:highlight>
                  <a:srgbClr val="FFFF00"/>
                </a:highlight>
              </a:rPr>
              <a:t>(aqueduct histologically normal)</a:t>
            </a:r>
            <a:r>
              <a:rPr lang="en-US" altLang="en-US" dirty="0">
                <a:solidFill>
                  <a:srgbClr val="121212"/>
                </a:solidFill>
              </a:rPr>
              <a:t>. This may have </a:t>
            </a:r>
            <a:r>
              <a:rPr lang="en-US" altLang="en-US" u="sng" dirty="0">
                <a:solidFill>
                  <a:srgbClr val="121212"/>
                </a:solidFill>
              </a:rPr>
              <a:t>hereditary</a:t>
            </a:r>
            <a:r>
              <a:rPr lang="en-US" altLang="en-US" dirty="0">
                <a:solidFill>
                  <a:srgbClr val="121212"/>
                </a:solidFill>
              </a:rPr>
              <a:t> basis.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b="1" dirty="0">
                <a:solidFill>
                  <a:srgbClr val="121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Forking of the Aqueduct:  </a:t>
            </a:r>
            <a:r>
              <a:rPr lang="en-US" altLang="en-US" dirty="0">
                <a:solidFill>
                  <a:srgbClr val="121212"/>
                </a:solidFill>
              </a:rPr>
              <a:t>  Multiple chanells ( often narrowed ) with normal epithelial lining that do not meet, separated by normal nervous tissue unable to handle CSF volume. </a:t>
            </a:r>
            <a:r>
              <a:rPr lang="en-US" altLang="en-US" u="sng" dirty="0">
                <a:solidFill>
                  <a:srgbClr val="121212"/>
                </a:solidFill>
              </a:rPr>
              <a:t>Most often seen with </a:t>
            </a:r>
            <a:r>
              <a:rPr lang="en-US" altLang="en-US" b="1" u="sng" dirty="0">
                <a:solidFill>
                  <a:srgbClr val="121212"/>
                </a:solidFill>
              </a:rPr>
              <a:t>spina bifida</a:t>
            </a:r>
            <a:r>
              <a:rPr lang="en-US" altLang="en-US" dirty="0">
                <a:solidFill>
                  <a:srgbClr val="121212"/>
                </a:solidFill>
              </a:rPr>
              <a:t>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b="1" dirty="0">
                <a:solidFill>
                  <a:srgbClr val="121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Septum or Membrane Formation</a:t>
            </a:r>
            <a:r>
              <a:rPr lang="en-US" altLang="en-US" dirty="0">
                <a:solidFill>
                  <a:srgbClr val="121212"/>
                </a:solidFill>
              </a:rPr>
              <a:t>: A thin membrane of neuroglia may occlude the aqueduct. There may be a primary developmental defect or it may follow granular ependymitis from intrauterine infections. This is </a:t>
            </a:r>
            <a:r>
              <a:rPr lang="en-US" altLang="en-US" b="1" u="sng" dirty="0">
                <a:solidFill>
                  <a:srgbClr val="121212"/>
                </a:solidFill>
              </a:rPr>
              <a:t>the rarest </a:t>
            </a:r>
            <a:r>
              <a:rPr lang="en-US" altLang="en-US" dirty="0">
                <a:solidFill>
                  <a:srgbClr val="121212"/>
                </a:solidFill>
              </a:rPr>
              <a:t>of the types of narrowing.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Extrinsic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Pathology of the Aqueduct </a:t>
            </a: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 in adult ) 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2300" b="1" dirty="0">
                <a:solidFill>
                  <a:srgbClr val="C00000"/>
                </a:solidFill>
              </a:rPr>
              <a:t>Infectious</a:t>
            </a:r>
            <a:r>
              <a:rPr lang="en-US" altLang="en-US" sz="2300" b="1" dirty="0"/>
              <a:t>: Abscesses.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2300" b="1" dirty="0">
                <a:solidFill>
                  <a:srgbClr val="C00000"/>
                </a:solidFill>
              </a:rPr>
              <a:t>Neoplastic</a:t>
            </a:r>
            <a:r>
              <a:rPr lang="en-US" altLang="en-US" sz="2300" b="1" dirty="0"/>
              <a:t>: Pineal tumors, brainstem gliomas, medulloblastoma, ependymoma.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2300" b="1" dirty="0">
                <a:solidFill>
                  <a:srgbClr val="C00000"/>
                </a:solidFill>
              </a:rPr>
              <a:t>Vascular</a:t>
            </a:r>
            <a:r>
              <a:rPr lang="en-US" altLang="en-US" sz="2300" b="1" dirty="0"/>
              <a:t>: AVM, aneurysm.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2300" b="1" dirty="0">
                <a:solidFill>
                  <a:srgbClr val="C00000"/>
                </a:solidFill>
              </a:rPr>
              <a:t>Developmental</a:t>
            </a:r>
            <a:r>
              <a:rPr lang="en-US" altLang="en-US" sz="2300" b="1" dirty="0"/>
              <a:t>: Arachnoid cysts.</a:t>
            </a:r>
          </a:p>
          <a:p>
            <a:pPr algn="l" rt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83432" y="116632"/>
            <a:ext cx="10498760" cy="160934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Etiology of </a:t>
            </a:r>
            <a:r>
              <a:rPr lang="en-US" sz="4000" b="1" dirty="0" err="1"/>
              <a:t>Aquductal</a:t>
            </a:r>
            <a:r>
              <a:rPr lang="en-US" sz="4000" b="1" dirty="0"/>
              <a:t> stenosis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9456" y="260648"/>
            <a:ext cx="10058400" cy="1609344"/>
          </a:xfrm>
        </p:spPr>
        <p:txBody>
          <a:bodyPr/>
          <a:lstStyle/>
          <a:p>
            <a:pPr algn="ctr"/>
            <a:r>
              <a:rPr lang="en-US" altLang="en-US" b="1" dirty="0"/>
              <a:t>Clinical features of </a:t>
            </a:r>
            <a:r>
              <a:rPr lang="en-US" altLang="en-US" b="1" dirty="0" err="1"/>
              <a:t>aqueductal</a:t>
            </a:r>
            <a:r>
              <a:rPr lang="en-US" altLang="en-US" b="1" dirty="0"/>
              <a:t> stenosis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1424" y="2060848"/>
            <a:ext cx="5386192" cy="4050792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2600" b="1" dirty="0">
                <a:solidFill>
                  <a:srgbClr val="C00000"/>
                </a:solidFill>
              </a:rPr>
              <a:t>Obstructive hydrocephalus</a:t>
            </a:r>
            <a:r>
              <a:rPr lang="en-US" altLang="en-US" sz="2600" dirty="0"/>
              <a:t>: presents with macrocephaly and/or intracranial hypertension.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en-US" altLang="en-US" sz="2600" b="1" dirty="0">
                <a:solidFill>
                  <a:srgbClr val="C00000"/>
                </a:solidFill>
              </a:rPr>
              <a:t>Parinaud's syndrome</a:t>
            </a:r>
            <a:r>
              <a:rPr lang="en-US" altLang="en-US" sz="2600" dirty="0"/>
              <a:t>: Inability to elevate eyes.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2600" b="1" dirty="0">
                <a:solidFill>
                  <a:srgbClr val="C00000"/>
                </a:solidFill>
              </a:rPr>
              <a:t>Collier's sign</a:t>
            </a:r>
            <a:r>
              <a:rPr lang="en-US" altLang="en-US" sz="2600" dirty="0"/>
              <a:t>: Retraction of the eyelids.</a:t>
            </a:r>
          </a:p>
          <a:p>
            <a:pPr algn="l" rtl="0"/>
            <a:endParaRPr lang="en-US" dirty="0"/>
          </a:p>
        </p:txBody>
      </p:sp>
      <p:pic>
        <p:nvPicPr>
          <p:cNvPr id="6" name="Picture 5" descr="Hydrocephalus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2132856"/>
            <a:ext cx="537606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Imaging of </a:t>
            </a:r>
            <a:r>
              <a:rPr lang="en-US" altLang="en-US" b="1" dirty="0" err="1"/>
              <a:t>aqueductal</a:t>
            </a:r>
            <a:r>
              <a:rPr lang="en-US" altLang="en-US" b="1" dirty="0"/>
              <a:t> stenosis</a:t>
            </a:r>
            <a:endParaRPr lang="en-US" dirty="0"/>
          </a:p>
        </p:txBody>
      </p:sp>
      <p:sp>
        <p:nvSpPr>
          <p:cNvPr id="8" name="عنصر نائب للمحتوى 7"/>
          <p:cNvSpPr>
            <a:spLocks noGrp="1"/>
          </p:cNvSpPr>
          <p:nvPr>
            <p:ph idx="1"/>
          </p:nvPr>
        </p:nvSpPr>
        <p:spPr>
          <a:xfrm>
            <a:off x="1055440" y="1916832"/>
            <a:ext cx="10058400" cy="4050792"/>
          </a:xfrm>
        </p:spPr>
        <p:txBody>
          <a:bodyPr/>
          <a:lstStyle/>
          <a:p>
            <a:pPr algn="l" rtl="0"/>
            <a:r>
              <a:rPr lang="en-US" altLang="en-US" sz="2500" b="1" dirty="0">
                <a:solidFill>
                  <a:srgbClr val="C00000"/>
                </a:solidFill>
              </a:rPr>
              <a:t>Ultrasonography can detect aqueductal stenosis in utero.</a:t>
            </a:r>
          </a:p>
          <a:p>
            <a:pPr algn="l" rtl="0"/>
            <a:endParaRPr lang="en-US" dirty="0"/>
          </a:p>
        </p:txBody>
      </p:sp>
      <p:pic>
        <p:nvPicPr>
          <p:cNvPr id="1026" name="Picture 2" descr="C:\Users\Ultimate\Desktop\aqueductal-stenosis-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555129"/>
            <a:ext cx="4680520" cy="399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980728"/>
            <a:ext cx="10642776" cy="4975448"/>
          </a:xfrm>
        </p:spPr>
        <p:txBody>
          <a:bodyPr>
            <a:normAutofit fontScale="92500"/>
          </a:bodyPr>
          <a:lstStyle/>
          <a:p>
            <a:r>
              <a:rPr lang="en-US" sz="3500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The </a:t>
            </a:r>
            <a:r>
              <a:rPr lang="en-US" sz="3500" b="1" dirty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brain ventricles </a:t>
            </a:r>
            <a:r>
              <a:rPr lang="en-US" sz="3500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are </a:t>
            </a:r>
            <a:r>
              <a:rPr lang="en-US" sz="3500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four cavities </a:t>
            </a:r>
            <a:r>
              <a:rPr lang="en-US" sz="3500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located within the brain that </a:t>
            </a:r>
            <a:r>
              <a:rPr lang="en-US" sz="3500" u="sng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contain cerebral spinal fluid </a:t>
            </a:r>
            <a:r>
              <a:rPr lang="en-US" sz="3500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(CSF). </a:t>
            </a:r>
          </a:p>
          <a:p>
            <a:r>
              <a:rPr lang="en-US" sz="3500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Two lateral ventricles , the third ventricle </a:t>
            </a:r>
            <a:r>
              <a:rPr lang="en-US" sz="3500" dirty="0" err="1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andthe</a:t>
            </a:r>
            <a:r>
              <a:rPr lang="en-US" sz="3500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 fourth ventricle</a:t>
            </a:r>
          </a:p>
          <a:p>
            <a:r>
              <a:rPr lang="en-US" sz="3500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It </a:t>
            </a:r>
            <a:r>
              <a:rPr lang="en-US" sz="3500" b="1" u="sng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protects</a:t>
            </a:r>
            <a:r>
              <a:rPr lang="en-US" sz="3500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 the brain by allowing it to “float” in a fluid bath and provides a shock absorber against head trauma. The CSF itself also helps to </a:t>
            </a:r>
            <a:r>
              <a:rPr lang="en-US" sz="3500" b="1" u="sng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provide nutrients </a:t>
            </a:r>
            <a:r>
              <a:rPr lang="en-US" sz="3500" dirty="0">
                <a:solidFill>
                  <a:srgbClr val="212121"/>
                </a:solidFill>
                <a:latin typeface="Arial Black" panose="020B0A04020102020204" charset="0"/>
                <a:cs typeface="Arial Black" panose="020B0A04020102020204" charset="0"/>
              </a:rPr>
              <a:t>to the brain and to keep the brain in chemical balance.</a:t>
            </a:r>
            <a:endParaRPr lang="en-US" sz="3500" dirty="0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65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Imaging of </a:t>
            </a:r>
            <a:r>
              <a:rPr lang="en-US" b="1" dirty="0" err="1"/>
              <a:t>aqueductal</a:t>
            </a:r>
            <a:r>
              <a:rPr lang="en-US" b="1" dirty="0"/>
              <a:t> stenosis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69848" y="2121408"/>
            <a:ext cx="5530208" cy="4050792"/>
          </a:xfrm>
        </p:spPr>
        <p:txBody>
          <a:bodyPr/>
          <a:lstStyle/>
          <a:p>
            <a:pPr algn="l" rtl="0"/>
            <a:r>
              <a:rPr lang="en-US" altLang="en-US" sz="2500" b="1" dirty="0">
                <a:solidFill>
                  <a:srgbClr val="C00000"/>
                </a:solidFill>
              </a:rPr>
              <a:t>CT and MRI. MRI is essential if third </a:t>
            </a:r>
            <a:r>
              <a:rPr lang="en-US" altLang="en-US" sz="2500" b="1" dirty="0" err="1">
                <a:solidFill>
                  <a:srgbClr val="C00000"/>
                </a:solidFill>
              </a:rPr>
              <a:t>ventriculostomy</a:t>
            </a:r>
            <a:r>
              <a:rPr lang="en-US" altLang="en-US" sz="2500" b="1" dirty="0">
                <a:solidFill>
                  <a:srgbClr val="C00000"/>
                </a:solidFill>
              </a:rPr>
              <a:t> is to be considered.</a:t>
            </a:r>
          </a:p>
          <a:p>
            <a:pPr algn="l" rtl="0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2442" y="1988840"/>
            <a:ext cx="3634117" cy="4745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806"/>
          <a:stretch>
            <a:fillRect/>
          </a:stretch>
        </p:blipFill>
        <p:spPr>
          <a:xfrm>
            <a:off x="1487488" y="4005064"/>
            <a:ext cx="4968552" cy="269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1703512" y="3573016"/>
            <a:ext cx="892689" cy="883146"/>
            <a:chOff x="320063" y="4275258"/>
            <a:chExt cx="673560" cy="66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/>
                <p14:cNvContentPartPr/>
                <p14:nvPr/>
              </p14:nvContentPartPr>
              <p14:xfrm>
                <a:off x="374423" y="4580178"/>
                <a:ext cx="102240" cy="361440"/>
              </p14:xfrm>
            </p:contentPart>
          </mc:Choice>
          <mc:Fallback xmlns="">
            <p:pic>
              <p:nvPicPr>
                <p:cNvPr id="6" name="Ink 5"/>
              </p:nvPicPr>
              <p:blipFill>
                <a:blip r:embed="rId5"/>
              </p:blipFill>
              <p:spPr>
                <a:xfrm>
                  <a:off x="374423" y="4580178"/>
                  <a:ext cx="102240" cy="36144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/>
                <p14:cNvContentPartPr/>
                <p14:nvPr/>
              </p14:nvContentPartPr>
              <p14:xfrm>
                <a:off x="320063" y="4378938"/>
                <a:ext cx="95760" cy="161640"/>
              </p14:xfrm>
            </p:contentPart>
          </mc:Choice>
          <mc:Fallback xmlns="">
            <p:pic>
              <p:nvPicPr>
                <p:cNvPr id="7" name="Ink 6"/>
              </p:nvPicPr>
              <p:blipFill>
                <a:blip r:embed="rId7"/>
              </p:blipFill>
              <p:spPr>
                <a:xfrm>
                  <a:off x="320063" y="4378938"/>
                  <a:ext cx="95760" cy="16164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/>
                <p14:cNvContentPartPr/>
                <p14:nvPr/>
              </p14:nvContentPartPr>
              <p14:xfrm>
                <a:off x="469103" y="4389378"/>
                <a:ext cx="63000" cy="110520"/>
              </p14:xfrm>
            </p:contentPart>
          </mc:Choice>
          <mc:Fallback xmlns="">
            <p:pic>
              <p:nvPicPr>
                <p:cNvPr id="8" name="Ink 7"/>
              </p:nvPicPr>
              <p:blipFill>
                <a:blip r:embed="rId9"/>
              </p:blipFill>
              <p:spPr>
                <a:xfrm>
                  <a:off x="469103" y="4389378"/>
                  <a:ext cx="63000" cy="11052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/>
                <p14:cNvContentPartPr/>
                <p14:nvPr/>
              </p14:nvContentPartPr>
              <p14:xfrm>
                <a:off x="583583" y="4364538"/>
                <a:ext cx="119880" cy="163440"/>
              </p14:xfrm>
            </p:contentPart>
          </mc:Choice>
          <mc:Fallback xmlns="">
            <p:pic>
              <p:nvPicPr>
                <p:cNvPr id="9" name="Ink 8"/>
              </p:nvPicPr>
              <p:blipFill>
                <a:blip r:embed="rId11"/>
              </p:blipFill>
              <p:spPr>
                <a:xfrm>
                  <a:off x="583583" y="4364538"/>
                  <a:ext cx="119880" cy="16344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/>
                <p14:cNvContentPartPr/>
                <p14:nvPr/>
              </p14:nvContentPartPr>
              <p14:xfrm>
                <a:off x="691223" y="4387938"/>
                <a:ext cx="135720" cy="151200"/>
              </p14:xfrm>
            </p:contentPart>
          </mc:Choice>
          <mc:Fallback xmlns="">
            <p:pic>
              <p:nvPicPr>
                <p:cNvPr id="10" name="Ink 9"/>
              </p:nvPicPr>
              <p:blipFill>
                <a:blip r:embed="rId13"/>
              </p:blipFill>
              <p:spPr>
                <a:xfrm>
                  <a:off x="691223" y="4387938"/>
                  <a:ext cx="135720" cy="15120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/>
                <p14:cNvContentPartPr/>
                <p14:nvPr/>
              </p14:nvContentPartPr>
              <p14:xfrm>
                <a:off x="879503" y="4459218"/>
                <a:ext cx="81720" cy="129240"/>
              </p14:xfrm>
            </p:contentPart>
          </mc:Choice>
          <mc:Fallback xmlns="">
            <p:pic>
              <p:nvPicPr>
                <p:cNvPr id="11" name="Ink 10"/>
              </p:nvPicPr>
              <p:blipFill>
                <a:blip r:embed="rId15"/>
              </p:blipFill>
              <p:spPr>
                <a:xfrm>
                  <a:off x="879503" y="4459218"/>
                  <a:ext cx="81720" cy="12924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/>
                <p14:cNvContentPartPr/>
                <p14:nvPr/>
              </p14:nvContentPartPr>
              <p14:xfrm>
                <a:off x="954743" y="4275258"/>
                <a:ext cx="38880" cy="329400"/>
              </p14:xfrm>
            </p:contentPart>
          </mc:Choice>
          <mc:Fallback xmlns="">
            <p:pic>
              <p:nvPicPr>
                <p:cNvPr id="12" name="Ink 11"/>
              </p:nvPicPr>
              <p:blipFill>
                <a:blip r:embed="rId17"/>
              </p:blipFill>
              <p:spPr>
                <a:xfrm>
                  <a:off x="954743" y="4275258"/>
                  <a:ext cx="38880" cy="329400"/>
                </a:xfrm>
                <a:prstGeom prst="rect"/>
              </p:spPr>
            </p:pic>
          </mc:Fallback>
        </mc:AlternateContent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440" y="188640"/>
            <a:ext cx="9793088" cy="653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6"/>
          <p:cNvSpPr>
            <a:spLocks noGrp="1"/>
          </p:cNvSpPr>
          <p:nvPr>
            <p:ph type="title"/>
          </p:nvPr>
        </p:nvSpPr>
        <p:spPr>
          <a:xfrm>
            <a:off x="1055440" y="260648"/>
            <a:ext cx="10058400" cy="1609344"/>
          </a:xfr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en-US" b="1" dirty="0"/>
              <a:t>Treatment of aqueductal stenosis </a:t>
            </a:r>
            <a:endParaRPr lang="en-US" b="1" dirty="0"/>
          </a:p>
        </p:txBody>
      </p:sp>
      <p:sp>
        <p:nvSpPr>
          <p:cNvPr id="8" name="عنصر نائب للمحتوى 7"/>
          <p:cNvSpPr>
            <a:spLocks noGrp="1"/>
          </p:cNvSpPr>
          <p:nvPr>
            <p:ph idx="1"/>
          </p:nvPr>
        </p:nvSpPr>
        <p:spPr>
          <a:xfrm>
            <a:off x="1069848" y="2121408"/>
            <a:ext cx="6682336" cy="4050792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en-US" altLang="en-US" sz="2500" b="1" dirty="0"/>
              <a:t>Remove underlying cause of obstruction if possible.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en-US" altLang="en-US" sz="2500" b="1" dirty="0">
                <a:solidFill>
                  <a:srgbClr val="C00000"/>
                </a:solidFill>
              </a:rPr>
              <a:t>Third ventriculostomy </a:t>
            </a:r>
            <a:r>
              <a:rPr lang="en-US" altLang="en-US" sz="2500" b="1" dirty="0"/>
              <a:t>as initial </a:t>
            </a:r>
            <a:r>
              <a:rPr lang="en-US" altLang="en-US" sz="2500" b="1" dirty="0">
                <a:solidFill>
                  <a:srgbClr val="00B0F0"/>
                </a:solidFill>
              </a:rPr>
              <a:t>treatment of choice.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2500" b="1" dirty="0">
                <a:solidFill>
                  <a:srgbClr val="C00000"/>
                </a:solidFill>
              </a:rPr>
              <a:t>VP shunt </a:t>
            </a:r>
            <a:r>
              <a:rPr lang="en-US" altLang="en-US" sz="2500" b="1" dirty="0"/>
              <a:t>if technical reasons do not allow third ventriculostomy or if the child fails after ventriculostomy.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en-US" altLang="en-US" sz="2500" b="1" dirty="0">
                <a:solidFill>
                  <a:srgbClr val="C00000"/>
                </a:solidFill>
              </a:rPr>
              <a:t>Aqueductal stent </a:t>
            </a:r>
            <a:r>
              <a:rPr lang="en-US" altLang="en-US" sz="2500" b="1" dirty="0"/>
              <a:t>can be placed if technically feasible. Usually rarely done due to risk of upper brain stem injury.</a:t>
            </a:r>
          </a:p>
        </p:txBody>
      </p:sp>
      <p:pic>
        <p:nvPicPr>
          <p:cNvPr id="10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4232" y="2204864"/>
            <a:ext cx="3093144" cy="384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40" y="149311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Presenting features Hydrocephalus in infants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>
          <a:xfrm>
            <a:off x="983432" y="1916832"/>
            <a:ext cx="10058400" cy="4439995"/>
          </a:xfrm>
        </p:spPr>
        <p:txBody>
          <a:bodyPr>
            <a:noAutofit/>
          </a:bodyPr>
          <a:lstStyle/>
          <a:p>
            <a:pPr algn="l" rtl="0">
              <a:spcBef>
                <a:spcPts val="600"/>
              </a:spcBef>
            </a:pPr>
            <a:r>
              <a:rPr lang="en-US" sz="2500" b="1" dirty="0"/>
              <a:t>failure to thrive.</a:t>
            </a:r>
          </a:p>
          <a:p>
            <a:pPr algn="l" rtl="0">
              <a:spcBef>
                <a:spcPts val="600"/>
              </a:spcBef>
            </a:pPr>
            <a:r>
              <a:rPr lang="en-US" sz="2500" b="1" dirty="0"/>
              <a:t>increased skull circumference (compared with normal growth curves).</a:t>
            </a:r>
          </a:p>
          <a:p>
            <a:pPr algn="l" rtl="0">
              <a:spcBef>
                <a:spcPts val="600"/>
              </a:spcBef>
            </a:pPr>
            <a:r>
              <a:rPr lang="en-US" sz="2500" b="1" dirty="0"/>
              <a:t>tense anterior fontanelle.</a:t>
            </a:r>
          </a:p>
          <a:p>
            <a:pPr algn="l" rtl="0">
              <a:spcBef>
                <a:spcPts val="600"/>
              </a:spcBef>
            </a:pPr>
            <a:r>
              <a:rPr lang="en-US" sz="2500" b="1" dirty="0">
                <a:solidFill>
                  <a:srgbClr val="FF0000"/>
                </a:solidFill>
              </a:rPr>
              <a:t>‘cracked pot’ </a:t>
            </a:r>
            <a:r>
              <a:rPr lang="en-US" sz="2500" b="1" dirty="0"/>
              <a:t>sound on skull percussion. ( hyper-resonance)</a:t>
            </a:r>
          </a:p>
          <a:p>
            <a:pPr algn="l" rtl="0"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</a:rPr>
              <a:t>transillumination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/>
              <a:t>of cranial cavity with strong light.</a:t>
            </a:r>
          </a:p>
          <a:p>
            <a:pPr algn="l" rtl="0">
              <a:spcBef>
                <a:spcPts val="600"/>
              </a:spcBef>
            </a:pPr>
            <a:r>
              <a:rPr lang="en-US" sz="2500" b="1" dirty="0"/>
              <a:t>severe, </a:t>
            </a:r>
            <a:r>
              <a:rPr lang="en-US" sz="2500" b="1" dirty="0">
                <a:solidFill>
                  <a:srgbClr val="0070C0"/>
                </a:solidFill>
              </a:rPr>
              <a:t>impaired conscious</a:t>
            </a:r>
            <a:r>
              <a:rPr lang="en-US" sz="2500" b="1" dirty="0"/>
              <a:t> level and </a:t>
            </a:r>
            <a:r>
              <a:rPr lang="en-US" sz="2500" b="1" dirty="0">
                <a:solidFill>
                  <a:srgbClr val="0070C0"/>
                </a:solidFill>
              </a:rPr>
              <a:t>Vomiting</a:t>
            </a:r>
            <a:r>
              <a:rPr lang="en-US" sz="2500" b="1" dirty="0"/>
              <a:t> .</a:t>
            </a:r>
          </a:p>
          <a:p>
            <a:pPr algn="l" rtl="0">
              <a:spcBef>
                <a:spcPts val="600"/>
              </a:spcBef>
            </a:pPr>
            <a:r>
              <a:rPr lang="en-US" sz="2500" b="1" dirty="0">
                <a:solidFill>
                  <a:srgbClr val="FF0000"/>
                </a:solidFill>
              </a:rPr>
              <a:t>‘setting sun’ </a:t>
            </a:r>
            <a:r>
              <a:rPr lang="en-US" sz="2500" b="1" dirty="0"/>
              <a:t>appearance due to lid retraction and impaired upward gaze from 3rd ventricular pressure on the midbrain tectum.</a:t>
            </a:r>
          </a:p>
          <a:p>
            <a:pPr algn="l" rtl="0">
              <a:spcBef>
                <a:spcPts val="600"/>
              </a:spcBef>
            </a:pPr>
            <a:r>
              <a:rPr lang="en-US" sz="2500" b="1" dirty="0"/>
              <a:t>thin scalp with dilated veins.</a:t>
            </a:r>
          </a:p>
          <a:p>
            <a:pPr algn="l" rtl="0">
              <a:spcBef>
                <a:spcPts val="600"/>
              </a:spcBef>
            </a:pPr>
            <a:endParaRPr lang="en-US" sz="25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ydrocephalus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1772816"/>
            <a:ext cx="5477058" cy="308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aby-with-hydrocephalus-in-ugan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412776"/>
            <a:ext cx="4680455" cy="382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5560" y="260648"/>
            <a:ext cx="9505056" cy="4557096"/>
          </a:xfrm>
        </p:spPr>
        <p:txBody>
          <a:bodyPr>
            <a:normAutofit/>
          </a:bodyPr>
          <a:lstStyle/>
          <a:p>
            <a:r>
              <a:rPr lang="en-US" b="1" dirty="0"/>
              <a:t>Presenting features Hydrocephalus in Adult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type="body" idx="1"/>
          </p:nvPr>
        </p:nvSpPr>
        <p:spPr>
          <a:xfrm>
            <a:off x="1415480" y="4941168"/>
            <a:ext cx="9874862" cy="1837944"/>
          </a:xfrm>
        </p:spPr>
        <p:txBody>
          <a:bodyPr>
            <a:normAutofit fontScale="92500"/>
          </a:bodyPr>
          <a:lstStyle/>
          <a:p>
            <a:pPr marL="342900" indent="-342900" algn="l" rtl="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acute</a:t>
            </a:r>
            <a:r>
              <a:rPr lang="en-US" b="1" dirty="0">
                <a:solidFill>
                  <a:srgbClr val="673105"/>
                </a:solidFill>
              </a:rPr>
              <a:t> </a:t>
            </a:r>
            <a:r>
              <a:rPr lang="en-US" sz="2500" b="1" dirty="0"/>
              <a:t>onset and deterioration </a:t>
            </a:r>
          </a:p>
          <a:p>
            <a:pPr algn="l" rtl="0">
              <a:buNone/>
            </a:pPr>
            <a:r>
              <a:rPr lang="en-US" sz="2500" b="1" dirty="0"/>
              <a:t>or </a:t>
            </a:r>
          </a:p>
          <a:p>
            <a:pPr marL="571500" indent="-571500" algn="l" rtl="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chemeClr val="accent1"/>
                </a:solidFill>
              </a:rPr>
              <a:t>gradual</a:t>
            </a:r>
            <a:r>
              <a:rPr lang="en-US" b="1" dirty="0">
                <a:solidFill>
                  <a:srgbClr val="673105"/>
                </a:solidFill>
              </a:rPr>
              <a:t> </a:t>
            </a:r>
            <a:r>
              <a:rPr lang="en-US" sz="2500" b="1" dirty="0"/>
              <a:t>onset and slowly progressive deterioration</a:t>
            </a:r>
            <a:r>
              <a:rPr lang="en-US" sz="2500" b="1" dirty="0">
                <a:solidFill>
                  <a:srgbClr val="673105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3432" y="116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/>
              <a:t>Acute-onset adult hydrocephalus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95400" y="1700808"/>
            <a:ext cx="10873208" cy="5040560"/>
          </a:xfrm>
        </p:spPr>
        <p:txBody>
          <a:bodyPr>
            <a:noAutofit/>
          </a:bodyPr>
          <a:lstStyle/>
          <a:p>
            <a:pPr algn="l" rtl="0"/>
            <a:r>
              <a:rPr lang="en-US" sz="2200" b="1" dirty="0"/>
              <a:t>This type of presentation occurs particularly in patients with </a:t>
            </a:r>
            <a:r>
              <a:rPr lang="en-US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tumours</a:t>
            </a:r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causing obstructive hydrocephalus</a:t>
            </a:r>
            <a:r>
              <a:rPr lang="en-US" sz="2200" b="1" dirty="0"/>
              <a:t>, although it may occur with any of the causes of hydrocephalus and an acute rapid neurological deterioration may occur in patients who have had long-standing chronic hydrocephalus.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The major presenting features are due to the signs and symptoms of raised intracranial pressure :</a:t>
            </a:r>
          </a:p>
          <a:p>
            <a:r>
              <a:rPr lang="en-US" sz="2200" b="1" dirty="0"/>
              <a:t> headache</a:t>
            </a:r>
          </a:p>
          <a:p>
            <a:r>
              <a:rPr lang="en-US" sz="2200" b="1" dirty="0"/>
              <a:t> vomiting</a:t>
            </a:r>
          </a:p>
          <a:p>
            <a:r>
              <a:rPr lang="en-US" sz="2200" b="1" dirty="0"/>
              <a:t>papilledema</a:t>
            </a:r>
          </a:p>
          <a:p>
            <a:r>
              <a:rPr lang="en-US" sz="2200" b="1" dirty="0"/>
              <a:t> deterioration of consciousness . </a:t>
            </a:r>
          </a:p>
          <a:p>
            <a:r>
              <a:rPr lang="en-US" sz="2200" b="1" dirty="0" err="1"/>
              <a:t>Upgaze</a:t>
            </a:r>
            <a:r>
              <a:rPr lang="en-US" sz="2200" b="1" dirty="0"/>
              <a:t> will often be impaired due to pressure of the dilated 3rd ventricle on the superior colliculus of the tectum.</a:t>
            </a:r>
          </a:p>
          <a:p>
            <a:pPr algn="l" rtl="0"/>
            <a:endParaRPr lang="en-US" sz="22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43672" y="4221088"/>
            <a:ext cx="1192680" cy="477720"/>
            <a:chOff x="2389703" y="4123338"/>
            <a:chExt cx="1192680" cy="47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/>
                <p14:cNvContentPartPr/>
                <p14:nvPr/>
              </p14:nvContentPartPr>
              <p14:xfrm>
                <a:off x="2389703" y="4157898"/>
                <a:ext cx="119520" cy="443160"/>
              </p14:xfrm>
            </p:contentPart>
          </mc:Choice>
          <mc:Fallback xmlns="">
            <p:pic>
              <p:nvPicPr>
                <p:cNvPr id="7" name="Ink 6"/>
              </p:nvPicPr>
              <p:blipFill>
                <a:blip r:embed="rId4"/>
              </p:blipFill>
              <p:spPr>
                <a:xfrm>
                  <a:off x="2389703" y="4157898"/>
                  <a:ext cx="119520" cy="4431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/>
                <p14:cNvContentPartPr/>
                <p14:nvPr/>
              </p14:nvContentPartPr>
              <p14:xfrm>
                <a:off x="2569343" y="4188858"/>
                <a:ext cx="141840" cy="357840"/>
              </p14:xfrm>
            </p:contentPart>
          </mc:Choice>
          <mc:Fallback xmlns="">
            <p:pic>
              <p:nvPicPr>
                <p:cNvPr id="8" name="Ink 7"/>
              </p:nvPicPr>
              <p:blipFill>
                <a:blip r:embed="rId6"/>
              </p:blipFill>
              <p:spPr>
                <a:xfrm>
                  <a:off x="2569343" y="4188858"/>
                  <a:ext cx="141840" cy="35784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/>
                <p14:cNvContentPartPr/>
                <p14:nvPr/>
              </p14:nvContentPartPr>
              <p14:xfrm>
                <a:off x="2890463" y="4191378"/>
                <a:ext cx="39600" cy="282240"/>
              </p14:xfrm>
            </p:contentPart>
          </mc:Choice>
          <mc:Fallback xmlns="">
            <p:pic>
              <p:nvPicPr>
                <p:cNvPr id="10" name="Ink 9"/>
              </p:nvPicPr>
              <p:blipFill>
                <a:blip r:embed="rId8"/>
              </p:blipFill>
              <p:spPr>
                <a:xfrm>
                  <a:off x="2890463" y="4191378"/>
                  <a:ext cx="39600" cy="28224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/>
                <p14:cNvContentPartPr/>
                <p14:nvPr/>
              </p14:nvContentPartPr>
              <p14:xfrm>
                <a:off x="2840063" y="4187778"/>
                <a:ext cx="205920" cy="26640"/>
              </p14:xfrm>
            </p:contentPart>
          </mc:Choice>
          <mc:Fallback xmlns="">
            <p:pic>
              <p:nvPicPr>
                <p:cNvPr id="11" name="Ink 10"/>
              </p:nvPicPr>
              <p:blipFill>
                <a:blip r:embed="rId10"/>
              </p:blipFill>
              <p:spPr>
                <a:xfrm>
                  <a:off x="2840063" y="4187778"/>
                  <a:ext cx="205920" cy="2664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/>
                <p14:cNvContentPartPr/>
                <p14:nvPr/>
              </p14:nvContentPartPr>
              <p14:xfrm>
                <a:off x="2878223" y="4467138"/>
                <a:ext cx="143640" cy="32760"/>
              </p14:xfrm>
            </p:contentPart>
          </mc:Choice>
          <mc:Fallback xmlns="">
            <p:pic>
              <p:nvPicPr>
                <p:cNvPr id="12" name="Ink 11"/>
              </p:nvPicPr>
              <p:blipFill>
                <a:blip r:embed="rId12"/>
              </p:blipFill>
              <p:spPr>
                <a:xfrm>
                  <a:off x="2878223" y="4467138"/>
                  <a:ext cx="143640" cy="327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/>
                <p14:cNvContentPartPr/>
                <p14:nvPr/>
              </p14:nvContentPartPr>
              <p14:xfrm>
                <a:off x="3074783" y="4227378"/>
                <a:ext cx="154080" cy="292680"/>
              </p14:xfrm>
            </p:contentPart>
          </mc:Choice>
          <mc:Fallback xmlns="">
            <p:pic>
              <p:nvPicPr>
                <p:cNvPr id="13" name="Ink 12"/>
              </p:nvPicPr>
              <p:blipFill>
                <a:blip r:embed="rId14"/>
              </p:blipFill>
              <p:spPr>
                <a:xfrm>
                  <a:off x="3074783" y="4227378"/>
                  <a:ext cx="154080" cy="29268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/>
                <p14:cNvContentPartPr/>
                <p14:nvPr/>
              </p14:nvContentPartPr>
              <p14:xfrm>
                <a:off x="3297623" y="4207578"/>
                <a:ext cx="138960" cy="353160"/>
              </p14:xfrm>
            </p:contentPart>
          </mc:Choice>
          <mc:Fallback xmlns="">
            <p:pic>
              <p:nvPicPr>
                <p:cNvPr id="14" name="Ink 13"/>
              </p:nvPicPr>
              <p:blipFill>
                <a:blip r:embed="rId16"/>
              </p:blipFill>
              <p:spPr>
                <a:xfrm>
                  <a:off x="3297623" y="4207578"/>
                  <a:ext cx="138960" cy="3531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/>
                <p14:cNvContentPartPr/>
                <p14:nvPr/>
              </p14:nvContentPartPr>
              <p14:xfrm>
                <a:off x="3456023" y="4123338"/>
                <a:ext cx="126360" cy="445680"/>
              </p14:xfrm>
            </p:contentPart>
          </mc:Choice>
          <mc:Fallback xmlns="">
            <p:pic>
              <p:nvPicPr>
                <p:cNvPr id="15" name="Ink 14"/>
              </p:nvPicPr>
              <p:blipFill>
                <a:blip r:embed="rId18"/>
              </p:blipFill>
              <p:spPr>
                <a:xfrm>
                  <a:off x="3456023" y="4123338"/>
                  <a:ext cx="126360" cy="445680"/>
                </a:xfrm>
                <a:prstGeom prst="rect"/>
              </p:spPr>
            </p:pic>
          </mc:Fallback>
        </mc:AlternateContent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5440" y="260648"/>
            <a:ext cx="100584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b="1" dirty="0"/>
              <a:t>Gradual onset adult hydrocephalus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51384" y="1772816"/>
            <a:ext cx="11017224" cy="4399384"/>
          </a:xfrm>
        </p:spPr>
        <p:txBody>
          <a:bodyPr>
            <a:noAutofit/>
          </a:bodyPr>
          <a:lstStyle/>
          <a:p>
            <a:pPr algn="l" rtl="0"/>
            <a:r>
              <a:rPr lang="en-US" sz="2200" b="1" dirty="0"/>
              <a:t>this type of onset occurs </a:t>
            </a:r>
            <a:r>
              <a:rPr lang="en-US" sz="2200" b="1" dirty="0">
                <a:solidFill>
                  <a:srgbClr val="C00000"/>
                </a:solidFill>
              </a:rPr>
              <a:t>less frequently </a:t>
            </a:r>
            <a:r>
              <a:rPr lang="en-US" sz="2200" b="1" dirty="0"/>
              <a:t>than the previous type. The symptoms of raised intracranial pressure are only </a:t>
            </a:r>
            <a:r>
              <a:rPr lang="en-US" sz="2200" b="1" dirty="0">
                <a:solidFill>
                  <a:srgbClr val="C00000"/>
                </a:solidFill>
              </a:rPr>
              <a:t>very gradually progressive </a:t>
            </a:r>
            <a:r>
              <a:rPr lang="en-US" sz="2200" b="1" dirty="0"/>
              <a:t>and </a:t>
            </a:r>
            <a:r>
              <a:rPr lang="en-US" sz="2200" b="1" dirty="0">
                <a:solidFill>
                  <a:srgbClr val="C00000"/>
                </a:solidFill>
              </a:rPr>
              <a:t>late diagnosis is common</a:t>
            </a:r>
            <a:r>
              <a:rPr lang="en-US" sz="2200" b="1" dirty="0"/>
              <a:t>.</a:t>
            </a:r>
          </a:p>
          <a:p>
            <a:pPr algn="l" rtl="0"/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features in the adolescent </a:t>
            </a:r>
            <a:r>
              <a:rPr lang="en-US" sz="2200" b="1" dirty="0"/>
              <a:t>involve </a:t>
            </a:r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deteriorating school performance </a:t>
            </a:r>
            <a:r>
              <a:rPr lang="en-US" sz="2200" b="1" dirty="0"/>
              <a:t>as a result of headaches, failing mental function, memory loss and </a:t>
            </a:r>
            <a:r>
              <a:rPr lang="en-US" sz="2200" b="1" dirty="0" err="1"/>
              <a:t>behavioural</a:t>
            </a:r>
            <a:r>
              <a:rPr lang="en-US" sz="2200" b="1" dirty="0"/>
              <a:t> disturbances. </a:t>
            </a:r>
          </a:p>
          <a:p>
            <a:pPr algn="l" rtl="0"/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Endocrine abnormalities </a:t>
            </a:r>
            <a:r>
              <a:rPr lang="en-US" sz="2200" b="1" dirty="0"/>
              <a:t>such as </a:t>
            </a:r>
            <a:r>
              <a:rPr lang="en-US" sz="2200" b="1" u="sng" dirty="0"/>
              <a:t>infantilism</a:t>
            </a:r>
            <a:r>
              <a:rPr lang="en-US" sz="2200" b="1" dirty="0"/>
              <a:t> and </a:t>
            </a:r>
            <a:r>
              <a:rPr lang="en-US" sz="2200" b="1" u="sng" dirty="0"/>
              <a:t>precocious puberty </a:t>
            </a:r>
            <a:r>
              <a:rPr lang="en-US" sz="2200" b="1" dirty="0"/>
              <a:t>can occur in association with chronic hydrocephalus in older children and adolescents due to </a:t>
            </a:r>
            <a:r>
              <a:rPr lang="en-US" sz="2200" b="1" u="sng" dirty="0"/>
              <a:t>disturbance of the hypothalamus and possible compression of the pituitary glan</a:t>
            </a:r>
            <a:r>
              <a:rPr lang="en-US" sz="2200" b="1" dirty="0"/>
              <a:t>d.</a:t>
            </a:r>
          </a:p>
          <a:p>
            <a:pPr algn="l" rtl="0"/>
            <a:r>
              <a:rPr lang="en-US" sz="2200" b="1" dirty="0"/>
              <a:t> </a:t>
            </a:r>
            <a:r>
              <a:rPr lang="en-US" sz="2200" b="1" dirty="0">
                <a:solidFill>
                  <a:srgbClr val="C00000"/>
                </a:solidFill>
              </a:rPr>
              <a:t>If the condition is unrecognized </a:t>
            </a:r>
            <a:r>
              <a:rPr lang="en-US" sz="2200" b="1" dirty="0"/>
              <a:t>progressive </a:t>
            </a:r>
            <a:r>
              <a:rPr lang="en-US" sz="2200" b="1" u="sng" dirty="0"/>
              <a:t>visual failure </a:t>
            </a:r>
            <a:r>
              <a:rPr lang="en-US" sz="2200" b="1" dirty="0"/>
              <a:t>will occur, secondary to </a:t>
            </a:r>
            <a:r>
              <a:rPr lang="en-US" sz="2200" b="1" dirty="0" err="1"/>
              <a:t>papilloedema</a:t>
            </a:r>
            <a:r>
              <a:rPr lang="en-US" sz="2200" b="1" dirty="0"/>
              <a:t> and </a:t>
            </a:r>
            <a:r>
              <a:rPr lang="en-US" sz="2200" b="1" u="sng" dirty="0"/>
              <a:t>optic atrophy</a:t>
            </a:r>
            <a:r>
              <a:rPr lang="en-US" sz="2200" b="1" dirty="0"/>
              <a:t>. acute decompensation may occur and the patient may suddenly develop a rapid deterioration of conscious state.</a:t>
            </a:r>
          </a:p>
          <a:p>
            <a:pPr algn="l" rtl="0"/>
            <a:endParaRPr lang="en-US" sz="2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600" dirty="0"/>
              <a:t>Radiological investigation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most important investigation is either a </a:t>
            </a:r>
            <a:r>
              <a:rPr lang="en-US" dirty="0">
                <a:solidFill>
                  <a:srgbClr val="FF0000"/>
                </a:solidFill>
              </a:rPr>
              <a:t>CT scan or MRI </a:t>
            </a:r>
            <a:r>
              <a:rPr lang="en-US" dirty="0"/>
              <a:t>of the brain which will show which ventricles are dilated.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86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93064" y="1102614"/>
            <a:ext cx="2316480" cy="2895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5500" y="1106278"/>
            <a:ext cx="7401140" cy="2843930"/>
            <a:chOff x="2971800" y="2743200"/>
            <a:chExt cx="6742386" cy="259080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1800" y="2743200"/>
              <a:ext cx="2265595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81600" y="2743200"/>
              <a:ext cx="2294395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91400" y="2743200"/>
              <a:ext cx="2322786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Rectangle 9"/>
          <p:cNvSpPr/>
          <p:nvPr/>
        </p:nvSpPr>
        <p:spPr>
          <a:xfrm>
            <a:off x="1358140" y="204216"/>
            <a:ext cx="1107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</a:rPr>
              <a:t>CT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55916" y="206171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</a:rPr>
              <a:t>MRI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5870568" y="2714760"/>
              <a:ext cx="2496240" cy="1267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63728" y="2705040"/>
                <a:ext cx="2509200" cy="12873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/>
          <p:cNvSpPr/>
          <p:nvPr/>
        </p:nvSpPr>
        <p:spPr>
          <a:xfrm>
            <a:off x="795528" y="4242816"/>
            <a:ext cx="10442448" cy="2450591"/>
          </a:xfrm>
          <a:prstGeom prst="rect">
            <a:avLst/>
          </a:prstGeom>
          <a:blipFill dpi="0" rotWithShape="1">
            <a:blip r:embed="rId8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1014984" y="4389121"/>
            <a:ext cx="10113264" cy="231616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/>
              <a:t>If the lateral ventricles and 3rd ventricle are </a:t>
            </a:r>
            <a:r>
              <a:rPr lang="en-US" sz="2700" b="1" dirty="0">
                <a:solidFill>
                  <a:schemeClr val="accent1"/>
                </a:solidFill>
              </a:rPr>
              <a:t>all very dilated</a:t>
            </a:r>
            <a:r>
              <a:rPr lang="en-US" sz="2700" b="1" dirty="0"/>
              <a:t>, and the 4th ventricle is</a:t>
            </a:r>
            <a:r>
              <a:rPr lang="en-US" sz="2700" b="1" dirty="0">
                <a:solidFill>
                  <a:schemeClr val="accent1"/>
                </a:solidFill>
              </a:rPr>
              <a:t> small</a:t>
            </a:r>
            <a:r>
              <a:rPr lang="en-US" sz="2700" b="1" dirty="0"/>
              <a:t>, it is likely that the obstruction is at the level of </a:t>
            </a:r>
            <a:r>
              <a:rPr lang="en-US" sz="2700" b="1" dirty="0">
                <a:solidFill>
                  <a:schemeClr val="accent1"/>
                </a:solidFill>
              </a:rPr>
              <a:t>the aqueduct </a:t>
            </a:r>
            <a:r>
              <a:rPr lang="en-US" sz="2700" b="1" dirty="0"/>
              <a:t>of </a:t>
            </a:r>
            <a:r>
              <a:rPr lang="en-US" sz="2700" b="1" dirty="0" err="1"/>
              <a:t>Sylvius</a:t>
            </a:r>
            <a:r>
              <a:rPr lang="en-US" sz="2700" b="1" dirty="0"/>
              <a:t>. </a:t>
            </a:r>
          </a:p>
          <a:p>
            <a:r>
              <a:rPr lang="en-US" sz="2700" b="1" dirty="0"/>
              <a:t>In a communicating </a:t>
            </a:r>
            <a:r>
              <a:rPr lang="en-US" sz="2700" b="1" dirty="0">
                <a:solidFill>
                  <a:schemeClr val="accent1"/>
                </a:solidFill>
              </a:rPr>
              <a:t>hydrocephalus all the ventricles are dilated</a:t>
            </a:r>
            <a:r>
              <a:rPr lang="en-US" sz="2700" dirty="0">
                <a:solidFill>
                  <a:schemeClr val="accent1"/>
                </a:solidFill>
              </a:rPr>
              <a:t>. </a:t>
            </a:r>
          </a:p>
          <a:p>
            <a:endParaRPr lang="ar-JO" sz="2700" dirty="0"/>
          </a:p>
        </p:txBody>
      </p:sp>
    </p:spTree>
    <p:extLst>
      <p:ext uri="{BB962C8B-B14F-4D97-AF65-F5344CB8AC3E}">
        <p14:creationId xmlns:p14="http://schemas.microsoft.com/office/powerpoint/2010/main" val="1444734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472" y="116632"/>
            <a:ext cx="10058400" cy="1609344"/>
          </a:xfrm>
        </p:spPr>
        <p:txBody>
          <a:bodyPr/>
          <a:lstStyle/>
          <a:p>
            <a:pPr algn="ctr"/>
            <a:r>
              <a:rPr lang="en-US" b="1" dirty="0"/>
              <a:t>Cerebrospinal Fluid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464" y="1484785"/>
            <a:ext cx="9865096" cy="4743932"/>
          </a:xfrm>
        </p:spPr>
        <p:txBody>
          <a:bodyPr>
            <a:normAutofit/>
          </a:bodyPr>
          <a:lstStyle/>
          <a:p>
            <a:pPr algn="l" rtl="0"/>
            <a:r>
              <a:rPr lang="en-US" sz="2500" b="1" dirty="0"/>
              <a:t>The CSF is clear ,colorless fluid formed mainly by the </a:t>
            </a:r>
            <a:r>
              <a:rPr lang="en-US" sz="2500" b="1" dirty="0">
                <a:highlight>
                  <a:srgbClr val="FFFF00"/>
                </a:highlight>
              </a:rPr>
              <a:t>choroid plexus ,</a:t>
            </a:r>
            <a:r>
              <a:rPr lang="en-US" sz="2500" b="1" dirty="0"/>
              <a:t> within the lateral </a:t>
            </a:r>
            <a:r>
              <a:rPr lang="en-US" sz="2500" b="1" dirty="0" err="1"/>
              <a:t>vintricules</a:t>
            </a:r>
            <a:r>
              <a:rPr lang="en-US" sz="2500" b="1" dirty="0"/>
              <a:t>, third and fourth </a:t>
            </a:r>
            <a:r>
              <a:rPr lang="en-US" sz="2500" b="1" dirty="0" err="1"/>
              <a:t>ventricules</a:t>
            </a:r>
            <a:r>
              <a:rPr lang="en-US" sz="2500" b="1" dirty="0"/>
              <a:t> of the brain . One third of CFS from brain ECF</a:t>
            </a:r>
          </a:p>
          <a:p>
            <a:pPr algn="l" rtl="0"/>
            <a:r>
              <a:rPr lang="en-US" sz="2500" b="1" dirty="0"/>
              <a:t>Normal values of CSF dynamics </a:t>
            </a:r>
            <a:r>
              <a:rPr lang="en-US" sz="2500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b="1" dirty="0">
                <a:solidFill>
                  <a:srgbClr val="FF0000"/>
                </a:solidFill>
              </a:rPr>
              <a:t> Volume : 140 ml (120-150)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b="1" dirty="0">
                <a:solidFill>
                  <a:srgbClr val="FF0000"/>
                </a:solidFill>
              </a:rPr>
              <a:t>Formation : 0.4 ml/ min (0.3-0.6)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b="1" dirty="0">
                <a:solidFill>
                  <a:srgbClr val="FF0000"/>
                </a:solidFill>
              </a:rPr>
              <a:t>Turnover : 4 ( 4-6 )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b="1" dirty="0">
                <a:solidFill>
                  <a:srgbClr val="FF0000"/>
                </a:solidFill>
              </a:rPr>
              <a:t>ICP: &lt;15 mmHg in adults (BTF </a:t>
            </a:r>
            <a:r>
              <a:rPr lang="en-US" sz="2500" b="1" dirty="0" err="1">
                <a:solidFill>
                  <a:srgbClr val="FF0000"/>
                </a:solidFill>
              </a:rPr>
              <a:t>recomends</a:t>
            </a:r>
            <a:r>
              <a:rPr lang="en-US" sz="2500" b="1" dirty="0">
                <a:solidFill>
                  <a:srgbClr val="FF0000"/>
                </a:solidFill>
              </a:rPr>
              <a:t>  intervention when it exceeds 22 )</a:t>
            </a:r>
          </a:p>
          <a:p>
            <a:pPr algn="l" rtl="0"/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ksoSlideStyle" descr="#wm#_a_01_210_112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AU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144" y="1785239"/>
            <a:ext cx="6847969" cy="435196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92608" y="2093977"/>
            <a:ext cx="4123309" cy="2971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AU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Infant with hydrocephalus with dilatation of frontal horns of both lateral ventricles (yellow arrow) and temporal horn (white arrow).</a:t>
            </a:r>
          </a:p>
        </p:txBody>
      </p:sp>
      <p:sp>
        <p:nvSpPr>
          <p:cNvPr id="8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960120" y="220327"/>
            <a:ext cx="10351008" cy="1635905"/>
          </a:xfrm>
        </p:spPr>
        <p:txBody>
          <a:bodyPr>
            <a:normAutofit/>
          </a:bodyPr>
          <a:lstStyle/>
          <a:p>
            <a:pPr algn="l" rtl="0"/>
            <a:r>
              <a:rPr lang="en-US" sz="27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Ultrasonography</a:t>
            </a:r>
            <a:br>
              <a:rPr lang="en-US" sz="2700" b="1" i="1" dirty="0"/>
            </a:br>
            <a:r>
              <a:rPr lang="en-US" sz="2700" b="1" i="1" dirty="0">
                <a:solidFill>
                  <a:srgbClr val="673105"/>
                </a:solidFill>
              </a:rPr>
              <a:t>Ultrasonography through the </a:t>
            </a:r>
            <a:r>
              <a:rPr lang="en-US" sz="2700" b="1" dirty="0">
                <a:solidFill>
                  <a:schemeClr val="accent1"/>
                </a:solidFill>
              </a:rPr>
              <a:t>open anterior fontanelle </a:t>
            </a:r>
            <a:r>
              <a:rPr lang="en-US" sz="2700" b="1" dirty="0">
                <a:solidFill>
                  <a:srgbClr val="673105"/>
                </a:solidFill>
              </a:rPr>
              <a:t>is useful in assessing ventricular size in infants and may obviate the need for repeated CT scans. </a:t>
            </a:r>
            <a:endParaRPr lang="en-US" sz="2700" b="1" dirty="0"/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0323" y="294132"/>
            <a:ext cx="10058400" cy="1609344"/>
          </a:xfrm>
        </p:spPr>
        <p:txBody>
          <a:bodyPr/>
          <a:lstStyle/>
          <a:p>
            <a:pPr algn="ctr"/>
            <a:r>
              <a:rPr lang="en-US" b="1" dirty="0"/>
              <a:t>Treatment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8297" r="15092" b="20080"/>
          <a:stretch/>
        </p:blipFill>
        <p:spPr>
          <a:xfrm>
            <a:off x="6078173" y="2076450"/>
            <a:ext cx="5999723" cy="3505199"/>
          </a:xfrm>
          <a:prstGeom prst="rect">
            <a:avLst/>
          </a:prstGeom>
        </p:spPr>
      </p:pic>
      <p:sp>
        <p:nvSpPr>
          <p:cNvPr id="8" name="عنصر نائب للمحتوى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Management of hydrocephalus will depend on the underlying cause, options include : </a:t>
            </a:r>
          </a:p>
          <a:p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Removing a causative mass lesion.</a:t>
            </a:r>
          </a:p>
          <a:p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Ventricular shunting.</a:t>
            </a:r>
          </a:p>
          <a:p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Third </a:t>
            </a:r>
            <a:r>
              <a:rPr lang="en-US" sz="2600" b="1" dirty="0" err="1">
                <a:solidFill>
                  <a:schemeClr val="accent1">
                    <a:lumMod val="75000"/>
                  </a:schemeClr>
                </a:solidFill>
              </a:rPr>
              <a:t>ventriculostomy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6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000" b="1" dirty="0"/>
              <a:t> In some circumstances it may be appropriate to treat the hydrocephalus by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</a:rPr>
              <a:t>tumour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 removal and decompression of the CSF pathways,</a:t>
            </a:r>
            <a:r>
              <a:rPr lang="en-US" sz="3000" b="1" dirty="0"/>
              <a:t> perhaps with the insertion of an external ventricular drain (EVD) to cover the early postoperative period. </a:t>
            </a:r>
          </a:p>
          <a:p>
            <a:pPr algn="l" rtl="0">
              <a:buNone/>
            </a:pPr>
            <a:endParaRPr lang="en-US" dirty="0">
              <a:solidFill>
                <a:srgbClr val="673105"/>
              </a:solidFill>
            </a:endParaRPr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Removing a causative mass lesion</a:t>
            </a:r>
          </a:p>
        </p:txBody>
      </p:sp>
    </p:spTree>
    <p:extLst>
      <p:ext uri="{BB962C8B-B14F-4D97-AF65-F5344CB8AC3E}">
        <p14:creationId xmlns:p14="http://schemas.microsoft.com/office/powerpoint/2010/main" val="843641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b="1" dirty="0"/>
              <a:t>involves the insertion of a catheter into the lateral ventricle. The catheter is then connected to a shunt valve under the scalp and ﬁnally to a distal catheter, which is tunneled subcutaneously down to the abdomen and inserted into the peritoneal cavity.</a:t>
            </a:r>
          </a:p>
          <a:p>
            <a:r>
              <a:rPr lang="en-US" sz="2800" b="1" dirty="0"/>
              <a:t>If the CSF pressure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exceeds</a:t>
            </a:r>
            <a:r>
              <a:rPr lang="en-US" sz="2800" b="1" dirty="0"/>
              <a:t> the shunt valve pressure, then CSF will ﬂow out of the distal catheter and be absorbed by the peritoneal lining.</a:t>
            </a:r>
          </a:p>
          <a:p>
            <a:pPr algn="l" rtl="0"/>
            <a:endParaRPr lang="en-US" sz="2800" b="1" dirty="0">
              <a:solidFill>
                <a:srgbClr val="673105"/>
              </a:solidFill>
            </a:endParaRPr>
          </a:p>
          <a:p>
            <a:pPr algn="l" rtl="0"/>
            <a:endParaRPr 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b="1" dirty="0" err="1"/>
              <a:t>ventriculoperitoneal</a:t>
            </a:r>
            <a:r>
              <a:rPr lang="en-US" sz="4500" b="1" dirty="0"/>
              <a:t> shunt</a:t>
            </a:r>
          </a:p>
        </p:txBody>
      </p:sp>
    </p:spTree>
    <p:extLst>
      <p:ext uri="{BB962C8B-B14F-4D97-AF65-F5344CB8AC3E}">
        <p14:creationId xmlns:p14="http://schemas.microsoft.com/office/powerpoint/2010/main" val="806317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86" r="7220" b="4178"/>
          <a:stretch/>
        </p:blipFill>
        <p:spPr>
          <a:xfrm>
            <a:off x="367747" y="318051"/>
            <a:ext cx="6062870" cy="635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443" t="7736" r="5087" b="20650"/>
          <a:stretch/>
        </p:blipFill>
        <p:spPr>
          <a:xfrm>
            <a:off x="6569490" y="343321"/>
            <a:ext cx="4689060" cy="624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390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" t="10450" b="17081"/>
          <a:stretch/>
        </p:blipFill>
        <p:spPr>
          <a:xfrm>
            <a:off x="1941072" y="581024"/>
            <a:ext cx="8458742" cy="5734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314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04850" y="628650"/>
            <a:ext cx="11182350" cy="5695949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/>
              <a:t>Other options for distal catheter placement include:</a:t>
            </a:r>
          </a:p>
          <a:p>
            <a:pPr algn="l" rtl="0">
              <a:buFont typeface="Wingdings" charset="2"/>
              <a:buChar char="Ø"/>
            </a:pPr>
            <a:r>
              <a:rPr lang="en-US" sz="2800" b="1" dirty="0"/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ventriculo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-atrial shunt): </a:t>
            </a:r>
            <a:r>
              <a:rPr lang="en-US" sz="2800" b="1" dirty="0"/>
              <a:t>from the right atrium via the deep facial and jugular vein , it’s necessary when there has been marked intraperitoneal sepsis or multiple abdominal operations.</a:t>
            </a:r>
          </a:p>
          <a:p>
            <a:pPr algn="l" rtl="0">
              <a:buFont typeface="Wingdings" charset="2"/>
              <a:buChar char="Ø"/>
            </a:pPr>
            <a:r>
              <a:rPr lang="en-US" sz="2800" b="1" dirty="0"/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lumboperitoneal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shunt) </a:t>
            </a:r>
            <a:r>
              <a:rPr lang="en-US" sz="2800" b="1" dirty="0"/>
              <a:t>: </a:t>
            </a:r>
            <a:r>
              <a:rPr lang="en-US" sz="2800" b="1" i="1" kern="0" dirty="0"/>
              <a:t>The </a:t>
            </a:r>
            <a:r>
              <a:rPr lang="en-US" sz="2800" b="1" i="1" kern="0" dirty="0" err="1"/>
              <a:t>lumboperitoneal</a:t>
            </a:r>
            <a:r>
              <a:rPr lang="en-US" sz="2800" b="1" i="1" kern="0" dirty="0"/>
              <a:t> shunt involves drainage of the CSF from the lumbar theca rather than the ventricle. (</a:t>
            </a:r>
            <a:r>
              <a:rPr lang="en-US" sz="2800" b="1" i="1" kern="0" dirty="0" err="1"/>
              <a:t>pseudotumor</a:t>
            </a:r>
            <a:r>
              <a:rPr lang="en-US" sz="2800" b="1" i="1" kern="0" dirty="0"/>
              <a:t> </a:t>
            </a:r>
            <a:r>
              <a:rPr lang="en-US" sz="2800" b="1" i="1" kern="0" dirty="0" err="1"/>
              <a:t>cerebri</a:t>
            </a:r>
            <a:r>
              <a:rPr lang="en-US" sz="2800" b="1" i="1" kern="0" dirty="0"/>
              <a:t>)</a:t>
            </a:r>
            <a:br>
              <a:rPr lang="en-US" sz="2800" b="1" i="1" kern="0" dirty="0"/>
            </a:br>
            <a:endParaRPr lang="en-US" sz="2800" b="1" i="1" kern="0" dirty="0"/>
          </a:p>
          <a:p>
            <a:pPr>
              <a:buFont typeface="Wingdings" charset="2"/>
              <a:buChar char="Ø"/>
            </a:pPr>
            <a:r>
              <a:rPr lang="en-US" b="1" dirty="0"/>
              <a:t>LP shunts reduce the spinal CSF volume, while VP shunts keep the cranial and spinal CSF volume in the physiological range.</a:t>
            </a:r>
            <a:endParaRPr lang="en-US" sz="2800" b="1" dirty="0">
              <a:cs typeface="Times New Roman" pitchFamily="18" charset="0"/>
            </a:endParaRP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86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data:image/jpg;base64,/9j/4AAQSkZJRgABAQAAAQABAAD/2wCEAAkGBhAQEBQPEBQWFBQVFxoYFBUYFRIXFhgVGRMVFxYTFBcXHCYeFxkjGRkYHzIgIycpLCwsFx4xNjAqNSgrLCkBCQoKDgwOGg8PGiokHiQ0KiosLC0sKS4sNCovLC0pKiwpLDUsKTUsKSwqLC0pLCwpKTQvLzQsKSwsLCwpLCwsKf/AABEIALYBFgMBIgACEQEDEQH/xAAbAAEAAgMBAQAAAAAAAAAAAAAABAUBAwYCB//EAEUQAAICAQIDAwcJBAkDBQAAAAECAAMRBBIFITEGE0EVIlFhcYGhIzJSYpGisdHhFDOCwTRCU1RjcpTC4wcW8CRDRJOy/8QAGgEBAAIDAQAAAAAAAAAAAAAAAAIFAQMEBv/EACwRAQABAwMDAwIGAwAAAAAAAAABAgMRBBIhFDFRMqHwQWETIiNxgdEzkcH/2gAMAwEAAhEDEQA/APuMREBERAREQEREBKvVcZ2WNWU6YOc9QfH7ciWkoe0NOHrt8DlD+K/HM1XpqiiZp7tluImqIqb/AC99T70eXvqfelTPFtoUFmIAAySegHpMqOsu+fZYdPbXPl76n3v0jy99T736TntHxSu1iq7gQM4ZHQlfpKGA3L6xJczOrvR3n2YjT25W3l76n3v0jy99T736SpiY6y759memtrby99T736R5e+p979JUxHWXfPsdNbW3l76n3o8vfU+9+kqYjrLvn2Omtrby99T736R5e+p96VMR1l3z7HTW1t5e+p979J70vGg9q1bcZBOc+jH5ymm7hX9KT/I/+2b9PqbldyKZnhqvWaKaJmHTxES1cBERAREQEREBERAREQEREBERAREQEREBIHHKN9D46gbh7VOf5SfPLLkY9MxMZ4HJqcgH0yt7QalEqAZlVmdO7ViBvYWKQnsJ5Z6Ce9fUdi0lmX5VanKkqdu4jAYc1zgDPrmdLwPT1hwlY+UGHJLMzA+BZiTj1Znnppiirn6LfM1Rw367Qrcu19wwThlZlYZ5HDLzGRyPpm5FAAA6AYHsE5866yt9lF3eLnaO/rtKBgcd2NUgwTnl5wbnyzLTQ8QLsarF7u1eZTcG3KellZwNy9R0BB6+vE0zEMxVGU6YkXV8VoqO2yxQ30M5c+xBlj7hI448njXqAPpHT3Bffyz8JGKZn6JbohYhs9P/ADnj856ldwTVCxbCoYAXPjcjIcHD52sAQDuJHqMsZiYxOCJzGSIiYSIiICb+DDOqHqrbPvYD+U0SZ2f/AH9nqRfizGdejjN2HPqZ/TdDERLxVkREBERAREQEREBERAREQEREBERAREQEREDku0GjJtsVSFLbLEOMgOpHUcsjco+2VZ4XqLc99eyfRGnBrA9ZZtzMfsHLpOm7QV+dU/rKn3jI/Cchp+B0ale9vDO5LBs23AZWxl2hVYKAMY5CU2pjbcn+ljYndRCVwhkeg0NhjV8jaMjqoxz9BIw38Ur+I9l7NQwNttZ2LtTNCWZBIJazec7uQGUK+MsW7P0cu7DUkAKGqY1ttByA2OTdT84HqZCu4dqkdVo1drMQW23CqysKPTtRXGTgZB9J54mimec0zj922Y45h40HZ/U1ealunqToTTpAlh/id2GfcZN/7eXqb9UT6f2m0fBcAe4CTdBq+9rVyu1uYZM5KupKsufHBB5+IwZvZgOvL2nEhNdWUoppwp9Foa9PqtlYI7yosxLuxdksUb2LEkthwM+gj0S4lHx/idCBbRYDbUdyhfPbacCxWVc4QpnJOAMA+EvTMV5nEyzTjtBERIJkREBJ3Z397d7E/wB0gyd2c/e3exD8GE7dD/l/hy6r0L+IiXStIiICIiAiIgIiICIiAiIgIiICIiAiIgIiIFZ2hTNO76LKfvAH4Gck3D9QrMKbUStmZudRd1Zjlgp3BcbsnmOWZ2vFqt1Fi/VP2gZE4ddEmpLteCyq5Ra9zBAAFO5lBG5jnPPOBjErdbGJip26aeJhHuo1CWJVXrCWsJ3Cyuh3UBSxasIFx4DzgRzE3Jwi6uwXrfZc4UqUtKLWQSDkd1X5rAjOcHqZM0XCtPR+5qrrJ5HYiqSM9CQMkTzxDU3KwrpVCxUtmx2RQoIB+arMTz9AlfumeI/46sY7qS7getLs/eKyuxbul1GqoUZ/q5QHcPXgE85lOy9hGSmjU+g0WXn32WOGP2S84XxDvkJI2sp2uvPk2AeWQCVIIIJHQyZMzcqjgiimeVCOztrVNS1y1o6lSunorpyCCOZbcfHwxLTh2oL0V2MeZQFjyHMDzj9oM3WahE5swGOZyR0zjP2yg4Pe96LT3fd0rZ3bu1lYf94BuFZGQPOBBPiVPok7duq9OEa6qbfK6o4jTY2xLEZh/VDAnHpx4j2SRIl3Z7TulrtpH07VMBXY9gL2A7TvU72Knd4k5yB6xKyoahrA1b3sHzvsdKEpC5BQ0VMzMOXUnJOczbe0n4fMVf7a7eo38YX8SAunvwubOeFzzXmQ2X5BMdOX8hMWaXUbfNtG7n1Hm8/d4cse/OZx7fu6c/ZYCbOzbFLtjf1kIzkcyjE594PT1GVXdaoEneG58l2pjGB6lPI5xzPXn6JjR8dX9orUqysHOCUYIw3bGCsepAI/lmdWlzTciYaL+JoxLv4mJmXasIiICIiAiIgIiICIiAiIgIiICIiAiIgIiIGnWLmtx6VP4GcMdHaCbdOUBcLvV1YqzBcB8qQQcYB65wJ1N/HkbclCte4yD3eNin0PYSEB9WSfVOEHD21W4apj3de0dzUbFVmZAx7xhhrORAwAo68vGcGtjiHVpvqicV4wqMiNrGLt5twpUGtVI+YvhS5OAHd+Qz05Y5SngPEK9fY1TFKqlDYDUm5q7TkUd5tILEr85iQMDn4z6JRovk+5qRKqsEbVUAHzSOg+cMnn808upmh7EoZ1urd9xPdbKmZWXarFCBld4Kk5fr1z1nFRc28RDpqoz3a/2l6zZqApXdsFilTaOR295isZDKDtK5/q58JF1faIsF7u7SEN88W6hqiBjB2hVz154JMvuHcS73cDW9TIRlX25wfmupViCpweefCS3rU9QD7QD+M1boieYbNszHEuVpvB86zWaNMHOa2R2JxgnNjBRnqRtOTJXA+Fad67Cm2z5RwNRtqLuCBuDELtZQSybcbSFHLpLwaKrOe7TPp2Ln7cSPwY5pV+pfLt4YZmJK48MdPdMzcnGaWNnOJQq+zjbvlLmesdKwbgPRjz7WVRjl5oBxy5S6AmYkK7tdz1TlOmimjtBMTM1XUliuGwAeYwDkejn0mtJ5t1KqD6v0z06nBzgSJZw5B3l3doLCD5wVd2Bz5t15nn9g8JOpoVQMegDPsGPd7pm4ea3sP4GTpq2zGEaozHLrKH3KrekA/aJskPhDZoqP1F/ASZPSKYiIgIiUWu7WV061NCVYu6owIavOLHsQba93eOAayWKqQq+cTgHAXsSq0/aXS2FQlgYtZ3SgBjl9juMYHzSqMwf5pCkgyLwjtppdSiOrFN77EDqw3NhDkHGNpNiKG6EuoBywBC/iVNXajStW1ws8xCATtcHmcJtUrufceSlQdxBAzPHEu1emoQuW35pe+vYCRZWlbWHu7MbCSqkgbunPpzgXMTAMQMxEw0DMTlNN24qWs95ZUzrfdXaBbWvdVpfciWWgk7BhEXLYBLj04kRf8AqFYWz+zqKggdm787wP2fSXOFTusMQNSoGXGdp+bygdtmJxdHb3ZVq2tFedPc9anvCEb/ANVfVXVYwQ93btrBIw3JkbI3YFx2c7SHVo9hr2KoqI88sxNmlp1DArsGABaq9TnB5DlkLya7r1RSzsFUdSSAB6yTyErPKGou/o9fdqf/AHbgR70pHnH+Ip757q4ChYPezXuOYNmCqn6lY8xfbjd6zA8eWWt5aWs2D+1bNdPtDEbrP4FI9YgcEa3nqrDb/hrlKR6tgOX/AIyfUB0ltiZgadi1phQFVV5AAAAAdAB0nzfjO2s1OKyzWDaRvZUc8ttZUBt1jAlVJAGN2WAn0DjN+2l8dSNo9rHH85xlNZ1G4lmWpWatUVipbu2KMzsPOwWBAUEDA8czg1lcRNOXXp6cxKhbj2rsdarXqpYMO8Wlka0eaxKFrT5jZ28wh656SVVZY4darHuavDFXZRYjGvcFLoq8myRjawOOol3Zw/airRtqKHcuFyucEEMoIJBBOeYPrnnT8WQgi5kR0Yo4LqBkYIZdxB2kEEZ9PqlfNcT6YdUUzHqlSPxexbXtoXNJCIGeu8qwQNkrbXu2jcxGWTGQTmWOl7So65auwek1gahPe1G4j+ICXO7x+Mh6rhFNjb2QB/7RcpYPY6Yb4yG6me8Jbao7Sir2n05OB3pPo/ZtVnPsNc2cBtL1F8Moay0qrcmUd4w2n3gn3zxqNJqkUlNWQqgn5Sqt8AAnzmBXIE38FrK6eoEkkoGYkYJZhvbIHTmx5RO2KePntDMZzynRETU2ERECJxO+5KmeioXWD5qFxWD/ABEETkOzfaTil12pXVaYIUVSlRPdAA78sGKsbegGQccvXO6mjWn5NvYR9vKbrdUenETlqrj65WHDNZrhTWBpa8BF/wDleof4UleUOIf3Sv8A1X/FLXTJtRV9CgfYJtnoVQpfKHEP7pX/AKr/AIo8ocQ/ulf+q/4pdRApfKHEP7pX/qv+KbuGU2Gyy66kVOyomVuNm5UNjAEbVC4Nje3PqEtIgc7XwrQaJ61VdjNabK1XvGAfu2qZ9q52oFt25bzQXXnkiV2mp4PUORKrprWTzzqQqWVVVWFDv5FQKa7B1BavcMkGdRrOFVXMjWLkocqcsD1BKnaRuUlVJU5UlFOMqMV+k7G6Kqo0LUDWXDlWe2zLBFr62MTjYoQjOCpIIIJBCgXUcMbdpLK2WpqwGdhqO6Ao1Vtdas7qBW4sUnmR5xA58s2//Z2huxaUc7qO6G57l+Sanu9u1iCpKHB5A559ZI1vZHTWgjbt3Z3EFjkPqP2hxgkrk2ZOcZXccYBxLlVA5DkB4QMqImYgVvaHU2V6ax62CsMecR81d6h2zgqpC7sMwKKcM3mgyk0na51XTo6lzaUVHYqpsJ1JqYrsG2zbWBZuXAYEMAgYAdbGIHEU9unro1T2qpam50RtxVGzqL0Sp22gV2Klak55Yes5y0ar/qE9de80gMz1KiGxwW36ai6wglAMqblUKMlsNy5ECz7Xa7UUmk0uygltyqm5nYbdqKTW6knzh3ZNZbPKxdpmp+1li6nV1GvNenUnci2MwIootG4Dk242kBRz+SJPXkHjivaTUC86eitQy3Vr55fzlbbkvhDsRtxCsMkmt+XIkedN23sfe40zbO631gMTYzDSUagoy7cDlcEGCeamatF2x1b1o50x3FLW7sC0NaUsvULUQGVDitGO44PfrhuWTf8AZvib6nTrdYmxiWBGR/VYruwCcZxnGTj0wKQdsLNpt7oAd2hyXxT52ptqN/ed3nuSqCwP4oynA6m97N6yy7R6a2359lNTvyx5zVKzcvDmTyljiZgIiYJxAo+PX7nWvwUbj7TyUfZmc0bL6GdUoNyMzOpWytSpc7mVg5H9YkgjwMtrLu8drPpHl/lHJf8Az1ymC3aoF672orDMtexKyzbGKl3NinkWBwoxy6n0Ul+vfcnx2WdqnbRHl4rs1l9jozLplQL+7K22FmBJUs42IQNvRW+d1kTU8PSq42atbdYnd4rLaeu4q2471xVXkZAXBIPjgy74bo3qQiyzvXZizPtVMk4AAVeQAUAe6bdUthX5IqrdRuUsp9KsAQQD6R0mjfiePn8tm3McqDgnGzXpqVfT6oAIo3CtbF6c/wB2xYAdOmeWMS60PE6bs924YjqvNXHtRgGHvEqk0S2WFXFuluOX+RvYJZ4GxeW1yOWQyA+nI5zzqrkqIXiJrK9KtWcV8+vduQQa7McwVIDc+h5GVVMVTx8+fuxEzHdZ8RHeNXpz819zWetE25T2MzKD6syfKDgaNbc1622WUKpSguqgsWKtY4fAZ0G1VBI5+dzMv5rrjHCdM55IiJBMiIgJqsr3NWn0rFHuByfwm2beFVb9UvorUsfafNH850aanddhpv1Yol08zES/VJERAREQEREBERAREQEREDBE8V0KpYgAFjliAAWO0Llj4naqjPoAHhNkQMYmYiAiIgJXcd1G2oqOrnYPf1P2ZljKDj1ubVT6KlvexwPgDNV6vZRNTZbp3VRCi1eos3imgIG27mZ8lUXJVfNUguxIPLIGFPPwO3hui7moVltxyxZsBcs7s7EKPmjcxwPASMG36zKdK6itp8NzsjImfpAAtjwDD0yylBVxGFrHfLMxMxIJqzjz93V+0AFjQe92jGWUKQ6gnplCfsE9aDhx5XagK15Bz4isHn3VeegHQkc25k9cDbxhQdNcD0NVmf8A62kijOxc9doz7dozJ5/Khj8z3MxEgkREQyREQPFtoVSx6AZPLPIeqWXZivPe29dzBR7FH5mQJZ9lQq0mpQB3bkYHoJ3A/YfhLDQRG+XHqs7YXUREt1eREQEREBERAREQEREBERAREQEREBERATmOIvm+w+jao9y5/Ezp5yur/fW/5/8Aas49bP6Tp03raKqVUHaMZJY+tm5kn1n+U2RIet4d3h3rY9Tgbd6Fc7c52lXBVhnpkZGZSxzPKynjs26vWJUu9z44AAyzMeiIo5sx9AkAnW2ecpq048EdDc5H+IVdVQ+pc+2btFwcI3eWWWXWYwHsKZUHqEVFVVz4kDJ8TLCSzEdkcTPdTnR6u75O9qRUfnipbd7jPNSXOEU9DjJx4y3mYkZnLMRgiImEiIiAiIgJI4Pbs1AHhYpH8S8x8CZHmuyzYVs+gwPuzg/Azo01e27EtN6ndRLsYmAczMv1SREQEREBERAREQEREBERAREQEREBERATmeKV7dQ/1grD7Np/D4zppSdo6cbLfQdrexun3sfbOfU0b7cw3WattcSrYiJQLYiIgIiICIiAiIgIiICa70yrD0g/hNkwZmJxLEuk4Xbvprb0ov4CSpXdn/6NV/l/mZYz0sKQiImQiIgIiICIiAiIgIiICIiAiIgIiICadXphYjVt0YY/WbogcdXuGUf5yHDfyPsI5zZLDtBo8Y1Cjpysx4p4N7j8JXA55jnKHU2fw6+O0rWxc30/dmJiJzN7MTEzAREQEREMEREBETDHlAvOzi40tePQf/0ZZSv4AmNNUPqD485YT00dlJJERMhERAREQEREBERAREQEREBERAREQEREDDKCMHpIA4Dpx0rH2t+cRMTGTLPkLT/Q+LfnHkLT/Q+LfnERtjwzmTyFp/ofFvzjyFp/ofFvziI2x4MyeQdP9D4t+ceQtP8AQ+LfnERtjwZk8haf6Hxb848haf6Hxb84iNseDMnkLT/Q+LfnHkLT/Q+LfnERtjwZk8haf6Hxb85g8B0/9mPtb85mI2x4MymU0qihFGABgD0AeE9xEywREQEREBERAREQERED/9k="/>
          <p:cNvSpPr/>
          <p:nvPr/>
        </p:nvSpPr>
        <p:spPr bwMode="auto">
          <a:xfrm>
            <a:off x="1665288" y="-660400"/>
            <a:ext cx="2076450" cy="1362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ar-JO"/>
          </a:p>
        </p:txBody>
      </p:sp>
      <p:sp>
        <p:nvSpPr>
          <p:cNvPr id="8195" name="AutoShape 4" descr="data:image/jpg;base64,/9j/4AAQSkZJRgABAQAAAQABAAD/2wCEAAkGBhAQEBQPEBQWFBQVFxoYFBUYFRIXFhgVGRMVFxYTFBcXHCYeFxkjGRkYHzIgIycpLCwsFx4xNjAqNSgrLCkBCQoKDgwOGg8PGiokHiQ0KiosLC0sKS4sNCovLC0pKiwpLDUsKTUsKSwqLC0pLCwpKTQvLzQsKSwsLCwpLCwsKf/AABEIALYBFgMBIgACEQEDEQH/xAAbAAEAAgMBAQAAAAAAAAAAAAAABAUBAwYCB//EAEUQAAICAQIDAwcJBAkDBQAAAAECAAMRBBIFITEGE0EVIlFhcYGhIzJSYpGisdHhFDOCwTRCU1RjcpTC4wcW8CRDRJOy/8QAGgEBAAIDAQAAAAAAAAAAAAAAAAIFAQMEBv/EACwRAQABAwMDAwIGAwAAAAAAAAABAgMRBBIhFDFRMqHwQWETIiNxgdEzkcH/2gAMAwEAAhEDEQA/APuMREBERAREQEREBKvVcZ2WNWU6YOc9QfH7ciWkoe0NOHrt8DlD+K/HM1XpqiiZp7tluImqIqb/AC99T70eXvqfelTPFtoUFmIAAySegHpMqOsu+fZYdPbXPl76n3v0jy99T736TntHxSu1iq7gQM4ZHQlfpKGA3L6xJczOrvR3n2YjT25W3l76n3v0jy99T736SpiY6y759memtrby99T736R5e+p979JUxHWXfPsdNbW3l76n3o8vfU+9+kqYjrLvn2Omtrby99T736R5e+p96VMR1l3z7HTW1t5e+p979J70vGg9q1bcZBOc+jH5ymm7hX9KT/I/+2b9PqbldyKZnhqvWaKaJmHTxES1cBERAREQEREBERAREQEREBERAREQEREBIHHKN9D46gbh7VOf5SfPLLkY9MxMZ4HJqcgH0yt7QalEqAZlVmdO7ViBvYWKQnsJ5Z6Ce9fUdi0lmX5VanKkqdu4jAYc1zgDPrmdLwPT1hwlY+UGHJLMzA+BZiTj1Znnppiirn6LfM1Rw367Qrcu19wwThlZlYZ5HDLzGRyPpm5FAAA6AYHsE5866yt9lF3eLnaO/rtKBgcd2NUgwTnl5wbnyzLTQ8QLsarF7u1eZTcG3KellZwNy9R0BB6+vE0zEMxVGU6YkXV8VoqO2yxQ30M5c+xBlj7hI448njXqAPpHT3Bffyz8JGKZn6JbohYhs9P/ADnj856ldwTVCxbCoYAXPjcjIcHD52sAQDuJHqMsZiYxOCJzGSIiYSIiICb+DDOqHqrbPvYD+U0SZ2f/AH9nqRfizGdejjN2HPqZ/TdDERLxVkREBERAREQEREBERAREQEREBERAREQEREDku0GjJtsVSFLbLEOMgOpHUcsjco+2VZ4XqLc99eyfRGnBrA9ZZtzMfsHLpOm7QV+dU/rKn3jI/Cchp+B0ale9vDO5LBs23AZWxl2hVYKAMY5CU2pjbcn+ljYndRCVwhkeg0NhjV8jaMjqoxz9BIw38Ur+I9l7NQwNttZ2LtTNCWZBIJazec7uQGUK+MsW7P0cu7DUkAKGqY1ttByA2OTdT84HqZCu4dqkdVo1drMQW23CqysKPTtRXGTgZB9J54mimec0zj922Y45h40HZ/U1ealunqToTTpAlh/id2GfcZN/7eXqb9UT6f2m0fBcAe4CTdBq+9rVyu1uYZM5KupKsufHBB5+IwZvZgOvL2nEhNdWUoppwp9Foa9PqtlYI7yosxLuxdksUb2LEkthwM+gj0S4lHx/idCBbRYDbUdyhfPbacCxWVc4QpnJOAMA+EvTMV5nEyzTjtBERIJkREBJ3Z397d7E/wB0gyd2c/e3exD8GE7dD/l/hy6r0L+IiXStIiICIiAiIgIiICIiAiIgIiICIiAiIgIiIFZ2hTNO76LKfvAH4Gck3D9QrMKbUStmZudRd1Zjlgp3BcbsnmOWZ2vFqt1Fi/VP2gZE4ddEmpLteCyq5Ra9zBAAFO5lBG5jnPPOBjErdbGJip26aeJhHuo1CWJVXrCWsJ3Cyuh3UBSxasIFx4DzgRzE3Jwi6uwXrfZc4UqUtKLWQSDkd1X5rAjOcHqZM0XCtPR+5qrrJ5HYiqSM9CQMkTzxDU3KwrpVCxUtmx2RQoIB+arMTz9AlfumeI/46sY7qS7getLs/eKyuxbul1GqoUZ/q5QHcPXgE85lOy9hGSmjU+g0WXn32WOGP2S84XxDvkJI2sp2uvPk2AeWQCVIIIJHQyZMzcqjgiimeVCOztrVNS1y1o6lSunorpyCCOZbcfHwxLTh2oL0V2MeZQFjyHMDzj9oM3WahE5swGOZyR0zjP2yg4Pe96LT3fd0rZ3bu1lYf94BuFZGQPOBBPiVPok7duq9OEa6qbfK6o4jTY2xLEZh/VDAnHpx4j2SRIl3Z7TulrtpH07VMBXY9gL2A7TvU72Knd4k5yB6xKyoahrA1b3sHzvsdKEpC5BQ0VMzMOXUnJOczbe0n4fMVf7a7eo38YX8SAunvwubOeFzzXmQ2X5BMdOX8hMWaXUbfNtG7n1Hm8/d4cse/OZx7fu6c/ZYCbOzbFLtjf1kIzkcyjE594PT1GVXdaoEneG58l2pjGB6lPI5xzPXn6JjR8dX9orUqysHOCUYIw3bGCsepAI/lmdWlzTciYaL+JoxLv4mJmXasIiICIiAiIgIiICIiAiIgIiICIiAiIgIiIGnWLmtx6VP4GcMdHaCbdOUBcLvV1YqzBcB8qQQcYB65wJ1N/HkbclCte4yD3eNin0PYSEB9WSfVOEHD21W4apj3de0dzUbFVmZAx7xhhrORAwAo68vGcGtjiHVpvqicV4wqMiNrGLt5twpUGtVI+YvhS5OAHd+Qz05Y5SngPEK9fY1TFKqlDYDUm5q7TkUd5tILEr85iQMDn4z6JRovk+5qRKqsEbVUAHzSOg+cMnn808upmh7EoZ1urd9xPdbKmZWXarFCBld4Kk5fr1z1nFRc28RDpqoz3a/2l6zZqApXdsFilTaOR295isZDKDtK5/q58JF1faIsF7u7SEN88W6hqiBjB2hVz154JMvuHcS73cDW9TIRlX25wfmupViCpweefCS3rU9QD7QD+M1boieYbNszHEuVpvB86zWaNMHOa2R2JxgnNjBRnqRtOTJXA+Fad67Cm2z5RwNRtqLuCBuDELtZQSybcbSFHLpLwaKrOe7TPp2Ln7cSPwY5pV+pfLt4YZmJK48MdPdMzcnGaWNnOJQq+zjbvlLmesdKwbgPRjz7WVRjl5oBxy5S6AmYkK7tdz1TlOmimjtBMTM1XUliuGwAeYwDkejn0mtJ5t1KqD6v0z06nBzgSJZw5B3l3doLCD5wVd2Bz5t15nn9g8JOpoVQMegDPsGPd7pm4ea3sP4GTpq2zGEaozHLrKH3KrekA/aJskPhDZoqP1F/ASZPSKYiIgIiUWu7WV061NCVYu6owIavOLHsQba93eOAayWKqQq+cTgHAXsSq0/aXS2FQlgYtZ3SgBjl9juMYHzSqMwf5pCkgyLwjtppdSiOrFN77EDqw3NhDkHGNpNiKG6EuoBywBC/iVNXajStW1ws8xCATtcHmcJtUrufceSlQdxBAzPHEu1emoQuW35pe+vYCRZWlbWHu7MbCSqkgbunPpzgXMTAMQMxEw0DMTlNN24qWs95ZUzrfdXaBbWvdVpfciWWgk7BhEXLYBLj04kRf8AqFYWz+zqKggdm787wP2fSXOFTusMQNSoGXGdp+bygdtmJxdHb3ZVq2tFedPc9anvCEb/ANVfVXVYwQ93btrBIw3JkbI3YFx2c7SHVo9hr2KoqI88sxNmlp1DArsGABaq9TnB5DlkLya7r1RSzsFUdSSAB6yTyErPKGou/o9fdqf/AHbgR70pHnH+Ip757q4ChYPezXuOYNmCqn6lY8xfbjd6zA8eWWt5aWs2D+1bNdPtDEbrP4FI9YgcEa3nqrDb/hrlKR6tgOX/AIyfUB0ltiZgadi1phQFVV5AAAAAdAB0nzfjO2s1OKyzWDaRvZUc8ttZUBt1jAlVJAGN2WAn0DjN+2l8dSNo9rHH85xlNZ1G4lmWpWatUVipbu2KMzsPOwWBAUEDA8czg1lcRNOXXp6cxKhbj2rsdarXqpYMO8Wlka0eaxKFrT5jZ28wh656SVVZY4darHuavDFXZRYjGvcFLoq8myRjawOOol3Zw/airRtqKHcuFyucEEMoIJBBOeYPrnnT8WQgi5kR0Yo4LqBkYIZdxB2kEEZ9PqlfNcT6YdUUzHqlSPxexbXtoXNJCIGeu8qwQNkrbXu2jcxGWTGQTmWOl7So65auwek1gahPe1G4j+ICXO7x+Mh6rhFNjb2QB/7RcpYPY6Yb4yG6me8Jbao7Sir2n05OB3pPo/ZtVnPsNc2cBtL1F8Moay0qrcmUd4w2n3gn3zxqNJqkUlNWQqgn5Sqt8AAnzmBXIE38FrK6eoEkkoGYkYJZhvbIHTmx5RO2KePntDMZzynRETU2ERECJxO+5KmeioXWD5qFxWD/ABEETkOzfaTil12pXVaYIUVSlRPdAA78sGKsbegGQccvXO6mjWn5NvYR9vKbrdUenETlqrj65WHDNZrhTWBpa8BF/wDleof4UleUOIf3Sv8A1X/FLXTJtRV9CgfYJtnoVQpfKHEP7pX/AKr/AIo8ocQ/ulf+q/4pdRApfKHEP7pX/qv+KbuGU2Gyy66kVOyomVuNm5UNjAEbVC4Nje3PqEtIgc7XwrQaJ61VdjNabK1XvGAfu2qZ9q52oFt25bzQXXnkiV2mp4PUORKrprWTzzqQqWVVVWFDv5FQKa7B1BavcMkGdRrOFVXMjWLkocqcsD1BKnaRuUlVJU5UlFOMqMV+k7G6Kqo0LUDWXDlWe2zLBFr62MTjYoQjOCpIIIJBCgXUcMbdpLK2WpqwGdhqO6Ao1Vtdas7qBW4sUnmR5xA58s2//Z2huxaUc7qO6G57l+Sanu9u1iCpKHB5A559ZI1vZHTWgjbt3Z3EFjkPqP2hxgkrk2ZOcZXccYBxLlVA5DkB4QMqImYgVvaHU2V6ax62CsMecR81d6h2zgqpC7sMwKKcM3mgyk0na51XTo6lzaUVHYqpsJ1JqYrsG2zbWBZuXAYEMAgYAdbGIHEU9unro1T2qpam50RtxVGzqL0Sp22gV2Klak55Yes5y0ar/qE9de80gMz1KiGxwW36ai6wglAMqblUKMlsNy5ECz7Xa7UUmk0uygltyqm5nYbdqKTW6knzh3ZNZbPKxdpmp+1li6nV1GvNenUnci2MwIootG4Dk242kBRz+SJPXkHjivaTUC86eitQy3Vr55fzlbbkvhDsRtxCsMkmt+XIkedN23sfe40zbO631gMTYzDSUagoy7cDlcEGCeamatF2x1b1o50x3FLW7sC0NaUsvULUQGVDitGO44PfrhuWTf8AZvib6nTrdYmxiWBGR/VYruwCcZxnGTj0wKQdsLNpt7oAd2hyXxT52ptqN/ed3nuSqCwP4oynA6m97N6yy7R6a2359lNTvyx5zVKzcvDmTyljiZgIiYJxAo+PX7nWvwUbj7TyUfZmc0bL6GdUoNyMzOpWytSpc7mVg5H9YkgjwMtrLu8drPpHl/lHJf8Az1ymC3aoF672orDMtexKyzbGKl3NinkWBwoxy6n0Ul+vfcnx2WdqnbRHl4rs1l9jozLplQL+7K22FmBJUs42IQNvRW+d1kTU8PSq42atbdYnd4rLaeu4q2471xVXkZAXBIPjgy74bo3qQiyzvXZizPtVMk4AAVeQAUAe6bdUthX5IqrdRuUsp9KsAQQD6R0mjfiePn8tm3McqDgnGzXpqVfT6oAIo3CtbF6c/wB2xYAdOmeWMS60PE6bs924YjqvNXHtRgGHvEqk0S2WFXFuluOX+RvYJZ4GxeW1yOWQyA+nI5zzqrkqIXiJrK9KtWcV8+vduQQa7McwVIDc+h5GVVMVTx8+fuxEzHdZ8RHeNXpz819zWetE25T2MzKD6syfKDgaNbc1622WUKpSguqgsWKtY4fAZ0G1VBI5+dzMv5rrjHCdM55IiJBMiIgJqsr3NWn0rFHuByfwm2beFVb9UvorUsfafNH850aanddhpv1Yol08zES/VJERAREQEREBERAREQEREDBE8V0KpYgAFjliAAWO0Llj4naqjPoAHhNkQMYmYiAiIgJXcd1G2oqOrnYPf1P2ZljKDj1ubVT6KlvexwPgDNV6vZRNTZbp3VRCi1eos3imgIG27mZ8lUXJVfNUguxIPLIGFPPwO3hui7moVltxyxZsBcs7s7EKPmjcxwPASMG36zKdK6itp8NzsjImfpAAtjwDD0yylBVxGFrHfLMxMxIJqzjz93V+0AFjQe92jGWUKQ6gnplCfsE9aDhx5XagK15Bz4isHn3VeegHQkc25k9cDbxhQdNcD0NVmf8A62kijOxc9doz7dozJ5/Khj8z3MxEgkREQyREQPFtoVSx6AZPLPIeqWXZivPe29dzBR7FH5mQJZ9lQq0mpQB3bkYHoJ3A/YfhLDQRG+XHqs7YXUREt1eREQEREBERAREQEREBERAREQEREBERATmOIvm+w+jao9y5/Ezp5yur/fW/5/8Aas49bP6Tp03raKqVUHaMZJY+tm5kn1n+U2RIet4d3h3rY9Tgbd6Fc7c52lXBVhnpkZGZSxzPKynjs26vWJUu9z44AAyzMeiIo5sx9AkAnW2ecpq048EdDc5H+IVdVQ+pc+2btFwcI3eWWWXWYwHsKZUHqEVFVVz4kDJ8TLCSzEdkcTPdTnR6u75O9qRUfnipbd7jPNSXOEU9DjJx4y3mYkZnLMRgiImEiIiAiIgJI4Pbs1AHhYpH8S8x8CZHmuyzYVs+gwPuzg/Azo01e27EtN6ndRLsYmAczMv1SREQEREBERAREQEREBERAREQEREBERATmeKV7dQ/1grD7Np/D4zppSdo6cbLfQdrexun3sfbOfU0b7cw3WattcSrYiJQLYiIgIiICIiAiIgIiICa70yrD0g/hNkwZmJxLEuk4Xbvprb0ov4CSpXdn/6NV/l/mZYz0sKQiImQiIgIiICIiAiIgIiICIiAiIgIiICadXphYjVt0YY/WbogcdXuGUf5yHDfyPsI5zZLDtBo8Y1Cjpysx4p4N7j8JXA55jnKHU2fw6+O0rWxc30/dmJiJzN7MTEzAREQEREMEREBETDHlAvOzi40tePQf/0ZZSv4AmNNUPqD485YT00dlJJERMhERAREQEREBERAREQEREBERAREQEREDDKCMHpIA4Dpx0rH2t+cRMTGTLPkLT/Q+LfnHkLT/Q+LfnERtjwzmTyFp/ofFvzjyFp/ofFvziI2x4MyeQdP9D4t+ceQtP8AQ+LfnERtjwZk8haf6Hxb848haf6Hxb84iNseDMnkLT/Q+LfnHkLT/Q+LfnERtjwZk8haf6Hxb85g8B0/9mPtb85mI2x4MymU0qihFGABgD0AeE9xEywREQEREBERAREQERED/9k="/>
          <p:cNvSpPr/>
          <p:nvPr/>
        </p:nvSpPr>
        <p:spPr bwMode="auto">
          <a:xfrm>
            <a:off x="1665288" y="-660400"/>
            <a:ext cx="2076450" cy="1362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ar-J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63" t="40314" r="361" b="4524"/>
          <a:stretch/>
        </p:blipFill>
        <p:spPr>
          <a:xfrm>
            <a:off x="2456200" y="380766"/>
            <a:ext cx="7021175" cy="6267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69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69848" y="236982"/>
            <a:ext cx="10058400" cy="1609344"/>
          </a:xfrm>
        </p:spPr>
        <p:txBody>
          <a:bodyPr>
            <a:normAutofit/>
          </a:bodyPr>
          <a:lstStyle/>
          <a:p>
            <a:r>
              <a:rPr lang="en-US" sz="4500" b="1" dirty="0"/>
              <a:t>Complications of the shunt</a:t>
            </a:r>
            <a:endParaRPr lang="en-US" sz="45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38225" y="1485899"/>
            <a:ext cx="8162925" cy="5076825"/>
          </a:xfrm>
        </p:spPr>
        <p:txBody>
          <a:bodyPr>
            <a:normAutofit fontScale="85000" lnSpcReduction="20000"/>
          </a:bodyPr>
          <a:lstStyle/>
          <a:p>
            <a:pPr algn="l" rtl="0">
              <a:buNone/>
            </a:pPr>
            <a:r>
              <a:rPr lang="en-US" sz="4800" b="1" dirty="0"/>
              <a:t>1) Infection: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2600" b="1" dirty="0"/>
              <a:t>Infection is the second most common cause of shunt malfunction ,with a approximately 8–15% among patients who undergo VPS placement. </a:t>
            </a:r>
          </a:p>
          <a:p>
            <a:r>
              <a:rPr lang="en-US" sz="2600" b="1" dirty="0"/>
              <a:t>It’s usually caused by </a:t>
            </a:r>
            <a:r>
              <a:rPr lang="en-US" sz="2600" b="1" dirty="0">
                <a:solidFill>
                  <a:srgbClr val="C00000"/>
                </a:solidFill>
              </a:rPr>
              <a:t>skin commensals</a:t>
            </a:r>
            <a:r>
              <a:rPr lang="en-US" sz="2600" b="1" dirty="0"/>
              <a:t>, such as </a:t>
            </a:r>
            <a:r>
              <a:rPr lang="en-US" sz="2600" b="1" i="1" dirty="0"/>
              <a:t>Staphylococcus epidermidis. </a:t>
            </a:r>
            <a:r>
              <a:rPr lang="en-US" sz="2600" b="1" i="1" dirty="0">
                <a:solidFill>
                  <a:srgbClr val="C00000"/>
                </a:solidFill>
              </a:rPr>
              <a:t>Neonates are susceptible to Escherichia coli and </a:t>
            </a:r>
            <a:r>
              <a:rPr lang="en-US" sz="2600" b="1" i="1" dirty="0" err="1">
                <a:solidFill>
                  <a:srgbClr val="C00000"/>
                </a:solidFill>
              </a:rPr>
              <a:t>haemolytic</a:t>
            </a:r>
            <a:r>
              <a:rPr lang="en-US" sz="2600" b="1" i="1" dirty="0">
                <a:solidFill>
                  <a:srgbClr val="C00000"/>
                </a:solidFill>
              </a:rPr>
              <a:t> streptococcal infections</a:t>
            </a:r>
            <a:r>
              <a:rPr lang="en-US" sz="2600" b="1" i="1" dirty="0"/>
              <a:t>. </a:t>
            </a:r>
            <a:endParaRPr lang="en-US" sz="2600" b="1" dirty="0"/>
          </a:p>
          <a:p>
            <a:pPr algn="l" rtl="0"/>
            <a:r>
              <a:rPr lang="en-US" sz="2600" b="1" dirty="0"/>
              <a:t> Most infections become apparent clinically by 6 weeks and over 90% are apparent within 6 months.</a:t>
            </a:r>
            <a:endParaRPr lang="en-US" sz="2600" b="1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600" b="1" i="1" dirty="0"/>
              <a:t> </a:t>
            </a:r>
            <a:r>
              <a:rPr lang="en-US" sz="2900" b="1" i="1" dirty="0"/>
              <a:t>Risk factors for infection include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i="1" dirty="0"/>
              <a:t> very young children.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i="1" dirty="0"/>
              <a:t>open myelomeningocele.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i="1" dirty="0"/>
              <a:t>longer operative time 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i="1" dirty="0"/>
              <a:t>excessive staff movement into and out of theatre.</a:t>
            </a:r>
          </a:p>
          <a:p>
            <a:pPr algn="l" rtl="0"/>
            <a:endParaRPr lang="en-US" b="1" i="1" dirty="0"/>
          </a:p>
        </p:txBody>
      </p:sp>
      <p:pic>
        <p:nvPicPr>
          <p:cNvPr id="6" name="Picture 2" descr="Ventriculoperitoneal shunt in a baby - MEDizz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269" y="1876424"/>
            <a:ext cx="2811781" cy="351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660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04850" y="771526"/>
            <a:ext cx="6924675" cy="4886324"/>
          </a:xfrm>
        </p:spPr>
        <p:txBody>
          <a:bodyPr/>
          <a:lstStyle/>
          <a:p>
            <a:pPr algn="l" rtl="0"/>
            <a:r>
              <a:rPr lang="en-US" sz="3300" b="1" dirty="0">
                <a:solidFill>
                  <a:srgbClr val="C00000"/>
                </a:solidFill>
              </a:rPr>
              <a:t>Treatment : </a:t>
            </a:r>
          </a:p>
          <a:p>
            <a:r>
              <a:rPr lang="en-US" sz="2500" b="1" dirty="0"/>
              <a:t> admission, removal of the shunt, external CSF drainage and treatment of infection prior to re-insertion of the shunt at a different site.</a:t>
            </a:r>
          </a:p>
          <a:p>
            <a:pPr algn="l" rtl="0">
              <a:buNone/>
            </a:pPr>
            <a:endParaRPr lang="en-US" sz="2500" b="1" dirty="0"/>
          </a:p>
          <a:p>
            <a:pPr algn="l" rtl="0"/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The introduction of antibiotic-impregnated catheters has resulted in a reduction in shunt infection rates.</a:t>
            </a:r>
          </a:p>
          <a:p>
            <a:pPr algn="l" rtl="0"/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772" y="806017"/>
            <a:ext cx="4141228" cy="499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2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ksoSlideStyle" descr="#wm#_a_01_210_112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AU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0"/>
            <a:ext cx="1015312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47750" y="1285876"/>
            <a:ext cx="9848850" cy="5267324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3000" b="1" dirty="0"/>
              <a:t>2) Shunt blockage :</a:t>
            </a:r>
          </a:p>
          <a:p>
            <a:r>
              <a:rPr lang="en-US" b="1" dirty="0"/>
              <a:t>Shunt catheter obstruction is by far the most common cause shunt malfunction.</a:t>
            </a:r>
          </a:p>
          <a:p>
            <a:pPr algn="l" rtl="0"/>
            <a:r>
              <a:rPr lang="en-US" b="1" dirty="0"/>
              <a:t>Shunt blockage may affect the ventricular catheter, shunt ,valve or </a:t>
            </a:r>
            <a:r>
              <a:rPr lang="en-US" b="1" dirty="0">
                <a:solidFill>
                  <a:srgbClr val="FF0000"/>
                </a:solidFill>
              </a:rPr>
              <a:t>distal catheter</a:t>
            </a:r>
            <a:r>
              <a:rPr lang="en-US" b="1" dirty="0"/>
              <a:t>.</a:t>
            </a:r>
          </a:p>
          <a:p>
            <a:pPr algn="l" rtl="0"/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More than one-half </a:t>
            </a:r>
            <a:r>
              <a:rPr lang="en-US" b="1" dirty="0"/>
              <a:t>of cases of shunt blockage are subsequently shown to be infected.</a:t>
            </a:r>
          </a:p>
          <a:p>
            <a:pPr algn="l" rtl="0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Causes of blockage : choroid plexus adhesion, blood, cellular debris or misplacement of the distal catheter in the pre-peritoneal space.</a:t>
            </a:r>
          </a:p>
          <a:p>
            <a:pPr marL="0" indent="0">
              <a:buNone/>
            </a:pPr>
            <a:r>
              <a:rPr lang="en-US" sz="3000" b="1" dirty="0"/>
              <a:t>3) Intracranial hemorrhage :</a:t>
            </a:r>
          </a:p>
          <a:p>
            <a:r>
              <a:rPr lang="en-US" b="1" dirty="0"/>
              <a:t>Shunt systems may </a:t>
            </a:r>
            <a:r>
              <a:rPr lang="en-US" b="1" dirty="0" err="1"/>
              <a:t>overdrain</a:t>
            </a:r>
            <a:r>
              <a:rPr lang="en-US" b="1" dirty="0"/>
              <a:t> leading to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subdural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haemorrhage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.</a:t>
            </a:r>
          </a:p>
          <a:p>
            <a:r>
              <a:rPr lang="en-US" dirty="0"/>
              <a:t> Other complications are common to intracranial surgery and include </a:t>
            </a:r>
            <a:r>
              <a:rPr lang="en-US" b="1" dirty="0"/>
              <a:t>seizures (5%), CSF leak, stroke and (&lt; 1%) intracerebral </a:t>
            </a:r>
            <a:r>
              <a:rPr lang="en-US" b="1" dirty="0" err="1"/>
              <a:t>haemorrhage</a:t>
            </a:r>
            <a:r>
              <a:rPr lang="en-US" dirty="0"/>
              <a:t>.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1041273" y="0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/>
              <a:t>Complications of the shunt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542004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74548" y="1692783"/>
            <a:ext cx="5769102" cy="4050792"/>
          </a:xfrm>
        </p:spPr>
        <p:txBody>
          <a:bodyPr>
            <a:normAutofit/>
          </a:bodyPr>
          <a:lstStyle/>
          <a:p>
            <a:pPr algn="l" rtl="0"/>
            <a:r>
              <a:rPr lang="en-US" sz="2500" b="1" dirty="0"/>
              <a:t>External drains can be placed within the ventricle (EVD) or the lumbar </a:t>
            </a:r>
            <a:r>
              <a:rPr lang="en-US" sz="2500" b="1" dirty="0" err="1"/>
              <a:t>thecal</a:t>
            </a:r>
            <a:r>
              <a:rPr lang="en-US" sz="2500" b="1" dirty="0"/>
              <a:t> sac (lumbar drain). </a:t>
            </a:r>
          </a:p>
          <a:p>
            <a:pPr algn="l" rtl="0"/>
            <a:r>
              <a:rPr lang="en-US" sz="2500" b="1" dirty="0"/>
              <a:t>These are useful for 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temporary CSF drainage </a:t>
            </a:r>
            <a:r>
              <a:rPr lang="en-US" sz="2500" b="1" dirty="0"/>
              <a:t>and can be used to administer 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intrathecal antibiotics </a:t>
            </a:r>
            <a:r>
              <a:rPr lang="en-US" sz="2500" b="1" dirty="0"/>
              <a:t>to treat CSF infection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., take sample and decrease ICP.</a:t>
            </a:r>
          </a:p>
          <a:p>
            <a:pPr algn="l" rtl="0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l" rtl="0"/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0798" y="113157"/>
            <a:ext cx="10058400" cy="1609344"/>
          </a:xfrm>
        </p:spPr>
        <p:txBody>
          <a:bodyPr/>
          <a:lstStyle/>
          <a:p>
            <a:pPr algn="ctr"/>
            <a:r>
              <a:rPr lang="en-US" b="1" dirty="0"/>
              <a:t>External drains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209" y="1611455"/>
            <a:ext cx="5334942" cy="401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616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69848" y="1400175"/>
            <a:ext cx="10058400" cy="5267325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2800" b="1" dirty="0"/>
              <a:t>Involves the insertion of a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neuro-endoscope</a:t>
            </a:r>
            <a:r>
              <a:rPr lang="en-US" sz="2800" b="1" dirty="0"/>
              <a:t> into the </a:t>
            </a:r>
            <a:r>
              <a:rPr lang="en-US" sz="2800" b="1" i="1" dirty="0"/>
              <a:t>frontal horn of the lateral ventricle </a:t>
            </a:r>
            <a:r>
              <a:rPr lang="en-US" sz="2800" b="1" dirty="0"/>
              <a:t>and then into </a:t>
            </a:r>
            <a:r>
              <a:rPr lang="en-US" sz="2800" b="1" i="1" dirty="0"/>
              <a:t>the third ventricle</a:t>
            </a:r>
            <a:r>
              <a:rPr lang="en-US" sz="2800" b="1" dirty="0"/>
              <a:t> through the foramen of Munro. A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stoma</a:t>
            </a:r>
            <a:r>
              <a:rPr lang="en-US" sz="2800" b="1" dirty="0"/>
              <a:t> can be created in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the ﬂoor of the third ventricle </a:t>
            </a:r>
            <a:r>
              <a:rPr lang="en-US" sz="2800" b="1" dirty="0"/>
              <a:t>in between the </a:t>
            </a:r>
            <a:r>
              <a:rPr lang="en-US" sz="2800" b="1" dirty="0" err="1"/>
              <a:t>mamillary</a:t>
            </a:r>
            <a:r>
              <a:rPr lang="en-US" sz="2800" b="1" dirty="0"/>
              <a:t> bodies and </a:t>
            </a:r>
            <a:r>
              <a:rPr lang="en-US" sz="2800" b="1" dirty="0" err="1"/>
              <a:t>infundibular</a:t>
            </a:r>
            <a:r>
              <a:rPr lang="en-US" sz="2800" b="1" dirty="0"/>
              <a:t> (pituitary) recess.</a:t>
            </a:r>
          </a:p>
          <a:p>
            <a:pPr algn="l" rtl="0"/>
            <a:r>
              <a:rPr lang="en-US" sz="2800" b="1" dirty="0"/>
              <a:t> CSF can then communicate freely between the ventricular system and </a:t>
            </a:r>
            <a:r>
              <a:rPr lang="en-US" sz="2800" b="1" dirty="0" err="1"/>
              <a:t>interpeduncular</a:t>
            </a:r>
            <a:r>
              <a:rPr lang="en-US" sz="2800" b="1" dirty="0"/>
              <a:t> subarachnoid space.</a:t>
            </a:r>
          </a:p>
          <a:p>
            <a:pPr algn="l" rtl="0"/>
            <a:r>
              <a:rPr lang="en-US" sz="2800" b="1" dirty="0"/>
              <a:t> The technique is particularly useful when there is obstruction of the CSF pathways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below the third ventricle</a:t>
            </a:r>
            <a:r>
              <a:rPr lang="en-US" sz="2800" b="1" dirty="0"/>
              <a:t> such as with aqueduct stenosis or posterior fossa mass lesions.</a:t>
            </a:r>
          </a:p>
          <a:p>
            <a:pPr algn="l" rtl="0"/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416" y="103632"/>
            <a:ext cx="10412657" cy="1210818"/>
          </a:xfrm>
        </p:spPr>
        <p:txBody>
          <a:bodyPr>
            <a:normAutofit/>
          </a:bodyPr>
          <a:lstStyle/>
          <a:p>
            <a:pPr algn="ctr"/>
            <a:r>
              <a:rPr lang="en-US" sz="3700" b="1" dirty="0"/>
              <a:t>Endoscopic third </a:t>
            </a:r>
            <a:r>
              <a:rPr lang="en-US" sz="3700" b="1" dirty="0" err="1"/>
              <a:t>ventriculostomy</a:t>
            </a:r>
            <a:endParaRPr lang="en-US" sz="3700" b="1" dirty="0"/>
          </a:p>
        </p:txBody>
      </p:sp>
    </p:spTree>
    <p:extLst>
      <p:ext uri="{BB962C8B-B14F-4D97-AF65-F5344CB8AC3E}">
        <p14:creationId xmlns:p14="http://schemas.microsoft.com/office/powerpoint/2010/main" val="1334584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9" t="50807" r="40153" b="2252"/>
          <a:stretch/>
        </p:blipFill>
        <p:spPr>
          <a:xfrm>
            <a:off x="5586116" y="276225"/>
            <a:ext cx="6339184" cy="603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1870" b="49597"/>
          <a:stretch/>
        </p:blipFill>
        <p:spPr>
          <a:xfrm>
            <a:off x="175188" y="215616"/>
            <a:ext cx="5111188" cy="608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162176" y="323849"/>
            <a:ext cx="3105150" cy="203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31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28650" y="742950"/>
            <a:ext cx="10725150" cy="5728970"/>
          </a:xfrm>
        </p:spPr>
        <p:txBody>
          <a:bodyPr>
            <a:normAutofit fontScale="97500"/>
          </a:bodyPr>
          <a:lstStyle/>
          <a:p>
            <a:pPr algn="l" rtl="0"/>
            <a:r>
              <a:rPr lang="en-US" sz="3000" b="1" dirty="0"/>
              <a:t>It has an advantage over shunting in that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no tubing </a:t>
            </a:r>
            <a:r>
              <a:rPr lang="en-US" sz="3000" b="1" dirty="0"/>
              <a:t>is left in the patient and therefore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infection rates are lower.</a:t>
            </a:r>
          </a:p>
          <a:p>
            <a:pPr algn="l" rtl="0"/>
            <a:r>
              <a:rPr lang="en-US" sz="3000" b="1" dirty="0"/>
              <a:t>Rare, but serious, complications include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basilar artery rupture or memory impairment </a:t>
            </a:r>
            <a:r>
              <a:rPr lang="en-US" sz="3000" b="1" dirty="0"/>
              <a:t>from injury to the fornix.</a:t>
            </a:r>
            <a:endParaRPr lang="en-US" sz="3000" b="1" dirty="0">
              <a:solidFill>
                <a:srgbClr val="673105"/>
              </a:solidFill>
            </a:endParaRPr>
          </a:p>
          <a:p>
            <a:pPr algn="l" rtl="0"/>
            <a:r>
              <a:rPr lang="en-US" sz="3000" b="1" dirty="0">
                <a:solidFill>
                  <a:srgbClr val="673105"/>
                </a:solidFill>
              </a:rPr>
              <a:t> </a:t>
            </a:r>
            <a:r>
              <a:rPr lang="en-US" sz="3000" b="1" dirty="0"/>
              <a:t>ETVs may block off, however, with about one-half of these patients ending up with a shunt. </a:t>
            </a:r>
            <a:endParaRPr lang="ar-JO" sz="3000" b="1" dirty="0"/>
          </a:p>
          <a:p>
            <a:pPr algn="l" rtl="0"/>
            <a:r>
              <a:rPr lang="en-US" sz="3000" b="1" dirty="0"/>
              <a:t>The procedure is less useful for communicating types of hydrocephalus or in infants of less than 6 months of age, but has a success rate of over 70% for accepted indications.</a:t>
            </a:r>
          </a:p>
        </p:txBody>
      </p:sp>
    </p:spTree>
    <p:extLst>
      <p:ext uri="{BB962C8B-B14F-4D97-AF65-F5344CB8AC3E}">
        <p14:creationId xmlns:p14="http://schemas.microsoft.com/office/powerpoint/2010/main" val="4044309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416" y="0"/>
            <a:ext cx="10461552" cy="160934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Normal-pressure hydrocephalus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59536" y="1252728"/>
            <a:ext cx="10762488" cy="5442712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Normal-pressure hydrocephalus a form of chronic communicating hydrocephalus that primarily affects elderly individuals (&gt; 60 years) and is characterized by a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distinct clinical triad (urinary incontinence, dementia,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apraxic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gait) </a:t>
            </a:r>
            <a:r>
              <a:rPr lang="en-US" sz="2400" b="1" dirty="0"/>
              <a:t>, where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radiological studies </a:t>
            </a:r>
            <a:r>
              <a:rPr lang="en-US" sz="2400" b="1" dirty="0"/>
              <a:t>showed hydrocephalus but the lumbar CSF pressure was normal.</a:t>
            </a:r>
            <a:endParaRPr lang="ar-JO" sz="2400" b="1" dirty="0"/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Etiology</a:t>
            </a:r>
            <a:r>
              <a:rPr lang="ar-JO" sz="2400" b="1" dirty="0"/>
              <a:t>:</a:t>
            </a:r>
            <a:r>
              <a:rPr lang="en-US" sz="2400" b="1" dirty="0"/>
              <a:t> in a large percentage the communicating hydrocephalus may have resulted from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obliteration of the subarachnoid pathways </a:t>
            </a:r>
            <a:r>
              <a:rPr lang="en-US" sz="2400" b="1" dirty="0"/>
              <a:t>in the basal cisterns following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an episode of meningitis or subarachnoid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haemorrhage</a:t>
            </a:r>
            <a:r>
              <a:rPr lang="en-US" sz="2400" b="1" dirty="0"/>
              <a:t>, from either rupture of an aneurysm, arteriovenous malformation or following trauma.</a:t>
            </a:r>
          </a:p>
          <a:p>
            <a:r>
              <a:rPr lang="en-US" sz="2400" b="1" dirty="0"/>
              <a:t>Although lumbar puncture pressure is within the normal range, continuous monitoring of the intracranial pressure in these patients will frequently reveal abnormal wave formation, especially at night.</a:t>
            </a: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79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323122"/>
            <a:ext cx="10460736" cy="626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667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93928" y="1582928"/>
            <a:ext cx="5930392" cy="4050792"/>
          </a:xfrm>
        </p:spPr>
        <p:txBody>
          <a:bodyPr>
            <a:normAutofit fontScale="92500"/>
          </a:bodyPr>
          <a:lstStyle/>
          <a:p>
            <a:pPr algn="l" rtl="0"/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CT scan or MRI </a:t>
            </a:r>
            <a:r>
              <a:rPr lang="en-US" sz="2500" b="1" dirty="0"/>
              <a:t>will show </a:t>
            </a:r>
            <a:r>
              <a:rPr lang="en-US" sz="2500" b="1" dirty="0">
                <a:solidFill>
                  <a:schemeClr val="accent1"/>
                </a:solidFill>
              </a:rPr>
              <a:t>dilated ventricles without significant cortical atrophy. </a:t>
            </a:r>
          </a:p>
          <a:p>
            <a:pPr algn="l" rtl="0"/>
            <a:r>
              <a:rPr lang="en-US" sz="2500" b="1" dirty="0"/>
              <a:t>The difficulty arises that normal-pressure hydrocephalus may occur in patients with a scan appearance of cortical atrophy, but in these patients the degree of ventricular dilation should be more than would be expected </a:t>
            </a:r>
            <a:r>
              <a:rPr lang="en-US" sz="2500" b="1" dirty="0">
                <a:solidFill>
                  <a:schemeClr val="accent1"/>
                </a:solidFill>
              </a:rPr>
              <a:t>just to compensate for the degree of atrophic change.</a:t>
            </a:r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23848" y="118872"/>
            <a:ext cx="10058400" cy="1609344"/>
          </a:xfrm>
        </p:spPr>
        <p:txBody>
          <a:bodyPr/>
          <a:lstStyle/>
          <a:p>
            <a:pPr algn="ctr"/>
            <a:r>
              <a:rPr lang="en-US" b="1" dirty="0"/>
              <a:t>Investigation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886" y="1454086"/>
            <a:ext cx="4358113" cy="4407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369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7520" y="1127760"/>
            <a:ext cx="11430000" cy="541528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3000" b="1" dirty="0"/>
              <a:t>The following criteria can be used to assess the patients with the greatest chance of improvement following a shunt:</a:t>
            </a:r>
            <a:br>
              <a:rPr lang="en-US" sz="3000" b="1" dirty="0"/>
            </a:br>
            <a:endParaRPr lang="en-US" sz="1000" b="1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300" b="1" dirty="0"/>
              <a:t>A clinical presentation of the 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</a:rPr>
              <a:t>classic triad</a:t>
            </a:r>
            <a:r>
              <a:rPr lang="en-US" sz="2300" b="1" dirty="0"/>
              <a:t>, particularly if the features of 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</a:rPr>
              <a:t>gait disturbance predominate</a:t>
            </a:r>
            <a:r>
              <a:rPr lang="en-US" sz="2300" b="1" dirty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300" b="1" dirty="0"/>
              <a:t>The CT scan or MRI showing 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</a:rPr>
              <a:t>marked hydrocephalus with minimal cortical atrophy.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300" b="1" dirty="0"/>
              <a:t>A clearly defined cause for the hydrocephalus, such as a past episode of subarachnoid </a:t>
            </a:r>
            <a:r>
              <a:rPr lang="en-US" sz="2300" b="1" dirty="0" err="1"/>
              <a:t>haemorrhage</a:t>
            </a:r>
            <a:r>
              <a:rPr lang="en-US" sz="2300" b="1" dirty="0"/>
              <a:t>, trauma or meningitis.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300" b="1" dirty="0"/>
              <a:t>Abnormal pressure waves on continuous intracranial pressure monitoring.</a:t>
            </a:r>
            <a:br>
              <a:rPr lang="en-US" sz="2300" b="1" dirty="0"/>
            </a:br>
            <a:br>
              <a:rPr lang="en-US" sz="2300" b="1" dirty="0"/>
            </a:br>
            <a:endParaRPr lang="en-US" sz="2300" b="1" dirty="0"/>
          </a:p>
          <a:p>
            <a:pPr algn="l" rtl="0"/>
            <a:r>
              <a:rPr lang="en-US" sz="2500" b="1" dirty="0"/>
              <a:t>Naturally, a patient who has all these positive criteria deserves a shunt and should make a good recovery following the operation.</a:t>
            </a:r>
          </a:p>
          <a:p>
            <a:pPr algn="l" rtl="0"/>
            <a:endParaRPr lang="en-US" sz="3400" b="1" dirty="0">
              <a:solidFill>
                <a:srgbClr val="005A9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9528" y="0"/>
            <a:ext cx="10058400" cy="1324864"/>
          </a:xfrm>
        </p:spPr>
        <p:txBody>
          <a:bodyPr/>
          <a:lstStyle/>
          <a:p>
            <a:pPr algn="ctr"/>
            <a:r>
              <a:rPr lang="en-US" b="1" dirty="0"/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3502748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39368" y="210312"/>
            <a:ext cx="10058400" cy="102920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Hydrocephalus ex-</a:t>
            </a:r>
            <a:r>
              <a:rPr lang="en-US" sz="4000" b="1" dirty="0" err="1"/>
              <a:t>vacuo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488" y="1524000"/>
            <a:ext cx="6428232" cy="4302760"/>
          </a:xfrm>
        </p:spPr>
        <p:txBody>
          <a:bodyPr>
            <a:normAutofit fontScale="92500"/>
          </a:bodyPr>
          <a:lstStyle/>
          <a:p>
            <a:r>
              <a:rPr lang="en-US" sz="2700" b="1" dirty="0"/>
              <a:t>The ventricles and subarachnoid space appear enlarged secondary to loss of brain tissue (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an actual shrinkage of brain substance</a:t>
            </a:r>
            <a:r>
              <a:rPr lang="en-US" sz="2700" b="1" dirty="0"/>
              <a:t>).</a:t>
            </a:r>
          </a:p>
          <a:p>
            <a:r>
              <a:rPr lang="en-US" sz="2700" b="1" dirty="0"/>
              <a:t>Although there is more CSF than usual, intracranial pressure and flow of cerebrospinal fluid are normal.</a:t>
            </a:r>
          </a:p>
          <a:p>
            <a:r>
              <a:rPr lang="en-US" sz="2700" b="1" dirty="0"/>
              <a:t>imaging:  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Enlarged CSF spaces, especially (lateral ventricles) and Cortical atrophy may be prominent.</a:t>
            </a:r>
          </a:p>
          <a:p>
            <a:endParaRPr lang="en-US" sz="3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747"/>
          <a:stretch/>
        </p:blipFill>
        <p:spPr>
          <a:xfrm>
            <a:off x="7343841" y="1454467"/>
            <a:ext cx="4276024" cy="462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016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33401"/>
            <a:ext cx="5943600" cy="5848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39368" y="0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External hydrocephalus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288" y="1473200"/>
            <a:ext cx="6844792" cy="4709160"/>
          </a:xfrm>
        </p:spPr>
        <p:txBody>
          <a:bodyPr>
            <a:noAutofit/>
          </a:bodyPr>
          <a:lstStyle/>
          <a:p>
            <a:pPr algn="l" rtl="0"/>
            <a:r>
              <a:rPr lang="en-US" sz="2400" b="1" dirty="0">
                <a:sym typeface="+mn-ea"/>
              </a:rPr>
              <a:t>A condition that occurs in infancy and early Childhood.</a:t>
            </a:r>
            <a:endParaRPr lang="en-US" sz="2400" b="1" dirty="0"/>
          </a:p>
          <a:p>
            <a:pPr algn="l" rtl="0"/>
            <a:r>
              <a:rPr lang="en-US" sz="2400" b="1" dirty="0">
                <a:sym typeface="+mn-ea"/>
              </a:rPr>
              <a:t> </a:t>
            </a:r>
            <a:r>
              <a:rPr lang="en-US" sz="2400" b="1" dirty="0" err="1">
                <a:sym typeface="+mn-ea"/>
              </a:rPr>
              <a:t>characterised</a:t>
            </a:r>
            <a:r>
              <a:rPr lang="en-US" sz="2400" b="1" dirty="0">
                <a:sym typeface="+mn-ea"/>
              </a:rPr>
              <a:t> by: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enlargement of the</a:t>
            </a:r>
            <a:r>
              <a:rPr lang="ar-JO" sz="2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subarachnoid space</a:t>
            </a:r>
            <a:r>
              <a:rPr lang="en-US" sz="2400" b="1" dirty="0">
                <a:sym typeface="+mn-ea"/>
              </a:rPr>
              <a:t>,</a:t>
            </a:r>
            <a:r>
              <a:rPr lang="ar-JO" sz="2400" b="1" dirty="0">
                <a:sym typeface="+mn-ea"/>
              </a:rPr>
              <a:t> </a:t>
            </a:r>
            <a:r>
              <a:rPr lang="en-US" sz="2400" b="1" dirty="0">
                <a:sym typeface="+mn-ea"/>
              </a:rPr>
              <a:t>typically in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the frontal areas</a:t>
            </a:r>
            <a:r>
              <a:rPr lang="en-US" sz="2400" b="1" dirty="0">
                <a:sym typeface="+mn-ea"/>
              </a:rPr>
              <a:t>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and interhemispheric fissure </a:t>
            </a:r>
            <a:r>
              <a:rPr lang="en-US" sz="2400" b="1" dirty="0">
                <a:sym typeface="+mn-ea"/>
              </a:rPr>
              <a:t>with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raised</a:t>
            </a:r>
            <a:r>
              <a:rPr lang="en-US" sz="24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2400" b="1" dirty="0">
                <a:sym typeface="+mn-ea"/>
              </a:rPr>
              <a:t>intracranial pressure without significantly enlarged ventricles. </a:t>
            </a:r>
            <a:endParaRPr lang="en-US" sz="2400" b="1" dirty="0"/>
          </a:p>
          <a:p>
            <a:pPr algn="l" rtl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It is attributed to</a:t>
            </a:r>
            <a:r>
              <a:rPr lang="en-US" sz="2400" b="1" dirty="0">
                <a:solidFill>
                  <a:srgbClr val="FF0000"/>
                </a:solidFill>
                <a:sym typeface="+mn-ea"/>
              </a:rPr>
              <a:t> </a:t>
            </a:r>
            <a:r>
              <a:rPr lang="en-US" sz="2400" b="1" dirty="0">
                <a:sym typeface="+mn-ea"/>
              </a:rPr>
              <a:t>an absorption deficiency</a:t>
            </a:r>
            <a:r>
              <a:rPr lang="ar-JO" sz="2400" b="1" dirty="0">
                <a:sym typeface="+mn-ea"/>
              </a:rPr>
              <a:t> </a:t>
            </a:r>
            <a:r>
              <a:rPr lang="en-US" sz="2400" b="1" dirty="0">
                <a:sym typeface="+mn-ea"/>
              </a:rPr>
              <a:t>and typically</a:t>
            </a:r>
            <a:r>
              <a:rPr lang="ar-JO" sz="2400" b="1" dirty="0">
                <a:sym typeface="+mn-ea"/>
              </a:rPr>
              <a:t> </a:t>
            </a:r>
            <a:r>
              <a:rPr lang="en-US" sz="2400" b="1" dirty="0">
                <a:sym typeface="+mn-ea"/>
              </a:rPr>
              <a:t>resolves within a year.</a:t>
            </a:r>
            <a:endParaRPr lang="en-US" sz="2400" b="1" dirty="0"/>
          </a:p>
          <a:p>
            <a:pPr algn="l" rtl="0"/>
            <a:endParaRPr lang="en-US" sz="2400" b="1" dirty="0"/>
          </a:p>
        </p:txBody>
      </p:sp>
      <p:pic>
        <p:nvPicPr>
          <p:cNvPr id="5" name="Picture 4" descr="65336533Benign_enl_extraaxial_sp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9075" y="1285240"/>
            <a:ext cx="420052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5"/>
          <p:cNvSpPr txBox="1"/>
          <p:nvPr/>
        </p:nvSpPr>
        <p:spPr bwMode="auto">
          <a:xfrm>
            <a:off x="7726681" y="6243321"/>
            <a:ext cx="3778599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dirty="0"/>
              <a:t>Benign External Hydrocephalus</a:t>
            </a:r>
          </a:p>
        </p:txBody>
      </p:sp>
    </p:spTree>
    <p:extLst>
      <p:ext uri="{BB962C8B-B14F-4D97-AF65-F5344CB8AC3E}">
        <p14:creationId xmlns:p14="http://schemas.microsoft.com/office/powerpoint/2010/main" val="382331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ninges, CSF &amp; Venous Drainage - VetS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66939"/>
            <a:ext cx="9144000" cy="252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555304" y="4146315"/>
            <a:ext cx="1494720" cy="179640"/>
            <a:chOff x="4031304" y="4146315"/>
            <a:chExt cx="149472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/>
                <p14:cNvContentPartPr/>
                <p14:nvPr/>
              </p14:nvContentPartPr>
              <p14:xfrm>
                <a:off x="4031304" y="4146315"/>
                <a:ext cx="1494720" cy="42120"/>
              </p14:xfrm>
            </p:contentPart>
          </mc:Choice>
          <mc:Fallback xmlns="">
            <p:pic>
              <p:nvPicPr>
                <p:cNvPr id="6" name="Ink 5"/>
              </p:nvPicPr>
              <p:blipFill>
                <a:blip r:embed="rId4"/>
              </p:blipFill>
              <p:spPr>
                <a:xfrm>
                  <a:off x="4031304" y="4146315"/>
                  <a:ext cx="1494720" cy="4212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/>
                <p14:cNvContentPartPr/>
                <p14:nvPr/>
              </p14:nvContentPartPr>
              <p14:xfrm>
                <a:off x="4378344" y="4213635"/>
                <a:ext cx="1014480" cy="35640"/>
              </p14:xfrm>
            </p:contentPart>
          </mc:Choice>
          <mc:Fallback xmlns="">
            <p:pic>
              <p:nvPicPr>
                <p:cNvPr id="7" name="Ink 6"/>
              </p:nvPicPr>
              <p:blipFill>
                <a:blip r:embed="rId6"/>
              </p:blipFill>
              <p:spPr>
                <a:xfrm>
                  <a:off x="4378344" y="4213635"/>
                  <a:ext cx="1014480" cy="3564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/>
                <p14:cNvContentPartPr/>
                <p14:nvPr/>
              </p14:nvContentPartPr>
              <p14:xfrm>
                <a:off x="4690104" y="4298235"/>
                <a:ext cx="689040" cy="27720"/>
              </p14:xfrm>
            </p:contentPart>
          </mc:Choice>
          <mc:Fallback xmlns="">
            <p:pic>
              <p:nvPicPr>
                <p:cNvPr id="8" name="Ink 7"/>
              </p:nvPicPr>
              <p:blipFill>
                <a:blip r:embed="rId8"/>
              </p:blipFill>
              <p:spPr>
                <a:xfrm>
                  <a:off x="4690104" y="4298235"/>
                  <a:ext cx="689040" cy="27720"/>
                </a:xfrm>
                <a:prstGeom prst="rect"/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9357798" y="6726538"/>
              <a:ext cx="115122" cy="109553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44487" y="6713204"/>
                <a:ext cx="141744" cy="13622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642776" cy="1609344"/>
          </a:xfrm>
        </p:spPr>
        <p:txBody>
          <a:bodyPr/>
          <a:lstStyle/>
          <a:p>
            <a:pPr algn="ctr"/>
            <a:r>
              <a:rPr lang="en-US" b="1" dirty="0"/>
              <a:t>NORMAL CSF CIRCULATION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27448" y="116632"/>
            <a:ext cx="10058400" cy="1080120"/>
          </a:xfrm>
        </p:spPr>
        <p:txBody>
          <a:bodyPr/>
          <a:lstStyle/>
          <a:p>
            <a:pPr algn="ctr"/>
            <a:r>
              <a:rPr lang="en-US" b="1" dirty="0"/>
              <a:t>CSF circulation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95400" y="1196752"/>
            <a:ext cx="5760640" cy="4975448"/>
          </a:xfrm>
        </p:spPr>
        <p:txBody>
          <a:bodyPr>
            <a:noAutofit/>
          </a:bodyPr>
          <a:lstStyle/>
          <a:p>
            <a:pPr algn="l" rtl="0"/>
            <a:r>
              <a:rPr lang="en-US" sz="2300" b="1" dirty="0"/>
              <a:t>The CSF flows from the lateral ventricles through </a:t>
            </a:r>
            <a:r>
              <a:rPr lang="en-US" sz="2300" b="1" dirty="0">
                <a:solidFill>
                  <a:srgbClr val="C00000"/>
                </a:solidFill>
              </a:rPr>
              <a:t>the foramen of </a:t>
            </a:r>
            <a:r>
              <a:rPr lang="en-US" sz="2300" b="1" dirty="0" err="1">
                <a:solidFill>
                  <a:srgbClr val="C00000"/>
                </a:solidFill>
              </a:rPr>
              <a:t>Monro</a:t>
            </a:r>
            <a:r>
              <a:rPr lang="en-US" sz="2300" b="1" dirty="0"/>
              <a:t> into the 3rd ventricle, via </a:t>
            </a:r>
            <a:r>
              <a:rPr lang="en-US" sz="2300" b="1" dirty="0">
                <a:solidFill>
                  <a:srgbClr val="C00000"/>
                </a:solidFill>
              </a:rPr>
              <a:t>the aqueduct of Sylvius </a:t>
            </a:r>
            <a:r>
              <a:rPr lang="en-US" sz="2300" b="1" dirty="0"/>
              <a:t>into the 4th ventricle and then through </a:t>
            </a:r>
            <a:r>
              <a:rPr lang="en-US" sz="2300" b="1" dirty="0">
                <a:solidFill>
                  <a:srgbClr val="C00000"/>
                </a:solidFill>
              </a:rPr>
              <a:t>the foramina of </a:t>
            </a:r>
            <a:r>
              <a:rPr lang="en-US" sz="2300" b="1" dirty="0" err="1">
                <a:solidFill>
                  <a:srgbClr val="C00000"/>
                </a:solidFill>
              </a:rPr>
              <a:t>Magendie</a:t>
            </a:r>
            <a:r>
              <a:rPr lang="en-US" sz="2300" b="1" dirty="0">
                <a:solidFill>
                  <a:srgbClr val="C00000"/>
                </a:solidFill>
              </a:rPr>
              <a:t> and </a:t>
            </a:r>
            <a:r>
              <a:rPr lang="en-US" sz="2300" b="1" dirty="0" err="1">
                <a:solidFill>
                  <a:srgbClr val="C00000"/>
                </a:solidFill>
              </a:rPr>
              <a:t>Luschka</a:t>
            </a:r>
            <a:r>
              <a:rPr lang="en-US" sz="2300" b="1" dirty="0"/>
              <a:t> into the subarachnoid space and basal cisterns. </a:t>
            </a:r>
          </a:p>
          <a:p>
            <a:pPr algn="l" rtl="0"/>
            <a:r>
              <a:rPr lang="en-US" sz="2300" b="1" dirty="0"/>
              <a:t>The CSF circulates throughout the spinal subarachnoid space and the basal cisterns up through the </a:t>
            </a:r>
            <a:r>
              <a:rPr lang="en-US" sz="2300" b="1" dirty="0">
                <a:solidFill>
                  <a:srgbClr val="C00000"/>
                </a:solidFill>
              </a:rPr>
              <a:t>tentorial hiatus</a:t>
            </a:r>
            <a:r>
              <a:rPr lang="en-US" sz="2300" b="1" dirty="0"/>
              <a:t>. It flows over the cerebral hemispheres and is largely </a:t>
            </a:r>
            <a:r>
              <a:rPr lang="en-US" sz="2300" b="1" dirty="0">
                <a:solidFill>
                  <a:srgbClr val="C00000"/>
                </a:solidFill>
                <a:highlight>
                  <a:srgbClr val="FFFF00"/>
                </a:highlight>
              </a:rPr>
              <a:t>absorbed by </a:t>
            </a:r>
            <a:r>
              <a:rPr lang="en-US" sz="2300" b="1" dirty="0">
                <a:highlight>
                  <a:srgbClr val="FFFF00"/>
                </a:highlight>
              </a:rPr>
              <a:t>the arachnoid villi of the </a:t>
            </a:r>
            <a:r>
              <a:rPr lang="en-US" sz="2300" b="1" dirty="0" err="1">
                <a:highlight>
                  <a:srgbClr val="FFFF00"/>
                </a:highlight>
              </a:rPr>
              <a:t>dural</a:t>
            </a:r>
            <a:r>
              <a:rPr lang="en-US" sz="2300" b="1" dirty="0">
                <a:highlight>
                  <a:srgbClr val="FFFF00"/>
                </a:highlight>
              </a:rPr>
              <a:t> sinuses.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124744"/>
            <a:ext cx="5040560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66701"/>
            <a:ext cx="10225136" cy="63239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2"/>
          <p:cNvSpPr>
            <a:spLocks noGrp="1"/>
          </p:cNvSpPr>
          <p:nvPr>
            <p:ph idx="1"/>
          </p:nvPr>
        </p:nvSpPr>
        <p:spPr>
          <a:xfrm>
            <a:off x="1271464" y="188640"/>
            <a:ext cx="9505056" cy="1828800"/>
          </a:xfrm>
        </p:spPr>
        <p:txBody>
          <a:bodyPr>
            <a:normAutofit/>
          </a:bodyPr>
          <a:lstStyle/>
          <a:p>
            <a:pPr algn="l" rtl="0"/>
            <a:r>
              <a:rPr lang="en-US" sz="2500" b="1" dirty="0">
                <a:solidFill>
                  <a:srgbClr val="C00000"/>
                </a:solidFill>
              </a:rPr>
              <a:t>Hydrocephalus</a:t>
            </a:r>
            <a:r>
              <a:rPr lang="en-US" sz="2500" dirty="0"/>
              <a:t> is an abnormal enlargement of the ventricles due to an </a:t>
            </a:r>
            <a:r>
              <a:rPr lang="en-US" sz="2500" u="sng" dirty="0"/>
              <a:t>excessive accumulation of CSF</a:t>
            </a:r>
            <a:r>
              <a:rPr lang="en-US" sz="2500" dirty="0"/>
              <a:t> resulting from a disturbance of its </a:t>
            </a:r>
            <a:r>
              <a:rPr lang="en-US" sz="2500" b="1" u="sng" dirty="0"/>
              <a:t>flow</a:t>
            </a:r>
            <a:r>
              <a:rPr lang="en-US" sz="2500" dirty="0"/>
              <a:t>, </a:t>
            </a:r>
            <a:r>
              <a:rPr lang="en-US" sz="2500" b="1" u="sng" dirty="0"/>
              <a:t>absorption</a:t>
            </a:r>
            <a:r>
              <a:rPr lang="en-US" sz="2500" dirty="0"/>
              <a:t> or, uncommonly, </a:t>
            </a:r>
            <a:r>
              <a:rPr lang="en-US" sz="2500" b="1" u="sng" dirty="0"/>
              <a:t>secretion</a:t>
            </a:r>
            <a:r>
              <a:rPr lang="en-US" sz="2500" dirty="0"/>
              <a:t>.</a:t>
            </a:r>
          </a:p>
          <a:p>
            <a:pPr algn="l" rtl="0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700808"/>
            <a:ext cx="7957433" cy="446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37</TotalTime>
  <Words>2606</Words>
  <Application>Microsoft Office PowerPoint</Application>
  <PresentationFormat>شاشة عريضة</PresentationFormat>
  <Paragraphs>200</Paragraphs>
  <Slides>50</Slides>
  <Notes>11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50</vt:i4>
      </vt:variant>
    </vt:vector>
  </HeadingPairs>
  <TitlesOfParts>
    <vt:vector size="51" baseType="lpstr">
      <vt:lpstr>Wood Type</vt:lpstr>
      <vt:lpstr>Hydrocephalus</vt:lpstr>
      <vt:lpstr>عرض تقديمي في PowerPoint</vt:lpstr>
      <vt:lpstr>Cerebrospinal Fluid</vt:lpstr>
      <vt:lpstr>عرض تقديمي في PowerPoint</vt:lpstr>
      <vt:lpstr>عرض تقديمي في PowerPoint</vt:lpstr>
      <vt:lpstr>NORMAL CSF CIRCULATION</vt:lpstr>
      <vt:lpstr>CSF circulation</vt:lpstr>
      <vt:lpstr>عرض تقديمي في PowerPoint</vt:lpstr>
      <vt:lpstr>عرض تقديمي في PowerPoint</vt:lpstr>
      <vt:lpstr>Classification of hydrocephalus</vt:lpstr>
      <vt:lpstr>Etiology of obstructive hydrocephalus </vt:lpstr>
      <vt:lpstr>Communicating Hydrocephalus</vt:lpstr>
      <vt:lpstr>عرض تقديمي في PowerPoint</vt:lpstr>
      <vt:lpstr>Aqueductal stenosis</vt:lpstr>
      <vt:lpstr>Aquductal stenosis</vt:lpstr>
      <vt:lpstr>Etiology of Aquductal stenosis </vt:lpstr>
      <vt:lpstr>Etiology of Aquductal stenosis </vt:lpstr>
      <vt:lpstr>Clinical features of aqueductal stenosis</vt:lpstr>
      <vt:lpstr>Imaging of aqueductal stenosis</vt:lpstr>
      <vt:lpstr>Imaging of aqueductal stenosis</vt:lpstr>
      <vt:lpstr>عرض تقديمي في PowerPoint</vt:lpstr>
      <vt:lpstr>Treatment of aqueductal stenosis </vt:lpstr>
      <vt:lpstr>Presenting features Hydrocephalus in infants</vt:lpstr>
      <vt:lpstr>عرض تقديمي في PowerPoint</vt:lpstr>
      <vt:lpstr>Presenting features Hydrocephalus in Adult</vt:lpstr>
      <vt:lpstr>Acute-onset adult hydrocephalus</vt:lpstr>
      <vt:lpstr>Gradual onset adult hydrocephalus</vt:lpstr>
      <vt:lpstr>Radiological investigation</vt:lpstr>
      <vt:lpstr>عرض تقديمي في PowerPoint</vt:lpstr>
      <vt:lpstr>عرض تقديمي في PowerPoint</vt:lpstr>
      <vt:lpstr>Treatment</vt:lpstr>
      <vt:lpstr>Removing a causative mass lesion</vt:lpstr>
      <vt:lpstr>ventriculoperitoneal shunt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Complications of the shunt</vt:lpstr>
      <vt:lpstr>عرض تقديمي في PowerPoint</vt:lpstr>
      <vt:lpstr>Complications of the shunt</vt:lpstr>
      <vt:lpstr>External drains</vt:lpstr>
      <vt:lpstr>Endoscopic third ventriculostomy</vt:lpstr>
      <vt:lpstr>عرض تقديمي في PowerPoint</vt:lpstr>
      <vt:lpstr>عرض تقديمي في PowerPoint</vt:lpstr>
      <vt:lpstr>Normal-pressure hydrocephalus</vt:lpstr>
      <vt:lpstr>عرض تقديمي في PowerPoint</vt:lpstr>
      <vt:lpstr>Investigation</vt:lpstr>
      <vt:lpstr>Treatment</vt:lpstr>
      <vt:lpstr>Hydrocephalus ex-vacuo</vt:lpstr>
      <vt:lpstr>External hydrocephalus</vt:lpstr>
    </vt:vector>
  </TitlesOfParts>
  <Company>By DR.Ahmed Saker 2O11 - 2O12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hydrocephalus</dc:title>
  <dc:creator>Omar</dc:creator>
  <cp:lastModifiedBy>Khaleel Ra'ed AbuAwad</cp:lastModifiedBy>
  <cp:revision>97</cp:revision>
  <dcterms:created xsi:type="dcterms:W3CDTF">1900-01-01T00:00:00Z</dcterms:created>
  <dcterms:modified xsi:type="dcterms:W3CDTF">2023-08-05T18:02:47Z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3A3CC13820CEDE19086A0C64822EE626</vt:lpwstr>
  </property>
  <property fmtid="{D5CDD505-2E9C-101B-9397-08002B2CF9AE}" pid="3" name="KSOProductBuildVer">
    <vt:lpwstr>1033-11.2.0.11498</vt:lpwstr>
  </property>
</Properties>
</file>