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1" r:id="rId6"/>
    <p:sldMasterId id="2147483733" r:id="rId7"/>
  </p:sldMasterIdLst>
  <p:notesMasterIdLst>
    <p:notesMasterId r:id="rId31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281D1-52C9-4EDB-A99B-272930189F9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33803-4C7C-489A-B8B3-E6505AC4D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4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3DF78-D028-45D7-9165-6DFF37647D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6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F8E7FF6-E14B-48E1-8253-3CB61BFFACE2}" type="slidenum">
              <a:rPr lang="ar-EG" altLang="en-US">
                <a:solidFill>
                  <a:prstClr val="black"/>
                </a:solidFill>
              </a:rPr>
              <a:pPr/>
              <a:t>7</a:t>
            </a:fld>
            <a:endParaRPr lang="ar-EG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ar-EG" altLang="en-US"/>
              <a:t>تغير الصوت مع البرد === مثال الة العود الموسيقية === تكييف طبيعي</a:t>
            </a:r>
            <a:endParaRPr lang="en-US" altLang="en-US">
              <a:cs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AE3D804-AE4E-4081-B00F-608C1B4BC8AB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10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89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19B4302-0691-4073-A046-0E2BFBD06706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dirty="0">
                <a:cs typeface="Arial" charset="0"/>
              </a:rPr>
              <a:t>The mother is given 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injection of </a:t>
            </a:r>
            <a:r>
              <a:rPr lang="en-US" altLang="en-US" dirty="0">
                <a:cs typeface="Arial" charset="0"/>
              </a:rPr>
              <a:t>corticosteroid at the last months of pregnancy, treated by injection of corticosteroid for the </a:t>
            </a:r>
            <a:r>
              <a:rPr lang="en-US" altLang="en-US" dirty="0" err="1">
                <a:cs typeface="Arial" charset="0"/>
              </a:rPr>
              <a:t>newnate</a:t>
            </a:r>
            <a:endParaRPr lang="en-US" altLang="en-US" dirty="0"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ECB2D68-6500-4E0C-BC4C-D0236D362E1E}" type="slidenum">
              <a:rPr lang="ar-EG" altLang="en-US">
                <a:solidFill>
                  <a:prstClr val="black"/>
                </a:solidFill>
              </a:rPr>
              <a:pPr/>
              <a:t>18</a:t>
            </a:fld>
            <a:endParaRPr lang="ar-EG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409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7F90D2-DA36-4118-BE19-CC2B20E25B17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dirty="0">
                <a:cs typeface="Arial" charset="0"/>
              </a:rPr>
              <a:t>Main muscle of inspiration . </a:t>
            </a:r>
            <a:r>
              <a:rPr lang="en-US" altLang="en-US" b="1" dirty="0">
                <a:cs typeface="Arial" charset="0"/>
              </a:rPr>
              <a:t>Three major opening of the diaphragm VOICE OF AMERICA (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Vena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caval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opening,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Oesophageal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opening, Aortic opening) and minor openings</a:t>
            </a:r>
            <a:endParaRPr lang="en-US" altLang="en-US" b="1" dirty="0">
              <a:cs typeface="Arial" charset="0"/>
            </a:endParaRPr>
          </a:p>
        </p:txBody>
      </p:sp>
      <p:sp>
        <p:nvSpPr>
          <p:cNvPr id="4198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9E089E-AFFF-4EBE-A48F-22C477A1EE2D}" type="slidenum">
              <a:rPr lang="ar-EG" altLang="en-US">
                <a:solidFill>
                  <a:prstClr val="black"/>
                </a:solidFill>
              </a:rPr>
              <a:pPr/>
              <a:t>20</a:t>
            </a:fld>
            <a:endParaRPr lang="ar-EG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r>
              <a:rPr lang="en-US">
                <a:cs typeface="Arial" charset="0"/>
              </a:rPr>
              <a:t>4. Like injury of phrenic nerve in one side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CBF763-D374-4239-91A5-7DD6DBFFEEEF}" type="slidenum">
              <a:rPr lang="ar-EG" altLang="en-US">
                <a:solidFill>
                  <a:prstClr val="black"/>
                </a:solidFill>
              </a:rPr>
              <a:pPr/>
              <a:t>22</a:t>
            </a:fld>
            <a:endParaRPr lang="ar-EG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541EFC5-D195-46C5-8099-FA5921E69530}" type="slidenum">
              <a:rPr lang="en-US" altLang="en-US">
                <a:solidFill>
                  <a:srgbClr val="000000"/>
                </a:solidFill>
              </a:rPr>
              <a:pPr/>
              <a:t>23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7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3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4CC1-1419-461A-BCC9-1050306ADF28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86E2-A3C1-461F-9B1F-0CD1C1512BDF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9565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5681-6929-40BF-8A43-86EDC8D7D009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60FD-A690-46D8-903D-F765F416D7E0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48917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D74D-2AE3-421C-8EF4-93D5722D2671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1B50-7E8E-4234-A7B6-027953842591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63714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8E92A-7479-4D02-8934-1DCAC630EB8E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EABC7-24CB-45F2-B04C-2060C2219736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822699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0CA8-335B-4F2A-9ADB-9F2B2AD9A218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113C-507A-47AF-8539-75C497250B46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241562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897F-2D90-4BCF-B31D-E9D7625A3E29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0B57D-1F0D-4B0C-80A0-E1EB2CF9D236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27667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18E4-DA69-4C40-B1A7-BF899C9A6212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A7F2-2D49-4851-BB31-7892E701B32E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576043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CE883-D548-4B80-80CD-7274ADB4AAC6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F30F-A4FE-42C7-9C3F-98FC0F529234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35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16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ED76-8EC3-47AC-B971-A1D511C429F4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CCCB-2022-455A-9DF4-77C83BB99F9F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36127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D57D-0EE9-4636-BFEF-EF1757B7B45B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DE43-D9C8-4A47-9BDB-29A95FB6D4DB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833818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913F-65EB-4487-B884-F6C9C987025B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4D31-B482-4357-80DF-FB82D37065FA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56528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A19D-F1B4-467D-B73C-2C534E2D4A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7EB2-56C6-4BB7-A293-70468B02A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005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22B-5E46-46C0-A435-EACEBC9D4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DAF2E-FD42-462C-817F-DCABBB51A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0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5062-C356-4F30-B7D7-6CE66436AB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6F16-6517-4899-9A8C-BFDCF30A0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62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3F03-A7EA-493B-ABC1-3BE8A64C3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F499-DB40-494B-8FFC-B93DABB39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465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E237-C151-4B59-A587-3E030FE0B0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A2CB1-F716-45B2-A0DE-33C35D0D5F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46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80AC-A569-4BF0-92C4-965C00D11C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3885-34B8-4EED-9CB8-F7A943AA1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55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20A47-E32F-4C6C-8B3F-14A934647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850D-AC39-4F26-8A72-3D527A293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09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96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8798-A650-4D8A-B3D2-C9A1FDE0C7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EC015-D9C2-4EEC-9A27-9E018CBF8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150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D17E-00C4-4F55-B3AA-DFC40A9AA0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80AC-5060-4837-9032-98C74A1A2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969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8C2F1-6013-49F7-8F28-E099C8F346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E302-DC37-4A35-92AC-C56CC0265E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5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2EB4F-DAFB-44F1-9350-C277BF826F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4625-3844-409E-9E4A-5EE1908AE1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707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B35B-BD58-47D9-A1FE-C74DA28B17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C783-D3C1-4CA2-9831-D92AE92E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00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63B5-1DDB-464F-9DAE-5BA2AC02FC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7C35-6C3C-416C-99A3-D63B70097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51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B2C36-FBEB-4313-9FAD-16E619C62B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97A94-E1B4-4AF6-8119-05F0D4578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0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22D4-E1F5-4EAF-B6DF-4E1E3CCE5E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0EDF-400C-4691-9C4C-D386FB86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6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2E32-D7D1-46AE-8088-24D0CC9C61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2B48-729E-405A-8028-E184B2804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1496-FAB9-488E-926E-0071F5B72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5D7B-6C8F-4C8A-8BFD-5A168231B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7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5202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F91D3-8E2D-4C52-83B4-3FCB314579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C913-EFC7-4135-8C22-9F6F525F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6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FFBE-7D07-438B-9CDF-3CF0C3209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5B3E-1FB1-4E62-AE58-D5CBE86F8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0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0400-0B85-41B7-B80E-7402D038FB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9231-E00F-4748-B4CF-3CA35FC6B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6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368B6-951C-40B3-8778-1F8A85B1E4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DB49-211E-479B-A8AD-1008CC756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0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63B8-8397-4B10-8810-BB66C2DC57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9BBB-DA45-4034-826E-90ED9A87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3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55EA8E-8687-4800-9B5A-1F4816DFD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00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5822-3A17-4293-8D9E-886F9DEA3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7D60-B83B-448B-910A-DBD022922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598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2A4-C26E-421F-9D98-960B183E12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EED8-63C3-463C-8B30-77D7DAD95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399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B350-BD17-4170-AFFD-1D20EDBD7B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D754-DC63-4690-9418-F12131C226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732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769F1-E42D-45AB-B4D3-420519CC45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F757-9713-4E6B-8452-797DBBD96E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49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415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4FF7-FC35-4854-89C3-7CEB2A16F99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9C718-322E-4E45-89F6-A552804AB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23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8FA2-4864-400B-908A-00DB3934EC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C8D67-CA30-4851-812D-CC6B02D3C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041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0F7F5-16CC-4BD7-A115-5E7C3AD0DC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D9189-E231-4E71-941D-6DA63E055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401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7EC7-F878-47E2-BE07-0835E9B51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C67E9-30AC-4201-9534-018775E92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739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ADD3-1DF2-4647-9F85-032D5C78D5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2C14-DCEE-49CD-85A6-4AC96E7F5C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72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91CF3-38DF-43F2-A0EB-6665877A09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C30DE-0E19-4234-8F94-8B9A8176A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323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518A8-7CAF-41F9-B026-2F5DA04104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F216-2613-4467-85BE-05801C348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702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1FAA-5AC8-4A48-B02C-46EFF5F0DABB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92D2-E664-4440-B169-AA2D0B6017F1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33024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895E-7CCC-4591-ABD4-7581ACDE1354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120C3-1966-402A-BFFC-5B86DF7E0D2E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5210934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9C934-D157-4727-ACDE-9A15ACAAA428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C7F53-62E0-4C63-A4E7-39FED4FC69FA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645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685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112E-6B7D-4249-9317-B3CEC7A2A903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37AB-05F5-4FA9-B5BB-13AB3C85CAB4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63915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8AA6-D73B-4997-8186-C4F2D369ED41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5C08-5CB9-4259-BB36-084FDCA36281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37826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E81E-0879-4E5A-B4F0-D20E0067FC61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A2F71-AEE2-44C0-8A8D-DFBBC6533920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7246105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ECF4-7B38-4EF1-A837-82B5F5D6E75C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B9E0-741D-4F4D-8234-1C1C7A46C2B7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5869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D776-62E6-48B5-B872-FBD1199865EE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27C3C-51BA-450D-BACD-E13FEF04DB87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318909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7981-6A1B-4DF5-8788-99752C9251FA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A4A2-6966-4803-ABA2-8E9A28CA2D1D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709270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9711-8F79-4C19-B553-1527FFF328DC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38A8C-BC93-4CA8-9C12-945DD15F8106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31004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4D63-A5A1-49A0-BE9D-28E8A034DEF0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1FAB-D983-4132-9739-CE8C42C369D9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327205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97409-08DE-4E3D-B6A5-35BDEEAC6A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01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C0CB-F947-4536-B920-743581DF74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1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8936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50B86-481D-4BDC-9B8B-4B5DA178A89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911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DB8AF-2E1F-41F3-AAFB-3483353ECA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04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495A-CEE5-443E-9917-CD2FB568AAD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228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F77B-1C3A-4051-B153-35D8AC1A49C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43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538F-0B5A-43F0-9268-B77B0441B75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95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EA3F-DF0A-4CBF-8E9D-AE1C5289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31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2DED-31F4-4F98-B9D2-D3C8F6B002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315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F342-6CC5-48AC-9BA4-BACCFA655F7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460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8029B-6FEF-4BF7-8733-123686A6C1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9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85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13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D5DFF-5E68-46B4-AEFF-890FAE023EE9}" type="datetimeFigureOut">
              <a:rPr lang="ar-EG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17/03/1443</a:t>
            </a:fld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8A4E8-FEA5-4537-8B0C-7BE8D6B4500E}" type="slidenum">
              <a:rPr lang="ar-EG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22627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55D9C-8334-4956-9941-212FB5BA5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AD95A5-A821-421E-A2B8-D8561F001109}" type="slidenum">
              <a:rPr lang="en-US" altLang="en-US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1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9795323-5255-493A-B884-F57EE40BBF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A27762-C9D2-4B1D-9CE9-D45D5473AA8C}" type="slidenum">
              <a:rPr lang="en-US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BFB0B0C-3611-4F8A-97F3-DB8586D329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8EACAC-A0DB-4A24-B7D6-D79489CE1C0E}" type="slidenum">
              <a:rPr lang="en-US" altLang="en-US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7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8195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7C7770-0EAC-41C7-A59F-59642C163B3E}" type="datetimeFigureOut">
              <a:rPr lang="ar-EG"/>
              <a:pPr>
                <a:defRPr/>
              </a:pPr>
              <a:t>17/03/1443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9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025E9-3DCE-4EF2-8589-FB1F9EF18BF4}" type="slidenum">
              <a:rPr lang="ar-EG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88148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60CD4-4B05-41AE-9915-C710B3D9689E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8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41662"/>
            <a:ext cx="8778875" cy="3716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ar-SA" sz="16000" b="1" dirty="0">
              <a:solidFill>
                <a:prstClr val="black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16000" b="1" dirty="0">
                <a:solidFill>
                  <a:srgbClr val="FF0000"/>
                </a:solidFill>
              </a:rPr>
              <a:t>الأستاذ </a:t>
            </a:r>
            <a:r>
              <a:rPr lang="ar-SA" sz="16000" b="1" dirty="0">
                <a:solidFill>
                  <a:srgbClr val="FF0000"/>
                </a:solidFill>
              </a:rPr>
              <a:t>الدكتور</a:t>
            </a:r>
            <a:r>
              <a:rPr lang="ar-EG" sz="16000" b="1" dirty="0">
                <a:solidFill>
                  <a:srgbClr val="FF0000"/>
                </a:solidFill>
              </a:rPr>
              <a:t>/ يوسف حسين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ar-EG" sz="9600" b="1" dirty="0">
              <a:solidFill>
                <a:srgbClr val="FF0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ar-EG" sz="9600" b="1" dirty="0">
                <a:solidFill>
                  <a:prstClr val="black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sz="9600" b="1" i="1" dirty="0">
                <a:solidFill>
                  <a:prstClr val="black"/>
                </a:solidFill>
                <a:latin typeface="Arial Black" panose="020B0A04020102020204" pitchFamily="34" charset="0"/>
              </a:rPr>
              <a:t>جامعة </a:t>
            </a:r>
            <a:r>
              <a:rPr lang="ar-EG" sz="9600" b="1" dirty="0">
                <a:solidFill>
                  <a:prstClr val="black"/>
                </a:solidFill>
                <a:latin typeface="Arial Black" panose="020B0A04020102020204" pitchFamily="34" charset="0"/>
              </a:rPr>
              <a:t>الزقازيق – مصر</a:t>
            </a:r>
            <a:endParaRPr lang="en-US" sz="9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96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9600" b="1" dirty="0">
                <a:solidFill>
                  <a:prstClr val="black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endParaRPr lang="en-US" sz="96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ar-EG" sz="9600" b="1" dirty="0">
              <a:solidFill>
                <a:srgbClr val="00206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9600" b="1" dirty="0">
                <a:solidFill>
                  <a:srgbClr val="FF0000"/>
                </a:solidFill>
              </a:rPr>
              <a:t>دكتوراة</a:t>
            </a:r>
            <a:r>
              <a:rPr lang="ar-EG" sz="9600" dirty="0">
                <a:solidFill>
                  <a:srgbClr val="FF0000"/>
                </a:solidFill>
              </a:rPr>
              <a:t> </a:t>
            </a:r>
            <a:r>
              <a:rPr lang="ar-EG" sz="9600" b="1" dirty="0">
                <a:solidFill>
                  <a:srgbClr val="FF0000"/>
                </a:solidFill>
              </a:rPr>
              <a:t>من جامعة كولونيا المانيا</a:t>
            </a:r>
          </a:p>
          <a:p>
            <a:pPr marL="0" indent="0" algn="ctr" rtl="1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ar-EG" sz="9600" b="1" dirty="0">
                <a:solidFill>
                  <a:srgbClr val="FF0000"/>
                </a:solidFill>
              </a:rPr>
              <a:t>جروب الفيس د. يوسف حسين (استاذ التشريح)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ar-EG" sz="3100" b="1" dirty="0">
              <a:solidFill>
                <a:srgbClr val="002060"/>
              </a:solidFill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0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5400" b="1">
                <a:solidFill>
                  <a:srgbClr val="FF0000"/>
                </a:solidFill>
              </a:rPr>
              <a:t>أهلا</a:t>
            </a:r>
            <a:endParaRPr lang="en-US" altLang="en-US" sz="5400" b="1">
              <a:solidFill>
                <a:srgbClr val="FF0000"/>
              </a:solidFill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0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4800" b="1">
                <a:solidFill>
                  <a:srgbClr val="FF0000"/>
                </a:solidFill>
              </a:rPr>
              <a:t>وسهلا</a:t>
            </a:r>
            <a:endParaRPr lang="en-US" alt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 noChangeArrowheads="1"/>
          </p:cNvSpPr>
          <p:nvPr>
            <p:ph/>
          </p:nvPr>
        </p:nvSpPr>
        <p:spPr>
          <a:xfrm>
            <a:off x="179388" y="115888"/>
            <a:ext cx="8785225" cy="6626225"/>
          </a:xfrm>
        </p:spPr>
        <p:txBody>
          <a:bodyPr/>
          <a:lstStyle/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"/>
              <a:tabLst>
                <a:tab pos="-88900" algn="l"/>
                <a:tab pos="0" algn="l"/>
              </a:tabLst>
            </a:pPr>
            <a:r>
              <a:rPr lang="en-US" altLang="en-US" sz="23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Development of Paranasal sinuses</a:t>
            </a:r>
            <a:r>
              <a:rPr lang="en-US" altLang="en-US" sz="230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"/>
              <a:tabLst>
                <a:tab pos="-88900" algn="l"/>
                <a:tab pos="0" algn="l"/>
              </a:tabLst>
            </a:pPr>
            <a:r>
              <a:rPr lang="en-US" altLang="en-US" sz="2300">
                <a:latin typeface="Arial Black" pitchFamily="34" charset="0"/>
                <a:cs typeface="Times New Roman" pitchFamily="18" charset="0"/>
              </a:rPr>
              <a:t>They Develop as out pouching from mucus membrane of the lateral wall of the nose. 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"/>
              <a:tabLst>
                <a:tab pos="-88900" algn="l"/>
                <a:tab pos="0" algn="l"/>
              </a:tabLst>
            </a:pPr>
            <a:r>
              <a:rPr lang="en-US" altLang="en-US" sz="2300">
                <a:solidFill>
                  <a:srgbClr val="000000"/>
                </a:solidFill>
                <a:latin typeface="Arial Black" pitchFamily="34" charset="0"/>
                <a:cs typeface="Arial" charset="0"/>
              </a:rPr>
              <a:t>They extend into the maxilla, ethmoid, frontal and sphenoid bones during childhood and early adult life.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"/>
              <a:tabLst>
                <a:tab pos="-88900" algn="l"/>
                <a:tab pos="0" algn="l"/>
              </a:tabLst>
            </a:pPr>
            <a:r>
              <a:rPr lang="en-US" altLang="en-US" sz="23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Maxillary sinus </a:t>
            </a:r>
            <a:r>
              <a:rPr lang="en-US" altLang="en-US" sz="2300">
                <a:latin typeface="Arial Black" pitchFamily="34" charset="0"/>
                <a:cs typeface="Times New Roman" pitchFamily="18" charset="0"/>
              </a:rPr>
              <a:t>is the first to develop prenatal then, enlarge after birth, complete development nearly at 7 - 18 years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"/>
              <a:tabLst>
                <a:tab pos="-88900" algn="l"/>
                <a:tab pos="0" algn="l"/>
              </a:tabLst>
            </a:pPr>
            <a:r>
              <a:rPr lang="en-US" altLang="en-US" sz="23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Sphenoid &amp; ethmoid sinuses </a:t>
            </a:r>
            <a:r>
              <a:rPr lang="en-US" altLang="en-US" sz="2300">
                <a:latin typeface="Arial Black" pitchFamily="34" charset="0"/>
                <a:cs typeface="Times New Roman" pitchFamily="18" charset="0"/>
              </a:rPr>
              <a:t>, enlarge after birth and may not be significant size until 3-7 years and complete in adult.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"/>
              <a:tabLst>
                <a:tab pos="-88900" algn="l"/>
                <a:tab pos="0" algn="l"/>
              </a:tabLst>
            </a:pPr>
            <a:r>
              <a:rPr lang="en-US" altLang="en-US" sz="23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Frontal sinus </a:t>
            </a:r>
            <a:r>
              <a:rPr lang="en-US" altLang="en-US" sz="2300">
                <a:latin typeface="Arial Black" pitchFamily="34" charset="0"/>
                <a:cs typeface="Times New Roman" pitchFamily="18" charset="0"/>
              </a:rPr>
              <a:t>is the last one to develop (absent at birth), begins to develop 2-9 years </a:t>
            </a:r>
            <a:r>
              <a:rPr lang="en-US" altLang="en-US" sz="23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and complete during puberty</a:t>
            </a:r>
          </a:p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itchFamily="2" charset="2"/>
              <a:buChar char=""/>
              <a:tabLst>
                <a:tab pos="-88900" algn="l"/>
                <a:tab pos="0" algn="l"/>
              </a:tabLst>
            </a:pPr>
            <a:endParaRPr lang="en-US" altLang="en-US" sz="19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8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499534" y="1187450"/>
            <a:ext cx="8009466" cy="418164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050" b="1" dirty="0">
                <a:solidFill>
                  <a:prstClr val="white"/>
                </a:solidFill>
              </a:rPr>
              <a:t>Development of Larynx, Trachea, Bronchi and Lungs</a:t>
            </a:r>
          </a:p>
        </p:txBody>
      </p:sp>
    </p:spTree>
    <p:extLst>
      <p:ext uri="{BB962C8B-B14F-4D97-AF65-F5344CB8AC3E}">
        <p14:creationId xmlns:p14="http://schemas.microsoft.com/office/powerpoint/2010/main" val="284463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r="2440"/>
          <a:stretch>
            <a:fillRect/>
          </a:stretch>
        </p:blipFill>
        <p:spPr bwMode="auto">
          <a:xfrm>
            <a:off x="71438" y="4787900"/>
            <a:ext cx="87852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3023" r="1724" b="8311"/>
          <a:stretch>
            <a:fillRect/>
          </a:stretch>
        </p:blipFill>
        <p:spPr bwMode="auto">
          <a:xfrm>
            <a:off x="179388" y="80963"/>
            <a:ext cx="85693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7524750" y="2708275"/>
            <a:ext cx="1619250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Arial Black" pitchFamily="34" charset="0"/>
              </a:rPr>
              <a:t>Bronchial bud</a:t>
            </a:r>
          </a:p>
        </p:txBody>
      </p:sp>
    </p:spTree>
    <p:extLst>
      <p:ext uri="{BB962C8B-B14F-4D97-AF65-F5344CB8AC3E}">
        <p14:creationId xmlns:p14="http://schemas.microsoft.com/office/powerpoint/2010/main" val="304378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07950" y="0"/>
            <a:ext cx="8928100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defRPr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defRPr/>
            </a:pPr>
            <a:r>
              <a:rPr lang="en-US" altLang="en-US" sz="28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** Development of the </a:t>
            </a:r>
            <a:r>
              <a:rPr lang="en-US" altLang="en-US" sz="2800" b="1" dirty="0" err="1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laryngotracheal</a:t>
            </a:r>
            <a:r>
              <a:rPr lang="en-US" altLang="en-US" sz="2800" b="1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 tube</a:t>
            </a:r>
            <a:endParaRPr lang="en-US" altLang="en-US" sz="2800" dirty="0"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marL="571500" indent="-457200" algn="justLow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An endodermal diverticulum called </a:t>
            </a:r>
            <a:r>
              <a:rPr lang="en-US" altLang="en-US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respiratory diverticulum </a:t>
            </a: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arises from the </a:t>
            </a:r>
            <a:r>
              <a:rPr lang="en-US" altLang="en-US" sz="2800" dirty="0"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ventral wall </a:t>
            </a: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of the foregut</a:t>
            </a:r>
          </a:p>
          <a:p>
            <a:pPr marL="571500" indent="-457200" algn="justLow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Two </a:t>
            </a:r>
            <a:r>
              <a:rPr lang="en-US" altLang="en-US" sz="28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tracheoesophageal</a:t>
            </a:r>
            <a:r>
              <a:rPr lang="en-US" altLang="en-US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folds </a:t>
            </a: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forming </a:t>
            </a:r>
            <a:r>
              <a:rPr lang="en-US" altLang="en-US" sz="2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primitive </a:t>
            </a:r>
            <a:r>
              <a:rPr lang="en-US" altLang="en-US" sz="2800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laryngotracheal</a:t>
            </a:r>
            <a:r>
              <a:rPr lang="en-US" altLang="en-US" sz="28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tube.</a:t>
            </a:r>
          </a:p>
          <a:p>
            <a:pPr marL="571500" indent="-457200" algn="justLow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The two folds approximate and fuse with each other forming </a:t>
            </a:r>
            <a:r>
              <a:rPr lang="en-US" altLang="en-US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tracheoesophageal septum</a:t>
            </a: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571500" indent="-457200" algn="justLow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The septum divides the </a:t>
            </a:r>
            <a:r>
              <a:rPr lang="en-US" altLang="en-US" sz="2800" dirty="0" err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laryngotracheal</a:t>
            </a:r>
            <a:r>
              <a:rPr lang="en-US" altLang="en-US" sz="2800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tube </a:t>
            </a: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(ventral) from </a:t>
            </a:r>
            <a:r>
              <a:rPr lang="en-US" altLang="en-US" sz="28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pharynx and esophagus </a:t>
            </a:r>
            <a:r>
              <a:rPr lang="en-US" altLang="en-US" sz="2800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(dorsal). </a:t>
            </a:r>
          </a:p>
        </p:txBody>
      </p:sp>
    </p:spTree>
    <p:extLst>
      <p:ext uri="{BB962C8B-B14F-4D97-AF65-F5344CB8AC3E}">
        <p14:creationId xmlns:p14="http://schemas.microsoft.com/office/powerpoint/2010/main" val="11264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" y="73025"/>
            <a:ext cx="8928100" cy="6145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2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larynx</a:t>
            </a:r>
            <a:endParaRPr lang="en-US" sz="2200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mucosa</a:t>
            </a: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developed from the </a:t>
            </a:r>
            <a:r>
              <a:rPr lang="en-US" sz="22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cranial part</a:t>
            </a:r>
            <a:r>
              <a:rPr lang="en-US" sz="2200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laryngotracheal tube.</a:t>
            </a:r>
          </a:p>
          <a:p>
            <a:pPr marL="342900" indent="-342900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cartilage and muscles</a:t>
            </a: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mesoderm of the 4</a:t>
            </a:r>
            <a:r>
              <a:rPr lang="en-US" sz="2200" baseline="30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6</a:t>
            </a:r>
            <a:r>
              <a:rPr lang="en-US" sz="2200" baseline="30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pharyngeal arches.</a:t>
            </a:r>
            <a:r>
              <a:rPr lang="en-US" sz="22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2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 the Trachea</a:t>
            </a:r>
            <a:endParaRPr lang="en-US" sz="2200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mucosa</a:t>
            </a: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developed from the </a:t>
            </a:r>
            <a:r>
              <a:rPr lang="en-US" sz="2200" b="1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caudal part</a:t>
            </a:r>
            <a:r>
              <a:rPr lang="en-US" sz="2200" dirty="0">
                <a:solidFill>
                  <a:srgbClr val="0070C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laryngotracheal tube.</a:t>
            </a:r>
          </a:p>
          <a:p>
            <a:pPr marL="342900" indent="-342900" algn="justLow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cartilages</a:t>
            </a: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mesoderm around the laryngo-tracheal tube.</a:t>
            </a:r>
          </a:p>
          <a:p>
            <a:pPr marL="342900" indent="-342900" algn="ctr" eaLnBrk="0" fontAlgn="base" hangingPunct="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22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of the bronchi</a:t>
            </a:r>
            <a:endParaRPr lang="en-US" sz="2200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 eaLnBrk="0" fontAlgn="base" hangingPunct="0">
              <a:lnSpc>
                <a:spcPct val="12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lower end of the tube derived into two bronchial buds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forming right and left bronchus. </a:t>
            </a:r>
          </a:p>
          <a:p>
            <a:pPr marL="114300" algn="justLow" eaLnBrk="0" fontAlgn="base" hangingPunct="0">
              <a:lnSpc>
                <a:spcPct val="125000"/>
              </a:lnSpc>
              <a:spcAft>
                <a:spcPts val="100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cartilages</a:t>
            </a:r>
            <a:r>
              <a:rPr lang="en-US" sz="22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mesoderm around the buds.</a:t>
            </a:r>
          </a:p>
        </p:txBody>
      </p:sp>
    </p:spTree>
    <p:extLst>
      <p:ext uri="{BB962C8B-B14F-4D97-AF65-F5344CB8AC3E}">
        <p14:creationId xmlns:p14="http://schemas.microsoft.com/office/powerpoint/2010/main" val="351356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pPr rtl="0" eaLnBrk="1" hangingPunct="1"/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Development of the respiratory system</a:t>
            </a:r>
            <a:endParaRPr lang="ar-EG" altLang="en-US" sz="3200">
              <a:solidFill>
                <a:srgbClr val="FF0000"/>
              </a:solidFill>
            </a:endParaRPr>
          </a:p>
        </p:txBody>
      </p:sp>
      <p:pic>
        <p:nvPicPr>
          <p:cNvPr id="24579" name="Picture 2" descr="D:\جامعة مؤتة\Integrated Modules\1- Respiratory system\Images Resp system\devel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200" y="563563"/>
            <a:ext cx="7948613" cy="6032500"/>
          </a:xfrm>
        </p:spPr>
      </p:pic>
    </p:spTree>
    <p:extLst>
      <p:ext uri="{BB962C8B-B14F-4D97-AF65-F5344CB8AC3E}">
        <p14:creationId xmlns:p14="http://schemas.microsoft.com/office/powerpoint/2010/main" val="230483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جامعة مؤتة\Integrated Modules\1- Respiratory system\Images Resp system\surfactant-physiology-3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15462" r="12379" b="16269"/>
          <a:stretch>
            <a:fillRect/>
          </a:stretch>
        </p:blipFill>
        <p:spPr>
          <a:xfrm>
            <a:off x="5114925" y="115888"/>
            <a:ext cx="4002088" cy="4302125"/>
          </a:xfrm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0" y="0"/>
            <a:ext cx="5116513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>
                <a:solidFill>
                  <a:srgbClr val="FF0000"/>
                </a:solidFill>
                <a:latin typeface="Arial Black" pitchFamily="34" charset="0"/>
              </a:rPr>
              <a:t>Development of the lungs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prstClr val="black"/>
                </a:solidFill>
                <a:latin typeface="Arial Black" pitchFamily="34" charset="0"/>
              </a:rPr>
              <a:t>Each bronchus divides repeatedly forming bronchioles and alveoli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prstClr val="black"/>
                </a:solidFill>
                <a:latin typeface="Arial Black" pitchFamily="34" charset="0"/>
              </a:rPr>
              <a:t>The blood capillaries and connective tissue developed from the mesoderm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prstClr val="black"/>
                </a:solidFill>
                <a:latin typeface="Arial Black" pitchFamily="34" charset="0"/>
              </a:rPr>
              <a:t>No mature alveoli before birth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prstClr val="black"/>
                </a:solidFill>
                <a:latin typeface="Arial Black" pitchFamily="34" charset="0"/>
              </a:rPr>
              <a:t>The cells line the alveoli become gradually thinner (</a:t>
            </a:r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Type-I blood air barrier)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prstClr val="black"/>
                </a:solidFill>
                <a:latin typeface="Arial Black" pitchFamily="34" charset="0"/>
              </a:rPr>
              <a:t>Another epithelial cells developed </a:t>
            </a:r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(Type –II surfactant cells) </a:t>
            </a:r>
            <a:r>
              <a:rPr lang="en-US">
                <a:solidFill>
                  <a:prstClr val="black"/>
                </a:solidFill>
                <a:latin typeface="Arial Black" pitchFamily="34" charset="0"/>
              </a:rPr>
              <a:t>to low the surface tension of the barrier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9688" y="5053013"/>
            <a:ext cx="90900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 Black" pitchFamily="34" charset="0"/>
              </a:rPr>
              <a:t>The amount of the surfactant increases especially during the first two weeks after birth</a:t>
            </a: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  <a:latin typeface="Arial Black" pitchFamily="34" charset="0"/>
              </a:rPr>
              <a:t>The fluid in the alveoli is absorbed and</a:t>
            </a:r>
            <a:r>
              <a:rPr lang="en-US" sz="2000">
                <a:solidFill>
                  <a:srgbClr val="000000"/>
                </a:solidFill>
                <a:latin typeface="Arial Black" pitchFamily="34" charset="0"/>
              </a:rPr>
              <a:t> alveoli expanded with air</a:t>
            </a:r>
          </a:p>
        </p:txBody>
      </p:sp>
    </p:spTree>
    <p:extLst>
      <p:ext uri="{BB962C8B-B14F-4D97-AF65-F5344CB8AC3E}">
        <p14:creationId xmlns:p14="http://schemas.microsoft.com/office/powerpoint/2010/main" val="376251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جامعة مؤتة\Integrated Modules\1- Respiratory system\Images Resp system\OTHER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1" t="18349" r="2670" b="9612"/>
          <a:stretch>
            <a:fillRect/>
          </a:stretch>
        </p:blipFill>
        <p:spPr bwMode="auto">
          <a:xfrm>
            <a:off x="6937375" y="1209675"/>
            <a:ext cx="220662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950" y="530225"/>
            <a:ext cx="5078413" cy="673258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Low" defTabSz="685800">
              <a:lnSpc>
                <a:spcPct val="125000"/>
              </a:lnSpc>
              <a:spcAft>
                <a:spcPts val="75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5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abnormal opening between esophagus and trachea caused by failure of complete closure of the tracheoesophageal septum.</a:t>
            </a:r>
          </a:p>
          <a:p>
            <a:pPr marL="85725" indent="-257175" algn="ctr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850" b="1" dirty="0"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Types of the fistula:</a:t>
            </a:r>
            <a:endParaRPr lang="en-US" altLang="en-US" sz="1850" dirty="0">
              <a:solidFill>
                <a:srgbClr val="00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85725" indent="-2571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</a:t>
            </a:r>
            <a:r>
              <a:rPr lang="en-US" altLang="en-US" sz="185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roximal part</a:t>
            </a: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of esophagus ends as a </a:t>
            </a:r>
            <a:r>
              <a:rPr lang="en-US" altLang="en-US" sz="185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blind sac</a:t>
            </a: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and distal part continues with the trachea.</a:t>
            </a:r>
          </a:p>
          <a:p>
            <a:pPr marL="85725" indent="-2571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185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Proximal part</a:t>
            </a: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of esophagus </a:t>
            </a:r>
            <a:r>
              <a:rPr lang="en-US" altLang="en-US" sz="185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continues</a:t>
            </a: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with trachea and distal part ends as blind sac.</a:t>
            </a:r>
          </a:p>
          <a:p>
            <a:pPr marL="85725" indent="-2571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Proximal and distal parts of esophagus </a:t>
            </a:r>
            <a:r>
              <a:rPr lang="en-US" altLang="en-US" sz="185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continue</a:t>
            </a: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with trachea separately. </a:t>
            </a:r>
          </a:p>
          <a:p>
            <a:pPr marL="85725" indent="-2571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Proximal and distal parts of </a:t>
            </a:r>
            <a:r>
              <a:rPr lang="en-US" altLang="en-US" sz="185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continue</a:t>
            </a: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with trachea by </a:t>
            </a:r>
            <a:r>
              <a:rPr lang="en-US" altLang="en-US" sz="185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single tube (fistula) </a:t>
            </a:r>
            <a:r>
              <a:rPr lang="en-US" altLang="en-US" sz="185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</a:p>
          <a:p>
            <a:pPr marL="85725" indent="-2571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endParaRPr lang="en-US" altLang="en-US" sz="1850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1748" name="Picture 2" descr="D:\جامعة مؤتة\Integrated Modules\1- Respiratory system\Images Resp system\OTHER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t="53717" r="62369" b="9425"/>
          <a:stretch>
            <a:fillRect/>
          </a:stretch>
        </p:blipFill>
        <p:spPr bwMode="auto">
          <a:xfrm>
            <a:off x="5854700" y="3611563"/>
            <a:ext cx="178911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D:\جامعة مؤتة\Integrated Modules\1- Respiratory system\Images Resp system\OTHER\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8" t="16502" r="45148" b="44980"/>
          <a:stretch>
            <a:fillRect/>
          </a:stretch>
        </p:blipFill>
        <p:spPr>
          <a:xfrm>
            <a:off x="5237163" y="1076325"/>
            <a:ext cx="1700212" cy="2055813"/>
          </a:xfrm>
        </p:spPr>
      </p:pic>
      <p:sp>
        <p:nvSpPr>
          <p:cNvPr id="2" name="TextBox 1"/>
          <p:cNvSpPr txBox="1"/>
          <p:nvPr/>
        </p:nvSpPr>
        <p:spPr>
          <a:xfrm>
            <a:off x="6316663" y="857250"/>
            <a:ext cx="258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srgbClr val="0000CC"/>
                </a:solidFill>
                <a:cs typeface="Arial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8613" y="5578475"/>
            <a:ext cx="258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srgbClr val="0000CC"/>
                </a:solidFill>
                <a:cs typeface="Arial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9138" y="5302250"/>
            <a:ext cx="2587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srgbClr val="0000CC"/>
                </a:solidFill>
                <a:cs typeface="Arial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12100" y="857250"/>
            <a:ext cx="257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b="1" dirty="0">
                <a:solidFill>
                  <a:srgbClr val="0000CC"/>
                </a:solidFill>
                <a:cs typeface="Arial" charset="0"/>
              </a:rPr>
              <a:t>3</a:t>
            </a:r>
          </a:p>
        </p:txBody>
      </p:sp>
      <p:sp>
        <p:nvSpPr>
          <p:cNvPr id="26634" name="عنوان 1"/>
          <p:cNvSpPr>
            <a:spLocks noGrp="1"/>
          </p:cNvSpPr>
          <p:nvPr>
            <p:ph type="title"/>
          </p:nvPr>
        </p:nvSpPr>
        <p:spPr>
          <a:xfrm>
            <a:off x="107950" y="-3175"/>
            <a:ext cx="8928100" cy="590550"/>
          </a:xfrm>
        </p:spPr>
        <p:txBody>
          <a:bodyPr/>
          <a:lstStyle/>
          <a:p>
            <a:pPr algn="l" rtl="0" eaLnBrk="1" hangingPunct="1"/>
            <a:r>
              <a:rPr lang="en-US" altLang="en-US" sz="2800" b="1">
                <a:solidFill>
                  <a:srgbClr val="FF0000"/>
                </a:solidFill>
                <a:cs typeface="Times New Roman" pitchFamily="18" charset="0"/>
              </a:rPr>
              <a:t>Congenital anomalies (</a:t>
            </a:r>
            <a:r>
              <a:rPr lang="en-US" altLang="en-US" sz="2800" b="1">
                <a:cs typeface="Times New Roman" pitchFamily="18" charset="0"/>
              </a:rPr>
              <a:t>Tracheoesophageal fistula)</a:t>
            </a:r>
            <a:endParaRPr lang="ar-EG" alt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188913"/>
            <a:ext cx="8856663" cy="6553200"/>
          </a:xfrm>
        </p:spPr>
        <p:txBody>
          <a:bodyPr/>
          <a:lstStyle/>
          <a:p>
            <a:pPr marL="114300" algn="justLow" rtl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2400" b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** Congenital anomalies of respiratory system:</a:t>
            </a:r>
            <a:endParaRPr lang="en-US" altLang="en-US" sz="2400">
              <a:latin typeface="Arial Black" pitchFamily="34" charset="0"/>
              <a:cs typeface="Times New Roman" pitchFamily="18" charset="0"/>
            </a:endParaRPr>
          </a:p>
          <a:p>
            <a:pPr marL="114300" algn="justLow" rtl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2400" b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(II) Agenesis of one or both lungs:</a:t>
            </a:r>
            <a:r>
              <a:rPr lang="en-US" altLang="en-US" sz="240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is rare and caused by failure of the </a:t>
            </a:r>
            <a:r>
              <a:rPr lang="en-US" altLang="en-US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bronchial buds 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to develop.</a:t>
            </a:r>
          </a:p>
          <a:p>
            <a:pPr marL="114300" algn="justLow" rtl="0">
              <a:lnSpc>
                <a:spcPct val="125000"/>
              </a:lnSpc>
              <a:spcBef>
                <a:spcPct val="0"/>
              </a:spcBef>
              <a:buFont typeface="Calibri" pitchFamily="34" charset="0"/>
              <a:buAutoNum type="romanUcParenBoth" startAt="3"/>
            </a:pPr>
            <a:r>
              <a:rPr lang="en-US" altLang="en-US" sz="2400" b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Abnormal number of lung lobes</a:t>
            </a:r>
            <a:r>
              <a:rPr lang="en-US" altLang="en-US" sz="2400" b="1">
                <a:latin typeface="Arial Black" pitchFamily="34" charset="0"/>
                <a:cs typeface="Times New Roman" pitchFamily="18" charset="0"/>
              </a:rPr>
              <a:t>: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 due to abnormal division of the </a:t>
            </a:r>
            <a:r>
              <a:rPr lang="en-US" altLang="en-US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bronchial buds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marL="114300" algn="justLow" rtl="0">
              <a:lnSpc>
                <a:spcPct val="125000"/>
              </a:lnSpc>
              <a:spcBef>
                <a:spcPct val="0"/>
              </a:spcBef>
              <a:buFont typeface="Calibri" pitchFamily="34" charset="0"/>
              <a:buAutoNum type="romanUcParenBoth" startAt="6"/>
            </a:pPr>
            <a:r>
              <a:rPr lang="en-US" altLang="en-US" sz="2400" b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Congenital cysts of the lungs:</a:t>
            </a:r>
            <a:r>
              <a:rPr lang="en-US" altLang="en-US" sz="240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either single or multiple</a:t>
            </a:r>
            <a:r>
              <a:rPr lang="en-US" altLang="en-US" sz="240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 This give rises to </a:t>
            </a:r>
            <a:r>
              <a:rPr lang="en-US" altLang="en-US" sz="24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honeycomb appearance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 in the X-ray.</a:t>
            </a:r>
          </a:p>
          <a:p>
            <a:pPr marL="114300" algn="justLow" rtl="0">
              <a:lnSpc>
                <a:spcPct val="125000"/>
              </a:lnSpc>
              <a:spcBef>
                <a:spcPct val="0"/>
              </a:spcBef>
            </a:pPr>
            <a:r>
              <a:rPr lang="en-US" altLang="en-US" sz="2400" b="1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(V) Congenital collapse of the lung </a:t>
            </a:r>
            <a:r>
              <a:rPr lang="en-US" altLang="en-US" sz="2400" b="1">
                <a:latin typeface="Arial Black" pitchFamily="34" charset="0"/>
                <a:cs typeface="Times New Roman" pitchFamily="18" charset="0"/>
              </a:rPr>
              <a:t>(respiratory distress syndrome of neonate):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 due to congenital absence of the </a:t>
            </a:r>
            <a:r>
              <a:rPr lang="en-US" altLang="en-US" sz="2400" b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surfactant</a:t>
            </a:r>
            <a:r>
              <a:rPr lang="en-US" altLang="en-US" sz="2400">
                <a:latin typeface="Arial Black" pitchFamily="34" charset="0"/>
                <a:cs typeface="Times New Roman" pitchFamily="18" charset="0"/>
              </a:rPr>
              <a:t>. It is one of the common causes of death in the premature infants.</a:t>
            </a:r>
          </a:p>
          <a:p>
            <a:pPr marL="114300" algn="l" rtl="0"/>
            <a:endParaRPr lang="en-US" altLang="en-US">
              <a:cs typeface="Arial" charset="0"/>
            </a:endParaRPr>
          </a:p>
          <a:p>
            <a:pPr marL="114300" algn="l" rtl="0"/>
            <a:endParaRPr lang="en-US" altLang="en-US">
              <a:cs typeface="Arial" charset="0"/>
            </a:endParaRPr>
          </a:p>
          <a:p>
            <a:pPr marL="114300" algn="l" rtl="0"/>
            <a:endParaRPr lang="en-US" altLang="en-US">
              <a:cs typeface="Arial" charset="0"/>
            </a:endParaRPr>
          </a:p>
          <a:p>
            <a:pPr marL="114300" algn="l" rtl="0"/>
            <a:endParaRPr lang="en-US" altLang="en-US">
              <a:cs typeface="Arial" charset="0"/>
            </a:endParaRPr>
          </a:p>
          <a:p>
            <a:pPr marL="114300" algn="l" rtl="0"/>
            <a:endParaRPr lang="en-US" altLang="en-US">
              <a:cs typeface="Arial" charset="0"/>
            </a:endParaRPr>
          </a:p>
          <a:p>
            <a:pPr marL="114300" algn="l" rtl="0"/>
            <a:endParaRPr lang="en-US" altLang="en-US">
              <a:cs typeface="Arial" charset="0"/>
            </a:endParaRPr>
          </a:p>
          <a:p>
            <a:pPr marL="114300" algn="l" rtl="0"/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671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499534" y="1187450"/>
            <a:ext cx="8009466" cy="418164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4050" b="1" dirty="0">
                <a:solidFill>
                  <a:prstClr val="white"/>
                </a:solidFill>
              </a:rPr>
              <a:t>Development of the Diaphragm</a:t>
            </a:r>
          </a:p>
        </p:txBody>
      </p:sp>
    </p:spTree>
    <p:extLst>
      <p:ext uri="{BB962C8B-B14F-4D97-AF65-F5344CB8AC3E}">
        <p14:creationId xmlns:p14="http://schemas.microsoft.com/office/powerpoint/2010/main" val="58589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0" y="332656"/>
            <a:ext cx="9144000" cy="5040560"/>
          </a:xfrm>
          <a:prstGeom prst="star24">
            <a:avLst>
              <a:gd name="adj" fmla="val 35224"/>
            </a:avLst>
          </a:prstGeom>
          <a:solidFill>
            <a:srgbClr val="FF0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Development of Nose and paranasal sinuses</a:t>
            </a:r>
          </a:p>
        </p:txBody>
      </p:sp>
    </p:spTree>
    <p:extLst>
      <p:ext uri="{BB962C8B-B14F-4D97-AF65-F5344CB8AC3E}">
        <p14:creationId xmlns:p14="http://schemas.microsoft.com/office/powerpoint/2010/main" val="27769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:\جامعة مؤتة\Integrated Modules\1- Respiratory system\Images Resp system\muscles diaph resp movem\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7" t="3448" r="1324" b="4597"/>
          <a:stretch>
            <a:fillRect/>
          </a:stretch>
        </p:blipFill>
        <p:spPr>
          <a:xfrm>
            <a:off x="323850" y="344488"/>
            <a:ext cx="8596313" cy="6194425"/>
          </a:xfrm>
        </p:spPr>
      </p:pic>
      <p:sp>
        <p:nvSpPr>
          <p:cNvPr id="29699" name="مربع نص 3"/>
          <p:cNvSpPr txBox="1">
            <a:spLocks noChangeArrowheads="1"/>
          </p:cNvSpPr>
          <p:nvPr/>
        </p:nvSpPr>
        <p:spPr bwMode="auto">
          <a:xfrm>
            <a:off x="755650" y="537368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</a:rPr>
              <a:t>1</a:t>
            </a:r>
            <a:endParaRPr lang="ar-EG" altLang="en-US" b="1">
              <a:solidFill>
                <a:srgbClr val="C00000"/>
              </a:solidFill>
            </a:endParaRPr>
          </a:p>
        </p:txBody>
      </p:sp>
      <p:sp>
        <p:nvSpPr>
          <p:cNvPr id="29700" name="مربع نص 4"/>
          <p:cNvSpPr txBox="1">
            <a:spLocks noChangeArrowheads="1"/>
          </p:cNvSpPr>
          <p:nvPr/>
        </p:nvSpPr>
        <p:spPr bwMode="auto">
          <a:xfrm>
            <a:off x="0" y="4292600"/>
            <a:ext cx="357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</a:rPr>
              <a:t>2</a:t>
            </a:r>
            <a:endParaRPr lang="ar-EG" altLang="en-US" b="1">
              <a:solidFill>
                <a:srgbClr val="C00000"/>
              </a:solidFill>
            </a:endParaRPr>
          </a:p>
        </p:txBody>
      </p:sp>
      <p:sp>
        <p:nvSpPr>
          <p:cNvPr id="29701" name="مربع نص 5"/>
          <p:cNvSpPr txBox="1">
            <a:spLocks noChangeArrowheads="1"/>
          </p:cNvSpPr>
          <p:nvPr/>
        </p:nvSpPr>
        <p:spPr bwMode="auto">
          <a:xfrm>
            <a:off x="179388" y="30130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</a:rPr>
              <a:t>3</a:t>
            </a:r>
            <a:endParaRPr lang="ar-EG" altLang="en-US" b="1">
              <a:solidFill>
                <a:srgbClr val="C00000"/>
              </a:solidFill>
            </a:endParaRPr>
          </a:p>
        </p:txBody>
      </p:sp>
      <p:sp>
        <p:nvSpPr>
          <p:cNvPr id="29702" name="مربع نص 6"/>
          <p:cNvSpPr txBox="1">
            <a:spLocks noChangeArrowheads="1"/>
          </p:cNvSpPr>
          <p:nvPr/>
        </p:nvSpPr>
        <p:spPr bwMode="auto">
          <a:xfrm>
            <a:off x="2339975" y="6169025"/>
            <a:ext cx="214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</a:rPr>
              <a:t>4</a:t>
            </a:r>
            <a:endParaRPr lang="ar-EG" altLang="en-US" b="1">
              <a:solidFill>
                <a:srgbClr val="C00000"/>
              </a:solidFill>
            </a:endParaRPr>
          </a:p>
        </p:txBody>
      </p:sp>
      <p:sp>
        <p:nvSpPr>
          <p:cNvPr id="29703" name="مربع نص 8"/>
          <p:cNvSpPr txBox="1">
            <a:spLocks noChangeArrowheads="1"/>
          </p:cNvSpPr>
          <p:nvPr/>
        </p:nvSpPr>
        <p:spPr bwMode="auto">
          <a:xfrm>
            <a:off x="8407400" y="24923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00000"/>
                </a:solidFill>
              </a:rPr>
              <a:t>5</a:t>
            </a:r>
            <a:endParaRPr lang="ar-EG" altLang="en-US" b="1">
              <a:solidFill>
                <a:srgbClr val="C00000"/>
              </a:solidFill>
            </a:endParaRPr>
          </a:p>
        </p:txBody>
      </p:sp>
      <p:sp>
        <p:nvSpPr>
          <p:cNvPr id="29705" name="TextBox 2"/>
          <p:cNvSpPr txBox="1">
            <a:spLocks noChangeArrowheads="1"/>
          </p:cNvSpPr>
          <p:nvPr/>
        </p:nvSpPr>
        <p:spPr bwMode="auto">
          <a:xfrm>
            <a:off x="179388" y="1412875"/>
            <a:ext cx="1655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6</a:t>
            </a:r>
            <a:r>
              <a:rPr lang="en-US">
                <a:solidFill>
                  <a:prstClr val="black"/>
                </a:solidFill>
                <a:latin typeface="Arial Black" pitchFamily="34" charset="0"/>
              </a:rPr>
              <a:t> Cervical myotome of somites</a:t>
            </a:r>
          </a:p>
        </p:txBody>
      </p:sp>
    </p:spTree>
    <p:extLst>
      <p:ext uri="{BB962C8B-B14F-4D97-AF65-F5344CB8AC3E}">
        <p14:creationId xmlns:p14="http://schemas.microsoft.com/office/powerpoint/2010/main" val="423062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 rtl="0">
              <a:lnSpc>
                <a:spcPct val="12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The diaphragm developed from : </a:t>
            </a:r>
            <a:endParaRPr lang="en-US" altLang="en-US" sz="24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lvl="1" algn="justLow" rtl="0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Septum transversum </a:t>
            </a:r>
            <a:r>
              <a:rPr lang="en-US" alt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infront</a:t>
            </a: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the neck and forms the central tendon</a:t>
            </a:r>
            <a:r>
              <a:rPr lang="en-US" alt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lvl="1" algn="justLow" rtl="0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Oesophageal</a:t>
            </a: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mesoderm </a:t>
            </a:r>
            <a:r>
              <a:rPr lang="en-US" alt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forms the crura</a:t>
            </a: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endParaRPr lang="en-US" altLang="en-US" sz="24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 algn="justLow" rtl="0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Pleuro-peritoneal membrane forms small part of diaphragm</a:t>
            </a:r>
            <a:r>
              <a:rPr lang="en-US" alt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</a:p>
          <a:p>
            <a:pPr lvl="1" algn="justLow" rtl="0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Body wall </a:t>
            </a:r>
            <a:r>
              <a:rPr lang="en-US" altLang="en-US" sz="24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forms the margin</a:t>
            </a: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This part receives sensory nerves from lower intercostal nerves.</a:t>
            </a:r>
            <a:endParaRPr lang="en-US" altLang="en-US" sz="24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 algn="justLow" rtl="0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Mesoderm around the aorta.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lvl="1" algn="justLow" rtl="0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Cervical myotomes from the </a:t>
            </a:r>
            <a:r>
              <a:rPr lang="en-US" altLang="en-US" sz="2400" b="1" dirty="0" err="1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somites</a:t>
            </a:r>
            <a:r>
              <a:rPr lang="en-US" altLang="en-US" sz="24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of C3, 4, 5; this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explains innervation of the diaphragm by C3, 4, 5 (phrenic nerve).</a:t>
            </a:r>
            <a:endParaRPr lang="en-US" altLang="en-US" sz="2400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114300" algn="justLow" rtl="0">
              <a:lnSpc>
                <a:spcPct val="12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Char char="٭"/>
              <a:defRPr/>
            </a:pPr>
            <a:r>
              <a:rPr lang="en-US" altLang="en-US" sz="2400" dirty="0">
                <a:latin typeface="Arial" panose="020B0604020202020204" pitchFamily="34" charset="0"/>
                <a:cs typeface="Times New Roman" panose="02020603050405020304" pitchFamily="18" charset="0"/>
              </a:rPr>
              <a:t>The diaphragm migrates caudally from the level of C3 segment (somite) to the level of T12 segment (somite).</a:t>
            </a:r>
            <a:endParaRPr lang="en-US" altLang="en-US" sz="2400" dirty="0">
              <a:cs typeface="Arial" panose="020B0604020202020204" pitchFamily="34" charset="0"/>
            </a:endParaRPr>
          </a:p>
          <a:p>
            <a:pPr marL="114300" algn="l" rtl="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114300" algn="l" rtl="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114300" algn="l" rtl="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114300" algn="l" rtl="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114300" algn="l" rtl="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>
              <a:cs typeface="Arial" panose="020B0604020202020204" pitchFamily="34" charset="0"/>
            </a:endParaRPr>
          </a:p>
          <a:p>
            <a:pPr marL="114300" algn="l" rtl="0" eaLnBrk="1" hangingPunct="1">
              <a:buFont typeface="Arial" panose="020B0604020202020204" pitchFamily="34" charset="0"/>
              <a:buChar char="•"/>
              <a:defRPr/>
            </a:pPr>
            <a:endParaRPr lang="ar-EG" altLang="en-US" dirty="0"/>
          </a:p>
        </p:txBody>
      </p:sp>
    </p:spTree>
    <p:extLst>
      <p:ext uri="{BB962C8B-B14F-4D97-AF65-F5344CB8AC3E}">
        <p14:creationId xmlns:p14="http://schemas.microsoft.com/office/powerpoint/2010/main" val="1448892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88" y="227013"/>
            <a:ext cx="9039225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Congenital malformations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Congenital diaphragmatic hernia: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malformation in the newborn due to 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of fusion of its parts,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abdominal viscera herniate to the thoracic cavity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Congenital hiatus hernia: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6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esophagus is shorter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normal and large esophageal opening, part of stomach may appear in the thorax leading to constriction of stomach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Retrosternal or parasternal hernia of Morgagni: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rare 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 between sternum and sternocostal parts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diaphragm.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Congenial eventration of diaphragm: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rare; </a:t>
            </a:r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defective muscles of 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diaphragm and balloons up into chest cavity. Upward displacement of abdominal contents</a:t>
            </a:r>
          </a:p>
        </p:txBody>
      </p:sp>
    </p:spTree>
    <p:extLst>
      <p:ext uri="{BB962C8B-B14F-4D97-AF65-F5344CB8AC3E}">
        <p14:creationId xmlns:p14="http://schemas.microsoft.com/office/powerpoint/2010/main" val="1527686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838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990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143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667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810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04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/>
          <p:cNvSpPr txBox="1">
            <a:spLocks noChangeArrowheads="1"/>
          </p:cNvSpPr>
          <p:nvPr/>
        </p:nvSpPr>
        <p:spPr bwMode="auto">
          <a:xfrm rot="1856420">
            <a:off x="3560763" y="2833688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Thank you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70698" name="Text Box 10"/>
          <p:cNvSpPr txBox="1">
            <a:spLocks noChangeArrowheads="1"/>
          </p:cNvSpPr>
          <p:nvPr/>
        </p:nvSpPr>
        <p:spPr bwMode="auto">
          <a:xfrm rot="1856420">
            <a:off x="2601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Questions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1486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3975" y="3141663"/>
            <a:ext cx="9036050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17145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b="1" dirty="0">
                <a:solidFill>
                  <a:srgbClr val="C00000"/>
                </a:solidFill>
                <a:cs typeface="Times New Roman" pitchFamily="18" charset="0"/>
              </a:rPr>
              <a:t>DEVELOPMENT OF THE FACE </a:t>
            </a: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Low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The face develops from 5 mesodermal swellings around the </a:t>
            </a:r>
            <a:r>
              <a:rPr lang="en-US" altLang="en-US" sz="2000" b="1" dirty="0" err="1">
                <a:solidFill>
                  <a:srgbClr val="000000"/>
                </a:solidFill>
                <a:cs typeface="Times New Roman" pitchFamily="18" charset="0"/>
              </a:rPr>
              <a:t>stomodeum</a:t>
            </a:r>
            <a:r>
              <a:rPr lang="en-US" altLang="en-US" sz="2000" b="1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primitive mouth opening) that closed by oral membrane.</a:t>
            </a:r>
          </a:p>
          <a:p>
            <a:pPr algn="justLow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b="1" dirty="0">
                <a:solidFill>
                  <a:srgbClr val="C00000"/>
                </a:solidFill>
                <a:cs typeface="Times New Roman" pitchFamily="18" charset="0"/>
              </a:rPr>
              <a:t> - The 5 mesodermal swellings:</a:t>
            </a: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Low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cs typeface="Times New Roman" pitchFamily="18" charset="0"/>
              </a:rPr>
              <a:t>I. Frontonasal process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Low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cs typeface="Times New Roman" pitchFamily="18" charset="0"/>
              </a:rPr>
              <a:t>II. 2 maxillary swellings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(above and lateral to the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stomodeum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) from the 1</a:t>
            </a:r>
            <a:r>
              <a:rPr lang="en-US" altLang="en-US" sz="2000" baseline="30000" dirty="0">
                <a:solidFill>
                  <a:srgbClr val="000000"/>
                </a:solidFill>
                <a:cs typeface="Times New Roman" pitchFamily="18" charset="0"/>
              </a:rPr>
              <a:t>st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pharyngeal arch.</a:t>
            </a:r>
          </a:p>
          <a:p>
            <a:pPr algn="justLow" eaLnBrk="1" hangingPunct="1">
              <a:spcAft>
                <a:spcPts val="750"/>
              </a:spcAft>
              <a:buFont typeface="Arial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cs typeface="Times New Roman" pitchFamily="18" charset="0"/>
              </a:rPr>
              <a:t>III. 2 mandibular swellings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(below and lateral to the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stomodeum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) from the 1</a:t>
            </a:r>
            <a:r>
              <a:rPr lang="en-US" altLang="en-US" sz="2000" baseline="30000" dirty="0">
                <a:solidFill>
                  <a:srgbClr val="000000"/>
                </a:solidFill>
                <a:cs typeface="Times New Roman" pitchFamily="18" charset="0"/>
              </a:rPr>
              <a:t>st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pharyngeal arch.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375400" y="157163"/>
            <a:ext cx="2771775" cy="36988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  <a:cs typeface="Arial" charset="0"/>
              </a:rPr>
              <a:t>Frontonasal process</a:t>
            </a:r>
          </a:p>
        </p:txBody>
      </p:sp>
    </p:spTree>
    <p:extLst>
      <p:ext uri="{BB962C8B-B14F-4D97-AF65-F5344CB8AC3E}">
        <p14:creationId xmlns:p14="http://schemas.microsoft.com/office/powerpoint/2010/main" val="3960067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9144000" cy="34782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85725" indent="-171450" algn="ctr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** Development of the frontonasal process: </a:t>
            </a:r>
            <a:endParaRPr lang="en-US" kern="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a-</a:t>
            </a:r>
            <a:r>
              <a:rPr lang="en-US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The upper part forms the frontal bone.</a:t>
            </a:r>
          </a:p>
          <a:p>
            <a:pPr marL="342900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b-</a:t>
            </a:r>
            <a:r>
              <a:rPr lang="en-US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The lower part forms the nasal process.</a:t>
            </a:r>
          </a:p>
          <a:p>
            <a:pPr marL="85725" indent="-171450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At the 4</a:t>
            </a:r>
            <a:r>
              <a:rPr lang="en-US" b="1" kern="0" baseline="30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th</a:t>
            </a: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week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 Nasal </a:t>
            </a:r>
            <a:r>
              <a:rPr lang="en-US" b="1" kern="0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placodes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(2 ectodermal</a:t>
            </a:r>
            <a:r>
              <a:rPr lang="en-US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swellings) develop in the lower border of the nasal process.</a:t>
            </a:r>
          </a:p>
          <a:p>
            <a:pPr marL="8572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Two</a:t>
            </a:r>
            <a:r>
              <a:rPr lang="en-US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nasal pits </a:t>
            </a:r>
            <a:r>
              <a:rPr lang="en-US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(nostril) appear in the nasal placode divide the nasal process:</a:t>
            </a:r>
          </a:p>
          <a:p>
            <a:pPr marL="25717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a- </a:t>
            </a:r>
            <a:r>
              <a:rPr lang="en-US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Two lateral nasal processes form the ala of the nose.</a:t>
            </a:r>
          </a:p>
          <a:p>
            <a:pPr marL="25717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b-</a:t>
            </a:r>
            <a:r>
              <a:rPr lang="en-US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Two medial nasal processes unit with each other in the midline forming</a:t>
            </a: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median nasal process</a:t>
            </a:r>
            <a:endParaRPr lang="en-US" kern="0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8097" r="55925" b="12122"/>
          <a:stretch>
            <a:fillRect/>
          </a:stretch>
        </p:blipFill>
        <p:spPr bwMode="auto">
          <a:xfrm>
            <a:off x="2339975" y="0"/>
            <a:ext cx="43910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75" y="3213100"/>
            <a:ext cx="903605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 nasal process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gives rise to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60007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the nasal septum.</a:t>
            </a:r>
          </a:p>
          <a:p>
            <a:pPr marL="60007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Philtrum (middle) of the upper lib.</a:t>
            </a:r>
          </a:p>
          <a:p>
            <a:pPr marL="60007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Premaxilla (upper jaw that carries the 4 incisor teeth</a:t>
            </a: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0007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 palate</a:t>
            </a: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8572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first the </a:t>
            </a:r>
            <a:r>
              <a:rPr lang="en-US" sz="2000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primitive nasal cavity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continuous with the mouth cavity.</a:t>
            </a:r>
          </a:p>
          <a:p>
            <a:pPr marL="85725" indent="-171450" algn="justLow" defTabSz="685800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Later; the nasal cavity is separated from mouth cavity by 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secondary palate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from the definitive nasal cavity.</a:t>
            </a:r>
          </a:p>
        </p:txBody>
      </p:sp>
    </p:spTree>
    <p:extLst>
      <p:ext uri="{BB962C8B-B14F-4D97-AF65-F5344CB8AC3E}">
        <p14:creationId xmlns:p14="http://schemas.microsoft.com/office/powerpoint/2010/main" val="42100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1763"/>
            <a:ext cx="8856662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6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17145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Low" fontAlgn="base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The definitive nasal cavity is divided into 2 cavities by a </a:t>
            </a:r>
            <a:r>
              <a:rPr lang="en-US" altLang="en-US" sz="22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nasal septum. </a:t>
            </a:r>
          </a:p>
          <a:p>
            <a:pPr algn="justLow" fontAlgn="base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2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The </a:t>
            </a:r>
            <a:r>
              <a:rPr lang="en-US" altLang="en-US" sz="22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nasal conchae (turbinate's)</a:t>
            </a:r>
            <a:r>
              <a:rPr lang="en-US" altLang="en-US" sz="22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developed as bony projections from the lateral wall of the nose.</a:t>
            </a:r>
          </a:p>
          <a:p>
            <a:pPr algn="justLow" fontAlgn="base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The 2 maxillary processes grow medially above the stomodeum towards the lateral nasal processes but separated from them by a well developed ectodermal groove called </a:t>
            </a:r>
            <a:r>
              <a:rPr lang="en-US" altLang="en-US" sz="22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nasolacrimal groove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justLow" fontAlgn="base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The edges</a:t>
            </a:r>
            <a:r>
              <a:rPr lang="en-US" altLang="en-US" sz="22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of</a:t>
            </a:r>
            <a:r>
              <a:rPr lang="en-US" altLang="en-US" sz="22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nasolacrimal groove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fused forming a </a:t>
            </a:r>
            <a:r>
              <a:rPr lang="en-US" altLang="en-US" sz="22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solid</a:t>
            </a:r>
            <a:r>
              <a:rPr lang="en-US" altLang="en-US" sz="22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cord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 Later on; canalized and forms the </a:t>
            </a:r>
            <a:r>
              <a:rPr lang="en-US" altLang="en-US" sz="22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nasolacrimal</a:t>
            </a:r>
            <a:r>
              <a:rPr lang="en-US" altLang="en-US" sz="22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canal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algn="justLow" fontAlgn="base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charset="0"/>
              <a:buChar char="•"/>
            </a:pP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The maxillary processes continue to grow medially and </a:t>
            </a:r>
            <a:r>
              <a:rPr lang="en-US" altLang="en-US" sz="22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fused with the lateral nasal processes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. Later on; they </a:t>
            </a:r>
            <a:r>
              <a:rPr lang="en-US" altLang="en-US" sz="22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fused with the median nasal process</a:t>
            </a: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to form upper jaw.</a:t>
            </a:r>
          </a:p>
        </p:txBody>
      </p:sp>
    </p:spTree>
    <p:extLst>
      <p:ext uri="{BB962C8B-B14F-4D97-AF65-F5344CB8AC3E}">
        <p14:creationId xmlns:p14="http://schemas.microsoft.com/office/powerpoint/2010/main" val="298996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7" r="52370" b="5939"/>
          <a:stretch>
            <a:fillRect/>
          </a:stretch>
        </p:blipFill>
        <p:spPr bwMode="auto">
          <a:xfrm>
            <a:off x="107950" y="115888"/>
            <a:ext cx="4319588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6" t="29482" r="8527" b="27905"/>
          <a:stretch>
            <a:fillRect/>
          </a:stretch>
        </p:blipFill>
        <p:spPr bwMode="auto">
          <a:xfrm>
            <a:off x="4749800" y="150813"/>
            <a:ext cx="407193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9375" y="4941888"/>
            <a:ext cx="4241800" cy="12001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 Black" pitchFamily="34" charset="0"/>
              </a:rPr>
              <a:t>Arhinia</a:t>
            </a:r>
            <a:r>
              <a:rPr lang="en-US" altLang="en-US" sz="2400">
                <a:solidFill>
                  <a:prstClr val="black"/>
                </a:solidFill>
                <a:latin typeface="Arial Black" pitchFamily="34" charset="0"/>
              </a:rPr>
              <a:t> (nasal aplasia) due to bilateral absent of nasal placodes 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992688" y="4941888"/>
            <a:ext cx="3971925" cy="120015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 Black" pitchFamily="34" charset="0"/>
              </a:rPr>
              <a:t>Half nose </a:t>
            </a:r>
            <a:r>
              <a:rPr lang="en-US" altLang="en-US" sz="2400">
                <a:solidFill>
                  <a:prstClr val="black"/>
                </a:solidFill>
                <a:latin typeface="Arial Black" pitchFamily="34" charset="0"/>
              </a:rPr>
              <a:t>due to unilateral absent of nasal placodes </a:t>
            </a:r>
          </a:p>
        </p:txBody>
      </p:sp>
    </p:spTree>
    <p:extLst>
      <p:ext uri="{BB962C8B-B14F-4D97-AF65-F5344CB8AC3E}">
        <p14:creationId xmlns:p14="http://schemas.microsoft.com/office/powerpoint/2010/main" val="22806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66"/>
          <a:stretch>
            <a:fillRect/>
          </a:stretch>
        </p:blipFill>
        <p:spPr bwMode="auto">
          <a:xfrm>
            <a:off x="107950" y="63500"/>
            <a:ext cx="383063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07950" y="4724400"/>
            <a:ext cx="3830638" cy="1200150"/>
          </a:xfrm>
          <a:prstGeom prst="rect">
            <a:avLst/>
          </a:prstGeom>
          <a:noFill/>
          <a:ln w="57150">
            <a:solidFill>
              <a:srgbClr val="0070C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 Black" pitchFamily="34" charset="0"/>
              </a:rPr>
              <a:t>Polyrhinia</a:t>
            </a:r>
            <a:r>
              <a:rPr lang="en-US" altLang="en-US" sz="2400">
                <a:solidFill>
                  <a:prstClr val="black"/>
                </a:solidFill>
                <a:latin typeface="Arial Black" pitchFamily="34" charset="0"/>
              </a:rPr>
              <a:t> due to duplication of the medial nasal process 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4572000" y="4752975"/>
            <a:ext cx="3975100" cy="1323975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  <a:latin typeface="Arial Black" pitchFamily="34" charset="0"/>
              </a:rPr>
              <a:t>Oblique facial cleft </a:t>
            </a:r>
            <a:r>
              <a:rPr lang="en-US" altLang="en-US" sz="2000">
                <a:solidFill>
                  <a:prstClr val="black"/>
                </a:solidFill>
                <a:latin typeface="Arial Black" pitchFamily="34" charset="0"/>
              </a:rPr>
              <a:t>due to failure of  fusion of the maxillary process with the lateral nasal process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63500"/>
            <a:ext cx="4346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75CD05149204EA8D6A289868C053B" ma:contentTypeVersion="10" ma:contentTypeDescription="Create a new document." ma:contentTypeScope="" ma:versionID="d542c377b22c45b010c906b029999f29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48122b948fc4e0072ebc6d03df1e45b6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B23E09-F1FD-49B3-9E3E-F653A1122EEB}"/>
</file>

<file path=customXml/itemProps2.xml><?xml version="1.0" encoding="utf-8"?>
<ds:datastoreItem xmlns:ds="http://schemas.openxmlformats.org/officeDocument/2006/customXml" ds:itemID="{1309E386-2B3C-4758-B371-A4D34311A2B2}"/>
</file>

<file path=customXml/itemProps3.xml><?xml version="1.0" encoding="utf-8"?>
<ds:datastoreItem xmlns:ds="http://schemas.openxmlformats.org/officeDocument/2006/customXml" ds:itemID="{B88F1017-0C94-4609-8B3D-8A952349DD97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1325</Words>
  <Application>Microsoft Office PowerPoint</Application>
  <PresentationFormat>On-screen Show (4:3)</PresentationFormat>
  <Paragraphs>133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Monotype Corsiva</vt:lpstr>
      <vt:lpstr>Symbol</vt:lpstr>
      <vt:lpstr>Times New Roman</vt:lpstr>
      <vt:lpstr>Wingdings</vt:lpstr>
      <vt:lpstr>1_Office Theme</vt:lpstr>
      <vt:lpstr>سمة Office</vt:lpstr>
      <vt:lpstr>Office Theme</vt:lpstr>
      <vt:lpstr>2_Office Theme</vt:lpstr>
      <vt:lpstr>8_Office Theme</vt:lpstr>
      <vt:lpstr>2_سمة Office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the respiratory system</vt:lpstr>
      <vt:lpstr>PowerPoint Presentation</vt:lpstr>
      <vt:lpstr>Congenital anomalies (Tracheoesophageal fistula)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Dr-Yussef</dc:creator>
  <cp:lastModifiedBy>Youssef Hussein</cp:lastModifiedBy>
  <cp:revision>4</cp:revision>
  <dcterms:created xsi:type="dcterms:W3CDTF">2006-08-16T00:00:00Z</dcterms:created>
  <dcterms:modified xsi:type="dcterms:W3CDTF">2021-10-23T11:21:32Z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0x0101007AD75CD05149204EA8D6A289868C053B</vt:lpwstr>
  </property>
</Properties>
</file>